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gif" ContentType="image/gif"/>
  <Default Extension="png" ContentType="image/png"/>
  <Default Extension="emf" ContentType="image/x-emf"/>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93"/>
  </p:handoutMasterIdLst>
  <p:sldIdLst>
    <p:sldId id="536" r:id="rId3"/>
    <p:sldId id="464" r:id="rId5"/>
    <p:sldId id="438" r:id="rId6"/>
    <p:sldId id="418" r:id="rId7"/>
    <p:sldId id="408" r:id="rId8"/>
    <p:sldId id="425" r:id="rId9"/>
    <p:sldId id="460" r:id="rId10"/>
    <p:sldId id="427" r:id="rId11"/>
    <p:sldId id="426" r:id="rId12"/>
    <p:sldId id="461" r:id="rId13"/>
    <p:sldId id="431" r:id="rId14"/>
    <p:sldId id="462" r:id="rId15"/>
    <p:sldId id="440" r:id="rId16"/>
    <p:sldId id="436" r:id="rId17"/>
    <p:sldId id="443" r:id="rId18"/>
    <p:sldId id="434" r:id="rId19"/>
    <p:sldId id="445" r:id="rId20"/>
    <p:sldId id="446" r:id="rId21"/>
    <p:sldId id="447" r:id="rId22"/>
    <p:sldId id="448" r:id="rId23"/>
    <p:sldId id="449" r:id="rId24"/>
    <p:sldId id="450" r:id="rId25"/>
    <p:sldId id="465" r:id="rId26"/>
    <p:sldId id="466" r:id="rId27"/>
    <p:sldId id="467" r:id="rId28"/>
    <p:sldId id="468" r:id="rId29"/>
    <p:sldId id="469" r:id="rId30"/>
    <p:sldId id="470" r:id="rId31"/>
    <p:sldId id="471" r:id="rId32"/>
    <p:sldId id="472" r:id="rId33"/>
    <p:sldId id="473" r:id="rId34"/>
    <p:sldId id="474" r:id="rId35"/>
    <p:sldId id="475" r:id="rId36"/>
    <p:sldId id="476" r:id="rId37"/>
    <p:sldId id="477" r:id="rId38"/>
    <p:sldId id="478" r:id="rId39"/>
    <p:sldId id="479" r:id="rId40"/>
    <p:sldId id="480" r:id="rId41"/>
    <p:sldId id="481" r:id="rId42"/>
    <p:sldId id="482" r:id="rId43"/>
    <p:sldId id="483" r:id="rId44"/>
    <p:sldId id="484" r:id="rId45"/>
    <p:sldId id="485" r:id="rId46"/>
    <p:sldId id="486" r:id="rId47"/>
    <p:sldId id="487" r:id="rId48"/>
    <p:sldId id="488" r:id="rId49"/>
    <p:sldId id="489" r:id="rId50"/>
    <p:sldId id="490" r:id="rId51"/>
    <p:sldId id="491" r:id="rId52"/>
    <p:sldId id="492" r:id="rId53"/>
    <p:sldId id="493" r:id="rId54"/>
    <p:sldId id="494" r:id="rId55"/>
    <p:sldId id="495" r:id="rId56"/>
    <p:sldId id="496" r:id="rId57"/>
    <p:sldId id="497" r:id="rId58"/>
    <p:sldId id="499" r:id="rId59"/>
    <p:sldId id="500" r:id="rId60"/>
    <p:sldId id="501" r:id="rId61"/>
    <p:sldId id="503" r:id="rId62"/>
    <p:sldId id="504" r:id="rId63"/>
    <p:sldId id="505" r:id="rId64"/>
    <p:sldId id="506" r:id="rId65"/>
    <p:sldId id="507" r:id="rId66"/>
    <p:sldId id="508" r:id="rId67"/>
    <p:sldId id="509" r:id="rId68"/>
    <p:sldId id="510" r:id="rId69"/>
    <p:sldId id="534" r:id="rId70"/>
    <p:sldId id="511" r:id="rId71"/>
    <p:sldId id="512" r:id="rId72"/>
    <p:sldId id="513" r:id="rId73"/>
    <p:sldId id="515" r:id="rId74"/>
    <p:sldId id="516" r:id="rId75"/>
    <p:sldId id="517" r:id="rId76"/>
    <p:sldId id="518" r:id="rId77"/>
    <p:sldId id="519" r:id="rId78"/>
    <p:sldId id="520" r:id="rId79"/>
    <p:sldId id="521" r:id="rId80"/>
    <p:sldId id="522" r:id="rId81"/>
    <p:sldId id="524" r:id="rId82"/>
    <p:sldId id="525" r:id="rId83"/>
    <p:sldId id="526" r:id="rId84"/>
    <p:sldId id="527" r:id="rId85"/>
    <p:sldId id="528" r:id="rId86"/>
    <p:sldId id="529" r:id="rId87"/>
    <p:sldId id="530" r:id="rId88"/>
    <p:sldId id="531" r:id="rId89"/>
    <p:sldId id="532" r:id="rId90"/>
    <p:sldId id="533" r:id="rId91"/>
    <p:sldId id="535" r:id="rId92"/>
  </p:sldIdLst>
  <p:sldSz cx="12192000" cy="6858000"/>
  <p:notesSz cx="6858000" cy="9144000"/>
  <p:custDataLst>
    <p:tags r:id="rId9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4" pos="7355" userDrawn="1">
          <p15:clr>
            <a:srgbClr val="A4A3A4"/>
          </p15:clr>
        </p15:guide>
        <p15:guide id="6" pos="347" userDrawn="1">
          <p15:clr>
            <a:srgbClr val="A4A3A4"/>
          </p15:clr>
        </p15:guide>
        <p15:guide id="7"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E5B"/>
    <a:srgbClr val="FF9933"/>
    <a:srgbClr val="42A5BD"/>
    <a:srgbClr val="32C8CF"/>
    <a:srgbClr val="F16227"/>
    <a:srgbClr val="FDBE08"/>
    <a:srgbClr val="FFFFFF"/>
    <a:srgbClr val="A4A3A4"/>
    <a:srgbClr val="A1B1BC"/>
    <a:srgbClr val="7890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9153" autoAdjust="0"/>
    <p:restoredTop sz="91310" autoAdjust="0"/>
  </p:normalViewPr>
  <p:slideViewPr>
    <p:cSldViewPr snapToGrid="0" showGuides="1">
      <p:cViewPr varScale="1">
        <p:scale>
          <a:sx n="77" d="100"/>
          <a:sy n="77" d="100"/>
        </p:scale>
        <p:origin x="-1406" y="-82"/>
      </p:cViewPr>
      <p:guideLst>
        <p:guide orient="horz" pos="2160"/>
        <p:guide pos="7355"/>
        <p:guide pos="347"/>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083"/>
    </p:cViewPr>
  </p:sorterViewPr>
  <p:notesViewPr>
    <p:cSldViewPr snapToGrid="0">
      <p:cViewPr varScale="1">
        <p:scale>
          <a:sx n="86" d="100"/>
          <a:sy n="86" d="100"/>
        </p:scale>
        <p:origin x="2904" y="54"/>
      </p:cViewPr>
      <p:guideLst/>
    </p:cSldViewPr>
  </p:notesViewPr>
  <p:gridSpacing cx="76200" cy="76200"/>
</p:viewPr>
</file>

<file path=ppt/_rels/presentation.xml.rels><?xml version="1.0" encoding="UTF-8" standalone="yes"?>
<Relationships xmlns="http://schemas.openxmlformats.org/package/2006/relationships"><Relationship Id="rId97" Type="http://schemas.openxmlformats.org/officeDocument/2006/relationships/tags" Target="tags/tag52.xml"/><Relationship Id="rId96" Type="http://schemas.openxmlformats.org/officeDocument/2006/relationships/tableStyles" Target="tableStyles.xml"/><Relationship Id="rId95" Type="http://schemas.openxmlformats.org/officeDocument/2006/relationships/viewProps" Target="viewProps.xml"/><Relationship Id="rId94" Type="http://schemas.openxmlformats.org/officeDocument/2006/relationships/presProps" Target="presProps.xml"/><Relationship Id="rId93" Type="http://schemas.openxmlformats.org/officeDocument/2006/relationships/handoutMaster" Target="handoutMasters/handoutMaster1.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0.xml.rels><?xml version="1.0" encoding="UTF-8" standalone="yes"?>
<Relationships xmlns="http://schemas.openxmlformats.org/package/2006/relationships"><Relationship Id="rId1" Type="http://schemas.openxmlformats.org/officeDocument/2006/relationships/image" Target="../media/image107.png"/></Relationships>
</file>

<file path=ppt/diagrams/_rels/data2.xml.rels><?xml version="1.0" encoding="UTF-8" standalone="yes"?>
<Relationships xmlns="http://schemas.openxmlformats.org/package/2006/relationships"><Relationship Id="rId1" Type="http://schemas.openxmlformats.org/officeDocument/2006/relationships/image" Target="../media/image100.png"/></Relationships>
</file>

<file path=ppt/diagrams/_rels/data4.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image" Target="../media/image101.jpeg"/></Relationships>
</file>

<file path=ppt/diagrams/_rels/data5.xml.rels><?xml version="1.0" encoding="UTF-8" standalone="yes"?>
<Relationships xmlns="http://schemas.openxmlformats.org/package/2006/relationships"><Relationship Id="rId1" Type="http://schemas.openxmlformats.org/officeDocument/2006/relationships/image" Target="../media/image103.png"/></Relationships>
</file>

<file path=ppt/diagrams/_rels/data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image" Target="../media/image104.jpeg"/></Relationships>
</file>

<file path=ppt/diagrams/_rels/data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image" Target="../media/image104.jpeg"/></Relationships>
</file>

<file path=ppt/diagrams/_rels/data9.xml.rels><?xml version="1.0" encoding="UTF-8" standalone="yes"?>
<Relationships xmlns="http://schemas.openxmlformats.org/package/2006/relationships"><Relationship Id="rId1" Type="http://schemas.openxmlformats.org/officeDocument/2006/relationships/image" Target="../media/image10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0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00.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image" Target="../media/image10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0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image" Target="../media/image104.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image" Target="../media/image104.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03.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643CE39-07AC-4C2B-B11C-8398E953E6DA}" type="doc">
      <dgm:prSet loTypeId="urn:microsoft.com/office/officeart/2005/8/layout/radial5" loCatId="cycle" qsTypeId="urn:microsoft.com/office/officeart/2005/8/quickstyle/simple2" qsCatId="simple" csTypeId="urn:microsoft.com/office/officeart/2005/8/colors/colorful1#1" csCatId="colorful" phldr="1"/>
      <dgm:spPr/>
      <dgm:t>
        <a:bodyPr/>
        <a:lstStyle/>
        <a:p>
          <a:endParaRPr lang="zh-CN" altLang="en-US"/>
        </a:p>
      </dgm:t>
    </dgm:pt>
    <dgm:pt modelId="{D7A25869-6F2E-472C-8E4C-4E305CDC9F77}">
      <dgm:prSet custT="1"/>
      <dgm:spPr/>
      <dgm:t>
        <a:bodyPr/>
        <a:lstStyle/>
        <a:p>
          <a:r>
            <a:rPr lang="zh-CN" altLang="en-US" sz="2800" dirty="0"/>
            <a:t>现金流出</a:t>
          </a:r>
        </a:p>
      </dgm:t>
    </dgm:pt>
    <dgm:pt modelId="{C529109C-50F7-423E-9990-269FB9554002}" cxnId="{DEEBE5EE-9537-42EE-8253-FE25C6CCD834}" type="parTrans">
      <dgm:prSet/>
      <dgm:spPr/>
      <dgm:t>
        <a:bodyPr/>
        <a:lstStyle/>
        <a:p>
          <a:endParaRPr lang="zh-CN" altLang="en-US" sz="2400"/>
        </a:p>
      </dgm:t>
    </dgm:pt>
    <dgm:pt modelId="{4EFEABF5-17F8-4123-AAB5-26EE87D57C59}" cxnId="{DEEBE5EE-9537-42EE-8253-FE25C6CCD834}" type="sibTrans">
      <dgm:prSet/>
      <dgm:spPr/>
      <dgm:t>
        <a:bodyPr/>
        <a:lstStyle/>
        <a:p>
          <a:endParaRPr lang="zh-CN" altLang="en-US" sz="2400"/>
        </a:p>
      </dgm:t>
    </dgm:pt>
    <dgm:pt modelId="{1F4603E7-6E48-4404-A3E7-7592B2D365D7}">
      <dgm:prSet custT="1"/>
      <dgm:spPr/>
      <dgm:t>
        <a:bodyPr/>
        <a:lstStyle/>
        <a:p>
          <a:r>
            <a:rPr lang="zh-CN" altLang="en-US" sz="2400" dirty="0"/>
            <a:t>建 设 投 资</a:t>
          </a:r>
        </a:p>
      </dgm:t>
    </dgm:pt>
    <dgm:pt modelId="{36944428-A557-4908-949D-1FBCE5A70832}" cxnId="{FC66903D-66B5-4C3C-A42D-1957348B248F}" type="parTrans">
      <dgm:prSet custT="1"/>
      <dgm:spPr/>
      <dgm:t>
        <a:bodyPr/>
        <a:lstStyle/>
        <a:p>
          <a:endParaRPr lang="zh-CN" altLang="en-US" sz="2400"/>
        </a:p>
      </dgm:t>
    </dgm:pt>
    <dgm:pt modelId="{F6B667A5-664B-4058-83FF-26FAA05A2D3C}" cxnId="{FC66903D-66B5-4C3C-A42D-1957348B248F}" type="sibTrans">
      <dgm:prSet/>
      <dgm:spPr/>
      <dgm:t>
        <a:bodyPr/>
        <a:lstStyle/>
        <a:p>
          <a:endParaRPr lang="zh-CN" altLang="en-US" sz="2400"/>
        </a:p>
      </dgm:t>
    </dgm:pt>
    <dgm:pt modelId="{9B946440-E964-41A2-B173-BC88238A036E}">
      <dgm:prSet custT="1"/>
      <dgm:spPr/>
      <dgm:t>
        <a:bodyPr/>
        <a:lstStyle/>
        <a:p>
          <a:r>
            <a:rPr lang="zh-CN" altLang="en-US" sz="2400" dirty="0"/>
            <a:t>流动资金投资</a:t>
          </a:r>
        </a:p>
      </dgm:t>
    </dgm:pt>
    <dgm:pt modelId="{D8EE7508-F75D-4C26-BDAB-1FD2EDCA5C70}" cxnId="{38E37F77-B18C-4F5B-964A-38660F223733}" type="parTrans">
      <dgm:prSet custT="1"/>
      <dgm:spPr/>
      <dgm:t>
        <a:bodyPr/>
        <a:lstStyle/>
        <a:p>
          <a:endParaRPr lang="zh-CN" altLang="en-US" sz="2400"/>
        </a:p>
      </dgm:t>
    </dgm:pt>
    <dgm:pt modelId="{454BA910-18A2-4842-9BBB-2EBD7478393C}" cxnId="{38E37F77-B18C-4F5B-964A-38660F223733}" type="sibTrans">
      <dgm:prSet/>
      <dgm:spPr/>
      <dgm:t>
        <a:bodyPr/>
        <a:lstStyle/>
        <a:p>
          <a:endParaRPr lang="zh-CN" altLang="en-US" sz="2400"/>
        </a:p>
      </dgm:t>
    </dgm:pt>
    <dgm:pt modelId="{84BB3E69-FD94-43AB-B8B1-332B7B9BB798}">
      <dgm:prSet custT="1"/>
      <dgm:spPr/>
      <dgm:t>
        <a:bodyPr/>
        <a:lstStyle/>
        <a:p>
          <a:r>
            <a:rPr lang="zh-CN" altLang="en-US" sz="2400" dirty="0"/>
            <a:t>经 营 成 本</a:t>
          </a:r>
        </a:p>
      </dgm:t>
    </dgm:pt>
    <dgm:pt modelId="{6B501430-665B-4187-B5C4-537F71B215DC}" cxnId="{385B2774-5661-4DD0-B690-13844FA861D6}" type="parTrans">
      <dgm:prSet custT="1"/>
      <dgm:spPr/>
      <dgm:t>
        <a:bodyPr/>
        <a:lstStyle/>
        <a:p>
          <a:endParaRPr lang="zh-CN" altLang="en-US" sz="2400"/>
        </a:p>
      </dgm:t>
    </dgm:pt>
    <dgm:pt modelId="{E5E6E8EF-F9D2-4C0F-99ED-E4739537DB6B}" cxnId="{385B2774-5661-4DD0-B690-13844FA861D6}" type="sibTrans">
      <dgm:prSet/>
      <dgm:spPr/>
      <dgm:t>
        <a:bodyPr/>
        <a:lstStyle/>
        <a:p>
          <a:endParaRPr lang="zh-CN" altLang="en-US" sz="2400"/>
        </a:p>
      </dgm:t>
    </dgm:pt>
    <dgm:pt modelId="{F8EC99E0-30E5-4DBC-99A1-92393C4BF65B}">
      <dgm:prSet custT="1"/>
      <dgm:spPr/>
      <dgm:t>
        <a:bodyPr/>
        <a:lstStyle/>
        <a:p>
          <a:r>
            <a:rPr lang="zh-CN" altLang="en-US" sz="2400" dirty="0"/>
            <a:t>维持运营投资</a:t>
          </a:r>
        </a:p>
      </dgm:t>
    </dgm:pt>
    <dgm:pt modelId="{87A49B2E-4517-4049-AF2D-B5B42BF1D5D5}" cxnId="{5543BD82-F6F7-4EF7-864D-04B9E0453076}" type="parTrans">
      <dgm:prSet custT="1"/>
      <dgm:spPr/>
      <dgm:t>
        <a:bodyPr/>
        <a:lstStyle/>
        <a:p>
          <a:endParaRPr lang="zh-CN" altLang="en-US" sz="2400"/>
        </a:p>
      </dgm:t>
    </dgm:pt>
    <dgm:pt modelId="{5B005830-BC97-470D-835D-D1FBE05DA87B}" cxnId="{5543BD82-F6F7-4EF7-864D-04B9E0453076}" type="sibTrans">
      <dgm:prSet/>
      <dgm:spPr/>
      <dgm:t>
        <a:bodyPr/>
        <a:lstStyle/>
        <a:p>
          <a:endParaRPr lang="zh-CN" altLang="en-US" sz="2400"/>
        </a:p>
      </dgm:t>
    </dgm:pt>
    <dgm:pt modelId="{C64DA113-2064-4948-9138-41A873C03052}">
      <dgm:prSet custT="1"/>
      <dgm:spPr/>
      <dgm:t>
        <a:bodyPr/>
        <a:lstStyle/>
        <a:p>
          <a:r>
            <a:rPr lang="zh-CN" altLang="en-US" sz="2400" dirty="0"/>
            <a:t>税金及附加</a:t>
          </a:r>
        </a:p>
      </dgm:t>
    </dgm:pt>
    <dgm:pt modelId="{5AE86CAE-00D7-495D-8AD4-79643DC307F7}" cxnId="{108AE216-7E45-4CDA-BA51-797079E45C72}" type="parTrans">
      <dgm:prSet custT="1"/>
      <dgm:spPr/>
      <dgm:t>
        <a:bodyPr/>
        <a:lstStyle/>
        <a:p>
          <a:endParaRPr lang="zh-CN" altLang="en-US" sz="2400"/>
        </a:p>
      </dgm:t>
    </dgm:pt>
    <dgm:pt modelId="{971DC635-DA97-4790-BB16-C23084B2C224}" cxnId="{108AE216-7E45-4CDA-BA51-797079E45C72}" type="sibTrans">
      <dgm:prSet/>
      <dgm:spPr/>
      <dgm:t>
        <a:bodyPr/>
        <a:lstStyle/>
        <a:p>
          <a:endParaRPr lang="zh-CN" altLang="en-US" sz="2400"/>
        </a:p>
      </dgm:t>
    </dgm:pt>
    <dgm:pt modelId="{D236880A-0E57-499F-AE07-95940BED42FD}">
      <dgm:prSet custT="1"/>
      <dgm:spPr>
        <a:solidFill>
          <a:srgbClr val="8BBDE0"/>
        </a:solidFill>
      </dgm:spPr>
      <dgm:t>
        <a:bodyPr/>
        <a:lstStyle/>
        <a:p>
          <a:r>
            <a:rPr lang="zh-CN" altLang="en-US" sz="2400" dirty="0"/>
            <a:t>企业所得税</a:t>
          </a:r>
        </a:p>
      </dgm:t>
    </dgm:pt>
    <dgm:pt modelId="{B28F9CE0-9A16-4DA2-8F7F-0D14207C2419}" cxnId="{D75E6880-FBDD-433F-9A1B-E64431B270A0}" type="parTrans">
      <dgm:prSet custT="1"/>
      <dgm:spPr>
        <a:solidFill>
          <a:srgbClr val="84CCC9"/>
        </a:solidFill>
      </dgm:spPr>
      <dgm:t>
        <a:bodyPr/>
        <a:lstStyle/>
        <a:p>
          <a:endParaRPr lang="zh-CN" altLang="en-US" sz="2400"/>
        </a:p>
      </dgm:t>
    </dgm:pt>
    <dgm:pt modelId="{EEB266BC-8EAD-4B01-933B-D7B959FD23DC}" cxnId="{D75E6880-FBDD-433F-9A1B-E64431B270A0}" type="sibTrans">
      <dgm:prSet/>
      <dgm:spPr/>
      <dgm:t>
        <a:bodyPr/>
        <a:lstStyle/>
        <a:p>
          <a:endParaRPr lang="zh-CN" altLang="en-US" sz="2400"/>
        </a:p>
      </dgm:t>
    </dgm:pt>
    <dgm:pt modelId="{A4E83295-4475-4132-8E06-13F908D6E81D}" type="pres">
      <dgm:prSet presAssocID="{C643CE39-07AC-4C2B-B11C-8398E953E6DA}" presName="Name0" presStyleCnt="0">
        <dgm:presLayoutVars>
          <dgm:chMax val="1"/>
          <dgm:dir/>
          <dgm:animLvl val="ctr"/>
          <dgm:resizeHandles val="exact"/>
        </dgm:presLayoutVars>
      </dgm:prSet>
      <dgm:spPr/>
      <dgm:t>
        <a:bodyPr/>
        <a:lstStyle/>
        <a:p>
          <a:endParaRPr lang="zh-CN" altLang="en-US"/>
        </a:p>
      </dgm:t>
    </dgm:pt>
    <dgm:pt modelId="{DB34FAAC-EFB4-4495-A58C-BBD5FF6A3A2E}" type="pres">
      <dgm:prSet presAssocID="{D7A25869-6F2E-472C-8E4C-4E305CDC9F77}" presName="centerShape" presStyleLbl="node0" presStyleIdx="0" presStyleCnt="1"/>
      <dgm:spPr/>
      <dgm:t>
        <a:bodyPr/>
        <a:lstStyle/>
        <a:p>
          <a:endParaRPr lang="zh-CN" altLang="en-US"/>
        </a:p>
      </dgm:t>
    </dgm:pt>
    <dgm:pt modelId="{F2127944-9F05-4104-B981-0C3F3856C66A}" type="pres">
      <dgm:prSet presAssocID="{36944428-A557-4908-949D-1FBCE5A70832}" presName="parTrans" presStyleLbl="sibTrans2D1" presStyleIdx="0" presStyleCnt="6"/>
      <dgm:spPr/>
      <dgm:t>
        <a:bodyPr/>
        <a:lstStyle/>
        <a:p>
          <a:endParaRPr lang="zh-CN" altLang="en-US"/>
        </a:p>
      </dgm:t>
    </dgm:pt>
    <dgm:pt modelId="{44114FE9-F3D4-45F3-AF62-025BD3039A46}" type="pres">
      <dgm:prSet presAssocID="{36944428-A557-4908-949D-1FBCE5A70832}" presName="connectorText" presStyleLbl="sibTrans2D1" presStyleIdx="0" presStyleCnt="6"/>
      <dgm:spPr/>
      <dgm:t>
        <a:bodyPr/>
        <a:lstStyle/>
        <a:p>
          <a:endParaRPr lang="zh-CN" altLang="en-US"/>
        </a:p>
      </dgm:t>
    </dgm:pt>
    <dgm:pt modelId="{51EEE748-F2BA-4BF1-8D19-E8D760B6AE79}" type="pres">
      <dgm:prSet presAssocID="{1F4603E7-6E48-4404-A3E7-7592B2D365D7}" presName="node" presStyleLbl="node1" presStyleIdx="0" presStyleCnt="6">
        <dgm:presLayoutVars>
          <dgm:bulletEnabled val="1"/>
        </dgm:presLayoutVars>
      </dgm:prSet>
      <dgm:spPr/>
      <dgm:t>
        <a:bodyPr/>
        <a:lstStyle/>
        <a:p>
          <a:endParaRPr lang="zh-CN" altLang="en-US"/>
        </a:p>
      </dgm:t>
    </dgm:pt>
    <dgm:pt modelId="{91FD18C4-2BB0-45D7-AA63-B34B852007BE}" type="pres">
      <dgm:prSet presAssocID="{D8EE7508-F75D-4C26-BDAB-1FD2EDCA5C70}" presName="parTrans" presStyleLbl="sibTrans2D1" presStyleIdx="1" presStyleCnt="6"/>
      <dgm:spPr/>
      <dgm:t>
        <a:bodyPr/>
        <a:lstStyle/>
        <a:p>
          <a:endParaRPr lang="zh-CN" altLang="en-US"/>
        </a:p>
      </dgm:t>
    </dgm:pt>
    <dgm:pt modelId="{691392FC-1AB0-4E0A-BDCB-F47A08DBB692}" type="pres">
      <dgm:prSet presAssocID="{D8EE7508-F75D-4C26-BDAB-1FD2EDCA5C70}" presName="connectorText" presStyleLbl="sibTrans2D1" presStyleIdx="1" presStyleCnt="6"/>
      <dgm:spPr/>
      <dgm:t>
        <a:bodyPr/>
        <a:lstStyle/>
        <a:p>
          <a:endParaRPr lang="zh-CN" altLang="en-US"/>
        </a:p>
      </dgm:t>
    </dgm:pt>
    <dgm:pt modelId="{0768EE5F-73D3-427F-996B-3E5BFFD658D6}" type="pres">
      <dgm:prSet presAssocID="{9B946440-E964-41A2-B173-BC88238A036E}" presName="node" presStyleLbl="node1" presStyleIdx="1" presStyleCnt="6">
        <dgm:presLayoutVars>
          <dgm:bulletEnabled val="1"/>
        </dgm:presLayoutVars>
      </dgm:prSet>
      <dgm:spPr/>
      <dgm:t>
        <a:bodyPr/>
        <a:lstStyle/>
        <a:p>
          <a:endParaRPr lang="zh-CN" altLang="en-US"/>
        </a:p>
      </dgm:t>
    </dgm:pt>
    <dgm:pt modelId="{9E64438C-0292-4F94-84A6-B778A5D7593C}" type="pres">
      <dgm:prSet presAssocID="{6B501430-665B-4187-B5C4-537F71B215DC}" presName="parTrans" presStyleLbl="sibTrans2D1" presStyleIdx="2" presStyleCnt="6"/>
      <dgm:spPr/>
      <dgm:t>
        <a:bodyPr/>
        <a:lstStyle/>
        <a:p>
          <a:endParaRPr lang="zh-CN" altLang="en-US"/>
        </a:p>
      </dgm:t>
    </dgm:pt>
    <dgm:pt modelId="{1F6B49F0-BA0A-407E-9A2D-94D728ECBAB7}" type="pres">
      <dgm:prSet presAssocID="{6B501430-665B-4187-B5C4-537F71B215DC}" presName="connectorText" presStyleLbl="sibTrans2D1" presStyleIdx="2" presStyleCnt="6"/>
      <dgm:spPr/>
      <dgm:t>
        <a:bodyPr/>
        <a:lstStyle/>
        <a:p>
          <a:endParaRPr lang="zh-CN" altLang="en-US"/>
        </a:p>
      </dgm:t>
    </dgm:pt>
    <dgm:pt modelId="{0BFE95AE-6901-47D3-9110-101DF238355F}" type="pres">
      <dgm:prSet presAssocID="{84BB3E69-FD94-43AB-B8B1-332B7B9BB798}" presName="node" presStyleLbl="node1" presStyleIdx="2" presStyleCnt="6">
        <dgm:presLayoutVars>
          <dgm:bulletEnabled val="1"/>
        </dgm:presLayoutVars>
      </dgm:prSet>
      <dgm:spPr/>
      <dgm:t>
        <a:bodyPr/>
        <a:lstStyle/>
        <a:p>
          <a:endParaRPr lang="zh-CN" altLang="en-US"/>
        </a:p>
      </dgm:t>
    </dgm:pt>
    <dgm:pt modelId="{42363285-B16B-4FE8-984B-68AA0E605100}" type="pres">
      <dgm:prSet presAssocID="{87A49B2E-4517-4049-AF2D-B5B42BF1D5D5}" presName="parTrans" presStyleLbl="sibTrans2D1" presStyleIdx="3" presStyleCnt="6"/>
      <dgm:spPr/>
      <dgm:t>
        <a:bodyPr/>
        <a:lstStyle/>
        <a:p>
          <a:endParaRPr lang="zh-CN" altLang="en-US"/>
        </a:p>
      </dgm:t>
    </dgm:pt>
    <dgm:pt modelId="{94848E99-29F6-4B55-9B9F-1FA7BE8CD315}" type="pres">
      <dgm:prSet presAssocID="{87A49B2E-4517-4049-AF2D-B5B42BF1D5D5}" presName="connectorText" presStyleLbl="sibTrans2D1" presStyleIdx="3" presStyleCnt="6"/>
      <dgm:spPr/>
      <dgm:t>
        <a:bodyPr/>
        <a:lstStyle/>
        <a:p>
          <a:endParaRPr lang="zh-CN" altLang="en-US"/>
        </a:p>
      </dgm:t>
    </dgm:pt>
    <dgm:pt modelId="{3E665FB7-4B43-4B23-A6DA-AC9FD9F1EF7F}" type="pres">
      <dgm:prSet presAssocID="{F8EC99E0-30E5-4DBC-99A1-92393C4BF65B}" presName="node" presStyleLbl="node1" presStyleIdx="3" presStyleCnt="6">
        <dgm:presLayoutVars>
          <dgm:bulletEnabled val="1"/>
        </dgm:presLayoutVars>
      </dgm:prSet>
      <dgm:spPr/>
      <dgm:t>
        <a:bodyPr/>
        <a:lstStyle/>
        <a:p>
          <a:endParaRPr lang="zh-CN" altLang="en-US"/>
        </a:p>
      </dgm:t>
    </dgm:pt>
    <dgm:pt modelId="{FD336E78-C473-41DD-ACE0-1A14D3F1B589}" type="pres">
      <dgm:prSet presAssocID="{5AE86CAE-00D7-495D-8AD4-79643DC307F7}" presName="parTrans" presStyleLbl="sibTrans2D1" presStyleIdx="4" presStyleCnt="6"/>
      <dgm:spPr/>
      <dgm:t>
        <a:bodyPr/>
        <a:lstStyle/>
        <a:p>
          <a:endParaRPr lang="zh-CN" altLang="en-US"/>
        </a:p>
      </dgm:t>
    </dgm:pt>
    <dgm:pt modelId="{C2E04818-7615-491C-BE4D-C3DF534FDCA5}" type="pres">
      <dgm:prSet presAssocID="{5AE86CAE-00D7-495D-8AD4-79643DC307F7}" presName="connectorText" presStyleLbl="sibTrans2D1" presStyleIdx="4" presStyleCnt="6"/>
      <dgm:spPr/>
      <dgm:t>
        <a:bodyPr/>
        <a:lstStyle/>
        <a:p>
          <a:endParaRPr lang="zh-CN" altLang="en-US"/>
        </a:p>
      </dgm:t>
    </dgm:pt>
    <dgm:pt modelId="{42DA2E7D-5F08-4C3B-A428-D88172DB293A}" type="pres">
      <dgm:prSet presAssocID="{C64DA113-2064-4948-9138-41A873C03052}" presName="node" presStyleLbl="node1" presStyleIdx="4" presStyleCnt="6">
        <dgm:presLayoutVars>
          <dgm:bulletEnabled val="1"/>
        </dgm:presLayoutVars>
      </dgm:prSet>
      <dgm:spPr/>
      <dgm:t>
        <a:bodyPr/>
        <a:lstStyle/>
        <a:p>
          <a:endParaRPr lang="zh-CN" altLang="en-US"/>
        </a:p>
      </dgm:t>
    </dgm:pt>
    <dgm:pt modelId="{5AFC6DD6-2CCA-4B49-9841-E8C83A7DDC12}" type="pres">
      <dgm:prSet presAssocID="{B28F9CE0-9A16-4DA2-8F7F-0D14207C2419}" presName="parTrans" presStyleLbl="sibTrans2D1" presStyleIdx="5" presStyleCnt="6"/>
      <dgm:spPr/>
      <dgm:t>
        <a:bodyPr/>
        <a:lstStyle/>
        <a:p>
          <a:endParaRPr lang="zh-CN" altLang="en-US"/>
        </a:p>
      </dgm:t>
    </dgm:pt>
    <dgm:pt modelId="{328826FF-E9E8-4A16-BDAF-6ADCED39AD24}" type="pres">
      <dgm:prSet presAssocID="{B28F9CE0-9A16-4DA2-8F7F-0D14207C2419}" presName="connectorText" presStyleLbl="sibTrans2D1" presStyleIdx="5" presStyleCnt="6"/>
      <dgm:spPr/>
      <dgm:t>
        <a:bodyPr/>
        <a:lstStyle/>
        <a:p>
          <a:endParaRPr lang="zh-CN" altLang="en-US"/>
        </a:p>
      </dgm:t>
    </dgm:pt>
    <dgm:pt modelId="{EA5DDC32-2252-460A-8128-74C8834FB5E7}" type="pres">
      <dgm:prSet presAssocID="{D236880A-0E57-499F-AE07-95940BED42FD}" presName="node" presStyleLbl="node1" presStyleIdx="5" presStyleCnt="6">
        <dgm:presLayoutVars>
          <dgm:bulletEnabled val="1"/>
        </dgm:presLayoutVars>
      </dgm:prSet>
      <dgm:spPr/>
      <dgm:t>
        <a:bodyPr/>
        <a:lstStyle/>
        <a:p>
          <a:endParaRPr lang="zh-CN" altLang="en-US"/>
        </a:p>
      </dgm:t>
    </dgm:pt>
  </dgm:ptLst>
  <dgm:cxnLst>
    <dgm:cxn modelId="{E1ADBC16-3650-4C9C-8B5A-E81B0AC4D0CA}" type="presOf" srcId="{36944428-A557-4908-949D-1FBCE5A70832}" destId="{44114FE9-F3D4-45F3-AF62-025BD3039A46}" srcOrd="1" destOrd="0" presId="urn:microsoft.com/office/officeart/2005/8/layout/radial5"/>
    <dgm:cxn modelId="{BD02448B-FBA0-4BA3-9A88-C14B716E867A}" type="presOf" srcId="{5AE86CAE-00D7-495D-8AD4-79643DC307F7}" destId="{C2E04818-7615-491C-BE4D-C3DF534FDCA5}" srcOrd="1" destOrd="0" presId="urn:microsoft.com/office/officeart/2005/8/layout/radial5"/>
    <dgm:cxn modelId="{8BD6FEFE-661F-4D84-804E-B3A2FD7B0181}" type="presOf" srcId="{D8EE7508-F75D-4C26-BDAB-1FD2EDCA5C70}" destId="{691392FC-1AB0-4E0A-BDCB-F47A08DBB692}" srcOrd="1" destOrd="0" presId="urn:microsoft.com/office/officeart/2005/8/layout/radial5"/>
    <dgm:cxn modelId="{6EFAEE98-88D8-47A1-A717-8DCF91989A59}" type="presOf" srcId="{D8EE7508-F75D-4C26-BDAB-1FD2EDCA5C70}" destId="{91FD18C4-2BB0-45D7-AA63-B34B852007BE}" srcOrd="0" destOrd="0" presId="urn:microsoft.com/office/officeart/2005/8/layout/radial5"/>
    <dgm:cxn modelId="{E188222E-C4D0-469F-9A8F-54B7CB4A067E}" type="presOf" srcId="{6B501430-665B-4187-B5C4-537F71B215DC}" destId="{1F6B49F0-BA0A-407E-9A2D-94D728ECBAB7}" srcOrd="1" destOrd="0" presId="urn:microsoft.com/office/officeart/2005/8/layout/radial5"/>
    <dgm:cxn modelId="{0E748B18-DE0D-477A-9CA9-EB1F93A9360E}" type="presOf" srcId="{C64DA113-2064-4948-9138-41A873C03052}" destId="{42DA2E7D-5F08-4C3B-A428-D88172DB293A}" srcOrd="0" destOrd="0" presId="urn:microsoft.com/office/officeart/2005/8/layout/radial5"/>
    <dgm:cxn modelId="{6D5986EE-0D64-4B8C-BEFE-CC4C8F7FEE94}" type="presOf" srcId="{36944428-A557-4908-949D-1FBCE5A70832}" destId="{F2127944-9F05-4104-B981-0C3F3856C66A}" srcOrd="0" destOrd="0" presId="urn:microsoft.com/office/officeart/2005/8/layout/radial5"/>
    <dgm:cxn modelId="{168811EE-B4C8-4659-A402-C92380E29CA9}" type="presOf" srcId="{D236880A-0E57-499F-AE07-95940BED42FD}" destId="{EA5DDC32-2252-460A-8128-74C8834FB5E7}" srcOrd="0" destOrd="0" presId="urn:microsoft.com/office/officeart/2005/8/layout/radial5"/>
    <dgm:cxn modelId="{FC66903D-66B5-4C3C-A42D-1957348B248F}" srcId="{D7A25869-6F2E-472C-8E4C-4E305CDC9F77}" destId="{1F4603E7-6E48-4404-A3E7-7592B2D365D7}" srcOrd="0" destOrd="0" parTransId="{36944428-A557-4908-949D-1FBCE5A70832}" sibTransId="{F6B667A5-664B-4058-83FF-26FAA05A2D3C}"/>
    <dgm:cxn modelId="{B45B9209-0684-4299-B863-AAAD0C9B4645}" type="presOf" srcId="{84BB3E69-FD94-43AB-B8B1-332B7B9BB798}" destId="{0BFE95AE-6901-47D3-9110-101DF238355F}" srcOrd="0" destOrd="0" presId="urn:microsoft.com/office/officeart/2005/8/layout/radial5"/>
    <dgm:cxn modelId="{DEEBE5EE-9537-42EE-8253-FE25C6CCD834}" srcId="{C643CE39-07AC-4C2B-B11C-8398E953E6DA}" destId="{D7A25869-6F2E-472C-8E4C-4E305CDC9F77}" srcOrd="0" destOrd="0" parTransId="{C529109C-50F7-423E-9990-269FB9554002}" sibTransId="{4EFEABF5-17F8-4123-AAB5-26EE87D57C59}"/>
    <dgm:cxn modelId="{11AAB0AB-4927-4D54-BA64-E30F70759695}" type="presOf" srcId="{F8EC99E0-30E5-4DBC-99A1-92393C4BF65B}" destId="{3E665FB7-4B43-4B23-A6DA-AC9FD9F1EF7F}" srcOrd="0" destOrd="0" presId="urn:microsoft.com/office/officeart/2005/8/layout/radial5"/>
    <dgm:cxn modelId="{FE758786-EF46-4CAF-BA02-AA6F1DABA51F}" type="presOf" srcId="{87A49B2E-4517-4049-AF2D-B5B42BF1D5D5}" destId="{94848E99-29F6-4B55-9B9F-1FA7BE8CD315}" srcOrd="1" destOrd="0" presId="urn:microsoft.com/office/officeart/2005/8/layout/radial5"/>
    <dgm:cxn modelId="{84DAA81B-16D0-42E6-8443-664E93C40ADD}" type="presOf" srcId="{B28F9CE0-9A16-4DA2-8F7F-0D14207C2419}" destId="{328826FF-E9E8-4A16-BDAF-6ADCED39AD24}" srcOrd="1" destOrd="0" presId="urn:microsoft.com/office/officeart/2005/8/layout/radial5"/>
    <dgm:cxn modelId="{F3806394-C764-4004-95B0-C4288256AD7A}" type="presOf" srcId="{6B501430-665B-4187-B5C4-537F71B215DC}" destId="{9E64438C-0292-4F94-84A6-B778A5D7593C}" srcOrd="0" destOrd="0" presId="urn:microsoft.com/office/officeart/2005/8/layout/radial5"/>
    <dgm:cxn modelId="{C30CDAA5-25B8-4F4A-AED8-32778A913E67}" type="presOf" srcId="{5AE86CAE-00D7-495D-8AD4-79643DC307F7}" destId="{FD336E78-C473-41DD-ACE0-1A14D3F1B589}" srcOrd="0" destOrd="0" presId="urn:microsoft.com/office/officeart/2005/8/layout/radial5"/>
    <dgm:cxn modelId="{38E37F77-B18C-4F5B-964A-38660F223733}" srcId="{D7A25869-6F2E-472C-8E4C-4E305CDC9F77}" destId="{9B946440-E964-41A2-B173-BC88238A036E}" srcOrd="1" destOrd="0" parTransId="{D8EE7508-F75D-4C26-BDAB-1FD2EDCA5C70}" sibTransId="{454BA910-18A2-4842-9BBB-2EBD7478393C}"/>
    <dgm:cxn modelId="{BB080DB8-A4A7-43EC-B67A-17643A197BB8}" type="presOf" srcId="{9B946440-E964-41A2-B173-BC88238A036E}" destId="{0768EE5F-73D3-427F-996B-3E5BFFD658D6}" srcOrd="0" destOrd="0" presId="urn:microsoft.com/office/officeart/2005/8/layout/radial5"/>
    <dgm:cxn modelId="{22A118DB-579C-41A6-B418-2D6C572A288A}" type="presOf" srcId="{B28F9CE0-9A16-4DA2-8F7F-0D14207C2419}" destId="{5AFC6DD6-2CCA-4B49-9841-E8C83A7DDC12}" srcOrd="0" destOrd="0" presId="urn:microsoft.com/office/officeart/2005/8/layout/radial5"/>
    <dgm:cxn modelId="{2EE3AE89-29D6-43FA-A9F0-0C7ABBE7C693}" type="presOf" srcId="{87A49B2E-4517-4049-AF2D-B5B42BF1D5D5}" destId="{42363285-B16B-4FE8-984B-68AA0E605100}" srcOrd="0" destOrd="0" presId="urn:microsoft.com/office/officeart/2005/8/layout/radial5"/>
    <dgm:cxn modelId="{5543BD82-F6F7-4EF7-864D-04B9E0453076}" srcId="{D7A25869-6F2E-472C-8E4C-4E305CDC9F77}" destId="{F8EC99E0-30E5-4DBC-99A1-92393C4BF65B}" srcOrd="3" destOrd="0" parTransId="{87A49B2E-4517-4049-AF2D-B5B42BF1D5D5}" sibTransId="{5B005830-BC97-470D-835D-D1FBE05DA87B}"/>
    <dgm:cxn modelId="{46EC82FA-3613-409E-ABB4-CE6FFEA94DCA}" type="presOf" srcId="{1F4603E7-6E48-4404-A3E7-7592B2D365D7}" destId="{51EEE748-F2BA-4BF1-8D19-E8D760B6AE79}" srcOrd="0" destOrd="0" presId="urn:microsoft.com/office/officeart/2005/8/layout/radial5"/>
    <dgm:cxn modelId="{E8C7D188-D5B7-400B-9CA0-9807968264DA}" type="presOf" srcId="{D7A25869-6F2E-472C-8E4C-4E305CDC9F77}" destId="{DB34FAAC-EFB4-4495-A58C-BBD5FF6A3A2E}" srcOrd="0" destOrd="0" presId="urn:microsoft.com/office/officeart/2005/8/layout/radial5"/>
    <dgm:cxn modelId="{108AE216-7E45-4CDA-BA51-797079E45C72}" srcId="{D7A25869-6F2E-472C-8E4C-4E305CDC9F77}" destId="{C64DA113-2064-4948-9138-41A873C03052}" srcOrd="4" destOrd="0" parTransId="{5AE86CAE-00D7-495D-8AD4-79643DC307F7}" sibTransId="{971DC635-DA97-4790-BB16-C23084B2C224}"/>
    <dgm:cxn modelId="{D75E6880-FBDD-433F-9A1B-E64431B270A0}" srcId="{D7A25869-6F2E-472C-8E4C-4E305CDC9F77}" destId="{D236880A-0E57-499F-AE07-95940BED42FD}" srcOrd="5" destOrd="0" parTransId="{B28F9CE0-9A16-4DA2-8F7F-0D14207C2419}" sibTransId="{EEB266BC-8EAD-4B01-933B-D7B959FD23DC}"/>
    <dgm:cxn modelId="{385B2774-5661-4DD0-B690-13844FA861D6}" srcId="{D7A25869-6F2E-472C-8E4C-4E305CDC9F77}" destId="{84BB3E69-FD94-43AB-B8B1-332B7B9BB798}" srcOrd="2" destOrd="0" parTransId="{6B501430-665B-4187-B5C4-537F71B215DC}" sibTransId="{E5E6E8EF-F9D2-4C0F-99ED-E4739537DB6B}"/>
    <dgm:cxn modelId="{CD31E2AF-2815-4B10-A50E-2F5C51EF6B45}" type="presOf" srcId="{C643CE39-07AC-4C2B-B11C-8398E953E6DA}" destId="{A4E83295-4475-4132-8E06-13F908D6E81D}" srcOrd="0" destOrd="0" presId="urn:microsoft.com/office/officeart/2005/8/layout/radial5"/>
    <dgm:cxn modelId="{AC0A37BE-2677-4A0E-B980-179AEE072402}" type="presParOf" srcId="{A4E83295-4475-4132-8E06-13F908D6E81D}" destId="{DB34FAAC-EFB4-4495-A58C-BBD5FF6A3A2E}" srcOrd="0" destOrd="0" presId="urn:microsoft.com/office/officeart/2005/8/layout/radial5"/>
    <dgm:cxn modelId="{825AE9F1-B918-4EF5-B928-D2A6C6D34F10}" type="presParOf" srcId="{A4E83295-4475-4132-8E06-13F908D6E81D}" destId="{F2127944-9F05-4104-B981-0C3F3856C66A}" srcOrd="1" destOrd="0" presId="urn:microsoft.com/office/officeart/2005/8/layout/radial5"/>
    <dgm:cxn modelId="{46A79295-B10B-4ACF-A17D-2E4765212646}" type="presParOf" srcId="{F2127944-9F05-4104-B981-0C3F3856C66A}" destId="{44114FE9-F3D4-45F3-AF62-025BD3039A46}" srcOrd="0" destOrd="0" presId="urn:microsoft.com/office/officeart/2005/8/layout/radial5"/>
    <dgm:cxn modelId="{A59DB05D-B98F-4D23-9A56-7C62824A4891}" type="presParOf" srcId="{A4E83295-4475-4132-8E06-13F908D6E81D}" destId="{51EEE748-F2BA-4BF1-8D19-E8D760B6AE79}" srcOrd="2" destOrd="0" presId="urn:microsoft.com/office/officeart/2005/8/layout/radial5"/>
    <dgm:cxn modelId="{6F831790-87B4-4A07-9DFC-A9F5A6AB2731}" type="presParOf" srcId="{A4E83295-4475-4132-8E06-13F908D6E81D}" destId="{91FD18C4-2BB0-45D7-AA63-B34B852007BE}" srcOrd="3" destOrd="0" presId="urn:microsoft.com/office/officeart/2005/8/layout/radial5"/>
    <dgm:cxn modelId="{960D625D-08D2-42F3-9D22-2EBBC6DD804F}" type="presParOf" srcId="{91FD18C4-2BB0-45D7-AA63-B34B852007BE}" destId="{691392FC-1AB0-4E0A-BDCB-F47A08DBB692}" srcOrd="0" destOrd="0" presId="urn:microsoft.com/office/officeart/2005/8/layout/radial5"/>
    <dgm:cxn modelId="{F0E39D4E-3CA1-4222-84C6-DC606FDE8001}" type="presParOf" srcId="{A4E83295-4475-4132-8E06-13F908D6E81D}" destId="{0768EE5F-73D3-427F-996B-3E5BFFD658D6}" srcOrd="4" destOrd="0" presId="urn:microsoft.com/office/officeart/2005/8/layout/radial5"/>
    <dgm:cxn modelId="{6F394D88-83F1-475F-928D-A8E686AD85DE}" type="presParOf" srcId="{A4E83295-4475-4132-8E06-13F908D6E81D}" destId="{9E64438C-0292-4F94-84A6-B778A5D7593C}" srcOrd="5" destOrd="0" presId="urn:microsoft.com/office/officeart/2005/8/layout/radial5"/>
    <dgm:cxn modelId="{DDFDF3D4-55CC-4814-843D-073F7EAC8D49}" type="presParOf" srcId="{9E64438C-0292-4F94-84A6-B778A5D7593C}" destId="{1F6B49F0-BA0A-407E-9A2D-94D728ECBAB7}" srcOrd="0" destOrd="0" presId="urn:microsoft.com/office/officeart/2005/8/layout/radial5"/>
    <dgm:cxn modelId="{9028D567-8B15-4924-976A-91BF6B0E5E2A}" type="presParOf" srcId="{A4E83295-4475-4132-8E06-13F908D6E81D}" destId="{0BFE95AE-6901-47D3-9110-101DF238355F}" srcOrd="6" destOrd="0" presId="urn:microsoft.com/office/officeart/2005/8/layout/radial5"/>
    <dgm:cxn modelId="{61E356C0-E48A-4D10-B2FD-1BD9CA694752}" type="presParOf" srcId="{A4E83295-4475-4132-8E06-13F908D6E81D}" destId="{42363285-B16B-4FE8-984B-68AA0E605100}" srcOrd="7" destOrd="0" presId="urn:microsoft.com/office/officeart/2005/8/layout/radial5"/>
    <dgm:cxn modelId="{E37E6D80-AB42-4F13-AF7A-A4878BE258A1}" type="presParOf" srcId="{42363285-B16B-4FE8-984B-68AA0E605100}" destId="{94848E99-29F6-4B55-9B9F-1FA7BE8CD315}" srcOrd="0" destOrd="0" presId="urn:microsoft.com/office/officeart/2005/8/layout/radial5"/>
    <dgm:cxn modelId="{15CDCE88-81B4-4C97-A079-E399E5761912}" type="presParOf" srcId="{A4E83295-4475-4132-8E06-13F908D6E81D}" destId="{3E665FB7-4B43-4B23-A6DA-AC9FD9F1EF7F}" srcOrd="8" destOrd="0" presId="urn:microsoft.com/office/officeart/2005/8/layout/radial5"/>
    <dgm:cxn modelId="{1BF12610-DA48-4C88-88A5-49E175AEB712}" type="presParOf" srcId="{A4E83295-4475-4132-8E06-13F908D6E81D}" destId="{FD336E78-C473-41DD-ACE0-1A14D3F1B589}" srcOrd="9" destOrd="0" presId="urn:microsoft.com/office/officeart/2005/8/layout/radial5"/>
    <dgm:cxn modelId="{82C6E888-C9B3-4659-A942-222D996999F3}" type="presParOf" srcId="{FD336E78-C473-41DD-ACE0-1A14D3F1B589}" destId="{C2E04818-7615-491C-BE4D-C3DF534FDCA5}" srcOrd="0" destOrd="0" presId="urn:microsoft.com/office/officeart/2005/8/layout/radial5"/>
    <dgm:cxn modelId="{ECA11D74-143C-40A0-9ADC-5611D1533822}" type="presParOf" srcId="{A4E83295-4475-4132-8E06-13F908D6E81D}" destId="{42DA2E7D-5F08-4C3B-A428-D88172DB293A}" srcOrd="10" destOrd="0" presId="urn:microsoft.com/office/officeart/2005/8/layout/radial5"/>
    <dgm:cxn modelId="{DB07A873-C00E-404B-8395-2FD8FC80F814}" type="presParOf" srcId="{A4E83295-4475-4132-8E06-13F908D6E81D}" destId="{5AFC6DD6-2CCA-4B49-9841-E8C83A7DDC12}" srcOrd="11" destOrd="0" presId="urn:microsoft.com/office/officeart/2005/8/layout/radial5"/>
    <dgm:cxn modelId="{0E7779ED-21AE-429B-932F-F33C6C6E2473}" type="presParOf" srcId="{5AFC6DD6-2CCA-4B49-9841-E8C83A7DDC12}" destId="{328826FF-E9E8-4A16-BDAF-6ADCED39AD24}" srcOrd="0" destOrd="0" presId="urn:microsoft.com/office/officeart/2005/8/layout/radial5"/>
    <dgm:cxn modelId="{08F3DBFB-1F06-46AF-953D-12E7AFEAD584}" type="presParOf" srcId="{A4E83295-4475-4132-8E06-13F908D6E81D}" destId="{EA5DDC32-2252-460A-8128-74C8834FB5E7}" srcOrd="12"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11E7D2-9540-4A02-939A-BE005BB85B2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F9DE0F36-6DD3-41EA-B715-8957D1944F99}">
      <dgm:prSet custT="1"/>
      <dgm:spPr>
        <a:ln w="38100">
          <a:solidFill>
            <a:srgbClr val="FFC000"/>
          </a:solidFill>
        </a:ln>
      </dgm:spPr>
      <dgm:t>
        <a:bodyPr/>
        <a:lstStyle/>
        <a:p>
          <a:pPr algn="l">
            <a:lnSpc>
              <a:spcPct val="100000"/>
            </a:lnSpc>
          </a:pPr>
          <a:r>
            <a:rPr lang="zh-CN" altLang="zh-CN" sz="2400" dirty="0">
              <a:latin typeface="Times New Roman" panose="02020603050405020304" pitchFamily="18" charset="0"/>
              <a:ea typeface="方正书宋简体"/>
              <a:cs typeface="Times New Roman" panose="02020603050405020304" pitchFamily="18" charset="0"/>
            </a:rPr>
            <a:t>在实务中，对某一投资项目在不同时点上现金流量数额的测算，通常通过编制“投资项目现金流量计算表”进行。</a:t>
          </a:r>
          <a:endParaRPr lang="zh-CN" altLang="en-US" sz="2400" dirty="0"/>
        </a:p>
      </dgm:t>
    </dgm:pt>
    <dgm:pt modelId="{F953DF22-27EC-4A97-9997-839F301D8ADF}" cxnId="{6B42595F-B463-4F33-90B8-12584EFAAAAC}" type="parTrans">
      <dgm:prSet/>
      <dgm:spPr/>
      <dgm:t>
        <a:bodyPr/>
        <a:lstStyle/>
        <a:p>
          <a:endParaRPr lang="zh-CN" altLang="en-US"/>
        </a:p>
      </dgm:t>
    </dgm:pt>
    <dgm:pt modelId="{929FEE47-D867-4AFB-8B56-EBE1B8CC0238}" cxnId="{6B42595F-B463-4F33-90B8-12584EFAAAAC}" type="sibTrans">
      <dgm:prSet/>
      <dgm:spPr/>
      <dgm:t>
        <a:bodyPr/>
        <a:lstStyle/>
        <a:p>
          <a:endParaRPr lang="zh-CN" altLang="en-US"/>
        </a:p>
      </dgm:t>
    </dgm:pt>
    <dgm:pt modelId="{4883A944-EC77-4EB1-BD1B-E93B15755AB9}" type="pres">
      <dgm:prSet presAssocID="{6411E7D2-9540-4A02-939A-BE005BB85B2D}" presName="Name0" presStyleCnt="0">
        <dgm:presLayoutVars>
          <dgm:dir/>
          <dgm:resizeHandles val="exact"/>
        </dgm:presLayoutVars>
      </dgm:prSet>
      <dgm:spPr/>
      <dgm:t>
        <a:bodyPr/>
        <a:lstStyle/>
        <a:p>
          <a:endParaRPr lang="zh-CN" altLang="en-US"/>
        </a:p>
      </dgm:t>
    </dgm:pt>
    <dgm:pt modelId="{AD69AB2D-6088-4363-AB5B-3A82FA16E920}" type="pres">
      <dgm:prSet presAssocID="{F9DE0F36-6DD3-41EA-B715-8957D1944F99}" presName="composite" presStyleCnt="0"/>
      <dgm:spPr/>
    </dgm:pt>
    <dgm:pt modelId="{150F4F7D-D103-43D5-A519-C6EBB17A4B13}" type="pres">
      <dgm:prSet presAssocID="{F9DE0F36-6DD3-41EA-B715-8957D1944F99}" presName="rect1" presStyleLbl="trAlignAcc1" presStyleIdx="0" presStyleCnt="1" custScaleX="400706" custScaleY="140634" custLinFactNeighborX="-2173">
        <dgm:presLayoutVars>
          <dgm:bulletEnabled val="1"/>
        </dgm:presLayoutVars>
      </dgm:prSet>
      <dgm:spPr/>
      <dgm:t>
        <a:bodyPr/>
        <a:lstStyle/>
        <a:p>
          <a:endParaRPr lang="zh-CN" altLang="en-US"/>
        </a:p>
      </dgm:t>
    </dgm:pt>
    <dgm:pt modelId="{01195747-B5B6-4C3B-A560-8DA9AF6C4240}" type="pres">
      <dgm:prSet presAssocID="{F9DE0F36-6DD3-41EA-B715-8957D1944F99}" presName="rect2" presStyleLbl="fgImgPlace1" presStyleIdx="0" presStyleCnt="1" custScaleX="161880" custScaleY="109027" custLinFactX="-321063" custLinFactNeighborX="-400000" custLinFactNeighborY="-1297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8000" r="-38000"/>
          </a:stretch>
        </a:blipFill>
      </dgm:spPr>
      <dgm:t>
        <a:bodyPr/>
        <a:lstStyle/>
        <a:p>
          <a:endParaRPr lang="zh-CN" altLang="en-US"/>
        </a:p>
      </dgm:t>
    </dgm:pt>
  </dgm:ptLst>
  <dgm:cxnLst>
    <dgm:cxn modelId="{96FB5EDD-4CB2-48D7-8536-693EED093F1F}" type="presOf" srcId="{F9DE0F36-6DD3-41EA-B715-8957D1944F99}" destId="{150F4F7D-D103-43D5-A519-C6EBB17A4B13}" srcOrd="0" destOrd="0" presId="urn:microsoft.com/office/officeart/2008/layout/PictureStrips"/>
    <dgm:cxn modelId="{6B42595F-B463-4F33-90B8-12584EFAAAAC}" srcId="{6411E7D2-9540-4A02-939A-BE005BB85B2D}" destId="{F9DE0F36-6DD3-41EA-B715-8957D1944F99}" srcOrd="0" destOrd="0" parTransId="{F953DF22-27EC-4A97-9997-839F301D8ADF}" sibTransId="{929FEE47-D867-4AFB-8B56-EBE1B8CC0238}"/>
    <dgm:cxn modelId="{A6680E64-4FE4-4860-80EC-967AF23B61F5}" type="presOf" srcId="{6411E7D2-9540-4A02-939A-BE005BB85B2D}" destId="{4883A944-EC77-4EB1-BD1B-E93B15755AB9}" srcOrd="0" destOrd="0" presId="urn:microsoft.com/office/officeart/2008/layout/PictureStrips"/>
    <dgm:cxn modelId="{D20EC0DB-8E6E-4DA4-A005-7E33EC8870C1}" type="presParOf" srcId="{4883A944-EC77-4EB1-BD1B-E93B15755AB9}" destId="{AD69AB2D-6088-4363-AB5B-3A82FA16E920}" srcOrd="0" destOrd="0" presId="urn:microsoft.com/office/officeart/2008/layout/PictureStrips"/>
    <dgm:cxn modelId="{8D723E1E-7959-4A08-B43D-91D7FDCE67B0}" type="presParOf" srcId="{AD69AB2D-6088-4363-AB5B-3A82FA16E920}" destId="{150F4F7D-D103-43D5-A519-C6EBB17A4B13}" srcOrd="0" destOrd="0" presId="urn:microsoft.com/office/officeart/2008/layout/PictureStrips"/>
    <dgm:cxn modelId="{F392727A-981A-4C96-9CBA-099148F6C7B5}" type="presParOf" srcId="{AD69AB2D-6088-4363-AB5B-3A82FA16E920}" destId="{01195747-B5B6-4C3B-A560-8DA9AF6C4240}" srcOrd="1" destOrd="0" presId="urn:microsoft.com/office/officeart/2008/layout/PictureStrips"/>
  </dgm:cxnLst>
  <dgm:bg/>
  <dgm:whole>
    <a:ln w="76200"/>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11E7D2-9540-4A02-939A-BE005BB85B2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F9DE0F36-6DD3-41EA-B715-8957D1944F99}">
      <dgm:prSet custT="1"/>
      <dgm:spPr/>
      <dgm:t>
        <a:bodyPr/>
        <a:lstStyle/>
        <a:p>
          <a:pPr algn="l">
            <a:lnSpc>
              <a:spcPct val="100000"/>
            </a:lnSpc>
          </a:pPr>
          <a:r>
            <a:rPr lang="zh-CN" altLang="en-US" sz="2400" dirty="0"/>
            <a:t>为项目建设和运营发生的</a:t>
          </a:r>
          <a:r>
            <a:rPr lang="zh-CN" altLang="en-US" sz="2400" dirty="0">
              <a:solidFill>
                <a:srgbClr val="FF0000"/>
              </a:solidFill>
            </a:rPr>
            <a:t>利息支出</a:t>
          </a:r>
          <a:r>
            <a:rPr lang="zh-CN" altLang="en-US" sz="2400" dirty="0"/>
            <a:t>不作为现金流出。</a:t>
          </a:r>
        </a:p>
      </dgm:t>
    </dgm:pt>
    <dgm:pt modelId="{F953DF22-27EC-4A97-9997-839F301D8ADF}" cxnId="{6B42595F-B463-4F33-90B8-12584EFAAAAC}" type="parTrans">
      <dgm:prSet/>
      <dgm:spPr/>
      <dgm:t>
        <a:bodyPr/>
        <a:lstStyle/>
        <a:p>
          <a:endParaRPr lang="zh-CN" altLang="en-US"/>
        </a:p>
      </dgm:t>
    </dgm:pt>
    <dgm:pt modelId="{929FEE47-D867-4AFB-8B56-EBE1B8CC0238}" cxnId="{6B42595F-B463-4F33-90B8-12584EFAAAAC}" type="sibTrans">
      <dgm:prSet/>
      <dgm:spPr/>
      <dgm:t>
        <a:bodyPr/>
        <a:lstStyle/>
        <a:p>
          <a:endParaRPr lang="zh-CN" altLang="en-US"/>
        </a:p>
      </dgm:t>
    </dgm:pt>
    <dgm:pt modelId="{4883A944-EC77-4EB1-BD1B-E93B15755AB9}" type="pres">
      <dgm:prSet presAssocID="{6411E7D2-9540-4A02-939A-BE005BB85B2D}" presName="Name0" presStyleCnt="0">
        <dgm:presLayoutVars>
          <dgm:dir/>
          <dgm:resizeHandles val="exact"/>
        </dgm:presLayoutVars>
      </dgm:prSet>
      <dgm:spPr/>
      <dgm:t>
        <a:bodyPr/>
        <a:lstStyle/>
        <a:p>
          <a:endParaRPr lang="zh-CN" altLang="en-US"/>
        </a:p>
      </dgm:t>
    </dgm:pt>
    <dgm:pt modelId="{AD69AB2D-6088-4363-AB5B-3A82FA16E920}" type="pres">
      <dgm:prSet presAssocID="{F9DE0F36-6DD3-41EA-B715-8957D1944F99}" presName="composite" presStyleCnt="0"/>
      <dgm:spPr/>
    </dgm:pt>
    <dgm:pt modelId="{150F4F7D-D103-43D5-A519-C6EBB17A4B13}" type="pres">
      <dgm:prSet presAssocID="{F9DE0F36-6DD3-41EA-B715-8957D1944F99}" presName="rect1" presStyleLbl="trAlignAcc1" presStyleIdx="0" presStyleCnt="1" custScaleX="89468" custScaleY="140634" custLinFactNeighborX="-3413" custLinFactNeighborY="-7850">
        <dgm:presLayoutVars>
          <dgm:bulletEnabled val="1"/>
        </dgm:presLayoutVars>
      </dgm:prSet>
      <dgm:spPr/>
      <dgm:t>
        <a:bodyPr/>
        <a:lstStyle/>
        <a:p>
          <a:endParaRPr lang="zh-CN" altLang="en-US"/>
        </a:p>
      </dgm:t>
    </dgm:pt>
    <dgm:pt modelId="{01195747-B5B6-4C3B-A560-8DA9AF6C4240}" type="pres">
      <dgm:prSet presAssocID="{F9DE0F36-6DD3-41EA-B715-8957D1944F99}" presName="rect2" presStyleLbl="fgImgPlace1" presStyleIdx="0" presStyleCnt="1" custScaleX="120224" custScaleY="10671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8000" r="-38000"/>
          </a:stretch>
        </a:blipFill>
      </dgm:spPr>
    </dgm:pt>
  </dgm:ptLst>
  <dgm:cxnLst>
    <dgm:cxn modelId="{630F0FB6-97BC-417B-9F9A-E42FE5D4C5E9}" type="presOf" srcId="{6411E7D2-9540-4A02-939A-BE005BB85B2D}" destId="{4883A944-EC77-4EB1-BD1B-E93B15755AB9}" srcOrd="0" destOrd="0" presId="urn:microsoft.com/office/officeart/2008/layout/PictureStrips"/>
    <dgm:cxn modelId="{6B42595F-B463-4F33-90B8-12584EFAAAAC}" srcId="{6411E7D2-9540-4A02-939A-BE005BB85B2D}" destId="{F9DE0F36-6DD3-41EA-B715-8957D1944F99}" srcOrd="0" destOrd="0" parTransId="{F953DF22-27EC-4A97-9997-839F301D8ADF}" sibTransId="{929FEE47-D867-4AFB-8B56-EBE1B8CC0238}"/>
    <dgm:cxn modelId="{7BB4D850-562E-48F2-95B3-78B7E668F2FC}" type="presOf" srcId="{F9DE0F36-6DD3-41EA-B715-8957D1944F99}" destId="{150F4F7D-D103-43D5-A519-C6EBB17A4B13}" srcOrd="0" destOrd="0" presId="urn:microsoft.com/office/officeart/2008/layout/PictureStrips"/>
    <dgm:cxn modelId="{133B7B02-6267-4A0F-8221-D6F1DEEA51FC}" type="presParOf" srcId="{4883A944-EC77-4EB1-BD1B-E93B15755AB9}" destId="{AD69AB2D-6088-4363-AB5B-3A82FA16E920}" srcOrd="0" destOrd="0" presId="urn:microsoft.com/office/officeart/2008/layout/PictureStrips"/>
    <dgm:cxn modelId="{7162065B-E7F6-466B-9236-5747AAE6AEB4}" type="presParOf" srcId="{AD69AB2D-6088-4363-AB5B-3A82FA16E920}" destId="{150F4F7D-D103-43D5-A519-C6EBB17A4B13}" srcOrd="0" destOrd="0" presId="urn:microsoft.com/office/officeart/2008/layout/PictureStrips"/>
    <dgm:cxn modelId="{D5DA2599-1476-4DE2-BF2F-786C81A97F48}" type="presParOf" srcId="{AD69AB2D-6088-4363-AB5B-3A82FA16E920}" destId="{01195747-B5B6-4C3B-A560-8DA9AF6C4240}"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144947-FD8C-4A15-97AD-1C2D5C443862}" type="doc">
      <dgm:prSet loTypeId="urn:microsoft.com/office/officeart/2005/8/layout/gear1" loCatId="relationship" qsTypeId="urn:microsoft.com/office/officeart/2005/8/quickstyle/simple1" qsCatId="simple" csTypeId="urn:microsoft.com/office/officeart/2005/8/colors/colorful4" csCatId="colorful" phldr="1"/>
      <dgm:spPr/>
      <dgm:t>
        <a:bodyPr/>
        <a:lstStyle/>
        <a:p>
          <a:endParaRPr lang="zh-CN" altLang="en-US"/>
        </a:p>
      </dgm:t>
    </dgm:pt>
    <dgm:pt modelId="{5564F9C9-5F95-4E7D-8C31-11151CD36FE1}">
      <dgm:prSet custT="1"/>
      <dgm:spPr/>
      <dgm:t>
        <a:bodyPr/>
        <a:lstStyle/>
        <a:p>
          <a:r>
            <a:rPr lang="zh-CN" altLang="en-US" sz="2800" dirty="0"/>
            <a:t>现金流入</a:t>
          </a:r>
        </a:p>
      </dgm:t>
    </dgm:pt>
    <dgm:pt modelId="{6495E945-1DA6-496D-800B-BDE2EAC32E0F}" cxnId="{AADBB743-4BC5-4F64-8F48-12B9EFA5A340}" type="parTrans">
      <dgm:prSet/>
      <dgm:spPr/>
      <dgm:t>
        <a:bodyPr/>
        <a:lstStyle/>
        <a:p>
          <a:endParaRPr lang="zh-CN" altLang="en-US" sz="1800"/>
        </a:p>
      </dgm:t>
    </dgm:pt>
    <dgm:pt modelId="{0DD4A8C9-3C5B-4CEB-9C51-373EF7CB640B}" cxnId="{AADBB743-4BC5-4F64-8F48-12B9EFA5A340}" type="sibTrans">
      <dgm:prSet/>
      <dgm:spPr/>
      <dgm:t>
        <a:bodyPr/>
        <a:lstStyle/>
        <a:p>
          <a:endParaRPr lang="zh-CN" altLang="en-US" sz="1800"/>
        </a:p>
      </dgm:t>
    </dgm:pt>
    <dgm:pt modelId="{911A23E4-66A5-4970-A118-C7380D8EE03F}">
      <dgm:prSet custT="1"/>
      <dgm:spPr/>
      <dgm:t>
        <a:bodyPr/>
        <a:lstStyle/>
        <a:p>
          <a:pPr>
            <a:lnSpc>
              <a:spcPct val="100000"/>
            </a:lnSpc>
          </a:pPr>
          <a:r>
            <a:rPr lang="zh-CN" altLang="en-US" sz="2400" dirty="0"/>
            <a:t>营业收入</a:t>
          </a:r>
        </a:p>
      </dgm:t>
    </dgm:pt>
    <dgm:pt modelId="{4C90D6A7-3D4B-405E-9849-168515562E90}" cxnId="{3AA0AF97-BCFA-4758-BD23-2A775E741A0E}" type="parTrans">
      <dgm:prSet/>
      <dgm:spPr/>
      <dgm:t>
        <a:bodyPr/>
        <a:lstStyle/>
        <a:p>
          <a:endParaRPr lang="zh-CN" altLang="en-US" sz="1800"/>
        </a:p>
      </dgm:t>
    </dgm:pt>
    <dgm:pt modelId="{9D40C81C-132E-4D0B-AB03-D6245967CEA4}" cxnId="{3AA0AF97-BCFA-4758-BD23-2A775E741A0E}" type="sibTrans">
      <dgm:prSet/>
      <dgm:spPr/>
      <dgm:t>
        <a:bodyPr/>
        <a:lstStyle/>
        <a:p>
          <a:endParaRPr lang="zh-CN" altLang="en-US" sz="1800"/>
        </a:p>
      </dgm:t>
    </dgm:pt>
    <dgm:pt modelId="{F4CB9F97-5DE3-45BB-AD60-CF8B24DE1622}">
      <dgm:prSet custT="1"/>
      <dgm:spPr/>
      <dgm:t>
        <a:bodyPr/>
        <a:lstStyle/>
        <a:p>
          <a:pPr>
            <a:lnSpc>
              <a:spcPct val="100000"/>
            </a:lnSpc>
          </a:pPr>
          <a:r>
            <a:rPr lang="zh-CN" altLang="en-US" sz="2400" dirty="0"/>
            <a:t>补贴收入</a:t>
          </a:r>
        </a:p>
      </dgm:t>
    </dgm:pt>
    <dgm:pt modelId="{25C94283-923F-4572-ACAC-5841DCEFE0E3}" cxnId="{8338973E-F59F-4067-8DB3-5134D8EC1508}" type="parTrans">
      <dgm:prSet/>
      <dgm:spPr/>
      <dgm:t>
        <a:bodyPr/>
        <a:lstStyle/>
        <a:p>
          <a:endParaRPr lang="zh-CN" altLang="en-US" sz="1800"/>
        </a:p>
      </dgm:t>
    </dgm:pt>
    <dgm:pt modelId="{CFB6B309-A1DD-4DC2-9CE3-AB6DEED2977A}" cxnId="{8338973E-F59F-4067-8DB3-5134D8EC1508}" type="sibTrans">
      <dgm:prSet/>
      <dgm:spPr/>
      <dgm:t>
        <a:bodyPr/>
        <a:lstStyle/>
        <a:p>
          <a:endParaRPr lang="zh-CN" altLang="en-US" sz="1800"/>
        </a:p>
      </dgm:t>
    </dgm:pt>
    <dgm:pt modelId="{F44BE9F4-820B-4C43-863A-7F10AC210B22}">
      <dgm:prSet custT="1"/>
      <dgm:spPr/>
      <dgm:t>
        <a:bodyPr/>
        <a:lstStyle/>
        <a:p>
          <a:pPr>
            <a:lnSpc>
              <a:spcPct val="100000"/>
            </a:lnSpc>
          </a:pPr>
          <a:r>
            <a:rPr lang="zh-CN" altLang="en-US" sz="2400" dirty="0"/>
            <a:t>回收固定资产残值</a:t>
          </a:r>
        </a:p>
      </dgm:t>
    </dgm:pt>
    <dgm:pt modelId="{D1BA9DBC-59D4-489A-BFF9-95A58A554B18}" cxnId="{3C30F11E-4CB7-4BE5-ADDA-83C0B115FD65}" type="parTrans">
      <dgm:prSet/>
      <dgm:spPr/>
      <dgm:t>
        <a:bodyPr/>
        <a:lstStyle/>
        <a:p>
          <a:endParaRPr lang="zh-CN" altLang="en-US" sz="1800"/>
        </a:p>
      </dgm:t>
    </dgm:pt>
    <dgm:pt modelId="{FC8C42E1-4C04-436D-9AF6-3A557C795D79}" cxnId="{3C30F11E-4CB7-4BE5-ADDA-83C0B115FD65}" type="sibTrans">
      <dgm:prSet/>
      <dgm:spPr/>
      <dgm:t>
        <a:bodyPr/>
        <a:lstStyle/>
        <a:p>
          <a:endParaRPr lang="zh-CN" altLang="en-US" sz="1800"/>
        </a:p>
      </dgm:t>
    </dgm:pt>
    <dgm:pt modelId="{65EAC0F0-3E03-4490-8F9B-E1588D4CC950}">
      <dgm:prSet custT="1"/>
      <dgm:spPr/>
      <dgm:t>
        <a:bodyPr/>
        <a:lstStyle/>
        <a:p>
          <a:pPr>
            <a:lnSpc>
              <a:spcPct val="100000"/>
            </a:lnSpc>
          </a:pPr>
          <a:r>
            <a:rPr lang="zh-CN" altLang="en-US" sz="2400" dirty="0"/>
            <a:t>回收垫支的流动资金</a:t>
          </a:r>
        </a:p>
      </dgm:t>
    </dgm:pt>
    <dgm:pt modelId="{12D58407-36A3-4D9A-83CA-3BE6DE00C998}" cxnId="{B76BC867-27AF-4DF0-97C1-6FF5E520B7EA}" type="parTrans">
      <dgm:prSet/>
      <dgm:spPr/>
      <dgm:t>
        <a:bodyPr/>
        <a:lstStyle/>
        <a:p>
          <a:endParaRPr lang="zh-CN" altLang="en-US" sz="1800"/>
        </a:p>
      </dgm:t>
    </dgm:pt>
    <dgm:pt modelId="{A84CE5E7-9AAD-4E8A-BD06-FDBE766C5A9F}" cxnId="{B76BC867-27AF-4DF0-97C1-6FF5E520B7EA}" type="sibTrans">
      <dgm:prSet/>
      <dgm:spPr/>
      <dgm:t>
        <a:bodyPr/>
        <a:lstStyle/>
        <a:p>
          <a:endParaRPr lang="zh-CN" altLang="en-US" sz="1800"/>
        </a:p>
      </dgm:t>
    </dgm:pt>
    <dgm:pt modelId="{8BCAA273-70EB-443B-9198-5FA200171D07}" type="pres">
      <dgm:prSet presAssocID="{2D144947-FD8C-4A15-97AD-1C2D5C443862}" presName="composite" presStyleCnt="0">
        <dgm:presLayoutVars>
          <dgm:chMax val="3"/>
          <dgm:animLvl val="lvl"/>
          <dgm:resizeHandles val="exact"/>
        </dgm:presLayoutVars>
      </dgm:prSet>
      <dgm:spPr/>
      <dgm:t>
        <a:bodyPr/>
        <a:lstStyle/>
        <a:p>
          <a:endParaRPr lang="zh-CN" altLang="en-US"/>
        </a:p>
      </dgm:t>
    </dgm:pt>
    <dgm:pt modelId="{6863C49E-B359-46D4-A372-C306F0EA847D}" type="pres">
      <dgm:prSet presAssocID="{5564F9C9-5F95-4E7D-8C31-11151CD36FE1}" presName="gear1" presStyleLbl="node1" presStyleIdx="0" presStyleCnt="1" custScaleX="94998" custScaleY="77705" custLinFactNeighborX="11860" custLinFactNeighborY="-29263">
        <dgm:presLayoutVars>
          <dgm:chMax val="1"/>
          <dgm:bulletEnabled val="1"/>
        </dgm:presLayoutVars>
      </dgm:prSet>
      <dgm:spPr/>
      <dgm:t>
        <a:bodyPr/>
        <a:lstStyle/>
        <a:p>
          <a:endParaRPr lang="zh-CN" altLang="en-US"/>
        </a:p>
      </dgm:t>
    </dgm:pt>
    <dgm:pt modelId="{1EC143B1-BC90-45B4-A462-1308B9D97D46}" type="pres">
      <dgm:prSet presAssocID="{5564F9C9-5F95-4E7D-8C31-11151CD36FE1}" presName="gear1srcNode" presStyleLbl="node1" presStyleIdx="0" presStyleCnt="1"/>
      <dgm:spPr/>
      <dgm:t>
        <a:bodyPr/>
        <a:lstStyle/>
        <a:p>
          <a:endParaRPr lang="zh-CN" altLang="en-US"/>
        </a:p>
      </dgm:t>
    </dgm:pt>
    <dgm:pt modelId="{25A372E1-6498-4D2C-AD23-2FF8E2289CBF}" type="pres">
      <dgm:prSet presAssocID="{5564F9C9-5F95-4E7D-8C31-11151CD36FE1}" presName="gear1dstNode" presStyleLbl="node1" presStyleIdx="0" presStyleCnt="1"/>
      <dgm:spPr/>
      <dgm:t>
        <a:bodyPr/>
        <a:lstStyle/>
        <a:p>
          <a:endParaRPr lang="zh-CN" altLang="en-US"/>
        </a:p>
      </dgm:t>
    </dgm:pt>
    <dgm:pt modelId="{5A623497-8DAC-4522-92AD-BE7B1EFAE919}" type="pres">
      <dgm:prSet presAssocID="{5564F9C9-5F95-4E7D-8C31-11151CD36FE1}" presName="gear1ch" presStyleLbl="fgAcc1" presStyleIdx="0" presStyleCnt="1" custScaleX="258029" custScaleY="225730" custLinFactX="692" custLinFactNeighborX="100000" custLinFactNeighborY="43310">
        <dgm:presLayoutVars>
          <dgm:chMax val="0"/>
          <dgm:bulletEnabled val="1"/>
        </dgm:presLayoutVars>
      </dgm:prSet>
      <dgm:spPr/>
      <dgm:t>
        <a:bodyPr/>
        <a:lstStyle/>
        <a:p>
          <a:endParaRPr lang="zh-CN" altLang="en-US"/>
        </a:p>
      </dgm:t>
    </dgm:pt>
    <dgm:pt modelId="{D7C04DA8-6C73-407E-A98F-6DF306C390F9}" type="pres">
      <dgm:prSet presAssocID="{0DD4A8C9-3C5B-4CEB-9C51-373EF7CB640B}" presName="connector1" presStyleLbl="sibTrans2D1" presStyleIdx="0" presStyleCnt="1" custScaleX="83062" custScaleY="89699" custLinFactNeighborX="-3385" custLinFactNeighborY="-16516"/>
      <dgm:spPr/>
      <dgm:t>
        <a:bodyPr/>
        <a:lstStyle/>
        <a:p>
          <a:endParaRPr lang="zh-CN" altLang="en-US"/>
        </a:p>
      </dgm:t>
    </dgm:pt>
  </dgm:ptLst>
  <dgm:cxnLst>
    <dgm:cxn modelId="{C11A72B2-DB32-42DC-9045-0780F5FFDF52}" type="presOf" srcId="{0DD4A8C9-3C5B-4CEB-9C51-373EF7CB640B}" destId="{D7C04DA8-6C73-407E-A98F-6DF306C390F9}" srcOrd="0" destOrd="0" presId="urn:microsoft.com/office/officeart/2005/8/layout/gear1"/>
    <dgm:cxn modelId="{3C30F11E-4CB7-4BE5-ADDA-83C0B115FD65}" srcId="{5564F9C9-5F95-4E7D-8C31-11151CD36FE1}" destId="{F44BE9F4-820B-4C43-863A-7F10AC210B22}" srcOrd="2" destOrd="0" parTransId="{D1BA9DBC-59D4-489A-BFF9-95A58A554B18}" sibTransId="{FC8C42E1-4C04-436D-9AF6-3A557C795D79}"/>
    <dgm:cxn modelId="{A8135E5D-94CA-4EB1-86C0-9972C61C781A}" type="presOf" srcId="{F4CB9F97-5DE3-45BB-AD60-CF8B24DE1622}" destId="{5A623497-8DAC-4522-92AD-BE7B1EFAE919}" srcOrd="0" destOrd="1" presId="urn:microsoft.com/office/officeart/2005/8/layout/gear1"/>
    <dgm:cxn modelId="{40055A2A-4E81-4B0E-AAF9-210EB6E39457}" type="presOf" srcId="{2D144947-FD8C-4A15-97AD-1C2D5C443862}" destId="{8BCAA273-70EB-443B-9198-5FA200171D07}" srcOrd="0" destOrd="0" presId="urn:microsoft.com/office/officeart/2005/8/layout/gear1"/>
    <dgm:cxn modelId="{853D38C5-B28E-4094-BF1A-E8BB587BDB76}" type="presOf" srcId="{65EAC0F0-3E03-4490-8F9B-E1588D4CC950}" destId="{5A623497-8DAC-4522-92AD-BE7B1EFAE919}" srcOrd="0" destOrd="3" presId="urn:microsoft.com/office/officeart/2005/8/layout/gear1"/>
    <dgm:cxn modelId="{0DB75E91-685E-47F1-A7D3-0223BE8401AD}" type="presOf" srcId="{5564F9C9-5F95-4E7D-8C31-11151CD36FE1}" destId="{6863C49E-B359-46D4-A372-C306F0EA847D}" srcOrd="0" destOrd="0" presId="urn:microsoft.com/office/officeart/2005/8/layout/gear1"/>
    <dgm:cxn modelId="{B76BC867-27AF-4DF0-97C1-6FF5E520B7EA}" srcId="{5564F9C9-5F95-4E7D-8C31-11151CD36FE1}" destId="{65EAC0F0-3E03-4490-8F9B-E1588D4CC950}" srcOrd="3" destOrd="0" parTransId="{12D58407-36A3-4D9A-83CA-3BE6DE00C998}" sibTransId="{A84CE5E7-9AAD-4E8A-BD06-FDBE766C5A9F}"/>
    <dgm:cxn modelId="{5947D73D-2999-47DB-B3EF-7D9E5AEFB551}" type="presOf" srcId="{911A23E4-66A5-4970-A118-C7380D8EE03F}" destId="{5A623497-8DAC-4522-92AD-BE7B1EFAE919}" srcOrd="0" destOrd="0" presId="urn:microsoft.com/office/officeart/2005/8/layout/gear1"/>
    <dgm:cxn modelId="{8338973E-F59F-4067-8DB3-5134D8EC1508}" srcId="{5564F9C9-5F95-4E7D-8C31-11151CD36FE1}" destId="{F4CB9F97-5DE3-45BB-AD60-CF8B24DE1622}" srcOrd="1" destOrd="0" parTransId="{25C94283-923F-4572-ACAC-5841DCEFE0E3}" sibTransId="{CFB6B309-A1DD-4DC2-9CE3-AB6DEED2977A}"/>
    <dgm:cxn modelId="{AADBB743-4BC5-4F64-8F48-12B9EFA5A340}" srcId="{2D144947-FD8C-4A15-97AD-1C2D5C443862}" destId="{5564F9C9-5F95-4E7D-8C31-11151CD36FE1}" srcOrd="0" destOrd="0" parTransId="{6495E945-1DA6-496D-800B-BDE2EAC32E0F}" sibTransId="{0DD4A8C9-3C5B-4CEB-9C51-373EF7CB640B}"/>
    <dgm:cxn modelId="{D92093C8-9799-43CD-87F4-EEF6748744FD}" type="presOf" srcId="{5564F9C9-5F95-4E7D-8C31-11151CD36FE1}" destId="{1EC143B1-BC90-45B4-A462-1308B9D97D46}" srcOrd="1" destOrd="0" presId="urn:microsoft.com/office/officeart/2005/8/layout/gear1"/>
    <dgm:cxn modelId="{6934FAA4-D42E-4075-8390-5C4E6C436703}" type="presOf" srcId="{F44BE9F4-820B-4C43-863A-7F10AC210B22}" destId="{5A623497-8DAC-4522-92AD-BE7B1EFAE919}" srcOrd="0" destOrd="2" presId="urn:microsoft.com/office/officeart/2005/8/layout/gear1"/>
    <dgm:cxn modelId="{146C918F-827A-4C45-9A9C-FD95C146AF14}" type="presOf" srcId="{5564F9C9-5F95-4E7D-8C31-11151CD36FE1}" destId="{25A372E1-6498-4D2C-AD23-2FF8E2289CBF}" srcOrd="2" destOrd="0" presId="urn:microsoft.com/office/officeart/2005/8/layout/gear1"/>
    <dgm:cxn modelId="{3AA0AF97-BCFA-4758-BD23-2A775E741A0E}" srcId="{5564F9C9-5F95-4E7D-8C31-11151CD36FE1}" destId="{911A23E4-66A5-4970-A118-C7380D8EE03F}" srcOrd="0" destOrd="0" parTransId="{4C90D6A7-3D4B-405E-9849-168515562E90}" sibTransId="{9D40C81C-132E-4D0B-AB03-D6245967CEA4}"/>
    <dgm:cxn modelId="{E0403CD2-82DE-449B-A657-D88E413D903E}" type="presParOf" srcId="{8BCAA273-70EB-443B-9198-5FA200171D07}" destId="{6863C49E-B359-46D4-A372-C306F0EA847D}" srcOrd="0" destOrd="0" presId="urn:microsoft.com/office/officeart/2005/8/layout/gear1"/>
    <dgm:cxn modelId="{0C1140BB-6EB9-47B5-A4E5-B9D37B48EA8A}" type="presParOf" srcId="{8BCAA273-70EB-443B-9198-5FA200171D07}" destId="{1EC143B1-BC90-45B4-A462-1308B9D97D46}" srcOrd="1" destOrd="0" presId="urn:microsoft.com/office/officeart/2005/8/layout/gear1"/>
    <dgm:cxn modelId="{A594DA3F-95AF-4214-A3D7-9A69B48F0358}" type="presParOf" srcId="{8BCAA273-70EB-443B-9198-5FA200171D07}" destId="{25A372E1-6498-4D2C-AD23-2FF8E2289CBF}" srcOrd="2" destOrd="0" presId="urn:microsoft.com/office/officeart/2005/8/layout/gear1"/>
    <dgm:cxn modelId="{63610684-6680-4979-82A8-463864AD8CD1}" type="presParOf" srcId="{8BCAA273-70EB-443B-9198-5FA200171D07}" destId="{5A623497-8DAC-4522-92AD-BE7B1EFAE919}" srcOrd="3" destOrd="0" presId="urn:microsoft.com/office/officeart/2005/8/layout/gear1"/>
    <dgm:cxn modelId="{D1027BC2-206E-4A11-80E2-3B0281FE42E1}" type="presParOf" srcId="{8BCAA273-70EB-443B-9198-5FA200171D07}" destId="{D7C04DA8-6C73-407E-A98F-6DF306C390F9}" srcOrd="4" destOrd="0" presId="urn:microsoft.com/office/officeart/2005/8/layout/gear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5FFA49-EE45-47C6-AC03-7BB064370DF4}" type="doc">
      <dgm:prSet loTypeId="urn:microsoft.com/office/officeart/2005/8/layout/vList3#1" loCatId="list" qsTypeId="urn:microsoft.com/office/officeart/2005/8/quickstyle/simple2" qsCatId="simple" csTypeId="urn:microsoft.com/office/officeart/2005/8/colors/colorful1#1" csCatId="colorful" phldr="1"/>
      <dgm:spPr/>
      <dgm:t>
        <a:bodyPr/>
        <a:lstStyle/>
        <a:p>
          <a:endParaRPr lang="zh-CN" altLang="en-US"/>
        </a:p>
      </dgm:t>
    </dgm:pt>
    <dgm:pt modelId="{543DF5DB-D5F6-420A-9474-79C32FDC9F44}">
      <dgm:prSet custT="1"/>
      <dgm:spPr/>
      <dgm:t>
        <a:bodyPr/>
        <a:lstStyle/>
        <a:p>
          <a:r>
            <a:rPr lang="zh-CN" altLang="en-US" sz="2600" dirty="0"/>
            <a:t>建设期净现金流量</a:t>
          </a:r>
        </a:p>
      </dgm:t>
    </dgm:pt>
    <dgm:pt modelId="{3C99D1F1-3562-4645-A06F-E389187929F1}" cxnId="{9A5C7033-B0C4-41C3-83BA-8042575DAFDA}" type="parTrans">
      <dgm:prSet/>
      <dgm:spPr/>
      <dgm:t>
        <a:bodyPr/>
        <a:lstStyle/>
        <a:p>
          <a:endParaRPr lang="zh-CN" altLang="en-US" sz="1800"/>
        </a:p>
      </dgm:t>
    </dgm:pt>
    <dgm:pt modelId="{9407302A-C64A-44BF-B15C-83AEC3AE6CC3}" cxnId="{9A5C7033-B0C4-41C3-83BA-8042575DAFDA}" type="sibTrans">
      <dgm:prSet/>
      <dgm:spPr/>
      <dgm:t>
        <a:bodyPr/>
        <a:lstStyle/>
        <a:p>
          <a:endParaRPr lang="zh-CN" altLang="en-US" sz="1800"/>
        </a:p>
      </dgm:t>
    </dgm:pt>
    <dgm:pt modelId="{1A7C538B-2E91-4BCE-B30D-CF6A1E27E1A8}">
      <dgm:prSet custT="1"/>
      <dgm:spPr/>
      <dgm:t>
        <a:bodyPr spcFirstLastPara="0" vert="horz" wrap="square" lIns="16510" tIns="16510" rIns="16510" bIns="16510" numCol="1" spcCol="1270" anchor="ctr" anchorCtr="0"/>
        <a:lstStyle/>
        <a:p>
          <a:r>
            <a:rPr lang="zh-CN" altLang="en-US" sz="2600" dirty="0"/>
            <a:t>    运营期净现金流量</a:t>
          </a:r>
        </a:p>
      </dgm:t>
    </dgm:pt>
    <dgm:pt modelId="{A2BF6E8C-1E6C-4BAF-8BD2-97D2CC92E8DF}" cxnId="{4E8DB299-EFB9-4B2D-825E-52FEE946C6C5}" type="parTrans">
      <dgm:prSet/>
      <dgm:spPr/>
      <dgm:t>
        <a:bodyPr/>
        <a:lstStyle/>
        <a:p>
          <a:endParaRPr lang="zh-CN" altLang="en-US" sz="1800"/>
        </a:p>
      </dgm:t>
    </dgm:pt>
    <dgm:pt modelId="{F6E88D56-F1BB-4A90-9A2E-330F10ABA4DF}" cxnId="{4E8DB299-EFB9-4B2D-825E-52FEE946C6C5}" type="sibTrans">
      <dgm:prSet/>
      <dgm:spPr/>
      <dgm:t>
        <a:bodyPr/>
        <a:lstStyle/>
        <a:p>
          <a:endParaRPr lang="zh-CN" altLang="en-US" sz="1800"/>
        </a:p>
      </dgm:t>
    </dgm:pt>
    <dgm:pt modelId="{50D2D614-FFC8-4493-858A-42C72098F52A}">
      <dgm:prSet custT="1"/>
      <dgm:spPr/>
      <dgm:t>
        <a:bodyPr/>
        <a:lstStyle/>
        <a:p>
          <a:r>
            <a:rPr lang="zh-CN" altLang="en-US" sz="2600" dirty="0"/>
            <a:t>终结期净现金流量 </a:t>
          </a:r>
        </a:p>
      </dgm:t>
    </dgm:pt>
    <dgm:pt modelId="{B6321C6E-8777-4490-81DB-4B70DBB78018}" cxnId="{5288FE68-A51A-47D2-973C-4550A4C4742B}" type="parTrans">
      <dgm:prSet/>
      <dgm:spPr/>
      <dgm:t>
        <a:bodyPr/>
        <a:lstStyle/>
        <a:p>
          <a:endParaRPr lang="zh-CN" altLang="en-US" sz="1800"/>
        </a:p>
      </dgm:t>
    </dgm:pt>
    <dgm:pt modelId="{4720B79F-9130-413C-A998-940CDAC1243C}" cxnId="{5288FE68-A51A-47D2-973C-4550A4C4742B}" type="sibTrans">
      <dgm:prSet/>
      <dgm:spPr/>
      <dgm:t>
        <a:bodyPr/>
        <a:lstStyle/>
        <a:p>
          <a:endParaRPr lang="zh-CN" altLang="en-US" sz="1800"/>
        </a:p>
      </dgm:t>
    </dgm:pt>
    <dgm:pt modelId="{82351253-A5B2-473C-AA20-CB3994E124A0}" type="pres">
      <dgm:prSet presAssocID="{555FFA49-EE45-47C6-AC03-7BB064370DF4}" presName="linearFlow" presStyleCnt="0">
        <dgm:presLayoutVars>
          <dgm:dir/>
          <dgm:resizeHandles val="exact"/>
        </dgm:presLayoutVars>
      </dgm:prSet>
      <dgm:spPr/>
      <dgm:t>
        <a:bodyPr/>
        <a:lstStyle/>
        <a:p>
          <a:endParaRPr lang="zh-CN" altLang="en-US"/>
        </a:p>
      </dgm:t>
    </dgm:pt>
    <dgm:pt modelId="{F23FFFD3-9B2C-453E-89C4-EDFB7C429845}" type="pres">
      <dgm:prSet presAssocID="{543DF5DB-D5F6-420A-9474-79C32FDC9F44}" presName="composite" presStyleCnt="0"/>
      <dgm:spPr/>
    </dgm:pt>
    <dgm:pt modelId="{B44D180F-83AC-45EC-B20D-0E3B3B7804A4}" type="pres">
      <dgm:prSet presAssocID="{543DF5DB-D5F6-420A-9474-79C32FDC9F44}" presName="imgShp" presStyleLbl="fgImgPlace1" presStyleIdx="0" presStyleCnt="3" custScaleX="90331" custScaleY="97578" custLinFactNeighborX="14338" custLinFactNeighborY="-1321"/>
      <dgm:spPr>
        <a:blipFill>
          <a:blip xmlns:r="http://schemas.openxmlformats.org/officeDocument/2006/relationships" r:embed="rId1" cstate="print"/>
          <a:srcRect/>
          <a:stretch>
            <a:fillRect/>
          </a:stretch>
        </a:blipFill>
      </dgm:spPr>
    </dgm:pt>
    <dgm:pt modelId="{3CD9A87F-59D4-40D3-9897-56A57E70466B}" type="pres">
      <dgm:prSet presAssocID="{543DF5DB-D5F6-420A-9474-79C32FDC9F44}" presName="txShp" presStyleLbl="node1" presStyleIdx="0" presStyleCnt="3" custScaleX="83631" custLinFactNeighborX="-4554">
        <dgm:presLayoutVars>
          <dgm:bulletEnabled val="1"/>
        </dgm:presLayoutVars>
      </dgm:prSet>
      <dgm:spPr/>
      <dgm:t>
        <a:bodyPr/>
        <a:lstStyle/>
        <a:p>
          <a:endParaRPr lang="zh-CN" altLang="en-US"/>
        </a:p>
      </dgm:t>
    </dgm:pt>
    <dgm:pt modelId="{5B8DF255-00E5-4DDF-9871-A00872BFD2ED}" type="pres">
      <dgm:prSet presAssocID="{9407302A-C64A-44BF-B15C-83AEC3AE6CC3}" presName="spacing" presStyleCnt="0"/>
      <dgm:spPr/>
    </dgm:pt>
    <dgm:pt modelId="{35316121-839C-432E-BE53-04829FE09E25}" type="pres">
      <dgm:prSet presAssocID="{1A7C538B-2E91-4BCE-B30D-CF6A1E27E1A8}" presName="composite" presStyleCnt="0"/>
      <dgm:spPr/>
    </dgm:pt>
    <dgm:pt modelId="{2444D605-B6B4-42EC-A48C-BD93159E7A69}" type="pres">
      <dgm:prSet presAssocID="{1A7C538B-2E91-4BCE-B30D-CF6A1E27E1A8}" presName="imgShp" presStyleLbl="fgImgPlace1" presStyleIdx="1" presStyleCnt="3"/>
      <dgm:spPr>
        <a:blipFill>
          <a:blip xmlns:r="http://schemas.openxmlformats.org/officeDocument/2006/relationships" r:embed="rId2" cstate="print"/>
          <a:srcRect/>
          <a:stretch>
            <a:fillRect/>
          </a:stretch>
        </a:blipFill>
      </dgm:spPr>
    </dgm:pt>
    <dgm:pt modelId="{5747D2EA-50BA-4697-A0F4-8873D4A99013}" type="pres">
      <dgm:prSet presAssocID="{1A7C538B-2E91-4BCE-B30D-CF6A1E27E1A8}" presName="txShp" presStyleLbl="node1" presStyleIdx="1" presStyleCnt="3" custScaleX="77642" custLinFactNeighborX="-3311">
        <dgm:presLayoutVars>
          <dgm:bulletEnabled val="1"/>
        </dgm:presLayoutVars>
      </dgm:prSet>
      <dgm:spPr/>
      <dgm:t>
        <a:bodyPr/>
        <a:lstStyle/>
        <a:p>
          <a:endParaRPr lang="zh-CN" altLang="en-US"/>
        </a:p>
      </dgm:t>
    </dgm:pt>
    <dgm:pt modelId="{0EBF8D71-9496-4CE0-AD9F-A6DF75C9C6B9}" type="pres">
      <dgm:prSet presAssocID="{F6E88D56-F1BB-4A90-9A2E-330F10ABA4DF}" presName="spacing" presStyleCnt="0"/>
      <dgm:spPr/>
    </dgm:pt>
    <dgm:pt modelId="{97F4595C-8372-4AAA-8863-497A63C4144E}" type="pres">
      <dgm:prSet presAssocID="{50D2D614-FFC8-4493-858A-42C72098F52A}" presName="composite" presStyleCnt="0"/>
      <dgm:spPr/>
    </dgm:pt>
    <dgm:pt modelId="{2830410B-1CA7-42D7-99C0-136EFD497FCA}" type="pres">
      <dgm:prSet presAssocID="{50D2D614-FFC8-4493-858A-42C72098F52A}" presName="imgShp" presStyleLbl="fgImgPlace1" presStyleIdx="2" presStyleCnt="3" custLinFactNeighborX="9296" custLinFactNeighborY="-4058"/>
      <dgm:spPr>
        <a:blipFill>
          <a:blip xmlns:r="http://schemas.openxmlformats.org/officeDocument/2006/relationships" r:embed="rId2" cstate="print"/>
          <a:srcRect/>
          <a:stretch>
            <a:fillRect/>
          </a:stretch>
        </a:blipFill>
      </dgm:spPr>
    </dgm:pt>
    <dgm:pt modelId="{3554B04F-2B5B-4B3A-90F1-9777EE2EBEBA}" type="pres">
      <dgm:prSet presAssocID="{50D2D614-FFC8-4493-858A-42C72098F52A}" presName="txShp" presStyleLbl="node1" presStyleIdx="2" presStyleCnt="3" custScaleX="79729" custLinFactNeighborX="-3894" custLinFactNeighborY="-4058">
        <dgm:presLayoutVars>
          <dgm:bulletEnabled val="1"/>
        </dgm:presLayoutVars>
      </dgm:prSet>
      <dgm:spPr/>
      <dgm:t>
        <a:bodyPr/>
        <a:lstStyle/>
        <a:p>
          <a:endParaRPr lang="zh-CN" altLang="en-US"/>
        </a:p>
      </dgm:t>
    </dgm:pt>
  </dgm:ptLst>
  <dgm:cxnLst>
    <dgm:cxn modelId="{AD995EBA-CDE0-4AAE-9654-99ECBEAB607C}" type="presOf" srcId="{543DF5DB-D5F6-420A-9474-79C32FDC9F44}" destId="{3CD9A87F-59D4-40D3-9897-56A57E70466B}" srcOrd="0" destOrd="0" presId="urn:microsoft.com/office/officeart/2005/8/layout/vList3#1"/>
    <dgm:cxn modelId="{5288FE68-A51A-47D2-973C-4550A4C4742B}" srcId="{555FFA49-EE45-47C6-AC03-7BB064370DF4}" destId="{50D2D614-FFC8-4493-858A-42C72098F52A}" srcOrd="2" destOrd="0" parTransId="{B6321C6E-8777-4490-81DB-4B70DBB78018}" sibTransId="{4720B79F-9130-413C-A998-940CDAC1243C}"/>
    <dgm:cxn modelId="{DEF5CCD8-6BF2-4FDA-813F-109EF2058ACA}" type="presOf" srcId="{50D2D614-FFC8-4493-858A-42C72098F52A}" destId="{3554B04F-2B5B-4B3A-90F1-9777EE2EBEBA}" srcOrd="0" destOrd="0" presId="urn:microsoft.com/office/officeart/2005/8/layout/vList3#1"/>
    <dgm:cxn modelId="{F2DF8062-F93A-4846-883E-BE5FC12B4B93}" type="presOf" srcId="{1A7C538B-2E91-4BCE-B30D-CF6A1E27E1A8}" destId="{5747D2EA-50BA-4697-A0F4-8873D4A99013}" srcOrd="0" destOrd="0" presId="urn:microsoft.com/office/officeart/2005/8/layout/vList3#1"/>
    <dgm:cxn modelId="{72E9BCD1-3917-45F6-A226-6AFE4A2F6A5E}" type="presOf" srcId="{555FFA49-EE45-47C6-AC03-7BB064370DF4}" destId="{82351253-A5B2-473C-AA20-CB3994E124A0}" srcOrd="0" destOrd="0" presId="urn:microsoft.com/office/officeart/2005/8/layout/vList3#1"/>
    <dgm:cxn modelId="{4E8DB299-EFB9-4B2D-825E-52FEE946C6C5}" srcId="{555FFA49-EE45-47C6-AC03-7BB064370DF4}" destId="{1A7C538B-2E91-4BCE-B30D-CF6A1E27E1A8}" srcOrd="1" destOrd="0" parTransId="{A2BF6E8C-1E6C-4BAF-8BD2-97D2CC92E8DF}" sibTransId="{F6E88D56-F1BB-4A90-9A2E-330F10ABA4DF}"/>
    <dgm:cxn modelId="{9A5C7033-B0C4-41C3-83BA-8042575DAFDA}" srcId="{555FFA49-EE45-47C6-AC03-7BB064370DF4}" destId="{543DF5DB-D5F6-420A-9474-79C32FDC9F44}" srcOrd="0" destOrd="0" parTransId="{3C99D1F1-3562-4645-A06F-E389187929F1}" sibTransId="{9407302A-C64A-44BF-B15C-83AEC3AE6CC3}"/>
    <dgm:cxn modelId="{6AAC99A1-52F6-4F17-97B6-20712901AA03}" type="presParOf" srcId="{82351253-A5B2-473C-AA20-CB3994E124A0}" destId="{F23FFFD3-9B2C-453E-89C4-EDFB7C429845}" srcOrd="0" destOrd="0" presId="urn:microsoft.com/office/officeart/2005/8/layout/vList3#1"/>
    <dgm:cxn modelId="{C476388C-244E-49CF-9089-47CA7EF09A1D}" type="presParOf" srcId="{F23FFFD3-9B2C-453E-89C4-EDFB7C429845}" destId="{B44D180F-83AC-45EC-B20D-0E3B3B7804A4}" srcOrd="0" destOrd="0" presId="urn:microsoft.com/office/officeart/2005/8/layout/vList3#1"/>
    <dgm:cxn modelId="{12DB7550-6963-429E-B9E3-2FD78324A924}" type="presParOf" srcId="{F23FFFD3-9B2C-453E-89C4-EDFB7C429845}" destId="{3CD9A87F-59D4-40D3-9897-56A57E70466B}" srcOrd="1" destOrd="0" presId="urn:microsoft.com/office/officeart/2005/8/layout/vList3#1"/>
    <dgm:cxn modelId="{9DF7CCA1-EAA9-41CC-ADE2-F63C4D22E19A}" type="presParOf" srcId="{82351253-A5B2-473C-AA20-CB3994E124A0}" destId="{5B8DF255-00E5-4DDF-9871-A00872BFD2ED}" srcOrd="1" destOrd="0" presId="urn:microsoft.com/office/officeart/2005/8/layout/vList3#1"/>
    <dgm:cxn modelId="{4CA9B884-A542-47D7-AE35-EA44604E87B8}" type="presParOf" srcId="{82351253-A5B2-473C-AA20-CB3994E124A0}" destId="{35316121-839C-432E-BE53-04829FE09E25}" srcOrd="2" destOrd="0" presId="urn:microsoft.com/office/officeart/2005/8/layout/vList3#1"/>
    <dgm:cxn modelId="{4AFB3374-7E1A-4C69-ABEE-F785DB5E0D9E}" type="presParOf" srcId="{35316121-839C-432E-BE53-04829FE09E25}" destId="{2444D605-B6B4-42EC-A48C-BD93159E7A69}" srcOrd="0" destOrd="0" presId="urn:microsoft.com/office/officeart/2005/8/layout/vList3#1"/>
    <dgm:cxn modelId="{C3DE8094-CAD0-4A0C-8A81-98FBB056DB6F}" type="presParOf" srcId="{35316121-839C-432E-BE53-04829FE09E25}" destId="{5747D2EA-50BA-4697-A0F4-8873D4A99013}" srcOrd="1" destOrd="0" presId="urn:microsoft.com/office/officeart/2005/8/layout/vList3#1"/>
    <dgm:cxn modelId="{6AEC190B-A524-46CB-85C8-44D0B93B4593}" type="presParOf" srcId="{82351253-A5B2-473C-AA20-CB3994E124A0}" destId="{0EBF8D71-9496-4CE0-AD9F-A6DF75C9C6B9}" srcOrd="3" destOrd="0" presId="urn:microsoft.com/office/officeart/2005/8/layout/vList3#1"/>
    <dgm:cxn modelId="{75C40424-12AC-4FB9-86C6-A3D14522C47B}" type="presParOf" srcId="{82351253-A5B2-473C-AA20-CB3994E124A0}" destId="{97F4595C-8372-4AAA-8863-497A63C4144E}" srcOrd="4" destOrd="0" presId="urn:microsoft.com/office/officeart/2005/8/layout/vList3#1"/>
    <dgm:cxn modelId="{2D846F24-B30C-4BB9-8F46-2120D0C1481A}" type="presParOf" srcId="{97F4595C-8372-4AAA-8863-497A63C4144E}" destId="{2830410B-1CA7-42D7-99C0-136EFD497FCA}" srcOrd="0" destOrd="0" presId="urn:microsoft.com/office/officeart/2005/8/layout/vList3#1"/>
    <dgm:cxn modelId="{F60CF9F0-6E48-4814-80C2-98D207BF361D}" type="presParOf" srcId="{97F4595C-8372-4AAA-8863-497A63C4144E}" destId="{3554B04F-2B5B-4B3A-90F1-9777EE2EBEBA}" srcOrd="1" destOrd="0" presId="urn:microsoft.com/office/officeart/2005/8/layout/vList3#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11E7D2-9540-4A02-939A-BE005BB85B2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F9DE0F36-6DD3-41EA-B715-8957D1944F99}">
      <dgm:prSet custT="1"/>
      <dgm:spPr/>
      <dgm:t>
        <a:bodyPr/>
        <a:lstStyle/>
        <a:p>
          <a:pPr algn="l">
            <a:lnSpc>
              <a:spcPct val="100000"/>
            </a:lnSpc>
          </a:pPr>
          <a:r>
            <a:rPr lang="zh-CN" altLang="zh-CN" sz="2400" dirty="0">
              <a:solidFill>
                <a:srgbClr val="FF0000"/>
              </a:solidFill>
              <a:latin typeface="Times New Roman" panose="02020603050405020304" pitchFamily="18" charset="0"/>
              <a:ea typeface="方正书宋简体"/>
              <a:cs typeface="Times New Roman" panose="02020603050405020304" pitchFamily="18" charset="0"/>
            </a:rPr>
            <a:t>为项目投资垫支的营运资金是流动资产扩大量与结算性流动负债扩大量的差额</a:t>
          </a:r>
          <a:endParaRPr lang="zh-CN" altLang="en-US" sz="2400" dirty="0"/>
        </a:p>
      </dgm:t>
    </dgm:pt>
    <dgm:pt modelId="{F953DF22-27EC-4A97-9997-839F301D8ADF}" cxnId="{6B42595F-B463-4F33-90B8-12584EFAAAAC}" type="parTrans">
      <dgm:prSet/>
      <dgm:spPr/>
      <dgm:t>
        <a:bodyPr/>
        <a:lstStyle/>
        <a:p>
          <a:endParaRPr lang="zh-CN" altLang="en-US"/>
        </a:p>
      </dgm:t>
    </dgm:pt>
    <dgm:pt modelId="{929FEE47-D867-4AFB-8B56-EBE1B8CC0238}" cxnId="{6B42595F-B463-4F33-90B8-12584EFAAAAC}" type="sibTrans">
      <dgm:prSet/>
      <dgm:spPr/>
      <dgm:t>
        <a:bodyPr/>
        <a:lstStyle/>
        <a:p>
          <a:endParaRPr lang="zh-CN" altLang="en-US"/>
        </a:p>
      </dgm:t>
    </dgm:pt>
    <dgm:pt modelId="{4883A944-EC77-4EB1-BD1B-E93B15755AB9}" type="pres">
      <dgm:prSet presAssocID="{6411E7D2-9540-4A02-939A-BE005BB85B2D}" presName="Name0" presStyleCnt="0">
        <dgm:presLayoutVars>
          <dgm:dir/>
          <dgm:resizeHandles val="exact"/>
        </dgm:presLayoutVars>
      </dgm:prSet>
      <dgm:spPr/>
      <dgm:t>
        <a:bodyPr/>
        <a:lstStyle/>
        <a:p>
          <a:endParaRPr lang="zh-CN" altLang="en-US"/>
        </a:p>
      </dgm:t>
    </dgm:pt>
    <dgm:pt modelId="{AD69AB2D-6088-4363-AB5B-3A82FA16E920}" type="pres">
      <dgm:prSet presAssocID="{F9DE0F36-6DD3-41EA-B715-8957D1944F99}" presName="composite" presStyleCnt="0"/>
      <dgm:spPr/>
    </dgm:pt>
    <dgm:pt modelId="{150F4F7D-D103-43D5-A519-C6EBB17A4B13}" type="pres">
      <dgm:prSet presAssocID="{F9DE0F36-6DD3-41EA-B715-8957D1944F99}" presName="rect1" presStyleLbl="trAlignAcc1" presStyleIdx="0" presStyleCnt="1" custScaleX="295450" custScaleY="140634" custLinFactNeighborX="-2173">
        <dgm:presLayoutVars>
          <dgm:bulletEnabled val="1"/>
        </dgm:presLayoutVars>
      </dgm:prSet>
      <dgm:spPr/>
      <dgm:t>
        <a:bodyPr/>
        <a:lstStyle/>
        <a:p>
          <a:endParaRPr lang="zh-CN" altLang="en-US"/>
        </a:p>
      </dgm:t>
    </dgm:pt>
    <dgm:pt modelId="{01195747-B5B6-4C3B-A560-8DA9AF6C4240}" type="pres">
      <dgm:prSet presAssocID="{F9DE0F36-6DD3-41EA-B715-8957D1944F99}" presName="rect2" presStyleLbl="fgImgPlace1" presStyleIdx="0" presStyleCnt="1" custScaleX="161880" custScaleY="109027" custLinFactX="-202030" custLinFactNeighborX="-300000" custLinFactNeighborY="759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8000" r="-38000"/>
          </a:stretch>
        </a:blipFill>
      </dgm:spPr>
      <dgm:t>
        <a:bodyPr/>
        <a:lstStyle/>
        <a:p>
          <a:endParaRPr lang="zh-CN" altLang="en-US"/>
        </a:p>
      </dgm:t>
    </dgm:pt>
  </dgm:ptLst>
  <dgm:cxnLst>
    <dgm:cxn modelId="{6E415C4E-3C4E-4FE4-A19B-93257190AE92}" type="presOf" srcId="{F9DE0F36-6DD3-41EA-B715-8957D1944F99}" destId="{150F4F7D-D103-43D5-A519-C6EBB17A4B13}" srcOrd="0" destOrd="0" presId="urn:microsoft.com/office/officeart/2008/layout/PictureStrips"/>
    <dgm:cxn modelId="{6B42595F-B463-4F33-90B8-12584EFAAAAC}" srcId="{6411E7D2-9540-4A02-939A-BE005BB85B2D}" destId="{F9DE0F36-6DD3-41EA-B715-8957D1944F99}" srcOrd="0" destOrd="0" parTransId="{F953DF22-27EC-4A97-9997-839F301D8ADF}" sibTransId="{929FEE47-D867-4AFB-8B56-EBE1B8CC0238}"/>
    <dgm:cxn modelId="{C675AE8A-60F0-444D-8D7E-0CB9982C1D02}" type="presOf" srcId="{6411E7D2-9540-4A02-939A-BE005BB85B2D}" destId="{4883A944-EC77-4EB1-BD1B-E93B15755AB9}" srcOrd="0" destOrd="0" presId="urn:microsoft.com/office/officeart/2008/layout/PictureStrips"/>
    <dgm:cxn modelId="{4EEECF5F-4CAA-41EF-B5ED-FA85BFFA4D28}" type="presParOf" srcId="{4883A944-EC77-4EB1-BD1B-E93B15755AB9}" destId="{AD69AB2D-6088-4363-AB5B-3A82FA16E920}" srcOrd="0" destOrd="0" presId="urn:microsoft.com/office/officeart/2008/layout/PictureStrips"/>
    <dgm:cxn modelId="{BCB474E7-E2A9-4D98-9EDF-AB8B02A3DBA9}" type="presParOf" srcId="{AD69AB2D-6088-4363-AB5B-3A82FA16E920}" destId="{150F4F7D-D103-43D5-A519-C6EBB17A4B13}" srcOrd="0" destOrd="0" presId="urn:microsoft.com/office/officeart/2008/layout/PictureStrips"/>
    <dgm:cxn modelId="{1FC23BC1-5AAD-4A68-B95B-D9B0680B5B5E}" type="presParOf" srcId="{AD69AB2D-6088-4363-AB5B-3A82FA16E920}" destId="{01195747-B5B6-4C3B-A560-8DA9AF6C424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0DCD95-6217-448B-A479-AFFB91E40B47}" type="doc">
      <dgm:prSet loTypeId="urn:microsoft.com/office/officeart/2008/layout/PictureAccentList" loCatId="list" qsTypeId="urn:microsoft.com/office/officeart/2005/8/quickstyle/simple5" qsCatId="simple" csTypeId="urn:microsoft.com/office/officeart/2005/8/colors/accent1_1" csCatId="accent1" phldr="1"/>
      <dgm:spPr/>
      <dgm:t>
        <a:bodyPr/>
        <a:lstStyle/>
        <a:p>
          <a:endParaRPr lang="zh-CN" altLang="en-US"/>
        </a:p>
      </dgm:t>
    </dgm:pt>
    <dgm:pt modelId="{ED8CEF22-835D-4BC4-BC5B-7BF210EA5C29}">
      <dgm:prSet custT="1"/>
      <dgm:spPr/>
      <dgm:t>
        <a:bodyPr/>
        <a:lstStyle/>
        <a:p>
          <a:r>
            <a:rPr lang="zh-CN" altLang="en-US" sz="2800" dirty="0" smtClean="0">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r>
            <a:rPr lang="zh-CN" altLang="en-US" sz="2800" b="0" i="0" baseline="0" dirty="0" smtClean="0">
              <a:solidFill>
                <a:srgbClr val="FF0000"/>
              </a:solidFill>
              <a:ea typeface="方正书宋简体"/>
            </a:rPr>
            <a:t>的</a:t>
          </a:r>
          <a:r>
            <a:rPr lang="zh-CN" altLang="en-US" sz="2800" b="0" i="0" baseline="0" dirty="0">
              <a:solidFill>
                <a:srgbClr val="FF0000"/>
              </a:solidFill>
              <a:ea typeface="方正书宋简体"/>
            </a:rPr>
            <a:t>计算方法有三种</a:t>
          </a:r>
          <a:endParaRPr lang="zh-CN" altLang="en-US" sz="2800" dirty="0">
            <a:solidFill>
              <a:srgbClr val="FF0000"/>
            </a:solidFill>
            <a:ea typeface="方正书宋简体"/>
          </a:endParaRPr>
        </a:p>
      </dgm:t>
    </dgm:pt>
    <dgm:pt modelId="{AAED22E8-40DA-4611-BA35-CCC6723117F4}" cxnId="{CEF7B25A-2D4A-42C3-8A17-0D6239AECB0E}" type="parTrans">
      <dgm:prSet/>
      <dgm:spPr/>
      <dgm:t>
        <a:bodyPr/>
        <a:lstStyle/>
        <a:p>
          <a:endParaRPr lang="zh-CN" altLang="en-US">
            <a:ea typeface="方正书宋简体"/>
          </a:endParaRPr>
        </a:p>
      </dgm:t>
    </dgm:pt>
    <dgm:pt modelId="{90C35B27-ED56-47F2-A871-393E932DA32C}" cxnId="{CEF7B25A-2D4A-42C3-8A17-0D6239AECB0E}" type="sibTrans">
      <dgm:prSet/>
      <dgm:spPr/>
      <dgm:t>
        <a:bodyPr/>
        <a:lstStyle/>
        <a:p>
          <a:endParaRPr lang="zh-CN" altLang="en-US">
            <a:ea typeface="方正书宋简体"/>
          </a:endParaRPr>
        </a:p>
      </dgm:t>
    </dgm:pt>
    <dgm:pt modelId="{0866341C-A717-40BE-BBF6-5159A145E666}">
      <dgm:prSet custT="1"/>
      <dgm:spPr/>
      <dgm:t>
        <a:bodyPr/>
        <a:lstStyle/>
        <a:p>
          <a:r>
            <a:rPr lang="zh-CN" altLang="en-US" sz="2400" dirty="0">
              <a:ea typeface="方正书宋简体"/>
            </a:rPr>
            <a:t>根据净现金流量的定义计算</a:t>
          </a:r>
        </a:p>
      </dgm:t>
    </dgm:pt>
    <dgm:pt modelId="{27CC68B3-42BD-401C-BECE-08E36117CDB8}" cxnId="{1D89EC27-7E90-492C-8AB2-B18E2543107F}" type="parTrans">
      <dgm:prSet/>
      <dgm:spPr/>
      <dgm:t>
        <a:bodyPr/>
        <a:lstStyle/>
        <a:p>
          <a:endParaRPr lang="zh-CN" altLang="en-US">
            <a:ea typeface="方正书宋简体"/>
          </a:endParaRPr>
        </a:p>
      </dgm:t>
    </dgm:pt>
    <dgm:pt modelId="{7B93C7EC-8495-4B3C-8337-9E93D93EAEC3}" cxnId="{1D89EC27-7E90-492C-8AB2-B18E2543107F}" type="sibTrans">
      <dgm:prSet/>
      <dgm:spPr/>
      <dgm:t>
        <a:bodyPr/>
        <a:lstStyle/>
        <a:p>
          <a:endParaRPr lang="zh-CN" altLang="en-US">
            <a:ea typeface="方正书宋简体"/>
          </a:endParaRPr>
        </a:p>
      </dgm:t>
    </dgm:pt>
    <dgm:pt modelId="{02673E98-78F5-4627-92C2-788969190B36}">
      <dgm:prSet custT="1"/>
      <dgm:spPr/>
      <dgm:t>
        <a:bodyPr/>
        <a:lstStyle/>
        <a:p>
          <a:r>
            <a:rPr lang="zh-CN" altLang="en-US" sz="2400" dirty="0">
              <a:ea typeface="方正书宋简体"/>
            </a:rPr>
            <a:t>根据年末营业结果来计算</a:t>
          </a:r>
        </a:p>
      </dgm:t>
    </dgm:pt>
    <dgm:pt modelId="{F1D8AA93-E37B-4897-AD0A-704812E0C1DB}" cxnId="{B452063F-B6C3-431F-99B4-67BF5BEDA4B4}" type="parTrans">
      <dgm:prSet/>
      <dgm:spPr/>
      <dgm:t>
        <a:bodyPr/>
        <a:lstStyle/>
        <a:p>
          <a:endParaRPr lang="zh-CN" altLang="en-US">
            <a:ea typeface="方正书宋简体"/>
          </a:endParaRPr>
        </a:p>
      </dgm:t>
    </dgm:pt>
    <dgm:pt modelId="{94F9BCC7-B10D-4CC5-A910-ECE7D44E6A6A}" cxnId="{B452063F-B6C3-431F-99B4-67BF5BEDA4B4}" type="sibTrans">
      <dgm:prSet/>
      <dgm:spPr/>
      <dgm:t>
        <a:bodyPr/>
        <a:lstStyle/>
        <a:p>
          <a:endParaRPr lang="zh-CN" altLang="en-US">
            <a:ea typeface="方正书宋简体"/>
          </a:endParaRPr>
        </a:p>
      </dgm:t>
    </dgm:pt>
    <dgm:pt modelId="{33475F20-65D0-4CE0-ADEE-2B3103F4F30E}">
      <dgm:prSet custT="1"/>
      <dgm:spPr/>
      <dgm:t>
        <a:bodyPr/>
        <a:lstStyle/>
        <a:p>
          <a:r>
            <a:rPr lang="zh-CN" altLang="en-US" sz="2400" dirty="0">
              <a:ea typeface="方正书宋简体"/>
            </a:rPr>
            <a:t>根据所得税对收入、成本和折旧的影响计算</a:t>
          </a:r>
        </a:p>
      </dgm:t>
    </dgm:pt>
    <dgm:pt modelId="{2320A1A1-3237-4C79-9F41-D45E78544EEA}" cxnId="{64DB00DA-E018-4E4E-8818-BEE7AC5A842E}" type="parTrans">
      <dgm:prSet/>
      <dgm:spPr/>
      <dgm:t>
        <a:bodyPr/>
        <a:lstStyle/>
        <a:p>
          <a:endParaRPr lang="zh-CN" altLang="en-US">
            <a:ea typeface="方正书宋简体"/>
          </a:endParaRPr>
        </a:p>
      </dgm:t>
    </dgm:pt>
    <dgm:pt modelId="{725D5A8F-1AFA-4D00-9C2B-39821A9BCEB9}" cxnId="{64DB00DA-E018-4E4E-8818-BEE7AC5A842E}" type="sibTrans">
      <dgm:prSet/>
      <dgm:spPr/>
      <dgm:t>
        <a:bodyPr/>
        <a:lstStyle/>
        <a:p>
          <a:endParaRPr lang="zh-CN" altLang="en-US">
            <a:ea typeface="方正书宋简体"/>
          </a:endParaRPr>
        </a:p>
      </dgm:t>
    </dgm:pt>
    <dgm:pt modelId="{BF6568F5-D5BC-4AF2-9F3F-283908947BB7}" type="pres">
      <dgm:prSet presAssocID="{760DCD95-6217-448B-A479-AFFB91E40B47}" presName="layout" presStyleCnt="0">
        <dgm:presLayoutVars>
          <dgm:chMax/>
          <dgm:chPref/>
          <dgm:dir/>
          <dgm:animOne val="branch"/>
          <dgm:animLvl val="lvl"/>
          <dgm:resizeHandles/>
        </dgm:presLayoutVars>
      </dgm:prSet>
      <dgm:spPr/>
      <dgm:t>
        <a:bodyPr/>
        <a:lstStyle/>
        <a:p>
          <a:endParaRPr lang="zh-CN" altLang="en-US"/>
        </a:p>
      </dgm:t>
    </dgm:pt>
    <dgm:pt modelId="{BB47025D-C101-4782-A65D-42831CF58948}" type="pres">
      <dgm:prSet presAssocID="{ED8CEF22-835D-4BC4-BC5B-7BF210EA5C29}" presName="root" presStyleCnt="0">
        <dgm:presLayoutVars>
          <dgm:chMax/>
          <dgm:chPref val="4"/>
        </dgm:presLayoutVars>
      </dgm:prSet>
      <dgm:spPr/>
    </dgm:pt>
    <dgm:pt modelId="{FF0A0D12-C461-4B9E-A436-166E727ADFF6}" type="pres">
      <dgm:prSet presAssocID="{ED8CEF22-835D-4BC4-BC5B-7BF210EA5C29}" presName="rootComposite" presStyleCnt="0">
        <dgm:presLayoutVars/>
      </dgm:prSet>
      <dgm:spPr/>
    </dgm:pt>
    <dgm:pt modelId="{E60C7684-E6DA-46CC-AE6D-590EFF016FB5}" type="pres">
      <dgm:prSet presAssocID="{ED8CEF22-835D-4BC4-BC5B-7BF210EA5C29}" presName="rootText" presStyleLbl="node0" presStyleIdx="0" presStyleCnt="1">
        <dgm:presLayoutVars>
          <dgm:chMax/>
          <dgm:chPref val="4"/>
        </dgm:presLayoutVars>
      </dgm:prSet>
      <dgm:spPr/>
      <dgm:t>
        <a:bodyPr/>
        <a:lstStyle/>
        <a:p>
          <a:endParaRPr lang="zh-CN" altLang="en-US"/>
        </a:p>
      </dgm:t>
    </dgm:pt>
    <dgm:pt modelId="{8BA71B3E-4B24-4187-ADC8-AF9C1318B192}" type="pres">
      <dgm:prSet presAssocID="{ED8CEF22-835D-4BC4-BC5B-7BF210EA5C29}" presName="childShape" presStyleCnt="0">
        <dgm:presLayoutVars>
          <dgm:chMax val="0"/>
          <dgm:chPref val="0"/>
        </dgm:presLayoutVars>
      </dgm:prSet>
      <dgm:spPr/>
    </dgm:pt>
    <dgm:pt modelId="{B0CC582B-D76F-414E-A001-CE1A7E4533BC}" type="pres">
      <dgm:prSet presAssocID="{0866341C-A717-40BE-BBF6-5159A145E666}" presName="childComposite" presStyleCnt="0">
        <dgm:presLayoutVars>
          <dgm:chMax val="0"/>
          <dgm:chPref val="0"/>
        </dgm:presLayoutVars>
      </dgm:prSet>
      <dgm:spPr/>
    </dgm:pt>
    <dgm:pt modelId="{281B0DFD-4AAE-4D0D-BE6E-2F5EFF4D9511}" type="pres">
      <dgm:prSet presAssocID="{0866341C-A717-40BE-BBF6-5159A145E666}" presName="Imag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8000" r="-18000"/>
          </a:stretch>
        </a:blipFill>
      </dgm:spPr>
      <dgm:t>
        <a:bodyPr/>
        <a:lstStyle/>
        <a:p>
          <a:endParaRPr lang="zh-CN" altLang="en-US"/>
        </a:p>
      </dgm:t>
    </dgm:pt>
    <dgm:pt modelId="{3CA724B1-06A9-446D-82CF-004A864A10A9}" type="pres">
      <dgm:prSet presAssocID="{0866341C-A717-40BE-BBF6-5159A145E666}" presName="childText" presStyleLbl="lnNode1" presStyleIdx="0" presStyleCnt="3">
        <dgm:presLayoutVars>
          <dgm:chMax val="0"/>
          <dgm:chPref val="0"/>
          <dgm:bulletEnabled val="1"/>
        </dgm:presLayoutVars>
      </dgm:prSet>
      <dgm:spPr/>
      <dgm:t>
        <a:bodyPr/>
        <a:lstStyle/>
        <a:p>
          <a:endParaRPr lang="zh-CN" altLang="en-US"/>
        </a:p>
      </dgm:t>
    </dgm:pt>
    <dgm:pt modelId="{5748365C-4680-414F-B1F6-271E8577C060}" type="pres">
      <dgm:prSet presAssocID="{02673E98-78F5-4627-92C2-788969190B36}" presName="childComposite" presStyleCnt="0">
        <dgm:presLayoutVars>
          <dgm:chMax val="0"/>
          <dgm:chPref val="0"/>
        </dgm:presLayoutVars>
      </dgm:prSet>
      <dgm:spPr/>
    </dgm:pt>
    <dgm:pt modelId="{08EAFBC1-6BB7-4A6D-96A1-65A70C11FD0C}" type="pres">
      <dgm:prSet presAssocID="{02673E98-78F5-4627-92C2-788969190B36}" presName="Imag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dgm:spPr>
      <dgm:t>
        <a:bodyPr/>
        <a:lstStyle/>
        <a:p>
          <a:endParaRPr lang="zh-CN" altLang="en-US"/>
        </a:p>
      </dgm:t>
    </dgm:pt>
    <dgm:pt modelId="{234C672C-4049-4E3B-A570-E9A0CEE2DB27}" type="pres">
      <dgm:prSet presAssocID="{02673E98-78F5-4627-92C2-788969190B36}" presName="childText" presStyleLbl="lnNode1" presStyleIdx="1" presStyleCnt="3">
        <dgm:presLayoutVars>
          <dgm:chMax val="0"/>
          <dgm:chPref val="0"/>
          <dgm:bulletEnabled val="1"/>
        </dgm:presLayoutVars>
      </dgm:prSet>
      <dgm:spPr/>
      <dgm:t>
        <a:bodyPr/>
        <a:lstStyle/>
        <a:p>
          <a:endParaRPr lang="zh-CN" altLang="en-US"/>
        </a:p>
      </dgm:t>
    </dgm:pt>
    <dgm:pt modelId="{1BA465E9-1D45-4397-AEE5-E5E360E49246}" type="pres">
      <dgm:prSet presAssocID="{33475F20-65D0-4CE0-ADEE-2B3103F4F30E}" presName="childComposite" presStyleCnt="0">
        <dgm:presLayoutVars>
          <dgm:chMax val="0"/>
          <dgm:chPref val="0"/>
        </dgm:presLayoutVars>
      </dgm:prSet>
      <dgm:spPr/>
    </dgm:pt>
    <dgm:pt modelId="{7E1D6D45-E3B1-4C6F-A94B-310AD90F9D6A}" type="pres">
      <dgm:prSet presAssocID="{33475F20-65D0-4CE0-ADEE-2B3103F4F30E}" presName="Imag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dgm:spPr>
      <dgm:t>
        <a:bodyPr/>
        <a:lstStyle/>
        <a:p>
          <a:endParaRPr lang="zh-CN" altLang="en-US"/>
        </a:p>
      </dgm:t>
    </dgm:pt>
    <dgm:pt modelId="{0380007E-CBDE-43DA-9BCF-66D459A4CCFE}" type="pres">
      <dgm:prSet presAssocID="{33475F20-65D0-4CE0-ADEE-2B3103F4F30E}" presName="childText" presStyleLbl="lnNode1" presStyleIdx="2" presStyleCnt="3">
        <dgm:presLayoutVars>
          <dgm:chMax val="0"/>
          <dgm:chPref val="0"/>
          <dgm:bulletEnabled val="1"/>
        </dgm:presLayoutVars>
      </dgm:prSet>
      <dgm:spPr/>
      <dgm:t>
        <a:bodyPr/>
        <a:lstStyle/>
        <a:p>
          <a:endParaRPr lang="zh-CN" altLang="en-US"/>
        </a:p>
      </dgm:t>
    </dgm:pt>
  </dgm:ptLst>
  <dgm:cxnLst>
    <dgm:cxn modelId="{1D89EC27-7E90-492C-8AB2-B18E2543107F}" srcId="{ED8CEF22-835D-4BC4-BC5B-7BF210EA5C29}" destId="{0866341C-A717-40BE-BBF6-5159A145E666}" srcOrd="0" destOrd="0" parTransId="{27CC68B3-42BD-401C-BECE-08E36117CDB8}" sibTransId="{7B93C7EC-8495-4B3C-8337-9E93D93EAEC3}"/>
    <dgm:cxn modelId="{64DB00DA-E018-4E4E-8818-BEE7AC5A842E}" srcId="{ED8CEF22-835D-4BC4-BC5B-7BF210EA5C29}" destId="{33475F20-65D0-4CE0-ADEE-2B3103F4F30E}" srcOrd="2" destOrd="0" parTransId="{2320A1A1-3237-4C79-9F41-D45E78544EEA}" sibTransId="{725D5A8F-1AFA-4D00-9C2B-39821A9BCEB9}"/>
    <dgm:cxn modelId="{CEF7B25A-2D4A-42C3-8A17-0D6239AECB0E}" srcId="{760DCD95-6217-448B-A479-AFFB91E40B47}" destId="{ED8CEF22-835D-4BC4-BC5B-7BF210EA5C29}" srcOrd="0" destOrd="0" parTransId="{AAED22E8-40DA-4611-BA35-CCC6723117F4}" sibTransId="{90C35B27-ED56-47F2-A871-393E932DA32C}"/>
    <dgm:cxn modelId="{46E4CE9C-05DF-4F2C-B1BB-8F61F5ABC624}" type="presOf" srcId="{ED8CEF22-835D-4BC4-BC5B-7BF210EA5C29}" destId="{E60C7684-E6DA-46CC-AE6D-590EFF016FB5}" srcOrd="0" destOrd="0" presId="urn:microsoft.com/office/officeart/2008/layout/PictureAccentList"/>
    <dgm:cxn modelId="{B452063F-B6C3-431F-99B4-67BF5BEDA4B4}" srcId="{ED8CEF22-835D-4BC4-BC5B-7BF210EA5C29}" destId="{02673E98-78F5-4627-92C2-788969190B36}" srcOrd="1" destOrd="0" parTransId="{F1D8AA93-E37B-4897-AD0A-704812E0C1DB}" sibTransId="{94F9BCC7-B10D-4CC5-A910-ECE7D44E6A6A}"/>
    <dgm:cxn modelId="{46F68EF8-6264-451D-AE0E-15CFA0F075BE}" type="presOf" srcId="{760DCD95-6217-448B-A479-AFFB91E40B47}" destId="{BF6568F5-D5BC-4AF2-9F3F-283908947BB7}" srcOrd="0" destOrd="0" presId="urn:microsoft.com/office/officeart/2008/layout/PictureAccentList"/>
    <dgm:cxn modelId="{1657D235-5A13-417E-B8FB-0C8C9CDE6FBF}" type="presOf" srcId="{0866341C-A717-40BE-BBF6-5159A145E666}" destId="{3CA724B1-06A9-446D-82CF-004A864A10A9}" srcOrd="0" destOrd="0" presId="urn:microsoft.com/office/officeart/2008/layout/PictureAccentList"/>
    <dgm:cxn modelId="{9900CFB2-F57A-4A5B-9A6E-6F1FE9619CFF}" type="presOf" srcId="{02673E98-78F5-4627-92C2-788969190B36}" destId="{234C672C-4049-4E3B-A570-E9A0CEE2DB27}" srcOrd="0" destOrd="0" presId="urn:microsoft.com/office/officeart/2008/layout/PictureAccentList"/>
    <dgm:cxn modelId="{1091ED8B-1D3F-4AD3-8971-1F136278B42F}" type="presOf" srcId="{33475F20-65D0-4CE0-ADEE-2B3103F4F30E}" destId="{0380007E-CBDE-43DA-9BCF-66D459A4CCFE}" srcOrd="0" destOrd="0" presId="urn:microsoft.com/office/officeart/2008/layout/PictureAccentList"/>
    <dgm:cxn modelId="{FD26D8EF-FE4B-4947-B80C-E20B0BD5D15E}" type="presParOf" srcId="{BF6568F5-D5BC-4AF2-9F3F-283908947BB7}" destId="{BB47025D-C101-4782-A65D-42831CF58948}" srcOrd="0" destOrd="0" presId="urn:microsoft.com/office/officeart/2008/layout/PictureAccentList"/>
    <dgm:cxn modelId="{1C7C75FE-8523-4DDE-8746-220BFC653249}" type="presParOf" srcId="{BB47025D-C101-4782-A65D-42831CF58948}" destId="{FF0A0D12-C461-4B9E-A436-166E727ADFF6}" srcOrd="0" destOrd="0" presId="urn:microsoft.com/office/officeart/2008/layout/PictureAccentList"/>
    <dgm:cxn modelId="{1821B22C-BA7A-41D1-A31D-C24B1A3985F5}" type="presParOf" srcId="{FF0A0D12-C461-4B9E-A436-166E727ADFF6}" destId="{E60C7684-E6DA-46CC-AE6D-590EFF016FB5}" srcOrd="0" destOrd="0" presId="urn:microsoft.com/office/officeart/2008/layout/PictureAccentList"/>
    <dgm:cxn modelId="{3065B8AF-C5C3-4605-AE98-AF314DB78D45}" type="presParOf" srcId="{BB47025D-C101-4782-A65D-42831CF58948}" destId="{8BA71B3E-4B24-4187-ADC8-AF9C1318B192}" srcOrd="1" destOrd="0" presId="urn:microsoft.com/office/officeart/2008/layout/PictureAccentList"/>
    <dgm:cxn modelId="{1117CD63-1148-4BCC-8871-E2D36B1DFFDE}" type="presParOf" srcId="{8BA71B3E-4B24-4187-ADC8-AF9C1318B192}" destId="{B0CC582B-D76F-414E-A001-CE1A7E4533BC}" srcOrd="0" destOrd="0" presId="urn:microsoft.com/office/officeart/2008/layout/PictureAccentList"/>
    <dgm:cxn modelId="{0312C67D-E9E2-463A-A896-819B45C3FEF2}" type="presParOf" srcId="{B0CC582B-D76F-414E-A001-CE1A7E4533BC}" destId="{281B0DFD-4AAE-4D0D-BE6E-2F5EFF4D9511}" srcOrd="0" destOrd="0" presId="urn:microsoft.com/office/officeart/2008/layout/PictureAccentList"/>
    <dgm:cxn modelId="{66D3DED3-24C4-4157-9DA4-1703814E3F05}" type="presParOf" srcId="{B0CC582B-D76F-414E-A001-CE1A7E4533BC}" destId="{3CA724B1-06A9-446D-82CF-004A864A10A9}" srcOrd="1" destOrd="0" presId="urn:microsoft.com/office/officeart/2008/layout/PictureAccentList"/>
    <dgm:cxn modelId="{21834309-9AD2-4EF8-BE36-3DFACE555545}" type="presParOf" srcId="{8BA71B3E-4B24-4187-ADC8-AF9C1318B192}" destId="{5748365C-4680-414F-B1F6-271E8577C060}" srcOrd="1" destOrd="0" presId="urn:microsoft.com/office/officeart/2008/layout/PictureAccentList"/>
    <dgm:cxn modelId="{3D766D04-9D32-448F-BB94-467E6215B59C}" type="presParOf" srcId="{5748365C-4680-414F-B1F6-271E8577C060}" destId="{08EAFBC1-6BB7-4A6D-96A1-65A70C11FD0C}" srcOrd="0" destOrd="0" presId="urn:microsoft.com/office/officeart/2008/layout/PictureAccentList"/>
    <dgm:cxn modelId="{0B557567-7F43-4369-9674-06DE701FDE56}" type="presParOf" srcId="{5748365C-4680-414F-B1F6-271E8577C060}" destId="{234C672C-4049-4E3B-A570-E9A0CEE2DB27}" srcOrd="1" destOrd="0" presId="urn:microsoft.com/office/officeart/2008/layout/PictureAccentList"/>
    <dgm:cxn modelId="{340B7AC6-5967-4E58-87E7-55254B30C060}" type="presParOf" srcId="{8BA71B3E-4B24-4187-ADC8-AF9C1318B192}" destId="{1BA465E9-1D45-4397-AEE5-E5E360E49246}" srcOrd="2" destOrd="0" presId="urn:microsoft.com/office/officeart/2008/layout/PictureAccentList"/>
    <dgm:cxn modelId="{9F37C6A4-9511-402A-BD63-EE9A86FF7DD9}" type="presParOf" srcId="{1BA465E9-1D45-4397-AEE5-E5E360E49246}" destId="{7E1D6D45-E3B1-4C6F-A94B-310AD90F9D6A}" srcOrd="0" destOrd="0" presId="urn:microsoft.com/office/officeart/2008/layout/PictureAccentList"/>
    <dgm:cxn modelId="{19CDC530-7DDD-44AE-80D8-C46F832FB2BF}" type="presParOf" srcId="{1BA465E9-1D45-4397-AEE5-E5E360E49246}" destId="{0380007E-CBDE-43DA-9BCF-66D459A4CCFE}" srcOrd="1" destOrd="0" presId="urn:microsoft.com/office/officeart/2008/layout/PictureAccent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0DCD95-6217-448B-A479-AFFB91E40B47}" type="doc">
      <dgm:prSet loTypeId="urn:microsoft.com/office/officeart/2008/layout/PictureAccentList" loCatId="list" qsTypeId="urn:microsoft.com/office/officeart/2005/8/quickstyle/simple5" qsCatId="simple" csTypeId="urn:microsoft.com/office/officeart/2005/8/colors/accent1_1" csCatId="accent1" phldr="1"/>
      <dgm:spPr/>
      <dgm:t>
        <a:bodyPr/>
        <a:lstStyle/>
        <a:p>
          <a:endParaRPr lang="zh-CN" altLang="en-US"/>
        </a:p>
      </dgm:t>
    </dgm:pt>
    <dgm:pt modelId="{ED8CEF22-835D-4BC4-BC5B-7BF210EA5C29}">
      <dgm:prSet custT="1"/>
      <dgm:spPr/>
      <dgm:t>
        <a:bodyPr/>
        <a:lstStyle/>
        <a:p>
          <a:r>
            <a:rPr lang="zh-CN" altLang="en-US" sz="2800" dirty="0" smtClean="0">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r>
            <a:rPr lang="zh-CN" altLang="en-US" sz="2800" b="0" i="0" baseline="0" dirty="0" smtClean="0">
              <a:solidFill>
                <a:srgbClr val="FF0000"/>
              </a:solidFill>
              <a:ea typeface="方正书宋简体"/>
            </a:rPr>
            <a:t>的</a:t>
          </a:r>
          <a:r>
            <a:rPr lang="zh-CN" altLang="en-US" sz="2800" b="0" i="0" baseline="0" dirty="0">
              <a:solidFill>
                <a:srgbClr val="FF0000"/>
              </a:solidFill>
              <a:ea typeface="方正书宋简体"/>
            </a:rPr>
            <a:t>计算方法有三种</a:t>
          </a:r>
          <a:endParaRPr lang="zh-CN" altLang="en-US" sz="2800" dirty="0">
            <a:solidFill>
              <a:srgbClr val="FF0000"/>
            </a:solidFill>
            <a:ea typeface="方正书宋简体"/>
          </a:endParaRPr>
        </a:p>
      </dgm:t>
    </dgm:pt>
    <dgm:pt modelId="{AAED22E8-40DA-4611-BA35-CCC6723117F4}" cxnId="{CEF7B25A-2D4A-42C3-8A17-0D6239AECB0E}" type="parTrans">
      <dgm:prSet/>
      <dgm:spPr/>
      <dgm:t>
        <a:bodyPr/>
        <a:lstStyle/>
        <a:p>
          <a:endParaRPr lang="zh-CN" altLang="en-US">
            <a:ea typeface="方正书宋简体"/>
          </a:endParaRPr>
        </a:p>
      </dgm:t>
    </dgm:pt>
    <dgm:pt modelId="{90C35B27-ED56-47F2-A871-393E932DA32C}" cxnId="{CEF7B25A-2D4A-42C3-8A17-0D6239AECB0E}" type="sibTrans">
      <dgm:prSet/>
      <dgm:spPr/>
      <dgm:t>
        <a:bodyPr/>
        <a:lstStyle/>
        <a:p>
          <a:endParaRPr lang="zh-CN" altLang="en-US">
            <a:ea typeface="方正书宋简体"/>
          </a:endParaRPr>
        </a:p>
      </dgm:t>
    </dgm:pt>
    <dgm:pt modelId="{0866341C-A717-40BE-BBF6-5159A145E666}">
      <dgm:prSet custT="1"/>
      <dgm:spPr/>
      <dgm:t>
        <a:bodyPr/>
        <a:lstStyle/>
        <a:p>
          <a:r>
            <a:rPr lang="zh-CN" altLang="en-US" sz="2400" dirty="0">
              <a:solidFill>
                <a:schemeClr val="accent1"/>
              </a:solidFill>
              <a:ea typeface="方正书宋简体"/>
            </a:rPr>
            <a:t>根据净现金流量的定义计算</a:t>
          </a:r>
        </a:p>
      </dgm:t>
    </dgm:pt>
    <dgm:pt modelId="{27CC68B3-42BD-401C-BECE-08E36117CDB8}" cxnId="{1D89EC27-7E90-492C-8AB2-B18E2543107F}" type="parTrans">
      <dgm:prSet/>
      <dgm:spPr/>
      <dgm:t>
        <a:bodyPr/>
        <a:lstStyle/>
        <a:p>
          <a:endParaRPr lang="zh-CN" altLang="en-US">
            <a:ea typeface="方正书宋简体"/>
          </a:endParaRPr>
        </a:p>
      </dgm:t>
    </dgm:pt>
    <dgm:pt modelId="{7B93C7EC-8495-4B3C-8337-9E93D93EAEC3}" cxnId="{1D89EC27-7E90-492C-8AB2-B18E2543107F}" type="sibTrans">
      <dgm:prSet/>
      <dgm:spPr/>
      <dgm:t>
        <a:bodyPr/>
        <a:lstStyle/>
        <a:p>
          <a:endParaRPr lang="zh-CN" altLang="en-US">
            <a:ea typeface="方正书宋简体"/>
          </a:endParaRPr>
        </a:p>
      </dgm:t>
    </dgm:pt>
    <dgm:pt modelId="{02673E98-78F5-4627-92C2-788969190B36}">
      <dgm:prSet custT="1"/>
      <dgm:spPr/>
      <dgm:t>
        <a:bodyPr/>
        <a:lstStyle/>
        <a:p>
          <a:r>
            <a:rPr lang="zh-CN" altLang="en-US" sz="2400" dirty="0">
              <a:ea typeface="方正书宋简体"/>
            </a:rPr>
            <a:t>根据年末营业结果来计算</a:t>
          </a:r>
        </a:p>
      </dgm:t>
    </dgm:pt>
    <dgm:pt modelId="{F1D8AA93-E37B-4897-AD0A-704812E0C1DB}" cxnId="{B452063F-B6C3-431F-99B4-67BF5BEDA4B4}" type="parTrans">
      <dgm:prSet/>
      <dgm:spPr/>
      <dgm:t>
        <a:bodyPr/>
        <a:lstStyle/>
        <a:p>
          <a:endParaRPr lang="zh-CN" altLang="en-US">
            <a:ea typeface="方正书宋简体"/>
          </a:endParaRPr>
        </a:p>
      </dgm:t>
    </dgm:pt>
    <dgm:pt modelId="{94F9BCC7-B10D-4CC5-A910-ECE7D44E6A6A}" cxnId="{B452063F-B6C3-431F-99B4-67BF5BEDA4B4}" type="sibTrans">
      <dgm:prSet/>
      <dgm:spPr/>
      <dgm:t>
        <a:bodyPr/>
        <a:lstStyle/>
        <a:p>
          <a:endParaRPr lang="zh-CN" altLang="en-US">
            <a:ea typeface="方正书宋简体"/>
          </a:endParaRPr>
        </a:p>
      </dgm:t>
    </dgm:pt>
    <dgm:pt modelId="{33475F20-65D0-4CE0-ADEE-2B3103F4F30E}">
      <dgm:prSet custT="1"/>
      <dgm:spPr/>
      <dgm:t>
        <a:bodyPr/>
        <a:lstStyle/>
        <a:p>
          <a:r>
            <a:rPr lang="zh-CN" altLang="en-US" sz="2400" dirty="0">
              <a:ea typeface="方正书宋简体"/>
            </a:rPr>
            <a:t>根据所得税对收入、成本和折旧的影响计算</a:t>
          </a:r>
        </a:p>
      </dgm:t>
    </dgm:pt>
    <dgm:pt modelId="{2320A1A1-3237-4C79-9F41-D45E78544EEA}" cxnId="{64DB00DA-E018-4E4E-8818-BEE7AC5A842E}" type="parTrans">
      <dgm:prSet/>
      <dgm:spPr/>
      <dgm:t>
        <a:bodyPr/>
        <a:lstStyle/>
        <a:p>
          <a:endParaRPr lang="zh-CN" altLang="en-US">
            <a:ea typeface="方正书宋简体"/>
          </a:endParaRPr>
        </a:p>
      </dgm:t>
    </dgm:pt>
    <dgm:pt modelId="{725D5A8F-1AFA-4D00-9C2B-39821A9BCEB9}" cxnId="{64DB00DA-E018-4E4E-8818-BEE7AC5A842E}" type="sibTrans">
      <dgm:prSet/>
      <dgm:spPr/>
      <dgm:t>
        <a:bodyPr/>
        <a:lstStyle/>
        <a:p>
          <a:endParaRPr lang="zh-CN" altLang="en-US">
            <a:ea typeface="方正书宋简体"/>
          </a:endParaRPr>
        </a:p>
      </dgm:t>
    </dgm:pt>
    <dgm:pt modelId="{BF6568F5-D5BC-4AF2-9F3F-283908947BB7}" type="pres">
      <dgm:prSet presAssocID="{760DCD95-6217-448B-A479-AFFB91E40B47}" presName="layout" presStyleCnt="0">
        <dgm:presLayoutVars>
          <dgm:chMax/>
          <dgm:chPref/>
          <dgm:dir/>
          <dgm:animOne val="branch"/>
          <dgm:animLvl val="lvl"/>
          <dgm:resizeHandles/>
        </dgm:presLayoutVars>
      </dgm:prSet>
      <dgm:spPr/>
      <dgm:t>
        <a:bodyPr/>
        <a:lstStyle/>
        <a:p>
          <a:endParaRPr lang="zh-CN" altLang="en-US"/>
        </a:p>
      </dgm:t>
    </dgm:pt>
    <dgm:pt modelId="{BB47025D-C101-4782-A65D-42831CF58948}" type="pres">
      <dgm:prSet presAssocID="{ED8CEF22-835D-4BC4-BC5B-7BF210EA5C29}" presName="root" presStyleCnt="0">
        <dgm:presLayoutVars>
          <dgm:chMax/>
          <dgm:chPref val="4"/>
        </dgm:presLayoutVars>
      </dgm:prSet>
      <dgm:spPr/>
    </dgm:pt>
    <dgm:pt modelId="{FF0A0D12-C461-4B9E-A436-166E727ADFF6}" type="pres">
      <dgm:prSet presAssocID="{ED8CEF22-835D-4BC4-BC5B-7BF210EA5C29}" presName="rootComposite" presStyleCnt="0">
        <dgm:presLayoutVars/>
      </dgm:prSet>
      <dgm:spPr/>
    </dgm:pt>
    <dgm:pt modelId="{E60C7684-E6DA-46CC-AE6D-590EFF016FB5}" type="pres">
      <dgm:prSet presAssocID="{ED8CEF22-835D-4BC4-BC5B-7BF210EA5C29}" presName="rootText" presStyleLbl="node0" presStyleIdx="0" presStyleCnt="1">
        <dgm:presLayoutVars>
          <dgm:chMax/>
          <dgm:chPref val="4"/>
        </dgm:presLayoutVars>
      </dgm:prSet>
      <dgm:spPr/>
      <dgm:t>
        <a:bodyPr/>
        <a:lstStyle/>
        <a:p>
          <a:endParaRPr lang="zh-CN" altLang="en-US"/>
        </a:p>
      </dgm:t>
    </dgm:pt>
    <dgm:pt modelId="{8BA71B3E-4B24-4187-ADC8-AF9C1318B192}" type="pres">
      <dgm:prSet presAssocID="{ED8CEF22-835D-4BC4-BC5B-7BF210EA5C29}" presName="childShape" presStyleCnt="0">
        <dgm:presLayoutVars>
          <dgm:chMax val="0"/>
          <dgm:chPref val="0"/>
        </dgm:presLayoutVars>
      </dgm:prSet>
      <dgm:spPr/>
    </dgm:pt>
    <dgm:pt modelId="{B0CC582B-D76F-414E-A001-CE1A7E4533BC}" type="pres">
      <dgm:prSet presAssocID="{0866341C-A717-40BE-BBF6-5159A145E666}" presName="childComposite" presStyleCnt="0">
        <dgm:presLayoutVars>
          <dgm:chMax val="0"/>
          <dgm:chPref val="0"/>
        </dgm:presLayoutVars>
      </dgm:prSet>
      <dgm:spPr/>
    </dgm:pt>
    <dgm:pt modelId="{281B0DFD-4AAE-4D0D-BE6E-2F5EFF4D9511}" type="pres">
      <dgm:prSet presAssocID="{0866341C-A717-40BE-BBF6-5159A145E666}" presName="Imag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8000" r="-18000"/>
          </a:stretch>
        </a:blipFill>
      </dgm:spPr>
      <dgm:t>
        <a:bodyPr/>
        <a:lstStyle/>
        <a:p>
          <a:endParaRPr lang="zh-CN" altLang="en-US"/>
        </a:p>
      </dgm:t>
    </dgm:pt>
    <dgm:pt modelId="{3CA724B1-06A9-446D-82CF-004A864A10A9}" type="pres">
      <dgm:prSet presAssocID="{0866341C-A717-40BE-BBF6-5159A145E666}" presName="childText" presStyleLbl="lnNode1" presStyleIdx="0" presStyleCnt="3">
        <dgm:presLayoutVars>
          <dgm:chMax val="0"/>
          <dgm:chPref val="0"/>
          <dgm:bulletEnabled val="1"/>
        </dgm:presLayoutVars>
      </dgm:prSet>
      <dgm:spPr/>
      <dgm:t>
        <a:bodyPr/>
        <a:lstStyle/>
        <a:p>
          <a:endParaRPr lang="zh-CN" altLang="en-US"/>
        </a:p>
      </dgm:t>
    </dgm:pt>
    <dgm:pt modelId="{5748365C-4680-414F-B1F6-271E8577C060}" type="pres">
      <dgm:prSet presAssocID="{02673E98-78F5-4627-92C2-788969190B36}" presName="childComposite" presStyleCnt="0">
        <dgm:presLayoutVars>
          <dgm:chMax val="0"/>
          <dgm:chPref val="0"/>
        </dgm:presLayoutVars>
      </dgm:prSet>
      <dgm:spPr/>
    </dgm:pt>
    <dgm:pt modelId="{08EAFBC1-6BB7-4A6D-96A1-65A70C11FD0C}" type="pres">
      <dgm:prSet presAssocID="{02673E98-78F5-4627-92C2-788969190B36}" presName="Imag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dgm:spPr>
      <dgm:t>
        <a:bodyPr/>
        <a:lstStyle/>
        <a:p>
          <a:endParaRPr lang="zh-CN" altLang="en-US"/>
        </a:p>
      </dgm:t>
    </dgm:pt>
    <dgm:pt modelId="{234C672C-4049-4E3B-A570-E9A0CEE2DB27}" type="pres">
      <dgm:prSet presAssocID="{02673E98-78F5-4627-92C2-788969190B36}" presName="childText" presStyleLbl="lnNode1" presStyleIdx="1" presStyleCnt="3">
        <dgm:presLayoutVars>
          <dgm:chMax val="0"/>
          <dgm:chPref val="0"/>
          <dgm:bulletEnabled val="1"/>
        </dgm:presLayoutVars>
      </dgm:prSet>
      <dgm:spPr/>
      <dgm:t>
        <a:bodyPr/>
        <a:lstStyle/>
        <a:p>
          <a:endParaRPr lang="zh-CN" altLang="en-US"/>
        </a:p>
      </dgm:t>
    </dgm:pt>
    <dgm:pt modelId="{1BA465E9-1D45-4397-AEE5-E5E360E49246}" type="pres">
      <dgm:prSet presAssocID="{33475F20-65D0-4CE0-ADEE-2B3103F4F30E}" presName="childComposite" presStyleCnt="0">
        <dgm:presLayoutVars>
          <dgm:chMax val="0"/>
          <dgm:chPref val="0"/>
        </dgm:presLayoutVars>
      </dgm:prSet>
      <dgm:spPr/>
    </dgm:pt>
    <dgm:pt modelId="{7E1D6D45-E3B1-4C6F-A94B-310AD90F9D6A}" type="pres">
      <dgm:prSet presAssocID="{33475F20-65D0-4CE0-ADEE-2B3103F4F30E}" presName="Imag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dgm:spPr>
      <dgm:t>
        <a:bodyPr/>
        <a:lstStyle/>
        <a:p>
          <a:endParaRPr lang="zh-CN" altLang="en-US"/>
        </a:p>
      </dgm:t>
    </dgm:pt>
    <dgm:pt modelId="{0380007E-CBDE-43DA-9BCF-66D459A4CCFE}" type="pres">
      <dgm:prSet presAssocID="{33475F20-65D0-4CE0-ADEE-2B3103F4F30E}" presName="childText" presStyleLbl="lnNode1" presStyleIdx="2" presStyleCnt="3">
        <dgm:presLayoutVars>
          <dgm:chMax val="0"/>
          <dgm:chPref val="0"/>
          <dgm:bulletEnabled val="1"/>
        </dgm:presLayoutVars>
      </dgm:prSet>
      <dgm:spPr/>
      <dgm:t>
        <a:bodyPr/>
        <a:lstStyle/>
        <a:p>
          <a:endParaRPr lang="zh-CN" altLang="en-US"/>
        </a:p>
      </dgm:t>
    </dgm:pt>
  </dgm:ptLst>
  <dgm:cxnLst>
    <dgm:cxn modelId="{FBDF9EE9-2BEE-40AB-BDA3-E46F389D02FF}" type="presOf" srcId="{760DCD95-6217-448B-A479-AFFB91E40B47}" destId="{BF6568F5-D5BC-4AF2-9F3F-283908947BB7}" srcOrd="0" destOrd="0" presId="urn:microsoft.com/office/officeart/2008/layout/PictureAccentList"/>
    <dgm:cxn modelId="{1D89EC27-7E90-492C-8AB2-B18E2543107F}" srcId="{ED8CEF22-835D-4BC4-BC5B-7BF210EA5C29}" destId="{0866341C-A717-40BE-BBF6-5159A145E666}" srcOrd="0" destOrd="0" parTransId="{27CC68B3-42BD-401C-BECE-08E36117CDB8}" sibTransId="{7B93C7EC-8495-4B3C-8337-9E93D93EAEC3}"/>
    <dgm:cxn modelId="{B452063F-B6C3-431F-99B4-67BF5BEDA4B4}" srcId="{ED8CEF22-835D-4BC4-BC5B-7BF210EA5C29}" destId="{02673E98-78F5-4627-92C2-788969190B36}" srcOrd="1" destOrd="0" parTransId="{F1D8AA93-E37B-4897-AD0A-704812E0C1DB}" sibTransId="{94F9BCC7-B10D-4CC5-A910-ECE7D44E6A6A}"/>
    <dgm:cxn modelId="{41CD1668-A1D5-4531-8C99-B8737E23952D}" type="presOf" srcId="{33475F20-65D0-4CE0-ADEE-2B3103F4F30E}" destId="{0380007E-CBDE-43DA-9BCF-66D459A4CCFE}" srcOrd="0" destOrd="0" presId="urn:microsoft.com/office/officeart/2008/layout/PictureAccentList"/>
    <dgm:cxn modelId="{CEF7B25A-2D4A-42C3-8A17-0D6239AECB0E}" srcId="{760DCD95-6217-448B-A479-AFFB91E40B47}" destId="{ED8CEF22-835D-4BC4-BC5B-7BF210EA5C29}" srcOrd="0" destOrd="0" parTransId="{AAED22E8-40DA-4611-BA35-CCC6723117F4}" sibTransId="{90C35B27-ED56-47F2-A871-393E932DA32C}"/>
    <dgm:cxn modelId="{4D034400-11AB-4089-A249-2A34DAAF3744}" type="presOf" srcId="{ED8CEF22-835D-4BC4-BC5B-7BF210EA5C29}" destId="{E60C7684-E6DA-46CC-AE6D-590EFF016FB5}" srcOrd="0" destOrd="0" presId="urn:microsoft.com/office/officeart/2008/layout/PictureAccentList"/>
    <dgm:cxn modelId="{F5C879BE-CC14-4DE3-9A3F-117758048842}" type="presOf" srcId="{0866341C-A717-40BE-BBF6-5159A145E666}" destId="{3CA724B1-06A9-446D-82CF-004A864A10A9}" srcOrd="0" destOrd="0" presId="urn:microsoft.com/office/officeart/2008/layout/PictureAccentList"/>
    <dgm:cxn modelId="{64DB00DA-E018-4E4E-8818-BEE7AC5A842E}" srcId="{ED8CEF22-835D-4BC4-BC5B-7BF210EA5C29}" destId="{33475F20-65D0-4CE0-ADEE-2B3103F4F30E}" srcOrd="2" destOrd="0" parTransId="{2320A1A1-3237-4C79-9F41-D45E78544EEA}" sibTransId="{725D5A8F-1AFA-4D00-9C2B-39821A9BCEB9}"/>
    <dgm:cxn modelId="{CBA8E3C3-5EB9-41EC-AF8F-58A6219903FB}" type="presOf" srcId="{02673E98-78F5-4627-92C2-788969190B36}" destId="{234C672C-4049-4E3B-A570-E9A0CEE2DB27}" srcOrd="0" destOrd="0" presId="urn:microsoft.com/office/officeart/2008/layout/PictureAccentList"/>
    <dgm:cxn modelId="{0028273F-16CC-430E-BB31-0E25E5500D2B}" type="presParOf" srcId="{BF6568F5-D5BC-4AF2-9F3F-283908947BB7}" destId="{BB47025D-C101-4782-A65D-42831CF58948}" srcOrd="0" destOrd="0" presId="urn:microsoft.com/office/officeart/2008/layout/PictureAccentList"/>
    <dgm:cxn modelId="{E9C67F66-2BC2-459D-9979-29A6899C5A79}" type="presParOf" srcId="{BB47025D-C101-4782-A65D-42831CF58948}" destId="{FF0A0D12-C461-4B9E-A436-166E727ADFF6}" srcOrd="0" destOrd="0" presId="urn:microsoft.com/office/officeart/2008/layout/PictureAccentList"/>
    <dgm:cxn modelId="{AC2C3D33-E3A7-467A-AD6C-11FE7968652A}" type="presParOf" srcId="{FF0A0D12-C461-4B9E-A436-166E727ADFF6}" destId="{E60C7684-E6DA-46CC-AE6D-590EFF016FB5}" srcOrd="0" destOrd="0" presId="urn:microsoft.com/office/officeart/2008/layout/PictureAccentList"/>
    <dgm:cxn modelId="{6B37539D-632B-4CDA-865F-44ABFFBF9E1E}" type="presParOf" srcId="{BB47025D-C101-4782-A65D-42831CF58948}" destId="{8BA71B3E-4B24-4187-ADC8-AF9C1318B192}" srcOrd="1" destOrd="0" presId="urn:microsoft.com/office/officeart/2008/layout/PictureAccentList"/>
    <dgm:cxn modelId="{BCF55FFA-E610-490B-820F-A4E38CBF5CEE}" type="presParOf" srcId="{8BA71B3E-4B24-4187-ADC8-AF9C1318B192}" destId="{B0CC582B-D76F-414E-A001-CE1A7E4533BC}" srcOrd="0" destOrd="0" presId="urn:microsoft.com/office/officeart/2008/layout/PictureAccentList"/>
    <dgm:cxn modelId="{E1931B35-9909-442C-BBE1-A5451BAE892C}" type="presParOf" srcId="{B0CC582B-D76F-414E-A001-CE1A7E4533BC}" destId="{281B0DFD-4AAE-4D0D-BE6E-2F5EFF4D9511}" srcOrd="0" destOrd="0" presId="urn:microsoft.com/office/officeart/2008/layout/PictureAccentList"/>
    <dgm:cxn modelId="{3E482BA1-232F-48AC-963C-A569C9242931}" type="presParOf" srcId="{B0CC582B-D76F-414E-A001-CE1A7E4533BC}" destId="{3CA724B1-06A9-446D-82CF-004A864A10A9}" srcOrd="1" destOrd="0" presId="urn:microsoft.com/office/officeart/2008/layout/PictureAccentList"/>
    <dgm:cxn modelId="{A74FBB9D-059F-40EB-8ABD-EAEEB83F72BE}" type="presParOf" srcId="{8BA71B3E-4B24-4187-ADC8-AF9C1318B192}" destId="{5748365C-4680-414F-B1F6-271E8577C060}" srcOrd="1" destOrd="0" presId="urn:microsoft.com/office/officeart/2008/layout/PictureAccentList"/>
    <dgm:cxn modelId="{9B57482F-51A0-4D19-9F80-EE8CFF630A25}" type="presParOf" srcId="{5748365C-4680-414F-B1F6-271E8577C060}" destId="{08EAFBC1-6BB7-4A6D-96A1-65A70C11FD0C}" srcOrd="0" destOrd="0" presId="urn:microsoft.com/office/officeart/2008/layout/PictureAccentList"/>
    <dgm:cxn modelId="{F63D9ED7-B5AB-4C34-883D-410FA1010F7D}" type="presParOf" srcId="{5748365C-4680-414F-B1F6-271E8577C060}" destId="{234C672C-4049-4E3B-A570-E9A0CEE2DB27}" srcOrd="1" destOrd="0" presId="urn:microsoft.com/office/officeart/2008/layout/PictureAccentList"/>
    <dgm:cxn modelId="{775B201D-287C-4A11-AEC4-E124CBF31B09}" type="presParOf" srcId="{8BA71B3E-4B24-4187-ADC8-AF9C1318B192}" destId="{1BA465E9-1D45-4397-AEE5-E5E360E49246}" srcOrd="2" destOrd="0" presId="urn:microsoft.com/office/officeart/2008/layout/PictureAccentList"/>
    <dgm:cxn modelId="{31041ABB-73AF-472E-8821-4F9C2270166A}" type="presParOf" srcId="{1BA465E9-1D45-4397-AEE5-E5E360E49246}" destId="{7E1D6D45-E3B1-4C6F-A94B-310AD90F9D6A}" srcOrd="0" destOrd="0" presId="urn:microsoft.com/office/officeart/2008/layout/PictureAccentList"/>
    <dgm:cxn modelId="{05B4FA92-E891-4211-ADC1-1F4234EC615E}" type="presParOf" srcId="{1BA465E9-1D45-4397-AEE5-E5E360E49246}" destId="{0380007E-CBDE-43DA-9BCF-66D459A4CCFE}" srcOrd="1" destOrd="0" presId="urn:microsoft.com/office/officeart/2008/layout/PictureAccent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7E1F1D-F46F-4CD2-9573-F74FD25776A0}" type="doc">
      <dgm:prSet loTypeId="urn:microsoft.com/office/officeart/2005/8/layout/hList9" loCatId="list" qsTypeId="urn:microsoft.com/office/officeart/2005/8/quickstyle/simple1" qsCatId="simple" csTypeId="urn:microsoft.com/office/officeart/2005/8/colors/colorful3" csCatId="colorful" phldr="1"/>
      <dgm:spPr/>
      <dgm:t>
        <a:bodyPr/>
        <a:lstStyle/>
        <a:p>
          <a:endParaRPr lang="zh-CN" altLang="en-US"/>
        </a:p>
      </dgm:t>
    </dgm:pt>
    <dgm:pt modelId="{CA6AF0F7-A6DB-4AD4-B67B-B33A64FB106E}">
      <dgm:prSet custT="1"/>
      <dgm:spPr/>
      <dgm:t>
        <a:bodyPr/>
        <a:lstStyle/>
        <a:p>
          <a:r>
            <a:rPr lang="zh-CN" altLang="en-US" sz="2400" dirty="0"/>
            <a:t>付现成本是指需要</a:t>
          </a:r>
          <a:r>
            <a:rPr lang="zh-CN" altLang="en-US" sz="2400" dirty="0">
              <a:solidFill>
                <a:srgbClr val="FF0000"/>
              </a:solidFill>
            </a:rPr>
            <a:t>支付现金</a:t>
          </a:r>
          <a:r>
            <a:rPr lang="zh-CN" altLang="en-US" sz="2400" dirty="0"/>
            <a:t>的成本</a:t>
          </a:r>
        </a:p>
      </dgm:t>
    </dgm:pt>
    <dgm:pt modelId="{28575868-0043-4BCB-B20E-E87B44625374}" cxnId="{E4E31C29-66F4-40A8-AB9B-B60FA7425B8A}" type="parTrans">
      <dgm:prSet/>
      <dgm:spPr/>
      <dgm:t>
        <a:bodyPr/>
        <a:lstStyle/>
        <a:p>
          <a:endParaRPr lang="zh-CN" altLang="en-US" sz="2400"/>
        </a:p>
      </dgm:t>
    </dgm:pt>
    <dgm:pt modelId="{4CABEA46-F8DA-4C0B-8626-5F73C0E33569}" cxnId="{E4E31C29-66F4-40A8-AB9B-B60FA7425B8A}" type="sibTrans">
      <dgm:prSet/>
      <dgm:spPr/>
      <dgm:t>
        <a:bodyPr/>
        <a:lstStyle/>
        <a:p>
          <a:endParaRPr lang="zh-CN" altLang="en-US" sz="2400"/>
        </a:p>
      </dgm:t>
    </dgm:pt>
    <dgm:pt modelId="{8A17081A-8B86-43E4-8368-F180F6E5CA60}">
      <dgm:prSet custT="1"/>
      <dgm:spPr/>
      <dgm:t>
        <a:bodyPr/>
        <a:lstStyle/>
        <a:p>
          <a:r>
            <a:rPr lang="zh-CN" altLang="en-US" sz="2400" dirty="0"/>
            <a:t>如直接材料费、直接人工费等。</a:t>
          </a:r>
        </a:p>
      </dgm:t>
    </dgm:pt>
    <dgm:pt modelId="{B6E782BE-98E7-402E-8E37-D0229D30586E}" cxnId="{C93202DD-0EF1-4637-B3D8-68B59FA24039}" type="parTrans">
      <dgm:prSet/>
      <dgm:spPr/>
      <dgm:t>
        <a:bodyPr/>
        <a:lstStyle/>
        <a:p>
          <a:endParaRPr lang="zh-CN" altLang="en-US" sz="2400"/>
        </a:p>
      </dgm:t>
    </dgm:pt>
    <dgm:pt modelId="{732D6632-E4A6-44BC-8FC0-C8D350C6FD4D}" cxnId="{C93202DD-0EF1-4637-B3D8-68B59FA24039}" type="sibTrans">
      <dgm:prSet/>
      <dgm:spPr/>
      <dgm:t>
        <a:bodyPr/>
        <a:lstStyle/>
        <a:p>
          <a:endParaRPr lang="zh-CN" altLang="en-US" sz="2400"/>
        </a:p>
      </dgm:t>
    </dgm:pt>
    <dgm:pt modelId="{AA2537A5-38D7-4E9D-A05F-C47D0861E865}">
      <dgm:prSet custT="1"/>
      <dgm:spPr/>
      <dgm:t>
        <a:bodyPr/>
        <a:lstStyle/>
        <a:p>
          <a:r>
            <a:rPr lang="zh-CN" altLang="en-US" sz="2400" dirty="0" smtClean="0"/>
            <a:t>所得税计算</a:t>
          </a:r>
          <a:endParaRPr lang="zh-CN" altLang="en-US" sz="2400" dirty="0">
            <a:solidFill>
              <a:schemeClr val="accent5">
                <a:lumMod val="50000"/>
              </a:schemeClr>
            </a:solidFill>
          </a:endParaRPr>
        </a:p>
      </dgm:t>
    </dgm:pt>
    <dgm:pt modelId="{BD6825AD-D4B9-4D35-947C-90B737726A05}" cxnId="{159B2123-6709-4A4D-B66D-6F9BCA18257B}" type="parTrans">
      <dgm:prSet/>
      <dgm:spPr/>
      <dgm:t>
        <a:bodyPr/>
        <a:lstStyle/>
        <a:p>
          <a:endParaRPr lang="zh-CN" altLang="en-US" sz="2400"/>
        </a:p>
      </dgm:t>
    </dgm:pt>
    <dgm:pt modelId="{D3805337-5DB6-4F82-8D80-6233A5377CDC}" cxnId="{159B2123-6709-4A4D-B66D-6F9BCA18257B}" type="sibTrans">
      <dgm:prSet/>
      <dgm:spPr/>
      <dgm:t>
        <a:bodyPr/>
        <a:lstStyle/>
        <a:p>
          <a:endParaRPr lang="zh-CN" altLang="en-US" sz="2400"/>
        </a:p>
      </dgm:t>
    </dgm:pt>
    <dgm:pt modelId="{D825CAB4-9A57-4B62-9B17-A8DC0D6A2E40}">
      <dgm:prSet custT="1"/>
      <dgm:spPr>
        <a:solidFill>
          <a:srgbClr val="F2E0BC"/>
        </a:solidFill>
      </dgm:spPr>
      <dgm:t>
        <a:bodyPr/>
        <a:lstStyle/>
        <a:p>
          <a:r>
            <a:rPr lang="en-US" sz="2400" dirty="0" smtClean="0"/>
            <a:t>=</a:t>
          </a:r>
          <a:r>
            <a:rPr lang="zh-CN" altLang="en-US" sz="2400" dirty="0" smtClean="0"/>
            <a:t>营业利润</a:t>
          </a:r>
          <a:r>
            <a:rPr lang="zh-CN" sz="2400" dirty="0" smtClean="0"/>
            <a:t>×</a:t>
          </a:r>
          <a:r>
            <a:rPr lang="zh-CN" sz="2400" dirty="0"/>
            <a:t>所得税</a:t>
          </a:r>
          <a:r>
            <a:rPr lang="zh-CN" sz="2400" dirty="0" smtClean="0"/>
            <a:t>税率</a:t>
          </a:r>
          <a:endParaRPr lang="zh-CN" sz="2400" dirty="0"/>
        </a:p>
      </dgm:t>
    </dgm:pt>
    <dgm:pt modelId="{3E1541EA-641C-42B3-B4A1-BA02743D984A}" cxnId="{C351C88D-62C4-4026-B691-281334C6BE97}" type="parTrans">
      <dgm:prSet/>
      <dgm:spPr/>
      <dgm:t>
        <a:bodyPr/>
        <a:lstStyle/>
        <a:p>
          <a:endParaRPr lang="zh-CN" altLang="en-US" sz="2400"/>
        </a:p>
      </dgm:t>
    </dgm:pt>
    <dgm:pt modelId="{DF2B59D4-56AE-4B87-97DE-0CE1830E356E}" cxnId="{C351C88D-62C4-4026-B691-281334C6BE97}" type="sibTrans">
      <dgm:prSet/>
      <dgm:spPr/>
      <dgm:t>
        <a:bodyPr/>
        <a:lstStyle/>
        <a:p>
          <a:endParaRPr lang="zh-CN" altLang="en-US" sz="2400"/>
        </a:p>
      </dgm:t>
    </dgm:pt>
    <dgm:pt modelId="{658155FE-9895-46B1-A9D9-A23DD67A05B9}" type="pres">
      <dgm:prSet presAssocID="{B57E1F1D-F46F-4CD2-9573-F74FD25776A0}" presName="list" presStyleCnt="0">
        <dgm:presLayoutVars>
          <dgm:dir/>
          <dgm:animLvl val="lvl"/>
        </dgm:presLayoutVars>
      </dgm:prSet>
      <dgm:spPr/>
      <dgm:t>
        <a:bodyPr/>
        <a:lstStyle/>
        <a:p>
          <a:endParaRPr lang="zh-CN" altLang="en-US"/>
        </a:p>
      </dgm:t>
    </dgm:pt>
    <dgm:pt modelId="{C6409267-4D78-43B3-B273-474A663AB0ED}" type="pres">
      <dgm:prSet presAssocID="{CA6AF0F7-A6DB-4AD4-B67B-B33A64FB106E}" presName="posSpace" presStyleCnt="0"/>
      <dgm:spPr/>
    </dgm:pt>
    <dgm:pt modelId="{D1D65B64-1ED8-4955-BDB5-4309EC947844}" type="pres">
      <dgm:prSet presAssocID="{CA6AF0F7-A6DB-4AD4-B67B-B33A64FB106E}" presName="vertFlow" presStyleCnt="0"/>
      <dgm:spPr/>
    </dgm:pt>
    <dgm:pt modelId="{1062D484-2D40-4CEA-B8AE-E1D165B6069B}" type="pres">
      <dgm:prSet presAssocID="{CA6AF0F7-A6DB-4AD4-B67B-B33A64FB106E}" presName="topSpace" presStyleCnt="0"/>
      <dgm:spPr/>
    </dgm:pt>
    <dgm:pt modelId="{DD5E96B6-900A-4E9A-8F23-005A2D303076}" type="pres">
      <dgm:prSet presAssocID="{CA6AF0F7-A6DB-4AD4-B67B-B33A64FB106E}" presName="firstComp" presStyleCnt="0"/>
      <dgm:spPr/>
    </dgm:pt>
    <dgm:pt modelId="{84E7B64A-4DD8-4870-8E75-A2F7862CC246}" type="pres">
      <dgm:prSet presAssocID="{CA6AF0F7-A6DB-4AD4-B67B-B33A64FB106E}" presName="firstChild" presStyleLbl="bgAccFollowNode1" presStyleIdx="0" presStyleCnt="2" custScaleX="88920" custScaleY="62249" custLinFactNeighborX="-14677" custLinFactNeighborY="10724"/>
      <dgm:spPr/>
      <dgm:t>
        <a:bodyPr/>
        <a:lstStyle/>
        <a:p>
          <a:endParaRPr lang="zh-CN" altLang="en-US"/>
        </a:p>
      </dgm:t>
    </dgm:pt>
    <dgm:pt modelId="{C6CFA9CE-2462-4A63-8DFD-1F687821C422}" type="pres">
      <dgm:prSet presAssocID="{CA6AF0F7-A6DB-4AD4-B67B-B33A64FB106E}" presName="firstChildTx" presStyleLbl="bgAccFollowNode1" presStyleIdx="0" presStyleCnt="2">
        <dgm:presLayoutVars>
          <dgm:bulletEnabled val="1"/>
        </dgm:presLayoutVars>
      </dgm:prSet>
      <dgm:spPr/>
      <dgm:t>
        <a:bodyPr/>
        <a:lstStyle/>
        <a:p>
          <a:endParaRPr lang="zh-CN" altLang="en-US"/>
        </a:p>
      </dgm:t>
    </dgm:pt>
    <dgm:pt modelId="{F021BBF6-6AC8-48D1-BCC7-564805653B22}" type="pres">
      <dgm:prSet presAssocID="{CA6AF0F7-A6DB-4AD4-B67B-B33A64FB106E}" presName="negSpace" presStyleCnt="0"/>
      <dgm:spPr/>
    </dgm:pt>
    <dgm:pt modelId="{C0B9D4A0-9A09-4A51-BBAF-7460827749FD}" type="pres">
      <dgm:prSet presAssocID="{CA6AF0F7-A6DB-4AD4-B67B-B33A64FB106E}" presName="circle" presStyleLbl="node1" presStyleIdx="0" presStyleCnt="2" custScaleX="108522" custScaleY="99279" custLinFactNeighborX="2989" custLinFactNeighborY="-2779"/>
      <dgm:spPr/>
      <dgm:t>
        <a:bodyPr/>
        <a:lstStyle/>
        <a:p>
          <a:endParaRPr lang="zh-CN" altLang="en-US"/>
        </a:p>
      </dgm:t>
    </dgm:pt>
    <dgm:pt modelId="{FA714B03-3FC9-46D0-98A3-E51E7F0D4604}" type="pres">
      <dgm:prSet presAssocID="{4CABEA46-F8DA-4C0B-8626-5F73C0E33569}" presName="transSpace" presStyleCnt="0"/>
      <dgm:spPr/>
    </dgm:pt>
    <dgm:pt modelId="{08D2F42F-3AE5-4449-A8AA-AACD99FA5048}" type="pres">
      <dgm:prSet presAssocID="{AA2537A5-38D7-4E9D-A05F-C47D0861E865}" presName="posSpace" presStyleCnt="0"/>
      <dgm:spPr/>
    </dgm:pt>
    <dgm:pt modelId="{0429EAEC-17DB-4363-AAFA-61DD7AF50854}" type="pres">
      <dgm:prSet presAssocID="{AA2537A5-38D7-4E9D-A05F-C47D0861E865}" presName="vertFlow" presStyleCnt="0"/>
      <dgm:spPr/>
    </dgm:pt>
    <dgm:pt modelId="{DFAE92F5-2ABF-4FFC-983B-0CB9ECDE6065}" type="pres">
      <dgm:prSet presAssocID="{AA2537A5-38D7-4E9D-A05F-C47D0861E865}" presName="topSpace" presStyleCnt="0"/>
      <dgm:spPr/>
    </dgm:pt>
    <dgm:pt modelId="{1EB9A231-ABB5-4A45-9138-9AA7D33E6615}" type="pres">
      <dgm:prSet presAssocID="{AA2537A5-38D7-4E9D-A05F-C47D0861E865}" presName="firstComp" presStyleCnt="0"/>
      <dgm:spPr/>
    </dgm:pt>
    <dgm:pt modelId="{DB590FE8-A261-4287-BB62-F42084675CCB}" type="pres">
      <dgm:prSet presAssocID="{AA2537A5-38D7-4E9D-A05F-C47D0861E865}" presName="firstChild" presStyleLbl="bgAccFollowNode1" presStyleIdx="1" presStyleCnt="2" custScaleX="109891" custScaleY="57879" custLinFactNeighborX="-6096" custLinFactNeighborY="13675"/>
      <dgm:spPr/>
      <dgm:t>
        <a:bodyPr/>
        <a:lstStyle/>
        <a:p>
          <a:endParaRPr lang="zh-CN" altLang="en-US"/>
        </a:p>
      </dgm:t>
    </dgm:pt>
    <dgm:pt modelId="{9996E2F6-CA75-402F-92C8-6660A9DCBC60}" type="pres">
      <dgm:prSet presAssocID="{AA2537A5-38D7-4E9D-A05F-C47D0861E865}" presName="firstChildTx" presStyleLbl="bgAccFollowNode1" presStyleIdx="1" presStyleCnt="2">
        <dgm:presLayoutVars>
          <dgm:bulletEnabled val="1"/>
        </dgm:presLayoutVars>
      </dgm:prSet>
      <dgm:spPr/>
      <dgm:t>
        <a:bodyPr/>
        <a:lstStyle/>
        <a:p>
          <a:endParaRPr lang="zh-CN" altLang="en-US"/>
        </a:p>
      </dgm:t>
    </dgm:pt>
    <dgm:pt modelId="{65DDC93A-1870-404B-A57B-DB39C78E5BDE}" type="pres">
      <dgm:prSet presAssocID="{AA2537A5-38D7-4E9D-A05F-C47D0861E865}" presName="negSpace" presStyleCnt="0"/>
      <dgm:spPr/>
    </dgm:pt>
    <dgm:pt modelId="{61B8F1BF-5798-4286-BF9C-D50DC361ABE6}" type="pres">
      <dgm:prSet presAssocID="{AA2537A5-38D7-4E9D-A05F-C47D0861E865}" presName="circle" presStyleLbl="node1" presStyleIdx="1" presStyleCnt="2" custScaleX="133603" custScaleY="105634" custLinFactNeighborX="-38431" custLinFactNeighborY="-6471"/>
      <dgm:spPr/>
      <dgm:t>
        <a:bodyPr/>
        <a:lstStyle/>
        <a:p>
          <a:endParaRPr lang="zh-CN" altLang="en-US"/>
        </a:p>
      </dgm:t>
    </dgm:pt>
  </dgm:ptLst>
  <dgm:cxnLst>
    <dgm:cxn modelId="{CAC39381-BEEF-45B0-A111-14CFC903C225}" type="presOf" srcId="{D825CAB4-9A57-4B62-9B17-A8DC0D6A2E40}" destId="{9996E2F6-CA75-402F-92C8-6660A9DCBC60}" srcOrd="1" destOrd="0" presId="urn:microsoft.com/office/officeart/2005/8/layout/hList9"/>
    <dgm:cxn modelId="{159B2123-6709-4A4D-B66D-6F9BCA18257B}" srcId="{B57E1F1D-F46F-4CD2-9573-F74FD25776A0}" destId="{AA2537A5-38D7-4E9D-A05F-C47D0861E865}" srcOrd="1" destOrd="0" parTransId="{BD6825AD-D4B9-4D35-947C-90B737726A05}" sibTransId="{D3805337-5DB6-4F82-8D80-6233A5377CDC}"/>
    <dgm:cxn modelId="{DE2013A2-2AEE-4B51-92AF-268833804510}" type="presOf" srcId="{B57E1F1D-F46F-4CD2-9573-F74FD25776A0}" destId="{658155FE-9895-46B1-A9D9-A23DD67A05B9}" srcOrd="0" destOrd="0" presId="urn:microsoft.com/office/officeart/2005/8/layout/hList9"/>
    <dgm:cxn modelId="{6E16DAF5-47B1-4DEA-B3F3-9A51424B67D3}" type="presOf" srcId="{D825CAB4-9A57-4B62-9B17-A8DC0D6A2E40}" destId="{DB590FE8-A261-4287-BB62-F42084675CCB}" srcOrd="0" destOrd="0" presId="urn:microsoft.com/office/officeart/2005/8/layout/hList9"/>
    <dgm:cxn modelId="{C351C88D-62C4-4026-B691-281334C6BE97}" srcId="{AA2537A5-38D7-4E9D-A05F-C47D0861E865}" destId="{D825CAB4-9A57-4B62-9B17-A8DC0D6A2E40}" srcOrd="0" destOrd="0" parTransId="{3E1541EA-641C-42B3-B4A1-BA02743D984A}" sibTransId="{DF2B59D4-56AE-4B87-97DE-0CE1830E356E}"/>
    <dgm:cxn modelId="{64101A97-FEB4-42F8-BF25-2F0E9A0691B9}" type="presOf" srcId="{8A17081A-8B86-43E4-8368-F180F6E5CA60}" destId="{C6CFA9CE-2462-4A63-8DFD-1F687821C422}" srcOrd="1" destOrd="0" presId="urn:microsoft.com/office/officeart/2005/8/layout/hList9"/>
    <dgm:cxn modelId="{A34588DD-AA24-4FA5-9078-7B0A77F326C7}" type="presOf" srcId="{8A17081A-8B86-43E4-8368-F180F6E5CA60}" destId="{84E7B64A-4DD8-4870-8E75-A2F7862CC246}" srcOrd="0" destOrd="0" presId="urn:microsoft.com/office/officeart/2005/8/layout/hList9"/>
    <dgm:cxn modelId="{C93202DD-0EF1-4637-B3D8-68B59FA24039}" srcId="{CA6AF0F7-A6DB-4AD4-B67B-B33A64FB106E}" destId="{8A17081A-8B86-43E4-8368-F180F6E5CA60}" srcOrd="0" destOrd="0" parTransId="{B6E782BE-98E7-402E-8E37-D0229D30586E}" sibTransId="{732D6632-E4A6-44BC-8FC0-C8D350C6FD4D}"/>
    <dgm:cxn modelId="{010265B6-9560-4814-965F-325FD5E1A7AC}" type="presOf" srcId="{CA6AF0F7-A6DB-4AD4-B67B-B33A64FB106E}" destId="{C0B9D4A0-9A09-4A51-BBAF-7460827749FD}" srcOrd="0" destOrd="0" presId="urn:microsoft.com/office/officeart/2005/8/layout/hList9"/>
    <dgm:cxn modelId="{E4E31C29-66F4-40A8-AB9B-B60FA7425B8A}" srcId="{B57E1F1D-F46F-4CD2-9573-F74FD25776A0}" destId="{CA6AF0F7-A6DB-4AD4-B67B-B33A64FB106E}" srcOrd="0" destOrd="0" parTransId="{28575868-0043-4BCB-B20E-E87B44625374}" sibTransId="{4CABEA46-F8DA-4C0B-8626-5F73C0E33569}"/>
    <dgm:cxn modelId="{0E6C2737-E097-44B5-BB0B-45AB8BC4E762}" type="presOf" srcId="{AA2537A5-38D7-4E9D-A05F-C47D0861E865}" destId="{61B8F1BF-5798-4286-BF9C-D50DC361ABE6}" srcOrd="0" destOrd="0" presId="urn:microsoft.com/office/officeart/2005/8/layout/hList9"/>
    <dgm:cxn modelId="{19A01653-6697-4286-AB52-3F290C7C2149}" type="presParOf" srcId="{658155FE-9895-46B1-A9D9-A23DD67A05B9}" destId="{C6409267-4D78-43B3-B273-474A663AB0ED}" srcOrd="0" destOrd="0" presId="urn:microsoft.com/office/officeart/2005/8/layout/hList9"/>
    <dgm:cxn modelId="{B12E1522-684E-445B-A39D-EA2B47379574}" type="presParOf" srcId="{658155FE-9895-46B1-A9D9-A23DD67A05B9}" destId="{D1D65B64-1ED8-4955-BDB5-4309EC947844}" srcOrd="1" destOrd="0" presId="urn:microsoft.com/office/officeart/2005/8/layout/hList9"/>
    <dgm:cxn modelId="{05A65CC1-DABC-4B34-A068-BF59647A6AEF}" type="presParOf" srcId="{D1D65B64-1ED8-4955-BDB5-4309EC947844}" destId="{1062D484-2D40-4CEA-B8AE-E1D165B6069B}" srcOrd="0" destOrd="0" presId="urn:microsoft.com/office/officeart/2005/8/layout/hList9"/>
    <dgm:cxn modelId="{5A8B0F76-6D3A-43B9-B137-AB0E91AA366C}" type="presParOf" srcId="{D1D65B64-1ED8-4955-BDB5-4309EC947844}" destId="{DD5E96B6-900A-4E9A-8F23-005A2D303076}" srcOrd="1" destOrd="0" presId="urn:microsoft.com/office/officeart/2005/8/layout/hList9"/>
    <dgm:cxn modelId="{545C8438-2DAA-4408-A80F-32DAE5FAC409}" type="presParOf" srcId="{DD5E96B6-900A-4E9A-8F23-005A2D303076}" destId="{84E7B64A-4DD8-4870-8E75-A2F7862CC246}" srcOrd="0" destOrd="0" presId="urn:microsoft.com/office/officeart/2005/8/layout/hList9"/>
    <dgm:cxn modelId="{C167A3D0-5092-4406-A089-39105D3E2ECE}" type="presParOf" srcId="{DD5E96B6-900A-4E9A-8F23-005A2D303076}" destId="{C6CFA9CE-2462-4A63-8DFD-1F687821C422}" srcOrd="1" destOrd="0" presId="urn:microsoft.com/office/officeart/2005/8/layout/hList9"/>
    <dgm:cxn modelId="{6A5532DD-2BC7-4B77-8EB6-A8786BE6855A}" type="presParOf" srcId="{658155FE-9895-46B1-A9D9-A23DD67A05B9}" destId="{F021BBF6-6AC8-48D1-BCC7-564805653B22}" srcOrd="2" destOrd="0" presId="urn:microsoft.com/office/officeart/2005/8/layout/hList9"/>
    <dgm:cxn modelId="{63E70D2C-8E41-44E3-802F-B4CE8709E8A0}" type="presParOf" srcId="{658155FE-9895-46B1-A9D9-A23DD67A05B9}" destId="{C0B9D4A0-9A09-4A51-BBAF-7460827749FD}" srcOrd="3" destOrd="0" presId="urn:microsoft.com/office/officeart/2005/8/layout/hList9"/>
    <dgm:cxn modelId="{0A8154F8-477D-499F-ACF3-7A84D15EF88F}" type="presParOf" srcId="{658155FE-9895-46B1-A9D9-A23DD67A05B9}" destId="{FA714B03-3FC9-46D0-98A3-E51E7F0D4604}" srcOrd="4" destOrd="0" presId="urn:microsoft.com/office/officeart/2005/8/layout/hList9"/>
    <dgm:cxn modelId="{2AE3D17F-231C-4482-8A4C-967F0988B8E5}" type="presParOf" srcId="{658155FE-9895-46B1-A9D9-A23DD67A05B9}" destId="{08D2F42F-3AE5-4449-A8AA-AACD99FA5048}" srcOrd="5" destOrd="0" presId="urn:microsoft.com/office/officeart/2005/8/layout/hList9"/>
    <dgm:cxn modelId="{0901915E-5B3A-438B-85A2-C24BA3E802BD}" type="presParOf" srcId="{658155FE-9895-46B1-A9D9-A23DD67A05B9}" destId="{0429EAEC-17DB-4363-AAFA-61DD7AF50854}" srcOrd="6" destOrd="0" presId="urn:microsoft.com/office/officeart/2005/8/layout/hList9"/>
    <dgm:cxn modelId="{5075E2EA-A7CC-44BA-BAD6-B22F25D5498D}" type="presParOf" srcId="{0429EAEC-17DB-4363-AAFA-61DD7AF50854}" destId="{DFAE92F5-2ABF-4FFC-983B-0CB9ECDE6065}" srcOrd="0" destOrd="0" presId="urn:microsoft.com/office/officeart/2005/8/layout/hList9"/>
    <dgm:cxn modelId="{5BE41F7A-E2D2-4B2E-98D6-EE4B03C39ADF}" type="presParOf" srcId="{0429EAEC-17DB-4363-AAFA-61DD7AF50854}" destId="{1EB9A231-ABB5-4A45-9138-9AA7D33E6615}" srcOrd="1" destOrd="0" presId="urn:microsoft.com/office/officeart/2005/8/layout/hList9"/>
    <dgm:cxn modelId="{2002C40E-824B-41CB-AFFA-4F40ED3019C9}" type="presParOf" srcId="{1EB9A231-ABB5-4A45-9138-9AA7D33E6615}" destId="{DB590FE8-A261-4287-BB62-F42084675CCB}" srcOrd="0" destOrd="0" presId="urn:microsoft.com/office/officeart/2005/8/layout/hList9"/>
    <dgm:cxn modelId="{9A507250-0CBB-42AE-BA5C-58EEE49300EF}" type="presParOf" srcId="{1EB9A231-ABB5-4A45-9138-9AA7D33E6615}" destId="{9996E2F6-CA75-402F-92C8-6660A9DCBC60}" srcOrd="1" destOrd="0" presId="urn:microsoft.com/office/officeart/2005/8/layout/hList9"/>
    <dgm:cxn modelId="{AF62B0CD-6A5E-489C-8384-1DABF5D0185B}" type="presParOf" srcId="{658155FE-9895-46B1-A9D9-A23DD67A05B9}" destId="{65DDC93A-1870-404B-A57B-DB39C78E5BDE}" srcOrd="7" destOrd="0" presId="urn:microsoft.com/office/officeart/2005/8/layout/hList9"/>
    <dgm:cxn modelId="{4AAAEA37-4108-4E88-AE36-FDE61F18D779}" type="presParOf" srcId="{658155FE-9895-46B1-A9D9-A23DD67A05B9}" destId="{61B8F1BF-5798-4286-BF9C-D50DC361ABE6}" srcOrd="8" destOrd="0" presId="urn:microsoft.com/office/officeart/2005/8/layout/hList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11E7D2-9540-4A02-939A-BE005BB85B2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F9DE0F36-6DD3-41EA-B715-8957D1944F99}">
      <dgm:prSet custT="1"/>
      <dgm:spPr>
        <a:ln w="38100">
          <a:solidFill>
            <a:srgbClr val="FFC000"/>
          </a:solidFill>
        </a:ln>
      </dgm:spPr>
      <dgm:t>
        <a:bodyPr/>
        <a:lstStyle/>
        <a:p>
          <a:pPr algn="l">
            <a:lnSpc>
              <a:spcPct val="100000"/>
            </a:lnSpc>
          </a:pPr>
          <a:r>
            <a:rPr lang="zh-CN" sz="2400" dirty="0"/>
            <a:t>若存在无形资产摊销、长期待摊费用的摊销等非付现成本，其处理方法和折旧一样。</a:t>
          </a:r>
          <a:endParaRPr lang="zh-CN" altLang="en-US" sz="2400" dirty="0"/>
        </a:p>
      </dgm:t>
    </dgm:pt>
    <dgm:pt modelId="{F953DF22-27EC-4A97-9997-839F301D8ADF}" cxnId="{6B42595F-B463-4F33-90B8-12584EFAAAAC}" type="parTrans">
      <dgm:prSet/>
      <dgm:spPr/>
      <dgm:t>
        <a:bodyPr/>
        <a:lstStyle/>
        <a:p>
          <a:endParaRPr lang="zh-CN" altLang="en-US"/>
        </a:p>
      </dgm:t>
    </dgm:pt>
    <dgm:pt modelId="{929FEE47-D867-4AFB-8B56-EBE1B8CC0238}" cxnId="{6B42595F-B463-4F33-90B8-12584EFAAAAC}" type="sibTrans">
      <dgm:prSet/>
      <dgm:spPr/>
      <dgm:t>
        <a:bodyPr/>
        <a:lstStyle/>
        <a:p>
          <a:endParaRPr lang="zh-CN" altLang="en-US"/>
        </a:p>
      </dgm:t>
    </dgm:pt>
    <dgm:pt modelId="{4883A944-EC77-4EB1-BD1B-E93B15755AB9}" type="pres">
      <dgm:prSet presAssocID="{6411E7D2-9540-4A02-939A-BE005BB85B2D}" presName="Name0" presStyleCnt="0">
        <dgm:presLayoutVars>
          <dgm:dir/>
          <dgm:resizeHandles val="exact"/>
        </dgm:presLayoutVars>
      </dgm:prSet>
      <dgm:spPr/>
      <dgm:t>
        <a:bodyPr/>
        <a:lstStyle/>
        <a:p>
          <a:endParaRPr lang="zh-CN" altLang="en-US"/>
        </a:p>
      </dgm:t>
    </dgm:pt>
    <dgm:pt modelId="{AD69AB2D-6088-4363-AB5B-3A82FA16E920}" type="pres">
      <dgm:prSet presAssocID="{F9DE0F36-6DD3-41EA-B715-8957D1944F99}" presName="composite" presStyleCnt="0"/>
      <dgm:spPr/>
    </dgm:pt>
    <dgm:pt modelId="{150F4F7D-D103-43D5-A519-C6EBB17A4B13}" type="pres">
      <dgm:prSet presAssocID="{F9DE0F36-6DD3-41EA-B715-8957D1944F99}" presName="rect1" presStyleLbl="trAlignAcc1" presStyleIdx="0" presStyleCnt="1" custScaleX="295450" custScaleY="140634" custLinFactNeighborX="-2173">
        <dgm:presLayoutVars>
          <dgm:bulletEnabled val="1"/>
        </dgm:presLayoutVars>
      </dgm:prSet>
      <dgm:spPr/>
      <dgm:t>
        <a:bodyPr/>
        <a:lstStyle/>
        <a:p>
          <a:endParaRPr lang="zh-CN" altLang="en-US"/>
        </a:p>
      </dgm:t>
    </dgm:pt>
    <dgm:pt modelId="{01195747-B5B6-4C3B-A560-8DA9AF6C4240}" type="pres">
      <dgm:prSet presAssocID="{F9DE0F36-6DD3-41EA-B715-8957D1944F99}" presName="rect2" presStyleLbl="fgImgPlace1" presStyleIdx="0" presStyleCnt="1" custScaleX="161880" custScaleY="109027" custLinFactX="-202030" custLinFactNeighborX="-300000" custLinFactNeighborY="759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8000" r="-38000"/>
          </a:stretch>
        </a:blipFill>
      </dgm:spPr>
      <dgm:t>
        <a:bodyPr/>
        <a:lstStyle/>
        <a:p>
          <a:endParaRPr lang="zh-CN" altLang="en-US"/>
        </a:p>
      </dgm:t>
    </dgm:pt>
  </dgm:ptLst>
  <dgm:cxnLst>
    <dgm:cxn modelId="{6B42595F-B463-4F33-90B8-12584EFAAAAC}" srcId="{6411E7D2-9540-4A02-939A-BE005BB85B2D}" destId="{F9DE0F36-6DD3-41EA-B715-8957D1944F99}" srcOrd="0" destOrd="0" parTransId="{F953DF22-27EC-4A97-9997-839F301D8ADF}" sibTransId="{929FEE47-D867-4AFB-8B56-EBE1B8CC0238}"/>
    <dgm:cxn modelId="{E5603350-1D1B-4BC7-8A2C-A89B2182505A}" type="presOf" srcId="{6411E7D2-9540-4A02-939A-BE005BB85B2D}" destId="{4883A944-EC77-4EB1-BD1B-E93B15755AB9}" srcOrd="0" destOrd="0" presId="urn:microsoft.com/office/officeart/2008/layout/PictureStrips"/>
    <dgm:cxn modelId="{6F032E6E-2E84-402A-9716-4486B81443EB}" type="presOf" srcId="{F9DE0F36-6DD3-41EA-B715-8957D1944F99}" destId="{150F4F7D-D103-43D5-A519-C6EBB17A4B13}" srcOrd="0" destOrd="0" presId="urn:microsoft.com/office/officeart/2008/layout/PictureStrips"/>
    <dgm:cxn modelId="{42DEBD86-BC15-4995-BB8B-DA4E4EA887D1}" type="presParOf" srcId="{4883A944-EC77-4EB1-BD1B-E93B15755AB9}" destId="{AD69AB2D-6088-4363-AB5B-3A82FA16E920}" srcOrd="0" destOrd="0" presId="urn:microsoft.com/office/officeart/2008/layout/PictureStrips"/>
    <dgm:cxn modelId="{04FFCCE5-2AA5-4FA8-8C55-47B0261422AA}" type="presParOf" srcId="{AD69AB2D-6088-4363-AB5B-3A82FA16E920}" destId="{150F4F7D-D103-43D5-A519-C6EBB17A4B13}" srcOrd="0" destOrd="0" presId="urn:microsoft.com/office/officeart/2008/layout/PictureStrips"/>
    <dgm:cxn modelId="{D75E8552-AF45-4743-AE95-A7925AB87510}" type="presParOf" srcId="{AD69AB2D-6088-4363-AB5B-3A82FA16E920}" destId="{01195747-B5B6-4C3B-A560-8DA9AF6C4240}" srcOrd="1" destOrd="0" presId="urn:microsoft.com/office/officeart/2008/layout/PictureStrips"/>
  </dgm:cxnLst>
  <dgm:bg/>
  <dgm:whole>
    <a:ln w="76200"/>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74421" cy="5276132"/>
        <a:chOff x="0" y="0"/>
        <a:chExt cx="6074421" cy="5276132"/>
      </a:xfrm>
    </dsp:grpSpPr>
    <dsp:sp modelId="{DB34FAAC-EFB4-4495-A58C-BBD5FF6A3A2E}">
      <dsp:nvSpPr>
        <dsp:cNvPr id="3" name="椭圆 2"/>
        <dsp:cNvSpPr/>
      </dsp:nvSpPr>
      <dsp:spPr bwMode="white">
        <a:xfrm>
          <a:off x="2342983" y="1943838"/>
          <a:ext cx="1388456" cy="1388456"/>
        </a:xfrm>
        <a:prstGeom prst="ellipse">
          <a:avLst/>
        </a:prstGeom>
      </dsp:spPr>
      <dsp:style>
        <a:lnRef idx="3">
          <a:schemeClr val="lt1"/>
        </a:lnRef>
        <a:fillRef idx="1">
          <a:schemeClr val="accent1"/>
        </a:fillRef>
        <a:effectRef idx="1">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a:t>现金流出</a:t>
          </a:r>
        </a:p>
      </dsp:txBody>
      <dsp:txXfrm>
        <a:off x="2342983" y="1943838"/>
        <a:ext cx="1388456" cy="1388456"/>
      </dsp:txXfrm>
    </dsp:sp>
    <dsp:sp modelId="{F2127944-9F05-4104-B981-0C3F3856C66A}">
      <dsp:nvSpPr>
        <dsp:cNvPr id="4" name="右箭头 3"/>
        <dsp:cNvSpPr/>
      </dsp:nvSpPr>
      <dsp:spPr bwMode="white">
        <a:xfrm rot="16199999">
          <a:off x="2890034" y="1430109"/>
          <a:ext cx="294353" cy="472075"/>
        </a:xfrm>
        <a:prstGeom prst="rightArrow">
          <a:avLst>
            <a:gd name="adj1" fmla="val 60000"/>
            <a:gd name="adj2" fmla="val 50000"/>
          </a:avLst>
        </a:prstGeom>
      </dsp:spPr>
      <dsp:style>
        <a:lnRef idx="0">
          <a:schemeClr val="lt1">
            <a:hueOff val="0"/>
            <a:satOff val="0"/>
            <a:lumOff val="0"/>
            <a:alpha val="100000"/>
          </a:schemeClr>
        </a:lnRef>
        <a:fillRef idx="1">
          <a:schemeClr val="accent2"/>
        </a:fillRef>
        <a:effectRef idx="1">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400"/>
        </a:p>
      </dsp:txBody>
      <dsp:txXfrm rot="16199999">
        <a:off x="2890034" y="1430109"/>
        <a:ext cx="294353" cy="472075"/>
      </dsp:txXfrm>
    </dsp:sp>
    <dsp:sp modelId="{51EEE748-F2BA-4BF1-8D19-E8D760B6AE79}">
      <dsp:nvSpPr>
        <dsp:cNvPr id="5" name="椭圆 4"/>
        <dsp:cNvSpPr/>
      </dsp:nvSpPr>
      <dsp:spPr bwMode="white">
        <a:xfrm>
          <a:off x="2342983" y="0"/>
          <a:ext cx="1388456" cy="1388456"/>
        </a:xfrm>
        <a:prstGeom prst="ellipse">
          <a:avLst/>
        </a:prstGeom>
      </dsp:spPr>
      <dsp:style>
        <a:lnRef idx="3">
          <a:schemeClr val="lt1"/>
        </a:lnRef>
        <a:fillRef idx="1">
          <a:schemeClr val="accent2"/>
        </a:fillRef>
        <a:effectRef idx="1">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t>建 设 投 资</a:t>
          </a:r>
        </a:p>
      </dsp:txBody>
      <dsp:txXfrm>
        <a:off x="2342983" y="0"/>
        <a:ext cx="1388456" cy="1388456"/>
      </dsp:txXfrm>
    </dsp:sp>
    <dsp:sp modelId="{91FD18C4-2BB0-45D7-AA63-B34B852007BE}">
      <dsp:nvSpPr>
        <dsp:cNvPr id="6" name="右箭头 5"/>
        <dsp:cNvSpPr/>
      </dsp:nvSpPr>
      <dsp:spPr bwMode="white">
        <a:xfrm rot="-1799999">
          <a:off x="3731741" y="1916069"/>
          <a:ext cx="294353" cy="472075"/>
        </a:xfrm>
        <a:prstGeom prst="rightArrow">
          <a:avLst>
            <a:gd name="adj1" fmla="val 60000"/>
            <a:gd name="adj2" fmla="val 50000"/>
          </a:avLst>
        </a:prstGeom>
      </dsp:spPr>
      <dsp:style>
        <a:lnRef idx="0">
          <a:schemeClr val="lt1">
            <a:hueOff val="0"/>
            <a:satOff val="0"/>
            <a:lumOff val="0"/>
            <a:alpha val="100000"/>
          </a:schemeClr>
        </a:lnRef>
        <a:fillRef idx="1">
          <a:schemeClr val="accent3"/>
        </a:fillRef>
        <a:effectRef idx="1">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400"/>
        </a:p>
      </dsp:txBody>
      <dsp:txXfrm rot="-1799999">
        <a:off x="3731741" y="1916069"/>
        <a:ext cx="294353" cy="472075"/>
      </dsp:txXfrm>
    </dsp:sp>
    <dsp:sp modelId="{0768EE5F-73D3-427F-996B-3E5BFFD658D6}">
      <dsp:nvSpPr>
        <dsp:cNvPr id="7" name="椭圆 6"/>
        <dsp:cNvSpPr/>
      </dsp:nvSpPr>
      <dsp:spPr bwMode="white">
        <a:xfrm>
          <a:off x="4026396" y="971919"/>
          <a:ext cx="1388456" cy="1388456"/>
        </a:xfrm>
        <a:prstGeom prst="ellipse">
          <a:avLst/>
        </a:prstGeom>
      </dsp:spPr>
      <dsp:style>
        <a:lnRef idx="3">
          <a:schemeClr val="lt1"/>
        </a:lnRef>
        <a:fillRef idx="1">
          <a:schemeClr val="accent3"/>
        </a:fillRef>
        <a:effectRef idx="1">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t>流动资金投资</a:t>
          </a:r>
        </a:p>
      </dsp:txBody>
      <dsp:txXfrm>
        <a:off x="4026396" y="971919"/>
        <a:ext cx="1388456" cy="1388456"/>
      </dsp:txXfrm>
    </dsp:sp>
    <dsp:sp modelId="{9E64438C-0292-4F94-84A6-B778A5D7593C}">
      <dsp:nvSpPr>
        <dsp:cNvPr id="8" name="右箭头 7"/>
        <dsp:cNvSpPr/>
      </dsp:nvSpPr>
      <dsp:spPr bwMode="white">
        <a:xfrm rot="1800000">
          <a:off x="3731741" y="2887988"/>
          <a:ext cx="294353" cy="472075"/>
        </a:xfrm>
        <a:prstGeom prst="rightArrow">
          <a:avLst>
            <a:gd name="adj1" fmla="val 60000"/>
            <a:gd name="adj2" fmla="val 50000"/>
          </a:avLst>
        </a:prstGeom>
      </dsp:spPr>
      <dsp:style>
        <a:lnRef idx="0">
          <a:schemeClr val="lt1">
            <a:hueOff val="0"/>
            <a:satOff val="0"/>
            <a:lumOff val="0"/>
            <a:alpha val="100000"/>
          </a:schemeClr>
        </a:lnRef>
        <a:fillRef idx="1">
          <a:schemeClr val="accent4"/>
        </a:fillRef>
        <a:effectRef idx="1">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400"/>
        </a:p>
      </dsp:txBody>
      <dsp:txXfrm rot="1800000">
        <a:off x="3731741" y="2887988"/>
        <a:ext cx="294353" cy="472075"/>
      </dsp:txXfrm>
    </dsp:sp>
    <dsp:sp modelId="{0BFE95AE-6901-47D3-9110-101DF238355F}">
      <dsp:nvSpPr>
        <dsp:cNvPr id="9" name="椭圆 8"/>
        <dsp:cNvSpPr/>
      </dsp:nvSpPr>
      <dsp:spPr bwMode="white">
        <a:xfrm>
          <a:off x="4026396" y="2915757"/>
          <a:ext cx="1388456" cy="1388456"/>
        </a:xfrm>
        <a:prstGeom prst="ellipse">
          <a:avLst/>
        </a:prstGeom>
      </dsp:spPr>
      <dsp:style>
        <a:lnRef idx="3">
          <a:schemeClr val="lt1"/>
        </a:lnRef>
        <a:fillRef idx="1">
          <a:schemeClr val="accent4"/>
        </a:fillRef>
        <a:effectRef idx="1">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t>经 营 成 本</a:t>
          </a:r>
        </a:p>
      </dsp:txBody>
      <dsp:txXfrm>
        <a:off x="4026396" y="2915757"/>
        <a:ext cx="1388456" cy="1388456"/>
      </dsp:txXfrm>
    </dsp:sp>
    <dsp:sp modelId="{42363285-B16B-4FE8-984B-68AA0E605100}">
      <dsp:nvSpPr>
        <dsp:cNvPr id="10" name="右箭头 9"/>
        <dsp:cNvSpPr/>
      </dsp:nvSpPr>
      <dsp:spPr bwMode="white">
        <a:xfrm rot="5400000">
          <a:off x="2890034" y="3373948"/>
          <a:ext cx="294353" cy="472075"/>
        </a:xfrm>
        <a:prstGeom prst="rightArrow">
          <a:avLst>
            <a:gd name="adj1" fmla="val 60000"/>
            <a:gd name="adj2" fmla="val 50000"/>
          </a:avLst>
        </a:prstGeom>
      </dsp:spPr>
      <dsp:style>
        <a:lnRef idx="0">
          <a:schemeClr val="lt1">
            <a:hueOff val="0"/>
            <a:satOff val="0"/>
            <a:lumOff val="0"/>
            <a:alpha val="100000"/>
          </a:schemeClr>
        </a:lnRef>
        <a:fillRef idx="1">
          <a:schemeClr val="accent5"/>
        </a:fillRef>
        <a:effectRef idx="1">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400"/>
        </a:p>
      </dsp:txBody>
      <dsp:txXfrm rot="5400000">
        <a:off x="2890034" y="3373948"/>
        <a:ext cx="294353" cy="472075"/>
      </dsp:txXfrm>
    </dsp:sp>
    <dsp:sp modelId="{3E665FB7-4B43-4B23-A6DA-AC9FD9F1EF7F}">
      <dsp:nvSpPr>
        <dsp:cNvPr id="11" name="椭圆 10"/>
        <dsp:cNvSpPr/>
      </dsp:nvSpPr>
      <dsp:spPr bwMode="white">
        <a:xfrm>
          <a:off x="2342983" y="3887676"/>
          <a:ext cx="1388456" cy="1388456"/>
        </a:xfrm>
        <a:prstGeom prst="ellipse">
          <a:avLst/>
        </a:prstGeom>
      </dsp:spPr>
      <dsp:style>
        <a:lnRef idx="3">
          <a:schemeClr val="lt1"/>
        </a:lnRef>
        <a:fillRef idx="1">
          <a:schemeClr val="accent5"/>
        </a:fillRef>
        <a:effectRef idx="1">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t>维持运营投资</a:t>
          </a:r>
        </a:p>
      </dsp:txBody>
      <dsp:txXfrm>
        <a:off x="2342983" y="3887676"/>
        <a:ext cx="1388456" cy="1388456"/>
      </dsp:txXfrm>
    </dsp:sp>
    <dsp:sp modelId="{FD336E78-C473-41DD-ACE0-1A14D3F1B589}">
      <dsp:nvSpPr>
        <dsp:cNvPr id="12" name="右箭头 11"/>
        <dsp:cNvSpPr/>
      </dsp:nvSpPr>
      <dsp:spPr bwMode="white">
        <a:xfrm rot="9000000">
          <a:off x="2048328" y="2887988"/>
          <a:ext cx="294353" cy="472075"/>
        </a:xfrm>
        <a:prstGeom prst="rightArrow">
          <a:avLst>
            <a:gd name="adj1" fmla="val 60000"/>
            <a:gd name="adj2" fmla="val 50000"/>
          </a:avLst>
        </a:prstGeom>
      </dsp:spPr>
      <dsp:style>
        <a:lnRef idx="0">
          <a:schemeClr val="lt1">
            <a:hueOff val="0"/>
            <a:satOff val="0"/>
            <a:lumOff val="0"/>
            <a:alpha val="100000"/>
          </a:schemeClr>
        </a:lnRef>
        <a:fillRef idx="1">
          <a:schemeClr val="accent6"/>
        </a:fillRef>
        <a:effectRef idx="1">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400"/>
        </a:p>
      </dsp:txBody>
      <dsp:txXfrm rot="9000000">
        <a:off x="2048328" y="2887988"/>
        <a:ext cx="294353" cy="472075"/>
      </dsp:txXfrm>
    </dsp:sp>
    <dsp:sp modelId="{42DA2E7D-5F08-4C3B-A428-D88172DB293A}">
      <dsp:nvSpPr>
        <dsp:cNvPr id="13" name="椭圆 12"/>
        <dsp:cNvSpPr/>
      </dsp:nvSpPr>
      <dsp:spPr bwMode="white">
        <a:xfrm>
          <a:off x="659569" y="2915757"/>
          <a:ext cx="1388456" cy="1388456"/>
        </a:xfrm>
        <a:prstGeom prst="ellipse">
          <a:avLst/>
        </a:prstGeom>
      </dsp:spPr>
      <dsp:style>
        <a:lnRef idx="3">
          <a:schemeClr val="lt1"/>
        </a:lnRef>
        <a:fillRef idx="1">
          <a:schemeClr val="accent6"/>
        </a:fillRef>
        <a:effectRef idx="1">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t>税金及附加</a:t>
          </a:r>
        </a:p>
      </dsp:txBody>
      <dsp:txXfrm>
        <a:off x="659569" y="2915757"/>
        <a:ext cx="1388456" cy="1388456"/>
      </dsp:txXfrm>
    </dsp:sp>
    <dsp:sp modelId="{5AFC6DD6-2CCA-4B49-9841-E8C83A7DDC12}">
      <dsp:nvSpPr>
        <dsp:cNvPr id="14" name="右箭头 13"/>
        <dsp:cNvSpPr/>
      </dsp:nvSpPr>
      <dsp:spPr bwMode="white">
        <a:xfrm rot="12600000">
          <a:off x="2048328" y="1916069"/>
          <a:ext cx="294353" cy="472075"/>
        </a:xfrm>
        <a:prstGeom prst="rightArrow">
          <a:avLst>
            <a:gd name="adj1" fmla="val 60000"/>
            <a:gd name="adj2" fmla="val 50000"/>
          </a:avLst>
        </a:prstGeom>
        <a:solidFill>
          <a:srgbClr val="84CCC9"/>
        </a:solidFill>
      </dsp:spPr>
      <dsp:style>
        <a:lnRef idx="0">
          <a:schemeClr val="lt1">
            <a:hueOff val="0"/>
            <a:satOff val="0"/>
            <a:lumOff val="0"/>
            <a:alpha val="100000"/>
          </a:schemeClr>
        </a:lnRef>
        <a:fillRef idx="1">
          <a:schemeClr val="accent2"/>
        </a:fillRef>
        <a:effectRef idx="1">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400"/>
        </a:p>
      </dsp:txBody>
      <dsp:txXfrm rot="12600000">
        <a:off x="2048328" y="1916069"/>
        <a:ext cx="294353" cy="472075"/>
      </dsp:txXfrm>
    </dsp:sp>
    <dsp:sp modelId="{EA5DDC32-2252-460A-8128-74C8834FB5E7}">
      <dsp:nvSpPr>
        <dsp:cNvPr id="15" name="椭圆 14"/>
        <dsp:cNvSpPr/>
      </dsp:nvSpPr>
      <dsp:spPr bwMode="white">
        <a:xfrm>
          <a:off x="659569" y="971919"/>
          <a:ext cx="1388456" cy="1388456"/>
        </a:xfrm>
        <a:prstGeom prst="ellipse">
          <a:avLst/>
        </a:prstGeom>
        <a:solidFill>
          <a:srgbClr val="8BBDE0"/>
        </a:solidFill>
      </dsp:spPr>
      <dsp:style>
        <a:lnRef idx="3">
          <a:schemeClr val="lt1"/>
        </a:lnRef>
        <a:fillRef idx="1">
          <a:schemeClr val="accent2"/>
        </a:fillRef>
        <a:effectRef idx="1">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t>企业所得税</a:t>
          </a:r>
        </a:p>
      </dsp:txBody>
      <dsp:txXfrm>
        <a:off x="659569" y="971919"/>
        <a:ext cx="1388456" cy="13884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594574" cy="939573"/>
        <a:chOff x="0" y="0"/>
        <a:chExt cx="9594574" cy="939573"/>
      </a:xfrm>
    </dsp:grpSpPr>
    <dsp:sp modelId="{150F4F7D-D103-43D5-A519-C6EBB17A4B13}">
      <dsp:nvSpPr>
        <dsp:cNvPr id="3" name="矩形 2"/>
        <dsp:cNvSpPr/>
      </dsp:nvSpPr>
      <dsp:spPr bwMode="white">
        <a:xfrm>
          <a:off x="3486002" y="93957"/>
          <a:ext cx="2705970" cy="845616"/>
        </a:xfrm>
        <a:prstGeom prst="rect">
          <a:avLst/>
        </a:prstGeom>
        <a:ln w="38100">
          <a:solidFill>
            <a:srgbClr val="FFC000"/>
          </a:solidFill>
        </a:ln>
      </dsp:spPr>
      <dsp:style>
        <a:lnRef idx="1">
          <a:schemeClr val="accent1"/>
        </a:lnRef>
        <a:fillRef idx="1">
          <a:schemeClr val="lt1">
            <a:alpha val="40000"/>
          </a:schemeClr>
        </a:fillRef>
        <a:effectRef idx="0">
          <a:scrgbClr r="0" g="0" b="0"/>
        </a:effectRef>
        <a:fontRef idx="minor"/>
      </dsp:style>
      <dsp:txBody>
        <a:bodyPr lIns="572763"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l">
            <a:lnSpc>
              <a:spcPct val="100000"/>
            </a:lnSpc>
            <a:spcBef>
              <a:spcPct val="0"/>
            </a:spcBef>
            <a:spcAft>
              <a:spcPct val="35000"/>
            </a:spcAft>
          </a:pPr>
          <a:r>
            <a:rPr lang="zh-CN" altLang="zh-CN" sz="2400" dirty="0">
              <a:solidFill>
                <a:schemeClr val="dk1"/>
              </a:solidFill>
              <a:latin typeface="Times New Roman" panose="02020603050405020304" pitchFamily="18" charset="0"/>
              <a:ea typeface="方正书宋简体"/>
              <a:cs typeface="Times New Roman" panose="02020603050405020304" pitchFamily="18" charset="0"/>
            </a:rPr>
            <a:t>在实务中，对某一投资项目在不同时点上现金流量数额的测算，通常通过编制“投资项目现金流量计算表”进行。</a:t>
          </a:r>
          <a:endParaRPr lang="zh-CN" altLang="en-US" sz="2400" dirty="0">
            <a:solidFill>
              <a:schemeClr val="dk1"/>
            </a:solidFill>
          </a:endParaRPr>
        </a:p>
      </dsp:txBody>
      <dsp:txXfrm>
        <a:off x="3486002" y="93957"/>
        <a:ext cx="2705970" cy="845616"/>
      </dsp:txXfrm>
    </dsp:sp>
    <dsp:sp modelId="{01195747-B5B6-4C3B-A560-8DA9AF6C4240}">
      <dsp:nvSpPr>
        <dsp:cNvPr id="4" name="矩形 3"/>
        <dsp:cNvSpPr/>
      </dsp:nvSpPr>
      <dsp:spPr bwMode="white">
        <a:xfrm>
          <a:off x="751286" y="0"/>
          <a:ext cx="591931" cy="887896"/>
        </a:xfrm>
        <a:prstGeom prst="rect">
          <a:avLst/>
        </a:prstGeom>
        <a:blipFill>
          <a:blip r:embed="rId1" cstate="print">
            <a:extLst>
              <a:ext uri="{28A0092B-C50C-407E-A947-70E740481C1C}">
                <a14:useLocalDpi xmlns:a14="http://schemas.microsoft.com/office/drawing/2010/main" val="0"/>
              </a:ext>
            </a:extLst>
          </a:blip>
          <a:srcRect/>
          <a:stretch>
            <a:fillRect l="-38000" r="-38000"/>
          </a:stretch>
        </a:blipFill>
      </dsp:spPr>
      <dsp:style>
        <a:lnRef idx="2">
          <a:schemeClr val="lt1"/>
        </a:lnRef>
        <a:fillRef idx="1">
          <a:schemeClr val="accent1">
            <a:tint val="50000"/>
          </a:schemeClr>
        </a:fillRef>
        <a:effectRef idx="0">
          <a:scrgbClr r="0" g="0" b="0"/>
        </a:effectRef>
        <a:fontRef idx="minor"/>
      </dsp:style>
      <dsp:txXfrm>
        <a:off x="751286" y="0"/>
        <a:ext cx="591931" cy="887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028233" cy="3112947"/>
        <a:chOff x="0" y="0"/>
        <a:chExt cx="4028233" cy="3112947"/>
      </a:xfrm>
    </dsp:grpSpPr>
    <dsp:sp modelId="{150F4F7D-D103-43D5-A519-C6EBB17A4B13}">
      <dsp:nvSpPr>
        <dsp:cNvPr id="3" name="矩形 2"/>
        <dsp:cNvSpPr/>
      </dsp:nvSpPr>
      <dsp:spPr bwMode="white">
        <a:xfrm>
          <a:off x="13608" y="972062"/>
          <a:ext cx="3867104" cy="1208470"/>
        </a:xfrm>
        <a:prstGeom prst="rect">
          <a:avLst/>
        </a:prstGeom>
      </dsp:spPr>
      <dsp:style>
        <a:lnRef idx="1">
          <a:schemeClr val="accent1"/>
        </a:lnRef>
        <a:fillRef idx="1">
          <a:schemeClr val="lt1">
            <a:alpha val="40000"/>
          </a:schemeClr>
        </a:fillRef>
        <a:effectRef idx="0">
          <a:scrgbClr r="0" g="0" b="0"/>
        </a:effectRef>
        <a:fontRef idx="minor"/>
      </dsp:style>
      <dsp:txBody>
        <a:bodyPr lIns="818536"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l">
            <a:lnSpc>
              <a:spcPct val="100000"/>
            </a:lnSpc>
            <a:spcBef>
              <a:spcPct val="0"/>
            </a:spcBef>
            <a:spcAft>
              <a:spcPct val="35000"/>
            </a:spcAft>
          </a:pPr>
          <a:r>
            <a:rPr lang="zh-CN" altLang="en-US" sz="2400" dirty="0">
              <a:solidFill>
                <a:schemeClr val="dk1"/>
              </a:solidFill>
            </a:rPr>
            <a:t>为项目建设和运营发生的</a:t>
          </a:r>
          <a:r>
            <a:rPr lang="zh-CN" altLang="en-US" sz="2400" dirty="0">
              <a:solidFill>
                <a:srgbClr val="FF0000"/>
              </a:solidFill>
            </a:rPr>
            <a:t>利息支出</a:t>
          </a:r>
          <a:r>
            <a:rPr lang="zh-CN" altLang="en-US" sz="2400" dirty="0">
              <a:solidFill>
                <a:schemeClr val="dk1"/>
              </a:solidFill>
            </a:rPr>
            <a:t>不作为现金流出。</a:t>
          </a:r>
          <a:endParaRPr>
            <a:solidFill>
              <a:schemeClr val="dk1"/>
            </a:solidFill>
          </a:endParaRPr>
        </a:p>
      </dsp:txBody>
      <dsp:txXfrm>
        <a:off x="13608" y="972062"/>
        <a:ext cx="3867104" cy="1208470"/>
      </dsp:txXfrm>
    </dsp:sp>
    <dsp:sp modelId="{01195747-B5B6-4C3B-A560-8DA9AF6C4240}">
      <dsp:nvSpPr>
        <dsp:cNvPr id="4" name="矩形 3"/>
        <dsp:cNvSpPr/>
      </dsp:nvSpPr>
      <dsp:spPr bwMode="white">
        <a:xfrm>
          <a:off x="0" y="864960"/>
          <a:ext cx="845929" cy="1268893"/>
        </a:xfrm>
        <a:prstGeom prst="rect">
          <a:avLst/>
        </a:prstGeom>
        <a:blipFill>
          <a:blip r:embed="rId1" cstate="print">
            <a:extLst>
              <a:ext uri="{28A0092B-C50C-407E-A947-70E740481C1C}">
                <a14:useLocalDpi xmlns:a14="http://schemas.microsoft.com/office/drawing/2010/main" val="0"/>
              </a:ext>
            </a:extLst>
          </a:blip>
          <a:srcRect/>
          <a:stretch>
            <a:fillRect l="-38000" r="-38000"/>
          </a:stretch>
        </a:blipFill>
      </dsp:spPr>
      <dsp:style>
        <a:lnRef idx="2">
          <a:schemeClr val="lt1"/>
        </a:lnRef>
        <a:fillRef idx="1">
          <a:schemeClr val="accent1">
            <a:tint val="50000"/>
          </a:schemeClr>
        </a:fillRef>
        <a:effectRef idx="0">
          <a:scrgbClr r="0" g="0" b="0"/>
        </a:effectRef>
        <a:fontRef idx="minor"/>
      </dsp:style>
      <dsp:txXfrm>
        <a:off x="0" y="864960"/>
        <a:ext cx="845929" cy="1268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207168" cy="5207168"/>
        <a:chOff x="0" y="0"/>
        <a:chExt cx="5207168" cy="5207168"/>
      </a:xfrm>
    </dsp:grpSpPr>
    <dsp:sp modelId="{6863C49E-B359-46D4-A372-C306F0EA847D}">
      <dsp:nvSpPr>
        <dsp:cNvPr id="3" name="形状 2"/>
        <dsp:cNvSpPr/>
      </dsp:nvSpPr>
      <dsp:spPr bwMode="white">
        <a:xfrm>
          <a:off x="3584413" y="223257"/>
          <a:ext cx="2863942" cy="2863942"/>
        </a:xfrm>
        <a:prstGeom prst="gear9">
          <a:avLst/>
        </a:prstGeom>
      </dsp:spPr>
      <dsp:style>
        <a:lnRef idx="2">
          <a:schemeClr val="lt1"/>
        </a:lnRef>
        <a:fillRef idx="1">
          <a:schemeClr val="accent4"/>
        </a:fillRef>
        <a:effectRef idx="0">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a:t>现金流入</a:t>
          </a:r>
        </a:p>
      </dsp:txBody>
      <dsp:txXfrm>
        <a:off x="3584413" y="223257"/>
        <a:ext cx="2863942" cy="2863942"/>
      </dsp:txXfrm>
    </dsp:sp>
    <dsp:sp modelId="{5A623497-8DAC-4522-92AD-BE7B1EFAE919}">
      <dsp:nvSpPr>
        <dsp:cNvPr id="6" name="圆角矩形 5"/>
        <dsp:cNvSpPr/>
      </dsp:nvSpPr>
      <dsp:spPr bwMode="white">
        <a:xfrm>
          <a:off x="3677713" y="3282036"/>
          <a:ext cx="1822509" cy="1093505"/>
        </a:xfrm>
        <a:prstGeom prst="roundRect">
          <a:avLst>
            <a:gd name="adj" fmla="val 10000"/>
          </a:avLst>
        </a:prstGeom>
      </dsp:spPr>
      <dsp:style>
        <a:lnRef idx="2">
          <a:schemeClr val="accent4"/>
        </a:lnRef>
        <a:fillRef idx="1">
          <a:schemeClr val="lt1">
            <a:alpha val="90000"/>
          </a:schemeClr>
        </a:fillRef>
        <a:effectRef idx="0">
          <a:scrgbClr r="0" g="0" b="0"/>
        </a:effectRef>
        <a:fontRef idx="minor"/>
      </dsp:style>
      <dsp:txBody>
        <a:bodyPr lIns="91439" tIns="91439" rIns="91439" bIns="91439"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228600" lvl="1" indent="-228600">
            <a:lnSpc>
              <a:spcPct val="100000"/>
            </a:lnSpc>
            <a:spcBef>
              <a:spcPct val="0"/>
            </a:spcBef>
            <a:spcAft>
              <a:spcPct val="15000"/>
            </a:spcAft>
            <a:buChar char="•"/>
          </a:pPr>
          <a:r>
            <a:rPr lang="zh-CN" altLang="en-US" sz="2400" dirty="0">
              <a:solidFill>
                <a:schemeClr val="dk1"/>
              </a:solidFill>
            </a:rPr>
            <a:t>营业收入</a:t>
          </a:r>
          <a:endParaRPr lang="zh-CN" altLang="en-US" sz="2400" dirty="0">
            <a:solidFill>
              <a:schemeClr val="dk1"/>
            </a:solidFill>
          </a:endParaRPr>
        </a:p>
        <a:p>
          <a:pPr marL="228600" lvl="1" indent="-228600">
            <a:lnSpc>
              <a:spcPct val="100000"/>
            </a:lnSpc>
            <a:spcBef>
              <a:spcPct val="0"/>
            </a:spcBef>
            <a:spcAft>
              <a:spcPct val="15000"/>
            </a:spcAft>
            <a:buChar char="•"/>
          </a:pPr>
          <a:r>
            <a:rPr lang="zh-CN" altLang="en-US" sz="2400" dirty="0">
              <a:solidFill>
                <a:schemeClr val="dk1"/>
              </a:solidFill>
            </a:rPr>
            <a:t>补贴收入</a:t>
          </a:r>
          <a:endParaRPr lang="zh-CN" altLang="en-US" sz="2400" dirty="0">
            <a:solidFill>
              <a:schemeClr val="dk1"/>
            </a:solidFill>
          </a:endParaRPr>
        </a:p>
        <a:p>
          <a:pPr marL="228600" lvl="1" indent="-228600">
            <a:lnSpc>
              <a:spcPct val="100000"/>
            </a:lnSpc>
            <a:spcBef>
              <a:spcPct val="0"/>
            </a:spcBef>
            <a:spcAft>
              <a:spcPct val="15000"/>
            </a:spcAft>
            <a:buChar char="•"/>
          </a:pPr>
          <a:r>
            <a:rPr lang="zh-CN" altLang="en-US" sz="2400" dirty="0">
              <a:solidFill>
                <a:schemeClr val="dk1"/>
              </a:solidFill>
            </a:rPr>
            <a:t>回收固定资产残值</a:t>
          </a:r>
          <a:endParaRPr lang="zh-CN" altLang="en-US" sz="2400" dirty="0">
            <a:solidFill>
              <a:schemeClr val="dk1"/>
            </a:solidFill>
          </a:endParaRPr>
        </a:p>
        <a:p>
          <a:pPr marL="228600" lvl="1" indent="-228600">
            <a:lnSpc>
              <a:spcPct val="100000"/>
            </a:lnSpc>
            <a:spcBef>
              <a:spcPct val="0"/>
            </a:spcBef>
            <a:spcAft>
              <a:spcPct val="15000"/>
            </a:spcAft>
            <a:buChar char="•"/>
          </a:pPr>
          <a:r>
            <a:rPr lang="zh-CN" altLang="en-US" sz="2400" dirty="0">
              <a:solidFill>
                <a:schemeClr val="dk1"/>
              </a:solidFill>
            </a:rPr>
            <a:t>回收垫支的流动资金</a:t>
          </a:r>
          <a:endParaRPr>
            <a:solidFill>
              <a:schemeClr val="dk1"/>
            </a:solidFill>
          </a:endParaRPr>
        </a:p>
      </dsp:txBody>
      <dsp:txXfrm>
        <a:off x="3677713" y="3282036"/>
        <a:ext cx="1822509" cy="1093505"/>
      </dsp:txXfrm>
    </dsp:sp>
    <dsp:sp modelId="{D7C04DA8-6C73-407E-A98F-6DF306C390F9}">
      <dsp:nvSpPr>
        <dsp:cNvPr id="7" name="环形箭头 6"/>
        <dsp:cNvSpPr/>
      </dsp:nvSpPr>
      <dsp:spPr bwMode="white">
        <a:xfrm>
          <a:off x="3260318" y="166590"/>
          <a:ext cx="3496874" cy="3496874"/>
        </a:xfrm>
        <a:prstGeom prst="circularArrow">
          <a:avLst>
            <a:gd name="adj1" fmla="val 5000"/>
            <a:gd name="adj2" fmla="val 360000"/>
            <a:gd name="adj3" fmla="val 3164371"/>
            <a:gd name="adj4" fmla="val 15129843"/>
            <a:gd name="adj5" fmla="val 5500"/>
          </a:avLst>
        </a:prstGeom>
      </dsp:spPr>
      <dsp:style>
        <a:lnRef idx="0">
          <a:schemeClr val="lt1"/>
        </a:lnRef>
        <a:fillRef idx="1">
          <a:schemeClr val="accent4"/>
        </a:fillRef>
        <a:effectRef idx="0">
          <a:scrgbClr r="0" g="0" b="0"/>
        </a:effectRef>
        <a:fontRef idx="minor">
          <a:schemeClr val="lt1"/>
        </a:fontRef>
      </dsp:style>
      <dsp:txXfrm>
        <a:off x="3260318" y="166590"/>
        <a:ext cx="3496874" cy="3496874"/>
      </dsp:txXfrm>
    </dsp:sp>
    <dsp:sp modelId="{1EC143B1-BC90-45B4-A462-1308B9D97D46}">
      <dsp:nvSpPr>
        <dsp:cNvPr id="4" name="矩形 3" hidden="1"/>
        <dsp:cNvSpPr/>
      </dsp:nvSpPr>
      <dsp:spPr>
        <a:xfrm>
          <a:off x="4632800" y="1041434"/>
          <a:ext cx="36000" cy="36000"/>
        </a:xfrm>
        <a:prstGeom prst="rect">
          <a:avLst/>
        </a:prstGeom>
      </dsp:spPr>
      <dsp:txXfrm>
        <a:off x="4632800" y="1041434"/>
        <a:ext cx="36000" cy="36000"/>
      </dsp:txXfrm>
    </dsp:sp>
    <dsp:sp modelId="{25A372E1-6498-4D2C-AD23-2FF8E2289CBF}">
      <dsp:nvSpPr>
        <dsp:cNvPr id="5" name="矩形 4" hidden="1"/>
        <dsp:cNvSpPr/>
      </dsp:nvSpPr>
      <dsp:spPr>
        <a:xfrm>
          <a:off x="5950664" y="3905376"/>
          <a:ext cx="36000" cy="36000"/>
        </a:xfrm>
        <a:prstGeom prst="rect">
          <a:avLst/>
        </a:prstGeom>
      </dsp:spPr>
      <dsp:txXfrm>
        <a:off x="5950664" y="3905376"/>
        <a:ext cx="36000" cy="3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144668" cy="4408227"/>
        <a:chOff x="0" y="0"/>
        <a:chExt cx="5144668" cy="4408227"/>
      </a:xfrm>
    </dsp:grpSpPr>
    <dsp:sp modelId="{3CD9A87F-59D4-40D3-9897-56A57E70466B}">
      <dsp:nvSpPr>
        <dsp:cNvPr id="4" name="五边形 3"/>
        <dsp:cNvSpPr/>
      </dsp:nvSpPr>
      <dsp:spPr bwMode="white">
        <a:xfrm rot="10800000">
          <a:off x="990309" y="0"/>
          <a:ext cx="3421204" cy="1259493"/>
        </a:xfrm>
        <a:prstGeom prst="homePlate">
          <a:avLst/>
        </a:prstGeom>
      </dsp:spPr>
      <dsp:style>
        <a:lnRef idx="3">
          <a:schemeClr val="lt1"/>
        </a:lnRef>
        <a:fillRef idx="1">
          <a:schemeClr val="accent2"/>
        </a:fillRef>
        <a:effectRef idx="1">
          <a:scrgbClr r="0" g="0" b="0"/>
        </a:effectRef>
        <a:fontRef idx="minor">
          <a:schemeClr val="lt1"/>
        </a:fontRef>
      </dsp:style>
      <dsp:txBody>
        <a:bodyPr rot="10800000" lIns="555401" tIns="99060" rIns="184912" bIns="990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600" dirty="0"/>
            <a:t>建设期净现金流量</a:t>
          </a:r>
        </a:p>
      </dsp:txBody>
      <dsp:txXfrm rot="10800000">
        <a:off x="990309" y="0"/>
        <a:ext cx="3421204" cy="1259493"/>
      </dsp:txXfrm>
    </dsp:sp>
    <dsp:sp modelId="{B44D180F-83AC-45EC-B20D-0E3B3B7804A4}">
      <dsp:nvSpPr>
        <dsp:cNvPr id="3" name="椭圆 2"/>
        <dsp:cNvSpPr/>
      </dsp:nvSpPr>
      <dsp:spPr bwMode="white">
        <a:xfrm>
          <a:off x="746775" y="0"/>
          <a:ext cx="1259493" cy="1259493"/>
        </a:xfrm>
        <a:prstGeom prst="ellipse">
          <a:avLst/>
        </a:prstGeom>
        <a:blipFill>
          <a:blip r:embed="rId1" cstate="print"/>
          <a:srcRect/>
          <a:stretch>
            <a:fillRect/>
          </a:stretch>
        </a:blipFill>
      </dsp:spPr>
      <dsp:style>
        <a:lnRef idx="3">
          <a:schemeClr val="lt1"/>
        </a:lnRef>
        <a:fillRef idx="1">
          <a:schemeClr val="accent2">
            <a:tint val="50000"/>
          </a:schemeClr>
        </a:fillRef>
        <a:effectRef idx="1">
          <a:scrgbClr r="0" g="0" b="0"/>
        </a:effectRef>
        <a:fontRef idx="minor"/>
      </dsp:style>
      <dsp:txXfrm>
        <a:off x="746775" y="0"/>
        <a:ext cx="1259493" cy="1259493"/>
      </dsp:txXfrm>
    </dsp:sp>
    <dsp:sp modelId="{5747D2EA-50BA-4697-A0F4-8873D4A99013}">
      <dsp:nvSpPr>
        <dsp:cNvPr id="6" name="五边形 5"/>
        <dsp:cNvSpPr/>
      </dsp:nvSpPr>
      <dsp:spPr bwMode="white">
        <a:xfrm rot="10800000">
          <a:off x="1030710" y="1574367"/>
          <a:ext cx="3421204" cy="1259493"/>
        </a:xfrm>
        <a:prstGeom prst="homePlate">
          <a:avLst/>
        </a:prstGeom>
      </dsp:spPr>
      <dsp:style>
        <a:lnRef idx="3">
          <a:schemeClr val="lt1"/>
        </a:lnRef>
        <a:fillRef idx="1">
          <a:schemeClr val="accent3"/>
        </a:fillRef>
        <a:effectRef idx="1">
          <a:scrgbClr r="0" g="0" b="0"/>
        </a:effectRef>
        <a:fontRef idx="minor">
          <a:schemeClr val="lt1"/>
        </a:fontRef>
      </dsp:style>
      <dsp:txBody>
        <a:bodyPr rot="10800000" vert="horz" wrap="square" lIns="16510" tIns="16510" rIns="16510" bIns="16510" numCol="1" spcCol="1270" anchor="ctr" anchorCtr="0" forceAA="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600" dirty="0"/>
            <a:t>    运营期净现金流量</a:t>
          </a:r>
        </a:p>
      </dsp:txBody>
      <dsp:txXfrm rot="10800000">
        <a:off x="1030710" y="1574367"/>
        <a:ext cx="3421204" cy="1259493"/>
      </dsp:txXfrm>
    </dsp:sp>
    <dsp:sp modelId="{2444D605-B6B4-42EC-A48C-BD93159E7A69}">
      <dsp:nvSpPr>
        <dsp:cNvPr id="5" name="椭圆 4"/>
        <dsp:cNvSpPr/>
      </dsp:nvSpPr>
      <dsp:spPr bwMode="white">
        <a:xfrm>
          <a:off x="546859" y="1574367"/>
          <a:ext cx="1259493" cy="1259493"/>
        </a:xfrm>
        <a:prstGeom prst="ellipse">
          <a:avLst/>
        </a:prstGeom>
        <a:blipFill>
          <a:blip r:embed="rId2" cstate="print"/>
          <a:srcRect/>
          <a:stretch>
            <a:fillRect/>
          </a:stretch>
        </a:blipFill>
      </dsp:spPr>
      <dsp:style>
        <a:lnRef idx="3">
          <a:schemeClr val="lt1"/>
        </a:lnRef>
        <a:fillRef idx="1">
          <a:schemeClr val="accent3">
            <a:tint val="50000"/>
          </a:schemeClr>
        </a:fillRef>
        <a:effectRef idx="1">
          <a:scrgbClr r="0" g="0" b="0"/>
        </a:effectRef>
        <a:fontRef idx="minor"/>
      </dsp:style>
      <dsp:txXfrm>
        <a:off x="546859" y="1574367"/>
        <a:ext cx="1259493" cy="1259493"/>
      </dsp:txXfrm>
    </dsp:sp>
    <dsp:sp modelId="{3554B04F-2B5B-4B3A-90F1-9777EE2EBEBA}">
      <dsp:nvSpPr>
        <dsp:cNvPr id="8" name="五边形 7"/>
        <dsp:cNvSpPr/>
      </dsp:nvSpPr>
      <dsp:spPr bwMode="white">
        <a:xfrm rot="10800000">
          <a:off x="1009512" y="3097623"/>
          <a:ext cx="3421204" cy="1259493"/>
        </a:xfrm>
        <a:prstGeom prst="homePlate">
          <a:avLst/>
        </a:prstGeom>
      </dsp:spPr>
      <dsp:style>
        <a:lnRef idx="3">
          <a:schemeClr val="lt1"/>
        </a:lnRef>
        <a:fillRef idx="1">
          <a:schemeClr val="accent4"/>
        </a:fillRef>
        <a:effectRef idx="1">
          <a:scrgbClr r="0" g="0" b="0"/>
        </a:effectRef>
        <a:fontRef idx="minor">
          <a:schemeClr val="lt1"/>
        </a:fontRef>
      </dsp:style>
      <dsp:txBody>
        <a:bodyPr rot="10800000" lIns="555401" tIns="99060" rIns="184912" bIns="990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600" dirty="0"/>
            <a:t>终结期净现金流量 </a:t>
          </a:r>
        </a:p>
      </dsp:txBody>
      <dsp:txXfrm rot="10800000">
        <a:off x="1009512" y="3097623"/>
        <a:ext cx="3421204" cy="1259493"/>
      </dsp:txXfrm>
    </dsp:sp>
    <dsp:sp modelId="{2830410B-1CA7-42D7-99C0-136EFD497FCA}">
      <dsp:nvSpPr>
        <dsp:cNvPr id="7" name="椭圆 6"/>
        <dsp:cNvSpPr/>
      </dsp:nvSpPr>
      <dsp:spPr bwMode="white">
        <a:xfrm>
          <a:off x="663941" y="3097623"/>
          <a:ext cx="1259493" cy="1259493"/>
        </a:xfrm>
        <a:prstGeom prst="ellipse">
          <a:avLst/>
        </a:prstGeom>
        <a:blipFill>
          <a:blip r:embed="rId2" cstate="print"/>
          <a:srcRect/>
          <a:stretch>
            <a:fillRect/>
          </a:stretch>
        </a:blipFill>
      </dsp:spPr>
      <dsp:style>
        <a:lnRef idx="3">
          <a:schemeClr val="lt1"/>
        </a:lnRef>
        <a:fillRef idx="1">
          <a:schemeClr val="accent4">
            <a:tint val="50000"/>
          </a:schemeClr>
        </a:fillRef>
        <a:effectRef idx="1">
          <a:scrgbClr r="0" g="0" b="0"/>
        </a:effectRef>
        <a:fontRef idx="minor"/>
      </dsp:style>
      <dsp:txXfrm>
        <a:off x="663941" y="3097623"/>
        <a:ext cx="1259493" cy="1259493"/>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301110" cy="939573"/>
        <a:chOff x="0" y="0"/>
        <a:chExt cx="7301110" cy="939573"/>
      </a:xfrm>
    </dsp:grpSpPr>
    <dsp:sp modelId="{150F4F7D-D103-43D5-A519-C6EBB17A4B13}">
      <dsp:nvSpPr>
        <dsp:cNvPr id="3" name="矩形 2"/>
        <dsp:cNvSpPr/>
      </dsp:nvSpPr>
      <dsp:spPr bwMode="white">
        <a:xfrm>
          <a:off x="2334042" y="93957"/>
          <a:ext cx="2705970" cy="845616"/>
        </a:xfrm>
        <a:prstGeom prst="rect">
          <a:avLst/>
        </a:prstGeom>
      </dsp:spPr>
      <dsp:style>
        <a:lnRef idx="1">
          <a:schemeClr val="accent1"/>
        </a:lnRef>
        <a:fillRef idx="1">
          <a:schemeClr val="lt1">
            <a:alpha val="40000"/>
          </a:schemeClr>
        </a:fillRef>
        <a:effectRef idx="0">
          <a:scrgbClr r="0" g="0" b="0"/>
        </a:effectRef>
        <a:fontRef idx="minor"/>
      </dsp:style>
      <dsp:txBody>
        <a:bodyPr lIns="572763"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l">
            <a:lnSpc>
              <a:spcPct val="100000"/>
            </a:lnSpc>
            <a:spcBef>
              <a:spcPct val="0"/>
            </a:spcBef>
            <a:spcAft>
              <a:spcPct val="35000"/>
            </a:spcAft>
          </a:pPr>
          <a:r>
            <a:rPr lang="zh-CN" altLang="zh-CN" sz="2400" dirty="0">
              <a:solidFill>
                <a:srgbClr val="FF0000"/>
              </a:solidFill>
              <a:latin typeface="Times New Roman" panose="02020603050405020304" pitchFamily="18" charset="0"/>
              <a:ea typeface="方正书宋简体"/>
              <a:cs typeface="Times New Roman" panose="02020603050405020304" pitchFamily="18" charset="0"/>
            </a:rPr>
            <a:t>为项目投资垫支的营运资金是流动资产扩大量与结算性流动负债扩大量的差额</a:t>
          </a:r>
          <a:endParaRPr lang="zh-CN" altLang="en-US" sz="2400" dirty="0">
            <a:solidFill>
              <a:schemeClr val="dk1"/>
            </a:solidFill>
          </a:endParaRPr>
        </a:p>
      </dsp:txBody>
      <dsp:txXfrm>
        <a:off x="2334042" y="93957"/>
        <a:ext cx="2705970" cy="845616"/>
      </dsp:txXfrm>
    </dsp:sp>
    <dsp:sp modelId="{01195747-B5B6-4C3B-A560-8DA9AF6C4240}">
      <dsp:nvSpPr>
        <dsp:cNvPr id="4" name="矩形 3"/>
        <dsp:cNvSpPr/>
      </dsp:nvSpPr>
      <dsp:spPr bwMode="white">
        <a:xfrm>
          <a:off x="405471" y="47783"/>
          <a:ext cx="591931" cy="887896"/>
        </a:xfrm>
        <a:prstGeom prst="rect">
          <a:avLst/>
        </a:prstGeom>
        <a:blipFill>
          <a:blip r:embed="rId1" cstate="print">
            <a:extLst>
              <a:ext uri="{28A0092B-C50C-407E-A947-70E740481C1C}">
                <a14:useLocalDpi xmlns:a14="http://schemas.microsoft.com/office/drawing/2010/main" val="0"/>
              </a:ext>
            </a:extLst>
          </a:blip>
          <a:srcRect/>
          <a:stretch>
            <a:fillRect l="-38000" r="-38000"/>
          </a:stretch>
        </a:blipFill>
      </dsp:spPr>
      <dsp:style>
        <a:lnRef idx="2">
          <a:schemeClr val="lt1"/>
        </a:lnRef>
        <a:fillRef idx="1">
          <a:schemeClr val="accent1">
            <a:tint val="50000"/>
          </a:schemeClr>
        </a:fillRef>
        <a:effectRef idx="0">
          <a:scrgbClr r="0" g="0" b="0"/>
        </a:effectRef>
        <a:fontRef idx="minor"/>
      </dsp:style>
      <dsp:txXfrm>
        <a:off x="405471" y="47783"/>
        <a:ext cx="591931" cy="887896"/>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940932" cy="3045532"/>
        <a:chOff x="0" y="0"/>
        <a:chExt cx="7940932" cy="3045532"/>
      </a:xfrm>
    </dsp:grpSpPr>
    <dsp:sp modelId="{E60C7684-E6DA-46CC-AE6D-590EFF016FB5}">
      <dsp:nvSpPr>
        <dsp:cNvPr id="3" name="圆角矩形 2"/>
        <dsp:cNvSpPr/>
      </dsp:nvSpPr>
      <dsp:spPr bwMode="white">
        <a:xfrm>
          <a:off x="377284" y="0"/>
          <a:ext cx="7186364" cy="689034"/>
        </a:xfrm>
        <a:prstGeom prst="roundRect">
          <a:avLst>
            <a:gd name="adj" fmla="val 10000"/>
          </a:avLst>
        </a:prstGeom>
      </dsp:spPr>
      <dsp:style>
        <a:lnRef idx="0">
          <a:schemeClr val="accent1">
            <a:shade val="80000"/>
          </a:schemeClr>
        </a:lnRef>
        <a:fillRef idx="3">
          <a:schemeClr val="lt1"/>
        </a:fillRef>
        <a:effectRef idx="3">
          <a:scrgbClr r="0" g="0" b="0"/>
        </a:effectRef>
        <a:fontRef idx="minor">
          <a:schemeClr val="lt1"/>
        </a:fontRef>
      </dsp:style>
      <dsp:txBody>
        <a:bodyPr lIns="53340" tIns="35560" rIns="5334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solidFill>
                <a:schemeClr val="dk1"/>
              </a:solidFill>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r>
            <a:rPr lang="zh-CN" altLang="en-US" sz="2800" b="0" i="0" baseline="0" dirty="0" smtClean="0">
              <a:solidFill>
                <a:srgbClr val="FF0000"/>
              </a:solidFill>
              <a:ea typeface="方正书宋简体"/>
            </a:rPr>
            <a:t>的</a:t>
          </a:r>
          <a:r>
            <a:rPr lang="zh-CN" altLang="en-US" sz="2800" b="0" i="0" baseline="0" dirty="0">
              <a:solidFill>
                <a:srgbClr val="FF0000"/>
              </a:solidFill>
              <a:ea typeface="方正书宋简体"/>
            </a:rPr>
            <a:t>计算方法有三种</a:t>
          </a:r>
          <a:endParaRPr lang="zh-CN" altLang="en-US" sz="2800" dirty="0">
            <a:solidFill>
              <a:srgbClr val="FF0000"/>
            </a:solidFill>
            <a:ea typeface="方正书宋简体"/>
          </a:endParaRPr>
        </a:p>
      </dsp:txBody>
      <dsp:txXfrm>
        <a:off x="377284" y="0"/>
        <a:ext cx="7186364" cy="689034"/>
      </dsp:txXfrm>
    </dsp:sp>
    <dsp:sp modelId="{281B0DFD-4AAE-4D0D-BE6E-2F5EFF4D9511}">
      <dsp:nvSpPr>
        <dsp:cNvPr id="4" name="圆角矩形 3"/>
        <dsp:cNvSpPr/>
      </dsp:nvSpPr>
      <dsp:spPr bwMode="white">
        <a:xfrm>
          <a:off x="377284" y="813061"/>
          <a:ext cx="689034" cy="689034"/>
        </a:xfrm>
        <a:prstGeom prst="roundRect">
          <a:avLst>
            <a:gd name="adj" fmla="val 16670"/>
          </a:avLst>
        </a:prstGeom>
        <a:blipFill>
          <a:blip r:embed="rId1" cstate="print">
            <a:extLst>
              <a:ext uri="{28A0092B-C50C-407E-A947-70E740481C1C}">
                <a14:useLocalDpi xmlns:a14="http://schemas.microsoft.com/office/drawing/2010/main" val="0"/>
              </a:ext>
            </a:extLst>
          </a:blip>
          <a:srcRect/>
          <a:stretch>
            <a:fillRect l="-18000" r="-18000"/>
          </a:stretch>
        </a:blipFill>
      </dsp:spPr>
      <dsp:style>
        <a:lnRef idx="0">
          <a:schemeClr val="accent1">
            <a:shade val="80000"/>
          </a:schemeClr>
        </a:lnRef>
        <a:fillRef idx="3">
          <a:schemeClr val="lt1"/>
        </a:fillRef>
        <a:effectRef idx="3">
          <a:scrgbClr r="0" g="0" b="0"/>
        </a:effectRef>
        <a:fontRef idx="minor">
          <a:schemeClr val="lt1"/>
        </a:fontRef>
      </dsp:style>
      <dsp:txXfrm>
        <a:off x="377284" y="813061"/>
        <a:ext cx="689034" cy="689034"/>
      </dsp:txXfrm>
    </dsp:sp>
    <dsp:sp modelId="{3CA724B1-06A9-446D-82CF-004A864A10A9}">
      <dsp:nvSpPr>
        <dsp:cNvPr id="5" name="圆角矩形 4"/>
        <dsp:cNvSpPr/>
      </dsp:nvSpPr>
      <dsp:spPr bwMode="white">
        <a:xfrm>
          <a:off x="1107661" y="813061"/>
          <a:ext cx="6455987" cy="689034"/>
        </a:xfrm>
        <a:prstGeom prst="roundRect">
          <a:avLst>
            <a:gd name="adj" fmla="val 16670"/>
          </a:avLst>
        </a:prstGeom>
      </dsp:spPr>
      <dsp:style>
        <a:lnRef idx="0">
          <a:schemeClr val="accent1">
            <a:shade val="80000"/>
          </a:schemeClr>
        </a:lnRef>
        <a:fillRef idx="3">
          <a:schemeClr val="lt1"/>
        </a:fillRef>
        <a:effectRef idx="3">
          <a:scrgbClr r="0" g="0" b="0"/>
        </a:effectRef>
        <a:fontRef idx="minor">
          <a:schemeClr val="lt1"/>
        </a:fontRef>
      </dsp:style>
      <dsp:txBody>
        <a:bodyPr lIns="170688" tIns="170688" rIns="170688" bIns="17068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solidFill>
                <a:schemeClr val="dk1"/>
              </a:solidFill>
              <a:ea typeface="方正书宋简体"/>
            </a:rPr>
            <a:t>根据净现金流量的定义计算</a:t>
          </a:r>
          <a:endParaRPr>
            <a:solidFill>
              <a:schemeClr val="dk1"/>
            </a:solidFill>
          </a:endParaRPr>
        </a:p>
      </dsp:txBody>
      <dsp:txXfrm>
        <a:off x="1107661" y="813061"/>
        <a:ext cx="6455987" cy="689034"/>
      </dsp:txXfrm>
    </dsp:sp>
    <dsp:sp modelId="{08EAFBC1-6BB7-4A6D-96A1-65A70C11FD0C}">
      <dsp:nvSpPr>
        <dsp:cNvPr id="6" name="圆角矩形 5"/>
        <dsp:cNvSpPr/>
      </dsp:nvSpPr>
      <dsp:spPr bwMode="white">
        <a:xfrm>
          <a:off x="377284" y="1584779"/>
          <a:ext cx="689034" cy="689034"/>
        </a:xfrm>
        <a:prstGeom prst="roundRect">
          <a:avLst>
            <a:gd name="adj" fmla="val 16670"/>
          </a:avLst>
        </a:prstGeom>
        <a:blipFill>
          <a:blip r:embed="rId2" cstate="print">
            <a:extLst>
              <a:ext uri="{28A0092B-C50C-407E-A947-70E740481C1C}">
                <a14:useLocalDpi xmlns:a14="http://schemas.microsoft.com/office/drawing/2010/main" val="0"/>
              </a:ext>
            </a:extLst>
          </a:blip>
          <a:srcRect/>
          <a:stretch>
            <a:fillRect t="-3000" b="-3000"/>
          </a:stretch>
        </a:blipFill>
      </dsp:spPr>
      <dsp:style>
        <a:lnRef idx="0">
          <a:schemeClr val="accent1">
            <a:shade val="80000"/>
          </a:schemeClr>
        </a:lnRef>
        <a:fillRef idx="3">
          <a:schemeClr val="lt1"/>
        </a:fillRef>
        <a:effectRef idx="3">
          <a:scrgbClr r="0" g="0" b="0"/>
        </a:effectRef>
        <a:fontRef idx="minor">
          <a:schemeClr val="lt1"/>
        </a:fontRef>
      </dsp:style>
      <dsp:txXfrm>
        <a:off x="377284" y="1584779"/>
        <a:ext cx="689034" cy="689034"/>
      </dsp:txXfrm>
    </dsp:sp>
    <dsp:sp modelId="{234C672C-4049-4E3B-A570-E9A0CEE2DB27}">
      <dsp:nvSpPr>
        <dsp:cNvPr id="7" name="圆角矩形 6"/>
        <dsp:cNvSpPr/>
      </dsp:nvSpPr>
      <dsp:spPr bwMode="white">
        <a:xfrm>
          <a:off x="1107661" y="1584779"/>
          <a:ext cx="6455987" cy="689034"/>
        </a:xfrm>
        <a:prstGeom prst="roundRect">
          <a:avLst>
            <a:gd name="adj" fmla="val 16670"/>
          </a:avLst>
        </a:prstGeom>
      </dsp:spPr>
      <dsp:style>
        <a:lnRef idx="0">
          <a:schemeClr val="accent1">
            <a:shade val="80000"/>
          </a:schemeClr>
        </a:lnRef>
        <a:fillRef idx="3">
          <a:schemeClr val="lt1"/>
        </a:fillRef>
        <a:effectRef idx="3">
          <a:scrgbClr r="0" g="0" b="0"/>
        </a:effectRef>
        <a:fontRef idx="minor">
          <a:schemeClr val="lt1"/>
        </a:fontRef>
      </dsp:style>
      <dsp:txBody>
        <a:bodyPr lIns="170688" tIns="170688" rIns="170688" bIns="17068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solidFill>
                <a:schemeClr val="dk1"/>
              </a:solidFill>
              <a:ea typeface="方正书宋简体"/>
            </a:rPr>
            <a:t>根据年末营业结果来计算</a:t>
          </a:r>
          <a:endParaRPr>
            <a:solidFill>
              <a:schemeClr val="dk1"/>
            </a:solidFill>
          </a:endParaRPr>
        </a:p>
      </dsp:txBody>
      <dsp:txXfrm>
        <a:off x="1107661" y="1584779"/>
        <a:ext cx="6455987" cy="689034"/>
      </dsp:txXfrm>
    </dsp:sp>
    <dsp:sp modelId="{7E1D6D45-E3B1-4C6F-A94B-310AD90F9D6A}">
      <dsp:nvSpPr>
        <dsp:cNvPr id="8" name="圆角矩形 7"/>
        <dsp:cNvSpPr/>
      </dsp:nvSpPr>
      <dsp:spPr bwMode="white">
        <a:xfrm>
          <a:off x="377284" y="2356498"/>
          <a:ext cx="689034" cy="689034"/>
        </a:xfrm>
        <a:prstGeom prst="roundRect">
          <a:avLst>
            <a:gd name="adj" fmla="val 16670"/>
          </a:avLst>
        </a:prstGeom>
        <a:blipFill>
          <a:blip r:embed="rId3" cstate="print">
            <a:extLst>
              <a:ext uri="{28A0092B-C50C-407E-A947-70E740481C1C}">
                <a14:useLocalDpi xmlns:a14="http://schemas.microsoft.com/office/drawing/2010/main" val="0"/>
              </a:ext>
            </a:extLst>
          </a:blip>
          <a:srcRect/>
          <a:stretch>
            <a:fillRect l="-11000" r="-11000"/>
          </a:stretch>
        </a:blipFill>
      </dsp:spPr>
      <dsp:style>
        <a:lnRef idx="0">
          <a:schemeClr val="accent1">
            <a:shade val="80000"/>
          </a:schemeClr>
        </a:lnRef>
        <a:fillRef idx="3">
          <a:schemeClr val="lt1"/>
        </a:fillRef>
        <a:effectRef idx="3">
          <a:scrgbClr r="0" g="0" b="0"/>
        </a:effectRef>
        <a:fontRef idx="minor">
          <a:schemeClr val="lt1"/>
        </a:fontRef>
      </dsp:style>
      <dsp:txXfrm>
        <a:off x="377284" y="2356498"/>
        <a:ext cx="689034" cy="689034"/>
      </dsp:txXfrm>
    </dsp:sp>
    <dsp:sp modelId="{0380007E-CBDE-43DA-9BCF-66D459A4CCFE}">
      <dsp:nvSpPr>
        <dsp:cNvPr id="9" name="圆角矩形 8"/>
        <dsp:cNvSpPr/>
      </dsp:nvSpPr>
      <dsp:spPr bwMode="white">
        <a:xfrm>
          <a:off x="1107661" y="2356498"/>
          <a:ext cx="6455987" cy="689034"/>
        </a:xfrm>
        <a:prstGeom prst="roundRect">
          <a:avLst>
            <a:gd name="adj" fmla="val 16670"/>
          </a:avLst>
        </a:prstGeom>
      </dsp:spPr>
      <dsp:style>
        <a:lnRef idx="0">
          <a:schemeClr val="accent1">
            <a:shade val="80000"/>
          </a:schemeClr>
        </a:lnRef>
        <a:fillRef idx="3">
          <a:schemeClr val="lt1"/>
        </a:fillRef>
        <a:effectRef idx="3">
          <a:scrgbClr r="0" g="0" b="0"/>
        </a:effectRef>
        <a:fontRef idx="minor">
          <a:schemeClr val="lt1"/>
        </a:fontRef>
      </dsp:style>
      <dsp:txBody>
        <a:bodyPr lIns="170688" tIns="170688" rIns="170688" bIns="17068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solidFill>
                <a:schemeClr val="dk1"/>
              </a:solidFill>
              <a:ea typeface="方正书宋简体"/>
            </a:rPr>
            <a:t>根据所得税对收入、成本和折旧的影响计算</a:t>
          </a:r>
          <a:endParaRPr>
            <a:solidFill>
              <a:schemeClr val="dk1"/>
            </a:solidFill>
          </a:endParaRPr>
        </a:p>
      </dsp:txBody>
      <dsp:txXfrm>
        <a:off x="1107661" y="2356498"/>
        <a:ext cx="6455987" cy="689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940932" cy="3045532"/>
        <a:chOff x="0" y="0"/>
        <a:chExt cx="7940932" cy="3045532"/>
      </a:xfrm>
    </dsp:grpSpPr>
    <dsp:sp modelId="{E60C7684-E6DA-46CC-AE6D-590EFF016FB5}">
      <dsp:nvSpPr>
        <dsp:cNvPr id="3" name="圆角矩形 2"/>
        <dsp:cNvSpPr/>
      </dsp:nvSpPr>
      <dsp:spPr bwMode="white">
        <a:xfrm>
          <a:off x="377284" y="0"/>
          <a:ext cx="7186364" cy="689034"/>
        </a:xfrm>
        <a:prstGeom prst="roundRect">
          <a:avLst>
            <a:gd name="adj" fmla="val 10000"/>
          </a:avLst>
        </a:prstGeom>
      </dsp:spPr>
      <dsp:style>
        <a:lnRef idx="0">
          <a:schemeClr val="accent1">
            <a:shade val="80000"/>
          </a:schemeClr>
        </a:lnRef>
        <a:fillRef idx="3">
          <a:schemeClr val="lt1"/>
        </a:fillRef>
        <a:effectRef idx="3">
          <a:scrgbClr r="0" g="0" b="0"/>
        </a:effectRef>
        <a:fontRef idx="minor">
          <a:schemeClr val="lt1"/>
        </a:fontRef>
      </dsp:style>
      <dsp:txBody>
        <a:bodyPr lIns="53340" tIns="35560" rIns="5334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dirty="0" smtClean="0">
              <a:solidFill>
                <a:schemeClr val="dk1"/>
              </a:solidFill>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r>
            <a:rPr lang="zh-CN" altLang="en-US" sz="2800" b="0" i="0" baseline="0" dirty="0" smtClean="0">
              <a:solidFill>
                <a:srgbClr val="FF0000"/>
              </a:solidFill>
              <a:ea typeface="方正书宋简体"/>
            </a:rPr>
            <a:t>的</a:t>
          </a:r>
          <a:r>
            <a:rPr lang="zh-CN" altLang="en-US" sz="2800" b="0" i="0" baseline="0" dirty="0">
              <a:solidFill>
                <a:srgbClr val="FF0000"/>
              </a:solidFill>
              <a:ea typeface="方正书宋简体"/>
            </a:rPr>
            <a:t>计算方法有三种</a:t>
          </a:r>
          <a:endParaRPr lang="zh-CN" altLang="en-US" sz="2800" dirty="0">
            <a:solidFill>
              <a:srgbClr val="FF0000"/>
            </a:solidFill>
            <a:ea typeface="方正书宋简体"/>
          </a:endParaRPr>
        </a:p>
      </dsp:txBody>
      <dsp:txXfrm>
        <a:off x="377284" y="0"/>
        <a:ext cx="7186364" cy="689034"/>
      </dsp:txXfrm>
    </dsp:sp>
    <dsp:sp modelId="{281B0DFD-4AAE-4D0D-BE6E-2F5EFF4D9511}">
      <dsp:nvSpPr>
        <dsp:cNvPr id="4" name="圆角矩形 3"/>
        <dsp:cNvSpPr/>
      </dsp:nvSpPr>
      <dsp:spPr bwMode="white">
        <a:xfrm>
          <a:off x="377284" y="813061"/>
          <a:ext cx="689034" cy="689034"/>
        </a:xfrm>
        <a:prstGeom prst="roundRect">
          <a:avLst>
            <a:gd name="adj" fmla="val 16670"/>
          </a:avLst>
        </a:prstGeom>
        <a:blipFill>
          <a:blip r:embed="rId1" cstate="print">
            <a:extLst>
              <a:ext uri="{28A0092B-C50C-407E-A947-70E740481C1C}">
                <a14:useLocalDpi xmlns:a14="http://schemas.microsoft.com/office/drawing/2010/main" val="0"/>
              </a:ext>
            </a:extLst>
          </a:blip>
          <a:srcRect/>
          <a:stretch>
            <a:fillRect l="-18000" r="-18000"/>
          </a:stretch>
        </a:blipFill>
      </dsp:spPr>
      <dsp:style>
        <a:lnRef idx="0">
          <a:schemeClr val="accent1">
            <a:shade val="80000"/>
          </a:schemeClr>
        </a:lnRef>
        <a:fillRef idx="3">
          <a:schemeClr val="lt1"/>
        </a:fillRef>
        <a:effectRef idx="3">
          <a:scrgbClr r="0" g="0" b="0"/>
        </a:effectRef>
        <a:fontRef idx="minor">
          <a:schemeClr val="lt1"/>
        </a:fontRef>
      </dsp:style>
      <dsp:txXfrm>
        <a:off x="377284" y="813061"/>
        <a:ext cx="689034" cy="689034"/>
      </dsp:txXfrm>
    </dsp:sp>
    <dsp:sp modelId="{3CA724B1-06A9-446D-82CF-004A864A10A9}">
      <dsp:nvSpPr>
        <dsp:cNvPr id="5" name="圆角矩形 4"/>
        <dsp:cNvSpPr/>
      </dsp:nvSpPr>
      <dsp:spPr bwMode="white">
        <a:xfrm>
          <a:off x="1107661" y="813061"/>
          <a:ext cx="6455987" cy="689034"/>
        </a:xfrm>
        <a:prstGeom prst="roundRect">
          <a:avLst>
            <a:gd name="adj" fmla="val 16670"/>
          </a:avLst>
        </a:prstGeom>
      </dsp:spPr>
      <dsp:style>
        <a:lnRef idx="0">
          <a:schemeClr val="accent1">
            <a:shade val="80000"/>
          </a:schemeClr>
        </a:lnRef>
        <a:fillRef idx="3">
          <a:schemeClr val="lt1"/>
        </a:fillRef>
        <a:effectRef idx="3">
          <a:scrgbClr r="0" g="0" b="0"/>
        </a:effectRef>
        <a:fontRef idx="minor">
          <a:schemeClr val="lt1"/>
        </a:fontRef>
      </dsp:style>
      <dsp:txBody>
        <a:bodyPr lIns="170688" tIns="170688" rIns="170688" bIns="17068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solidFill>
                <a:schemeClr val="accent1"/>
              </a:solidFill>
              <a:ea typeface="方正书宋简体"/>
            </a:rPr>
            <a:t>根据净现金流量的定义计算</a:t>
          </a:r>
          <a:endParaRPr>
            <a:solidFill>
              <a:schemeClr val="dk1"/>
            </a:solidFill>
          </a:endParaRPr>
        </a:p>
      </dsp:txBody>
      <dsp:txXfrm>
        <a:off x="1107661" y="813061"/>
        <a:ext cx="6455987" cy="689034"/>
      </dsp:txXfrm>
    </dsp:sp>
    <dsp:sp modelId="{08EAFBC1-6BB7-4A6D-96A1-65A70C11FD0C}">
      <dsp:nvSpPr>
        <dsp:cNvPr id="6" name="圆角矩形 5"/>
        <dsp:cNvSpPr/>
      </dsp:nvSpPr>
      <dsp:spPr bwMode="white">
        <a:xfrm>
          <a:off x="377284" y="1584779"/>
          <a:ext cx="689034" cy="689034"/>
        </a:xfrm>
        <a:prstGeom prst="roundRect">
          <a:avLst>
            <a:gd name="adj" fmla="val 16670"/>
          </a:avLst>
        </a:prstGeom>
        <a:blipFill>
          <a:blip r:embed="rId2" cstate="print">
            <a:extLst>
              <a:ext uri="{28A0092B-C50C-407E-A947-70E740481C1C}">
                <a14:useLocalDpi xmlns:a14="http://schemas.microsoft.com/office/drawing/2010/main" val="0"/>
              </a:ext>
            </a:extLst>
          </a:blip>
          <a:srcRect/>
          <a:stretch>
            <a:fillRect t="-3000" b="-3000"/>
          </a:stretch>
        </a:blipFill>
      </dsp:spPr>
      <dsp:style>
        <a:lnRef idx="0">
          <a:schemeClr val="accent1">
            <a:shade val="80000"/>
          </a:schemeClr>
        </a:lnRef>
        <a:fillRef idx="3">
          <a:schemeClr val="lt1"/>
        </a:fillRef>
        <a:effectRef idx="3">
          <a:scrgbClr r="0" g="0" b="0"/>
        </a:effectRef>
        <a:fontRef idx="minor">
          <a:schemeClr val="lt1"/>
        </a:fontRef>
      </dsp:style>
      <dsp:txXfrm>
        <a:off x="377284" y="1584779"/>
        <a:ext cx="689034" cy="689034"/>
      </dsp:txXfrm>
    </dsp:sp>
    <dsp:sp modelId="{234C672C-4049-4E3B-A570-E9A0CEE2DB27}">
      <dsp:nvSpPr>
        <dsp:cNvPr id="7" name="圆角矩形 6"/>
        <dsp:cNvSpPr/>
      </dsp:nvSpPr>
      <dsp:spPr bwMode="white">
        <a:xfrm>
          <a:off x="1107661" y="1584779"/>
          <a:ext cx="6455987" cy="689034"/>
        </a:xfrm>
        <a:prstGeom prst="roundRect">
          <a:avLst>
            <a:gd name="adj" fmla="val 16670"/>
          </a:avLst>
        </a:prstGeom>
      </dsp:spPr>
      <dsp:style>
        <a:lnRef idx="0">
          <a:schemeClr val="accent1">
            <a:shade val="80000"/>
          </a:schemeClr>
        </a:lnRef>
        <a:fillRef idx="3">
          <a:schemeClr val="lt1"/>
        </a:fillRef>
        <a:effectRef idx="3">
          <a:scrgbClr r="0" g="0" b="0"/>
        </a:effectRef>
        <a:fontRef idx="minor">
          <a:schemeClr val="lt1"/>
        </a:fontRef>
      </dsp:style>
      <dsp:txBody>
        <a:bodyPr lIns="170688" tIns="170688" rIns="170688" bIns="17068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solidFill>
                <a:schemeClr val="dk1"/>
              </a:solidFill>
              <a:ea typeface="方正书宋简体"/>
            </a:rPr>
            <a:t>根据年末营业结果来计算</a:t>
          </a:r>
          <a:endParaRPr>
            <a:solidFill>
              <a:schemeClr val="dk1"/>
            </a:solidFill>
          </a:endParaRPr>
        </a:p>
      </dsp:txBody>
      <dsp:txXfrm>
        <a:off x="1107661" y="1584779"/>
        <a:ext cx="6455987" cy="689034"/>
      </dsp:txXfrm>
    </dsp:sp>
    <dsp:sp modelId="{7E1D6D45-E3B1-4C6F-A94B-310AD90F9D6A}">
      <dsp:nvSpPr>
        <dsp:cNvPr id="8" name="圆角矩形 7"/>
        <dsp:cNvSpPr/>
      </dsp:nvSpPr>
      <dsp:spPr bwMode="white">
        <a:xfrm>
          <a:off x="377284" y="2356498"/>
          <a:ext cx="689034" cy="689034"/>
        </a:xfrm>
        <a:prstGeom prst="roundRect">
          <a:avLst>
            <a:gd name="adj" fmla="val 16670"/>
          </a:avLst>
        </a:prstGeom>
        <a:blipFill>
          <a:blip r:embed="rId3" cstate="print">
            <a:extLst>
              <a:ext uri="{28A0092B-C50C-407E-A947-70E740481C1C}">
                <a14:useLocalDpi xmlns:a14="http://schemas.microsoft.com/office/drawing/2010/main" val="0"/>
              </a:ext>
            </a:extLst>
          </a:blip>
          <a:srcRect/>
          <a:stretch>
            <a:fillRect l="-11000" r="-11000"/>
          </a:stretch>
        </a:blipFill>
      </dsp:spPr>
      <dsp:style>
        <a:lnRef idx="0">
          <a:schemeClr val="accent1">
            <a:shade val="80000"/>
          </a:schemeClr>
        </a:lnRef>
        <a:fillRef idx="3">
          <a:schemeClr val="lt1"/>
        </a:fillRef>
        <a:effectRef idx="3">
          <a:scrgbClr r="0" g="0" b="0"/>
        </a:effectRef>
        <a:fontRef idx="minor">
          <a:schemeClr val="lt1"/>
        </a:fontRef>
      </dsp:style>
      <dsp:txXfrm>
        <a:off x="377284" y="2356498"/>
        <a:ext cx="689034" cy="689034"/>
      </dsp:txXfrm>
    </dsp:sp>
    <dsp:sp modelId="{0380007E-CBDE-43DA-9BCF-66D459A4CCFE}">
      <dsp:nvSpPr>
        <dsp:cNvPr id="9" name="圆角矩形 8"/>
        <dsp:cNvSpPr/>
      </dsp:nvSpPr>
      <dsp:spPr bwMode="white">
        <a:xfrm>
          <a:off x="1107661" y="2356498"/>
          <a:ext cx="6455987" cy="689034"/>
        </a:xfrm>
        <a:prstGeom prst="roundRect">
          <a:avLst>
            <a:gd name="adj" fmla="val 16670"/>
          </a:avLst>
        </a:prstGeom>
      </dsp:spPr>
      <dsp:style>
        <a:lnRef idx="0">
          <a:schemeClr val="accent1">
            <a:shade val="80000"/>
          </a:schemeClr>
        </a:lnRef>
        <a:fillRef idx="3">
          <a:schemeClr val="lt1"/>
        </a:fillRef>
        <a:effectRef idx="3">
          <a:scrgbClr r="0" g="0" b="0"/>
        </a:effectRef>
        <a:fontRef idx="minor">
          <a:schemeClr val="lt1"/>
        </a:fontRef>
      </dsp:style>
      <dsp:txBody>
        <a:bodyPr lIns="170688" tIns="170688" rIns="170688" bIns="17068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solidFill>
                <a:schemeClr val="dk1"/>
              </a:solidFill>
              <a:ea typeface="方正书宋简体"/>
            </a:rPr>
            <a:t>根据所得税对收入、成本和折旧的影响计算</a:t>
          </a:r>
          <a:endParaRPr>
            <a:solidFill>
              <a:schemeClr val="dk1"/>
            </a:solidFill>
          </a:endParaRPr>
        </a:p>
      </dsp:txBody>
      <dsp:txXfrm>
        <a:off x="1107661" y="2356498"/>
        <a:ext cx="6455987" cy="689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760609" cy="2571211"/>
        <a:chOff x="0" y="0"/>
        <a:chExt cx="10760609" cy="2571211"/>
      </a:xfrm>
    </dsp:grpSpPr>
    <dsp:sp modelId="{84E7B64A-4DD8-4870-8E75-A2F7862CC246}">
      <dsp:nvSpPr>
        <dsp:cNvPr id="3" name="矩形 2"/>
        <dsp:cNvSpPr/>
      </dsp:nvSpPr>
      <dsp:spPr bwMode="white">
        <a:xfrm>
          <a:off x="1988275" y="734369"/>
          <a:ext cx="2753885" cy="1836842"/>
        </a:xfrm>
        <a:prstGeom prst="rect">
          <a:avLst/>
        </a:prstGeom>
      </dsp:spPr>
      <dsp:style>
        <a:lnRef idx="2">
          <a:schemeClr val="accent3">
            <a:tint val="40000"/>
            <a:alpha val="90000"/>
            <a:hueOff val="0"/>
            <a:satOff val="0"/>
            <a:lumOff val="0"/>
            <a:alpha val="90196"/>
          </a:schemeClr>
        </a:lnRef>
        <a:fillRef idx="1">
          <a:schemeClr val="accent3">
            <a:tint val="40000"/>
            <a:alpha val="90000"/>
            <a:hueOff val="0"/>
            <a:satOff val="0"/>
            <a:lumOff val="0"/>
            <a:alpha val="90196"/>
          </a:schemeClr>
        </a:fillRef>
        <a:effectRef idx="0">
          <a:scrgbClr r="0" g="0" b="0"/>
        </a:effectRef>
        <a:fontRef idx="minor"/>
      </dsp:style>
      <dsp:txBody>
        <a:bodyPr lIns="0" tIns="170688" rIns="170688" bIns="170688"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a:solidFill>
                <a:schemeClr val="dk1"/>
              </a:solidFill>
            </a:rPr>
            <a:t>如直接材料费、直接人工费等。</a:t>
          </a:r>
          <a:endParaRPr>
            <a:solidFill>
              <a:schemeClr val="dk1"/>
            </a:solidFill>
          </a:endParaRPr>
        </a:p>
      </dsp:txBody>
      <dsp:txXfrm>
        <a:off x="1988275" y="734369"/>
        <a:ext cx="2753885" cy="1836842"/>
      </dsp:txXfrm>
    </dsp:sp>
    <dsp:sp modelId="{C0B9D4A0-9A09-4A51-BBAF-7460827749FD}">
      <dsp:nvSpPr>
        <dsp:cNvPr id="4" name="椭圆 3"/>
        <dsp:cNvSpPr/>
      </dsp:nvSpPr>
      <dsp:spPr bwMode="white">
        <a:xfrm>
          <a:off x="1056401" y="0"/>
          <a:ext cx="1835924" cy="1835924"/>
        </a:xfrm>
        <a:prstGeom prst="ellipse">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t>付现成本是指需要</a:t>
          </a:r>
          <a:r>
            <a:rPr lang="zh-CN" altLang="en-US" sz="2400" dirty="0">
              <a:solidFill>
                <a:srgbClr val="FF0000"/>
              </a:solidFill>
            </a:rPr>
            <a:t>支付现金</a:t>
          </a:r>
          <a:r>
            <a:rPr lang="zh-CN" altLang="en-US" sz="2400" dirty="0"/>
            <a:t>的成本</a:t>
          </a:r>
        </a:p>
      </dsp:txBody>
      <dsp:txXfrm>
        <a:off x="1056401" y="0"/>
        <a:ext cx="1835924" cy="1835924"/>
      </dsp:txXfrm>
    </dsp:sp>
    <dsp:sp modelId="{DB590FE8-A261-4287-BB62-F42084675CCB}">
      <dsp:nvSpPr>
        <dsp:cNvPr id="5" name="矩形 4"/>
        <dsp:cNvSpPr/>
      </dsp:nvSpPr>
      <dsp:spPr bwMode="white">
        <a:xfrm>
          <a:off x="6879869" y="734369"/>
          <a:ext cx="2753885" cy="1836842"/>
        </a:xfrm>
        <a:prstGeom prst="rect">
          <a:avLst/>
        </a:prstGeom>
        <a:solidFill>
          <a:srgbClr val="F2E0BC"/>
        </a:solidFill>
      </dsp:spPr>
      <dsp:style>
        <a:lnRef idx="2">
          <a:schemeClr val="accent3">
            <a:tint val="40000"/>
            <a:alpha val="90000"/>
            <a:hueOff val="-3720000"/>
            <a:satOff val="53333"/>
            <a:lumOff val="2745"/>
            <a:alpha val="90196"/>
          </a:schemeClr>
        </a:lnRef>
        <a:fillRef idx="1">
          <a:schemeClr val="accent3">
            <a:tint val="40000"/>
            <a:alpha val="90000"/>
            <a:hueOff val="-3720000"/>
            <a:satOff val="53333"/>
            <a:lumOff val="2745"/>
            <a:alpha val="90196"/>
          </a:schemeClr>
        </a:fillRef>
        <a:effectRef idx="0">
          <a:scrgbClr r="0" g="0" b="0"/>
        </a:effectRef>
        <a:fontRef idx="minor"/>
      </dsp:style>
      <dsp:txBody>
        <a:bodyPr lIns="0" tIns="170688" rIns="170688" bIns="170688"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400" dirty="0" smtClean="0">
              <a:solidFill>
                <a:schemeClr val="dk1"/>
              </a:solidFill>
            </a:rPr>
            <a:t>=</a:t>
          </a:r>
          <a:r>
            <a:rPr lang="zh-CN" altLang="en-US" sz="2400" dirty="0" smtClean="0">
              <a:solidFill>
                <a:schemeClr val="dk1"/>
              </a:solidFill>
            </a:rPr>
            <a:t>营业利润</a:t>
          </a:r>
          <a:r>
            <a:rPr lang="zh-CN" sz="2400" dirty="0" smtClean="0">
              <a:solidFill>
                <a:schemeClr val="dk1"/>
              </a:solidFill>
            </a:rPr>
            <a:t>×</a:t>
          </a:r>
          <a:r>
            <a:rPr lang="zh-CN" sz="2400" dirty="0">
              <a:solidFill>
                <a:schemeClr val="dk1"/>
              </a:solidFill>
            </a:rPr>
            <a:t>所得税</a:t>
          </a:r>
          <a:r>
            <a:rPr lang="zh-CN" sz="2400" dirty="0" smtClean="0">
              <a:solidFill>
                <a:schemeClr val="dk1"/>
              </a:solidFill>
            </a:rPr>
            <a:t>税率</a:t>
          </a:r>
          <a:endParaRPr lang="zh-CN" sz="2400" dirty="0">
            <a:solidFill>
              <a:schemeClr val="dk1"/>
            </a:solidFill>
          </a:endParaRPr>
        </a:p>
      </dsp:txBody>
      <dsp:txXfrm>
        <a:off x="6879869" y="734369"/>
        <a:ext cx="2753885" cy="1836842"/>
      </dsp:txXfrm>
    </dsp:sp>
    <dsp:sp modelId="{61B8F1BF-5798-4286-BF9C-D50DC361ABE6}">
      <dsp:nvSpPr>
        <dsp:cNvPr id="6" name="椭圆 5"/>
        <dsp:cNvSpPr/>
      </dsp:nvSpPr>
      <dsp:spPr bwMode="white">
        <a:xfrm>
          <a:off x="7186694" y="0"/>
          <a:ext cx="1835924" cy="1835924"/>
        </a:xfrm>
        <a:prstGeom prst="ellipse">
          <a:avLst/>
        </a:prstGeom>
      </dsp:spPr>
      <dsp:style>
        <a:lnRef idx="2">
          <a:schemeClr val="lt1"/>
        </a:lnRef>
        <a:fillRef idx="1">
          <a:schemeClr val="accent3">
            <a:hueOff val="-2580000"/>
            <a:satOff val="49020"/>
            <a:lumOff val="-3921"/>
            <a:alpha val="100000"/>
          </a:schemeClr>
        </a:fillRef>
        <a:effectRef idx="0">
          <a:scrgbClr r="0" g="0" b="0"/>
        </a:effectRef>
        <a:fontRef idx="minor">
          <a:schemeClr val="lt1"/>
        </a:fontRef>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smtClean="0"/>
            <a:t>所得税计算</a:t>
          </a:r>
          <a:endParaRPr lang="zh-CN" altLang="en-US" sz="2400" dirty="0">
            <a:solidFill>
              <a:schemeClr val="accent5">
                <a:lumMod val="50000"/>
              </a:schemeClr>
            </a:solidFill>
          </a:endParaRPr>
        </a:p>
      </dsp:txBody>
      <dsp:txXfrm>
        <a:off x="7186694" y="0"/>
        <a:ext cx="1835924" cy="1835924"/>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301110" cy="939573"/>
        <a:chOff x="0" y="0"/>
        <a:chExt cx="7301110" cy="939573"/>
      </a:xfrm>
    </dsp:grpSpPr>
    <dsp:sp modelId="{150F4F7D-D103-43D5-A519-C6EBB17A4B13}">
      <dsp:nvSpPr>
        <dsp:cNvPr id="3" name="矩形 2"/>
        <dsp:cNvSpPr/>
      </dsp:nvSpPr>
      <dsp:spPr bwMode="white">
        <a:xfrm>
          <a:off x="2334042" y="93957"/>
          <a:ext cx="2705970" cy="845616"/>
        </a:xfrm>
        <a:prstGeom prst="rect">
          <a:avLst/>
        </a:prstGeom>
        <a:ln w="38100">
          <a:solidFill>
            <a:srgbClr val="FFC000"/>
          </a:solidFill>
        </a:ln>
      </dsp:spPr>
      <dsp:style>
        <a:lnRef idx="1">
          <a:schemeClr val="accent1"/>
        </a:lnRef>
        <a:fillRef idx="1">
          <a:schemeClr val="lt1">
            <a:alpha val="40000"/>
          </a:schemeClr>
        </a:fillRef>
        <a:effectRef idx="0">
          <a:scrgbClr r="0" g="0" b="0"/>
        </a:effectRef>
        <a:fontRef idx="minor"/>
      </dsp:style>
      <dsp:txBody>
        <a:bodyPr lIns="572763"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l">
            <a:lnSpc>
              <a:spcPct val="100000"/>
            </a:lnSpc>
            <a:spcBef>
              <a:spcPct val="0"/>
            </a:spcBef>
            <a:spcAft>
              <a:spcPct val="35000"/>
            </a:spcAft>
          </a:pPr>
          <a:r>
            <a:rPr lang="zh-CN" sz="2400" dirty="0">
              <a:solidFill>
                <a:schemeClr val="dk1"/>
              </a:solidFill>
            </a:rPr>
            <a:t>若存在无形资产摊销、长期待摊费用的摊销等非付现成本，其处理方法和折旧一样。</a:t>
          </a:r>
          <a:endParaRPr lang="zh-CN" altLang="en-US" sz="2400" dirty="0">
            <a:solidFill>
              <a:schemeClr val="dk1"/>
            </a:solidFill>
          </a:endParaRPr>
        </a:p>
      </dsp:txBody>
      <dsp:txXfrm>
        <a:off x="2334042" y="93957"/>
        <a:ext cx="2705970" cy="845616"/>
      </dsp:txXfrm>
    </dsp:sp>
    <dsp:sp modelId="{01195747-B5B6-4C3B-A560-8DA9AF6C4240}">
      <dsp:nvSpPr>
        <dsp:cNvPr id="4" name="矩形 3"/>
        <dsp:cNvSpPr/>
      </dsp:nvSpPr>
      <dsp:spPr bwMode="white">
        <a:xfrm>
          <a:off x="405471" y="47783"/>
          <a:ext cx="591931" cy="887896"/>
        </a:xfrm>
        <a:prstGeom prst="rect">
          <a:avLst/>
        </a:prstGeom>
        <a:blipFill>
          <a:blip r:embed="rId1" cstate="print">
            <a:extLst>
              <a:ext uri="{28A0092B-C50C-407E-A947-70E740481C1C}">
                <a14:useLocalDpi xmlns:a14="http://schemas.microsoft.com/office/drawing/2010/main" val="0"/>
              </a:ext>
            </a:extLst>
          </a:blip>
          <a:srcRect/>
          <a:stretch>
            <a:fillRect l="-38000" r="-38000"/>
          </a:stretch>
        </a:blipFill>
      </dsp:spPr>
      <dsp:style>
        <a:lnRef idx="2">
          <a:schemeClr val="lt1"/>
        </a:lnRef>
        <a:fillRef idx="1">
          <a:schemeClr val="accent1">
            <a:tint val="50000"/>
          </a:schemeClr>
        </a:fillRef>
        <a:effectRef idx="0">
          <a:scrgbClr r="0" g="0" b="0"/>
        </a:effectRef>
        <a:fontRef idx="minor"/>
      </dsp:style>
      <dsp:txXfrm>
        <a:off x="405471" y="47783"/>
        <a:ext cx="591931" cy="88789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type="gear6" r:blip="" rot="-15">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nodeVertAlign" val="t"/>
          <dgm:param type="fallback" val="2D"/>
        </dgm:alg>
      </dgm:if>
      <dgm:else name="Name2">
        <dgm:alg type="lin">
          <dgm:param type="linDir" val="fromR"/>
          <dgm:param type="nodeVertAlign" val="t"/>
          <dgm:param type="fallback" val="2D"/>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B49407-074B-473E-BC25-B6B76D1FE28F}"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F3DE5A-2F5B-44B0-A296-74DC1B0D3943}"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88D20-78E6-4458-9DE1-305D8B2EE684}"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C329A-08C6-44C2-ACD0-60364213B90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ln>
            <a:miter lim="800000"/>
          </a:ln>
        </p:spPr>
      </p:sp>
      <p:sp>
        <p:nvSpPr>
          <p:cNvPr id="50179" name="备注占位符 2"/>
          <p:cNvSpPr>
            <a:spLocks noGrp="1" noChangeArrowheads="1"/>
          </p:cNvSpPr>
          <p:nvPr>
            <p:ph type="body" idx="4294967295"/>
          </p:nvPr>
        </p:nvSpPr>
        <p:spPr/>
        <p:txBody>
          <a:bodyPr/>
          <a:lstStyle/>
          <a:p>
            <a:pPr eaLnBrk="1" hangingPunct="1"/>
            <a:endParaRPr lang="zh-CN" altLang="en-US" smtClean="0"/>
          </a:p>
        </p:txBody>
      </p:sp>
      <p:sp>
        <p:nvSpPr>
          <p:cNvPr id="50180"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None/>
            </a:pPr>
            <a:fld id="{EC6CA074-9774-4BCA-9A11-3F3B63E5230D}" type="slidenum">
              <a:rPr lang="en-US" altLang="zh-CN" smtClean="0"/>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ln>
        </p:spPr>
      </p:sp>
      <p:sp>
        <p:nvSpPr>
          <p:cNvPr id="2150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072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C8FD6127-7902-4482-A464-1B4137B9AEC7}" type="slidenum">
              <a:rPr lang="zh-CN" altLang="en-US"/>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A6F1AA-0EE8-413B-B194-C87D188FAB8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ln>
        </p:spPr>
      </p:sp>
      <p:sp>
        <p:nvSpPr>
          <p:cNvPr id="2150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072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C8FD6127-7902-4482-A464-1B4137B9AEC7}" type="slidenum">
              <a:rPr lang="zh-CN" altLang="en-US"/>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ln>
        </p:spPr>
      </p:sp>
      <p:sp>
        <p:nvSpPr>
          <p:cNvPr id="2150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072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C8FD6127-7902-4482-A464-1B4137B9AEC7}" type="slidenum">
              <a:rPr lang="zh-CN" altLang="en-US"/>
            </a:fld>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ln>
        </p:spPr>
      </p:sp>
      <p:sp>
        <p:nvSpPr>
          <p:cNvPr id="2150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072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C8FD6127-7902-4482-A464-1B4137B9AEC7}" type="slidenum">
              <a:rPr lang="zh-CN" altLang="en-US"/>
            </a:fld>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754933-63FF-48E0-B00B-9F5885C1849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EC329A-08C6-44C2-ACD0-60364213B90B}"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43" name="备注占位符 2"/>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ea typeface="宋体" panose="02010600030101010101" pitchFamily="2" charset="-122"/>
            </a:endParaRPr>
          </a:p>
        </p:txBody>
      </p:sp>
      <p:sp>
        <p:nvSpPr>
          <p:cNvPr id="4" name="灯片编号占位符 3"/>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defRPr/>
            </a:pPr>
            <a:fld id="{170CF37A-81BF-4A72-ACF2-FD154F6CA391}" type="slidenum">
              <a:rPr kumimoji="0" lang="en-US" sz="1200" b="0">
                <a:solidFill>
                  <a:schemeClr val="tx1"/>
                </a:solidFill>
                <a:latin typeface="+mn-lt"/>
                <a:ea typeface="+mn-ea"/>
              </a:rPr>
            </a:fld>
            <a:endParaRPr kumimoji="0" lang="en-US" sz="1200" b="0">
              <a:solidFill>
                <a:schemeClr val="tx1"/>
              </a:solidFill>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E962E-867D-4583-A547-02D09B8D4F55}"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E962E-867D-4583-A547-02D09B8D4F55}"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EC329A-08C6-44C2-ACD0-60364213B90B}"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E962E-867D-4583-A547-02D09B8D4F55}"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EC329A-08C6-44C2-ACD0-60364213B90B}"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754933-63FF-48E0-B00B-9F5885C1849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EC329A-08C6-44C2-ACD0-60364213B90B}"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62D77E9-F003-4799-9A51-CABDFED13B1B}" type="datetime1">
              <a:rPr lang="en-US" smtClean="0"/>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6FAC12D6-6874-44D7-A628-78DA8109D10F}" type="slidenum">
              <a:rPr lang="en-US" smtClean="0"/>
            </a:fld>
            <a:endParaRPr lang="en-US"/>
          </a:p>
        </p:txBody>
      </p:sp>
      <p:sp>
        <p:nvSpPr>
          <p:cNvPr id="9" name="图片占位符 8"/>
          <p:cNvSpPr>
            <a:spLocks noGrp="1"/>
          </p:cNvSpPr>
          <p:nvPr>
            <p:ph type="pic" sz="quarter" idx="13"/>
          </p:nvPr>
        </p:nvSpPr>
        <p:spPr>
          <a:xfrm>
            <a:off x="-1" y="1601971"/>
            <a:ext cx="2717822" cy="3919872"/>
          </a:xfrm>
          <a:custGeom>
            <a:avLst/>
            <a:gdLst>
              <a:gd name="connsiteX0" fmla="*/ 0 w 2717822"/>
              <a:gd name="connsiteY0" fmla="*/ 0 h 3919872"/>
              <a:gd name="connsiteX1" fmla="*/ 2717822 w 2717822"/>
              <a:gd name="connsiteY1" fmla="*/ 2332076 h 3919872"/>
              <a:gd name="connsiteX2" fmla="*/ 0 w 2717822"/>
              <a:gd name="connsiteY2" fmla="*/ 3919872 h 3919872"/>
            </a:gdLst>
            <a:ahLst/>
            <a:cxnLst>
              <a:cxn ang="0">
                <a:pos x="connsiteX0" y="connsiteY0"/>
              </a:cxn>
              <a:cxn ang="0">
                <a:pos x="connsiteX1" y="connsiteY1"/>
              </a:cxn>
              <a:cxn ang="0">
                <a:pos x="connsiteX2" y="connsiteY2"/>
              </a:cxn>
            </a:cxnLst>
            <a:rect l="l" t="t" r="r" b="b"/>
            <a:pathLst>
              <a:path w="2717822" h="3919872">
                <a:moveTo>
                  <a:pt x="0" y="0"/>
                </a:moveTo>
                <a:lnTo>
                  <a:pt x="2717822" y="2332076"/>
                </a:lnTo>
                <a:lnTo>
                  <a:pt x="0" y="3919872"/>
                </a:lnTo>
                <a:close/>
              </a:path>
            </a:pathLst>
          </a:custGeom>
        </p:spPr>
        <p:txBody>
          <a:bodyPr wrap="square">
            <a:noAutofit/>
          </a:bodyPr>
          <a:lstStyle/>
          <a:p>
            <a:endParaRPr lang="zh-CN" altLang="en-US"/>
          </a:p>
        </p:txBody>
      </p:sp>
      <p:sp>
        <p:nvSpPr>
          <p:cNvPr id="11" name="图片占位符 10"/>
          <p:cNvSpPr>
            <a:spLocks noGrp="1"/>
          </p:cNvSpPr>
          <p:nvPr>
            <p:ph type="pic" sz="quarter" idx="14"/>
          </p:nvPr>
        </p:nvSpPr>
        <p:spPr>
          <a:xfrm>
            <a:off x="0" y="0"/>
            <a:ext cx="12192000" cy="6858000"/>
          </a:xfr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6A7BB0D-8111-4AB0-A521-F0AB0386A08A}"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C12D6-6874-44D7-A628-78DA8109D10F}"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5ECDAF9-83F7-4EDC-8A84-BE5D1D20D2A2}"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C12D6-6874-44D7-A628-78DA8109D10F}"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26F0301-94FD-486E-B21E-A5C2EA26A0A8}"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C12D6-6874-44D7-A628-78DA8109D10F}"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2" name="Picture Placeholder 6"/>
          <p:cNvSpPr>
            <a:spLocks noGrp="1"/>
          </p:cNvSpPr>
          <p:nvPr>
            <p:ph type="pic" sz="quarter" idx="15"/>
          </p:nvPr>
        </p:nvSpPr>
        <p:spPr>
          <a:xfrm>
            <a:off x="636146" y="2030522"/>
            <a:ext cx="2454963" cy="3387184"/>
          </a:xfrm>
        </p:spPr>
        <p:txBody>
          <a:bodyPr/>
          <a:lstStyle/>
          <a:p>
            <a:endParaRPr lang="en-US"/>
          </a:p>
        </p:txBody>
      </p:sp>
      <p:sp>
        <p:nvSpPr>
          <p:cNvPr id="11" name="Picture Placeholder 6"/>
          <p:cNvSpPr>
            <a:spLocks noGrp="1"/>
          </p:cNvSpPr>
          <p:nvPr>
            <p:ph type="pic" sz="quarter" idx="16"/>
          </p:nvPr>
        </p:nvSpPr>
        <p:spPr>
          <a:xfrm>
            <a:off x="3464012" y="2030522"/>
            <a:ext cx="2454963" cy="3387184"/>
          </a:xfrm>
        </p:spPr>
        <p:txBody>
          <a:bodyPr/>
          <a:lstStyle/>
          <a:p>
            <a:endParaRPr lang="en-US"/>
          </a:p>
        </p:txBody>
      </p:sp>
      <p:sp>
        <p:nvSpPr>
          <p:cNvPr id="13" name="Picture Placeholder 6"/>
          <p:cNvSpPr>
            <a:spLocks noGrp="1"/>
          </p:cNvSpPr>
          <p:nvPr>
            <p:ph type="pic" sz="quarter" idx="17"/>
          </p:nvPr>
        </p:nvSpPr>
        <p:spPr>
          <a:xfrm>
            <a:off x="6291880" y="2030522"/>
            <a:ext cx="2454963" cy="3387184"/>
          </a:xfrm>
        </p:spPr>
        <p:txBody>
          <a:bodyPr/>
          <a:lstStyle/>
          <a:p>
            <a:endParaRPr lang="en-US"/>
          </a:p>
        </p:txBody>
      </p:sp>
      <p:sp>
        <p:nvSpPr>
          <p:cNvPr id="14" name="Picture Placeholder 6"/>
          <p:cNvSpPr>
            <a:spLocks noGrp="1"/>
          </p:cNvSpPr>
          <p:nvPr>
            <p:ph type="pic" sz="quarter" idx="18"/>
          </p:nvPr>
        </p:nvSpPr>
        <p:spPr>
          <a:xfrm>
            <a:off x="9116747" y="2030522"/>
            <a:ext cx="2454963" cy="3387184"/>
          </a:xfrm>
        </p:spPr>
        <p:txBody>
          <a:bodyPr/>
          <a:lstStyle/>
          <a:p>
            <a:endParaRPr lang="en-US"/>
          </a:p>
        </p:txBody>
      </p:sp>
      <p:sp>
        <p:nvSpPr>
          <p:cNvPr id="2" name="Title 1"/>
          <p:cNvSpPr>
            <a:spLocks noGrp="1"/>
          </p:cNvSpPr>
          <p:nvPr>
            <p:ph type="title" hasCustomPrompt="1"/>
          </p:nvPr>
        </p:nvSpPr>
        <p:spPr/>
        <p:txBody>
          <a:bodyPr/>
          <a:lstStyle>
            <a:lvl1pPr>
              <a:defRPr sz="4000" b="0"/>
            </a:lvl1pPr>
          </a:lstStyle>
          <a:p>
            <a:r>
              <a:rPr lang="en-US"/>
              <a:t>CLICK TO EDIT MASTER TITLE STYLE</a:t>
            </a:r>
            <a:endParaRPr lang="en-US"/>
          </a:p>
        </p:txBody>
      </p:sp>
      <p:sp>
        <p:nvSpPr>
          <p:cNvPr id="3" name="Date Placeholder 2"/>
          <p:cNvSpPr>
            <a:spLocks noGrp="1"/>
          </p:cNvSpPr>
          <p:nvPr>
            <p:ph type="dt" sz="half" idx="10"/>
          </p:nvPr>
        </p:nvSpPr>
        <p:spPr/>
        <p:txBody>
          <a:bodyPr/>
          <a:lstStyle/>
          <a:p>
            <a:fld id="{F68C8532-35DB-409E-A833-97770FF9303E}" type="datetime1">
              <a:rPr lang="en-US" smtClean="0"/>
            </a:fld>
            <a:endParaRPr lang="en-US"/>
          </a:p>
        </p:txBody>
      </p:sp>
      <p:sp>
        <p:nvSpPr>
          <p:cNvPr id="4" name="Footer Placeholder 3"/>
          <p:cNvSpPr>
            <a:spLocks noGrp="1"/>
          </p:cNvSpPr>
          <p:nvPr>
            <p:ph type="ftr" sz="quarter" idx="11"/>
          </p:nvPr>
        </p:nvSpPr>
        <p:spPr/>
        <p:txBody>
          <a:bodyPr/>
          <a:lstStyle>
            <a:lvl1pPr>
              <a:defRPr>
                <a:solidFill>
                  <a:schemeClr val="bg2">
                    <a:lumMod val="75000"/>
                  </a:schemeClr>
                </a:solidFill>
              </a:defRPr>
            </a:lvl1pPr>
          </a:lstStyle>
          <a:p>
            <a:endParaRPr lang="en-US"/>
          </a:p>
        </p:txBody>
      </p:sp>
      <p:sp>
        <p:nvSpPr>
          <p:cNvPr id="5" name="Slide Number Placeholder 4"/>
          <p:cNvSpPr>
            <a:spLocks noGrp="1"/>
          </p:cNvSpPr>
          <p:nvPr>
            <p:ph type="sldNum" sz="quarter" idx="12"/>
          </p:nvPr>
        </p:nvSpPr>
        <p:spPr>
          <a:xfrm>
            <a:off x="11324315" y="6229736"/>
            <a:ext cx="494790" cy="365125"/>
          </a:xfrm>
        </p:spPr>
        <p:txBody>
          <a:bodyPr/>
          <a:lstStyle>
            <a:lvl1pPr algn="ctr">
              <a:defRPr/>
            </a:lvl1pPr>
          </a:lstStyle>
          <a:p>
            <a:fld id="{6FAC12D6-6874-44D7-A628-78DA8109D10F}"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side placeholder 6">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4770783"/>
          </a:xfrm>
        </p:spPr>
        <p:txBody>
          <a:bodyPr/>
          <a:lstStyle/>
          <a:p>
            <a:endParaRPr lang="id-ID"/>
          </a:p>
        </p:txBody>
      </p:sp>
      <p:sp>
        <p:nvSpPr>
          <p:cNvPr id="8" name="Picture Placeholder 2"/>
          <p:cNvSpPr>
            <a:spLocks noGrp="1"/>
          </p:cNvSpPr>
          <p:nvPr>
            <p:ph type="pic" sz="quarter" idx="25"/>
          </p:nvPr>
        </p:nvSpPr>
        <p:spPr>
          <a:xfrm>
            <a:off x="4207564" y="4915882"/>
            <a:ext cx="1914938" cy="1829475"/>
          </a:xfrm>
          <a:solidFill>
            <a:schemeClr val="bg1">
              <a:lumMod val="95000"/>
            </a:schemeClr>
          </a:solidFill>
        </p:spPr>
        <p:txBody>
          <a:bodyPr>
            <a:normAutofit/>
          </a:bodyPr>
          <a:lstStyle>
            <a:lvl1pPr>
              <a:defRPr sz="2800"/>
            </a:lvl1pPr>
          </a:lstStyle>
          <a:p>
            <a:endParaRPr lang="en-US" dirty="0"/>
          </a:p>
        </p:txBody>
      </p:sp>
      <p:sp>
        <p:nvSpPr>
          <p:cNvPr id="9" name="Picture Placeholder 2"/>
          <p:cNvSpPr>
            <a:spLocks noGrp="1"/>
          </p:cNvSpPr>
          <p:nvPr>
            <p:ph type="pic" sz="quarter" idx="26"/>
          </p:nvPr>
        </p:nvSpPr>
        <p:spPr>
          <a:xfrm>
            <a:off x="6288154" y="4915881"/>
            <a:ext cx="1855304" cy="1829475"/>
          </a:xfrm>
          <a:solidFill>
            <a:schemeClr val="bg1">
              <a:lumMod val="95000"/>
            </a:schemeClr>
          </a:solidFill>
        </p:spPr>
        <p:txBody>
          <a:bodyPr>
            <a:normAutofit/>
          </a:bodyPr>
          <a:lstStyle>
            <a:lvl1pPr>
              <a:defRPr sz="2800"/>
            </a:lvl1pPr>
          </a:lstStyle>
          <a:p>
            <a:endParaRPr lang="en-US" dirty="0"/>
          </a:p>
        </p:txBody>
      </p:sp>
      <p:sp>
        <p:nvSpPr>
          <p:cNvPr id="10" name="Picture Placeholder 2"/>
          <p:cNvSpPr>
            <a:spLocks noGrp="1"/>
          </p:cNvSpPr>
          <p:nvPr>
            <p:ph type="pic" sz="quarter" idx="27"/>
          </p:nvPr>
        </p:nvSpPr>
        <p:spPr>
          <a:xfrm>
            <a:off x="8309110" y="4915881"/>
            <a:ext cx="1855304" cy="1829475"/>
          </a:xfrm>
          <a:solidFill>
            <a:schemeClr val="bg1">
              <a:lumMod val="95000"/>
            </a:schemeClr>
          </a:solidFill>
        </p:spPr>
        <p:txBody>
          <a:bodyPr>
            <a:normAutofit/>
          </a:bodyPr>
          <a:lstStyle>
            <a:lvl1pPr>
              <a:defRPr sz="2800"/>
            </a:lvl1pPr>
          </a:lstStyle>
          <a:p>
            <a:endParaRPr lang="en-US" dirty="0"/>
          </a:p>
        </p:txBody>
      </p:sp>
      <p:sp>
        <p:nvSpPr>
          <p:cNvPr id="11" name="Picture Placeholder 2"/>
          <p:cNvSpPr>
            <a:spLocks noGrp="1"/>
          </p:cNvSpPr>
          <p:nvPr>
            <p:ph type="pic" sz="quarter" idx="28"/>
          </p:nvPr>
        </p:nvSpPr>
        <p:spPr>
          <a:xfrm>
            <a:off x="10330066" y="4928795"/>
            <a:ext cx="1855304" cy="1829475"/>
          </a:xfrm>
          <a:solidFill>
            <a:schemeClr val="bg1">
              <a:lumMod val="95000"/>
            </a:schemeClr>
          </a:solidFill>
        </p:spPr>
        <p:txBody>
          <a:bodyPr>
            <a:normAutofit/>
          </a:bodyPr>
          <a:lstStyle>
            <a:lvl1pPr>
              <a:defRPr sz="2800"/>
            </a:lvl1pPr>
          </a:lstStyle>
          <a:p>
            <a:endParaRPr lang="en-US" dirty="0"/>
          </a:p>
        </p:txBody>
      </p:sp>
      <p:sp>
        <p:nvSpPr>
          <p:cNvPr id="7" name="Picture Placeholder 2"/>
          <p:cNvSpPr>
            <a:spLocks noGrp="1"/>
          </p:cNvSpPr>
          <p:nvPr>
            <p:ph type="pic" sz="quarter" idx="29"/>
          </p:nvPr>
        </p:nvSpPr>
        <p:spPr>
          <a:xfrm>
            <a:off x="2034210" y="4915880"/>
            <a:ext cx="2007702" cy="1829475"/>
          </a:xfrm>
          <a:solidFill>
            <a:schemeClr val="bg1">
              <a:lumMod val="95000"/>
            </a:schemeClr>
          </a:solidFill>
        </p:spPr>
        <p:txBody>
          <a:bodyPr>
            <a:normAutofit/>
          </a:bodyPr>
          <a:lstStyle>
            <a:lvl1pPr>
              <a:defRPr sz="2800"/>
            </a:lvl1pPr>
          </a:lstStyle>
          <a:p>
            <a:endParaRPr lang="en-US" dirty="0"/>
          </a:p>
        </p:txBody>
      </p:sp>
      <p:sp>
        <p:nvSpPr>
          <p:cNvPr id="12" name="Picture Placeholder 2"/>
          <p:cNvSpPr>
            <a:spLocks noGrp="1"/>
          </p:cNvSpPr>
          <p:nvPr>
            <p:ph type="pic" sz="quarter" idx="30"/>
          </p:nvPr>
        </p:nvSpPr>
        <p:spPr>
          <a:xfrm>
            <a:off x="0" y="4915879"/>
            <a:ext cx="1855304" cy="1829475"/>
          </a:xfrm>
          <a:solidFill>
            <a:schemeClr val="bg1">
              <a:lumMod val="95000"/>
            </a:schemeClr>
          </a:solidFill>
        </p:spPr>
        <p:txBody>
          <a:bodyPr>
            <a:normAutofit/>
          </a:bodyPr>
          <a:lstStyle>
            <a:lvl1pPr>
              <a:defRPr sz="2800"/>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9E300F9-D9DF-4D08-BBB3-4FF5A48048D9}"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C12D6-6874-44D7-A628-78DA8109D10F}"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380CDC1-D714-4473-9AAD-C14529DC52B7}"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C12D6-6874-44D7-A628-78DA8109D10F}"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52BD197-446D-4A4F-9AC9-F4775C6D00BE}"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C12D6-6874-44D7-A628-78DA8109D10F}"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E0907A0-F566-44F9-B491-240F94E90EB6}"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C12D6-6874-44D7-A628-78DA8109D10F}"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A5752A4-8C11-4D29-AF1D-BAB58F2CD3BC}"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C12D6-6874-44D7-A628-78DA8109D10F}"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000" b="0"/>
            </a:lvl1pPr>
          </a:lstStyle>
          <a:p>
            <a:r>
              <a:rPr lang="en-US"/>
              <a:t>CLICK TO EDIT MASTER TITLE STYLE</a:t>
            </a:r>
            <a:endParaRPr lang="en-US"/>
          </a:p>
        </p:txBody>
      </p:sp>
      <p:sp>
        <p:nvSpPr>
          <p:cNvPr id="3" name="Date Placeholder 2"/>
          <p:cNvSpPr>
            <a:spLocks noGrp="1"/>
          </p:cNvSpPr>
          <p:nvPr>
            <p:ph type="dt" sz="half" idx="10"/>
          </p:nvPr>
        </p:nvSpPr>
        <p:spPr/>
        <p:txBody>
          <a:bodyPr/>
          <a:lstStyle/>
          <a:p>
            <a:fld id="{F68C8532-35DB-409E-A833-97770FF9303E}" type="datetime1">
              <a:rPr lang="en-US" smtClean="0"/>
            </a:fld>
            <a:endParaRPr lang="en-US"/>
          </a:p>
        </p:txBody>
      </p:sp>
      <p:sp>
        <p:nvSpPr>
          <p:cNvPr id="4" name="Footer Placeholder 3"/>
          <p:cNvSpPr>
            <a:spLocks noGrp="1"/>
          </p:cNvSpPr>
          <p:nvPr>
            <p:ph type="ftr" sz="quarter" idx="11"/>
          </p:nvPr>
        </p:nvSpPr>
        <p:spPr/>
        <p:txBody>
          <a:bodyPr/>
          <a:lstStyle>
            <a:lvl1pPr>
              <a:defRPr>
                <a:solidFill>
                  <a:schemeClr val="bg2">
                    <a:lumMod val="75000"/>
                  </a:schemeClr>
                </a:solidFill>
              </a:defRPr>
            </a:lvl1pPr>
          </a:lstStyle>
          <a:p>
            <a:endParaRPr lang="en-US"/>
          </a:p>
        </p:txBody>
      </p:sp>
      <p:sp>
        <p:nvSpPr>
          <p:cNvPr id="5" name="Slide Number Placeholder 4"/>
          <p:cNvSpPr>
            <a:spLocks noGrp="1"/>
          </p:cNvSpPr>
          <p:nvPr>
            <p:ph type="sldNum" sz="quarter" idx="12"/>
          </p:nvPr>
        </p:nvSpPr>
        <p:spPr>
          <a:xfrm>
            <a:off x="11324315" y="6229736"/>
            <a:ext cx="494790" cy="365125"/>
          </a:xfrm>
        </p:spPr>
        <p:txBody>
          <a:bodyPr/>
          <a:lstStyle>
            <a:lvl1pPr algn="ctr">
              <a:defRPr/>
            </a:lvl1pPr>
          </a:lstStyle>
          <a:p>
            <a:fld id="{6FAC12D6-6874-44D7-A628-78DA8109D10F}"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D77E9-F003-4799-9A51-CABDFED13B1B}"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C12D6-6874-44D7-A628-78DA8109D10F}"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CE9A10C-CD94-4543-9AA6-0F653B82E99B}"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C12D6-6874-44D7-A628-78DA8109D10F}"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8582"/>
            <a:ext cx="10515600" cy="715529"/>
          </a:xfrm>
          <a:prstGeom prst="rect">
            <a:avLst/>
          </a:prstGeom>
        </p:spPr>
        <p:txBody>
          <a:bodyPr vert="horz" lIns="36000" tIns="45720" rIns="36000" bIns="45720" rtlCol="0" anchor="ctr">
            <a:noAutofit/>
          </a:bodyPr>
          <a:lstStyle/>
          <a:p>
            <a:r>
              <a:rPr lang="en-US"/>
              <a:t>Click to edit Master title style</a:t>
            </a:r>
            <a:endParaRPr lang="en-US"/>
          </a:p>
        </p:txBody>
      </p:sp>
      <p:sp>
        <p:nvSpPr>
          <p:cNvPr id="3" name="Text Placeholder 2"/>
          <p:cNvSpPr>
            <a:spLocks noGrp="1"/>
          </p:cNvSpPr>
          <p:nvPr>
            <p:ph type="body" idx="1"/>
          </p:nvPr>
        </p:nvSpPr>
        <p:spPr>
          <a:xfrm>
            <a:off x="838200" y="1295399"/>
            <a:ext cx="10515600" cy="48815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5410200" y="624919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D77E9-F003-4799-9A51-CABDFED13B1B}" type="datetime1">
              <a:rPr lang="en-US" smtClean="0"/>
            </a:fld>
            <a:endParaRPr lang="en-US"/>
          </a:p>
        </p:txBody>
      </p:sp>
      <p:sp>
        <p:nvSpPr>
          <p:cNvPr id="5" name="Footer Placeholder 4"/>
          <p:cNvSpPr>
            <a:spLocks noGrp="1"/>
          </p:cNvSpPr>
          <p:nvPr>
            <p:ph type="ftr" sz="quarter" idx="3"/>
          </p:nvPr>
        </p:nvSpPr>
        <p:spPr>
          <a:xfrm>
            <a:off x="838200" y="6249193"/>
            <a:ext cx="4114800" cy="365125"/>
          </a:xfrm>
          <a:prstGeom prst="rect">
            <a:avLst/>
          </a:prstGeom>
        </p:spPr>
        <p:txBody>
          <a:bodyPr vert="horz" lIns="0" tIns="45720" rIns="91440" bIns="45720" rtlCol="0" anchor="ctr"/>
          <a:lstStyle>
            <a:lvl1pPr algn="l">
              <a:defRPr sz="1400">
                <a:solidFill>
                  <a:schemeClr val="tx1">
                    <a:tint val="75000"/>
                  </a:schemeClr>
                </a:solidFill>
              </a:defRPr>
            </a:lvl1pPr>
          </a:lstStyle>
          <a:p>
            <a:endParaRPr lang="en-US"/>
          </a:p>
        </p:txBody>
      </p:sp>
      <p:sp>
        <p:nvSpPr>
          <p:cNvPr id="8" name="Rectangle 7"/>
          <p:cNvSpPr/>
          <p:nvPr/>
        </p:nvSpPr>
        <p:spPr>
          <a:xfrm>
            <a:off x="11353800" y="6178637"/>
            <a:ext cx="434723" cy="4453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11289" y="6224321"/>
            <a:ext cx="519744" cy="365125"/>
          </a:xfrm>
          <a:prstGeom prst="rect">
            <a:avLst/>
          </a:prstGeom>
        </p:spPr>
        <p:txBody>
          <a:bodyPr vert="horz" lIns="91440" tIns="45720" rIns="91440" bIns="45720" rtlCol="0" anchor="ctr"/>
          <a:lstStyle>
            <a:lvl1pPr algn="ctr">
              <a:defRPr sz="1400" b="1">
                <a:solidFill>
                  <a:schemeClr val="bg1"/>
                </a:solidFill>
                <a:latin typeface="+mj-lt"/>
              </a:defRPr>
            </a:lvl1pPr>
          </a:lstStyle>
          <a:p>
            <a:fld id="{6FAC12D6-6874-44D7-A628-78DA8109D10F}" type="slidenum">
              <a:rPr lang="en-US" smtClean="0"/>
            </a:fld>
            <a:endParaRPr lang="en-US"/>
          </a:p>
        </p:txBody>
      </p:sp>
      <p:sp>
        <p:nvSpPr>
          <p:cNvPr id="9" name="Rectangle 8"/>
          <p:cNvSpPr/>
          <p:nvPr userDrawn="1"/>
        </p:nvSpPr>
        <p:spPr>
          <a:xfrm>
            <a:off x="11353800" y="6178637"/>
            <a:ext cx="434723" cy="4453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914400" rtl="0" eaLnBrk="1" latinLnBrk="0" hangingPunct="1">
        <a:lnSpc>
          <a:spcPct val="90000"/>
        </a:lnSpc>
        <a:spcBef>
          <a:spcPct val="0"/>
        </a:spcBef>
        <a:buNone/>
        <a:defRPr sz="4000" b="1" kern="1200">
          <a:solidFill>
            <a:schemeClr val="bg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10.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3" Type="http://schemas.openxmlformats.org/officeDocument/2006/relationships/notesSlide" Target="../notesSlides/notesSlide6.xml"/><Relationship Id="rId22" Type="http://schemas.openxmlformats.org/officeDocument/2006/relationships/slideLayout" Target="../slideLayouts/slideLayout15.xml"/><Relationship Id="rId21" Type="http://schemas.openxmlformats.org/officeDocument/2006/relationships/tags" Target="../tags/tag27.xml"/><Relationship Id="rId20" Type="http://schemas.openxmlformats.org/officeDocument/2006/relationships/tags" Target="../tags/tag26.xml"/><Relationship Id="rId2" Type="http://schemas.openxmlformats.org/officeDocument/2006/relationships/tags" Target="../tags/tag8.xml"/><Relationship Id="rId19" Type="http://schemas.openxmlformats.org/officeDocument/2006/relationships/tags" Target="../tags/tag25.xml"/><Relationship Id="rId18" Type="http://schemas.openxmlformats.org/officeDocument/2006/relationships/tags" Target="../tags/tag24.xml"/><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5.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5" Type="http://schemas.openxmlformats.org/officeDocument/2006/relationships/notesSlide" Target="../notesSlides/notesSlide8.xml"/><Relationship Id="rId14" Type="http://schemas.openxmlformats.org/officeDocument/2006/relationships/slideLayout" Target="../slideLayouts/slideLayout3.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xml"/><Relationship Id="rId2" Type="http://schemas.openxmlformats.org/officeDocument/2006/relationships/image" Target="../media/image24.png"/><Relationship Id="rId1"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2" Type="http://schemas.openxmlformats.org/officeDocument/2006/relationships/notesSlide" Target="../notesSlides/notesSlide12.xml"/><Relationship Id="rId11" Type="http://schemas.openxmlformats.org/officeDocument/2006/relationships/slideLayout" Target="../slideLayouts/slideLayout2.xml"/><Relationship Id="rId10" Type="http://schemas.microsoft.com/office/2007/relationships/diagramDrawing" Target="../diagrams/drawing2.xml"/><Relationship Id="rId1"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emf"/></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oleObject" Target="../embeddings/oleObject2.bin"/><Relationship Id="rId3" Type="http://schemas.openxmlformats.org/officeDocument/2006/relationships/image" Target="../media/image28.jpeg"/><Relationship Id="rId2" Type="http://schemas.openxmlformats.org/officeDocument/2006/relationships/image" Target="../media/image27.wmf"/><Relationship Id="rId1"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vmlDrawing" Target="../drawings/vmlDrawing2.vml"/><Relationship Id="rId3" Type="http://schemas.openxmlformats.org/officeDocument/2006/relationships/slideLayout" Target="../slideLayouts/slideLayout16.xml"/><Relationship Id="rId2" Type="http://schemas.openxmlformats.org/officeDocument/2006/relationships/image" Target="../media/image30.wmf"/><Relationship Id="rId1"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image" Target="../media/image32.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8.xml"/><Relationship Id="rId2" Type="http://schemas.openxmlformats.org/officeDocument/2006/relationships/image" Target="../media/image33.png"/><Relationship Id="rId1" Type="http://schemas.openxmlformats.org/officeDocument/2006/relationships/image" Target="../media/image23.jpe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vmlDrawing" Target="../drawings/vmlDrawing3.vml"/><Relationship Id="rId4" Type="http://schemas.openxmlformats.org/officeDocument/2006/relationships/slideLayout" Target="../slideLayouts/slideLayout2.xml"/><Relationship Id="rId3" Type="http://schemas.openxmlformats.org/officeDocument/2006/relationships/image" Target="../media/image29.wmf"/><Relationship Id="rId2" Type="http://schemas.openxmlformats.org/officeDocument/2006/relationships/oleObject" Target="../embeddings/oleObject4.bin"/><Relationship Id="rId1" Type="http://schemas.openxmlformats.org/officeDocument/2006/relationships/image" Target="../media/image28.jpeg"/></Relationships>
</file>

<file path=ppt/slides/_rels/slide28.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3" Type="http://schemas.openxmlformats.org/officeDocument/2006/relationships/notesSlide" Target="../notesSlides/notesSlide20.xml"/><Relationship Id="rId12" Type="http://schemas.openxmlformats.org/officeDocument/2006/relationships/slideLayout" Target="../slideLayouts/slideLayout15.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tags" Target="../tags/tag4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37.png"/><Relationship Id="rId7" Type="http://schemas.openxmlformats.org/officeDocument/2006/relationships/image" Target="../media/image36.png"/><Relationship Id="rId6" Type="http://schemas.openxmlformats.org/officeDocument/2006/relationships/image" Target="../media/image35.pn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0" Type="http://schemas.openxmlformats.org/officeDocument/2006/relationships/notesSlide" Target="../notesSlides/notesSlide22.xml"/><Relationship Id="rId1" Type="http://schemas.openxmlformats.org/officeDocument/2006/relationships/diagramData" Target="../diagrams/data4.xml"/></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2.xml"/><Relationship Id="rId7" Type="http://schemas.openxmlformats.org/officeDocument/2006/relationships/image" Target="../media/image44.jpeg"/><Relationship Id="rId6" Type="http://schemas.openxmlformats.org/officeDocument/2006/relationships/image" Target="../media/image43.jpeg"/><Relationship Id="rId5" Type="http://schemas.openxmlformats.org/officeDocument/2006/relationships/image" Target="../media/image42.jpeg"/><Relationship Id="rId4" Type="http://schemas.microsoft.com/office/2007/relationships/hdphoto" Target="../media/image41.wdp"/><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image" Target="../media/image38.jpeg"/></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34.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2.xml"/><Relationship Id="rId7" Type="http://schemas.openxmlformats.org/officeDocument/2006/relationships/image" Target="../media/image50.jpeg"/><Relationship Id="rId6" Type="http://schemas.openxmlformats.org/officeDocument/2006/relationships/image" Target="../media/image39.jpeg"/><Relationship Id="rId5" Type="http://schemas.microsoft.com/office/2007/relationships/hdphoto" Target="../media/image41.wdp"/><Relationship Id="rId4" Type="http://schemas.openxmlformats.org/officeDocument/2006/relationships/image" Target="../media/image40.png"/><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s>
</file>

<file path=ppt/slides/_rels/slide35.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slideLayout" Target="../slideLayouts/slideLayout2.xml"/><Relationship Id="rId7" Type="http://schemas.openxmlformats.org/officeDocument/2006/relationships/image" Target="../media/image54.jpeg"/><Relationship Id="rId6" Type="http://schemas.openxmlformats.org/officeDocument/2006/relationships/image" Target="../media/image44.jpeg"/><Relationship Id="rId5" Type="http://schemas.openxmlformats.org/officeDocument/2006/relationships/image" Target="../media/image53.jpeg"/><Relationship Id="rId4" Type="http://schemas.openxmlformats.org/officeDocument/2006/relationships/image" Target="../media/image52.jpeg"/><Relationship Id="rId3" Type="http://schemas.microsoft.com/office/2007/relationships/hdphoto" Target="../media/image41.wdp"/><Relationship Id="rId2" Type="http://schemas.openxmlformats.org/officeDocument/2006/relationships/image" Target="../media/image40.png"/><Relationship Id="rId1" Type="http://schemas.openxmlformats.org/officeDocument/2006/relationships/image" Target="../media/image51.jpeg"/></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2.xml"/><Relationship Id="rId6" Type="http://schemas.openxmlformats.org/officeDocument/2006/relationships/image" Target="../media/image55.jpeg"/><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2.xml"/><Relationship Id="rId6" Type="http://schemas.openxmlformats.org/officeDocument/2006/relationships/image" Target="../media/image55.jpeg"/><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5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57.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58.jpeg"/></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2.xml"/><Relationship Id="rId6" Type="http://schemas.openxmlformats.org/officeDocument/2006/relationships/image" Target="../media/image59.jpeg"/><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60.jpeg"/></Relationships>
</file>

<file path=ppt/slides/_rels/slide44.xml.rels><?xml version="1.0" encoding="UTF-8" standalone="yes"?>
<Relationships xmlns="http://schemas.openxmlformats.org/package/2006/relationships"><Relationship Id="rId9" Type="http://schemas.microsoft.com/office/2007/relationships/hdphoto" Target="../media/image66.wdp"/><Relationship Id="rId8" Type="http://schemas.openxmlformats.org/officeDocument/2006/relationships/image" Target="../media/image65.jpeg"/><Relationship Id="rId7" Type="http://schemas.openxmlformats.org/officeDocument/2006/relationships/image" Target="../media/image42.jpeg"/><Relationship Id="rId6" Type="http://schemas.microsoft.com/office/2007/relationships/hdphoto" Target="../media/image41.wdp"/><Relationship Id="rId5" Type="http://schemas.openxmlformats.org/officeDocument/2006/relationships/image" Target="../media/image40.png"/><Relationship Id="rId4" Type="http://schemas.microsoft.com/office/2007/relationships/hdphoto" Target="../media/image64.wdp"/><Relationship Id="rId3" Type="http://schemas.openxmlformats.org/officeDocument/2006/relationships/image" Target="../media/image63.jpeg"/><Relationship Id="rId2" Type="http://schemas.microsoft.com/office/2007/relationships/hdphoto" Target="../media/image62.wdp"/><Relationship Id="rId13" Type="http://schemas.openxmlformats.org/officeDocument/2006/relationships/notesSlide" Target="../notesSlides/notesSlide36.xml"/><Relationship Id="rId12" Type="http://schemas.openxmlformats.org/officeDocument/2006/relationships/slideLayout" Target="../slideLayouts/slideLayout2.xml"/><Relationship Id="rId11" Type="http://schemas.microsoft.com/office/2007/relationships/hdphoto" Target="../media/image68.wdp"/><Relationship Id="rId10" Type="http://schemas.openxmlformats.org/officeDocument/2006/relationships/image" Target="../media/image67.png"/><Relationship Id="rId1" Type="http://schemas.openxmlformats.org/officeDocument/2006/relationships/image" Target="../media/image61.jpe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image" Target="../media/image70.png"/><Relationship Id="rId1" Type="http://schemas.openxmlformats.org/officeDocument/2006/relationships/image" Target="../media/image6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72.png"/><Relationship Id="rId1" Type="http://schemas.openxmlformats.org/officeDocument/2006/relationships/image" Target="../media/image7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73.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41.xml"/><Relationship Id="rId6" Type="http://schemas.openxmlformats.org/officeDocument/2006/relationships/slideLayout" Target="../slideLayouts/slideLayout2.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emf"/></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5.jpe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77.jpeg"/><Relationship Id="rId1" Type="http://schemas.openxmlformats.org/officeDocument/2006/relationships/image" Target="../media/image76.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8.jpeg"/></Relationships>
</file>

<file path=ppt/slides/_rels/slide61.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8.xml"/><Relationship Id="rId4" Type="http://schemas.openxmlformats.org/officeDocument/2006/relationships/image" Target="../media/image80.wmf"/><Relationship Id="rId3" Type="http://schemas.openxmlformats.org/officeDocument/2006/relationships/oleObject" Target="../embeddings/oleObject6.bin"/><Relationship Id="rId2" Type="http://schemas.openxmlformats.org/officeDocument/2006/relationships/image" Target="../media/image79.wmf"/><Relationship Id="rId1" Type="http://schemas.openxmlformats.org/officeDocument/2006/relationships/oleObject" Target="../embeddings/oleObject5.bin"/></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1.GI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82.wmf"/><Relationship Id="rId1" Type="http://schemas.openxmlformats.org/officeDocument/2006/relationships/oleObject" Target="../embeddings/oleObject7.bin"/></Relationships>
</file>

<file path=ppt/slides/_rels/slide65.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7.xml"/><Relationship Id="rId4" Type="http://schemas.openxmlformats.org/officeDocument/2006/relationships/image" Target="../media/image84.wmf"/><Relationship Id="rId3" Type="http://schemas.openxmlformats.org/officeDocument/2006/relationships/oleObject" Target="../embeddings/oleObject8.bin"/><Relationship Id="rId2" Type="http://schemas.openxmlformats.org/officeDocument/2006/relationships/image" Target="../media/image81.GIF"/><Relationship Id="rId1" Type="http://schemas.openxmlformats.org/officeDocument/2006/relationships/image" Target="../media/image83.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4.xml"/><Relationship Id="rId7" Type="http://schemas.openxmlformats.org/officeDocument/2006/relationships/image" Target="../media/image10.GIF"/><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6.jpe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7.jpe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89.jpeg"/><Relationship Id="rId1" Type="http://schemas.openxmlformats.org/officeDocument/2006/relationships/image" Target="../media/image88.jpe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5.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90.jpe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4.xml"/><Relationship Id="rId2" Type="http://schemas.openxmlformats.org/officeDocument/2006/relationships/image" Target="../media/image12.jpeg"/><Relationship Id="rId1" Type="http://schemas.openxmlformats.org/officeDocument/2006/relationships/image" Target="../media/image11.png"/></Relationships>
</file>

<file path=ppt/slides/_rels/slide80.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2.xml"/><Relationship Id="rId3" Type="http://schemas.openxmlformats.org/officeDocument/2006/relationships/image" Target="../media/image93.wmf"/><Relationship Id="rId2" Type="http://schemas.openxmlformats.org/officeDocument/2006/relationships/oleObject" Target="../embeddings/oleObject9.bin"/><Relationship Id="rId1" Type="http://schemas.openxmlformats.org/officeDocument/2006/relationships/image" Target="../media/image9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4.jpe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5.GIF"/></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7.jpeg"/><Relationship Id="rId1" Type="http://schemas.openxmlformats.org/officeDocument/2006/relationships/image" Target="../media/image96.jpe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8.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9.jpe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emf"/></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4.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7F6C8AC-87B6-4B8E-9DEE-E7BAEF3FB6C5}" type="slidenum">
              <a:rPr lang="en-US" altLang="zh-CN" smtClean="0">
                <a:solidFill>
                  <a:schemeClr val="bg1"/>
                </a:solidFill>
                <a:latin typeface="Lato" panose="020F0502020204030203"/>
              </a:rPr>
            </a:fld>
            <a:endParaRPr lang="en-US" altLang="zh-CN" smtClean="0">
              <a:solidFill>
                <a:schemeClr val="bg1"/>
              </a:solidFill>
              <a:latin typeface="Lato" panose="020F0502020204030203"/>
            </a:endParaRPr>
          </a:p>
        </p:txBody>
      </p:sp>
      <p:pic>
        <p:nvPicPr>
          <p:cNvPr id="17411"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17333" y="2924176"/>
            <a:ext cx="16584084"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2"/>
          <p:cNvSpPr txBox="1">
            <a:spLocks noChangeArrowheads="1"/>
          </p:cNvSpPr>
          <p:nvPr/>
        </p:nvSpPr>
        <p:spPr bwMode="auto">
          <a:xfrm>
            <a:off x="3119967" y="1536701"/>
            <a:ext cx="6144684"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buFont typeface="Arial" panose="020B0604020202020204" pitchFamily="34" charset="0"/>
              <a:buNone/>
            </a:pPr>
            <a:r>
              <a:rPr lang="zh-CN" altLang="en-US" sz="4800" b="1">
                <a:latin typeface="华文隶书" panose="02010800040101010101" pitchFamily="2" charset="-122"/>
                <a:ea typeface="华文隶书" panose="02010800040101010101" pitchFamily="2" charset="-122"/>
              </a:rPr>
              <a:t>财务管理实务</a:t>
            </a:r>
            <a:endParaRPr lang="zh-CN" altLang="en-US" sz="4800" b="1">
              <a:latin typeface="华文隶书" panose="02010800040101010101" pitchFamily="2" charset="-122"/>
              <a:ea typeface="华文隶书" panose="02010800040101010101" pitchFamily="2" charset="-122"/>
            </a:endParaRPr>
          </a:p>
        </p:txBody>
      </p:sp>
      <p:sp>
        <p:nvSpPr>
          <p:cNvPr id="17415" name="矩形 1"/>
          <p:cNvSpPr>
            <a:spLocks noChangeArrowheads="1"/>
          </p:cNvSpPr>
          <p:nvPr/>
        </p:nvSpPr>
        <p:spPr bwMode="auto">
          <a:xfrm>
            <a:off x="3540007" y="2775987"/>
            <a:ext cx="57246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800" b="1" dirty="0" smtClean="0">
                <a:latin typeface="华文隶书" panose="02010800040101010101" pitchFamily="2" charset="-122"/>
                <a:ea typeface="华文隶书" panose="02010800040101010101" pitchFamily="2" charset="-122"/>
              </a:rPr>
              <a:t>项目</a:t>
            </a:r>
            <a:r>
              <a:rPr lang="zh-CN" altLang="en-US" sz="4800" b="1" dirty="0">
                <a:latin typeface="华文隶书" panose="02010800040101010101" pitchFamily="2" charset="-122"/>
                <a:ea typeface="华文隶书" panose="02010800040101010101" pitchFamily="2" charset="-122"/>
              </a:rPr>
              <a:t>三</a:t>
            </a:r>
            <a:r>
              <a:rPr lang="zh-CN" altLang="en-US" sz="4800" b="1" dirty="0" smtClean="0">
                <a:latin typeface="华文隶书" panose="02010800040101010101" pitchFamily="2" charset="-122"/>
                <a:ea typeface="华文隶书" panose="02010800040101010101" pitchFamily="2" charset="-122"/>
              </a:rPr>
              <a:t>项目</a:t>
            </a:r>
            <a:r>
              <a:rPr lang="zh-CN" altLang="en-US" sz="4800" b="1" dirty="0">
                <a:latin typeface="华文隶书" panose="02010800040101010101" pitchFamily="2" charset="-122"/>
                <a:ea typeface="华文隶书" panose="02010800040101010101" pitchFamily="2" charset="-122"/>
              </a:rPr>
              <a:t>投资</a:t>
            </a:r>
            <a:r>
              <a:rPr lang="zh-CN" altLang="en-US" sz="4800" b="1" dirty="0" smtClean="0">
                <a:latin typeface="华文隶书" panose="02010800040101010101" pitchFamily="2" charset="-122"/>
                <a:ea typeface="华文隶书" panose="02010800040101010101" pitchFamily="2" charset="-122"/>
              </a:rPr>
              <a:t>管理</a:t>
            </a:r>
            <a:endParaRPr lang="zh-CN" altLang="en-US" sz="4800" b="1" dirty="0">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ircle(in)">
                                      <p:cBhvr>
                                        <p:cTn id="7"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矩形 5"/>
          <p:cNvSpPr/>
          <p:nvPr>
            <p:custDataLst>
              <p:tags r:id="rId1"/>
            </p:custDataLst>
          </p:nvPr>
        </p:nvSpPr>
        <p:spPr>
          <a:xfrm>
            <a:off x="943428" y="1556128"/>
            <a:ext cx="10557604" cy="1220847"/>
          </a:xfrm>
          <a:prstGeom prst="rect">
            <a:avLst/>
          </a:prstGeom>
        </p:spPr>
        <p:txBody>
          <a:bodyPr wrap="square">
            <a:spAutoFit/>
          </a:bodyPr>
          <a:lstStyle/>
          <a:p>
            <a:pPr marL="228600" lvl="0" indent="-228600">
              <a:lnSpc>
                <a:spcPct val="125000"/>
              </a:lnSpc>
              <a:spcBef>
                <a:spcPts val="1000"/>
              </a:spcBef>
              <a:defRPr/>
            </a:pPr>
            <a:r>
              <a:rPr lang="en-US" altLang="zh-CN" sz="2600" b="1" dirty="0" smtClean="0">
                <a:solidFill>
                  <a:srgbClr val="333333"/>
                </a:solidFill>
                <a:latin typeface="微软雅黑" panose="020B0503020204020204" pitchFamily="34" charset="-122"/>
                <a:ea typeface="微软雅黑" panose="020B0503020204020204" pitchFamily="34" charset="-122"/>
              </a:rPr>
              <a:t>3.</a:t>
            </a:r>
            <a:r>
              <a:rPr lang="zh-CN" altLang="en-US" sz="2600" b="1" dirty="0" smtClean="0">
                <a:solidFill>
                  <a:srgbClr val="333333"/>
                </a:solidFill>
                <a:latin typeface="微软雅黑" panose="020B0503020204020204" pitchFamily="34" charset="-122"/>
                <a:ea typeface="微软雅黑" panose="020B0503020204020204" pitchFamily="34" charset="-122"/>
              </a:rPr>
              <a:t>项目</a:t>
            </a:r>
            <a:r>
              <a:rPr lang="zh-CN" altLang="en-US" sz="2600" b="1" dirty="0">
                <a:solidFill>
                  <a:srgbClr val="333333"/>
                </a:solidFill>
                <a:latin typeface="微软雅黑" panose="020B0503020204020204" pitchFamily="34" charset="-122"/>
                <a:ea typeface="微软雅黑" panose="020B0503020204020204" pitchFamily="34" charset="-122"/>
              </a:rPr>
              <a:t>计算</a:t>
            </a:r>
            <a:r>
              <a:rPr lang="zh-CN" altLang="en-US" sz="2600" b="1" dirty="0" smtClean="0">
                <a:solidFill>
                  <a:srgbClr val="333333"/>
                </a:solidFill>
                <a:latin typeface="微软雅黑" panose="020B0503020204020204" pitchFamily="34" charset="-122"/>
                <a:ea typeface="微软雅黑" panose="020B0503020204020204" pitchFamily="34" charset="-122"/>
              </a:rPr>
              <a:t>期的构成</a:t>
            </a:r>
            <a:endParaRPr lang="en-US" altLang="zh-CN" sz="2600" dirty="0">
              <a:solidFill>
                <a:srgbClr val="333333"/>
              </a:solidFill>
              <a:latin typeface="微软雅黑" panose="020B0503020204020204" pitchFamily="34" charset="-122"/>
              <a:ea typeface="微软雅黑" panose="020B0503020204020204" pitchFamily="34" charset="-122"/>
            </a:endParaRPr>
          </a:p>
          <a:p>
            <a:pPr marL="228600" indent="-228600">
              <a:lnSpc>
                <a:spcPct val="125000"/>
              </a:lnSpc>
              <a:spcBef>
                <a:spcPts val="1000"/>
              </a:spcBef>
              <a:defRPr/>
            </a:pPr>
            <a:r>
              <a:rPr lang="zh-CN" altLang="en-US" sz="2600" b="1" dirty="0" smtClean="0">
                <a:solidFill>
                  <a:srgbClr val="333333"/>
                </a:solidFill>
                <a:latin typeface="微软雅黑" panose="020B0503020204020204" pitchFamily="34" charset="-122"/>
                <a:ea typeface="微软雅黑" panose="020B0503020204020204" pitchFamily="34" charset="-122"/>
              </a:rPr>
              <a:t>      项目</a:t>
            </a:r>
            <a:r>
              <a:rPr lang="zh-CN" altLang="en-US" sz="2600" b="1" dirty="0">
                <a:solidFill>
                  <a:srgbClr val="333333"/>
                </a:solidFill>
                <a:latin typeface="微软雅黑" panose="020B0503020204020204" pitchFamily="34" charset="-122"/>
                <a:ea typeface="微软雅黑" panose="020B0503020204020204" pitchFamily="34" charset="-122"/>
              </a:rPr>
              <a:t>计算</a:t>
            </a:r>
            <a:r>
              <a:rPr lang="zh-CN" altLang="en-US" sz="2600" b="1" dirty="0" smtClean="0">
                <a:solidFill>
                  <a:srgbClr val="333333"/>
                </a:solidFill>
                <a:latin typeface="微软雅黑" panose="020B0503020204020204" pitchFamily="34" charset="-122"/>
                <a:ea typeface="微软雅黑" panose="020B0503020204020204" pitchFamily="34" charset="-122"/>
              </a:rPr>
              <a:t>期：</a:t>
            </a:r>
            <a:r>
              <a:rPr lang="zh-CN" altLang="en-US" sz="2600" dirty="0" smtClean="0">
                <a:solidFill>
                  <a:srgbClr val="333333"/>
                </a:solidFill>
                <a:latin typeface="微软雅黑" panose="020B0503020204020204" pitchFamily="34" charset="-122"/>
                <a:ea typeface="微软雅黑" panose="020B0503020204020204" pitchFamily="34" charset="-122"/>
              </a:rPr>
              <a:t>从</a:t>
            </a:r>
            <a:r>
              <a:rPr lang="zh-CN" altLang="en-US" sz="2600" dirty="0">
                <a:solidFill>
                  <a:srgbClr val="333333"/>
                </a:solidFill>
                <a:latin typeface="微软雅黑" panose="020B0503020204020204" pitchFamily="34" charset="-122"/>
                <a:ea typeface="微软雅黑" panose="020B0503020204020204" pitchFamily="34" charset="-122"/>
              </a:rPr>
              <a:t>投资建设开始到最终清理结束整个过程的全部时间。</a:t>
            </a:r>
            <a:endParaRPr lang="zh-CN" altLang="en-US" sz="2600" dirty="0">
              <a:solidFill>
                <a:srgbClr val="333333"/>
              </a:solidFill>
              <a:latin typeface="微软雅黑" panose="020B0503020204020204" pitchFamily="34" charset="-122"/>
              <a:ea typeface="微软雅黑" panose="020B0503020204020204" pitchFamily="34" charset="-122"/>
            </a:endParaRPr>
          </a:p>
        </p:txBody>
      </p:sp>
      <p:sp>
        <p:nvSpPr>
          <p:cNvPr id="7" name="PA-燕尾形 9"/>
          <p:cNvSpPr/>
          <p:nvPr>
            <p:custDataLst>
              <p:tags r:id="rId2"/>
            </p:custDataLst>
          </p:nvPr>
        </p:nvSpPr>
        <p:spPr>
          <a:xfrm>
            <a:off x="4296230" y="3493537"/>
            <a:ext cx="6850742" cy="406400"/>
          </a:xfrm>
          <a:prstGeom prst="chevron">
            <a:avLst>
              <a:gd name="adj" fmla="val 32323"/>
            </a:avLst>
          </a:prstGeom>
          <a:solidFill>
            <a:srgbClr val="F16227"/>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8" name="PA-燕尾形 12"/>
          <p:cNvSpPr/>
          <p:nvPr>
            <p:custDataLst>
              <p:tags r:id="rId3"/>
            </p:custDataLst>
          </p:nvPr>
        </p:nvSpPr>
        <p:spPr>
          <a:xfrm>
            <a:off x="2979692" y="3493537"/>
            <a:ext cx="1418138" cy="406400"/>
          </a:xfrm>
          <a:prstGeom prst="chevron">
            <a:avLst>
              <a:gd name="adj" fmla="val 32323"/>
            </a:avLst>
          </a:prstGeom>
          <a:solidFill>
            <a:schemeClr val="accent4">
              <a:lumMod val="60000"/>
              <a:lumOff val="4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 name="PA-椭圆 14"/>
          <p:cNvSpPr/>
          <p:nvPr>
            <p:custDataLst>
              <p:tags r:id="rId4"/>
            </p:custDataLst>
          </p:nvPr>
        </p:nvSpPr>
        <p:spPr>
          <a:xfrm>
            <a:off x="703285" y="2408720"/>
            <a:ext cx="708120" cy="70812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PA-椭圆 15"/>
          <p:cNvSpPr/>
          <p:nvPr>
            <p:custDataLst>
              <p:tags r:id="rId5"/>
            </p:custDataLst>
          </p:nvPr>
        </p:nvSpPr>
        <p:spPr>
          <a:xfrm>
            <a:off x="2676429" y="4267241"/>
            <a:ext cx="708120" cy="70812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1" name="PA-椭圆 17"/>
          <p:cNvSpPr/>
          <p:nvPr>
            <p:custDataLst>
              <p:tags r:id="rId6"/>
            </p:custDataLst>
          </p:nvPr>
        </p:nvSpPr>
        <p:spPr>
          <a:xfrm>
            <a:off x="10792912" y="4412363"/>
            <a:ext cx="708120" cy="70812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cxnSp>
        <p:nvCxnSpPr>
          <p:cNvPr id="12" name="PA-直接连接符 20"/>
          <p:cNvCxnSpPr/>
          <p:nvPr>
            <p:custDataLst>
              <p:tags r:id="rId7"/>
            </p:custDataLst>
          </p:nvPr>
        </p:nvCxnSpPr>
        <p:spPr>
          <a:xfrm flipH="1" flipV="1">
            <a:off x="3073864" y="3715739"/>
            <a:ext cx="0" cy="640080"/>
          </a:xfrm>
          <a:prstGeom prst="line">
            <a:avLst/>
          </a:prstGeom>
          <a:ln w="19050" cmpd="sng">
            <a:solidFill>
              <a:schemeClr val="accent2">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3" name="PA-直接连接符 22"/>
          <p:cNvCxnSpPr/>
          <p:nvPr>
            <p:custDataLst>
              <p:tags r:id="rId8"/>
            </p:custDataLst>
          </p:nvPr>
        </p:nvCxnSpPr>
        <p:spPr>
          <a:xfrm flipH="1" flipV="1">
            <a:off x="11146972" y="3737107"/>
            <a:ext cx="0" cy="640080"/>
          </a:xfrm>
          <a:prstGeom prst="line">
            <a:avLst/>
          </a:prstGeom>
          <a:ln w="19050" cmpd="sng">
            <a:solidFill>
              <a:schemeClr val="accent4">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4" name="PA-燕尾形 25"/>
          <p:cNvSpPr/>
          <p:nvPr>
            <p:custDataLst>
              <p:tags r:id="rId9"/>
            </p:custDataLst>
          </p:nvPr>
        </p:nvSpPr>
        <p:spPr>
          <a:xfrm>
            <a:off x="952504" y="3493537"/>
            <a:ext cx="2127437" cy="406400"/>
          </a:xfrm>
          <a:prstGeom prst="chevron">
            <a:avLst>
              <a:gd name="adj" fmla="val 32323"/>
            </a:avLst>
          </a:prstGeom>
          <a:solidFill>
            <a:srgbClr val="FFFF0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cxnSp>
        <p:nvCxnSpPr>
          <p:cNvPr id="15" name="PA-直接连接符 19"/>
          <p:cNvCxnSpPr/>
          <p:nvPr>
            <p:custDataLst>
              <p:tags r:id="rId10"/>
            </p:custDataLst>
          </p:nvPr>
        </p:nvCxnSpPr>
        <p:spPr>
          <a:xfrm flipH="1" flipV="1">
            <a:off x="1057345" y="3016780"/>
            <a:ext cx="0" cy="640080"/>
          </a:xfrm>
          <a:prstGeom prst="line">
            <a:avLst/>
          </a:prstGeom>
          <a:ln w="19050" cmpd="sng">
            <a:solidFill>
              <a:schemeClr val="accent1">
                <a:lumMod val="75000"/>
              </a:schemeClr>
            </a:solidFill>
            <a:headEnd type="oval"/>
          </a:ln>
          <a:effectLst/>
        </p:spPr>
        <p:style>
          <a:lnRef idx="2">
            <a:schemeClr val="accent1"/>
          </a:lnRef>
          <a:fillRef idx="0">
            <a:schemeClr val="accent1"/>
          </a:fillRef>
          <a:effectRef idx="1">
            <a:schemeClr val="accent1"/>
          </a:effectRef>
          <a:fontRef idx="minor">
            <a:schemeClr val="tx1"/>
          </a:fontRef>
        </p:style>
      </p:cxnSp>
      <p:sp>
        <p:nvSpPr>
          <p:cNvPr id="16" name="PA-矩形 43"/>
          <p:cNvSpPr/>
          <p:nvPr>
            <p:custDataLst>
              <p:tags r:id="rId11"/>
            </p:custDataLst>
          </p:nvPr>
        </p:nvSpPr>
        <p:spPr>
          <a:xfrm>
            <a:off x="2946400" y="2988311"/>
            <a:ext cx="1538881" cy="492443"/>
          </a:xfrm>
          <a:prstGeom prst="rect">
            <a:avLst/>
          </a:prstGeom>
        </p:spPr>
        <p:txBody>
          <a:bodyPr wrap="square">
            <a:spAutoFit/>
          </a:bodyPr>
          <a:lstStyle/>
          <a:p>
            <a:pPr algn="ctr"/>
            <a:r>
              <a:rPr lang="zh-CN" altLang="en-US" sz="2600" dirty="0">
                <a:latin typeface="微软雅黑" panose="020B0503020204020204" pitchFamily="34" charset="-122"/>
                <a:ea typeface="微软雅黑" panose="020B0503020204020204" pitchFamily="34" charset="-122"/>
              </a:rPr>
              <a:t>试产期</a:t>
            </a:r>
            <a:endParaRPr lang="id-ID" sz="2600" dirty="0">
              <a:latin typeface="微软雅黑" panose="020B0503020204020204" pitchFamily="34" charset="-122"/>
              <a:ea typeface="微软雅黑" panose="020B0503020204020204" pitchFamily="34" charset="-122"/>
            </a:endParaRPr>
          </a:p>
        </p:txBody>
      </p:sp>
      <p:sp>
        <p:nvSpPr>
          <p:cNvPr id="17" name="PA-矩形 45"/>
          <p:cNvSpPr/>
          <p:nvPr>
            <p:custDataLst>
              <p:tags r:id="rId12"/>
            </p:custDataLst>
          </p:nvPr>
        </p:nvSpPr>
        <p:spPr>
          <a:xfrm>
            <a:off x="1320142" y="4482796"/>
            <a:ext cx="1248885" cy="492443"/>
          </a:xfrm>
          <a:prstGeom prst="rect">
            <a:avLst/>
          </a:prstGeom>
        </p:spPr>
        <p:txBody>
          <a:bodyPr wrap="square">
            <a:spAutoFit/>
          </a:bodyPr>
          <a:lstStyle/>
          <a:p>
            <a:pPr algn="ctr"/>
            <a:r>
              <a:rPr lang="zh-CN" altLang="en-US" sz="2600" dirty="0">
                <a:solidFill>
                  <a:srgbClr val="002060"/>
                </a:solidFill>
                <a:latin typeface="微软雅黑" panose="020B0503020204020204" pitchFamily="34" charset="-122"/>
                <a:ea typeface="微软雅黑" panose="020B0503020204020204" pitchFamily="34" charset="-122"/>
              </a:rPr>
              <a:t>建设期</a:t>
            </a:r>
            <a:endParaRPr lang="id-ID" sz="2600" dirty="0">
              <a:solidFill>
                <a:srgbClr val="002060"/>
              </a:solidFill>
              <a:latin typeface="微软雅黑" panose="020B0503020204020204" pitchFamily="34" charset="-122"/>
              <a:ea typeface="微软雅黑" panose="020B0503020204020204" pitchFamily="34" charset="-122"/>
            </a:endParaRPr>
          </a:p>
        </p:txBody>
      </p:sp>
      <p:sp>
        <p:nvSpPr>
          <p:cNvPr id="18" name="PA-矩形 47"/>
          <p:cNvSpPr/>
          <p:nvPr>
            <p:custDataLst>
              <p:tags r:id="rId13"/>
            </p:custDataLst>
          </p:nvPr>
        </p:nvSpPr>
        <p:spPr>
          <a:xfrm>
            <a:off x="6646616" y="3002825"/>
            <a:ext cx="2012762" cy="492443"/>
          </a:xfrm>
          <a:prstGeom prst="rect">
            <a:avLst/>
          </a:prstGeom>
        </p:spPr>
        <p:txBody>
          <a:bodyPr wrap="square">
            <a:spAutoFit/>
          </a:bodyPr>
          <a:lstStyle/>
          <a:p>
            <a:pPr algn="ctr"/>
            <a:r>
              <a:rPr lang="zh-CN" altLang="en-US" sz="2600" dirty="0">
                <a:latin typeface="微软雅黑" panose="020B0503020204020204" pitchFamily="34" charset="-122"/>
                <a:ea typeface="微软雅黑" panose="020B0503020204020204" pitchFamily="34" charset="-122"/>
              </a:rPr>
              <a:t>达产期</a:t>
            </a:r>
            <a:endParaRPr lang="id-ID" sz="2600" dirty="0">
              <a:latin typeface="微软雅黑" panose="020B0503020204020204" pitchFamily="34" charset="-122"/>
              <a:ea typeface="微软雅黑" panose="020B0503020204020204" pitchFamily="34" charset="-122"/>
            </a:endParaRPr>
          </a:p>
        </p:txBody>
      </p:sp>
      <p:sp>
        <p:nvSpPr>
          <p:cNvPr id="19" name="PA-矩形 51"/>
          <p:cNvSpPr/>
          <p:nvPr>
            <p:custDataLst>
              <p:tags r:id="rId14"/>
            </p:custDataLst>
          </p:nvPr>
        </p:nvSpPr>
        <p:spPr>
          <a:xfrm>
            <a:off x="5708839" y="4405767"/>
            <a:ext cx="2012762" cy="492443"/>
          </a:xfrm>
          <a:prstGeom prst="rect">
            <a:avLst/>
          </a:prstGeom>
        </p:spPr>
        <p:txBody>
          <a:bodyPr wrap="square">
            <a:spAutoFit/>
          </a:bodyPr>
          <a:lstStyle/>
          <a:p>
            <a:pPr algn="ctr"/>
            <a:r>
              <a:rPr lang="zh-CN" altLang="en-US" sz="2600" dirty="0">
                <a:solidFill>
                  <a:srgbClr val="002060"/>
                </a:solidFill>
                <a:latin typeface="微软雅黑" panose="020B0503020204020204" pitchFamily="34" charset="-122"/>
                <a:ea typeface="微软雅黑" panose="020B0503020204020204" pitchFamily="34" charset="-122"/>
              </a:rPr>
              <a:t>运营期</a:t>
            </a:r>
            <a:endParaRPr lang="id-ID" sz="2600" dirty="0">
              <a:solidFill>
                <a:srgbClr val="002060"/>
              </a:solidFill>
              <a:latin typeface="微软雅黑" panose="020B0503020204020204" pitchFamily="34" charset="-122"/>
              <a:ea typeface="微软雅黑" panose="020B0503020204020204" pitchFamily="34" charset="-122"/>
            </a:endParaRPr>
          </a:p>
        </p:txBody>
      </p:sp>
      <p:sp>
        <p:nvSpPr>
          <p:cNvPr id="23" name="PA-矩形 45"/>
          <p:cNvSpPr/>
          <p:nvPr>
            <p:custDataLst>
              <p:tags r:id="rId15"/>
            </p:custDataLst>
          </p:nvPr>
        </p:nvSpPr>
        <p:spPr>
          <a:xfrm>
            <a:off x="703285" y="5085139"/>
            <a:ext cx="2620487" cy="769441"/>
          </a:xfrm>
          <a:prstGeom prst="rect">
            <a:avLst/>
          </a:prstGeom>
        </p:spPr>
        <p:txBody>
          <a:bodyPr wrap="square">
            <a:spAutoFit/>
          </a:bodyPr>
          <a:lstStyle/>
          <a:p>
            <a:pPr algn="ctr"/>
            <a:r>
              <a:rPr lang="zh-CN" altLang="en-US" sz="2200" b="1" dirty="0">
                <a:latin typeface="仿宋" panose="02010609060101010101" pitchFamily="49" charset="-122"/>
                <a:ea typeface="仿宋" panose="02010609060101010101" pitchFamily="49" charset="-122"/>
              </a:rPr>
              <a:t>项目达到可投入使用状态需要的时间。</a:t>
            </a:r>
            <a:endParaRPr lang="id-ID" sz="2200" b="1" dirty="0">
              <a:latin typeface="仿宋" panose="02010609060101010101" pitchFamily="49" charset="-122"/>
              <a:ea typeface="仿宋" panose="02010609060101010101" pitchFamily="49" charset="-122"/>
            </a:endParaRPr>
          </a:p>
        </p:txBody>
      </p:sp>
      <p:sp>
        <p:nvSpPr>
          <p:cNvPr id="24" name="PA-矩形 45"/>
          <p:cNvSpPr/>
          <p:nvPr>
            <p:custDataLst>
              <p:tags r:id="rId16"/>
            </p:custDataLst>
          </p:nvPr>
        </p:nvSpPr>
        <p:spPr>
          <a:xfrm>
            <a:off x="5733294" y="4934418"/>
            <a:ext cx="2620487" cy="769441"/>
          </a:xfrm>
          <a:prstGeom prst="rect">
            <a:avLst/>
          </a:prstGeom>
        </p:spPr>
        <p:txBody>
          <a:bodyPr wrap="square">
            <a:spAutoFit/>
          </a:bodyPr>
          <a:lstStyle/>
          <a:p>
            <a:pPr algn="ctr"/>
            <a:r>
              <a:rPr lang="zh-CN" altLang="en-US" sz="2200" b="1" dirty="0">
                <a:latin typeface="仿宋" panose="02010609060101010101" pitchFamily="49" charset="-122"/>
                <a:ea typeface="仿宋" panose="02010609060101010101" pitchFamily="49" charset="-122"/>
              </a:rPr>
              <a:t>按固定资产的使用寿命确定。</a:t>
            </a:r>
            <a:endParaRPr lang="id-ID" sz="2200" b="1" dirty="0">
              <a:latin typeface="仿宋" panose="02010609060101010101" pitchFamily="49" charset="-122"/>
              <a:ea typeface="仿宋" panose="02010609060101010101" pitchFamily="49" charset="-122"/>
            </a:endParaRPr>
          </a:p>
        </p:txBody>
      </p:sp>
      <p:sp>
        <p:nvSpPr>
          <p:cNvPr id="25" name="PA-标题 2"/>
          <p:cNvSpPr txBox="1"/>
          <p:nvPr>
            <p:custDataLst>
              <p:tags r:id="rId17"/>
            </p:custDataLst>
          </p:nvPr>
        </p:nvSpPr>
        <p:spPr>
          <a:xfrm>
            <a:off x="3410856" y="278925"/>
            <a:ext cx="5646059" cy="715529"/>
          </a:xfrm>
          <a:prstGeom prst="rect">
            <a:avLst/>
          </a:prstGeom>
        </p:spPr>
        <p:txBody>
          <a:bodyPr/>
          <a:lstStyle/>
          <a:p>
            <a:pPr marL="742950" indent="-742950">
              <a:lnSpc>
                <a:spcPct val="150000"/>
              </a:lnSpc>
            </a:pPr>
            <a:r>
              <a:rPr lang="zh-CN" altLang="en-US" sz="3600" dirty="0">
                <a:latin typeface="微软雅黑" panose="020B0503020204020204" pitchFamily="34" charset="-122"/>
                <a:ea typeface="微软雅黑" panose="020B0503020204020204" pitchFamily="34" charset="-122"/>
                <a:cs typeface="+mj-cs"/>
              </a:rPr>
              <a:t> </a:t>
            </a:r>
            <a:r>
              <a:rPr lang="zh-CN" altLang="en-US" sz="3600" dirty="0" smtClean="0">
                <a:latin typeface="微软雅黑" panose="020B0503020204020204" pitchFamily="34" charset="-122"/>
                <a:ea typeface="微软雅黑" panose="020B0503020204020204" pitchFamily="34" charset="-122"/>
                <a:cs typeface="+mj-cs"/>
              </a:rPr>
              <a:t>  </a:t>
            </a:r>
            <a:r>
              <a:rPr lang="zh-CN" altLang="en-US" sz="3600" b="1" dirty="0">
                <a:latin typeface="微软雅黑" panose="020B0503020204020204" pitchFamily="34" charset="-122"/>
                <a:ea typeface="微软雅黑" panose="020B0503020204020204" pitchFamily="34" charset="-122"/>
                <a:cs typeface="+mj-cs"/>
              </a:rPr>
              <a:t>一、项目投资概述</a:t>
            </a:r>
            <a:endParaRPr lang="en-US" altLang="zh-CN" sz="3600" b="1" dirty="0">
              <a:latin typeface="微软雅黑" panose="020B0503020204020204" pitchFamily="34" charset="-122"/>
              <a:ea typeface="微软雅黑" panose="020B0503020204020204" pitchFamily="34" charset="-122"/>
              <a:cs typeface="+mj-cs"/>
            </a:endParaRPr>
          </a:p>
        </p:txBody>
      </p:sp>
      <p:sp>
        <p:nvSpPr>
          <p:cNvPr id="26" name="PA-Line 7"/>
          <p:cNvSpPr>
            <a:spLocks noChangeShapeType="1"/>
          </p:cNvSpPr>
          <p:nvPr>
            <p:custDataLst>
              <p:tags r:id="rId18"/>
            </p:custDataLst>
          </p:nvPr>
        </p:nvSpPr>
        <p:spPr bwMode="auto">
          <a:xfrm>
            <a:off x="8995229" y="535397"/>
            <a:ext cx="3196771"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7" name="PA-Line 7"/>
          <p:cNvSpPr>
            <a:spLocks noChangeShapeType="1"/>
          </p:cNvSpPr>
          <p:nvPr>
            <p:custDataLst>
              <p:tags r:id="rId19"/>
            </p:custDataLst>
          </p:nvPr>
        </p:nvSpPr>
        <p:spPr bwMode="auto">
          <a:xfrm flipV="1">
            <a:off x="1" y="542019"/>
            <a:ext cx="3555999"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8" name="PA-灯片编号占位符 2"/>
          <p:cNvSpPr txBox="1"/>
          <p:nvPr>
            <p:custDataLst>
              <p:tags r:id="rId20"/>
            </p:custDataLst>
          </p:nvPr>
        </p:nvSpPr>
        <p:spPr>
          <a:xfrm>
            <a:off x="11381695" y="6254977"/>
            <a:ext cx="403905" cy="363537"/>
          </a:xfrm>
          <a:prstGeom prst="rect">
            <a:avLst/>
          </a:prstGeom>
        </p:spPr>
        <p:txBody>
          <a:bodyPr/>
          <a:lstStyle/>
          <a:p>
            <a:pPr marR="0" lvl="0" indent="0" algn="ctr" fontAlgn="auto">
              <a:lnSpc>
                <a:spcPct val="100000"/>
              </a:lnSpc>
              <a:spcBef>
                <a:spcPts val="0"/>
              </a:spcBef>
              <a:spcAft>
                <a:spcPts val="0"/>
              </a:spcAft>
              <a:buClrTx/>
              <a:buSzTx/>
              <a:buFontTx/>
              <a:buNone/>
              <a:defRPr/>
            </a:pPr>
            <a:fld id="{85390422-17C3-4F72-95DC-FB6A1A24C82E}" type="slidenum">
              <a:rPr lang="en-US" sz="1400" b="1">
                <a:solidFill>
                  <a:schemeClr val="bg1"/>
                </a:solidFill>
                <a:latin typeface="+mj-lt"/>
              </a:rPr>
            </a:fld>
            <a:endParaRPr lang="en-US" sz="1400" b="1" dirty="0">
              <a:solidFill>
                <a:schemeClr val="bg1"/>
              </a:solidFill>
              <a:latin typeface="+mj-lt"/>
            </a:endParaRPr>
          </a:p>
        </p:txBody>
      </p:sp>
      <p:sp>
        <p:nvSpPr>
          <p:cNvPr id="29" name="PA-矩形 28"/>
          <p:cNvSpPr/>
          <p:nvPr>
            <p:custDataLst>
              <p:tags r:id="rId21"/>
            </p:custDataLst>
          </p:nvPr>
        </p:nvSpPr>
        <p:spPr>
          <a:xfrm>
            <a:off x="7866671" y="6095294"/>
            <a:ext cx="3416320" cy="523220"/>
          </a:xfrm>
          <a:prstGeom prst="rect">
            <a:avLst/>
          </a:prstGeom>
        </p:spPr>
        <p:txBody>
          <a:bodyPr wrap="none">
            <a:spAutoFit/>
          </a:bodyPr>
          <a:lstStyle/>
          <a:p>
            <a:r>
              <a:rPr lang="zh-CN" altLang="en-US" sz="2800" dirty="0">
                <a:solidFill>
                  <a:srgbClr val="333333"/>
                </a:solidFill>
                <a:latin typeface="微软雅黑" panose="020B0503020204020204" pitchFamily="34" charset="-122"/>
                <a:ea typeface="微软雅黑" panose="020B0503020204020204" pitchFamily="34" charset="-122"/>
              </a:rPr>
              <a:t>两个时期、三个时点</a:t>
            </a:r>
            <a:endParaRPr lang="zh-CN" altLang="en-US" sz="2800" dirty="0"/>
          </a:p>
        </p:txBody>
      </p:sp>
      <p:sp>
        <p:nvSpPr>
          <p:cNvPr id="2" name="矩形 1"/>
          <p:cNvSpPr/>
          <p:nvPr/>
        </p:nvSpPr>
        <p:spPr>
          <a:xfrm>
            <a:off x="633277" y="2636170"/>
            <a:ext cx="800219" cy="276999"/>
          </a:xfrm>
          <a:prstGeom prst="rect">
            <a:avLst/>
          </a:prstGeom>
        </p:spPr>
        <p:txBody>
          <a:bodyPr wrap="non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建设起点</a:t>
            </a:r>
            <a:endParaRPr lang="zh-CN" altLang="en-US" sz="1200" b="1" dirty="0">
              <a:solidFill>
                <a:schemeClr val="bg1"/>
              </a:solidFill>
            </a:endParaRPr>
          </a:p>
        </p:txBody>
      </p:sp>
      <p:sp>
        <p:nvSpPr>
          <p:cNvPr id="30" name="矩形 29"/>
          <p:cNvSpPr/>
          <p:nvPr/>
        </p:nvSpPr>
        <p:spPr>
          <a:xfrm>
            <a:off x="2694676" y="4486618"/>
            <a:ext cx="646331" cy="276999"/>
          </a:xfrm>
          <a:prstGeom prst="rect">
            <a:avLst/>
          </a:prstGeom>
        </p:spPr>
        <p:txBody>
          <a:bodyPr wrap="non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投产日</a:t>
            </a:r>
            <a:endParaRPr lang="zh-CN" altLang="en-US" sz="1200" b="1" dirty="0">
              <a:solidFill>
                <a:schemeClr val="bg1"/>
              </a:solidFill>
            </a:endParaRPr>
          </a:p>
        </p:txBody>
      </p:sp>
      <p:sp>
        <p:nvSpPr>
          <p:cNvPr id="31" name="矩形 30"/>
          <p:cNvSpPr/>
          <p:nvPr/>
        </p:nvSpPr>
        <p:spPr>
          <a:xfrm>
            <a:off x="10823806" y="4645390"/>
            <a:ext cx="646331" cy="276999"/>
          </a:xfrm>
          <a:prstGeom prst="rect">
            <a:avLst/>
          </a:prstGeom>
        </p:spPr>
        <p:txBody>
          <a:bodyPr wrap="non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终结点</a:t>
            </a:r>
            <a:endParaRPr lang="zh-CN" altLang="en-US" sz="12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100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100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1000"/>
                                  </p:stCondLst>
                                  <p:childTnLst>
                                    <p:set>
                                      <p:cBhvr>
                                        <p:cTn id="56" dur="1" fill="hold">
                                          <p:stCondLst>
                                            <p:cond delay="0"/>
                                          </p:stCondLst>
                                        </p:cTn>
                                        <p:tgtEl>
                                          <p:spTgt spid="18"/>
                                        </p:tgtEl>
                                        <p:attrNameLst>
                                          <p:attrName>style.visibility</p:attrName>
                                        </p:attrNameLst>
                                      </p:cBhvr>
                                      <p:to>
                                        <p:strVal val="visible"/>
                                      </p:to>
                                    </p:set>
                                  </p:childTnLst>
                                </p:cTn>
                              </p:par>
                            </p:childTnLst>
                          </p:cTn>
                        </p:par>
                        <p:par>
                          <p:cTn id="57" fill="hold">
                            <p:stCondLst>
                              <p:cond delay="1000"/>
                            </p:stCondLst>
                            <p:childTnLst>
                              <p:par>
                                <p:cTn id="58" presetID="1" presetClass="entr" presetSubtype="0" fill="hold" grpId="0" nodeType="afterEffect">
                                  <p:stCondLst>
                                    <p:cond delay="1000"/>
                                  </p:stCondLst>
                                  <p:childTnLst>
                                    <p:set>
                                      <p:cBhvr>
                                        <p:cTn id="59" dur="1" fill="hold">
                                          <p:stCondLst>
                                            <p:cond delay="0"/>
                                          </p:stCondLst>
                                        </p:cTn>
                                        <p:tgtEl>
                                          <p:spTgt spid="1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checkerboard(across)">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4" grpId="0" animBg="1"/>
      <p:bldP spid="16" grpId="0"/>
      <p:bldP spid="17" grpId="0"/>
      <p:bldP spid="18" grpId="0"/>
      <p:bldP spid="19" grpId="0"/>
      <p:bldP spid="23" grpId="0"/>
      <p:bldP spid="24" grpId="0"/>
      <p:bldP spid="25"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a:off x="1752903" y="4316128"/>
            <a:ext cx="2016475" cy="1285035"/>
            <a:chOff x="1600486" y="5234861"/>
            <a:chExt cx="2016475" cy="1285035"/>
          </a:xfrm>
        </p:grpSpPr>
        <p:grpSp>
          <p:nvGrpSpPr>
            <p:cNvPr id="4" name="Group 29"/>
            <p:cNvGrpSpPr>
              <a:grpSpLocks noChangeAspect="1"/>
            </p:cNvGrpSpPr>
            <p:nvPr/>
          </p:nvGrpSpPr>
          <p:grpSpPr>
            <a:xfrm>
              <a:off x="1985272" y="6237354"/>
              <a:ext cx="1259999" cy="282542"/>
              <a:chOff x="7996433" y="5555400"/>
              <a:chExt cx="1535336" cy="344294"/>
            </a:xfrm>
          </p:grpSpPr>
          <p:grpSp>
            <p:nvGrpSpPr>
              <p:cNvPr id="5" name="Group 32"/>
              <p:cNvGrpSpPr/>
              <p:nvPr/>
            </p:nvGrpSpPr>
            <p:grpSpPr>
              <a:xfrm>
                <a:off x="8797401" y="5565805"/>
                <a:ext cx="333884" cy="333884"/>
                <a:chOff x="3380029" y="1565817"/>
                <a:chExt cx="914400" cy="914400"/>
              </a:xfrm>
            </p:grpSpPr>
            <p:sp>
              <p:nvSpPr>
                <p:cNvPr id="82" name="Oval 79"/>
                <p:cNvSpPr>
                  <a:spLocks noChangeArrowheads="1"/>
                </p:cNvSpPr>
                <p:nvPr/>
              </p:nvSpPr>
              <p:spPr bwMode="invGray">
                <a:xfrm>
                  <a:off x="3380029" y="1565817"/>
                  <a:ext cx="914400" cy="914400"/>
                </a:xfrm>
                <a:prstGeom prst="ellipse">
                  <a:avLst/>
                </a:prstGeom>
                <a:solidFill>
                  <a:srgbClr val="01A2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gency FB" panose="020B0503020202020204" pitchFamily="34" charset="0"/>
                    <a:cs typeface="+mn-ea"/>
                    <a:sym typeface="+mn-lt"/>
                  </a:endParaRPr>
                </a:p>
              </p:txBody>
            </p:sp>
            <p:sp>
              <p:nvSpPr>
                <p:cNvPr id="83" name="Freeform 80"/>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panose="020B0503020202020204" pitchFamily="34" charset="0"/>
                    <a:cs typeface="+mn-ea"/>
                    <a:sym typeface="+mn-lt"/>
                  </a:endParaRPr>
                </a:p>
              </p:txBody>
            </p:sp>
          </p:grpSp>
          <p:grpSp>
            <p:nvGrpSpPr>
              <p:cNvPr id="6" name="Group 33"/>
              <p:cNvGrpSpPr/>
              <p:nvPr/>
            </p:nvGrpSpPr>
            <p:grpSpPr bwMode="invGray">
              <a:xfrm>
                <a:off x="9197885" y="5555400"/>
                <a:ext cx="333884" cy="333884"/>
                <a:chOff x="6243635" y="9397437"/>
                <a:chExt cx="885825" cy="884238"/>
              </a:xfrm>
            </p:grpSpPr>
            <p:sp>
              <p:nvSpPr>
                <p:cNvPr id="80" name="Oval 186"/>
                <p:cNvSpPr>
                  <a:spLocks noChangeArrowheads="1"/>
                </p:cNvSpPr>
                <p:nvPr/>
              </p:nvSpPr>
              <p:spPr bwMode="invGray">
                <a:xfrm>
                  <a:off x="6243635" y="9397437"/>
                  <a:ext cx="885825" cy="884238"/>
                </a:xfrm>
                <a:prstGeom prst="ellipse">
                  <a:avLst/>
                </a:prstGeom>
                <a:solidFill>
                  <a:srgbClr val="01A2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gency FB" panose="020B0503020202020204" pitchFamily="34" charset="0"/>
                    <a:cs typeface="+mn-ea"/>
                    <a:sym typeface="+mn-lt"/>
                  </a:endParaRPr>
                </a:p>
              </p:txBody>
            </p:sp>
            <p:sp>
              <p:nvSpPr>
                <p:cNvPr id="81"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panose="020B0503020202020204" pitchFamily="34" charset="0"/>
                    <a:cs typeface="+mn-ea"/>
                    <a:sym typeface="+mn-lt"/>
                  </a:endParaRPr>
                </a:p>
              </p:txBody>
            </p:sp>
          </p:grpSp>
          <p:grpSp>
            <p:nvGrpSpPr>
              <p:cNvPr id="7" name="Group 34"/>
              <p:cNvGrpSpPr/>
              <p:nvPr/>
            </p:nvGrpSpPr>
            <p:grpSpPr>
              <a:xfrm>
                <a:off x="7996433" y="5565804"/>
                <a:ext cx="333885" cy="333884"/>
                <a:chOff x="398463" y="1550691"/>
                <a:chExt cx="914400" cy="914400"/>
              </a:xfrm>
            </p:grpSpPr>
            <p:sp>
              <p:nvSpPr>
                <p:cNvPr id="78" name="Oval 81"/>
                <p:cNvSpPr>
                  <a:spLocks noChangeArrowheads="1"/>
                </p:cNvSpPr>
                <p:nvPr/>
              </p:nvSpPr>
              <p:spPr bwMode="invGray">
                <a:xfrm>
                  <a:off x="398463" y="1550691"/>
                  <a:ext cx="914400" cy="914400"/>
                </a:xfrm>
                <a:prstGeom prst="ellipse">
                  <a:avLst/>
                </a:prstGeom>
                <a:solidFill>
                  <a:srgbClr val="01A2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gency FB" panose="020B0503020202020204" pitchFamily="34" charset="0"/>
                    <a:cs typeface="+mn-ea"/>
                    <a:sym typeface="+mn-lt"/>
                  </a:endParaRPr>
                </a:p>
              </p:txBody>
            </p:sp>
            <p:sp>
              <p:nvSpPr>
                <p:cNvPr id="79" name="Freeform 82"/>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panose="020B0503020202020204" pitchFamily="34" charset="0"/>
                    <a:cs typeface="+mn-ea"/>
                    <a:sym typeface="+mn-lt"/>
                  </a:endParaRPr>
                </a:p>
              </p:txBody>
            </p:sp>
          </p:grpSp>
          <p:grpSp>
            <p:nvGrpSpPr>
              <p:cNvPr id="8" name="Group 35"/>
              <p:cNvGrpSpPr/>
              <p:nvPr/>
            </p:nvGrpSpPr>
            <p:grpSpPr>
              <a:xfrm>
                <a:off x="8396925" y="5565810"/>
                <a:ext cx="333884" cy="333884"/>
                <a:chOff x="1889246" y="1550691"/>
                <a:chExt cx="914400" cy="914400"/>
              </a:xfrm>
            </p:grpSpPr>
            <p:sp>
              <p:nvSpPr>
                <p:cNvPr id="74" name="Oval 92"/>
                <p:cNvSpPr>
                  <a:spLocks noChangeArrowheads="1"/>
                </p:cNvSpPr>
                <p:nvPr/>
              </p:nvSpPr>
              <p:spPr bwMode="invGray">
                <a:xfrm>
                  <a:off x="1889246" y="1550691"/>
                  <a:ext cx="914400" cy="914400"/>
                </a:xfrm>
                <a:prstGeom prst="ellipse">
                  <a:avLst/>
                </a:prstGeom>
                <a:solidFill>
                  <a:srgbClr val="01A2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gency FB" panose="020B0503020202020204" pitchFamily="34" charset="0"/>
                    <a:cs typeface="+mn-ea"/>
                    <a:sym typeface="+mn-lt"/>
                  </a:endParaRPr>
                </a:p>
              </p:txBody>
            </p:sp>
            <p:grpSp>
              <p:nvGrpSpPr>
                <p:cNvPr id="9" name="Group 37"/>
                <p:cNvGrpSpPr/>
                <p:nvPr/>
              </p:nvGrpSpPr>
              <p:grpSpPr>
                <a:xfrm>
                  <a:off x="2118665" y="1750614"/>
                  <a:ext cx="499807" cy="476865"/>
                  <a:chOff x="2118665" y="1750614"/>
                  <a:chExt cx="499807" cy="476865"/>
                </a:xfrm>
              </p:grpSpPr>
              <p:sp>
                <p:nvSpPr>
                  <p:cNvPr id="76"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panose="020B0503020202020204" pitchFamily="34" charset="0"/>
                      <a:cs typeface="+mn-ea"/>
                      <a:sym typeface="+mn-lt"/>
                    </a:endParaRPr>
                  </a:p>
                </p:txBody>
              </p:sp>
              <p:sp>
                <p:nvSpPr>
                  <p:cNvPr id="77" name="Freeform 94"/>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panose="020B0503020202020204" pitchFamily="34" charset="0"/>
                      <a:cs typeface="+mn-ea"/>
                      <a:sym typeface="+mn-lt"/>
                    </a:endParaRPr>
                  </a:p>
                </p:txBody>
              </p:sp>
            </p:grpSp>
          </p:grpSp>
        </p:grpSp>
        <p:sp>
          <p:nvSpPr>
            <p:cNvPr id="68" name="TextBox 30"/>
            <p:cNvSpPr txBox="1"/>
            <p:nvPr/>
          </p:nvSpPr>
          <p:spPr>
            <a:xfrm>
              <a:off x="1600486" y="5701828"/>
              <a:ext cx="2016475" cy="492443"/>
            </a:xfrm>
            <a:prstGeom prst="rect">
              <a:avLst/>
            </a:prstGeom>
            <a:noFill/>
          </p:spPr>
          <p:txBody>
            <a:bodyPr wrap="square" rtlCol="0">
              <a:spAutoFit/>
            </a:bodyPr>
            <a:lstStyle/>
            <a:p>
              <a:pPr algn="ctr"/>
              <a:r>
                <a:rPr lang="zh-CN" altLang="en-US" sz="2600" dirty="0">
                  <a:latin typeface="微软雅黑" panose="020B0503020204020204" pitchFamily="34" charset="-122"/>
                  <a:ea typeface="微软雅黑" panose="020B0503020204020204" pitchFamily="34" charset="-122"/>
                  <a:cs typeface="+mn-ea"/>
                  <a:sym typeface="+mn-lt"/>
                </a:rPr>
                <a:t>建设期</a:t>
              </a:r>
              <a:endParaRPr lang="en-US" sz="2600" dirty="0">
                <a:latin typeface="微软雅黑" panose="020B0503020204020204" pitchFamily="34" charset="-122"/>
                <a:ea typeface="微软雅黑" panose="020B0503020204020204" pitchFamily="34" charset="-122"/>
                <a:cs typeface="+mn-ea"/>
                <a:sym typeface="+mn-lt"/>
              </a:endParaRPr>
            </a:p>
          </p:txBody>
        </p:sp>
        <p:sp>
          <p:nvSpPr>
            <p:cNvPr id="69" name="Rectangle 31"/>
            <p:cNvSpPr/>
            <p:nvPr/>
          </p:nvSpPr>
          <p:spPr>
            <a:xfrm>
              <a:off x="2116762" y="5234861"/>
              <a:ext cx="854721" cy="400110"/>
            </a:xfrm>
            <a:prstGeom prst="rect">
              <a:avLst/>
            </a:prstGeom>
          </p:spPr>
          <p:txBody>
            <a:bodyPr wrap="none">
              <a:spAutoFit/>
            </a:bodyPr>
            <a:lstStyle/>
            <a:p>
              <a:r>
                <a:rPr lang="zh-CN" altLang="en-US" sz="2000" b="1" spc="600" dirty="0">
                  <a:solidFill>
                    <a:srgbClr val="000000"/>
                  </a:solidFill>
                  <a:latin typeface="Agency FB" panose="020B0503020202020204" pitchFamily="34" charset="0"/>
                  <a:cs typeface="+mn-ea"/>
                  <a:sym typeface="+mn-lt"/>
                </a:rPr>
                <a:t>学生</a:t>
              </a:r>
              <a:endParaRPr lang="en-US" sz="2000" b="1" spc="600" dirty="0">
                <a:solidFill>
                  <a:srgbClr val="000000"/>
                </a:solidFill>
                <a:latin typeface="Agency FB" panose="020B0503020202020204" pitchFamily="34" charset="0"/>
                <a:cs typeface="+mn-ea"/>
                <a:sym typeface="+mn-lt"/>
              </a:endParaRPr>
            </a:p>
          </p:txBody>
        </p:sp>
      </p:grpSp>
      <p:grpSp>
        <p:nvGrpSpPr>
          <p:cNvPr id="12" name="Group 46"/>
          <p:cNvGrpSpPr/>
          <p:nvPr/>
        </p:nvGrpSpPr>
        <p:grpSpPr>
          <a:xfrm>
            <a:off x="5100704" y="4287100"/>
            <a:ext cx="2016475" cy="1314068"/>
            <a:chOff x="1658542" y="5205833"/>
            <a:chExt cx="2016475" cy="1314068"/>
          </a:xfrm>
        </p:grpSpPr>
        <p:grpSp>
          <p:nvGrpSpPr>
            <p:cNvPr id="13" name="Group 47"/>
            <p:cNvGrpSpPr>
              <a:grpSpLocks noChangeAspect="1"/>
            </p:cNvGrpSpPr>
            <p:nvPr/>
          </p:nvGrpSpPr>
          <p:grpSpPr>
            <a:xfrm>
              <a:off x="1985273" y="6245896"/>
              <a:ext cx="1260000" cy="274005"/>
              <a:chOff x="7996434" y="5565810"/>
              <a:chExt cx="1535341" cy="333884"/>
            </a:xfrm>
          </p:grpSpPr>
          <p:grpSp>
            <p:nvGrpSpPr>
              <p:cNvPr id="14" name="Group 50"/>
              <p:cNvGrpSpPr/>
              <p:nvPr/>
            </p:nvGrpSpPr>
            <p:grpSpPr>
              <a:xfrm>
                <a:off x="8797406" y="5565810"/>
                <a:ext cx="333884" cy="333884"/>
                <a:chOff x="3380029" y="1565817"/>
                <a:chExt cx="914400" cy="914400"/>
              </a:xfrm>
            </p:grpSpPr>
            <p:sp>
              <p:nvSpPr>
                <p:cNvPr id="100" name="Oval 79"/>
                <p:cNvSpPr>
                  <a:spLocks noChangeArrowheads="1"/>
                </p:cNvSpPr>
                <p:nvPr/>
              </p:nvSpPr>
              <p:spPr bwMode="invGray">
                <a:xfrm>
                  <a:off x="3380029" y="1565817"/>
                  <a:ext cx="914400" cy="914400"/>
                </a:xfrm>
                <a:prstGeom prst="ellipse">
                  <a:avLst/>
                </a:prstGeom>
                <a:solidFill>
                  <a:srgbClr val="01A2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gency FB" panose="020B0503020202020204" pitchFamily="34" charset="0"/>
                    <a:cs typeface="+mn-ea"/>
                    <a:sym typeface="+mn-lt"/>
                  </a:endParaRPr>
                </a:p>
              </p:txBody>
            </p:sp>
            <p:sp>
              <p:nvSpPr>
                <p:cNvPr id="101" name="Freeform 80"/>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panose="020B0503020202020204" pitchFamily="34" charset="0"/>
                    <a:cs typeface="+mn-ea"/>
                    <a:sym typeface="+mn-lt"/>
                  </a:endParaRPr>
                </a:p>
              </p:txBody>
            </p:sp>
          </p:grpSp>
          <p:grpSp>
            <p:nvGrpSpPr>
              <p:cNvPr id="15" name="Group 51"/>
              <p:cNvGrpSpPr/>
              <p:nvPr/>
            </p:nvGrpSpPr>
            <p:grpSpPr bwMode="invGray">
              <a:xfrm>
                <a:off x="9197891" y="5565810"/>
                <a:ext cx="333884" cy="333884"/>
                <a:chOff x="6243638" y="9424987"/>
                <a:chExt cx="885825" cy="884238"/>
              </a:xfrm>
            </p:grpSpPr>
            <p:sp>
              <p:nvSpPr>
                <p:cNvPr id="98" name="Oval 186"/>
                <p:cNvSpPr>
                  <a:spLocks noChangeArrowheads="1"/>
                </p:cNvSpPr>
                <p:nvPr/>
              </p:nvSpPr>
              <p:spPr bwMode="invGray">
                <a:xfrm>
                  <a:off x="6243638" y="9424987"/>
                  <a:ext cx="885825" cy="884238"/>
                </a:xfrm>
                <a:prstGeom prst="ellipse">
                  <a:avLst/>
                </a:prstGeom>
                <a:solidFill>
                  <a:srgbClr val="01A2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gency FB" panose="020B0503020202020204" pitchFamily="34" charset="0"/>
                    <a:cs typeface="+mn-ea"/>
                    <a:sym typeface="+mn-lt"/>
                  </a:endParaRPr>
                </a:p>
              </p:txBody>
            </p:sp>
            <p:sp>
              <p:nvSpPr>
                <p:cNvPr id="99"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panose="020B0503020202020204" pitchFamily="34" charset="0"/>
                    <a:cs typeface="+mn-ea"/>
                    <a:sym typeface="+mn-lt"/>
                  </a:endParaRPr>
                </a:p>
              </p:txBody>
            </p:sp>
          </p:grpSp>
          <p:grpSp>
            <p:nvGrpSpPr>
              <p:cNvPr id="16" name="Group 52"/>
              <p:cNvGrpSpPr/>
              <p:nvPr/>
            </p:nvGrpSpPr>
            <p:grpSpPr>
              <a:xfrm>
                <a:off x="7996434" y="5565810"/>
                <a:ext cx="333885" cy="333884"/>
                <a:chOff x="398463" y="1550691"/>
                <a:chExt cx="914400" cy="914400"/>
              </a:xfrm>
            </p:grpSpPr>
            <p:sp>
              <p:nvSpPr>
                <p:cNvPr id="96" name="Oval 81"/>
                <p:cNvSpPr>
                  <a:spLocks noChangeArrowheads="1"/>
                </p:cNvSpPr>
                <p:nvPr/>
              </p:nvSpPr>
              <p:spPr bwMode="invGray">
                <a:xfrm>
                  <a:off x="398463" y="1550691"/>
                  <a:ext cx="914400" cy="914400"/>
                </a:xfrm>
                <a:prstGeom prst="ellipse">
                  <a:avLst/>
                </a:prstGeom>
                <a:solidFill>
                  <a:srgbClr val="01A2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gency FB" panose="020B0503020202020204" pitchFamily="34" charset="0"/>
                    <a:cs typeface="+mn-ea"/>
                    <a:sym typeface="+mn-lt"/>
                  </a:endParaRPr>
                </a:p>
              </p:txBody>
            </p:sp>
            <p:sp>
              <p:nvSpPr>
                <p:cNvPr id="97" name="Freeform 82"/>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panose="020B0503020202020204" pitchFamily="34" charset="0"/>
                    <a:cs typeface="+mn-ea"/>
                    <a:sym typeface="+mn-lt"/>
                  </a:endParaRPr>
                </a:p>
              </p:txBody>
            </p:sp>
          </p:grpSp>
          <p:grpSp>
            <p:nvGrpSpPr>
              <p:cNvPr id="17" name="Group 53"/>
              <p:cNvGrpSpPr/>
              <p:nvPr/>
            </p:nvGrpSpPr>
            <p:grpSpPr>
              <a:xfrm>
                <a:off x="8396925" y="5565810"/>
                <a:ext cx="333884" cy="333884"/>
                <a:chOff x="1889246" y="1550691"/>
                <a:chExt cx="914400" cy="914400"/>
              </a:xfrm>
            </p:grpSpPr>
            <p:sp>
              <p:nvSpPr>
                <p:cNvPr id="92" name="Oval 92"/>
                <p:cNvSpPr>
                  <a:spLocks noChangeArrowheads="1"/>
                </p:cNvSpPr>
                <p:nvPr/>
              </p:nvSpPr>
              <p:spPr bwMode="invGray">
                <a:xfrm>
                  <a:off x="1889246" y="1550691"/>
                  <a:ext cx="914400" cy="914400"/>
                </a:xfrm>
                <a:prstGeom prst="ellipse">
                  <a:avLst/>
                </a:prstGeom>
                <a:solidFill>
                  <a:srgbClr val="01A2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gency FB" panose="020B0503020202020204" pitchFamily="34" charset="0"/>
                    <a:cs typeface="+mn-ea"/>
                    <a:sym typeface="+mn-lt"/>
                  </a:endParaRPr>
                </a:p>
              </p:txBody>
            </p:sp>
            <p:grpSp>
              <p:nvGrpSpPr>
                <p:cNvPr id="18" name="Group 55"/>
                <p:cNvGrpSpPr/>
                <p:nvPr/>
              </p:nvGrpSpPr>
              <p:grpSpPr>
                <a:xfrm>
                  <a:off x="2118665" y="1750614"/>
                  <a:ext cx="499807" cy="476865"/>
                  <a:chOff x="2118665" y="1750614"/>
                  <a:chExt cx="499807" cy="476865"/>
                </a:xfrm>
              </p:grpSpPr>
              <p:sp>
                <p:nvSpPr>
                  <p:cNvPr id="94"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panose="020B0503020202020204" pitchFamily="34" charset="0"/>
                      <a:cs typeface="+mn-ea"/>
                      <a:sym typeface="+mn-lt"/>
                    </a:endParaRPr>
                  </a:p>
                </p:txBody>
              </p:sp>
              <p:sp>
                <p:nvSpPr>
                  <p:cNvPr id="95" name="Freeform 94"/>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panose="020B0503020202020204" pitchFamily="34" charset="0"/>
                      <a:cs typeface="+mn-ea"/>
                      <a:sym typeface="+mn-lt"/>
                    </a:endParaRPr>
                  </a:p>
                </p:txBody>
              </p:sp>
            </p:grpSp>
          </p:grpSp>
        </p:grpSp>
        <p:sp>
          <p:nvSpPr>
            <p:cNvPr id="86" name="TextBox 48"/>
            <p:cNvSpPr txBox="1"/>
            <p:nvPr/>
          </p:nvSpPr>
          <p:spPr>
            <a:xfrm>
              <a:off x="1658542" y="5658285"/>
              <a:ext cx="2016475" cy="492443"/>
            </a:xfrm>
            <a:prstGeom prst="rect">
              <a:avLst/>
            </a:prstGeom>
            <a:noFill/>
          </p:spPr>
          <p:txBody>
            <a:bodyPr wrap="square" rtlCol="0">
              <a:spAutoFit/>
            </a:bodyPr>
            <a:lstStyle/>
            <a:p>
              <a:pPr algn="ctr"/>
              <a:r>
                <a:rPr lang="zh-CN" altLang="en-US" sz="2600" dirty="0">
                  <a:latin typeface="微软雅黑" panose="020B0503020204020204" pitchFamily="34" charset="-122"/>
                  <a:ea typeface="微软雅黑" panose="020B0503020204020204" pitchFamily="34" charset="-122"/>
                  <a:cs typeface="+mn-ea"/>
                  <a:sym typeface="+mn-lt"/>
                </a:rPr>
                <a:t>试产期</a:t>
              </a:r>
              <a:endParaRPr lang="en-US" sz="2600" dirty="0">
                <a:latin typeface="微软雅黑" panose="020B0503020204020204" pitchFamily="34" charset="-122"/>
                <a:ea typeface="微软雅黑" panose="020B0503020204020204" pitchFamily="34" charset="-122"/>
                <a:cs typeface="+mn-ea"/>
                <a:sym typeface="+mn-lt"/>
              </a:endParaRPr>
            </a:p>
          </p:txBody>
        </p:sp>
        <p:sp>
          <p:nvSpPr>
            <p:cNvPr id="87" name="Rectangle 49"/>
            <p:cNvSpPr/>
            <p:nvPr/>
          </p:nvSpPr>
          <p:spPr>
            <a:xfrm>
              <a:off x="2034155" y="5205833"/>
              <a:ext cx="1524776" cy="400110"/>
            </a:xfrm>
            <a:prstGeom prst="rect">
              <a:avLst/>
            </a:prstGeom>
          </p:spPr>
          <p:txBody>
            <a:bodyPr wrap="none">
              <a:spAutoFit/>
            </a:bodyPr>
            <a:lstStyle/>
            <a:p>
              <a:r>
                <a:rPr lang="zh-CN" altLang="en-US" sz="2000" b="1" spc="600" dirty="0">
                  <a:solidFill>
                    <a:srgbClr val="000000"/>
                  </a:solidFill>
                  <a:latin typeface="Agency FB" panose="020B0503020202020204" pitchFamily="34" charset="0"/>
                  <a:cs typeface="+mn-ea"/>
                  <a:sym typeface="+mn-lt"/>
                </a:rPr>
                <a:t>职场菜鸟</a:t>
              </a:r>
              <a:endParaRPr lang="en-US" sz="2000" b="1" spc="600" dirty="0">
                <a:solidFill>
                  <a:srgbClr val="000000"/>
                </a:solidFill>
                <a:latin typeface="Agency FB" panose="020B0503020202020204" pitchFamily="34" charset="0"/>
                <a:cs typeface="+mn-ea"/>
                <a:sym typeface="+mn-lt"/>
              </a:endParaRPr>
            </a:p>
          </p:txBody>
        </p:sp>
      </p:grpSp>
      <p:grpSp>
        <p:nvGrpSpPr>
          <p:cNvPr id="19" name="Group 64"/>
          <p:cNvGrpSpPr/>
          <p:nvPr/>
        </p:nvGrpSpPr>
        <p:grpSpPr>
          <a:xfrm>
            <a:off x="8557427" y="4304273"/>
            <a:ext cx="2016475" cy="1296890"/>
            <a:chOff x="1571457" y="5223011"/>
            <a:chExt cx="2016475" cy="1296890"/>
          </a:xfrm>
        </p:grpSpPr>
        <p:grpSp>
          <p:nvGrpSpPr>
            <p:cNvPr id="20" name="Group 65"/>
            <p:cNvGrpSpPr>
              <a:grpSpLocks noChangeAspect="1"/>
            </p:cNvGrpSpPr>
            <p:nvPr/>
          </p:nvGrpSpPr>
          <p:grpSpPr>
            <a:xfrm>
              <a:off x="1985273" y="6245896"/>
              <a:ext cx="1260000" cy="274005"/>
              <a:chOff x="7996434" y="5565810"/>
              <a:chExt cx="1535341" cy="333884"/>
            </a:xfrm>
          </p:grpSpPr>
          <p:grpSp>
            <p:nvGrpSpPr>
              <p:cNvPr id="21" name="Group 68"/>
              <p:cNvGrpSpPr/>
              <p:nvPr/>
            </p:nvGrpSpPr>
            <p:grpSpPr>
              <a:xfrm>
                <a:off x="8797406" y="5565810"/>
                <a:ext cx="333884" cy="333884"/>
                <a:chOff x="3380029" y="1565817"/>
                <a:chExt cx="914400" cy="914400"/>
              </a:xfrm>
            </p:grpSpPr>
            <p:sp>
              <p:nvSpPr>
                <p:cNvPr id="118" name="Oval 79"/>
                <p:cNvSpPr>
                  <a:spLocks noChangeArrowheads="1"/>
                </p:cNvSpPr>
                <p:nvPr/>
              </p:nvSpPr>
              <p:spPr bwMode="invGray">
                <a:xfrm>
                  <a:off x="3380029" y="1565817"/>
                  <a:ext cx="914400" cy="914400"/>
                </a:xfrm>
                <a:prstGeom prst="ellipse">
                  <a:avLst/>
                </a:prstGeom>
                <a:solidFill>
                  <a:srgbClr val="01A2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gency FB" panose="020B0503020202020204" pitchFamily="34" charset="0"/>
                    <a:cs typeface="+mn-ea"/>
                    <a:sym typeface="+mn-lt"/>
                  </a:endParaRPr>
                </a:p>
              </p:txBody>
            </p:sp>
            <p:sp>
              <p:nvSpPr>
                <p:cNvPr id="119" name="Freeform 80"/>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panose="020B0503020202020204" pitchFamily="34" charset="0"/>
                    <a:cs typeface="+mn-ea"/>
                    <a:sym typeface="+mn-lt"/>
                  </a:endParaRPr>
                </a:p>
              </p:txBody>
            </p:sp>
          </p:grpSp>
          <p:grpSp>
            <p:nvGrpSpPr>
              <p:cNvPr id="22" name="Group 69"/>
              <p:cNvGrpSpPr/>
              <p:nvPr/>
            </p:nvGrpSpPr>
            <p:grpSpPr bwMode="invGray">
              <a:xfrm>
                <a:off x="9197891" y="5565810"/>
                <a:ext cx="333884" cy="333884"/>
                <a:chOff x="6243638" y="9424987"/>
                <a:chExt cx="885825" cy="884238"/>
              </a:xfrm>
            </p:grpSpPr>
            <p:sp>
              <p:nvSpPr>
                <p:cNvPr id="116" name="Oval 186"/>
                <p:cNvSpPr>
                  <a:spLocks noChangeArrowheads="1"/>
                </p:cNvSpPr>
                <p:nvPr/>
              </p:nvSpPr>
              <p:spPr bwMode="invGray">
                <a:xfrm>
                  <a:off x="6243638" y="9424987"/>
                  <a:ext cx="885825" cy="884238"/>
                </a:xfrm>
                <a:prstGeom prst="ellipse">
                  <a:avLst/>
                </a:prstGeom>
                <a:solidFill>
                  <a:srgbClr val="01A2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gency FB" panose="020B0503020202020204" pitchFamily="34" charset="0"/>
                    <a:cs typeface="+mn-ea"/>
                    <a:sym typeface="+mn-lt"/>
                  </a:endParaRPr>
                </a:p>
              </p:txBody>
            </p:sp>
            <p:sp>
              <p:nvSpPr>
                <p:cNvPr id="117"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panose="020B0503020202020204" pitchFamily="34" charset="0"/>
                    <a:cs typeface="+mn-ea"/>
                    <a:sym typeface="+mn-lt"/>
                  </a:endParaRPr>
                </a:p>
              </p:txBody>
            </p:sp>
          </p:grpSp>
          <p:grpSp>
            <p:nvGrpSpPr>
              <p:cNvPr id="23" name="Group 70"/>
              <p:cNvGrpSpPr/>
              <p:nvPr/>
            </p:nvGrpSpPr>
            <p:grpSpPr>
              <a:xfrm>
                <a:off x="7996434" y="5565810"/>
                <a:ext cx="333885" cy="333884"/>
                <a:chOff x="398463" y="1550691"/>
                <a:chExt cx="914400" cy="914400"/>
              </a:xfrm>
            </p:grpSpPr>
            <p:sp>
              <p:nvSpPr>
                <p:cNvPr id="114" name="Oval 81"/>
                <p:cNvSpPr>
                  <a:spLocks noChangeArrowheads="1"/>
                </p:cNvSpPr>
                <p:nvPr/>
              </p:nvSpPr>
              <p:spPr bwMode="invGray">
                <a:xfrm>
                  <a:off x="398463" y="1550691"/>
                  <a:ext cx="914400" cy="914400"/>
                </a:xfrm>
                <a:prstGeom prst="ellipse">
                  <a:avLst/>
                </a:prstGeom>
                <a:solidFill>
                  <a:srgbClr val="01A2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gency FB" panose="020B0503020202020204" pitchFamily="34" charset="0"/>
                    <a:cs typeface="+mn-ea"/>
                    <a:sym typeface="+mn-lt"/>
                  </a:endParaRPr>
                </a:p>
              </p:txBody>
            </p:sp>
            <p:sp>
              <p:nvSpPr>
                <p:cNvPr id="115" name="Freeform 82"/>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panose="020B0503020202020204" pitchFamily="34" charset="0"/>
                    <a:cs typeface="+mn-ea"/>
                    <a:sym typeface="+mn-lt"/>
                  </a:endParaRPr>
                </a:p>
              </p:txBody>
            </p:sp>
          </p:grpSp>
          <p:grpSp>
            <p:nvGrpSpPr>
              <p:cNvPr id="24" name="Group 71"/>
              <p:cNvGrpSpPr/>
              <p:nvPr/>
            </p:nvGrpSpPr>
            <p:grpSpPr>
              <a:xfrm>
                <a:off x="8396925" y="5565810"/>
                <a:ext cx="333884" cy="333884"/>
                <a:chOff x="1889246" y="1550691"/>
                <a:chExt cx="914400" cy="914400"/>
              </a:xfrm>
            </p:grpSpPr>
            <p:sp>
              <p:nvSpPr>
                <p:cNvPr id="110" name="Oval 92"/>
                <p:cNvSpPr>
                  <a:spLocks noChangeArrowheads="1"/>
                </p:cNvSpPr>
                <p:nvPr/>
              </p:nvSpPr>
              <p:spPr bwMode="invGray">
                <a:xfrm>
                  <a:off x="1889246" y="1550691"/>
                  <a:ext cx="914400" cy="914400"/>
                </a:xfrm>
                <a:prstGeom prst="ellipse">
                  <a:avLst/>
                </a:prstGeom>
                <a:solidFill>
                  <a:srgbClr val="01A2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gency FB" panose="020B0503020202020204" pitchFamily="34" charset="0"/>
                    <a:cs typeface="+mn-ea"/>
                    <a:sym typeface="+mn-lt"/>
                  </a:endParaRPr>
                </a:p>
              </p:txBody>
            </p:sp>
            <p:grpSp>
              <p:nvGrpSpPr>
                <p:cNvPr id="25" name="Group 73"/>
                <p:cNvGrpSpPr/>
                <p:nvPr/>
              </p:nvGrpSpPr>
              <p:grpSpPr>
                <a:xfrm>
                  <a:off x="2118665" y="1750614"/>
                  <a:ext cx="499807" cy="476865"/>
                  <a:chOff x="2118665" y="1750614"/>
                  <a:chExt cx="499807" cy="476865"/>
                </a:xfrm>
              </p:grpSpPr>
              <p:sp>
                <p:nvSpPr>
                  <p:cNvPr id="112"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panose="020B0503020202020204" pitchFamily="34" charset="0"/>
                      <a:cs typeface="+mn-ea"/>
                      <a:sym typeface="+mn-lt"/>
                    </a:endParaRPr>
                  </a:p>
                </p:txBody>
              </p:sp>
              <p:sp>
                <p:nvSpPr>
                  <p:cNvPr id="113" name="Freeform 94"/>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solidFill>
                        <a:srgbClr val="7F7F7F"/>
                      </a:solidFill>
                      <a:latin typeface="Agency FB" panose="020B0503020202020204" pitchFamily="34" charset="0"/>
                      <a:cs typeface="+mn-ea"/>
                      <a:sym typeface="+mn-lt"/>
                    </a:endParaRPr>
                  </a:p>
                </p:txBody>
              </p:sp>
            </p:grpSp>
          </p:grpSp>
        </p:grpSp>
        <p:sp>
          <p:nvSpPr>
            <p:cNvPr id="104" name="TextBox 66"/>
            <p:cNvSpPr txBox="1"/>
            <p:nvPr/>
          </p:nvSpPr>
          <p:spPr>
            <a:xfrm>
              <a:off x="1571457" y="5600228"/>
              <a:ext cx="2016475" cy="492443"/>
            </a:xfrm>
            <a:prstGeom prst="rect">
              <a:avLst/>
            </a:prstGeom>
            <a:noFill/>
          </p:spPr>
          <p:txBody>
            <a:bodyPr wrap="square" rtlCol="0">
              <a:spAutoFit/>
            </a:bodyPr>
            <a:lstStyle/>
            <a:p>
              <a:pPr algn="ctr"/>
              <a:r>
                <a:rPr lang="zh-CN" altLang="en-US" sz="2600" dirty="0">
                  <a:latin typeface="微软雅黑" panose="020B0503020204020204" pitchFamily="34" charset="-122"/>
                  <a:ea typeface="微软雅黑" panose="020B0503020204020204" pitchFamily="34" charset="-122"/>
                  <a:cs typeface="+mn-ea"/>
                  <a:sym typeface="+mn-lt"/>
                </a:rPr>
                <a:t>达产期</a:t>
              </a:r>
              <a:endParaRPr lang="en-US" sz="2600" dirty="0">
                <a:latin typeface="微软雅黑" panose="020B0503020204020204" pitchFamily="34" charset="-122"/>
                <a:ea typeface="微软雅黑" panose="020B0503020204020204" pitchFamily="34" charset="-122"/>
                <a:cs typeface="+mn-ea"/>
                <a:sym typeface="+mn-lt"/>
              </a:endParaRPr>
            </a:p>
          </p:txBody>
        </p:sp>
        <p:sp>
          <p:nvSpPr>
            <p:cNvPr id="105" name="Rectangle 67"/>
            <p:cNvSpPr/>
            <p:nvPr/>
          </p:nvSpPr>
          <p:spPr>
            <a:xfrm>
              <a:off x="2047392" y="5223011"/>
              <a:ext cx="1189749" cy="400110"/>
            </a:xfrm>
            <a:prstGeom prst="rect">
              <a:avLst/>
            </a:prstGeom>
          </p:spPr>
          <p:txBody>
            <a:bodyPr wrap="none">
              <a:spAutoFit/>
            </a:bodyPr>
            <a:lstStyle/>
            <a:p>
              <a:r>
                <a:rPr lang="zh-CN" altLang="en-US" sz="2000" b="1" spc="600" dirty="0">
                  <a:solidFill>
                    <a:srgbClr val="000000"/>
                  </a:solidFill>
                  <a:latin typeface="Agency FB" panose="020B0503020202020204" pitchFamily="34" charset="0"/>
                  <a:cs typeface="+mn-ea"/>
                  <a:sym typeface="+mn-lt"/>
                </a:rPr>
                <a:t>职业人</a:t>
              </a:r>
              <a:endParaRPr lang="en-US" sz="2000" b="1" spc="600" dirty="0">
                <a:solidFill>
                  <a:srgbClr val="000000"/>
                </a:solidFill>
                <a:latin typeface="Agency FB" panose="020B0503020202020204" pitchFamily="34" charset="0"/>
                <a:cs typeface="+mn-ea"/>
                <a:sym typeface="+mn-lt"/>
              </a:endParaRPr>
            </a:p>
          </p:txBody>
        </p:sp>
      </p:grpSp>
      <p:pic>
        <p:nvPicPr>
          <p:cNvPr id="72" name="Picture 6" descr="http://imgsrc.baidu.com/imgad/pic/item/a1ec08fa513d269703d9f0645efbb2fb4316d885.jpg"/>
          <p:cNvPicPr>
            <a:picLocks noChangeAspect="1" noChangeArrowheads="1"/>
          </p:cNvPicPr>
          <p:nvPr/>
        </p:nvPicPr>
        <p:blipFill>
          <a:blip r:embed="rId1" cstate="print"/>
          <a:srcRect/>
          <a:stretch>
            <a:fillRect/>
          </a:stretch>
        </p:blipFill>
        <p:spPr bwMode="auto">
          <a:xfrm>
            <a:off x="8019569" y="1625600"/>
            <a:ext cx="2822600" cy="2525484"/>
          </a:xfrm>
          <a:prstGeom prst="ellipse">
            <a:avLst/>
          </a:prstGeom>
          <a:ln>
            <a:noFill/>
          </a:ln>
          <a:effectLst>
            <a:softEdge rad="112500"/>
          </a:effectLst>
        </p:spPr>
      </p:pic>
      <p:pic>
        <p:nvPicPr>
          <p:cNvPr id="73" name="Picture 4" descr="https://timgsa.baidu.com/timg?image&amp;quality=80&amp;size=b9999_10000&amp;sec=1514267885198&amp;di=37d84b3d4e9fd0a4af5ccba0760a8291&amp;imgtype=0&amp;src=http%3A%2F%2Fimgsrc.baidu.com%2Fforum%2Fw%3D580%2Fsign%3D269dde092bf5e0feee1889096c6134e5%2Fc75253e736d12f2e6fba7f7049c2d562843568a6.jpg"/>
          <p:cNvPicPr>
            <a:picLocks noChangeAspect="1" noChangeArrowheads="1"/>
          </p:cNvPicPr>
          <p:nvPr/>
        </p:nvPicPr>
        <p:blipFill>
          <a:blip r:embed="rId2"/>
          <a:srcRect/>
          <a:stretch>
            <a:fillRect/>
          </a:stretch>
        </p:blipFill>
        <p:spPr bwMode="auto">
          <a:xfrm>
            <a:off x="4615542" y="1698172"/>
            <a:ext cx="2781811" cy="2529341"/>
          </a:xfrm>
          <a:prstGeom prst="ellipse">
            <a:avLst/>
          </a:prstGeom>
          <a:ln>
            <a:noFill/>
          </a:ln>
          <a:effectLst>
            <a:softEdge rad="112500"/>
          </a:effectLst>
        </p:spPr>
      </p:pic>
      <p:pic>
        <p:nvPicPr>
          <p:cNvPr id="75" name="Picture 2" descr="https://timgsa.baidu.com/timg?image&amp;quality=80&amp;size=b9999_10000&amp;sec=1514267435030&amp;di=1d114226280683d6d853fd43c2cafca4&amp;imgtype=0&amp;src=http%3A%2F%2Fimgsrc.baidu.com%2Fimgad%2Fpic%2Fitem%2Fb3b7d0a20cf431adc58b2c1d4136acaf2edd98bc.jpg"/>
          <p:cNvPicPr>
            <a:picLocks noChangeAspect="1" noChangeArrowheads="1"/>
          </p:cNvPicPr>
          <p:nvPr/>
        </p:nvPicPr>
        <p:blipFill>
          <a:blip r:embed="rId3"/>
          <a:srcRect/>
          <a:stretch>
            <a:fillRect/>
          </a:stretch>
        </p:blipFill>
        <p:spPr bwMode="auto">
          <a:xfrm>
            <a:off x="1538514" y="1851020"/>
            <a:ext cx="2566474" cy="2312992"/>
          </a:xfrm>
          <a:prstGeom prst="ellipse">
            <a:avLst/>
          </a:prstGeom>
          <a:ln>
            <a:noFill/>
          </a:ln>
          <a:effectLst>
            <a:softEdge rad="112500"/>
          </a:effectLst>
        </p:spPr>
      </p:pic>
      <p:sp>
        <p:nvSpPr>
          <p:cNvPr id="84" name="Title 2"/>
          <p:cNvSpPr txBox="1"/>
          <p:nvPr/>
        </p:nvSpPr>
        <p:spPr>
          <a:xfrm>
            <a:off x="3410856" y="278925"/>
            <a:ext cx="5646059" cy="715529"/>
          </a:xfrm>
          <a:prstGeom prst="rect">
            <a:avLst/>
          </a:prstGeom>
        </p:spPr>
        <p:txBody>
          <a:bodyPr/>
          <a:lstStyle/>
          <a:p>
            <a:pPr marL="228600" lvl="0" indent="-228600">
              <a:lnSpc>
                <a:spcPct val="125000"/>
              </a:lnSpc>
              <a:spcBef>
                <a:spcPts val="1000"/>
              </a:spcBef>
              <a:defRPr/>
            </a:pPr>
            <a:r>
              <a:rPr lang="en-US" altLang="zh-CN" sz="3600" b="1" dirty="0">
                <a:solidFill>
                  <a:srgbClr val="333333"/>
                </a:solidFill>
                <a:latin typeface="微软雅黑" panose="020B0503020204020204" pitchFamily="34" charset="-122"/>
                <a:ea typeface="微软雅黑" panose="020B0503020204020204" pitchFamily="34" charset="-122"/>
              </a:rPr>
              <a:t>3.</a:t>
            </a:r>
            <a:r>
              <a:rPr lang="zh-CN" altLang="en-US" sz="3600" b="1" dirty="0">
                <a:solidFill>
                  <a:srgbClr val="333333"/>
                </a:solidFill>
                <a:latin typeface="微软雅黑" panose="020B0503020204020204" pitchFamily="34" charset="-122"/>
                <a:ea typeface="微软雅黑" panose="020B0503020204020204" pitchFamily="34" charset="-122"/>
              </a:rPr>
              <a:t>项目计算期的构成</a:t>
            </a:r>
            <a:endParaRPr lang="en-US" altLang="zh-CN" sz="3600" dirty="0">
              <a:solidFill>
                <a:srgbClr val="333333"/>
              </a:solidFill>
              <a:latin typeface="微软雅黑" panose="020B0503020204020204" pitchFamily="34" charset="-122"/>
              <a:ea typeface="微软雅黑" panose="020B0503020204020204" pitchFamily="34" charset="-122"/>
            </a:endParaRPr>
          </a:p>
        </p:txBody>
      </p:sp>
      <p:sp>
        <p:nvSpPr>
          <p:cNvPr id="85" name="Line 7"/>
          <p:cNvSpPr>
            <a:spLocks noChangeShapeType="1"/>
          </p:cNvSpPr>
          <p:nvPr/>
        </p:nvSpPr>
        <p:spPr bwMode="auto">
          <a:xfrm>
            <a:off x="8969828" y="491854"/>
            <a:ext cx="3196771"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8" name="Line 7"/>
          <p:cNvSpPr>
            <a:spLocks noChangeShapeType="1"/>
          </p:cNvSpPr>
          <p:nvPr/>
        </p:nvSpPr>
        <p:spPr bwMode="auto">
          <a:xfrm flipV="1">
            <a:off x="1" y="542019"/>
            <a:ext cx="3555999"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0"/>
                            </p:stCondLst>
                            <p:childTnLst>
                              <p:par>
                                <p:cTn id="22" presetID="2" presetClass="entr" presetSubtype="8"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additive="base">
                                        <p:cTn id="24" dur="500" fill="hold"/>
                                        <p:tgtEl>
                                          <p:spTgt spid="85"/>
                                        </p:tgtEl>
                                        <p:attrNameLst>
                                          <p:attrName>ppt_x</p:attrName>
                                        </p:attrNameLst>
                                      </p:cBhvr>
                                      <p:tavLst>
                                        <p:tav tm="0">
                                          <p:val>
                                            <p:strVal val="0-#ppt_w/2"/>
                                          </p:val>
                                        </p:tav>
                                        <p:tav tm="100000">
                                          <p:val>
                                            <p:strVal val="#ppt_x"/>
                                          </p:val>
                                        </p:tav>
                                      </p:tavLst>
                                    </p:anim>
                                    <p:anim calcmode="lin" valueType="num">
                                      <p:cBhvr additive="base">
                                        <p:cTn id="25" dur="500" fill="hold"/>
                                        <p:tgtEl>
                                          <p:spTgt spid="85"/>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8" fill="hold" nodeType="afterEffect">
                                  <p:stCondLst>
                                    <p:cond delay="0"/>
                                  </p:stCondLst>
                                  <p:childTnLst>
                                    <p:set>
                                      <p:cBhvr>
                                        <p:cTn id="28" dur="1" fill="hold">
                                          <p:stCondLst>
                                            <p:cond delay="0"/>
                                          </p:stCondLst>
                                        </p:cTn>
                                        <p:tgtEl>
                                          <p:spTgt spid="88"/>
                                        </p:tgtEl>
                                        <p:attrNameLst>
                                          <p:attrName>style.visibility</p:attrName>
                                        </p:attrNameLst>
                                      </p:cBhvr>
                                      <p:to>
                                        <p:strVal val="visible"/>
                                      </p:to>
                                    </p:set>
                                    <p:anim calcmode="lin" valueType="num">
                                      <p:cBhvr additive="base">
                                        <p:cTn id="29" dur="500" fill="hold"/>
                                        <p:tgtEl>
                                          <p:spTgt spid="88"/>
                                        </p:tgtEl>
                                        <p:attrNameLst>
                                          <p:attrName>ppt_x</p:attrName>
                                        </p:attrNameLst>
                                      </p:cBhvr>
                                      <p:tavLst>
                                        <p:tav tm="0">
                                          <p:val>
                                            <p:strVal val="0-#ppt_w/2"/>
                                          </p:val>
                                        </p:tav>
                                        <p:tav tm="100000">
                                          <p:val>
                                            <p:strVal val="#ppt_x"/>
                                          </p:val>
                                        </p:tav>
                                      </p:tavLst>
                                    </p:anim>
                                    <p:anim calcmode="lin" valueType="num">
                                      <p:cBhvr additive="base">
                                        <p:cTn id="30"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PA-剪去单角的矩形 33"/>
          <p:cNvSpPr/>
          <p:nvPr>
            <p:custDataLst>
              <p:tags r:id="rId1"/>
            </p:custDataLst>
          </p:nvPr>
        </p:nvSpPr>
        <p:spPr>
          <a:xfrm>
            <a:off x="1074057" y="1306285"/>
            <a:ext cx="10160000" cy="4455472"/>
          </a:xfrm>
          <a:prstGeom prst="snip1Rect">
            <a:avLst/>
          </a:prstGeom>
          <a:solidFill>
            <a:schemeClr val="bg1"/>
          </a:solidFill>
          <a:ln w="28575">
            <a:solidFill>
              <a:srgbClr val="9EB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SlideNumberPlaceholder 3"/>
          <p:cNvSpPr>
            <a:spLocks noGrp="1"/>
          </p:cNvSpPr>
          <p:nvPr>
            <p:ph type="sldNum" sz="quarter" idx="12"/>
            <p:custDataLst>
              <p:tags r:id="rId2"/>
            </p:custDataLst>
          </p:nvPr>
        </p:nvSpPr>
        <p:spPr/>
        <p:txBody>
          <a:bodyPr/>
          <a:lstStyle/>
          <a:p>
            <a:fld id="{6FAC12D6-6874-44D7-A628-78DA8109D10F}" type="slidenum">
              <a:rPr lang="en-US" smtClean="0"/>
            </a:fld>
            <a:endParaRPr lang="en-US" dirty="0"/>
          </a:p>
        </p:txBody>
      </p:sp>
      <p:sp>
        <p:nvSpPr>
          <p:cNvPr id="9" name="PA-矩形 8"/>
          <p:cNvSpPr/>
          <p:nvPr>
            <p:custDataLst>
              <p:tags r:id="rId3"/>
            </p:custDataLst>
          </p:nvPr>
        </p:nvSpPr>
        <p:spPr>
          <a:xfrm>
            <a:off x="1204683" y="1563637"/>
            <a:ext cx="9303659" cy="527452"/>
          </a:xfrm>
          <a:prstGeom prst="rect">
            <a:avLst/>
          </a:prstGeom>
        </p:spPr>
        <p:txBody>
          <a:bodyPr wrap="square">
            <a:spAutoFit/>
          </a:bodyPr>
          <a:lstStyle/>
          <a:p>
            <a:pPr algn="ctr">
              <a:lnSpc>
                <a:spcPct val="120000"/>
              </a:lnSpc>
            </a:pPr>
            <a:r>
              <a:rPr lang="zh-CN" altLang="en-US" sz="2600" dirty="0">
                <a:latin typeface="微软雅黑" panose="020B0503020204020204" pitchFamily="34" charset="-122"/>
                <a:ea typeface="微软雅黑" panose="020B0503020204020204" pitchFamily="34" charset="-122"/>
              </a:rPr>
              <a:t>       </a:t>
            </a:r>
            <a:endParaRPr lang="zh-CN" altLang="en-US" sz="2400" b="1" dirty="0">
              <a:latin typeface="仿宋" panose="02010609060101010101" pitchFamily="49" charset="-122"/>
              <a:ea typeface="仿宋" panose="02010609060101010101" pitchFamily="49" charset="-122"/>
            </a:endParaRPr>
          </a:p>
        </p:txBody>
      </p:sp>
      <p:sp>
        <p:nvSpPr>
          <p:cNvPr id="15" name="PA-文本框 17"/>
          <p:cNvSpPr txBox="1"/>
          <p:nvPr>
            <p:custDataLst>
              <p:tags r:id="rId4"/>
            </p:custDataLst>
          </p:nvPr>
        </p:nvSpPr>
        <p:spPr>
          <a:xfrm>
            <a:off x="4344666" y="6062067"/>
            <a:ext cx="2304331" cy="307777"/>
          </a:xfrm>
          <a:prstGeom prst="rect">
            <a:avLst/>
          </a:prstGeom>
          <a:noFill/>
        </p:spPr>
        <p:txBody>
          <a:bodyPr wrap="square" lIns="0" tIns="0" rIns="0" bIns="0" rtlCol="0">
            <a:noAutofit/>
          </a:bodyPr>
          <a:lstStyle/>
          <a:p>
            <a:pPr algn="ctr" defTabSz="1219200"/>
            <a:r>
              <a:rPr lang="zh-CN" altLang="en-US" sz="1500" spc="50" dirty="0">
                <a:solidFill>
                  <a:schemeClr val="bg1"/>
                </a:solidFill>
                <a:latin typeface="Agency FB" panose="020B0503020202020204" pitchFamily="34" charset="0"/>
                <a:cs typeface="+mn-ea"/>
                <a:sym typeface="+mn-lt"/>
              </a:rPr>
              <a:t>项目一</a:t>
            </a:r>
            <a:endParaRPr lang="id-ID" sz="1500" spc="50" dirty="0">
              <a:solidFill>
                <a:schemeClr val="bg1"/>
              </a:solidFill>
              <a:latin typeface="Agency FB" panose="020B0503020202020204" pitchFamily="34" charset="0"/>
              <a:cs typeface="+mn-ea"/>
              <a:sym typeface="+mn-lt"/>
            </a:endParaRPr>
          </a:p>
        </p:txBody>
      </p:sp>
      <p:sp>
        <p:nvSpPr>
          <p:cNvPr id="27" name="PA-六边形 26"/>
          <p:cNvSpPr/>
          <p:nvPr>
            <p:custDataLst>
              <p:tags r:id="rId5"/>
            </p:custDataLst>
          </p:nvPr>
        </p:nvSpPr>
        <p:spPr>
          <a:xfrm rot="16200000">
            <a:off x="7982714" y="2582931"/>
            <a:ext cx="1472700" cy="1478256"/>
          </a:xfrm>
          <a:prstGeom prst="hexagon">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cs typeface="+mn-ea"/>
              <a:sym typeface="+mn-lt"/>
            </a:endParaRPr>
          </a:p>
        </p:txBody>
      </p:sp>
      <p:sp>
        <p:nvSpPr>
          <p:cNvPr id="29" name="PA-矩形 78"/>
          <p:cNvSpPr/>
          <p:nvPr>
            <p:custDataLst>
              <p:tags r:id="rId6"/>
            </p:custDataLst>
          </p:nvPr>
        </p:nvSpPr>
        <p:spPr>
          <a:xfrm>
            <a:off x="8027926" y="3003924"/>
            <a:ext cx="1473808" cy="646331"/>
          </a:xfrm>
          <a:prstGeom prst="rect">
            <a:avLst/>
          </a:prstGeom>
        </p:spPr>
        <p:txBody>
          <a:bodyPr wrap="square">
            <a:spAutoFit/>
          </a:bodyPr>
          <a:lstStyle/>
          <a:p>
            <a:pPr algn="ctr">
              <a:lnSpc>
                <a:spcPct val="150000"/>
              </a:lnSpc>
            </a:pPr>
            <a:r>
              <a:rPr lang="zh-CN" altLang="en-US" sz="2400" b="1" dirty="0">
                <a:solidFill>
                  <a:schemeClr val="bg1"/>
                </a:solidFill>
                <a:latin typeface="叶根友毛笔行书2.0版" pitchFamily="2" charset="-122"/>
                <a:ea typeface="叶根友毛笔行书2.0版" pitchFamily="2" charset="-122"/>
                <a:cs typeface="+mn-ea"/>
                <a:sym typeface="+mn-lt"/>
              </a:rPr>
              <a:t>建设期！</a:t>
            </a:r>
            <a:endParaRPr lang="tr-TR" sz="2400" b="1" dirty="0">
              <a:solidFill>
                <a:schemeClr val="bg1"/>
              </a:solidFill>
              <a:latin typeface="叶根友毛笔行书2.0版" pitchFamily="2" charset="-122"/>
              <a:ea typeface="叶根友毛笔行书2.0版" pitchFamily="2" charset="-122"/>
              <a:cs typeface="+mn-ea"/>
              <a:sym typeface="+mn-lt"/>
            </a:endParaRPr>
          </a:p>
        </p:txBody>
      </p:sp>
      <p:sp>
        <p:nvSpPr>
          <p:cNvPr id="30" name="PA-六边形 29"/>
          <p:cNvSpPr/>
          <p:nvPr>
            <p:custDataLst>
              <p:tags r:id="rId7"/>
            </p:custDataLst>
          </p:nvPr>
        </p:nvSpPr>
        <p:spPr>
          <a:xfrm rot="16200000">
            <a:off x="9598921" y="2292403"/>
            <a:ext cx="1472700" cy="1478256"/>
          </a:xfrm>
          <a:prstGeom prst="hexagon">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cs typeface="+mn-ea"/>
              <a:sym typeface="+mn-lt"/>
            </a:endParaRPr>
          </a:p>
        </p:txBody>
      </p:sp>
      <p:sp>
        <p:nvSpPr>
          <p:cNvPr id="32" name="PA-矩形 78"/>
          <p:cNvSpPr/>
          <p:nvPr>
            <p:custDataLst>
              <p:tags r:id="rId8"/>
            </p:custDataLst>
          </p:nvPr>
        </p:nvSpPr>
        <p:spPr>
          <a:xfrm>
            <a:off x="9695542" y="2741002"/>
            <a:ext cx="1473808" cy="646331"/>
          </a:xfrm>
          <a:prstGeom prst="rect">
            <a:avLst/>
          </a:prstGeom>
        </p:spPr>
        <p:txBody>
          <a:bodyPr wrap="square">
            <a:spAutoFit/>
          </a:bodyPr>
          <a:lstStyle/>
          <a:p>
            <a:pPr algn="ctr">
              <a:lnSpc>
                <a:spcPct val="150000"/>
              </a:lnSpc>
            </a:pPr>
            <a:r>
              <a:rPr lang="zh-CN" altLang="en-US" sz="2400" b="1" dirty="0">
                <a:solidFill>
                  <a:schemeClr val="bg1"/>
                </a:solidFill>
                <a:latin typeface="叶根友毛笔行书2.0版" pitchFamily="2" charset="-122"/>
                <a:ea typeface="叶根友毛笔行书2.0版" pitchFamily="2" charset="-122"/>
                <a:cs typeface="+mn-ea"/>
                <a:sym typeface="+mn-lt"/>
              </a:rPr>
              <a:t>运营期？</a:t>
            </a:r>
            <a:endParaRPr lang="tr-TR" sz="2400" b="1" dirty="0">
              <a:solidFill>
                <a:schemeClr val="bg1"/>
              </a:solidFill>
              <a:latin typeface="叶根友毛笔行书2.0版" pitchFamily="2" charset="-122"/>
              <a:ea typeface="叶根友毛笔行书2.0版" pitchFamily="2" charset="-122"/>
              <a:cs typeface="+mn-ea"/>
              <a:sym typeface="+mn-lt"/>
            </a:endParaRPr>
          </a:p>
        </p:txBody>
      </p:sp>
      <p:sp>
        <p:nvSpPr>
          <p:cNvPr id="20" name="PA-标题 2"/>
          <p:cNvSpPr txBox="1"/>
          <p:nvPr>
            <p:custDataLst>
              <p:tags r:id="rId9"/>
            </p:custDataLst>
          </p:nvPr>
        </p:nvSpPr>
        <p:spPr>
          <a:xfrm>
            <a:off x="3410856" y="278925"/>
            <a:ext cx="5646059" cy="715529"/>
          </a:xfrm>
          <a:prstGeom prst="rect">
            <a:avLst/>
          </a:prstGeom>
        </p:spPr>
        <p:txBody>
          <a:bodyPr/>
          <a:lstStyle/>
          <a:p>
            <a:pPr marL="228600" lvl="0" indent="-228600">
              <a:lnSpc>
                <a:spcPct val="125000"/>
              </a:lnSpc>
              <a:spcBef>
                <a:spcPts val="1000"/>
              </a:spcBef>
              <a:defRPr/>
            </a:pPr>
            <a:r>
              <a:rPr lang="en-US" altLang="zh-CN" sz="3600" b="1" dirty="0">
                <a:solidFill>
                  <a:srgbClr val="333333"/>
                </a:solidFill>
                <a:latin typeface="微软雅黑" panose="020B0503020204020204" pitchFamily="34" charset="-122"/>
                <a:ea typeface="微软雅黑" panose="020B0503020204020204" pitchFamily="34" charset="-122"/>
              </a:rPr>
              <a:t>3.</a:t>
            </a:r>
            <a:r>
              <a:rPr lang="zh-CN" altLang="en-US" sz="3600" b="1" dirty="0">
                <a:solidFill>
                  <a:srgbClr val="333333"/>
                </a:solidFill>
                <a:latin typeface="微软雅黑" panose="020B0503020204020204" pitchFamily="34" charset="-122"/>
                <a:ea typeface="微软雅黑" panose="020B0503020204020204" pitchFamily="34" charset="-122"/>
              </a:rPr>
              <a:t>项目计算期的构成</a:t>
            </a:r>
            <a:endParaRPr lang="en-US" altLang="zh-CN" sz="3600" dirty="0">
              <a:solidFill>
                <a:srgbClr val="333333"/>
              </a:solidFill>
              <a:latin typeface="微软雅黑" panose="020B0503020204020204" pitchFamily="34" charset="-122"/>
              <a:ea typeface="微软雅黑" panose="020B0503020204020204" pitchFamily="34" charset="-122"/>
            </a:endParaRPr>
          </a:p>
        </p:txBody>
      </p:sp>
      <p:sp>
        <p:nvSpPr>
          <p:cNvPr id="21" name="PA-Line 7"/>
          <p:cNvSpPr>
            <a:spLocks noChangeShapeType="1"/>
          </p:cNvSpPr>
          <p:nvPr>
            <p:custDataLst>
              <p:tags r:id="rId10"/>
            </p:custDataLst>
          </p:nvPr>
        </p:nvSpPr>
        <p:spPr bwMode="auto">
          <a:xfrm>
            <a:off x="8969828" y="491854"/>
            <a:ext cx="3196771"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PA-Line 7"/>
          <p:cNvSpPr>
            <a:spLocks noChangeShapeType="1"/>
          </p:cNvSpPr>
          <p:nvPr>
            <p:custDataLst>
              <p:tags r:id="rId11"/>
            </p:custDataLst>
          </p:nvPr>
        </p:nvSpPr>
        <p:spPr bwMode="auto">
          <a:xfrm flipV="1">
            <a:off x="1" y="542019"/>
            <a:ext cx="3555999"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PA-矩形 10"/>
          <p:cNvSpPr/>
          <p:nvPr>
            <p:custDataLst>
              <p:tags r:id="rId12"/>
            </p:custDataLst>
          </p:nvPr>
        </p:nvSpPr>
        <p:spPr>
          <a:xfrm>
            <a:off x="1221335" y="1419888"/>
            <a:ext cx="8280399" cy="461665"/>
          </a:xfrm>
          <a:prstGeom prst="rect">
            <a:avLst/>
          </a:prstGeom>
        </p:spPr>
        <p:txBody>
          <a:bodyPr wrap="square">
            <a:spAutoFit/>
          </a:bodyPr>
          <a:lstStyle/>
          <a:p>
            <a:r>
              <a:rPr lang="zh-CN" altLang="en-US" sz="2400" dirty="0">
                <a:latin typeface="微软雅黑" panose="020B0503020204020204" pitchFamily="34" charset="-122"/>
                <a:ea typeface="微软雅黑" panose="020B0503020204020204" pitchFamily="34" charset="-122"/>
              </a:rPr>
              <a:t>项目名称：</a:t>
            </a:r>
            <a:r>
              <a:rPr lang="zh-CN" altLang="en-US" sz="2400" b="1" dirty="0">
                <a:latin typeface="微软雅黑" panose="020B0503020204020204" pitchFamily="34" charset="-122"/>
                <a:ea typeface="微软雅黑" panose="020B0503020204020204" pitchFamily="34" charset="-122"/>
              </a:rPr>
              <a:t>吉利新能源智能化新一代城市商用车项目</a:t>
            </a:r>
            <a:endParaRPr lang="en-US" altLang="zh-CN" sz="2400" b="1" dirty="0">
              <a:latin typeface="微软雅黑" panose="020B0503020204020204" pitchFamily="34" charset="-122"/>
              <a:ea typeface="微软雅黑" panose="020B0503020204020204" pitchFamily="34" charset="-122"/>
            </a:endParaRPr>
          </a:p>
        </p:txBody>
      </p:sp>
      <p:sp>
        <p:nvSpPr>
          <p:cNvPr id="16" name="PA-矩形 10"/>
          <p:cNvSpPr/>
          <p:nvPr>
            <p:custDataLst>
              <p:tags r:id="rId13"/>
            </p:custDataLst>
          </p:nvPr>
        </p:nvSpPr>
        <p:spPr>
          <a:xfrm>
            <a:off x="1204683" y="1978656"/>
            <a:ext cx="8280399" cy="461665"/>
          </a:xfrm>
          <a:prstGeom prst="rect">
            <a:avLst/>
          </a:prstGeom>
        </p:spPr>
        <p:txBody>
          <a:bodyPr wrap="square">
            <a:spAutoFit/>
          </a:bodyPr>
          <a:lstStyle/>
          <a:p>
            <a:r>
              <a:rPr lang="zh-CN" altLang="en-US" sz="2400" dirty="0">
                <a:latin typeface="微软雅黑" panose="020B0503020204020204" pitchFamily="34" charset="-122"/>
                <a:ea typeface="微软雅黑" panose="020B0503020204020204" pitchFamily="34" charset="-122"/>
              </a:rPr>
              <a:t>建设单位：江西吉利新能源商用车有限公司</a:t>
            </a:r>
            <a:endParaRPr lang="en-US" altLang="zh-CN" sz="2400" dirty="0">
              <a:latin typeface="微软雅黑" panose="020B0503020204020204" pitchFamily="34" charset="-122"/>
              <a:ea typeface="微软雅黑" panose="020B0503020204020204" pitchFamily="34" charset="-122"/>
            </a:endParaRPr>
          </a:p>
        </p:txBody>
      </p:sp>
      <p:sp>
        <p:nvSpPr>
          <p:cNvPr id="17" name="矩形 16"/>
          <p:cNvSpPr/>
          <p:nvPr/>
        </p:nvSpPr>
        <p:spPr>
          <a:xfrm>
            <a:off x="1204683" y="2553751"/>
            <a:ext cx="5724644"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项目地点：江西省上饶市经济技术开发区</a:t>
            </a:r>
            <a:endParaRPr lang="zh-CN" altLang="en-US" sz="2400" dirty="0">
              <a:latin typeface="微软雅黑" panose="020B0503020204020204" pitchFamily="34" charset="-122"/>
              <a:ea typeface="微软雅黑" panose="020B0503020204020204" pitchFamily="34" charset="-122"/>
            </a:endParaRPr>
          </a:p>
        </p:txBody>
      </p:sp>
      <p:sp>
        <p:nvSpPr>
          <p:cNvPr id="18" name="矩形 17"/>
          <p:cNvSpPr/>
          <p:nvPr/>
        </p:nvSpPr>
        <p:spPr>
          <a:xfrm>
            <a:off x="1204683" y="3104651"/>
            <a:ext cx="2882520"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投资规模：</a:t>
            </a:r>
            <a:r>
              <a:rPr lang="en-US" altLang="zh-CN" sz="2400" dirty="0">
                <a:latin typeface="微软雅黑" panose="020B0503020204020204" pitchFamily="34" charset="-122"/>
                <a:ea typeface="微软雅黑" panose="020B0503020204020204" pitchFamily="34" charset="-122"/>
              </a:rPr>
              <a:t>146</a:t>
            </a:r>
            <a:r>
              <a:rPr lang="zh-CN" altLang="en-US" sz="2400" dirty="0">
                <a:latin typeface="微软雅黑" panose="020B0503020204020204" pitchFamily="34" charset="-122"/>
                <a:ea typeface="微软雅黑" panose="020B0503020204020204" pitchFamily="34" charset="-122"/>
              </a:rPr>
              <a:t>亿元</a:t>
            </a:r>
            <a:endParaRPr lang="zh-CN" altLang="en-US" sz="2400" dirty="0">
              <a:latin typeface="微软雅黑" panose="020B0503020204020204" pitchFamily="34" charset="-122"/>
              <a:ea typeface="微软雅黑" panose="020B0503020204020204" pitchFamily="34" charset="-122"/>
            </a:endParaRPr>
          </a:p>
        </p:txBody>
      </p:sp>
      <p:sp>
        <p:nvSpPr>
          <p:cNvPr id="19" name="矩形 18"/>
          <p:cNvSpPr/>
          <p:nvPr/>
        </p:nvSpPr>
        <p:spPr>
          <a:xfrm>
            <a:off x="1204683" y="3626943"/>
            <a:ext cx="5080237"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起止年限：</a:t>
            </a:r>
            <a:r>
              <a:rPr lang="en-US" altLang="zh-CN" sz="2400" dirty="0">
                <a:latin typeface="微软雅黑" panose="020B0503020204020204" pitchFamily="34" charset="-122"/>
                <a:ea typeface="微软雅黑" panose="020B0503020204020204" pitchFamily="34" charset="-122"/>
              </a:rPr>
              <a:t>2018</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7</a:t>
            </a:r>
            <a:r>
              <a:rPr lang="zh-CN" altLang="en-US" sz="2400" dirty="0">
                <a:latin typeface="微软雅黑" panose="020B0503020204020204" pitchFamily="34" charset="-122"/>
                <a:ea typeface="微软雅黑" panose="020B0503020204020204" pitchFamily="34" charset="-122"/>
              </a:rPr>
              <a:t>月</a:t>
            </a:r>
            <a:r>
              <a:rPr lang="en-US" altLang="zh-CN" sz="2400" dirty="0">
                <a:latin typeface="微软雅黑" panose="020B0503020204020204" pitchFamily="34" charset="-122"/>
                <a:ea typeface="微软雅黑" panose="020B0503020204020204" pitchFamily="34" charset="-122"/>
              </a:rPr>
              <a:t>-2020</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12</a:t>
            </a:r>
            <a:r>
              <a:rPr lang="zh-CN" altLang="en-US" sz="2400" dirty="0">
                <a:latin typeface="微软雅黑" panose="020B0503020204020204" pitchFamily="34" charset="-122"/>
                <a:ea typeface="微软雅黑" panose="020B0503020204020204" pitchFamily="34" charset="-122"/>
              </a:rPr>
              <a:t>月</a:t>
            </a:r>
            <a:endParaRPr lang="zh-CN" altLang="en-US" sz="2400" dirty="0">
              <a:latin typeface="微软雅黑" panose="020B0503020204020204" pitchFamily="34" charset="-122"/>
              <a:ea typeface="微软雅黑" panose="020B0503020204020204" pitchFamily="34" charset="-122"/>
            </a:endParaRPr>
          </a:p>
        </p:txBody>
      </p:sp>
      <p:sp>
        <p:nvSpPr>
          <p:cNvPr id="23" name="矩形 22"/>
          <p:cNvSpPr/>
          <p:nvPr/>
        </p:nvSpPr>
        <p:spPr>
          <a:xfrm>
            <a:off x="1204682" y="4102957"/>
            <a:ext cx="9869717" cy="1485920"/>
          </a:xfrm>
          <a:prstGeom prst="rect">
            <a:avLst/>
          </a:prstGeom>
        </p:spPr>
        <p:txBody>
          <a:bodyPr wrap="square">
            <a:spAutoFit/>
          </a:bodyPr>
          <a:lstStyle/>
          <a:p>
            <a:pPr>
              <a:lnSpc>
                <a:spcPct val="130000"/>
              </a:lnSpc>
            </a:pPr>
            <a:r>
              <a:rPr lang="zh-CN" altLang="en-US" sz="2400" dirty="0">
                <a:latin typeface="微软雅黑" panose="020B0503020204020204" pitchFamily="34" charset="-122"/>
                <a:ea typeface="微软雅黑" panose="020B0503020204020204" pitchFamily="34" charset="-122"/>
              </a:rPr>
              <a:t>项目简介：规划产能</a:t>
            </a:r>
            <a:r>
              <a:rPr lang="en-US" altLang="zh-CN" sz="2400" dirty="0">
                <a:latin typeface="微软雅黑" panose="020B0503020204020204" pitchFamily="34" charset="-122"/>
                <a:ea typeface="微软雅黑" panose="020B0503020204020204" pitchFamily="34" charset="-122"/>
              </a:rPr>
              <a:t>20</a:t>
            </a:r>
            <a:r>
              <a:rPr lang="zh-CN" altLang="en-US" sz="2400" dirty="0">
                <a:latin typeface="微软雅黑" panose="020B0503020204020204" pitchFamily="34" charset="-122"/>
                <a:ea typeface="微软雅黑" panose="020B0503020204020204" pitchFamily="34" charset="-122"/>
              </a:rPr>
              <a:t>万台新能源智能化城市商用车，项目于</a:t>
            </a:r>
            <a:r>
              <a:rPr lang="en-US" altLang="zh-CN" sz="2400" dirty="0">
                <a:latin typeface="微软雅黑" panose="020B0503020204020204" pitchFamily="34" charset="-122"/>
                <a:ea typeface="微软雅黑" panose="020B0503020204020204" pitchFamily="34" charset="-122"/>
              </a:rPr>
              <a:t>2018</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月</a:t>
            </a:r>
            <a:r>
              <a:rPr lang="en-US" altLang="zh-CN" sz="2400" dirty="0">
                <a:latin typeface="微软雅黑" panose="020B0503020204020204" pitchFamily="34" charset="-122"/>
                <a:ea typeface="微软雅黑" panose="020B0503020204020204" pitchFamily="34" charset="-122"/>
              </a:rPr>
              <a:t>13</a:t>
            </a:r>
            <a:r>
              <a:rPr lang="zh-CN" altLang="en-US" sz="2400" dirty="0">
                <a:latin typeface="微软雅黑" panose="020B0503020204020204" pitchFamily="34" charset="-122"/>
                <a:ea typeface="微软雅黑" panose="020B0503020204020204" pitchFamily="34" charset="-122"/>
              </a:rPr>
              <a:t>日正式签约，于</a:t>
            </a:r>
            <a:r>
              <a:rPr lang="en-US" altLang="zh-CN" sz="2400" dirty="0">
                <a:latin typeface="微软雅黑" panose="020B0503020204020204" pitchFamily="34" charset="-122"/>
                <a:ea typeface="微软雅黑" panose="020B0503020204020204" pitchFamily="34" charset="-122"/>
              </a:rPr>
              <a:t>7</a:t>
            </a:r>
            <a:r>
              <a:rPr lang="zh-CN" altLang="en-US" sz="2400" dirty="0">
                <a:latin typeface="微软雅黑" panose="020B0503020204020204" pitchFamily="34" charset="-122"/>
                <a:ea typeface="微软雅黑" panose="020B0503020204020204" pitchFamily="34" charset="-122"/>
              </a:rPr>
              <a:t>月</a:t>
            </a:r>
            <a:r>
              <a:rPr lang="en-US" altLang="zh-CN" sz="2400" dirty="0">
                <a:latin typeface="微软雅黑" panose="020B0503020204020204" pitchFamily="34" charset="-122"/>
                <a:ea typeface="微软雅黑" panose="020B0503020204020204" pitchFamily="34" charset="-122"/>
              </a:rPr>
              <a:t>27</a:t>
            </a:r>
            <a:r>
              <a:rPr lang="zh-CN" altLang="en-US" sz="2400" dirty="0">
                <a:latin typeface="微软雅黑" panose="020B0503020204020204" pitchFamily="34" charset="-122"/>
                <a:ea typeface="微软雅黑" panose="020B0503020204020204" pitchFamily="34" charset="-122"/>
              </a:rPr>
              <a:t>日举行奠基仪式，预计</a:t>
            </a:r>
            <a:r>
              <a:rPr lang="en-US" altLang="zh-CN" sz="2400" dirty="0">
                <a:latin typeface="微软雅黑" panose="020B0503020204020204" pitchFamily="34" charset="-122"/>
                <a:ea typeface="微软雅黑" panose="020B0503020204020204" pitchFamily="34" charset="-122"/>
              </a:rPr>
              <a:t>2020</a:t>
            </a:r>
            <a:r>
              <a:rPr lang="zh-CN" altLang="en-US" sz="2400" dirty="0">
                <a:latin typeface="微软雅黑" panose="020B0503020204020204" pitchFamily="34" charset="-122"/>
                <a:ea typeface="微软雅黑" panose="020B0503020204020204" pitchFamily="34" charset="-122"/>
              </a:rPr>
              <a:t>年底前建成投产。项目预计</a:t>
            </a:r>
            <a:r>
              <a:rPr lang="en-US" altLang="zh-CN" sz="2400" dirty="0">
                <a:latin typeface="微软雅黑" panose="020B0503020204020204" pitchFamily="34" charset="-122"/>
                <a:ea typeface="微软雅黑" panose="020B0503020204020204" pitchFamily="34" charset="-122"/>
              </a:rPr>
              <a:t>2024</a:t>
            </a:r>
            <a:r>
              <a:rPr lang="zh-CN" altLang="en-US" sz="2400" dirty="0">
                <a:latin typeface="微软雅黑" panose="020B0503020204020204" pitchFamily="34" charset="-122"/>
                <a:ea typeface="微软雅黑" panose="020B0503020204020204" pitchFamily="34" charset="-122"/>
              </a:rPr>
              <a:t>年达产，达产后营业收入预计可达</a:t>
            </a:r>
            <a:r>
              <a:rPr lang="en-US" altLang="zh-CN" sz="2400" dirty="0">
                <a:latin typeface="微软雅黑" panose="020B0503020204020204" pitchFamily="34" charset="-122"/>
                <a:ea typeface="微软雅黑" panose="020B0503020204020204" pitchFamily="34" charset="-122"/>
              </a:rPr>
              <a:t>360</a:t>
            </a:r>
            <a:r>
              <a:rPr lang="zh-CN" altLang="en-US" sz="2400" dirty="0">
                <a:latin typeface="微软雅黑" panose="020B0503020204020204" pitchFamily="34" charset="-122"/>
                <a:ea typeface="微软雅黑" panose="020B0503020204020204" pitchFamily="34" charset="-122"/>
              </a:rPr>
              <a:t>亿元。</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2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9" grpId="0"/>
      <p:bldP spid="27" grpId="0" animBg="1"/>
      <p:bldP spid="29" grpId="0"/>
      <p:bldP spid="30" grpId="0" animBg="1"/>
      <p:bldP spid="32" grpId="0"/>
      <p:bldP spid="20"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body" idx="4294967295"/>
          </p:nvPr>
        </p:nvSpPr>
        <p:spPr>
          <a:xfrm>
            <a:off x="771539" y="702751"/>
            <a:ext cx="10648922" cy="5732462"/>
          </a:xfrm>
        </p:spPr>
        <p:txBody>
          <a:bodyPr/>
          <a:lstStyle/>
          <a:p>
            <a:pPr>
              <a:lnSpc>
                <a:spcPct val="110000"/>
              </a:lnSpc>
            </a:pPr>
            <a:r>
              <a:rPr lang="zh-CN" altLang="en-US" b="1" dirty="0">
                <a:solidFill>
                  <a:schemeClr val="tx1"/>
                </a:solidFill>
              </a:rPr>
              <a:t>某企业拟购建一项固定资产，预计使用寿命为</a:t>
            </a:r>
            <a:r>
              <a:rPr lang="en-US" altLang="zh-CN" b="1" dirty="0">
                <a:solidFill>
                  <a:schemeClr val="tx1"/>
                </a:solidFill>
              </a:rPr>
              <a:t>10</a:t>
            </a:r>
            <a:r>
              <a:rPr lang="zh-CN" altLang="en-US" b="1" dirty="0">
                <a:solidFill>
                  <a:schemeClr val="tx1"/>
                </a:solidFill>
              </a:rPr>
              <a:t>年。要求：就以下各种不相关情况分别确定该项目的项目计算期。</a:t>
            </a:r>
            <a:br>
              <a:rPr lang="zh-CN" altLang="en-US" b="1" dirty="0">
                <a:solidFill>
                  <a:schemeClr val="tx1"/>
                </a:solidFill>
              </a:rPr>
            </a:br>
            <a:r>
              <a:rPr lang="zh-CN" altLang="en-US" b="1" dirty="0">
                <a:solidFill>
                  <a:schemeClr val="tx1"/>
                </a:solidFill>
              </a:rPr>
              <a:t>　　（</a:t>
            </a:r>
            <a:r>
              <a:rPr lang="en-US" altLang="zh-CN" b="1" dirty="0">
                <a:solidFill>
                  <a:schemeClr val="tx1"/>
                </a:solidFill>
              </a:rPr>
              <a:t>1</a:t>
            </a:r>
            <a:r>
              <a:rPr lang="zh-CN" altLang="en-US" b="1" dirty="0">
                <a:solidFill>
                  <a:schemeClr val="tx1"/>
                </a:solidFill>
              </a:rPr>
              <a:t>）在建设起点投资并投产。</a:t>
            </a:r>
            <a:br>
              <a:rPr lang="zh-CN" altLang="en-US" b="1" dirty="0">
                <a:solidFill>
                  <a:schemeClr val="tx1"/>
                </a:solidFill>
              </a:rPr>
            </a:br>
            <a:r>
              <a:rPr lang="zh-CN" altLang="en-US" b="1" dirty="0">
                <a:solidFill>
                  <a:schemeClr val="tx1"/>
                </a:solidFill>
              </a:rPr>
              <a:t>　　（</a:t>
            </a:r>
            <a:r>
              <a:rPr lang="en-US" altLang="zh-CN" b="1" dirty="0">
                <a:solidFill>
                  <a:schemeClr val="tx1"/>
                </a:solidFill>
              </a:rPr>
              <a:t>2</a:t>
            </a:r>
            <a:r>
              <a:rPr lang="zh-CN" altLang="en-US" b="1" dirty="0">
                <a:solidFill>
                  <a:schemeClr val="tx1"/>
                </a:solidFill>
              </a:rPr>
              <a:t>）建设期为一年。</a:t>
            </a:r>
            <a:endParaRPr lang="zh-CN" altLang="en-US" b="1" dirty="0">
              <a:solidFill>
                <a:schemeClr val="tx1"/>
              </a:solidFill>
            </a:endParaRPr>
          </a:p>
          <a:p>
            <a:pPr>
              <a:lnSpc>
                <a:spcPct val="110000"/>
              </a:lnSpc>
              <a:buFont typeface="Wingdings" panose="05000000000000000000" pitchFamily="2" charset="2"/>
              <a:buNone/>
            </a:pPr>
            <a:r>
              <a:rPr lang="zh-CN" altLang="en-US" b="1" dirty="0">
                <a:solidFill>
                  <a:schemeClr val="tx1"/>
                </a:solidFill>
              </a:rPr>
              <a:t>解：（</a:t>
            </a:r>
            <a:r>
              <a:rPr lang="en-US" altLang="zh-CN" b="1" dirty="0">
                <a:solidFill>
                  <a:schemeClr val="tx1"/>
                </a:solidFill>
              </a:rPr>
              <a:t>1</a:t>
            </a:r>
            <a:r>
              <a:rPr lang="zh-CN" altLang="en-US" b="1" dirty="0">
                <a:solidFill>
                  <a:schemeClr val="tx1"/>
                </a:solidFill>
              </a:rPr>
              <a:t>）项目计算期＝</a:t>
            </a:r>
            <a:r>
              <a:rPr lang="en-US" altLang="zh-CN" b="1" dirty="0">
                <a:solidFill>
                  <a:schemeClr val="tx1"/>
                </a:solidFill>
              </a:rPr>
              <a:t>0+10</a:t>
            </a:r>
            <a:r>
              <a:rPr lang="zh-CN" altLang="en-US" b="1" dirty="0">
                <a:solidFill>
                  <a:schemeClr val="tx1"/>
                </a:solidFill>
              </a:rPr>
              <a:t>＝</a:t>
            </a:r>
            <a:r>
              <a:rPr lang="en-US" altLang="zh-CN" b="1" dirty="0">
                <a:solidFill>
                  <a:schemeClr val="tx1"/>
                </a:solidFill>
              </a:rPr>
              <a:t>10</a:t>
            </a:r>
            <a:r>
              <a:rPr lang="zh-CN" altLang="en-US" b="1" dirty="0">
                <a:solidFill>
                  <a:schemeClr val="tx1"/>
                </a:solidFill>
              </a:rPr>
              <a:t>（年）</a:t>
            </a:r>
            <a:br>
              <a:rPr lang="zh-CN" altLang="en-US" b="1" dirty="0">
                <a:solidFill>
                  <a:schemeClr val="tx1"/>
                </a:solidFill>
              </a:rPr>
            </a:br>
            <a:r>
              <a:rPr lang="zh-CN" altLang="en-US" b="1" dirty="0">
                <a:solidFill>
                  <a:schemeClr val="tx1"/>
                </a:solidFill>
              </a:rPr>
              <a:t>　 （</a:t>
            </a:r>
            <a:r>
              <a:rPr lang="en-US" altLang="zh-CN" b="1" dirty="0">
                <a:solidFill>
                  <a:schemeClr val="tx1"/>
                </a:solidFill>
              </a:rPr>
              <a:t>2</a:t>
            </a:r>
            <a:r>
              <a:rPr lang="zh-CN" altLang="en-US" b="1" dirty="0">
                <a:solidFill>
                  <a:schemeClr val="tx1"/>
                </a:solidFill>
              </a:rPr>
              <a:t>）项目计算期＝</a:t>
            </a:r>
            <a:r>
              <a:rPr lang="en-US" altLang="zh-CN" b="1" dirty="0">
                <a:solidFill>
                  <a:schemeClr val="tx1"/>
                </a:solidFill>
              </a:rPr>
              <a:t>1+10</a:t>
            </a:r>
            <a:r>
              <a:rPr lang="zh-CN" altLang="en-US" b="1" dirty="0">
                <a:solidFill>
                  <a:schemeClr val="tx1"/>
                </a:solidFill>
              </a:rPr>
              <a:t>＝</a:t>
            </a:r>
            <a:r>
              <a:rPr lang="en-US" altLang="zh-CN" b="1" dirty="0">
                <a:solidFill>
                  <a:schemeClr val="tx1"/>
                </a:solidFill>
              </a:rPr>
              <a:t>11</a:t>
            </a:r>
            <a:r>
              <a:rPr lang="zh-CN" altLang="en-US" b="1" dirty="0">
                <a:solidFill>
                  <a:schemeClr val="tx1"/>
                </a:solidFill>
              </a:rPr>
              <a:t>（年）</a:t>
            </a:r>
            <a:endParaRPr lang="zh-CN" altLang="en-US" b="1" dirty="0">
              <a:solidFill>
                <a:schemeClr val="tx1"/>
              </a:solidFill>
            </a:endParaRPr>
          </a:p>
          <a:p>
            <a:pPr marL="0" indent="0">
              <a:lnSpc>
                <a:spcPct val="110000"/>
              </a:lnSpc>
              <a:buNone/>
            </a:pPr>
            <a:r>
              <a:rPr lang="zh-CN" altLang="en-US" b="1" dirty="0">
                <a:solidFill>
                  <a:schemeClr val="tx1"/>
                </a:solidFill>
              </a:rPr>
              <a:t>　 </a:t>
            </a:r>
            <a:endParaRPr lang="zh-CN" altLang="en-US"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animEffect transition="in" filter="wipe(down)">
                                      <p:cBhvr>
                                        <p:cTn id="7" dur="500"/>
                                        <p:tgtEl>
                                          <p:spTgt spid="129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9026">
                                            <p:txEl>
                                              <p:pRg st="1" end="1"/>
                                            </p:txEl>
                                          </p:spTgt>
                                        </p:tgtEl>
                                        <p:attrNameLst>
                                          <p:attrName>style.visibility</p:attrName>
                                        </p:attrNameLst>
                                      </p:cBhvr>
                                      <p:to>
                                        <p:strVal val="visible"/>
                                      </p:to>
                                    </p:set>
                                    <p:animEffect transition="in" filter="wipe(down)">
                                      <p:cBhvr>
                                        <p:cTn id="12" dur="500"/>
                                        <p:tgtEl>
                                          <p:spTgt spid="129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9026">
                                            <p:txEl>
                                              <p:pRg st="2" end="2"/>
                                            </p:txEl>
                                          </p:spTgt>
                                        </p:tgtEl>
                                        <p:attrNameLst>
                                          <p:attrName>style.visibility</p:attrName>
                                        </p:attrNameLst>
                                      </p:cBhvr>
                                      <p:to>
                                        <p:strVal val="visible"/>
                                      </p:to>
                                    </p:set>
                                    <p:animEffect transition="in" filter="wipe(down)">
                                      <p:cBhvr>
                                        <p:cTn id="17" dur="500"/>
                                        <p:tgtEl>
                                          <p:spTgt spid="1290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rot="10800000" flipV="1">
            <a:off x="3286371" y="3170588"/>
            <a:ext cx="432275"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277107" y="3215447"/>
            <a:ext cx="96602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6" name="组合 36"/>
          <p:cNvGrpSpPr/>
          <p:nvPr/>
        </p:nvGrpSpPr>
        <p:grpSpPr>
          <a:xfrm>
            <a:off x="7776386" y="2306918"/>
            <a:ext cx="1454698" cy="463424"/>
            <a:chOff x="6797535" y="2414529"/>
            <a:chExt cx="1455414" cy="463531"/>
          </a:xfrm>
        </p:grpSpPr>
        <p:cxnSp>
          <p:nvCxnSpPr>
            <p:cNvPr id="38" name="直接连接符 37"/>
            <p:cNvCxnSpPr/>
            <p:nvPr/>
          </p:nvCxnSpPr>
          <p:spPr>
            <a:xfrm flipH="1">
              <a:off x="6797535" y="2414529"/>
              <a:ext cx="635632" cy="463531"/>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0800000">
              <a:off x="7433168" y="2414530"/>
              <a:ext cx="819781" cy="853"/>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23" name="组合 61"/>
          <p:cNvGrpSpPr/>
          <p:nvPr/>
        </p:nvGrpSpPr>
        <p:grpSpPr>
          <a:xfrm>
            <a:off x="5749001" y="3209751"/>
            <a:ext cx="1130770" cy="1333219"/>
            <a:chOff x="4896944" y="3586879"/>
            <a:chExt cx="1540131" cy="1066384"/>
          </a:xfrm>
        </p:grpSpPr>
        <p:cxnSp>
          <p:nvCxnSpPr>
            <p:cNvPr id="63" name="直接连接符 62"/>
            <p:cNvCxnSpPr/>
            <p:nvPr/>
          </p:nvCxnSpPr>
          <p:spPr>
            <a:xfrm rot="16200000" flipV="1">
              <a:off x="4880219" y="3603604"/>
              <a:ext cx="1062608" cy="1029157"/>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5936625" y="4653263"/>
              <a:ext cx="50045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25" name="组合 67"/>
          <p:cNvGrpSpPr/>
          <p:nvPr/>
        </p:nvGrpSpPr>
        <p:grpSpPr>
          <a:xfrm>
            <a:off x="1224700" y="2772228"/>
            <a:ext cx="2075680" cy="740228"/>
            <a:chOff x="373317" y="3141266"/>
            <a:chExt cx="2076702" cy="740400"/>
          </a:xfrm>
        </p:grpSpPr>
        <p:sp>
          <p:nvSpPr>
            <p:cNvPr id="69" name="圆角矩形 68"/>
            <p:cNvSpPr/>
            <p:nvPr/>
          </p:nvSpPr>
          <p:spPr>
            <a:xfrm>
              <a:off x="373317" y="3141266"/>
              <a:ext cx="2076702" cy="740400"/>
            </a:xfrm>
            <a:prstGeom prst="roundRect">
              <a:avLst/>
            </a:prstGeom>
            <a:solidFill>
              <a:schemeClr val="tx2">
                <a:lumMod val="60000"/>
                <a:lumOff val="40000"/>
              </a:schemeClr>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dirty="0"/>
            </a:p>
          </p:txBody>
        </p:sp>
        <p:sp>
          <p:nvSpPr>
            <p:cNvPr id="70" name="TextBox 152"/>
            <p:cNvSpPr>
              <a:spLocks noChangeArrowheads="1"/>
            </p:cNvSpPr>
            <p:nvPr/>
          </p:nvSpPr>
          <p:spPr bwMode="auto">
            <a:xfrm>
              <a:off x="469464" y="3155696"/>
              <a:ext cx="1887786" cy="646481"/>
            </a:xfrm>
            <a:prstGeom prst="rect">
              <a:avLst/>
            </a:prstGeom>
            <a:noFill/>
            <a:ln w="6350">
              <a:noFill/>
              <a:miter lim="800000"/>
            </a:ln>
          </p:spPr>
          <p:txBody>
            <a:bodyPr wrap="square">
              <a:spAutoFit/>
            </a:bodyPr>
            <a:lstStyle/>
            <a:p>
              <a:pPr algn="ctr" defTabSz="914400" fontAlgn="base">
                <a:lnSpc>
                  <a:spcPct val="150000"/>
                </a:lnSpc>
                <a:spcBef>
                  <a:spcPts val="600"/>
                </a:spcBef>
                <a:spcAft>
                  <a:spcPts val="600"/>
                </a:spcAft>
                <a:defRPr/>
              </a:pPr>
              <a:r>
                <a:rPr lang="zh-CN" altLang="en-US" sz="2400" b="1"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项目总投资</a:t>
              </a:r>
              <a:endParaRPr lang="zh-CN" altLang="en-US" sz="2400" b="1" kern="0" dirty="0">
                <a:solidFill>
                  <a:schemeClr val="bg1"/>
                </a:solidFill>
                <a:latin typeface="Arial" panose="020B0604020202020204" pitchFamily="34" charset="0"/>
              </a:endParaRPr>
            </a:p>
          </p:txBody>
        </p:sp>
      </p:grpSp>
      <p:grpSp>
        <p:nvGrpSpPr>
          <p:cNvPr id="26" name="组合 70"/>
          <p:cNvGrpSpPr/>
          <p:nvPr/>
        </p:nvGrpSpPr>
        <p:grpSpPr>
          <a:xfrm>
            <a:off x="3936361" y="2783244"/>
            <a:ext cx="1651640" cy="874352"/>
            <a:chOff x="2897533" y="3241898"/>
            <a:chExt cx="1652453" cy="612869"/>
          </a:xfrm>
        </p:grpSpPr>
        <p:sp>
          <p:nvSpPr>
            <p:cNvPr id="72" name="圆角矩形 71"/>
            <p:cNvSpPr/>
            <p:nvPr/>
          </p:nvSpPr>
          <p:spPr>
            <a:xfrm>
              <a:off x="2897533" y="3241898"/>
              <a:ext cx="1652453" cy="506413"/>
            </a:xfrm>
            <a:prstGeom prst="roundRect">
              <a:avLst/>
            </a:prstGeom>
            <a:solidFill>
              <a:schemeClr val="accent4"/>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dirty="0"/>
            </a:p>
          </p:txBody>
        </p:sp>
        <p:sp>
          <p:nvSpPr>
            <p:cNvPr id="73" name="TextBox 152"/>
            <p:cNvSpPr>
              <a:spLocks noChangeArrowheads="1"/>
            </p:cNvSpPr>
            <p:nvPr/>
          </p:nvSpPr>
          <p:spPr bwMode="auto">
            <a:xfrm>
              <a:off x="3063142" y="3254463"/>
              <a:ext cx="1370673" cy="600304"/>
            </a:xfrm>
            <a:prstGeom prst="rect">
              <a:avLst/>
            </a:prstGeom>
            <a:noFill/>
            <a:ln w="6350">
              <a:noFill/>
              <a:miter lim="800000"/>
            </a:ln>
          </p:spPr>
          <p:txBody>
            <a:bodyPr wrap="square">
              <a:spAutoFit/>
            </a:bodyPr>
            <a:lstStyle/>
            <a:p>
              <a:pPr algn="ctr" defTabSz="914400" fontAlgn="base">
                <a:lnSpc>
                  <a:spcPct val="150000"/>
                </a:lnSpc>
                <a:spcBef>
                  <a:spcPts val="600"/>
                </a:spcBef>
                <a:spcAft>
                  <a:spcPts val="600"/>
                </a:spcAft>
              </a:pPr>
              <a:r>
                <a:rPr lang="zh-CN" altLang="en-US" sz="2200" b="1"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原始投资</a:t>
              </a:r>
              <a:endParaRPr lang="zh-CN" altLang="en-US" sz="2200" b="1" kern="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73"/>
          <p:cNvGrpSpPr/>
          <p:nvPr/>
        </p:nvGrpSpPr>
        <p:grpSpPr>
          <a:xfrm>
            <a:off x="6728971" y="4267198"/>
            <a:ext cx="2197314" cy="609603"/>
            <a:chOff x="5880302" y="4622068"/>
            <a:chExt cx="2198397" cy="609745"/>
          </a:xfrm>
        </p:grpSpPr>
        <p:sp>
          <p:nvSpPr>
            <p:cNvPr id="75" name="圆角矩形 74"/>
            <p:cNvSpPr/>
            <p:nvPr/>
          </p:nvSpPr>
          <p:spPr>
            <a:xfrm>
              <a:off x="6064228" y="4636589"/>
              <a:ext cx="1782129" cy="595224"/>
            </a:xfrm>
            <a:prstGeom prst="roundRect">
              <a:avLst/>
            </a:prstGeom>
            <a:solidFill>
              <a:schemeClr val="tx2">
                <a:lumMod val="40000"/>
                <a:lumOff val="60000"/>
              </a:schemeClr>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dirty="0"/>
            </a:p>
          </p:txBody>
        </p:sp>
        <p:sp>
          <p:nvSpPr>
            <p:cNvPr id="76" name="TextBox 152"/>
            <p:cNvSpPr>
              <a:spLocks noChangeArrowheads="1"/>
            </p:cNvSpPr>
            <p:nvPr/>
          </p:nvSpPr>
          <p:spPr bwMode="auto">
            <a:xfrm>
              <a:off x="5880302" y="4622068"/>
              <a:ext cx="2198397" cy="557326"/>
            </a:xfrm>
            <a:prstGeom prst="rect">
              <a:avLst/>
            </a:prstGeom>
            <a:noFill/>
            <a:ln w="6350">
              <a:noFill/>
              <a:miter lim="800000"/>
            </a:ln>
          </p:spPr>
          <p:txBody>
            <a:bodyPr wrap="square">
              <a:spAutoFit/>
            </a:bodyPr>
            <a:lstStyle/>
            <a:p>
              <a:pPr algn="ctr" defTabSz="914400" fontAlgn="base">
                <a:lnSpc>
                  <a:spcPct val="150000"/>
                </a:lnSpc>
                <a:spcBef>
                  <a:spcPts val="600"/>
                </a:spcBef>
                <a:spcAft>
                  <a:spcPts val="600"/>
                </a:spcAft>
              </a:pPr>
              <a:r>
                <a:rPr lang="zh-CN" altLang="en-US" sz="2000" b="1"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流动资产投资</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79"/>
          <p:cNvGrpSpPr/>
          <p:nvPr/>
        </p:nvGrpSpPr>
        <p:grpSpPr>
          <a:xfrm>
            <a:off x="6795256" y="2844798"/>
            <a:ext cx="1768171" cy="609601"/>
            <a:chOff x="6064231" y="2734768"/>
            <a:chExt cx="1939964" cy="609742"/>
          </a:xfrm>
        </p:grpSpPr>
        <p:sp>
          <p:nvSpPr>
            <p:cNvPr id="81" name="圆角矩形 80"/>
            <p:cNvSpPr/>
            <p:nvPr/>
          </p:nvSpPr>
          <p:spPr>
            <a:xfrm>
              <a:off x="6064231" y="2734768"/>
              <a:ext cx="1589627" cy="609742"/>
            </a:xfrm>
            <a:prstGeom prst="roundRect">
              <a:avLst/>
            </a:prstGeom>
            <a:solidFill>
              <a:schemeClr val="tx2">
                <a:lumMod val="40000"/>
                <a:lumOff val="60000"/>
              </a:schemeClr>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dirty="0"/>
            </a:p>
          </p:txBody>
        </p:sp>
        <p:sp>
          <p:nvSpPr>
            <p:cNvPr id="82" name="TextBox 152"/>
            <p:cNvSpPr>
              <a:spLocks noChangeArrowheads="1"/>
            </p:cNvSpPr>
            <p:nvPr/>
          </p:nvSpPr>
          <p:spPr bwMode="auto">
            <a:xfrm>
              <a:off x="6191194" y="2763801"/>
              <a:ext cx="1813001" cy="554126"/>
            </a:xfrm>
            <a:prstGeom prst="rect">
              <a:avLst/>
            </a:prstGeom>
            <a:noFill/>
            <a:ln w="6350">
              <a:noFill/>
              <a:miter lim="800000"/>
            </a:ln>
          </p:spPr>
          <p:txBody>
            <a:bodyPr wrap="square">
              <a:spAutoFit/>
            </a:bodyPr>
            <a:lstStyle/>
            <a:p>
              <a:pPr defTabSz="914400" fontAlgn="base">
                <a:lnSpc>
                  <a:spcPct val="150000"/>
                </a:lnSpc>
                <a:spcBef>
                  <a:spcPts val="600"/>
                </a:spcBef>
                <a:spcAft>
                  <a:spcPts val="600"/>
                </a:spcAft>
              </a:pPr>
              <a:r>
                <a:rPr lang="zh-CN" altLang="en-US" sz="2000" b="1" kern="0" dirty="0">
                  <a:solidFill>
                    <a:schemeClr val="bg1"/>
                  </a:solidFill>
                  <a:latin typeface="微软雅黑" panose="020B0503020204020204" pitchFamily="34" charset="-122"/>
                  <a:ea typeface="微软雅黑" panose="020B0503020204020204" pitchFamily="34" charset="-122"/>
                </a:rPr>
                <a:t>建设投资</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88"/>
          <p:cNvGrpSpPr/>
          <p:nvPr/>
        </p:nvGrpSpPr>
        <p:grpSpPr>
          <a:xfrm>
            <a:off x="4257300" y="4951763"/>
            <a:ext cx="2593442" cy="868458"/>
            <a:chOff x="4786945" y="5262610"/>
            <a:chExt cx="1476547" cy="519058"/>
          </a:xfrm>
        </p:grpSpPr>
        <p:sp>
          <p:nvSpPr>
            <p:cNvPr id="90" name="圆角矩形 89"/>
            <p:cNvSpPr/>
            <p:nvPr/>
          </p:nvSpPr>
          <p:spPr>
            <a:xfrm>
              <a:off x="4786945" y="5262610"/>
              <a:ext cx="1466617" cy="423636"/>
            </a:xfrm>
            <a:prstGeom prst="roundRect">
              <a:avLst/>
            </a:prstGeom>
            <a:solidFill>
              <a:schemeClr val="tx2">
                <a:lumMod val="60000"/>
                <a:lumOff val="40000"/>
              </a:schemeClr>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dirty="0"/>
            </a:p>
          </p:txBody>
        </p:sp>
        <p:sp>
          <p:nvSpPr>
            <p:cNvPr id="91" name="TextBox 152"/>
            <p:cNvSpPr>
              <a:spLocks noChangeArrowheads="1"/>
            </p:cNvSpPr>
            <p:nvPr/>
          </p:nvSpPr>
          <p:spPr bwMode="auto">
            <a:xfrm>
              <a:off x="4837161" y="5295874"/>
              <a:ext cx="1426331" cy="485794"/>
            </a:xfrm>
            <a:prstGeom prst="rect">
              <a:avLst/>
            </a:prstGeom>
            <a:noFill/>
            <a:ln w="6350">
              <a:noFill/>
              <a:miter lim="800000"/>
            </a:ln>
          </p:spPr>
          <p:txBody>
            <a:bodyPr wrap="square">
              <a:spAutoFit/>
            </a:bodyPr>
            <a:lstStyle/>
            <a:p>
              <a:pPr algn="ctr" defTabSz="914400" fontAlgn="base">
                <a:lnSpc>
                  <a:spcPct val="150000"/>
                </a:lnSpc>
                <a:spcBef>
                  <a:spcPts val="600"/>
                </a:spcBef>
                <a:spcAft>
                  <a:spcPts val="600"/>
                </a:spcAft>
              </a:pPr>
              <a:r>
                <a:rPr lang="zh-CN" altLang="en-US" sz="2200" b="1"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建设期资本化利息</a:t>
              </a:r>
              <a:endParaRPr lang="zh-CN" altLang="en-US" sz="2200" b="1" kern="0"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100"/>
          <p:cNvGrpSpPr/>
          <p:nvPr/>
        </p:nvGrpSpPr>
        <p:grpSpPr>
          <a:xfrm>
            <a:off x="9406752" y="2046517"/>
            <a:ext cx="1783762" cy="478970"/>
            <a:chOff x="8399660" y="2081480"/>
            <a:chExt cx="1784639" cy="479081"/>
          </a:xfrm>
        </p:grpSpPr>
        <p:sp>
          <p:nvSpPr>
            <p:cNvPr id="102" name="圆角矩形 101"/>
            <p:cNvSpPr/>
            <p:nvPr/>
          </p:nvSpPr>
          <p:spPr>
            <a:xfrm>
              <a:off x="8399660" y="2081480"/>
              <a:ext cx="1784639" cy="479081"/>
            </a:xfrm>
            <a:prstGeom prst="roundRect">
              <a:avLst/>
            </a:prstGeom>
            <a:solidFill>
              <a:schemeClr val="tx2">
                <a:lumMod val="20000"/>
                <a:lumOff val="80000"/>
              </a:schemeClr>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800" b="1" dirty="0"/>
            </a:p>
          </p:txBody>
        </p:sp>
        <p:sp>
          <p:nvSpPr>
            <p:cNvPr id="103" name="TextBox 152"/>
            <p:cNvSpPr>
              <a:spLocks noChangeArrowheads="1"/>
            </p:cNvSpPr>
            <p:nvPr/>
          </p:nvSpPr>
          <p:spPr bwMode="auto">
            <a:xfrm>
              <a:off x="8490475" y="2096119"/>
              <a:ext cx="1650258" cy="459014"/>
            </a:xfrm>
            <a:prstGeom prst="rect">
              <a:avLst/>
            </a:prstGeom>
            <a:noFill/>
            <a:ln w="6350">
              <a:noFill/>
              <a:miter lim="800000"/>
            </a:ln>
          </p:spPr>
          <p:txBody>
            <a:bodyPr wrap="square">
              <a:spAutoFit/>
            </a:bodyPr>
            <a:lstStyle/>
            <a:p>
              <a:pPr algn="ctr" defTabSz="914400" fontAlgn="base">
                <a:lnSpc>
                  <a:spcPct val="150000"/>
                </a:lnSpc>
                <a:spcBef>
                  <a:spcPts val="600"/>
                </a:spcBef>
                <a:spcAft>
                  <a:spcPts val="600"/>
                </a:spcAft>
              </a:pPr>
              <a:r>
                <a:rPr lang="zh-CN" altLang="en-US" b="1" kern="0" dirty="0">
                  <a:latin typeface="微软雅黑" panose="020B0503020204020204" pitchFamily="34" charset="-122"/>
                  <a:ea typeface="微软雅黑" panose="020B0503020204020204" pitchFamily="34" charset="-122"/>
                </a:rPr>
                <a:t>固定资产投资</a:t>
              </a:r>
              <a:endParaRPr lang="zh-CN" altLang="en-US" b="1" kern="0" dirty="0">
                <a:latin typeface="微软雅黑" panose="020B0503020204020204" pitchFamily="34" charset="-122"/>
                <a:ea typeface="微软雅黑" panose="020B0503020204020204" pitchFamily="34" charset="-122"/>
              </a:endParaRPr>
            </a:p>
          </p:txBody>
        </p:sp>
      </p:grpSp>
      <p:grpSp>
        <p:nvGrpSpPr>
          <p:cNvPr id="113" name="组合 9"/>
          <p:cNvGrpSpPr/>
          <p:nvPr/>
        </p:nvGrpSpPr>
        <p:grpSpPr>
          <a:xfrm>
            <a:off x="3875315" y="1161143"/>
            <a:ext cx="5718628" cy="116114"/>
            <a:chOff x="5357217" y="1143000"/>
            <a:chExt cx="1490133" cy="101600"/>
          </a:xfrm>
        </p:grpSpPr>
        <p:cxnSp>
          <p:nvCxnSpPr>
            <p:cNvPr id="11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31"/>
            <p:cNvCxnSpPr/>
            <p:nvPr/>
          </p:nvCxnSpPr>
          <p:spPr>
            <a:xfrm>
              <a:off x="550961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2" name="Title 2"/>
          <p:cNvSpPr txBox="1"/>
          <p:nvPr/>
        </p:nvSpPr>
        <p:spPr>
          <a:xfrm>
            <a:off x="3425371" y="438582"/>
            <a:ext cx="6502400" cy="715529"/>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defRPr/>
            </a:pPr>
            <a:r>
              <a:rPr lang="zh-CN" altLang="en-US" sz="4000" b="1" dirty="0">
                <a:latin typeface="微软雅黑" panose="020B0503020204020204" pitchFamily="34" charset="-122"/>
                <a:ea typeface="微软雅黑" panose="020B0503020204020204" pitchFamily="34" charset="-122"/>
                <a:cs typeface="+mj-cs"/>
              </a:rPr>
              <a:t>二</a:t>
            </a:r>
            <a:r>
              <a:rPr kumimoji="0" lang="zh-CN" altLang="en-US" sz="4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a:t>
            </a:r>
            <a:r>
              <a:rPr kumimoji="0" lang="zh-CN" altLang="en-US" sz="4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项目投资的</a:t>
            </a:r>
            <a:r>
              <a:rPr kumimoji="0" lang="zh-CN" altLang="en-US" sz="4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内容</a:t>
            </a:r>
            <a:endParaRPr kumimoji="0" lang="en-US" sz="4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grpSp>
        <p:nvGrpSpPr>
          <p:cNvPr id="138" name="组合 61"/>
          <p:cNvGrpSpPr/>
          <p:nvPr/>
        </p:nvGrpSpPr>
        <p:grpSpPr>
          <a:xfrm>
            <a:off x="3303342" y="3173466"/>
            <a:ext cx="891287" cy="2124248"/>
            <a:chOff x="4896943" y="3586881"/>
            <a:chExt cx="1485176" cy="1842732"/>
          </a:xfrm>
        </p:grpSpPr>
        <p:cxnSp>
          <p:nvCxnSpPr>
            <p:cNvPr id="140" name="直接连接符 139"/>
            <p:cNvCxnSpPr/>
            <p:nvPr/>
          </p:nvCxnSpPr>
          <p:spPr>
            <a:xfrm flipH="1">
              <a:off x="5881669" y="5415246"/>
              <a:ext cx="50045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rot="16200000" flipV="1">
              <a:off x="4466113" y="4017711"/>
              <a:ext cx="1842732" cy="981071"/>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cxnSp>
        <p:nvCxnSpPr>
          <p:cNvPr id="145" name="直接连接符 144"/>
          <p:cNvCxnSpPr/>
          <p:nvPr/>
        </p:nvCxnSpPr>
        <p:spPr>
          <a:xfrm rot="10800000">
            <a:off x="5746542" y="3192360"/>
            <a:ext cx="683287" cy="783"/>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147" name="组合 36"/>
          <p:cNvGrpSpPr/>
          <p:nvPr/>
        </p:nvGrpSpPr>
        <p:grpSpPr>
          <a:xfrm flipV="1">
            <a:off x="7682044" y="3518860"/>
            <a:ext cx="1601340" cy="463424"/>
            <a:chOff x="6797535" y="2414529"/>
            <a:chExt cx="1602128" cy="463531"/>
          </a:xfrm>
        </p:grpSpPr>
        <p:cxnSp>
          <p:nvCxnSpPr>
            <p:cNvPr id="148" name="直接连接符 147"/>
            <p:cNvCxnSpPr/>
            <p:nvPr/>
          </p:nvCxnSpPr>
          <p:spPr>
            <a:xfrm flipH="1">
              <a:off x="6797535" y="2414529"/>
              <a:ext cx="635632" cy="463531"/>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7433167" y="2414529"/>
              <a:ext cx="966496"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150" name="组合 100"/>
          <p:cNvGrpSpPr/>
          <p:nvPr/>
        </p:nvGrpSpPr>
        <p:grpSpPr>
          <a:xfrm>
            <a:off x="9384979" y="2895724"/>
            <a:ext cx="1783762" cy="507875"/>
            <a:chOff x="8399659" y="2052567"/>
            <a:chExt cx="1784639" cy="507993"/>
          </a:xfrm>
        </p:grpSpPr>
        <p:sp>
          <p:nvSpPr>
            <p:cNvPr id="151" name="圆角矩形 150"/>
            <p:cNvSpPr/>
            <p:nvPr/>
          </p:nvSpPr>
          <p:spPr>
            <a:xfrm>
              <a:off x="8399659" y="2088737"/>
              <a:ext cx="1784639" cy="471823"/>
            </a:xfrm>
            <a:prstGeom prst="roundRect">
              <a:avLst/>
            </a:prstGeom>
            <a:solidFill>
              <a:schemeClr val="tx2">
                <a:lumMod val="20000"/>
                <a:lumOff val="80000"/>
              </a:schemeClr>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800" b="1" dirty="0"/>
            </a:p>
          </p:txBody>
        </p:sp>
        <p:sp>
          <p:nvSpPr>
            <p:cNvPr id="152" name="TextBox 152"/>
            <p:cNvSpPr>
              <a:spLocks noChangeArrowheads="1"/>
            </p:cNvSpPr>
            <p:nvPr/>
          </p:nvSpPr>
          <p:spPr bwMode="auto">
            <a:xfrm>
              <a:off x="8490475" y="2052567"/>
              <a:ext cx="1650258" cy="459015"/>
            </a:xfrm>
            <a:prstGeom prst="rect">
              <a:avLst/>
            </a:prstGeom>
            <a:noFill/>
            <a:ln w="6350">
              <a:noFill/>
              <a:miter lim="800000"/>
            </a:ln>
          </p:spPr>
          <p:txBody>
            <a:bodyPr wrap="square">
              <a:spAutoFit/>
            </a:bodyPr>
            <a:lstStyle/>
            <a:p>
              <a:pPr algn="ctr" defTabSz="914400" fontAlgn="base">
                <a:lnSpc>
                  <a:spcPct val="150000"/>
                </a:lnSpc>
                <a:spcBef>
                  <a:spcPts val="600"/>
                </a:spcBef>
                <a:spcAft>
                  <a:spcPts val="600"/>
                </a:spcAft>
              </a:pPr>
              <a:r>
                <a:rPr lang="zh-CN" altLang="en-US" b="1" kern="0" dirty="0">
                  <a:latin typeface="微软雅黑" panose="020B0503020204020204" pitchFamily="34" charset="-122"/>
                  <a:ea typeface="微软雅黑" panose="020B0503020204020204" pitchFamily="34" charset="-122"/>
                </a:rPr>
                <a:t>无形资产投资</a:t>
              </a:r>
              <a:endParaRPr lang="zh-CN" altLang="en-US" b="1" kern="0" dirty="0">
                <a:latin typeface="微软雅黑" panose="020B0503020204020204" pitchFamily="34" charset="-122"/>
                <a:ea typeface="微软雅黑" panose="020B0503020204020204" pitchFamily="34" charset="-122"/>
              </a:endParaRPr>
            </a:p>
          </p:txBody>
        </p:sp>
      </p:grpSp>
      <p:grpSp>
        <p:nvGrpSpPr>
          <p:cNvPr id="153" name="组合 100"/>
          <p:cNvGrpSpPr/>
          <p:nvPr/>
        </p:nvGrpSpPr>
        <p:grpSpPr>
          <a:xfrm>
            <a:off x="9443037" y="3737549"/>
            <a:ext cx="1783762" cy="522389"/>
            <a:chOff x="8399659" y="2038049"/>
            <a:chExt cx="1784639" cy="522511"/>
          </a:xfrm>
        </p:grpSpPr>
        <p:sp>
          <p:nvSpPr>
            <p:cNvPr id="154" name="圆角矩形 153"/>
            <p:cNvSpPr/>
            <p:nvPr/>
          </p:nvSpPr>
          <p:spPr>
            <a:xfrm>
              <a:off x="8399659" y="2088737"/>
              <a:ext cx="1784639" cy="471823"/>
            </a:xfrm>
            <a:prstGeom prst="roundRect">
              <a:avLst/>
            </a:prstGeom>
            <a:solidFill>
              <a:schemeClr val="tx2">
                <a:lumMod val="20000"/>
                <a:lumOff val="80000"/>
              </a:schemeClr>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800" b="1" dirty="0"/>
            </a:p>
          </p:txBody>
        </p:sp>
        <p:sp>
          <p:nvSpPr>
            <p:cNvPr id="155" name="TextBox 152"/>
            <p:cNvSpPr>
              <a:spLocks noChangeArrowheads="1"/>
            </p:cNvSpPr>
            <p:nvPr/>
          </p:nvSpPr>
          <p:spPr bwMode="auto">
            <a:xfrm>
              <a:off x="8490474" y="2038049"/>
              <a:ext cx="1650258" cy="459015"/>
            </a:xfrm>
            <a:prstGeom prst="rect">
              <a:avLst/>
            </a:prstGeom>
            <a:noFill/>
            <a:ln w="6350">
              <a:noFill/>
              <a:miter lim="800000"/>
            </a:ln>
          </p:spPr>
          <p:txBody>
            <a:bodyPr wrap="square">
              <a:spAutoFit/>
            </a:bodyPr>
            <a:lstStyle/>
            <a:p>
              <a:pPr algn="ctr" defTabSz="914400" fontAlgn="base">
                <a:lnSpc>
                  <a:spcPct val="150000"/>
                </a:lnSpc>
                <a:spcBef>
                  <a:spcPts val="600"/>
                </a:spcBef>
                <a:spcAft>
                  <a:spcPts val="600"/>
                </a:spcAft>
              </a:pPr>
              <a:r>
                <a:rPr lang="zh-CN" altLang="en-US" b="1" kern="0" dirty="0">
                  <a:latin typeface="微软雅黑" panose="020B0503020204020204" pitchFamily="34" charset="-122"/>
                  <a:ea typeface="微软雅黑" panose="020B0503020204020204" pitchFamily="34" charset="-122"/>
                </a:rPr>
                <a:t>开办费等投资</a:t>
              </a:r>
              <a:endParaRPr lang="zh-CN" altLang="en-US" b="1" kern="0" dirty="0">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250" fill="hold"/>
                                        <p:tgtEl>
                                          <p:spTgt spid="25"/>
                                        </p:tgtEl>
                                        <p:attrNameLst>
                                          <p:attrName>ppt_w</p:attrName>
                                        </p:attrNameLst>
                                      </p:cBhvr>
                                      <p:tavLst>
                                        <p:tav tm="0">
                                          <p:val>
                                            <p:fltVal val="0"/>
                                          </p:val>
                                        </p:tav>
                                        <p:tav tm="100000">
                                          <p:val>
                                            <p:strVal val="#ppt_w"/>
                                          </p:val>
                                        </p:tav>
                                      </p:tavLst>
                                    </p:anim>
                                    <p:anim calcmode="lin" valueType="num">
                                      <p:cBhvr>
                                        <p:cTn id="8" dur="250" fill="hold"/>
                                        <p:tgtEl>
                                          <p:spTgt spid="25"/>
                                        </p:tgtEl>
                                        <p:attrNameLst>
                                          <p:attrName>ppt_h</p:attrName>
                                        </p:attrNameLst>
                                      </p:cBhvr>
                                      <p:tavLst>
                                        <p:tav tm="0">
                                          <p:val>
                                            <p:fltVal val="0"/>
                                          </p:val>
                                        </p:tav>
                                        <p:tav tm="100000">
                                          <p:val>
                                            <p:strVal val="#ppt_h"/>
                                          </p:val>
                                        </p:tav>
                                      </p:tavLst>
                                    </p:anim>
                                    <p:anim calcmode="lin" valueType="num">
                                      <p:cBhvr>
                                        <p:cTn id="9" dur="250" fill="hold"/>
                                        <p:tgtEl>
                                          <p:spTgt spid="25"/>
                                        </p:tgtEl>
                                        <p:attrNameLst>
                                          <p:attrName>style.rotation</p:attrName>
                                        </p:attrNameLst>
                                      </p:cBhvr>
                                      <p:tavLst>
                                        <p:tav tm="0">
                                          <p:val>
                                            <p:fltVal val="90"/>
                                          </p:val>
                                        </p:tav>
                                        <p:tav tm="100000">
                                          <p:val>
                                            <p:fltVal val="0"/>
                                          </p:val>
                                        </p:tav>
                                      </p:tavLst>
                                    </p:anim>
                                    <p:animEffect transition="in" filter="fade">
                                      <p:cBhvr>
                                        <p:cTn id="10" dur="250"/>
                                        <p:tgtEl>
                                          <p:spTgt spid="2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250"/>
                                        <p:tgtEl>
                                          <p:spTgt spid="33"/>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250" fill="hold"/>
                                        <p:tgtEl>
                                          <p:spTgt spid="26"/>
                                        </p:tgtEl>
                                        <p:attrNameLst>
                                          <p:attrName>ppt_w</p:attrName>
                                        </p:attrNameLst>
                                      </p:cBhvr>
                                      <p:tavLst>
                                        <p:tav tm="0">
                                          <p:val>
                                            <p:fltVal val="0"/>
                                          </p:val>
                                        </p:tav>
                                        <p:tav tm="100000">
                                          <p:val>
                                            <p:strVal val="#ppt_w"/>
                                          </p:val>
                                        </p:tav>
                                      </p:tavLst>
                                    </p:anim>
                                    <p:anim calcmode="lin" valueType="num">
                                      <p:cBhvr>
                                        <p:cTn id="19" dur="250" fill="hold"/>
                                        <p:tgtEl>
                                          <p:spTgt spid="26"/>
                                        </p:tgtEl>
                                        <p:attrNameLst>
                                          <p:attrName>ppt_h</p:attrName>
                                        </p:attrNameLst>
                                      </p:cBhvr>
                                      <p:tavLst>
                                        <p:tav tm="0">
                                          <p:val>
                                            <p:fltVal val="0"/>
                                          </p:val>
                                        </p:tav>
                                        <p:tav tm="100000">
                                          <p:val>
                                            <p:strVal val="#ppt_h"/>
                                          </p:val>
                                        </p:tav>
                                      </p:tavLst>
                                    </p:anim>
                                    <p:anim calcmode="lin" valueType="num">
                                      <p:cBhvr>
                                        <p:cTn id="20" dur="250" fill="hold"/>
                                        <p:tgtEl>
                                          <p:spTgt spid="26"/>
                                        </p:tgtEl>
                                        <p:attrNameLst>
                                          <p:attrName>style.rotation</p:attrName>
                                        </p:attrNameLst>
                                      </p:cBhvr>
                                      <p:tavLst>
                                        <p:tav tm="0">
                                          <p:val>
                                            <p:fltVal val="90"/>
                                          </p:val>
                                        </p:tav>
                                        <p:tav tm="100000">
                                          <p:val>
                                            <p:fltVal val="0"/>
                                          </p:val>
                                        </p:tav>
                                      </p:tavLst>
                                    </p:anim>
                                    <p:animEffect transition="in" filter="fade">
                                      <p:cBhvr>
                                        <p:cTn id="21" dur="250"/>
                                        <p:tgtEl>
                                          <p:spTgt spid="26"/>
                                        </p:tgtEl>
                                      </p:cBhvr>
                                    </p:animEffect>
                                  </p:childTnLst>
                                </p:cTn>
                              </p:par>
                            </p:childTnLst>
                          </p:cTn>
                        </p:par>
                        <p:par>
                          <p:cTn id="22" fill="hold">
                            <p:stCondLst>
                              <p:cond delay="1500"/>
                            </p:stCondLst>
                            <p:childTnLst>
                              <p:par>
                                <p:cTn id="23" presetID="31"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250" fill="hold"/>
                                        <p:tgtEl>
                                          <p:spTgt spid="29"/>
                                        </p:tgtEl>
                                        <p:attrNameLst>
                                          <p:attrName>ppt_w</p:attrName>
                                        </p:attrNameLst>
                                      </p:cBhvr>
                                      <p:tavLst>
                                        <p:tav tm="0">
                                          <p:val>
                                            <p:fltVal val="0"/>
                                          </p:val>
                                        </p:tav>
                                        <p:tav tm="100000">
                                          <p:val>
                                            <p:strVal val="#ppt_w"/>
                                          </p:val>
                                        </p:tav>
                                      </p:tavLst>
                                    </p:anim>
                                    <p:anim calcmode="lin" valueType="num">
                                      <p:cBhvr>
                                        <p:cTn id="26" dur="250" fill="hold"/>
                                        <p:tgtEl>
                                          <p:spTgt spid="29"/>
                                        </p:tgtEl>
                                        <p:attrNameLst>
                                          <p:attrName>ppt_h</p:attrName>
                                        </p:attrNameLst>
                                      </p:cBhvr>
                                      <p:tavLst>
                                        <p:tav tm="0">
                                          <p:val>
                                            <p:fltVal val="0"/>
                                          </p:val>
                                        </p:tav>
                                        <p:tav tm="100000">
                                          <p:val>
                                            <p:strVal val="#ppt_h"/>
                                          </p:val>
                                        </p:tav>
                                      </p:tavLst>
                                    </p:anim>
                                    <p:anim calcmode="lin" valueType="num">
                                      <p:cBhvr>
                                        <p:cTn id="27" dur="250" fill="hold"/>
                                        <p:tgtEl>
                                          <p:spTgt spid="29"/>
                                        </p:tgtEl>
                                        <p:attrNameLst>
                                          <p:attrName>style.rotation</p:attrName>
                                        </p:attrNameLst>
                                      </p:cBhvr>
                                      <p:tavLst>
                                        <p:tav tm="0">
                                          <p:val>
                                            <p:fltVal val="90"/>
                                          </p:val>
                                        </p:tav>
                                        <p:tav tm="100000">
                                          <p:val>
                                            <p:fltVal val="0"/>
                                          </p:val>
                                        </p:tav>
                                      </p:tavLst>
                                    </p:anim>
                                    <p:animEffect transition="in" filter="fade">
                                      <p:cBhvr>
                                        <p:cTn id="28" dur="250"/>
                                        <p:tgtEl>
                                          <p:spTgt spid="29"/>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250"/>
                                        <p:tgtEl>
                                          <p:spTgt spid="23"/>
                                        </p:tgtEl>
                                      </p:cBhvr>
                                    </p:animEffect>
                                  </p:childTnLst>
                                </p:cTn>
                              </p:par>
                            </p:childTnLst>
                          </p:cTn>
                        </p:par>
                        <p:par>
                          <p:cTn id="33" fill="hold">
                            <p:stCondLst>
                              <p:cond delay="2500"/>
                            </p:stCondLst>
                            <p:childTnLst>
                              <p:par>
                                <p:cTn id="34" presetID="31"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250" fill="hold"/>
                                        <p:tgtEl>
                                          <p:spTgt spid="27"/>
                                        </p:tgtEl>
                                        <p:attrNameLst>
                                          <p:attrName>ppt_w</p:attrName>
                                        </p:attrNameLst>
                                      </p:cBhvr>
                                      <p:tavLst>
                                        <p:tav tm="0">
                                          <p:val>
                                            <p:fltVal val="0"/>
                                          </p:val>
                                        </p:tav>
                                        <p:tav tm="100000">
                                          <p:val>
                                            <p:strVal val="#ppt_w"/>
                                          </p:val>
                                        </p:tav>
                                      </p:tavLst>
                                    </p:anim>
                                    <p:anim calcmode="lin" valueType="num">
                                      <p:cBhvr>
                                        <p:cTn id="37" dur="250" fill="hold"/>
                                        <p:tgtEl>
                                          <p:spTgt spid="27"/>
                                        </p:tgtEl>
                                        <p:attrNameLst>
                                          <p:attrName>ppt_h</p:attrName>
                                        </p:attrNameLst>
                                      </p:cBhvr>
                                      <p:tavLst>
                                        <p:tav tm="0">
                                          <p:val>
                                            <p:fltVal val="0"/>
                                          </p:val>
                                        </p:tav>
                                        <p:tav tm="100000">
                                          <p:val>
                                            <p:strVal val="#ppt_h"/>
                                          </p:val>
                                        </p:tav>
                                      </p:tavLst>
                                    </p:anim>
                                    <p:anim calcmode="lin" valueType="num">
                                      <p:cBhvr>
                                        <p:cTn id="38" dur="250" fill="hold"/>
                                        <p:tgtEl>
                                          <p:spTgt spid="27"/>
                                        </p:tgtEl>
                                        <p:attrNameLst>
                                          <p:attrName>style.rotation</p:attrName>
                                        </p:attrNameLst>
                                      </p:cBhvr>
                                      <p:tavLst>
                                        <p:tav tm="0">
                                          <p:val>
                                            <p:fltVal val="90"/>
                                          </p:val>
                                        </p:tav>
                                        <p:tav tm="100000">
                                          <p:val>
                                            <p:fltVal val="0"/>
                                          </p:val>
                                        </p:tav>
                                      </p:tavLst>
                                    </p:anim>
                                    <p:animEffect transition="in" filter="fade">
                                      <p:cBhvr>
                                        <p:cTn id="39" dur="250"/>
                                        <p:tgtEl>
                                          <p:spTgt spid="27"/>
                                        </p:tgtEl>
                                      </p:cBhvr>
                                    </p:animEffect>
                                  </p:childTnLst>
                                </p:cTn>
                              </p:par>
                            </p:childTnLst>
                          </p:cTn>
                        </p:par>
                        <p:par>
                          <p:cTn id="40" fill="hold">
                            <p:stCondLst>
                              <p:cond delay="3000"/>
                            </p:stCondLst>
                            <p:childTnLst>
                              <p:par>
                                <p:cTn id="41" presetID="31"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 calcmode="lin" valueType="num">
                                      <p:cBhvr>
                                        <p:cTn id="45" dur="250" fill="hold"/>
                                        <p:tgtEl>
                                          <p:spTgt spid="31"/>
                                        </p:tgtEl>
                                        <p:attrNameLst>
                                          <p:attrName>style.rotation</p:attrName>
                                        </p:attrNameLst>
                                      </p:cBhvr>
                                      <p:tavLst>
                                        <p:tav tm="0">
                                          <p:val>
                                            <p:fltVal val="90"/>
                                          </p:val>
                                        </p:tav>
                                        <p:tav tm="100000">
                                          <p:val>
                                            <p:fltVal val="0"/>
                                          </p:val>
                                        </p:tav>
                                      </p:tavLst>
                                    </p:anim>
                                    <p:animEffect transition="in" filter="fade">
                                      <p:cBhvr>
                                        <p:cTn id="46" dur="250"/>
                                        <p:tgtEl>
                                          <p:spTgt spid="31"/>
                                        </p:tgtEl>
                                      </p:cBhvr>
                                    </p:animEffect>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250"/>
                                        <p:tgtEl>
                                          <p:spTgt spid="6"/>
                                        </p:tgtEl>
                                      </p:cBhvr>
                                    </p:animEffect>
                                  </p:childTnLst>
                                </p:cTn>
                              </p:par>
                            </p:childTnLst>
                          </p:cTn>
                        </p:par>
                        <p:par>
                          <p:cTn id="51" fill="hold">
                            <p:stCondLst>
                              <p:cond delay="4000"/>
                            </p:stCondLst>
                            <p:childTnLst>
                              <p:par>
                                <p:cTn id="52" presetID="31" presetClass="entr" presetSubtype="0"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250" fill="hold"/>
                                        <p:tgtEl>
                                          <p:spTgt spid="44"/>
                                        </p:tgtEl>
                                        <p:attrNameLst>
                                          <p:attrName>ppt_w</p:attrName>
                                        </p:attrNameLst>
                                      </p:cBhvr>
                                      <p:tavLst>
                                        <p:tav tm="0">
                                          <p:val>
                                            <p:fltVal val="0"/>
                                          </p:val>
                                        </p:tav>
                                        <p:tav tm="100000">
                                          <p:val>
                                            <p:strVal val="#ppt_w"/>
                                          </p:val>
                                        </p:tav>
                                      </p:tavLst>
                                    </p:anim>
                                    <p:anim calcmode="lin" valueType="num">
                                      <p:cBhvr>
                                        <p:cTn id="55" dur="250" fill="hold"/>
                                        <p:tgtEl>
                                          <p:spTgt spid="44"/>
                                        </p:tgtEl>
                                        <p:attrNameLst>
                                          <p:attrName>ppt_h</p:attrName>
                                        </p:attrNameLst>
                                      </p:cBhvr>
                                      <p:tavLst>
                                        <p:tav tm="0">
                                          <p:val>
                                            <p:fltVal val="0"/>
                                          </p:val>
                                        </p:tav>
                                        <p:tav tm="100000">
                                          <p:val>
                                            <p:strVal val="#ppt_h"/>
                                          </p:val>
                                        </p:tav>
                                      </p:tavLst>
                                    </p:anim>
                                    <p:anim calcmode="lin" valueType="num">
                                      <p:cBhvr>
                                        <p:cTn id="56" dur="250" fill="hold"/>
                                        <p:tgtEl>
                                          <p:spTgt spid="44"/>
                                        </p:tgtEl>
                                        <p:attrNameLst>
                                          <p:attrName>style.rotation</p:attrName>
                                        </p:attrNameLst>
                                      </p:cBhvr>
                                      <p:tavLst>
                                        <p:tav tm="0">
                                          <p:val>
                                            <p:fltVal val="90"/>
                                          </p:val>
                                        </p:tav>
                                        <p:tav tm="100000">
                                          <p:val>
                                            <p:fltVal val="0"/>
                                          </p:val>
                                        </p:tav>
                                      </p:tavLst>
                                    </p:anim>
                                    <p:animEffect transition="in" filter="fade">
                                      <p:cBhvr>
                                        <p:cTn id="57" dur="250"/>
                                        <p:tgtEl>
                                          <p:spTgt spid="44"/>
                                        </p:tgtEl>
                                      </p:cBhvr>
                                    </p:animEffect>
                                  </p:childTnLst>
                                </p:cTn>
                              </p:par>
                            </p:childTnLst>
                          </p:cTn>
                        </p:par>
                        <p:par>
                          <p:cTn id="58" fill="hold">
                            <p:stCondLst>
                              <p:cond delay="4500"/>
                            </p:stCondLst>
                            <p:childTnLst>
                              <p:par>
                                <p:cTn id="59" presetID="22" presetClass="entr" presetSubtype="8"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250"/>
                                        <p:tgtEl>
                                          <p:spTgt spid="36"/>
                                        </p:tgtEl>
                                      </p:cBhvr>
                                    </p:animEffect>
                                  </p:childTnLst>
                                </p:cTn>
                              </p:par>
                            </p:childTnLst>
                          </p:cTn>
                        </p:par>
                        <p:par>
                          <p:cTn id="62" fill="hold">
                            <p:stCondLst>
                              <p:cond delay="5000"/>
                            </p:stCondLst>
                            <p:childTnLst>
                              <p:par>
                                <p:cTn id="63" presetID="22" presetClass="entr" presetSubtype="8" fill="hold" nodeType="afterEffect">
                                  <p:stCondLst>
                                    <p:cond delay="0"/>
                                  </p:stCondLst>
                                  <p:childTnLst>
                                    <p:set>
                                      <p:cBhvr>
                                        <p:cTn id="64" dur="1" fill="hold">
                                          <p:stCondLst>
                                            <p:cond delay="0"/>
                                          </p:stCondLst>
                                        </p:cTn>
                                        <p:tgtEl>
                                          <p:spTgt spid="138"/>
                                        </p:tgtEl>
                                        <p:attrNameLst>
                                          <p:attrName>style.visibility</p:attrName>
                                        </p:attrNameLst>
                                      </p:cBhvr>
                                      <p:to>
                                        <p:strVal val="visible"/>
                                      </p:to>
                                    </p:set>
                                    <p:animEffect transition="in" filter="wipe(left)">
                                      <p:cBhvr>
                                        <p:cTn id="65" dur="250"/>
                                        <p:tgtEl>
                                          <p:spTgt spid="138"/>
                                        </p:tgtEl>
                                      </p:cBhvr>
                                    </p:animEffect>
                                  </p:childTnLst>
                                </p:cTn>
                              </p:par>
                            </p:childTnLst>
                          </p:cTn>
                        </p:par>
                        <p:par>
                          <p:cTn id="66" fill="hold">
                            <p:stCondLst>
                              <p:cond delay="5500"/>
                            </p:stCondLst>
                            <p:childTnLst>
                              <p:par>
                                <p:cTn id="67" presetID="22" presetClass="entr" presetSubtype="8" fill="hold" nodeType="afterEffect">
                                  <p:stCondLst>
                                    <p:cond delay="0"/>
                                  </p:stCondLst>
                                  <p:childTnLst>
                                    <p:set>
                                      <p:cBhvr>
                                        <p:cTn id="68" dur="1" fill="hold">
                                          <p:stCondLst>
                                            <p:cond delay="0"/>
                                          </p:stCondLst>
                                        </p:cTn>
                                        <p:tgtEl>
                                          <p:spTgt spid="145"/>
                                        </p:tgtEl>
                                        <p:attrNameLst>
                                          <p:attrName>style.visibility</p:attrName>
                                        </p:attrNameLst>
                                      </p:cBhvr>
                                      <p:to>
                                        <p:strVal val="visible"/>
                                      </p:to>
                                    </p:set>
                                    <p:animEffect transition="in" filter="wipe(left)">
                                      <p:cBhvr>
                                        <p:cTn id="69" dur="250"/>
                                        <p:tgtEl>
                                          <p:spTgt spid="145"/>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147"/>
                                        </p:tgtEl>
                                        <p:attrNameLst>
                                          <p:attrName>style.visibility</p:attrName>
                                        </p:attrNameLst>
                                      </p:cBhvr>
                                      <p:to>
                                        <p:strVal val="visible"/>
                                      </p:to>
                                    </p:set>
                                    <p:animEffect transition="in" filter="wipe(left)">
                                      <p:cBhvr>
                                        <p:cTn id="73" dur="250"/>
                                        <p:tgtEl>
                                          <p:spTgt spid="147"/>
                                        </p:tgtEl>
                                      </p:cBhvr>
                                    </p:animEffect>
                                  </p:childTnLst>
                                </p:cTn>
                              </p:par>
                            </p:childTnLst>
                          </p:cTn>
                        </p:par>
                        <p:par>
                          <p:cTn id="74" fill="hold">
                            <p:stCondLst>
                              <p:cond delay="6500"/>
                            </p:stCondLst>
                            <p:childTnLst>
                              <p:par>
                                <p:cTn id="75" presetID="31" presetClass="entr" presetSubtype="0" fill="hold" nodeType="afterEffect">
                                  <p:stCondLst>
                                    <p:cond delay="0"/>
                                  </p:stCondLst>
                                  <p:childTnLst>
                                    <p:set>
                                      <p:cBhvr>
                                        <p:cTn id="76" dur="1" fill="hold">
                                          <p:stCondLst>
                                            <p:cond delay="0"/>
                                          </p:stCondLst>
                                        </p:cTn>
                                        <p:tgtEl>
                                          <p:spTgt spid="150"/>
                                        </p:tgtEl>
                                        <p:attrNameLst>
                                          <p:attrName>style.visibility</p:attrName>
                                        </p:attrNameLst>
                                      </p:cBhvr>
                                      <p:to>
                                        <p:strVal val="visible"/>
                                      </p:to>
                                    </p:set>
                                    <p:anim calcmode="lin" valueType="num">
                                      <p:cBhvr>
                                        <p:cTn id="77" dur="250" fill="hold"/>
                                        <p:tgtEl>
                                          <p:spTgt spid="150"/>
                                        </p:tgtEl>
                                        <p:attrNameLst>
                                          <p:attrName>ppt_w</p:attrName>
                                        </p:attrNameLst>
                                      </p:cBhvr>
                                      <p:tavLst>
                                        <p:tav tm="0">
                                          <p:val>
                                            <p:fltVal val="0"/>
                                          </p:val>
                                        </p:tav>
                                        <p:tav tm="100000">
                                          <p:val>
                                            <p:strVal val="#ppt_w"/>
                                          </p:val>
                                        </p:tav>
                                      </p:tavLst>
                                    </p:anim>
                                    <p:anim calcmode="lin" valueType="num">
                                      <p:cBhvr>
                                        <p:cTn id="78" dur="250" fill="hold"/>
                                        <p:tgtEl>
                                          <p:spTgt spid="150"/>
                                        </p:tgtEl>
                                        <p:attrNameLst>
                                          <p:attrName>ppt_h</p:attrName>
                                        </p:attrNameLst>
                                      </p:cBhvr>
                                      <p:tavLst>
                                        <p:tav tm="0">
                                          <p:val>
                                            <p:fltVal val="0"/>
                                          </p:val>
                                        </p:tav>
                                        <p:tav tm="100000">
                                          <p:val>
                                            <p:strVal val="#ppt_h"/>
                                          </p:val>
                                        </p:tav>
                                      </p:tavLst>
                                    </p:anim>
                                    <p:anim calcmode="lin" valueType="num">
                                      <p:cBhvr>
                                        <p:cTn id="79" dur="250" fill="hold"/>
                                        <p:tgtEl>
                                          <p:spTgt spid="150"/>
                                        </p:tgtEl>
                                        <p:attrNameLst>
                                          <p:attrName>style.rotation</p:attrName>
                                        </p:attrNameLst>
                                      </p:cBhvr>
                                      <p:tavLst>
                                        <p:tav tm="0">
                                          <p:val>
                                            <p:fltVal val="90"/>
                                          </p:val>
                                        </p:tav>
                                        <p:tav tm="100000">
                                          <p:val>
                                            <p:fltVal val="0"/>
                                          </p:val>
                                        </p:tav>
                                      </p:tavLst>
                                    </p:anim>
                                    <p:animEffect transition="in" filter="fade">
                                      <p:cBhvr>
                                        <p:cTn id="80" dur="250"/>
                                        <p:tgtEl>
                                          <p:spTgt spid="150"/>
                                        </p:tgtEl>
                                      </p:cBhvr>
                                    </p:animEffect>
                                  </p:childTnLst>
                                </p:cTn>
                              </p:par>
                            </p:childTnLst>
                          </p:cTn>
                        </p:par>
                        <p:par>
                          <p:cTn id="81" fill="hold">
                            <p:stCondLst>
                              <p:cond delay="7000"/>
                            </p:stCondLst>
                            <p:childTnLst>
                              <p:par>
                                <p:cTn id="82" presetID="31" presetClass="entr" presetSubtype="0" fill="hold" nodeType="afterEffect">
                                  <p:stCondLst>
                                    <p:cond delay="0"/>
                                  </p:stCondLst>
                                  <p:childTnLst>
                                    <p:set>
                                      <p:cBhvr>
                                        <p:cTn id="83" dur="1" fill="hold">
                                          <p:stCondLst>
                                            <p:cond delay="0"/>
                                          </p:stCondLst>
                                        </p:cTn>
                                        <p:tgtEl>
                                          <p:spTgt spid="153"/>
                                        </p:tgtEl>
                                        <p:attrNameLst>
                                          <p:attrName>style.visibility</p:attrName>
                                        </p:attrNameLst>
                                      </p:cBhvr>
                                      <p:to>
                                        <p:strVal val="visible"/>
                                      </p:to>
                                    </p:set>
                                    <p:anim calcmode="lin" valueType="num">
                                      <p:cBhvr>
                                        <p:cTn id="84" dur="250" fill="hold"/>
                                        <p:tgtEl>
                                          <p:spTgt spid="153"/>
                                        </p:tgtEl>
                                        <p:attrNameLst>
                                          <p:attrName>ppt_w</p:attrName>
                                        </p:attrNameLst>
                                      </p:cBhvr>
                                      <p:tavLst>
                                        <p:tav tm="0">
                                          <p:val>
                                            <p:fltVal val="0"/>
                                          </p:val>
                                        </p:tav>
                                        <p:tav tm="100000">
                                          <p:val>
                                            <p:strVal val="#ppt_w"/>
                                          </p:val>
                                        </p:tav>
                                      </p:tavLst>
                                    </p:anim>
                                    <p:anim calcmode="lin" valueType="num">
                                      <p:cBhvr>
                                        <p:cTn id="85" dur="250" fill="hold"/>
                                        <p:tgtEl>
                                          <p:spTgt spid="153"/>
                                        </p:tgtEl>
                                        <p:attrNameLst>
                                          <p:attrName>ppt_h</p:attrName>
                                        </p:attrNameLst>
                                      </p:cBhvr>
                                      <p:tavLst>
                                        <p:tav tm="0">
                                          <p:val>
                                            <p:fltVal val="0"/>
                                          </p:val>
                                        </p:tav>
                                        <p:tav tm="100000">
                                          <p:val>
                                            <p:strVal val="#ppt_h"/>
                                          </p:val>
                                        </p:tav>
                                      </p:tavLst>
                                    </p:anim>
                                    <p:anim calcmode="lin" valueType="num">
                                      <p:cBhvr>
                                        <p:cTn id="86" dur="250" fill="hold"/>
                                        <p:tgtEl>
                                          <p:spTgt spid="153"/>
                                        </p:tgtEl>
                                        <p:attrNameLst>
                                          <p:attrName>style.rotation</p:attrName>
                                        </p:attrNameLst>
                                      </p:cBhvr>
                                      <p:tavLst>
                                        <p:tav tm="0">
                                          <p:val>
                                            <p:fltVal val="90"/>
                                          </p:val>
                                        </p:tav>
                                        <p:tav tm="100000">
                                          <p:val>
                                            <p:fltVal val="0"/>
                                          </p:val>
                                        </p:tav>
                                      </p:tavLst>
                                    </p:anim>
                                    <p:animEffect transition="in" filter="fade">
                                      <p:cBhvr>
                                        <p:cTn id="87" dur="25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760466" y="418417"/>
            <a:ext cx="9206523" cy="647700"/>
          </a:xfrm>
        </p:spPr>
        <p:txBody>
          <a:bodyPr/>
          <a:lstStyle/>
          <a:p>
            <a:r>
              <a:rPr lang="zh-CN" altLang="en-US" sz="5400" b="1" dirty="0">
                <a:solidFill>
                  <a:srgbClr val="FF3300"/>
                </a:solidFill>
                <a:latin typeface="宋体" panose="02010600030101010101" pitchFamily="2" charset="-122"/>
              </a:rPr>
              <a:t>注意：</a:t>
            </a:r>
            <a:endParaRPr lang="zh-CN" altLang="en-US" sz="5400" b="1" dirty="0">
              <a:solidFill>
                <a:srgbClr val="FF3300"/>
              </a:solidFill>
              <a:latin typeface="宋体" panose="02010600030101010101" pitchFamily="2" charset="-122"/>
            </a:endParaRPr>
          </a:p>
        </p:txBody>
      </p:sp>
      <p:sp>
        <p:nvSpPr>
          <p:cNvPr id="21507" name="Rectangle 3"/>
          <p:cNvSpPr>
            <a:spLocks noGrp="1" noChangeArrowheads="1"/>
          </p:cNvSpPr>
          <p:nvPr>
            <p:ph type="body" idx="4294967295"/>
          </p:nvPr>
        </p:nvSpPr>
        <p:spPr>
          <a:xfrm>
            <a:off x="742883" y="1279987"/>
            <a:ext cx="10013461" cy="5256212"/>
          </a:xfrm>
        </p:spPr>
        <p:txBody>
          <a:bodyPr/>
          <a:lstStyle/>
          <a:p>
            <a:pPr>
              <a:lnSpc>
                <a:spcPct val="125000"/>
              </a:lnSpc>
              <a:buFont typeface="Wingdings" panose="05000000000000000000" pitchFamily="2" charset="2"/>
              <a:buNone/>
            </a:pPr>
            <a:r>
              <a:rPr lang="en-US" altLang="zh-CN" sz="2800" b="1" dirty="0">
                <a:solidFill>
                  <a:schemeClr val="tx1"/>
                </a:solidFill>
                <a:latin typeface="宋体" panose="02010600030101010101" pitchFamily="2" charset="-122"/>
              </a:rPr>
              <a:t>1.</a:t>
            </a:r>
            <a:r>
              <a:rPr lang="zh-CN" altLang="en-US" sz="2800" b="1" dirty="0">
                <a:solidFill>
                  <a:schemeClr val="tx1"/>
                </a:solidFill>
                <a:latin typeface="宋体" panose="02010600030101010101" pitchFamily="2" charset="-122"/>
              </a:rPr>
              <a:t>原始投资不受企业投资资金来源的影响，但项目总投资受企业投资资金来源的影响。 </a:t>
            </a:r>
            <a:endParaRPr lang="zh-CN" altLang="en-US" sz="2800" b="1" dirty="0">
              <a:solidFill>
                <a:schemeClr val="tx1"/>
              </a:solidFill>
              <a:latin typeface="宋体" panose="02010600030101010101" pitchFamily="2" charset="-122"/>
            </a:endParaRPr>
          </a:p>
          <a:p>
            <a:pPr>
              <a:lnSpc>
                <a:spcPct val="125000"/>
              </a:lnSpc>
              <a:buFont typeface="Wingdings" panose="05000000000000000000" pitchFamily="2" charset="2"/>
              <a:buNone/>
            </a:pPr>
            <a:r>
              <a:rPr lang="en-US" altLang="zh-CN" sz="2800" b="1" dirty="0">
                <a:solidFill>
                  <a:schemeClr val="tx1"/>
                </a:solidFill>
                <a:latin typeface="宋体" panose="02010600030101010101" pitchFamily="2" charset="-122"/>
              </a:rPr>
              <a:t>2.</a:t>
            </a:r>
            <a:r>
              <a:rPr lang="zh-CN" altLang="en-US" sz="2800" b="1" dirty="0">
                <a:solidFill>
                  <a:schemeClr val="tx1"/>
                </a:solidFill>
                <a:latin typeface="宋体" panose="02010600030101010101" pitchFamily="2" charset="-122"/>
              </a:rPr>
              <a:t>固定资产投资中不包括资本化利息，但是，固定资产投入使用后，需要计提折旧，计提折旧的依据是固定资产原值，而不是固定资产投资。二者的关系是：</a:t>
            </a:r>
            <a:endParaRPr lang="zh-CN" altLang="en-US" sz="2800" b="1" dirty="0">
              <a:solidFill>
                <a:schemeClr val="tx1"/>
              </a:solidFill>
              <a:latin typeface="宋体" panose="02010600030101010101" pitchFamily="2" charset="-122"/>
            </a:endParaRPr>
          </a:p>
          <a:p>
            <a:pPr>
              <a:lnSpc>
                <a:spcPct val="125000"/>
              </a:lnSpc>
              <a:buFont typeface="Wingdings" panose="05000000000000000000" pitchFamily="2" charset="2"/>
              <a:buNone/>
            </a:pPr>
            <a:r>
              <a:rPr lang="zh-CN" altLang="en-US" sz="2700" b="1" dirty="0">
                <a:solidFill>
                  <a:schemeClr val="tx1"/>
                </a:solidFill>
                <a:latin typeface="宋体" panose="02010600030101010101" pitchFamily="2" charset="-122"/>
              </a:rPr>
              <a:t>固定资产原值</a:t>
            </a:r>
            <a:r>
              <a:rPr lang="en-US" altLang="zh-CN" sz="2700" b="1" dirty="0">
                <a:solidFill>
                  <a:schemeClr val="tx1"/>
                </a:solidFill>
                <a:latin typeface="宋体" panose="02010600030101010101" pitchFamily="2" charset="-122"/>
              </a:rPr>
              <a:t>=</a:t>
            </a:r>
            <a:r>
              <a:rPr lang="zh-CN" altLang="en-US" sz="2700" b="1" dirty="0">
                <a:solidFill>
                  <a:schemeClr val="tx1"/>
                </a:solidFill>
                <a:latin typeface="宋体" panose="02010600030101010101" pitchFamily="2" charset="-122"/>
              </a:rPr>
              <a:t>固定资产投资</a:t>
            </a:r>
            <a:r>
              <a:rPr lang="en-US" altLang="zh-CN" sz="2700" b="1" dirty="0">
                <a:solidFill>
                  <a:schemeClr val="tx1"/>
                </a:solidFill>
                <a:latin typeface="宋体" panose="02010600030101010101" pitchFamily="2" charset="-122"/>
              </a:rPr>
              <a:t>+</a:t>
            </a:r>
            <a:r>
              <a:rPr lang="zh-CN" altLang="en-US" sz="2700" b="1" dirty="0">
                <a:solidFill>
                  <a:schemeClr val="tx1"/>
                </a:solidFill>
                <a:latin typeface="宋体" panose="02010600030101010101" pitchFamily="2" charset="-122"/>
              </a:rPr>
              <a:t>建设期资本化借款利息 </a:t>
            </a:r>
            <a:endParaRPr lang="zh-CN" altLang="en-US" sz="2700" b="1" dirty="0">
              <a:solidFill>
                <a:schemeClr val="tx1"/>
              </a:solidFill>
              <a:latin typeface="宋体" panose="02010600030101010101" pitchFamily="2" charset="-122"/>
            </a:endParaRPr>
          </a:p>
          <a:p>
            <a:pPr>
              <a:lnSpc>
                <a:spcPct val="125000"/>
              </a:lnSpc>
              <a:buFont typeface="Wingdings" panose="05000000000000000000" pitchFamily="2" charset="2"/>
              <a:buNone/>
            </a:pPr>
            <a:r>
              <a:rPr lang="en-US" altLang="zh-CN" sz="2800" b="1" dirty="0">
                <a:solidFill>
                  <a:schemeClr val="tx1"/>
                </a:solidFill>
                <a:latin typeface="宋体" panose="02010600030101010101" pitchFamily="2" charset="-122"/>
              </a:rPr>
              <a:t>3.</a:t>
            </a:r>
            <a:r>
              <a:rPr lang="zh-CN" altLang="en-US" sz="2800" b="1" dirty="0">
                <a:solidFill>
                  <a:schemeClr val="tx1"/>
                </a:solidFill>
                <a:latin typeface="宋体" panose="02010600030101010101" pitchFamily="2" charset="-122"/>
              </a:rPr>
              <a:t>项目总投资这个数据，只在计算投资收益率时使用，计算其他投资评价指标时不使用。</a:t>
            </a:r>
            <a:endParaRPr lang="zh-CN" altLang="en-US" sz="2800" b="1" dirty="0">
              <a:solidFill>
                <a:schemeClr val="tx1"/>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p:cTn id="13"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15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p:cTn id="19"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150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p:cTn id="25" dur="500" fill="hold"/>
                                        <p:tgtEl>
                                          <p:spTgt spid="2150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150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150472" y="1111169"/>
            <a:ext cx="6504389" cy="5521125"/>
          </a:xfrm>
          <a:prstGeom prst="ellipse">
            <a:avLst/>
          </a:prstGeom>
          <a:solidFill>
            <a:schemeClr val="accent2">
              <a:lumMod val="20000"/>
              <a:lumOff val="80000"/>
            </a:schemeClr>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p:cNvSpPr>
            <a:spLocks noGrp="1"/>
          </p:cNvSpPr>
          <p:nvPr>
            <p:ph type="sldNum" sz="quarter" idx="12"/>
          </p:nvPr>
        </p:nvSpPr>
        <p:spPr/>
        <p:txBody>
          <a:bodyPr/>
          <a:lstStyle/>
          <a:p>
            <a:fld id="{6FAC12D6-6874-44D7-A628-78DA8109D10F}" type="slidenum">
              <a:rPr lang="en-US" smtClean="0"/>
            </a:fld>
            <a:endParaRPr lang="en-US"/>
          </a:p>
        </p:txBody>
      </p:sp>
      <p:sp>
        <p:nvSpPr>
          <p:cNvPr id="9" name="矩形 8"/>
          <p:cNvSpPr/>
          <p:nvPr/>
        </p:nvSpPr>
        <p:spPr>
          <a:xfrm>
            <a:off x="2100942" y="2091846"/>
            <a:ext cx="2699657" cy="572464"/>
          </a:xfrm>
          <a:prstGeom prst="rect">
            <a:avLst/>
          </a:prstGeom>
        </p:spPr>
        <p:txBody>
          <a:bodyPr wrap="square">
            <a:spAutoFit/>
          </a:bodyPr>
          <a:lstStyle/>
          <a:p>
            <a:pPr algn="ctr">
              <a:lnSpc>
                <a:spcPct val="120000"/>
              </a:lnSpc>
            </a:pPr>
            <a:r>
              <a:rPr lang="zh-CN" altLang="en-US" sz="2600" dirty="0">
                <a:latin typeface="微软雅黑" panose="020B0503020204020204" pitchFamily="34" charset="-122"/>
                <a:ea typeface="微软雅黑" panose="020B0503020204020204" pitchFamily="34" charset="-122"/>
              </a:rPr>
              <a:t>投资项目的提出</a:t>
            </a:r>
            <a:endParaRPr lang="en-US" altLang="zh-CN" sz="2600" dirty="0">
              <a:latin typeface="微软雅黑" panose="020B0503020204020204" pitchFamily="34" charset="-122"/>
              <a:ea typeface="微软雅黑" panose="020B0503020204020204" pitchFamily="34" charset="-122"/>
            </a:endParaRPr>
          </a:p>
        </p:txBody>
      </p:sp>
      <p:sp>
        <p:nvSpPr>
          <p:cNvPr id="10" name="矩形 9"/>
          <p:cNvSpPr/>
          <p:nvPr/>
        </p:nvSpPr>
        <p:spPr>
          <a:xfrm>
            <a:off x="1473200" y="2881085"/>
            <a:ext cx="3955143" cy="531749"/>
          </a:xfrm>
          <a:prstGeom prst="rect">
            <a:avLst/>
          </a:prstGeom>
        </p:spPr>
        <p:txBody>
          <a:bodyPr wrap="square">
            <a:spAutoFit/>
          </a:bodyPr>
          <a:lstStyle/>
          <a:p>
            <a:pPr algn="ctr">
              <a:lnSpc>
                <a:spcPct val="120000"/>
              </a:lnSpc>
            </a:pPr>
            <a:r>
              <a:rPr lang="zh-CN" altLang="en-US" sz="2600" dirty="0">
                <a:solidFill>
                  <a:srgbClr val="C00000"/>
                </a:solidFill>
                <a:latin typeface="微软雅黑" panose="020B0503020204020204" pitchFamily="34" charset="-122"/>
                <a:ea typeface="微软雅黑" panose="020B0503020204020204" pitchFamily="34" charset="-122"/>
              </a:rPr>
              <a:t>投资项目的可行性分析</a:t>
            </a:r>
            <a:endParaRPr lang="en-US" altLang="zh-CN" sz="2600"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487716" y="3766456"/>
            <a:ext cx="2699657" cy="531749"/>
          </a:xfrm>
          <a:prstGeom prst="rect">
            <a:avLst/>
          </a:prstGeom>
        </p:spPr>
        <p:txBody>
          <a:bodyPr wrap="square">
            <a:spAutoFit/>
          </a:bodyPr>
          <a:lstStyle/>
          <a:p>
            <a:pPr algn="ctr">
              <a:lnSpc>
                <a:spcPct val="120000"/>
              </a:lnSpc>
            </a:pPr>
            <a:r>
              <a:rPr lang="zh-CN" altLang="en-US" sz="2600" dirty="0">
                <a:latin typeface="微软雅黑" panose="020B0503020204020204" pitchFamily="34" charset="-122"/>
                <a:ea typeface="微软雅黑" panose="020B0503020204020204" pitchFamily="34" charset="-122"/>
              </a:rPr>
              <a:t>投资项目决策</a:t>
            </a:r>
            <a:endParaRPr lang="en-US" altLang="zh-CN" sz="2600" dirty="0">
              <a:latin typeface="微软雅黑" panose="020B0503020204020204" pitchFamily="34" charset="-122"/>
              <a:ea typeface="微软雅黑" panose="020B0503020204020204" pitchFamily="34" charset="-122"/>
            </a:endParaRPr>
          </a:p>
        </p:txBody>
      </p:sp>
      <p:sp>
        <p:nvSpPr>
          <p:cNvPr id="12" name="矩形 11"/>
          <p:cNvSpPr/>
          <p:nvPr/>
        </p:nvSpPr>
        <p:spPr>
          <a:xfrm>
            <a:off x="1448954" y="4647507"/>
            <a:ext cx="4116104" cy="531749"/>
          </a:xfrm>
          <a:prstGeom prst="rect">
            <a:avLst/>
          </a:prstGeom>
        </p:spPr>
        <p:txBody>
          <a:bodyPr wrap="square">
            <a:spAutoFit/>
          </a:bodyPr>
          <a:lstStyle/>
          <a:p>
            <a:pPr algn="ctr">
              <a:lnSpc>
                <a:spcPct val="120000"/>
              </a:lnSpc>
            </a:pPr>
            <a:r>
              <a:rPr lang="zh-CN" altLang="en-US" sz="2600" dirty="0">
                <a:latin typeface="微软雅黑" panose="020B0503020204020204" pitchFamily="34" charset="-122"/>
                <a:ea typeface="微软雅黑" panose="020B0503020204020204" pitchFamily="34" charset="-122"/>
              </a:rPr>
              <a:t>投资项目的实施与控制</a:t>
            </a:r>
            <a:endParaRPr lang="en-US" altLang="zh-CN" sz="2600" dirty="0">
              <a:latin typeface="微软雅黑" panose="020B0503020204020204" pitchFamily="34" charset="-122"/>
              <a:ea typeface="微软雅黑" panose="020B0503020204020204" pitchFamily="34" charset="-122"/>
            </a:endParaRPr>
          </a:p>
        </p:txBody>
      </p:sp>
      <p:sp>
        <p:nvSpPr>
          <p:cNvPr id="17" name="对角圆角矩形 16"/>
          <p:cNvSpPr/>
          <p:nvPr/>
        </p:nvSpPr>
        <p:spPr bwMode="auto">
          <a:xfrm>
            <a:off x="6353918" y="2093432"/>
            <a:ext cx="2486844" cy="1579031"/>
          </a:xfrm>
          <a:prstGeom prst="round2Diag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txBody>
          <a:bodyPr rtlCol="0" anchor="ctr"/>
          <a:lstStyle/>
          <a:p>
            <a:pPr algn="ctr" eaLnBrk="1" hangingPunct="1"/>
            <a:endParaRPr lang="zh-CN" altLang="en-US" sz="5400">
              <a:solidFill>
                <a:srgbClr val="FFFFFF"/>
              </a:solidFill>
            </a:endParaRPr>
          </a:p>
        </p:txBody>
      </p:sp>
      <p:sp>
        <p:nvSpPr>
          <p:cNvPr id="18" name="对角圆角矩形 17"/>
          <p:cNvSpPr/>
          <p:nvPr/>
        </p:nvSpPr>
        <p:spPr bwMode="auto">
          <a:xfrm>
            <a:off x="6353918" y="3697064"/>
            <a:ext cx="2486844" cy="1579031"/>
          </a:xfrm>
          <a:prstGeom prst="round2Diag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rtlCol="0" anchor="ctr"/>
          <a:lstStyle/>
          <a:p>
            <a:pPr algn="ctr" eaLnBrk="1" hangingPunct="1"/>
            <a:endParaRPr lang="zh-CN" altLang="en-US" sz="5400">
              <a:solidFill>
                <a:srgbClr val="FFFFFF"/>
              </a:solidFill>
            </a:endParaRPr>
          </a:p>
        </p:txBody>
      </p:sp>
      <p:sp>
        <p:nvSpPr>
          <p:cNvPr id="19" name="对角圆角矩形 18"/>
          <p:cNvSpPr/>
          <p:nvPr/>
        </p:nvSpPr>
        <p:spPr bwMode="auto">
          <a:xfrm>
            <a:off x="8900168" y="2093432"/>
            <a:ext cx="2486844" cy="1579031"/>
          </a:xfrm>
          <a:prstGeom prst="round2Diag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rtlCol="0" anchor="ctr"/>
          <a:lstStyle/>
          <a:p>
            <a:pPr algn="ctr" eaLnBrk="1" hangingPunct="1"/>
            <a:endParaRPr lang="zh-CN" altLang="en-US" sz="5400">
              <a:solidFill>
                <a:srgbClr val="FFFFFF"/>
              </a:solidFill>
            </a:endParaRPr>
          </a:p>
        </p:txBody>
      </p:sp>
      <p:sp>
        <p:nvSpPr>
          <p:cNvPr id="20" name="对角圆角矩形 19"/>
          <p:cNvSpPr/>
          <p:nvPr/>
        </p:nvSpPr>
        <p:spPr bwMode="auto">
          <a:xfrm>
            <a:off x="8900168" y="3697064"/>
            <a:ext cx="2486844" cy="1579031"/>
          </a:xfrm>
          <a:prstGeom prst="round2Diag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rtlCol="0" anchor="ctr"/>
          <a:lstStyle/>
          <a:p>
            <a:pPr algn="ctr" eaLnBrk="1" hangingPunct="1"/>
            <a:endParaRPr lang="zh-CN" altLang="en-US" sz="5400">
              <a:solidFill>
                <a:srgbClr val="FFFFFF"/>
              </a:solidFill>
            </a:endParaRPr>
          </a:p>
        </p:txBody>
      </p:sp>
      <p:sp>
        <p:nvSpPr>
          <p:cNvPr id="23" name="TextBox 22"/>
          <p:cNvSpPr txBox="1"/>
          <p:nvPr/>
        </p:nvSpPr>
        <p:spPr>
          <a:xfrm>
            <a:off x="442686" y="2175739"/>
            <a:ext cx="1233714"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第一步</a:t>
            </a:r>
            <a:endParaRPr lang="zh-CN" altLang="en-US" sz="24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188686" y="2985673"/>
            <a:ext cx="1318542" cy="492443"/>
          </a:xfrm>
          <a:prstGeom prst="rect">
            <a:avLst/>
          </a:prstGeom>
          <a:noFill/>
        </p:spPr>
        <p:txBody>
          <a:bodyPr wrap="square" rtlCol="0">
            <a:spAutoFit/>
          </a:bodyPr>
          <a:lstStyle>
            <a:defPPr>
              <a:defRPr lang="zh-CN"/>
            </a:defPPr>
            <a:lvl1pPr>
              <a:defRPr b="1">
                <a:solidFill>
                  <a:srgbClr val="C00000"/>
                </a:solidFill>
                <a:latin typeface="微软雅黑" panose="020B0503020204020204" pitchFamily="34" charset="-122"/>
                <a:ea typeface="微软雅黑" panose="020B0503020204020204" pitchFamily="34" charset="-122"/>
              </a:defRPr>
            </a:lvl1pPr>
          </a:lstStyle>
          <a:p>
            <a:r>
              <a:rPr lang="zh-CN" altLang="en-US" sz="2600" dirty="0"/>
              <a:t>第二步</a:t>
            </a:r>
            <a:endParaRPr lang="zh-CN" altLang="en-US" sz="2600" dirty="0"/>
          </a:p>
        </p:txBody>
      </p:sp>
      <p:sp>
        <p:nvSpPr>
          <p:cNvPr id="25" name="TextBox 24"/>
          <p:cNvSpPr txBox="1"/>
          <p:nvPr/>
        </p:nvSpPr>
        <p:spPr>
          <a:xfrm>
            <a:off x="290286" y="3818697"/>
            <a:ext cx="1318542"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第三步</a:t>
            </a:r>
            <a:endParaRPr lang="zh-CN" altLang="en-US" sz="2400" dirty="0">
              <a:latin typeface="微软雅黑" panose="020B0503020204020204" pitchFamily="34" charset="-122"/>
              <a:ea typeface="微软雅黑" panose="020B0503020204020204" pitchFamily="34" charset="-122"/>
            </a:endParaRPr>
          </a:p>
        </p:txBody>
      </p:sp>
      <p:sp>
        <p:nvSpPr>
          <p:cNvPr id="26" name="TextBox 25"/>
          <p:cNvSpPr txBox="1"/>
          <p:nvPr/>
        </p:nvSpPr>
        <p:spPr>
          <a:xfrm>
            <a:off x="225571" y="4628935"/>
            <a:ext cx="1318542"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第四步</a:t>
            </a:r>
            <a:endParaRPr lang="zh-CN" altLang="en-US" sz="2400" dirty="0">
              <a:latin typeface="微软雅黑" panose="020B0503020204020204" pitchFamily="34" charset="-122"/>
              <a:ea typeface="微软雅黑" panose="020B0503020204020204" pitchFamily="34" charset="-122"/>
            </a:endParaRPr>
          </a:p>
        </p:txBody>
      </p:sp>
      <p:sp>
        <p:nvSpPr>
          <p:cNvPr id="27" name="椭圆 26"/>
          <p:cNvSpPr/>
          <p:nvPr/>
        </p:nvSpPr>
        <p:spPr>
          <a:xfrm>
            <a:off x="1719553" y="2338458"/>
            <a:ext cx="116893" cy="13622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451060" y="3142584"/>
            <a:ext cx="136226" cy="1362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476000" y="3986995"/>
            <a:ext cx="136226" cy="13622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312728" y="4833518"/>
            <a:ext cx="136226" cy="13622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itle 2"/>
          <p:cNvSpPr txBox="1"/>
          <p:nvPr/>
        </p:nvSpPr>
        <p:spPr>
          <a:xfrm>
            <a:off x="3178628" y="278925"/>
            <a:ext cx="6023430" cy="715529"/>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defRPr/>
            </a:pPr>
            <a:r>
              <a:rPr lang="zh-CN" altLang="en-US" sz="3600" dirty="0" smtClean="0">
                <a:latin typeface="微软雅黑" panose="020B0503020204020204" pitchFamily="34" charset="-122"/>
                <a:ea typeface="微软雅黑" panose="020B0503020204020204" pitchFamily="34" charset="-122"/>
                <a:cs typeface="+mj-cs"/>
              </a:rPr>
              <a:t>三、</a:t>
            </a:r>
            <a:r>
              <a:rPr kumimoji="0" lang="zh-CN" altLang="en-US" sz="36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项目</a:t>
            </a:r>
            <a:r>
              <a:rPr kumimoji="0" lang="zh-CN" altLang="en-US" sz="3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投资的决策程序</a:t>
            </a:r>
            <a:endParaRPr kumimoji="0" lang="en-US" sz="3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32" name="Line 7"/>
          <p:cNvSpPr>
            <a:spLocks noChangeShapeType="1"/>
          </p:cNvSpPr>
          <p:nvPr/>
        </p:nvSpPr>
        <p:spPr bwMode="auto">
          <a:xfrm>
            <a:off x="8969828" y="491854"/>
            <a:ext cx="3196771"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3" name="Line 7"/>
          <p:cNvSpPr>
            <a:spLocks noChangeShapeType="1"/>
          </p:cNvSpPr>
          <p:nvPr/>
        </p:nvSpPr>
        <p:spPr bwMode="auto">
          <a:xfrm flipV="1">
            <a:off x="1" y="542019"/>
            <a:ext cx="3555999"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0"/>
                            </p:stCondLst>
                            <p:childTnLst>
                              <p:par>
                                <p:cTn id="22" presetID="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25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0-#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8"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0-#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2" presetClass="entr" presetSubtype="8"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P spid="17"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txBox="1"/>
          <p:nvPr/>
        </p:nvSpPr>
        <p:spPr>
          <a:xfrm>
            <a:off x="452438" y="438150"/>
            <a:ext cx="10515600" cy="535531"/>
          </a:xfrm>
          <a:prstGeom prst="rect">
            <a:avLst/>
          </a:prstGeom>
        </p:spPr>
        <p:txBody>
          <a:bodyPr>
            <a:spAutoFit/>
          </a:bodyPr>
          <a:lstStyle/>
          <a:p>
            <a:pPr algn="ctr">
              <a:lnSpc>
                <a:spcPct val="90000"/>
              </a:lnSpc>
            </a:pPr>
            <a:r>
              <a:rPr lang="zh-CN" altLang="en-US" sz="3200" b="1" dirty="0">
                <a:solidFill>
                  <a:srgbClr val="495A66"/>
                </a:solidFill>
                <a:latin typeface="微软雅黑" panose="020B0503020204020204" pitchFamily="34" charset="-122"/>
                <a:ea typeface="微软雅黑" panose="020B0503020204020204" pitchFamily="34" charset="-122"/>
              </a:rPr>
              <a:t>    四、项目投资现金流量的含义及作用</a:t>
            </a:r>
            <a:endParaRPr lang="zh-CN" altLang="en-US" sz="3200" b="1" dirty="0">
              <a:solidFill>
                <a:srgbClr val="495A66"/>
              </a:solidFill>
              <a:latin typeface="微软雅黑" panose="020B0503020204020204" pitchFamily="34" charset="-122"/>
              <a:ea typeface="微软雅黑" panose="020B0503020204020204" pitchFamily="34" charset="-122"/>
            </a:endParaRPr>
          </a:p>
        </p:txBody>
      </p:sp>
      <p:grpSp>
        <p:nvGrpSpPr>
          <p:cNvPr id="20483" name="组合 36"/>
          <p:cNvGrpSpPr/>
          <p:nvPr/>
        </p:nvGrpSpPr>
        <p:grpSpPr bwMode="auto">
          <a:xfrm>
            <a:off x="3562065" y="1050878"/>
            <a:ext cx="4872251" cy="104230"/>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2"/>
          <p:cNvSpPr>
            <a:spLocks noChangeArrowheads="1"/>
          </p:cNvSpPr>
          <p:nvPr/>
        </p:nvSpPr>
        <p:spPr bwMode="auto">
          <a:xfrm>
            <a:off x="661241" y="1714822"/>
            <a:ext cx="10910047" cy="1765996"/>
          </a:xfrm>
          <a:prstGeom prst="rect">
            <a:avLst/>
          </a:prstGeom>
          <a:noFill/>
          <a:ln w="9525">
            <a:noFill/>
            <a:miter lim="800000"/>
          </a:ln>
        </p:spPr>
        <p:txBody>
          <a:bodyPr wrap="square">
            <a:spAutoFit/>
          </a:bodyPr>
          <a:lstStyle/>
          <a:p>
            <a:pPr>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rPr>
              <a:t>      项目投资现金流量：</a:t>
            </a:r>
            <a:r>
              <a:rPr lang="zh-CN" altLang="en-US" sz="2400" dirty="0">
                <a:latin typeface="微软雅黑" panose="020B0503020204020204" pitchFamily="34" charset="-122"/>
                <a:ea typeface="微软雅黑" panose="020B0503020204020204" pitchFamily="34" charset="-122"/>
              </a:rPr>
              <a:t>一个项目引起的企业现金支出和现金收入增加的数量。</a:t>
            </a:r>
            <a:endParaRPr lang="en-US" altLang="zh-CN" sz="2400"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2400" dirty="0">
                <a:latin typeface="微软雅黑" panose="020B0503020204020204" pitchFamily="34" charset="-122"/>
                <a:ea typeface="微软雅黑" panose="020B0503020204020204" pitchFamily="34" charset="-122"/>
              </a:rPr>
              <a:t>    “现金”是指</a:t>
            </a:r>
            <a:r>
              <a:rPr lang="zh-CN" altLang="en-US" sz="2400" dirty="0">
                <a:solidFill>
                  <a:srgbClr val="FF0000"/>
                </a:solidFill>
                <a:latin typeface="微软雅黑" panose="020B0503020204020204" pitchFamily="34" charset="-122"/>
                <a:ea typeface="微软雅黑" panose="020B0503020204020204" pitchFamily="34" charset="-122"/>
              </a:rPr>
              <a:t>广义的现金</a:t>
            </a:r>
            <a:r>
              <a:rPr lang="zh-CN" altLang="en-US" sz="2400" dirty="0">
                <a:latin typeface="微软雅黑" panose="020B0503020204020204" pitchFamily="34" charset="-122"/>
                <a:ea typeface="微软雅黑" panose="020B0503020204020204" pitchFamily="34" charset="-122"/>
              </a:rPr>
              <a:t>，它不仅包括各种货币资金，而且还 包括项目需要   投入的企业现有的</a:t>
            </a:r>
            <a:r>
              <a:rPr lang="zh-CN" altLang="en-US" sz="2400" dirty="0">
                <a:solidFill>
                  <a:srgbClr val="FF0000"/>
                </a:solidFill>
                <a:latin typeface="微软雅黑" panose="020B0503020204020204" pitchFamily="34" charset="-122"/>
                <a:ea typeface="微软雅黑" panose="020B0503020204020204" pitchFamily="34" charset="-122"/>
              </a:rPr>
              <a:t>非货币资源的变现价值</a:t>
            </a:r>
            <a:r>
              <a:rPr lang="zh-CN" altLang="en-US" sz="2400" dirty="0">
                <a:latin typeface="微软雅黑" panose="020B0503020204020204" pitchFamily="34" charset="-122"/>
                <a:ea typeface="微软雅黑" panose="020B0503020204020204" pitchFamily="34" charset="-122"/>
              </a:rPr>
              <a:t>。</a:t>
            </a:r>
            <a:endParaRPr lang="ja-JP" altLang="en-US" sz="2400" dirty="0">
              <a:latin typeface="微软雅黑" panose="020B0503020204020204" pitchFamily="34" charset="-122"/>
              <a:ea typeface="微软雅黑" panose="020B0503020204020204" pitchFamily="34" charset="-122"/>
            </a:endParaRPr>
          </a:p>
        </p:txBody>
      </p:sp>
      <p:sp>
        <p:nvSpPr>
          <p:cNvPr id="8"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11" name="直接连接符 10"/>
          <p:cNvSpPr/>
          <p:nvPr/>
        </p:nvSpPr>
        <p:spPr>
          <a:xfrm flipV="1">
            <a:off x="1433015" y="4221959"/>
            <a:ext cx="9188666"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pic>
        <p:nvPicPr>
          <p:cNvPr id="10250" name="Picture 10" descr="https://ss2.bdstatic.com/70cFvnSh_Q1YnxGkpoWK1HF6hhy/it/u=3932360934,994400328&amp;fm=27&amp;gp=0.jpg"/>
          <p:cNvPicPr>
            <a:picLocks noChangeAspect="1" noChangeArrowheads="1"/>
          </p:cNvPicPr>
          <p:nvPr/>
        </p:nvPicPr>
        <p:blipFill>
          <a:blip r:embed="rId1"/>
          <a:srcRect/>
          <a:stretch>
            <a:fillRect/>
          </a:stretch>
        </p:blipFill>
        <p:spPr bwMode="auto">
          <a:xfrm>
            <a:off x="6297067" y="4687934"/>
            <a:ext cx="4295775" cy="1381126"/>
          </a:xfrm>
          <a:prstGeom prst="rect">
            <a:avLst/>
          </a:prstGeom>
          <a:noFill/>
        </p:spPr>
      </p:pic>
      <p:pic>
        <p:nvPicPr>
          <p:cNvPr id="10253" name="Picture 13"/>
          <p:cNvPicPr>
            <a:picLocks noChangeAspect="1" noChangeArrowheads="1"/>
          </p:cNvPicPr>
          <p:nvPr/>
        </p:nvPicPr>
        <p:blipFill>
          <a:blip r:embed="rId2"/>
          <a:srcRect/>
          <a:stretch>
            <a:fillRect/>
          </a:stretch>
        </p:blipFill>
        <p:spPr bwMode="auto">
          <a:xfrm>
            <a:off x="1692322" y="4705326"/>
            <a:ext cx="3990405" cy="1408799"/>
          </a:xfrm>
          <a:prstGeom prst="rect">
            <a:avLst/>
          </a:prstGeom>
          <a:noFill/>
          <a:ln w="9525">
            <a:noFill/>
            <a:miter lim="800000"/>
            <a:headEnd/>
            <a:tailEnd/>
          </a:ln>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444646" y="3415138"/>
            <a:ext cx="5374279" cy="978729"/>
          </a:xfrm>
          <a:prstGeom prst="rect">
            <a:avLst/>
          </a:prstGeom>
        </p:spPr>
        <p:txBody>
          <a:bodyPr wrap="square">
            <a:spAutoFit/>
          </a:bodyPr>
          <a:lstStyle/>
          <a:p>
            <a:pPr lvl="0">
              <a:lnSpc>
                <a:spcPct val="120000"/>
              </a:lnSpc>
            </a:pPr>
            <a:r>
              <a:rPr lang="zh-CN" altLang="en-US" sz="2400" dirty="0">
                <a:latin typeface="微软雅黑" panose="020B0503020204020204" pitchFamily="34" charset="-122"/>
                <a:ea typeface="微软雅黑" panose="020B0503020204020204" pitchFamily="34" charset="-122"/>
              </a:rPr>
              <a:t>现金流入量（</a:t>
            </a:r>
            <a:r>
              <a:rPr lang="en-US" altLang="zh-CN" sz="2400" dirty="0" err="1">
                <a:latin typeface="微软雅黑" panose="020B0503020204020204" pitchFamily="34" charset="-122"/>
                <a:ea typeface="微软雅黑" panose="020B0503020204020204" pitchFamily="34" charset="-122"/>
              </a:rPr>
              <a:t>CI</a:t>
            </a:r>
            <a:r>
              <a:rPr lang="en-US" altLang="zh-CN" sz="2400" baseline="-25000" dirty="0" err="1">
                <a:latin typeface="微软雅黑" panose="020B0503020204020204" pitchFamily="34" charset="-122"/>
                <a:ea typeface="微软雅黑" panose="020B0503020204020204" pitchFamily="34" charset="-122"/>
              </a:rPr>
              <a:t>t</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lvl="0">
              <a:lnSpc>
                <a:spcPct val="120000"/>
              </a:lnSpc>
            </a:pPr>
            <a:r>
              <a:rPr lang="zh-CN" altLang="zh-CN" sz="2400" dirty="0"/>
              <a:t>投资项目引起的企业现金</a:t>
            </a:r>
            <a:r>
              <a:rPr lang="zh-CN" altLang="zh-CN" sz="2400" b="1" dirty="0">
                <a:solidFill>
                  <a:srgbClr val="FF0000"/>
                </a:solidFill>
              </a:rPr>
              <a:t>收入的增加额</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25" name="Rectangle 24"/>
          <p:cNvSpPr/>
          <p:nvPr/>
        </p:nvSpPr>
        <p:spPr>
          <a:xfrm>
            <a:off x="6430998" y="4654659"/>
            <a:ext cx="5522463" cy="960263"/>
          </a:xfrm>
          <a:prstGeom prst="rect">
            <a:avLst/>
          </a:prstGeom>
        </p:spPr>
        <p:txBody>
          <a:bodyPr wrap="square">
            <a:spAutoFit/>
          </a:bodyPr>
          <a:lstStyle/>
          <a:p>
            <a:pPr lvl="0">
              <a:lnSpc>
                <a:spcPct val="120000"/>
              </a:lnSpc>
            </a:pPr>
            <a:r>
              <a:rPr lang="zh-CN" altLang="en-US" sz="2400" dirty="0">
                <a:latin typeface="微软雅黑" panose="020B0503020204020204" pitchFamily="34" charset="-122"/>
                <a:ea typeface="微软雅黑" panose="020B0503020204020204" pitchFamily="34" charset="-122"/>
              </a:rPr>
              <a:t>净现金流量（</a:t>
            </a:r>
            <a:r>
              <a:rPr lang="en-US" altLang="zh-CN" sz="2400" dirty="0" err="1">
                <a:latin typeface="微软雅黑" panose="020B0503020204020204" pitchFamily="34" charset="-122"/>
                <a:ea typeface="微软雅黑" panose="020B0503020204020204" pitchFamily="34" charset="-122"/>
              </a:rPr>
              <a:t>NCF</a:t>
            </a:r>
            <a:r>
              <a:rPr lang="en-US" altLang="zh-CN" sz="2400" baseline="-25000" dirty="0" err="1">
                <a:latin typeface="微软雅黑" panose="020B0503020204020204" pitchFamily="34" charset="-122"/>
                <a:ea typeface="微软雅黑" panose="020B0503020204020204" pitchFamily="34" charset="-122"/>
              </a:rPr>
              <a:t>t</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lvl="0">
              <a:lnSpc>
                <a:spcPct val="120000"/>
              </a:lnSpc>
            </a:pPr>
            <a:r>
              <a:rPr lang="zh-CN" altLang="zh-CN" sz="2300" dirty="0"/>
              <a:t>一定期间现金流入量与现金流出量的</a:t>
            </a:r>
            <a:r>
              <a:rPr lang="zh-CN" altLang="zh-CN" sz="2300" b="1" dirty="0">
                <a:solidFill>
                  <a:srgbClr val="FF0000"/>
                </a:solidFill>
              </a:rPr>
              <a:t>差额</a:t>
            </a:r>
            <a:endParaRPr lang="zh-CN" altLang="en-US" sz="2300" b="1" dirty="0">
              <a:solidFill>
                <a:srgbClr val="FF0000"/>
              </a:solidFill>
              <a:latin typeface="微软雅黑" panose="020B0503020204020204" pitchFamily="34" charset="-122"/>
              <a:ea typeface="微软雅黑" panose="020B0503020204020204" pitchFamily="34" charset="-122"/>
            </a:endParaRPr>
          </a:p>
        </p:txBody>
      </p:sp>
      <p:cxnSp>
        <p:nvCxnSpPr>
          <p:cNvPr id="51" name="Straight Connector 50"/>
          <p:cNvCxnSpPr/>
          <p:nvPr/>
        </p:nvCxnSpPr>
        <p:spPr>
          <a:xfrm rot="16200000" flipH="1">
            <a:off x="3527673" y="3919508"/>
            <a:ext cx="3427761" cy="0"/>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9" name="矩形 58"/>
          <p:cNvSpPr/>
          <p:nvPr/>
        </p:nvSpPr>
        <p:spPr>
          <a:xfrm>
            <a:off x="1136738" y="1418484"/>
            <a:ext cx="4134465"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项目投资现金流量的构成</a:t>
            </a:r>
            <a:endParaRPr lang="zh-CN" altLang="en-US" sz="2800" b="1" dirty="0"/>
          </a:p>
        </p:txBody>
      </p:sp>
      <p:sp>
        <p:nvSpPr>
          <p:cNvPr id="66" name="Rectangle 12"/>
          <p:cNvSpPr/>
          <p:nvPr/>
        </p:nvSpPr>
        <p:spPr>
          <a:xfrm>
            <a:off x="6417350" y="2215782"/>
            <a:ext cx="5401582" cy="978729"/>
          </a:xfrm>
          <a:prstGeom prst="rect">
            <a:avLst/>
          </a:prstGeom>
        </p:spPr>
        <p:txBody>
          <a:bodyPr wrap="square">
            <a:spAutoFit/>
          </a:bodyPr>
          <a:lstStyle/>
          <a:p>
            <a:pPr lvl="0">
              <a:lnSpc>
                <a:spcPct val="120000"/>
              </a:lnSpc>
            </a:pPr>
            <a:r>
              <a:rPr lang="zh-CN" altLang="en-US" sz="2400" dirty="0">
                <a:latin typeface="微软雅黑" panose="020B0503020204020204" pitchFamily="34" charset="-122"/>
                <a:ea typeface="微软雅黑" panose="020B0503020204020204" pitchFamily="34" charset="-122"/>
              </a:rPr>
              <a:t>现金流出量（</a:t>
            </a:r>
            <a:r>
              <a:rPr lang="en-US" altLang="zh-CN" sz="2400" dirty="0" err="1">
                <a:latin typeface="微软雅黑" panose="020B0503020204020204" pitchFamily="34" charset="-122"/>
                <a:ea typeface="微软雅黑" panose="020B0503020204020204" pitchFamily="34" charset="-122"/>
              </a:rPr>
              <a:t>CO</a:t>
            </a:r>
            <a:r>
              <a:rPr lang="en-US" altLang="zh-CN" sz="2400" baseline="-25000" dirty="0" err="1">
                <a:latin typeface="微软雅黑" panose="020B0503020204020204" pitchFamily="34" charset="-122"/>
                <a:ea typeface="微软雅黑" panose="020B0503020204020204" pitchFamily="34" charset="-122"/>
              </a:rPr>
              <a:t>t</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lvl="0">
              <a:lnSpc>
                <a:spcPct val="120000"/>
              </a:lnSpc>
            </a:pPr>
            <a:r>
              <a:rPr lang="zh-CN" altLang="zh-CN" sz="2400" dirty="0"/>
              <a:t>投资项目引起的企业现金</a:t>
            </a:r>
            <a:r>
              <a:rPr lang="zh-CN" altLang="zh-CN" sz="2400" b="1" dirty="0">
                <a:solidFill>
                  <a:srgbClr val="FF0000"/>
                </a:solidFill>
              </a:rPr>
              <a:t>支出的增加额</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grpSp>
        <p:nvGrpSpPr>
          <p:cNvPr id="67" name="Group 5"/>
          <p:cNvGrpSpPr/>
          <p:nvPr/>
        </p:nvGrpSpPr>
        <p:grpSpPr>
          <a:xfrm>
            <a:off x="5547976" y="3464886"/>
            <a:ext cx="646545" cy="710491"/>
            <a:chOff x="5001064" y="2392320"/>
            <a:chExt cx="484909" cy="484909"/>
          </a:xfrm>
        </p:grpSpPr>
        <p:sp>
          <p:nvSpPr>
            <p:cNvPr id="68" name="Oval 23"/>
            <p:cNvSpPr/>
            <p:nvPr/>
          </p:nvSpPr>
          <p:spPr>
            <a:xfrm>
              <a:off x="5001064" y="2392320"/>
              <a:ext cx="484909" cy="484909"/>
            </a:xfrm>
            <a:prstGeom prst="ellipse">
              <a:avLst/>
            </a:prstGeom>
            <a:solidFill>
              <a:srgbClr val="84C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69" name="Freeform 6"/>
            <p:cNvSpPr>
              <a:spLocks noEditPoints="1"/>
            </p:cNvSpPr>
            <p:nvPr/>
          </p:nvSpPr>
          <p:spPr bwMode="auto">
            <a:xfrm>
              <a:off x="5080306" y="2499684"/>
              <a:ext cx="330892" cy="264455"/>
            </a:xfrm>
            <a:custGeom>
              <a:avLst/>
              <a:gdLst>
                <a:gd name="T0" fmla="*/ 468 w 542"/>
                <a:gd name="T1" fmla="*/ 135 h 433"/>
                <a:gd name="T2" fmla="*/ 486 w 542"/>
                <a:gd name="T3" fmla="*/ 21 h 433"/>
                <a:gd name="T4" fmla="*/ 332 w 542"/>
                <a:gd name="T5" fmla="*/ 65 h 433"/>
                <a:gd name="T6" fmla="*/ 271 w 542"/>
                <a:gd name="T7" fmla="*/ 97 h 433"/>
                <a:gd name="T8" fmla="*/ 229 w 542"/>
                <a:gd name="T9" fmla="*/ 81 h 433"/>
                <a:gd name="T10" fmla="*/ 212 w 542"/>
                <a:gd name="T11" fmla="*/ 66 h 433"/>
                <a:gd name="T12" fmla="*/ 211 w 542"/>
                <a:gd name="T13" fmla="*/ 65 h 433"/>
                <a:gd name="T14" fmla="*/ 57 w 542"/>
                <a:gd name="T15" fmla="*/ 21 h 433"/>
                <a:gd name="T16" fmla="*/ 75 w 542"/>
                <a:gd name="T17" fmla="*/ 135 h 433"/>
                <a:gd name="T18" fmla="*/ 0 w 542"/>
                <a:gd name="T19" fmla="*/ 153 h 433"/>
                <a:gd name="T20" fmla="*/ 57 w 542"/>
                <a:gd name="T21" fmla="*/ 269 h 433"/>
                <a:gd name="T22" fmla="*/ 103 w 542"/>
                <a:gd name="T23" fmla="*/ 433 h 433"/>
                <a:gd name="T24" fmla="*/ 486 w 542"/>
                <a:gd name="T25" fmla="*/ 387 h 433"/>
                <a:gd name="T26" fmla="*/ 542 w 542"/>
                <a:gd name="T27" fmla="*/ 269 h 433"/>
                <a:gd name="T28" fmla="*/ 437 w 542"/>
                <a:gd name="T29" fmla="*/ 153 h 433"/>
                <a:gd name="T30" fmla="*/ 362 w 542"/>
                <a:gd name="T31" fmla="*/ 90 h 433"/>
                <a:gd name="T32" fmla="*/ 465 w 542"/>
                <a:gd name="T33" fmla="*/ 66 h 433"/>
                <a:gd name="T34" fmla="*/ 387 w 542"/>
                <a:gd name="T35" fmla="*/ 123 h 433"/>
                <a:gd name="T36" fmla="*/ 362 w 542"/>
                <a:gd name="T37" fmla="*/ 90 h 433"/>
                <a:gd name="T38" fmla="*/ 78 w 542"/>
                <a:gd name="T39" fmla="*/ 66 h 433"/>
                <a:gd name="T40" fmla="*/ 106 w 542"/>
                <a:gd name="T41" fmla="*/ 39 h 433"/>
                <a:gd name="T42" fmla="*/ 181 w 542"/>
                <a:gd name="T43" fmla="*/ 90 h 433"/>
                <a:gd name="T44" fmla="*/ 155 w 542"/>
                <a:gd name="T45" fmla="*/ 123 h 433"/>
                <a:gd name="T46" fmla="*/ 185 w 542"/>
                <a:gd name="T47" fmla="*/ 219 h 433"/>
                <a:gd name="T48" fmla="*/ 125 w 542"/>
                <a:gd name="T49" fmla="*/ 228 h 433"/>
                <a:gd name="T50" fmla="*/ 116 w 542"/>
                <a:gd name="T51" fmla="*/ 195 h 433"/>
                <a:gd name="T52" fmla="*/ 185 w 542"/>
                <a:gd name="T53" fmla="*/ 219 h 433"/>
                <a:gd name="T54" fmla="*/ 301 w 542"/>
                <a:gd name="T55" fmla="*/ 380 h 433"/>
                <a:gd name="T56" fmla="*/ 214 w 542"/>
                <a:gd name="T57" fmla="*/ 353 h 433"/>
                <a:gd name="T58" fmla="*/ 328 w 542"/>
                <a:gd name="T59" fmla="*/ 195 h 433"/>
                <a:gd name="T60" fmla="*/ 427 w 542"/>
                <a:gd name="T61" fmla="*/ 219 h 433"/>
                <a:gd name="T62" fmla="*/ 367 w 542"/>
                <a:gd name="T63" fmla="*/ 228 h 433"/>
                <a:gd name="T64" fmla="*/ 357 w 542"/>
                <a:gd name="T65" fmla="*/ 195 h 433"/>
                <a:gd name="T66" fmla="*/ 427 w 542"/>
                <a:gd name="T67" fmla="*/ 21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2" h="433">
                  <a:moveTo>
                    <a:pt x="437" y="153"/>
                  </a:moveTo>
                  <a:cubicBezTo>
                    <a:pt x="448" y="148"/>
                    <a:pt x="459" y="142"/>
                    <a:pt x="468" y="135"/>
                  </a:cubicBezTo>
                  <a:cubicBezTo>
                    <a:pt x="489" y="119"/>
                    <a:pt x="503" y="94"/>
                    <a:pt x="503" y="66"/>
                  </a:cubicBezTo>
                  <a:cubicBezTo>
                    <a:pt x="503" y="50"/>
                    <a:pt x="497" y="33"/>
                    <a:pt x="486" y="21"/>
                  </a:cubicBezTo>
                  <a:cubicBezTo>
                    <a:pt x="474" y="8"/>
                    <a:pt x="457" y="0"/>
                    <a:pt x="437" y="0"/>
                  </a:cubicBezTo>
                  <a:cubicBezTo>
                    <a:pt x="405" y="0"/>
                    <a:pt x="369" y="20"/>
                    <a:pt x="332" y="65"/>
                  </a:cubicBezTo>
                  <a:cubicBezTo>
                    <a:pt x="332" y="65"/>
                    <a:pt x="332" y="66"/>
                    <a:pt x="331" y="66"/>
                  </a:cubicBezTo>
                  <a:cubicBezTo>
                    <a:pt x="326" y="72"/>
                    <a:pt x="299" y="97"/>
                    <a:pt x="271" y="97"/>
                  </a:cubicBezTo>
                  <a:cubicBezTo>
                    <a:pt x="271" y="97"/>
                    <a:pt x="271" y="97"/>
                    <a:pt x="271" y="97"/>
                  </a:cubicBezTo>
                  <a:cubicBezTo>
                    <a:pt x="255" y="97"/>
                    <a:pt x="240" y="89"/>
                    <a:pt x="229" y="81"/>
                  </a:cubicBezTo>
                  <a:cubicBezTo>
                    <a:pt x="223" y="77"/>
                    <a:pt x="218" y="73"/>
                    <a:pt x="215" y="70"/>
                  </a:cubicBezTo>
                  <a:cubicBezTo>
                    <a:pt x="214" y="68"/>
                    <a:pt x="212" y="67"/>
                    <a:pt x="212" y="66"/>
                  </a:cubicBezTo>
                  <a:cubicBezTo>
                    <a:pt x="211" y="66"/>
                    <a:pt x="211" y="66"/>
                    <a:pt x="211" y="65"/>
                  </a:cubicBezTo>
                  <a:cubicBezTo>
                    <a:pt x="211" y="65"/>
                    <a:pt x="211" y="65"/>
                    <a:pt x="211" y="65"/>
                  </a:cubicBezTo>
                  <a:cubicBezTo>
                    <a:pt x="173" y="20"/>
                    <a:pt x="138" y="0"/>
                    <a:pt x="106" y="0"/>
                  </a:cubicBezTo>
                  <a:cubicBezTo>
                    <a:pt x="86" y="0"/>
                    <a:pt x="68" y="8"/>
                    <a:pt x="57" y="21"/>
                  </a:cubicBezTo>
                  <a:cubicBezTo>
                    <a:pt x="46" y="33"/>
                    <a:pt x="39" y="50"/>
                    <a:pt x="39" y="66"/>
                  </a:cubicBezTo>
                  <a:cubicBezTo>
                    <a:pt x="39" y="94"/>
                    <a:pt x="54" y="119"/>
                    <a:pt x="75" y="135"/>
                  </a:cubicBezTo>
                  <a:cubicBezTo>
                    <a:pt x="84" y="142"/>
                    <a:pt x="94" y="148"/>
                    <a:pt x="106" y="153"/>
                  </a:cubicBezTo>
                  <a:cubicBezTo>
                    <a:pt x="0" y="153"/>
                    <a:pt x="0" y="153"/>
                    <a:pt x="0" y="153"/>
                  </a:cubicBezTo>
                  <a:cubicBezTo>
                    <a:pt x="0" y="269"/>
                    <a:pt x="0" y="269"/>
                    <a:pt x="0" y="269"/>
                  </a:cubicBezTo>
                  <a:cubicBezTo>
                    <a:pt x="57" y="269"/>
                    <a:pt x="57" y="269"/>
                    <a:pt x="57" y="269"/>
                  </a:cubicBezTo>
                  <a:cubicBezTo>
                    <a:pt x="57" y="387"/>
                    <a:pt x="57" y="387"/>
                    <a:pt x="57" y="387"/>
                  </a:cubicBezTo>
                  <a:cubicBezTo>
                    <a:pt x="57" y="412"/>
                    <a:pt x="78" y="433"/>
                    <a:pt x="103" y="433"/>
                  </a:cubicBezTo>
                  <a:cubicBezTo>
                    <a:pt x="440" y="433"/>
                    <a:pt x="440" y="433"/>
                    <a:pt x="440" y="433"/>
                  </a:cubicBezTo>
                  <a:cubicBezTo>
                    <a:pt x="465" y="433"/>
                    <a:pt x="486" y="412"/>
                    <a:pt x="486" y="387"/>
                  </a:cubicBezTo>
                  <a:cubicBezTo>
                    <a:pt x="486" y="269"/>
                    <a:pt x="486" y="269"/>
                    <a:pt x="486" y="269"/>
                  </a:cubicBezTo>
                  <a:cubicBezTo>
                    <a:pt x="542" y="269"/>
                    <a:pt x="542" y="269"/>
                    <a:pt x="542" y="269"/>
                  </a:cubicBezTo>
                  <a:cubicBezTo>
                    <a:pt x="542" y="153"/>
                    <a:pt x="542" y="153"/>
                    <a:pt x="542" y="153"/>
                  </a:cubicBezTo>
                  <a:lnTo>
                    <a:pt x="437" y="153"/>
                  </a:lnTo>
                  <a:close/>
                  <a:moveTo>
                    <a:pt x="362" y="90"/>
                  </a:moveTo>
                  <a:cubicBezTo>
                    <a:pt x="362" y="90"/>
                    <a:pt x="362" y="90"/>
                    <a:pt x="362" y="90"/>
                  </a:cubicBezTo>
                  <a:cubicBezTo>
                    <a:pt x="396" y="49"/>
                    <a:pt x="422" y="38"/>
                    <a:pt x="437" y="39"/>
                  </a:cubicBezTo>
                  <a:cubicBezTo>
                    <a:pt x="455" y="39"/>
                    <a:pt x="464" y="52"/>
                    <a:pt x="465" y="66"/>
                  </a:cubicBezTo>
                  <a:cubicBezTo>
                    <a:pt x="465" y="80"/>
                    <a:pt x="457" y="94"/>
                    <a:pt x="444" y="105"/>
                  </a:cubicBezTo>
                  <a:cubicBezTo>
                    <a:pt x="430" y="116"/>
                    <a:pt x="410" y="123"/>
                    <a:pt x="387" y="123"/>
                  </a:cubicBezTo>
                  <a:cubicBezTo>
                    <a:pt x="319" y="123"/>
                    <a:pt x="319" y="123"/>
                    <a:pt x="319" y="123"/>
                  </a:cubicBezTo>
                  <a:cubicBezTo>
                    <a:pt x="346" y="110"/>
                    <a:pt x="361" y="91"/>
                    <a:pt x="362" y="90"/>
                  </a:cubicBezTo>
                  <a:close/>
                  <a:moveTo>
                    <a:pt x="99" y="105"/>
                  </a:moveTo>
                  <a:cubicBezTo>
                    <a:pt x="85" y="94"/>
                    <a:pt x="78" y="80"/>
                    <a:pt x="78" y="66"/>
                  </a:cubicBezTo>
                  <a:cubicBezTo>
                    <a:pt x="79" y="52"/>
                    <a:pt x="88" y="39"/>
                    <a:pt x="106" y="39"/>
                  </a:cubicBezTo>
                  <a:cubicBezTo>
                    <a:pt x="106" y="39"/>
                    <a:pt x="106" y="39"/>
                    <a:pt x="106" y="39"/>
                  </a:cubicBezTo>
                  <a:cubicBezTo>
                    <a:pt x="121" y="39"/>
                    <a:pt x="147" y="50"/>
                    <a:pt x="180" y="89"/>
                  </a:cubicBezTo>
                  <a:cubicBezTo>
                    <a:pt x="181" y="90"/>
                    <a:pt x="181" y="90"/>
                    <a:pt x="181" y="90"/>
                  </a:cubicBezTo>
                  <a:cubicBezTo>
                    <a:pt x="182" y="91"/>
                    <a:pt x="197" y="110"/>
                    <a:pt x="223" y="123"/>
                  </a:cubicBezTo>
                  <a:cubicBezTo>
                    <a:pt x="155" y="123"/>
                    <a:pt x="155" y="123"/>
                    <a:pt x="155" y="123"/>
                  </a:cubicBezTo>
                  <a:cubicBezTo>
                    <a:pt x="133" y="123"/>
                    <a:pt x="113" y="116"/>
                    <a:pt x="99" y="105"/>
                  </a:cubicBezTo>
                  <a:close/>
                  <a:moveTo>
                    <a:pt x="185" y="219"/>
                  </a:moveTo>
                  <a:cubicBezTo>
                    <a:pt x="185" y="224"/>
                    <a:pt x="181" y="228"/>
                    <a:pt x="176" y="228"/>
                  </a:cubicBezTo>
                  <a:cubicBezTo>
                    <a:pt x="125" y="228"/>
                    <a:pt x="125" y="228"/>
                    <a:pt x="125" y="228"/>
                  </a:cubicBezTo>
                  <a:cubicBezTo>
                    <a:pt x="120" y="228"/>
                    <a:pt x="116" y="224"/>
                    <a:pt x="116" y="219"/>
                  </a:cubicBezTo>
                  <a:cubicBezTo>
                    <a:pt x="116" y="195"/>
                    <a:pt x="116" y="195"/>
                    <a:pt x="116" y="195"/>
                  </a:cubicBezTo>
                  <a:cubicBezTo>
                    <a:pt x="185" y="195"/>
                    <a:pt x="185" y="195"/>
                    <a:pt x="185" y="195"/>
                  </a:cubicBezTo>
                  <a:lnTo>
                    <a:pt x="185" y="219"/>
                  </a:lnTo>
                  <a:close/>
                  <a:moveTo>
                    <a:pt x="328" y="353"/>
                  </a:moveTo>
                  <a:cubicBezTo>
                    <a:pt x="328" y="368"/>
                    <a:pt x="316" y="380"/>
                    <a:pt x="301" y="380"/>
                  </a:cubicBezTo>
                  <a:cubicBezTo>
                    <a:pt x="242" y="380"/>
                    <a:pt x="242" y="380"/>
                    <a:pt x="242" y="380"/>
                  </a:cubicBezTo>
                  <a:cubicBezTo>
                    <a:pt x="227" y="380"/>
                    <a:pt x="214" y="368"/>
                    <a:pt x="214" y="353"/>
                  </a:cubicBezTo>
                  <a:cubicBezTo>
                    <a:pt x="214" y="195"/>
                    <a:pt x="214" y="195"/>
                    <a:pt x="214" y="195"/>
                  </a:cubicBezTo>
                  <a:cubicBezTo>
                    <a:pt x="328" y="195"/>
                    <a:pt x="328" y="195"/>
                    <a:pt x="328" y="195"/>
                  </a:cubicBezTo>
                  <a:lnTo>
                    <a:pt x="328" y="353"/>
                  </a:lnTo>
                  <a:close/>
                  <a:moveTo>
                    <a:pt x="427" y="219"/>
                  </a:moveTo>
                  <a:cubicBezTo>
                    <a:pt x="427" y="224"/>
                    <a:pt x="423" y="228"/>
                    <a:pt x="418" y="228"/>
                  </a:cubicBezTo>
                  <a:cubicBezTo>
                    <a:pt x="367" y="228"/>
                    <a:pt x="367" y="228"/>
                    <a:pt x="367" y="228"/>
                  </a:cubicBezTo>
                  <a:cubicBezTo>
                    <a:pt x="362" y="228"/>
                    <a:pt x="357" y="224"/>
                    <a:pt x="357" y="219"/>
                  </a:cubicBezTo>
                  <a:cubicBezTo>
                    <a:pt x="357" y="195"/>
                    <a:pt x="357" y="195"/>
                    <a:pt x="357" y="195"/>
                  </a:cubicBezTo>
                  <a:cubicBezTo>
                    <a:pt x="427" y="195"/>
                    <a:pt x="427" y="195"/>
                    <a:pt x="427" y="195"/>
                  </a:cubicBezTo>
                  <a:lnTo>
                    <a:pt x="427" y="219"/>
                  </a:lnTo>
                  <a:close/>
                </a:path>
              </a:pathLst>
            </a:custGeom>
            <a:solidFill>
              <a:schemeClr val="bg1"/>
            </a:solidFill>
            <a:ln>
              <a:noFill/>
            </a:ln>
          </p:spPr>
          <p:txBody>
            <a:bodyPr vert="horz" wrap="square" lIns="121920" tIns="60960" rIns="121920" bIns="60960" numCol="1" anchor="t" anchorCtr="0" compatLnSpc="1"/>
            <a:lstStyle/>
            <a:p>
              <a:pPr defTabSz="1219200"/>
              <a:endParaRPr lang="en-US" sz="2400">
                <a:solidFill>
                  <a:srgbClr val="003229"/>
                </a:solidFill>
                <a:latin typeface="Calibri" panose="020F0502020204030204"/>
              </a:endParaRPr>
            </a:p>
          </p:txBody>
        </p:sp>
      </p:grpSp>
      <p:grpSp>
        <p:nvGrpSpPr>
          <p:cNvPr id="70" name="Group 7"/>
          <p:cNvGrpSpPr/>
          <p:nvPr/>
        </p:nvGrpSpPr>
        <p:grpSpPr>
          <a:xfrm>
            <a:off x="5547976" y="4686193"/>
            <a:ext cx="646545" cy="710491"/>
            <a:chOff x="5001064" y="3205943"/>
            <a:chExt cx="484909" cy="484909"/>
          </a:xfrm>
        </p:grpSpPr>
        <p:sp>
          <p:nvSpPr>
            <p:cNvPr id="71" name="Oval 25"/>
            <p:cNvSpPr/>
            <p:nvPr/>
          </p:nvSpPr>
          <p:spPr>
            <a:xfrm>
              <a:off x="5001064" y="3205943"/>
              <a:ext cx="484909" cy="484909"/>
            </a:xfrm>
            <a:prstGeom prst="ellipse">
              <a:avLst/>
            </a:prstGeom>
            <a:solidFill>
              <a:srgbClr val="84C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72" name="Freeform 8"/>
            <p:cNvSpPr>
              <a:spLocks noEditPoints="1"/>
            </p:cNvSpPr>
            <p:nvPr/>
          </p:nvSpPr>
          <p:spPr bwMode="auto">
            <a:xfrm>
              <a:off x="5052752" y="3323769"/>
              <a:ext cx="373300" cy="217506"/>
            </a:xfrm>
            <a:custGeom>
              <a:avLst/>
              <a:gdLst>
                <a:gd name="T0" fmla="*/ 219 w 625"/>
                <a:gd name="T1" fmla="*/ 244 h 364"/>
                <a:gd name="T2" fmla="*/ 182 w 625"/>
                <a:gd name="T3" fmla="*/ 221 h 364"/>
                <a:gd name="T4" fmla="*/ 173 w 625"/>
                <a:gd name="T5" fmla="*/ 215 h 364"/>
                <a:gd name="T6" fmla="*/ 179 w 625"/>
                <a:gd name="T7" fmla="*/ 200 h 364"/>
                <a:gd name="T8" fmla="*/ 190 w 625"/>
                <a:gd name="T9" fmla="*/ 173 h 364"/>
                <a:gd name="T10" fmla="*/ 191 w 625"/>
                <a:gd name="T11" fmla="*/ 145 h 364"/>
                <a:gd name="T12" fmla="*/ 146 w 625"/>
                <a:gd name="T13" fmla="*/ 68 h 364"/>
                <a:gd name="T14" fmla="*/ 85 w 625"/>
                <a:gd name="T15" fmla="*/ 113 h 364"/>
                <a:gd name="T16" fmla="*/ 87 w 625"/>
                <a:gd name="T17" fmla="*/ 165 h 364"/>
                <a:gd name="T18" fmla="*/ 101 w 625"/>
                <a:gd name="T19" fmla="*/ 194 h 364"/>
                <a:gd name="T20" fmla="*/ 109 w 625"/>
                <a:gd name="T21" fmla="*/ 215 h 364"/>
                <a:gd name="T22" fmla="*/ 108 w 625"/>
                <a:gd name="T23" fmla="*/ 215 h 364"/>
                <a:gd name="T24" fmla="*/ 92 w 625"/>
                <a:gd name="T25" fmla="*/ 233 h 364"/>
                <a:gd name="T26" fmla="*/ 0 w 625"/>
                <a:gd name="T27" fmla="*/ 279 h 364"/>
                <a:gd name="T28" fmla="*/ 10 w 625"/>
                <a:gd name="T29" fmla="*/ 299 h 364"/>
                <a:gd name="T30" fmla="*/ 114 w 625"/>
                <a:gd name="T31" fmla="*/ 283 h 364"/>
                <a:gd name="T32" fmla="*/ 615 w 625"/>
                <a:gd name="T33" fmla="*/ 266 h 364"/>
                <a:gd name="T34" fmla="*/ 527 w 625"/>
                <a:gd name="T35" fmla="*/ 221 h 364"/>
                <a:gd name="T36" fmla="*/ 519 w 625"/>
                <a:gd name="T37" fmla="*/ 215 h 364"/>
                <a:gd name="T38" fmla="*/ 524 w 625"/>
                <a:gd name="T39" fmla="*/ 200 h 364"/>
                <a:gd name="T40" fmla="*/ 535 w 625"/>
                <a:gd name="T41" fmla="*/ 173 h 364"/>
                <a:gd name="T42" fmla="*/ 536 w 625"/>
                <a:gd name="T43" fmla="*/ 145 h 364"/>
                <a:gd name="T44" fmla="*/ 492 w 625"/>
                <a:gd name="T45" fmla="*/ 68 h 364"/>
                <a:gd name="T46" fmla="*/ 431 w 625"/>
                <a:gd name="T47" fmla="*/ 113 h 364"/>
                <a:gd name="T48" fmla="*/ 433 w 625"/>
                <a:gd name="T49" fmla="*/ 165 h 364"/>
                <a:gd name="T50" fmla="*/ 447 w 625"/>
                <a:gd name="T51" fmla="*/ 194 h 364"/>
                <a:gd name="T52" fmla="*/ 455 w 625"/>
                <a:gd name="T53" fmla="*/ 215 h 364"/>
                <a:gd name="T54" fmla="*/ 454 w 625"/>
                <a:gd name="T55" fmla="*/ 215 h 364"/>
                <a:gd name="T56" fmla="*/ 437 w 625"/>
                <a:gd name="T57" fmla="*/ 233 h 364"/>
                <a:gd name="T58" fmla="*/ 421 w 625"/>
                <a:gd name="T59" fmla="*/ 253 h 364"/>
                <a:gd name="T60" fmla="*/ 525 w 625"/>
                <a:gd name="T61" fmla="*/ 299 h 364"/>
                <a:gd name="T62" fmla="*/ 623 w 625"/>
                <a:gd name="T63" fmla="*/ 293 h 364"/>
                <a:gd name="T64" fmla="*/ 232 w 625"/>
                <a:gd name="T65" fmla="*/ 128 h 364"/>
                <a:gd name="T66" fmla="*/ 244 w 625"/>
                <a:gd name="T67" fmla="*/ 183 h 364"/>
                <a:gd name="T68" fmla="*/ 258 w 625"/>
                <a:gd name="T69" fmla="*/ 223 h 364"/>
                <a:gd name="T70" fmla="*/ 260 w 625"/>
                <a:gd name="T71" fmla="*/ 234 h 364"/>
                <a:gd name="T72" fmla="*/ 307 w 625"/>
                <a:gd name="T73" fmla="*/ 258 h 364"/>
                <a:gd name="T74" fmla="*/ 307 w 625"/>
                <a:gd name="T75" fmla="*/ 258 h 364"/>
                <a:gd name="T76" fmla="*/ 356 w 625"/>
                <a:gd name="T77" fmla="*/ 226 h 364"/>
                <a:gd name="T78" fmla="*/ 371 w 625"/>
                <a:gd name="T79" fmla="*/ 185 h 364"/>
                <a:gd name="T80" fmla="*/ 391 w 625"/>
                <a:gd name="T81" fmla="*/ 138 h 364"/>
                <a:gd name="T82" fmla="*/ 385 w 625"/>
                <a:gd name="T83" fmla="*/ 63 h 364"/>
                <a:gd name="T84" fmla="*/ 247 w 625"/>
                <a:gd name="T85" fmla="*/ 27 h 364"/>
                <a:gd name="T86" fmla="*/ 232 w 625"/>
                <a:gd name="T87" fmla="*/ 128 h 364"/>
                <a:gd name="T88" fmla="*/ 415 w 625"/>
                <a:gd name="T89" fmla="*/ 274 h 364"/>
                <a:gd name="T90" fmla="*/ 363 w 625"/>
                <a:gd name="T91" fmla="*/ 236 h 364"/>
                <a:gd name="T92" fmla="*/ 307 w 625"/>
                <a:gd name="T93" fmla="*/ 259 h 364"/>
                <a:gd name="T94" fmla="*/ 312 w 625"/>
                <a:gd name="T95" fmla="*/ 294 h 364"/>
                <a:gd name="T96" fmla="*/ 301 w 625"/>
                <a:gd name="T97" fmla="*/ 295 h 364"/>
                <a:gd name="T98" fmla="*/ 280 w 625"/>
                <a:gd name="T99" fmla="*/ 278 h 364"/>
                <a:gd name="T100" fmla="*/ 259 w 625"/>
                <a:gd name="T101" fmla="*/ 234 h 364"/>
                <a:gd name="T102" fmla="*/ 234 w 625"/>
                <a:gd name="T103" fmla="*/ 261 h 364"/>
                <a:gd name="T104" fmla="*/ 93 w 625"/>
                <a:gd name="T105" fmla="*/ 332 h 364"/>
                <a:gd name="T106" fmla="*/ 108 w 625"/>
                <a:gd name="T107" fmla="*/ 364 h 364"/>
                <a:gd name="T108" fmla="*/ 299 w 625"/>
                <a:gd name="T109" fmla="*/ 312 h 364"/>
                <a:gd name="T110" fmla="*/ 322 w 625"/>
                <a:gd name="T111" fmla="*/ 363 h 364"/>
                <a:gd name="T112" fmla="*/ 520 w 625"/>
                <a:gd name="T113" fmla="*/ 354 h 364"/>
                <a:gd name="T114" fmla="*/ 299 w 625"/>
                <a:gd name="T115" fmla="*/ 308 h 364"/>
                <a:gd name="T116" fmla="*/ 313 w 625"/>
                <a:gd name="T117" fmla="*/ 299 h 364"/>
                <a:gd name="T118" fmla="*/ 299 w 625"/>
                <a:gd name="T119" fmla="*/ 30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364">
                  <a:moveTo>
                    <a:pt x="177" y="259"/>
                  </a:moveTo>
                  <a:cubicBezTo>
                    <a:pt x="194" y="253"/>
                    <a:pt x="210" y="247"/>
                    <a:pt x="219" y="244"/>
                  </a:cubicBezTo>
                  <a:cubicBezTo>
                    <a:pt x="216" y="242"/>
                    <a:pt x="212" y="241"/>
                    <a:pt x="210" y="241"/>
                  </a:cubicBezTo>
                  <a:cubicBezTo>
                    <a:pt x="192" y="236"/>
                    <a:pt x="182" y="225"/>
                    <a:pt x="182" y="221"/>
                  </a:cubicBezTo>
                  <a:cubicBezTo>
                    <a:pt x="181" y="218"/>
                    <a:pt x="179" y="216"/>
                    <a:pt x="176" y="216"/>
                  </a:cubicBezTo>
                  <a:cubicBezTo>
                    <a:pt x="173" y="215"/>
                    <a:pt x="173" y="215"/>
                    <a:pt x="173" y="215"/>
                  </a:cubicBezTo>
                  <a:cubicBezTo>
                    <a:pt x="171" y="214"/>
                    <a:pt x="170" y="211"/>
                    <a:pt x="171" y="210"/>
                  </a:cubicBezTo>
                  <a:cubicBezTo>
                    <a:pt x="174" y="209"/>
                    <a:pt x="177" y="206"/>
                    <a:pt x="179" y="200"/>
                  </a:cubicBezTo>
                  <a:cubicBezTo>
                    <a:pt x="180" y="194"/>
                    <a:pt x="182" y="186"/>
                    <a:pt x="181" y="183"/>
                  </a:cubicBezTo>
                  <a:cubicBezTo>
                    <a:pt x="186" y="184"/>
                    <a:pt x="189" y="180"/>
                    <a:pt x="190" y="173"/>
                  </a:cubicBezTo>
                  <a:cubicBezTo>
                    <a:pt x="191" y="166"/>
                    <a:pt x="192" y="159"/>
                    <a:pt x="194" y="152"/>
                  </a:cubicBezTo>
                  <a:cubicBezTo>
                    <a:pt x="196" y="146"/>
                    <a:pt x="193" y="145"/>
                    <a:pt x="191" y="145"/>
                  </a:cubicBezTo>
                  <a:cubicBezTo>
                    <a:pt x="188" y="145"/>
                    <a:pt x="194" y="128"/>
                    <a:pt x="190" y="103"/>
                  </a:cubicBezTo>
                  <a:cubicBezTo>
                    <a:pt x="186" y="79"/>
                    <a:pt x="170" y="72"/>
                    <a:pt x="146" y="68"/>
                  </a:cubicBezTo>
                  <a:cubicBezTo>
                    <a:pt x="123" y="63"/>
                    <a:pt x="110" y="75"/>
                    <a:pt x="100" y="80"/>
                  </a:cubicBezTo>
                  <a:cubicBezTo>
                    <a:pt x="90" y="85"/>
                    <a:pt x="84" y="97"/>
                    <a:pt x="85" y="113"/>
                  </a:cubicBezTo>
                  <a:cubicBezTo>
                    <a:pt x="87" y="129"/>
                    <a:pt x="88" y="133"/>
                    <a:pt x="91" y="146"/>
                  </a:cubicBezTo>
                  <a:cubicBezTo>
                    <a:pt x="87" y="142"/>
                    <a:pt x="85" y="151"/>
                    <a:pt x="87" y="165"/>
                  </a:cubicBezTo>
                  <a:cubicBezTo>
                    <a:pt x="89" y="179"/>
                    <a:pt x="95" y="180"/>
                    <a:pt x="98" y="181"/>
                  </a:cubicBezTo>
                  <a:cubicBezTo>
                    <a:pt x="102" y="183"/>
                    <a:pt x="101" y="186"/>
                    <a:pt x="101" y="194"/>
                  </a:cubicBezTo>
                  <a:cubicBezTo>
                    <a:pt x="100" y="202"/>
                    <a:pt x="104" y="206"/>
                    <a:pt x="107" y="208"/>
                  </a:cubicBezTo>
                  <a:cubicBezTo>
                    <a:pt x="111" y="209"/>
                    <a:pt x="112" y="214"/>
                    <a:pt x="109" y="215"/>
                  </a:cubicBezTo>
                  <a:cubicBezTo>
                    <a:pt x="109" y="215"/>
                    <a:pt x="109" y="215"/>
                    <a:pt x="109" y="215"/>
                  </a:cubicBezTo>
                  <a:cubicBezTo>
                    <a:pt x="108" y="215"/>
                    <a:pt x="108" y="215"/>
                    <a:pt x="108" y="215"/>
                  </a:cubicBezTo>
                  <a:cubicBezTo>
                    <a:pt x="106" y="216"/>
                    <a:pt x="102" y="215"/>
                    <a:pt x="100" y="219"/>
                  </a:cubicBezTo>
                  <a:cubicBezTo>
                    <a:pt x="98" y="222"/>
                    <a:pt x="92" y="233"/>
                    <a:pt x="92" y="233"/>
                  </a:cubicBezTo>
                  <a:cubicBezTo>
                    <a:pt x="92" y="233"/>
                    <a:pt x="30" y="255"/>
                    <a:pt x="19" y="260"/>
                  </a:cubicBezTo>
                  <a:cubicBezTo>
                    <a:pt x="8" y="264"/>
                    <a:pt x="0" y="274"/>
                    <a:pt x="0" y="279"/>
                  </a:cubicBezTo>
                  <a:cubicBezTo>
                    <a:pt x="0" y="293"/>
                    <a:pt x="0" y="293"/>
                    <a:pt x="0" y="293"/>
                  </a:cubicBezTo>
                  <a:cubicBezTo>
                    <a:pt x="0" y="299"/>
                    <a:pt x="10" y="299"/>
                    <a:pt x="10" y="299"/>
                  </a:cubicBezTo>
                  <a:cubicBezTo>
                    <a:pt x="90" y="299"/>
                    <a:pt x="90" y="299"/>
                    <a:pt x="90" y="299"/>
                  </a:cubicBezTo>
                  <a:cubicBezTo>
                    <a:pt x="96" y="293"/>
                    <a:pt x="104" y="287"/>
                    <a:pt x="114" y="283"/>
                  </a:cubicBezTo>
                  <a:cubicBezTo>
                    <a:pt x="123" y="279"/>
                    <a:pt x="151" y="269"/>
                    <a:pt x="177" y="259"/>
                  </a:cubicBezTo>
                  <a:close/>
                  <a:moveTo>
                    <a:pt x="615" y="266"/>
                  </a:moveTo>
                  <a:cubicBezTo>
                    <a:pt x="605" y="260"/>
                    <a:pt x="573" y="245"/>
                    <a:pt x="555" y="241"/>
                  </a:cubicBezTo>
                  <a:cubicBezTo>
                    <a:pt x="538" y="236"/>
                    <a:pt x="528" y="225"/>
                    <a:pt x="527" y="221"/>
                  </a:cubicBezTo>
                  <a:cubicBezTo>
                    <a:pt x="526" y="218"/>
                    <a:pt x="525" y="216"/>
                    <a:pt x="521" y="216"/>
                  </a:cubicBezTo>
                  <a:cubicBezTo>
                    <a:pt x="519" y="215"/>
                    <a:pt x="519" y="215"/>
                    <a:pt x="519" y="215"/>
                  </a:cubicBezTo>
                  <a:cubicBezTo>
                    <a:pt x="517" y="214"/>
                    <a:pt x="515" y="211"/>
                    <a:pt x="517" y="210"/>
                  </a:cubicBezTo>
                  <a:cubicBezTo>
                    <a:pt x="519" y="209"/>
                    <a:pt x="522" y="206"/>
                    <a:pt x="524" y="200"/>
                  </a:cubicBezTo>
                  <a:cubicBezTo>
                    <a:pt x="526" y="194"/>
                    <a:pt x="527" y="186"/>
                    <a:pt x="526" y="183"/>
                  </a:cubicBezTo>
                  <a:cubicBezTo>
                    <a:pt x="531" y="184"/>
                    <a:pt x="534" y="180"/>
                    <a:pt x="535" y="173"/>
                  </a:cubicBezTo>
                  <a:cubicBezTo>
                    <a:pt x="536" y="166"/>
                    <a:pt x="538" y="159"/>
                    <a:pt x="539" y="152"/>
                  </a:cubicBezTo>
                  <a:cubicBezTo>
                    <a:pt x="541" y="146"/>
                    <a:pt x="539" y="145"/>
                    <a:pt x="536" y="145"/>
                  </a:cubicBezTo>
                  <a:cubicBezTo>
                    <a:pt x="534" y="145"/>
                    <a:pt x="539" y="128"/>
                    <a:pt x="536" y="103"/>
                  </a:cubicBezTo>
                  <a:cubicBezTo>
                    <a:pt x="532" y="79"/>
                    <a:pt x="515" y="72"/>
                    <a:pt x="492" y="68"/>
                  </a:cubicBezTo>
                  <a:cubicBezTo>
                    <a:pt x="469" y="63"/>
                    <a:pt x="456" y="75"/>
                    <a:pt x="446" y="80"/>
                  </a:cubicBezTo>
                  <a:cubicBezTo>
                    <a:pt x="436" y="85"/>
                    <a:pt x="429" y="97"/>
                    <a:pt x="431" y="113"/>
                  </a:cubicBezTo>
                  <a:cubicBezTo>
                    <a:pt x="433" y="129"/>
                    <a:pt x="433" y="133"/>
                    <a:pt x="436" y="146"/>
                  </a:cubicBezTo>
                  <a:cubicBezTo>
                    <a:pt x="432" y="142"/>
                    <a:pt x="431" y="151"/>
                    <a:pt x="433" y="165"/>
                  </a:cubicBezTo>
                  <a:cubicBezTo>
                    <a:pt x="434" y="179"/>
                    <a:pt x="440" y="180"/>
                    <a:pt x="444" y="181"/>
                  </a:cubicBezTo>
                  <a:cubicBezTo>
                    <a:pt x="448" y="183"/>
                    <a:pt x="447" y="186"/>
                    <a:pt x="447" y="194"/>
                  </a:cubicBezTo>
                  <a:cubicBezTo>
                    <a:pt x="446" y="202"/>
                    <a:pt x="450" y="206"/>
                    <a:pt x="453" y="208"/>
                  </a:cubicBezTo>
                  <a:cubicBezTo>
                    <a:pt x="456" y="209"/>
                    <a:pt x="457" y="214"/>
                    <a:pt x="455" y="215"/>
                  </a:cubicBezTo>
                  <a:cubicBezTo>
                    <a:pt x="455" y="215"/>
                    <a:pt x="455" y="215"/>
                    <a:pt x="455" y="215"/>
                  </a:cubicBezTo>
                  <a:cubicBezTo>
                    <a:pt x="454" y="215"/>
                    <a:pt x="454" y="215"/>
                    <a:pt x="454" y="215"/>
                  </a:cubicBezTo>
                  <a:cubicBezTo>
                    <a:pt x="452" y="216"/>
                    <a:pt x="448" y="215"/>
                    <a:pt x="446" y="219"/>
                  </a:cubicBezTo>
                  <a:cubicBezTo>
                    <a:pt x="444" y="222"/>
                    <a:pt x="437" y="233"/>
                    <a:pt x="437" y="233"/>
                  </a:cubicBezTo>
                  <a:cubicBezTo>
                    <a:pt x="437" y="233"/>
                    <a:pt x="420" y="239"/>
                    <a:pt x="403" y="245"/>
                  </a:cubicBezTo>
                  <a:cubicBezTo>
                    <a:pt x="407" y="248"/>
                    <a:pt x="413" y="251"/>
                    <a:pt x="421" y="253"/>
                  </a:cubicBezTo>
                  <a:cubicBezTo>
                    <a:pt x="452" y="262"/>
                    <a:pt x="500" y="284"/>
                    <a:pt x="517" y="293"/>
                  </a:cubicBezTo>
                  <a:cubicBezTo>
                    <a:pt x="520" y="295"/>
                    <a:pt x="522" y="297"/>
                    <a:pt x="525" y="299"/>
                  </a:cubicBezTo>
                  <a:cubicBezTo>
                    <a:pt x="608" y="299"/>
                    <a:pt x="608" y="299"/>
                    <a:pt x="608" y="299"/>
                  </a:cubicBezTo>
                  <a:cubicBezTo>
                    <a:pt x="616" y="299"/>
                    <a:pt x="624" y="298"/>
                    <a:pt x="623" y="293"/>
                  </a:cubicBezTo>
                  <a:cubicBezTo>
                    <a:pt x="623" y="289"/>
                    <a:pt x="625" y="271"/>
                    <a:pt x="615" y="266"/>
                  </a:cubicBezTo>
                  <a:close/>
                  <a:moveTo>
                    <a:pt x="232" y="128"/>
                  </a:moveTo>
                  <a:cubicBezTo>
                    <a:pt x="226" y="121"/>
                    <a:pt x="224" y="135"/>
                    <a:pt x="226" y="157"/>
                  </a:cubicBezTo>
                  <a:cubicBezTo>
                    <a:pt x="229" y="179"/>
                    <a:pt x="238" y="181"/>
                    <a:pt x="244" y="183"/>
                  </a:cubicBezTo>
                  <a:cubicBezTo>
                    <a:pt x="249" y="184"/>
                    <a:pt x="248" y="189"/>
                    <a:pt x="248" y="202"/>
                  </a:cubicBezTo>
                  <a:cubicBezTo>
                    <a:pt x="247" y="214"/>
                    <a:pt x="253" y="221"/>
                    <a:pt x="258" y="223"/>
                  </a:cubicBezTo>
                  <a:cubicBezTo>
                    <a:pt x="263" y="224"/>
                    <a:pt x="264" y="232"/>
                    <a:pt x="260" y="234"/>
                  </a:cubicBezTo>
                  <a:cubicBezTo>
                    <a:pt x="260" y="234"/>
                    <a:pt x="260" y="234"/>
                    <a:pt x="260" y="234"/>
                  </a:cubicBezTo>
                  <a:cubicBezTo>
                    <a:pt x="263" y="238"/>
                    <a:pt x="274" y="252"/>
                    <a:pt x="306" y="258"/>
                  </a:cubicBezTo>
                  <a:cubicBezTo>
                    <a:pt x="307" y="258"/>
                    <a:pt x="307" y="258"/>
                    <a:pt x="307" y="258"/>
                  </a:cubicBezTo>
                  <a:cubicBezTo>
                    <a:pt x="307" y="258"/>
                    <a:pt x="307" y="258"/>
                    <a:pt x="307" y="258"/>
                  </a:cubicBezTo>
                  <a:cubicBezTo>
                    <a:pt x="307" y="258"/>
                    <a:pt x="307" y="258"/>
                    <a:pt x="307" y="258"/>
                  </a:cubicBezTo>
                  <a:cubicBezTo>
                    <a:pt x="340" y="253"/>
                    <a:pt x="354" y="241"/>
                    <a:pt x="359" y="235"/>
                  </a:cubicBezTo>
                  <a:cubicBezTo>
                    <a:pt x="356" y="232"/>
                    <a:pt x="354" y="228"/>
                    <a:pt x="356" y="226"/>
                  </a:cubicBezTo>
                  <a:cubicBezTo>
                    <a:pt x="360" y="225"/>
                    <a:pt x="364" y="220"/>
                    <a:pt x="367" y="211"/>
                  </a:cubicBezTo>
                  <a:cubicBezTo>
                    <a:pt x="370" y="202"/>
                    <a:pt x="372" y="190"/>
                    <a:pt x="371" y="185"/>
                  </a:cubicBezTo>
                  <a:cubicBezTo>
                    <a:pt x="378" y="187"/>
                    <a:pt x="383" y="181"/>
                    <a:pt x="384" y="170"/>
                  </a:cubicBezTo>
                  <a:cubicBezTo>
                    <a:pt x="386" y="160"/>
                    <a:pt x="388" y="148"/>
                    <a:pt x="391" y="138"/>
                  </a:cubicBezTo>
                  <a:cubicBezTo>
                    <a:pt x="393" y="128"/>
                    <a:pt x="390" y="126"/>
                    <a:pt x="386" y="126"/>
                  </a:cubicBezTo>
                  <a:cubicBezTo>
                    <a:pt x="382" y="126"/>
                    <a:pt x="390" y="100"/>
                    <a:pt x="385" y="63"/>
                  </a:cubicBezTo>
                  <a:cubicBezTo>
                    <a:pt x="379" y="25"/>
                    <a:pt x="354" y="15"/>
                    <a:pt x="318" y="8"/>
                  </a:cubicBezTo>
                  <a:cubicBezTo>
                    <a:pt x="282" y="0"/>
                    <a:pt x="262" y="19"/>
                    <a:pt x="247" y="27"/>
                  </a:cubicBezTo>
                  <a:cubicBezTo>
                    <a:pt x="231" y="35"/>
                    <a:pt x="221" y="53"/>
                    <a:pt x="224" y="77"/>
                  </a:cubicBezTo>
                  <a:cubicBezTo>
                    <a:pt x="227" y="102"/>
                    <a:pt x="227" y="109"/>
                    <a:pt x="232" y="128"/>
                  </a:cubicBezTo>
                  <a:close/>
                  <a:moveTo>
                    <a:pt x="506" y="312"/>
                  </a:moveTo>
                  <a:cubicBezTo>
                    <a:pt x="491" y="304"/>
                    <a:pt x="442" y="281"/>
                    <a:pt x="415" y="274"/>
                  </a:cubicBezTo>
                  <a:cubicBezTo>
                    <a:pt x="388" y="266"/>
                    <a:pt x="373" y="249"/>
                    <a:pt x="372" y="244"/>
                  </a:cubicBezTo>
                  <a:cubicBezTo>
                    <a:pt x="370" y="238"/>
                    <a:pt x="368" y="236"/>
                    <a:pt x="363" y="236"/>
                  </a:cubicBezTo>
                  <a:cubicBezTo>
                    <a:pt x="363" y="236"/>
                    <a:pt x="362" y="236"/>
                    <a:pt x="362" y="236"/>
                  </a:cubicBezTo>
                  <a:cubicBezTo>
                    <a:pt x="358" y="263"/>
                    <a:pt x="311" y="259"/>
                    <a:pt x="307" y="259"/>
                  </a:cubicBezTo>
                  <a:cubicBezTo>
                    <a:pt x="308" y="260"/>
                    <a:pt x="319" y="275"/>
                    <a:pt x="333" y="278"/>
                  </a:cubicBezTo>
                  <a:cubicBezTo>
                    <a:pt x="333" y="278"/>
                    <a:pt x="315" y="282"/>
                    <a:pt x="312" y="294"/>
                  </a:cubicBezTo>
                  <a:cubicBezTo>
                    <a:pt x="312" y="295"/>
                    <a:pt x="312" y="295"/>
                    <a:pt x="312" y="295"/>
                  </a:cubicBezTo>
                  <a:cubicBezTo>
                    <a:pt x="301" y="295"/>
                    <a:pt x="301" y="295"/>
                    <a:pt x="301" y="295"/>
                  </a:cubicBezTo>
                  <a:cubicBezTo>
                    <a:pt x="301" y="294"/>
                    <a:pt x="301" y="294"/>
                    <a:pt x="301" y="294"/>
                  </a:cubicBezTo>
                  <a:cubicBezTo>
                    <a:pt x="299" y="282"/>
                    <a:pt x="280" y="278"/>
                    <a:pt x="280" y="278"/>
                  </a:cubicBezTo>
                  <a:cubicBezTo>
                    <a:pt x="294" y="275"/>
                    <a:pt x="305" y="261"/>
                    <a:pt x="306" y="259"/>
                  </a:cubicBezTo>
                  <a:cubicBezTo>
                    <a:pt x="302" y="259"/>
                    <a:pt x="260" y="263"/>
                    <a:pt x="259" y="234"/>
                  </a:cubicBezTo>
                  <a:cubicBezTo>
                    <a:pt x="256" y="235"/>
                    <a:pt x="250" y="235"/>
                    <a:pt x="247" y="240"/>
                  </a:cubicBezTo>
                  <a:cubicBezTo>
                    <a:pt x="244" y="245"/>
                    <a:pt x="234" y="261"/>
                    <a:pt x="234" y="261"/>
                  </a:cubicBezTo>
                  <a:cubicBezTo>
                    <a:pt x="234" y="261"/>
                    <a:pt x="139" y="296"/>
                    <a:pt x="122" y="303"/>
                  </a:cubicBezTo>
                  <a:cubicBezTo>
                    <a:pt x="106" y="310"/>
                    <a:pt x="93" y="325"/>
                    <a:pt x="93" y="332"/>
                  </a:cubicBezTo>
                  <a:cubicBezTo>
                    <a:pt x="93" y="354"/>
                    <a:pt x="93" y="354"/>
                    <a:pt x="93" y="354"/>
                  </a:cubicBezTo>
                  <a:cubicBezTo>
                    <a:pt x="93" y="364"/>
                    <a:pt x="108" y="364"/>
                    <a:pt x="108" y="364"/>
                  </a:cubicBezTo>
                  <a:cubicBezTo>
                    <a:pt x="108" y="364"/>
                    <a:pt x="198" y="364"/>
                    <a:pt x="291" y="364"/>
                  </a:cubicBezTo>
                  <a:cubicBezTo>
                    <a:pt x="299" y="312"/>
                    <a:pt x="299" y="312"/>
                    <a:pt x="299" y="312"/>
                  </a:cubicBezTo>
                  <a:cubicBezTo>
                    <a:pt x="314" y="312"/>
                    <a:pt x="314" y="312"/>
                    <a:pt x="314" y="312"/>
                  </a:cubicBezTo>
                  <a:cubicBezTo>
                    <a:pt x="322" y="363"/>
                    <a:pt x="322" y="363"/>
                    <a:pt x="322" y="363"/>
                  </a:cubicBezTo>
                  <a:cubicBezTo>
                    <a:pt x="409" y="363"/>
                    <a:pt x="490" y="363"/>
                    <a:pt x="495" y="363"/>
                  </a:cubicBezTo>
                  <a:cubicBezTo>
                    <a:pt x="508" y="363"/>
                    <a:pt x="521" y="361"/>
                    <a:pt x="520" y="354"/>
                  </a:cubicBezTo>
                  <a:cubicBezTo>
                    <a:pt x="519" y="347"/>
                    <a:pt x="522" y="320"/>
                    <a:pt x="506" y="312"/>
                  </a:cubicBezTo>
                  <a:close/>
                  <a:moveTo>
                    <a:pt x="299" y="308"/>
                  </a:moveTo>
                  <a:cubicBezTo>
                    <a:pt x="301" y="299"/>
                    <a:pt x="301" y="299"/>
                    <a:pt x="301" y="299"/>
                  </a:cubicBezTo>
                  <a:cubicBezTo>
                    <a:pt x="313" y="299"/>
                    <a:pt x="313" y="299"/>
                    <a:pt x="313" y="299"/>
                  </a:cubicBezTo>
                  <a:cubicBezTo>
                    <a:pt x="314" y="308"/>
                    <a:pt x="314" y="308"/>
                    <a:pt x="314" y="308"/>
                  </a:cubicBezTo>
                  <a:lnTo>
                    <a:pt x="299" y="308"/>
                  </a:lnTo>
                  <a:close/>
                </a:path>
              </a:pathLst>
            </a:custGeom>
            <a:solidFill>
              <a:schemeClr val="bg1"/>
            </a:solidFill>
            <a:ln>
              <a:noFill/>
            </a:ln>
          </p:spPr>
          <p:txBody>
            <a:bodyPr vert="horz" wrap="square" lIns="121920" tIns="60960" rIns="121920" bIns="60960" numCol="1" anchor="t" anchorCtr="0" compatLnSpc="1"/>
            <a:lstStyle/>
            <a:p>
              <a:pPr defTabSz="1219200"/>
              <a:endParaRPr lang="en-US" sz="2400">
                <a:solidFill>
                  <a:srgbClr val="003229"/>
                </a:solidFill>
                <a:latin typeface="Calibri" panose="020F0502020204030204"/>
              </a:endParaRPr>
            </a:p>
          </p:txBody>
        </p:sp>
      </p:grpSp>
      <p:grpSp>
        <p:nvGrpSpPr>
          <p:cNvPr id="73" name="Group 4"/>
          <p:cNvGrpSpPr/>
          <p:nvPr/>
        </p:nvGrpSpPr>
        <p:grpSpPr>
          <a:xfrm>
            <a:off x="5547976" y="2238233"/>
            <a:ext cx="646545" cy="710491"/>
            <a:chOff x="5001064" y="1605396"/>
            <a:chExt cx="484909" cy="484909"/>
          </a:xfrm>
        </p:grpSpPr>
        <p:sp>
          <p:nvSpPr>
            <p:cNvPr id="74" name="Oval 1"/>
            <p:cNvSpPr/>
            <p:nvPr/>
          </p:nvSpPr>
          <p:spPr>
            <a:xfrm>
              <a:off x="5001064" y="1605396"/>
              <a:ext cx="484909" cy="484909"/>
            </a:xfrm>
            <a:prstGeom prst="ellipse">
              <a:avLst/>
            </a:prstGeom>
            <a:solidFill>
              <a:srgbClr val="84C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75" name="Freeform 9"/>
            <p:cNvSpPr>
              <a:spLocks noEditPoints="1"/>
            </p:cNvSpPr>
            <p:nvPr/>
          </p:nvSpPr>
          <p:spPr bwMode="auto">
            <a:xfrm>
              <a:off x="5057347" y="1720344"/>
              <a:ext cx="370396" cy="276886"/>
            </a:xfrm>
            <a:custGeom>
              <a:avLst/>
              <a:gdLst>
                <a:gd name="T0" fmla="*/ 352 w 602"/>
                <a:gd name="T1" fmla="*/ 82 h 450"/>
                <a:gd name="T2" fmla="*/ 349 w 602"/>
                <a:gd name="T3" fmla="*/ 117 h 450"/>
                <a:gd name="T4" fmla="*/ 306 w 602"/>
                <a:gd name="T5" fmla="*/ 92 h 450"/>
                <a:gd name="T6" fmla="*/ 244 w 602"/>
                <a:gd name="T7" fmla="*/ 88 h 450"/>
                <a:gd name="T8" fmla="*/ 169 w 602"/>
                <a:gd name="T9" fmla="*/ 7 h 450"/>
                <a:gd name="T10" fmla="*/ 8 w 602"/>
                <a:gd name="T11" fmla="*/ 157 h 450"/>
                <a:gd name="T12" fmla="*/ 69 w 602"/>
                <a:gd name="T13" fmla="*/ 250 h 450"/>
                <a:gd name="T14" fmla="*/ 95 w 602"/>
                <a:gd name="T15" fmla="*/ 250 h 450"/>
                <a:gd name="T16" fmla="*/ 127 w 602"/>
                <a:gd name="T17" fmla="*/ 257 h 450"/>
                <a:gd name="T18" fmla="*/ 133 w 602"/>
                <a:gd name="T19" fmla="*/ 211 h 450"/>
                <a:gd name="T20" fmla="*/ 226 w 602"/>
                <a:gd name="T21" fmla="*/ 122 h 450"/>
                <a:gd name="T22" fmla="*/ 252 w 602"/>
                <a:gd name="T23" fmla="*/ 124 h 450"/>
                <a:gd name="T24" fmla="*/ 280 w 602"/>
                <a:gd name="T25" fmla="*/ 116 h 450"/>
                <a:gd name="T26" fmla="*/ 277 w 602"/>
                <a:gd name="T27" fmla="*/ 141 h 450"/>
                <a:gd name="T28" fmla="*/ 286 w 602"/>
                <a:gd name="T29" fmla="*/ 265 h 450"/>
                <a:gd name="T30" fmla="*/ 312 w 602"/>
                <a:gd name="T31" fmla="*/ 191 h 450"/>
                <a:gd name="T32" fmla="*/ 372 w 602"/>
                <a:gd name="T33" fmla="*/ 207 h 450"/>
                <a:gd name="T34" fmla="*/ 450 w 602"/>
                <a:gd name="T35" fmla="*/ 287 h 450"/>
                <a:gd name="T36" fmla="*/ 456 w 602"/>
                <a:gd name="T37" fmla="*/ 304 h 450"/>
                <a:gd name="T38" fmla="*/ 441 w 602"/>
                <a:gd name="T39" fmla="*/ 294 h 450"/>
                <a:gd name="T40" fmla="*/ 398 w 602"/>
                <a:gd name="T41" fmla="*/ 280 h 450"/>
                <a:gd name="T42" fmla="*/ 413 w 602"/>
                <a:gd name="T43" fmla="*/ 321 h 450"/>
                <a:gd name="T44" fmla="*/ 419 w 602"/>
                <a:gd name="T45" fmla="*/ 340 h 450"/>
                <a:gd name="T46" fmla="*/ 365 w 602"/>
                <a:gd name="T47" fmla="*/ 315 h 450"/>
                <a:gd name="T48" fmla="*/ 365 w 602"/>
                <a:gd name="T49" fmla="*/ 349 h 450"/>
                <a:gd name="T50" fmla="*/ 380 w 602"/>
                <a:gd name="T51" fmla="*/ 375 h 450"/>
                <a:gd name="T52" fmla="*/ 357 w 602"/>
                <a:gd name="T53" fmla="*/ 364 h 450"/>
                <a:gd name="T54" fmla="*/ 333 w 602"/>
                <a:gd name="T55" fmla="*/ 365 h 450"/>
                <a:gd name="T56" fmla="*/ 335 w 602"/>
                <a:gd name="T57" fmla="*/ 395 h 450"/>
                <a:gd name="T58" fmla="*/ 342 w 602"/>
                <a:gd name="T59" fmla="*/ 411 h 450"/>
                <a:gd name="T60" fmla="*/ 318 w 602"/>
                <a:gd name="T61" fmla="*/ 398 h 450"/>
                <a:gd name="T62" fmla="*/ 288 w 602"/>
                <a:gd name="T63" fmla="*/ 420 h 450"/>
                <a:gd name="T64" fmla="*/ 340 w 602"/>
                <a:gd name="T65" fmla="*/ 450 h 450"/>
                <a:gd name="T66" fmla="*/ 348 w 602"/>
                <a:gd name="T67" fmla="*/ 449 h 450"/>
                <a:gd name="T68" fmla="*/ 382 w 602"/>
                <a:gd name="T69" fmla="*/ 415 h 450"/>
                <a:gd name="T70" fmla="*/ 408 w 602"/>
                <a:gd name="T71" fmla="*/ 399 h 450"/>
                <a:gd name="T72" fmla="*/ 419 w 602"/>
                <a:gd name="T73" fmla="*/ 376 h 450"/>
                <a:gd name="T74" fmla="*/ 462 w 602"/>
                <a:gd name="T75" fmla="*/ 341 h 450"/>
                <a:gd name="T76" fmla="*/ 496 w 602"/>
                <a:gd name="T77" fmla="*/ 306 h 450"/>
                <a:gd name="T78" fmla="*/ 477 w 602"/>
                <a:gd name="T79" fmla="*/ 263 h 450"/>
                <a:gd name="T80" fmla="*/ 483 w 602"/>
                <a:gd name="T81" fmla="*/ 221 h 450"/>
                <a:gd name="T82" fmla="*/ 532 w 602"/>
                <a:gd name="T83" fmla="*/ 250 h 450"/>
                <a:gd name="T84" fmla="*/ 434 w 602"/>
                <a:gd name="T85" fmla="*/ 0 h 450"/>
                <a:gd name="T86" fmla="*/ 46 w 602"/>
                <a:gd name="T87" fmla="*/ 171 h 450"/>
                <a:gd name="T88" fmla="*/ 200 w 602"/>
                <a:gd name="T89" fmla="*/ 91 h 450"/>
                <a:gd name="T90" fmla="*/ 200 w 602"/>
                <a:gd name="T91" fmla="*/ 238 h 450"/>
                <a:gd name="T92" fmla="*/ 133 w 602"/>
                <a:gd name="T93" fmla="*/ 273 h 450"/>
                <a:gd name="T94" fmla="*/ 161 w 602"/>
                <a:gd name="T95" fmla="*/ 302 h 450"/>
                <a:gd name="T96" fmla="*/ 200 w 602"/>
                <a:gd name="T97" fmla="*/ 238 h 450"/>
                <a:gd name="T98" fmla="*/ 210 w 602"/>
                <a:gd name="T99" fmla="*/ 272 h 450"/>
                <a:gd name="T100" fmla="*/ 171 w 602"/>
                <a:gd name="T101" fmla="*/ 337 h 450"/>
                <a:gd name="T102" fmla="*/ 238 w 602"/>
                <a:gd name="T103" fmla="*/ 301 h 450"/>
                <a:gd name="T104" fmla="*/ 272 w 602"/>
                <a:gd name="T105" fmla="*/ 313 h 450"/>
                <a:gd name="T106" fmla="*/ 206 w 602"/>
                <a:gd name="T107" fmla="*/ 349 h 450"/>
                <a:gd name="T108" fmla="*/ 233 w 602"/>
                <a:gd name="T109" fmla="*/ 378 h 450"/>
                <a:gd name="T110" fmla="*/ 272 w 602"/>
                <a:gd name="T111" fmla="*/ 313 h 450"/>
                <a:gd name="T112" fmla="*/ 283 w 602"/>
                <a:gd name="T113" fmla="*/ 348 h 450"/>
                <a:gd name="T114" fmla="*/ 244 w 602"/>
                <a:gd name="T115" fmla="*/ 413 h 450"/>
                <a:gd name="T116" fmla="*/ 310 w 602"/>
                <a:gd name="T117" fmla="*/ 37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2" h="450">
                  <a:moveTo>
                    <a:pt x="434" y="0"/>
                  </a:moveTo>
                  <a:cubicBezTo>
                    <a:pt x="352" y="82"/>
                    <a:pt x="352" y="82"/>
                    <a:pt x="352" y="82"/>
                  </a:cubicBezTo>
                  <a:cubicBezTo>
                    <a:pt x="381" y="113"/>
                    <a:pt x="381" y="113"/>
                    <a:pt x="381" y="113"/>
                  </a:cubicBezTo>
                  <a:cubicBezTo>
                    <a:pt x="371" y="115"/>
                    <a:pt x="359" y="117"/>
                    <a:pt x="349" y="117"/>
                  </a:cubicBezTo>
                  <a:cubicBezTo>
                    <a:pt x="344" y="118"/>
                    <a:pt x="340" y="118"/>
                    <a:pt x="334" y="119"/>
                  </a:cubicBezTo>
                  <a:cubicBezTo>
                    <a:pt x="320" y="105"/>
                    <a:pt x="309" y="95"/>
                    <a:pt x="306" y="92"/>
                  </a:cubicBezTo>
                  <a:cubicBezTo>
                    <a:pt x="298" y="82"/>
                    <a:pt x="286" y="80"/>
                    <a:pt x="277" y="80"/>
                  </a:cubicBezTo>
                  <a:cubicBezTo>
                    <a:pt x="264" y="80"/>
                    <a:pt x="253" y="84"/>
                    <a:pt x="244" y="88"/>
                  </a:cubicBezTo>
                  <a:cubicBezTo>
                    <a:pt x="182" y="13"/>
                    <a:pt x="182" y="13"/>
                    <a:pt x="182" y="13"/>
                  </a:cubicBezTo>
                  <a:cubicBezTo>
                    <a:pt x="179" y="9"/>
                    <a:pt x="174" y="7"/>
                    <a:pt x="169" y="7"/>
                  </a:cubicBezTo>
                  <a:cubicBezTo>
                    <a:pt x="164" y="6"/>
                    <a:pt x="159" y="8"/>
                    <a:pt x="156" y="12"/>
                  </a:cubicBezTo>
                  <a:cubicBezTo>
                    <a:pt x="8" y="157"/>
                    <a:pt x="8" y="157"/>
                    <a:pt x="8" y="157"/>
                  </a:cubicBezTo>
                  <a:cubicBezTo>
                    <a:pt x="1" y="164"/>
                    <a:pt x="0" y="175"/>
                    <a:pt x="7" y="183"/>
                  </a:cubicBezTo>
                  <a:cubicBezTo>
                    <a:pt x="69" y="250"/>
                    <a:pt x="69" y="250"/>
                    <a:pt x="69" y="250"/>
                  </a:cubicBezTo>
                  <a:cubicBezTo>
                    <a:pt x="73" y="253"/>
                    <a:pt x="77" y="255"/>
                    <a:pt x="82" y="255"/>
                  </a:cubicBezTo>
                  <a:cubicBezTo>
                    <a:pt x="87" y="255"/>
                    <a:pt x="92" y="253"/>
                    <a:pt x="95" y="250"/>
                  </a:cubicBezTo>
                  <a:cubicBezTo>
                    <a:pt x="108" y="237"/>
                    <a:pt x="108" y="237"/>
                    <a:pt x="108" y="237"/>
                  </a:cubicBezTo>
                  <a:cubicBezTo>
                    <a:pt x="113" y="243"/>
                    <a:pt x="120" y="249"/>
                    <a:pt x="127" y="257"/>
                  </a:cubicBezTo>
                  <a:cubicBezTo>
                    <a:pt x="154" y="232"/>
                    <a:pt x="154" y="232"/>
                    <a:pt x="154" y="232"/>
                  </a:cubicBezTo>
                  <a:cubicBezTo>
                    <a:pt x="146" y="224"/>
                    <a:pt x="139" y="217"/>
                    <a:pt x="133" y="211"/>
                  </a:cubicBezTo>
                  <a:cubicBezTo>
                    <a:pt x="224" y="119"/>
                    <a:pt x="224" y="119"/>
                    <a:pt x="224" y="119"/>
                  </a:cubicBezTo>
                  <a:cubicBezTo>
                    <a:pt x="226" y="122"/>
                    <a:pt x="226" y="122"/>
                    <a:pt x="226" y="122"/>
                  </a:cubicBezTo>
                  <a:cubicBezTo>
                    <a:pt x="232" y="129"/>
                    <a:pt x="242" y="131"/>
                    <a:pt x="249" y="126"/>
                  </a:cubicBezTo>
                  <a:cubicBezTo>
                    <a:pt x="249" y="126"/>
                    <a:pt x="250" y="125"/>
                    <a:pt x="252" y="124"/>
                  </a:cubicBezTo>
                  <a:cubicBezTo>
                    <a:pt x="257" y="121"/>
                    <a:pt x="271" y="116"/>
                    <a:pt x="277" y="116"/>
                  </a:cubicBezTo>
                  <a:cubicBezTo>
                    <a:pt x="279" y="116"/>
                    <a:pt x="279" y="116"/>
                    <a:pt x="280" y="116"/>
                  </a:cubicBezTo>
                  <a:cubicBezTo>
                    <a:pt x="282" y="119"/>
                    <a:pt x="288" y="124"/>
                    <a:pt x="295" y="132"/>
                  </a:cubicBezTo>
                  <a:cubicBezTo>
                    <a:pt x="289" y="134"/>
                    <a:pt x="283" y="138"/>
                    <a:pt x="277" y="141"/>
                  </a:cubicBezTo>
                  <a:cubicBezTo>
                    <a:pt x="255" y="156"/>
                    <a:pt x="247" y="203"/>
                    <a:pt x="262" y="223"/>
                  </a:cubicBezTo>
                  <a:cubicBezTo>
                    <a:pt x="277" y="243"/>
                    <a:pt x="278" y="248"/>
                    <a:pt x="286" y="265"/>
                  </a:cubicBezTo>
                  <a:cubicBezTo>
                    <a:pt x="293" y="283"/>
                    <a:pt x="306" y="279"/>
                    <a:pt x="310" y="258"/>
                  </a:cubicBezTo>
                  <a:cubicBezTo>
                    <a:pt x="314" y="237"/>
                    <a:pt x="315" y="215"/>
                    <a:pt x="312" y="191"/>
                  </a:cubicBezTo>
                  <a:cubicBezTo>
                    <a:pt x="311" y="177"/>
                    <a:pt x="323" y="171"/>
                    <a:pt x="334" y="169"/>
                  </a:cubicBezTo>
                  <a:cubicBezTo>
                    <a:pt x="346" y="181"/>
                    <a:pt x="359" y="194"/>
                    <a:pt x="372" y="207"/>
                  </a:cubicBezTo>
                  <a:cubicBezTo>
                    <a:pt x="393" y="228"/>
                    <a:pt x="414" y="248"/>
                    <a:pt x="430" y="265"/>
                  </a:cubicBezTo>
                  <a:cubicBezTo>
                    <a:pt x="438" y="273"/>
                    <a:pt x="445" y="281"/>
                    <a:pt x="450" y="287"/>
                  </a:cubicBezTo>
                  <a:cubicBezTo>
                    <a:pt x="452" y="289"/>
                    <a:pt x="455" y="292"/>
                    <a:pt x="456" y="295"/>
                  </a:cubicBezTo>
                  <a:cubicBezTo>
                    <a:pt x="457" y="297"/>
                    <a:pt x="457" y="302"/>
                    <a:pt x="456" y="304"/>
                  </a:cubicBezTo>
                  <a:cubicBezTo>
                    <a:pt x="454" y="306"/>
                    <a:pt x="450" y="304"/>
                    <a:pt x="449" y="303"/>
                  </a:cubicBezTo>
                  <a:cubicBezTo>
                    <a:pt x="446" y="301"/>
                    <a:pt x="444" y="297"/>
                    <a:pt x="441" y="294"/>
                  </a:cubicBezTo>
                  <a:cubicBezTo>
                    <a:pt x="431" y="284"/>
                    <a:pt x="422" y="278"/>
                    <a:pt x="422" y="277"/>
                  </a:cubicBezTo>
                  <a:cubicBezTo>
                    <a:pt x="414" y="272"/>
                    <a:pt x="404" y="273"/>
                    <a:pt x="398" y="280"/>
                  </a:cubicBezTo>
                  <a:cubicBezTo>
                    <a:pt x="392" y="286"/>
                    <a:pt x="391" y="296"/>
                    <a:pt x="397" y="303"/>
                  </a:cubicBezTo>
                  <a:cubicBezTo>
                    <a:pt x="397" y="304"/>
                    <a:pt x="404" y="312"/>
                    <a:pt x="413" y="321"/>
                  </a:cubicBezTo>
                  <a:cubicBezTo>
                    <a:pt x="417" y="324"/>
                    <a:pt x="421" y="326"/>
                    <a:pt x="424" y="331"/>
                  </a:cubicBezTo>
                  <a:cubicBezTo>
                    <a:pt x="426" y="335"/>
                    <a:pt x="425" y="340"/>
                    <a:pt x="419" y="340"/>
                  </a:cubicBezTo>
                  <a:cubicBezTo>
                    <a:pt x="405" y="341"/>
                    <a:pt x="396" y="325"/>
                    <a:pt x="387" y="317"/>
                  </a:cubicBezTo>
                  <a:cubicBezTo>
                    <a:pt x="381" y="311"/>
                    <a:pt x="372" y="310"/>
                    <a:pt x="365" y="315"/>
                  </a:cubicBezTo>
                  <a:cubicBezTo>
                    <a:pt x="358" y="319"/>
                    <a:pt x="355" y="328"/>
                    <a:pt x="358" y="336"/>
                  </a:cubicBezTo>
                  <a:cubicBezTo>
                    <a:pt x="359" y="340"/>
                    <a:pt x="362" y="345"/>
                    <a:pt x="365" y="349"/>
                  </a:cubicBezTo>
                  <a:cubicBezTo>
                    <a:pt x="371" y="355"/>
                    <a:pt x="382" y="363"/>
                    <a:pt x="381" y="373"/>
                  </a:cubicBezTo>
                  <a:cubicBezTo>
                    <a:pt x="381" y="374"/>
                    <a:pt x="381" y="374"/>
                    <a:pt x="380" y="375"/>
                  </a:cubicBezTo>
                  <a:cubicBezTo>
                    <a:pt x="378" y="376"/>
                    <a:pt x="374" y="377"/>
                    <a:pt x="367" y="372"/>
                  </a:cubicBezTo>
                  <a:cubicBezTo>
                    <a:pt x="364" y="369"/>
                    <a:pt x="360" y="366"/>
                    <a:pt x="357" y="364"/>
                  </a:cubicBezTo>
                  <a:cubicBezTo>
                    <a:pt x="354" y="362"/>
                    <a:pt x="352" y="361"/>
                    <a:pt x="349" y="360"/>
                  </a:cubicBezTo>
                  <a:cubicBezTo>
                    <a:pt x="344" y="359"/>
                    <a:pt x="337" y="362"/>
                    <a:pt x="333" y="365"/>
                  </a:cubicBezTo>
                  <a:cubicBezTo>
                    <a:pt x="328" y="370"/>
                    <a:pt x="327" y="379"/>
                    <a:pt x="329" y="385"/>
                  </a:cubicBezTo>
                  <a:cubicBezTo>
                    <a:pt x="331" y="389"/>
                    <a:pt x="333" y="392"/>
                    <a:pt x="335" y="395"/>
                  </a:cubicBezTo>
                  <a:cubicBezTo>
                    <a:pt x="337" y="398"/>
                    <a:pt x="338" y="401"/>
                    <a:pt x="340" y="403"/>
                  </a:cubicBezTo>
                  <a:cubicBezTo>
                    <a:pt x="341" y="404"/>
                    <a:pt x="342" y="409"/>
                    <a:pt x="342" y="411"/>
                  </a:cubicBezTo>
                  <a:cubicBezTo>
                    <a:pt x="341" y="413"/>
                    <a:pt x="338" y="412"/>
                    <a:pt x="336" y="411"/>
                  </a:cubicBezTo>
                  <a:cubicBezTo>
                    <a:pt x="329" y="409"/>
                    <a:pt x="324" y="403"/>
                    <a:pt x="318" y="398"/>
                  </a:cubicBezTo>
                  <a:cubicBezTo>
                    <a:pt x="317" y="397"/>
                    <a:pt x="316" y="396"/>
                    <a:pt x="314" y="394"/>
                  </a:cubicBezTo>
                  <a:cubicBezTo>
                    <a:pt x="288" y="420"/>
                    <a:pt x="288" y="420"/>
                    <a:pt x="288" y="420"/>
                  </a:cubicBezTo>
                  <a:cubicBezTo>
                    <a:pt x="290" y="422"/>
                    <a:pt x="292" y="424"/>
                    <a:pt x="294" y="425"/>
                  </a:cubicBezTo>
                  <a:cubicBezTo>
                    <a:pt x="314" y="444"/>
                    <a:pt x="328" y="450"/>
                    <a:pt x="340" y="450"/>
                  </a:cubicBezTo>
                  <a:cubicBezTo>
                    <a:pt x="341" y="450"/>
                    <a:pt x="341" y="450"/>
                    <a:pt x="341" y="450"/>
                  </a:cubicBezTo>
                  <a:cubicBezTo>
                    <a:pt x="343" y="450"/>
                    <a:pt x="346" y="450"/>
                    <a:pt x="348" y="449"/>
                  </a:cubicBezTo>
                  <a:cubicBezTo>
                    <a:pt x="357" y="448"/>
                    <a:pt x="365" y="445"/>
                    <a:pt x="372" y="439"/>
                  </a:cubicBezTo>
                  <a:cubicBezTo>
                    <a:pt x="379" y="433"/>
                    <a:pt x="383" y="423"/>
                    <a:pt x="382" y="415"/>
                  </a:cubicBezTo>
                  <a:cubicBezTo>
                    <a:pt x="382" y="414"/>
                    <a:pt x="382" y="413"/>
                    <a:pt x="382" y="412"/>
                  </a:cubicBezTo>
                  <a:cubicBezTo>
                    <a:pt x="391" y="411"/>
                    <a:pt x="402" y="407"/>
                    <a:pt x="408" y="399"/>
                  </a:cubicBezTo>
                  <a:cubicBezTo>
                    <a:pt x="414" y="392"/>
                    <a:pt x="417" y="384"/>
                    <a:pt x="417" y="376"/>
                  </a:cubicBezTo>
                  <a:cubicBezTo>
                    <a:pt x="418" y="376"/>
                    <a:pt x="418" y="376"/>
                    <a:pt x="419" y="376"/>
                  </a:cubicBezTo>
                  <a:cubicBezTo>
                    <a:pt x="430" y="377"/>
                    <a:pt x="442" y="373"/>
                    <a:pt x="451" y="364"/>
                  </a:cubicBezTo>
                  <a:cubicBezTo>
                    <a:pt x="457" y="358"/>
                    <a:pt x="461" y="349"/>
                    <a:pt x="462" y="341"/>
                  </a:cubicBezTo>
                  <a:cubicBezTo>
                    <a:pt x="470" y="341"/>
                    <a:pt x="478" y="338"/>
                    <a:pt x="485" y="332"/>
                  </a:cubicBezTo>
                  <a:cubicBezTo>
                    <a:pt x="493" y="326"/>
                    <a:pt x="496" y="315"/>
                    <a:pt x="496" y="306"/>
                  </a:cubicBezTo>
                  <a:cubicBezTo>
                    <a:pt x="496" y="297"/>
                    <a:pt x="494" y="289"/>
                    <a:pt x="490" y="281"/>
                  </a:cubicBezTo>
                  <a:cubicBezTo>
                    <a:pt x="487" y="274"/>
                    <a:pt x="483" y="270"/>
                    <a:pt x="477" y="263"/>
                  </a:cubicBezTo>
                  <a:cubicBezTo>
                    <a:pt x="473" y="258"/>
                    <a:pt x="468" y="253"/>
                    <a:pt x="463" y="247"/>
                  </a:cubicBezTo>
                  <a:cubicBezTo>
                    <a:pt x="483" y="221"/>
                    <a:pt x="483" y="221"/>
                    <a:pt x="483" y="221"/>
                  </a:cubicBezTo>
                  <a:cubicBezTo>
                    <a:pt x="520" y="262"/>
                    <a:pt x="520" y="262"/>
                    <a:pt x="520" y="262"/>
                  </a:cubicBezTo>
                  <a:cubicBezTo>
                    <a:pt x="532" y="250"/>
                    <a:pt x="532" y="250"/>
                    <a:pt x="532" y="250"/>
                  </a:cubicBezTo>
                  <a:cubicBezTo>
                    <a:pt x="602" y="178"/>
                    <a:pt x="602" y="178"/>
                    <a:pt x="602" y="178"/>
                  </a:cubicBezTo>
                  <a:lnTo>
                    <a:pt x="434" y="0"/>
                  </a:lnTo>
                  <a:close/>
                  <a:moveTo>
                    <a:pt x="83" y="211"/>
                  </a:moveTo>
                  <a:cubicBezTo>
                    <a:pt x="46" y="171"/>
                    <a:pt x="46" y="171"/>
                    <a:pt x="46" y="171"/>
                  </a:cubicBezTo>
                  <a:cubicBezTo>
                    <a:pt x="167" y="52"/>
                    <a:pt x="167" y="52"/>
                    <a:pt x="167" y="52"/>
                  </a:cubicBezTo>
                  <a:cubicBezTo>
                    <a:pt x="200" y="91"/>
                    <a:pt x="200" y="91"/>
                    <a:pt x="200" y="91"/>
                  </a:cubicBezTo>
                  <a:lnTo>
                    <a:pt x="83" y="211"/>
                  </a:lnTo>
                  <a:close/>
                  <a:moveTo>
                    <a:pt x="200" y="238"/>
                  </a:moveTo>
                  <a:cubicBezTo>
                    <a:pt x="192" y="230"/>
                    <a:pt x="180" y="228"/>
                    <a:pt x="174" y="235"/>
                  </a:cubicBezTo>
                  <a:cubicBezTo>
                    <a:pt x="133" y="273"/>
                    <a:pt x="133" y="273"/>
                    <a:pt x="133" y="273"/>
                  </a:cubicBezTo>
                  <a:cubicBezTo>
                    <a:pt x="126" y="280"/>
                    <a:pt x="127" y="292"/>
                    <a:pt x="135" y="300"/>
                  </a:cubicBezTo>
                  <a:cubicBezTo>
                    <a:pt x="142" y="308"/>
                    <a:pt x="154" y="309"/>
                    <a:pt x="161" y="302"/>
                  </a:cubicBezTo>
                  <a:cubicBezTo>
                    <a:pt x="201" y="264"/>
                    <a:pt x="201" y="264"/>
                    <a:pt x="201" y="264"/>
                  </a:cubicBezTo>
                  <a:cubicBezTo>
                    <a:pt x="208" y="257"/>
                    <a:pt x="207" y="245"/>
                    <a:pt x="200" y="238"/>
                  </a:cubicBezTo>
                  <a:close/>
                  <a:moveTo>
                    <a:pt x="236" y="275"/>
                  </a:moveTo>
                  <a:cubicBezTo>
                    <a:pt x="228" y="267"/>
                    <a:pt x="217" y="266"/>
                    <a:pt x="210" y="272"/>
                  </a:cubicBezTo>
                  <a:cubicBezTo>
                    <a:pt x="170" y="311"/>
                    <a:pt x="170" y="311"/>
                    <a:pt x="170" y="311"/>
                  </a:cubicBezTo>
                  <a:cubicBezTo>
                    <a:pt x="163" y="318"/>
                    <a:pt x="163" y="329"/>
                    <a:pt x="171" y="337"/>
                  </a:cubicBezTo>
                  <a:cubicBezTo>
                    <a:pt x="179" y="345"/>
                    <a:pt x="190" y="346"/>
                    <a:pt x="197" y="340"/>
                  </a:cubicBezTo>
                  <a:cubicBezTo>
                    <a:pt x="238" y="301"/>
                    <a:pt x="238" y="301"/>
                    <a:pt x="238" y="301"/>
                  </a:cubicBezTo>
                  <a:cubicBezTo>
                    <a:pt x="244" y="295"/>
                    <a:pt x="244" y="283"/>
                    <a:pt x="236" y="275"/>
                  </a:cubicBezTo>
                  <a:close/>
                  <a:moveTo>
                    <a:pt x="272" y="313"/>
                  </a:moveTo>
                  <a:cubicBezTo>
                    <a:pt x="265" y="305"/>
                    <a:pt x="253" y="304"/>
                    <a:pt x="246" y="310"/>
                  </a:cubicBezTo>
                  <a:cubicBezTo>
                    <a:pt x="206" y="349"/>
                    <a:pt x="206" y="349"/>
                    <a:pt x="206" y="349"/>
                  </a:cubicBezTo>
                  <a:cubicBezTo>
                    <a:pt x="199" y="355"/>
                    <a:pt x="200" y="367"/>
                    <a:pt x="207" y="375"/>
                  </a:cubicBezTo>
                  <a:cubicBezTo>
                    <a:pt x="215" y="383"/>
                    <a:pt x="227" y="384"/>
                    <a:pt x="233" y="378"/>
                  </a:cubicBezTo>
                  <a:cubicBezTo>
                    <a:pt x="274" y="339"/>
                    <a:pt x="274" y="339"/>
                    <a:pt x="274" y="339"/>
                  </a:cubicBezTo>
                  <a:cubicBezTo>
                    <a:pt x="281" y="332"/>
                    <a:pt x="280" y="321"/>
                    <a:pt x="272" y="313"/>
                  </a:cubicBezTo>
                  <a:close/>
                  <a:moveTo>
                    <a:pt x="309" y="350"/>
                  </a:moveTo>
                  <a:cubicBezTo>
                    <a:pt x="301" y="342"/>
                    <a:pt x="289" y="341"/>
                    <a:pt x="283" y="348"/>
                  </a:cubicBezTo>
                  <a:cubicBezTo>
                    <a:pt x="242" y="386"/>
                    <a:pt x="242" y="386"/>
                    <a:pt x="242" y="386"/>
                  </a:cubicBezTo>
                  <a:cubicBezTo>
                    <a:pt x="235" y="393"/>
                    <a:pt x="236" y="405"/>
                    <a:pt x="244" y="413"/>
                  </a:cubicBezTo>
                  <a:cubicBezTo>
                    <a:pt x="251" y="420"/>
                    <a:pt x="263" y="422"/>
                    <a:pt x="270" y="415"/>
                  </a:cubicBezTo>
                  <a:cubicBezTo>
                    <a:pt x="310" y="377"/>
                    <a:pt x="310" y="377"/>
                    <a:pt x="310" y="377"/>
                  </a:cubicBezTo>
                  <a:cubicBezTo>
                    <a:pt x="317" y="370"/>
                    <a:pt x="316" y="358"/>
                    <a:pt x="309" y="350"/>
                  </a:cubicBezTo>
                  <a:close/>
                </a:path>
              </a:pathLst>
            </a:custGeom>
            <a:solidFill>
              <a:schemeClr val="bg1"/>
            </a:solidFill>
            <a:ln>
              <a:solidFill>
                <a:schemeClr val="bg1"/>
              </a:solidFill>
            </a:ln>
          </p:spPr>
          <p:txBody>
            <a:bodyPr vert="horz" wrap="square" lIns="121920" tIns="60960" rIns="121920" bIns="60960" numCol="1" anchor="t" anchorCtr="0" compatLnSpc="1"/>
            <a:lstStyle/>
            <a:p>
              <a:pPr defTabSz="1219200"/>
              <a:endParaRPr lang="en-US" sz="2400">
                <a:solidFill>
                  <a:srgbClr val="003229"/>
                </a:solidFill>
                <a:latin typeface="Calibri" panose="020F0502020204030204"/>
              </a:endParaRPr>
            </a:p>
          </p:txBody>
        </p:sp>
      </p:grpSp>
      <p:sp>
        <p:nvSpPr>
          <p:cNvPr id="34" name="标题 4"/>
          <p:cNvSpPr txBox="1"/>
          <p:nvPr/>
        </p:nvSpPr>
        <p:spPr>
          <a:xfrm>
            <a:off x="452438" y="438150"/>
            <a:ext cx="10515600" cy="535531"/>
          </a:xfrm>
          <a:prstGeom prst="rect">
            <a:avLst/>
          </a:prstGeom>
        </p:spPr>
        <p:txBody>
          <a:bodyPr>
            <a:spAutoFit/>
          </a:bodyPr>
          <a:lstStyle/>
          <a:p>
            <a:pPr algn="ctr">
              <a:lnSpc>
                <a:spcPct val="90000"/>
              </a:lnSpc>
            </a:pPr>
            <a:r>
              <a:rPr lang="zh-CN" altLang="en-US" sz="3200" b="1" dirty="0">
                <a:solidFill>
                  <a:srgbClr val="495A66"/>
                </a:solidFill>
                <a:latin typeface="微软雅黑" panose="020B0503020204020204" pitchFamily="34" charset="-122"/>
                <a:ea typeface="微软雅黑" panose="020B0503020204020204" pitchFamily="34" charset="-122"/>
              </a:rPr>
              <a:t>    </a:t>
            </a:r>
            <a:r>
              <a:rPr lang="en-US" altLang="zh-CN" sz="3200" b="1" dirty="0" smtClean="0">
                <a:solidFill>
                  <a:srgbClr val="495A66"/>
                </a:solidFill>
                <a:latin typeface="微软雅黑" panose="020B0503020204020204" pitchFamily="34" charset="-122"/>
                <a:ea typeface="微软雅黑" panose="020B0503020204020204" pitchFamily="34" charset="-122"/>
              </a:rPr>
              <a:t>1.</a:t>
            </a:r>
            <a:r>
              <a:rPr lang="zh-CN" altLang="en-US" sz="3200" b="1" dirty="0" smtClean="0">
                <a:solidFill>
                  <a:srgbClr val="495A66"/>
                </a:solidFill>
                <a:latin typeface="微软雅黑" panose="020B0503020204020204" pitchFamily="34" charset="-122"/>
                <a:ea typeface="微软雅黑" panose="020B0503020204020204" pitchFamily="34" charset="-122"/>
              </a:rPr>
              <a:t>现金</a:t>
            </a:r>
            <a:r>
              <a:rPr lang="zh-CN" altLang="en-US" sz="3200" b="1" dirty="0">
                <a:solidFill>
                  <a:srgbClr val="495A66"/>
                </a:solidFill>
                <a:latin typeface="微软雅黑" panose="020B0503020204020204" pitchFamily="34" charset="-122"/>
                <a:ea typeface="微软雅黑" panose="020B0503020204020204" pitchFamily="34" charset="-122"/>
              </a:rPr>
              <a:t>流量的含义</a:t>
            </a:r>
            <a:endParaRPr lang="zh-CN" altLang="en-US" sz="3200" b="1" dirty="0">
              <a:solidFill>
                <a:srgbClr val="495A66"/>
              </a:solidFill>
              <a:latin typeface="微软雅黑" panose="020B0503020204020204" pitchFamily="34" charset="-122"/>
              <a:ea typeface="微软雅黑" panose="020B0503020204020204" pitchFamily="34" charset="-122"/>
            </a:endParaRPr>
          </a:p>
        </p:txBody>
      </p:sp>
      <p:grpSp>
        <p:nvGrpSpPr>
          <p:cNvPr id="35" name="组合 36"/>
          <p:cNvGrpSpPr/>
          <p:nvPr/>
        </p:nvGrpSpPr>
        <p:grpSpPr bwMode="auto">
          <a:xfrm>
            <a:off x="3562065" y="1050878"/>
            <a:ext cx="4872251" cy="104230"/>
            <a:chOff x="5357217" y="1143000"/>
            <a:chExt cx="1490133" cy="101600"/>
          </a:xfrm>
        </p:grpSpPr>
        <p:cxnSp>
          <p:nvCxnSpPr>
            <p:cNvPr id="3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649374" y="2122165"/>
            <a:ext cx="4392284" cy="3649589"/>
            <a:chOff x="649374" y="2122165"/>
            <a:chExt cx="4392284" cy="3649589"/>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9374" y="2122165"/>
              <a:ext cx="4392284" cy="3649589"/>
            </a:xfrm>
            <a:prstGeom prst="rect">
              <a:avLst/>
            </a:prstGeom>
          </p:spPr>
        </p:pic>
        <p:sp>
          <p:nvSpPr>
            <p:cNvPr id="4" name="矩形 3"/>
            <p:cNvSpPr/>
            <p:nvPr/>
          </p:nvSpPr>
          <p:spPr>
            <a:xfrm>
              <a:off x="4147931" y="5439912"/>
              <a:ext cx="821633" cy="142650"/>
            </a:xfrm>
            <a:prstGeom prst="rect">
              <a:avLst/>
            </a:prstGeom>
            <a:solidFill>
              <a:srgbClr val="362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200" fill="hold"/>
                                        <p:tgtEl>
                                          <p:spTgt spid="39"/>
                                        </p:tgtEl>
                                        <p:attrNameLst>
                                          <p:attrName>ppt_x</p:attrName>
                                        </p:attrNameLst>
                                      </p:cBhvr>
                                      <p:tavLst>
                                        <p:tav tm="0">
                                          <p:val>
                                            <p:strVal val="#ppt_x"/>
                                          </p:val>
                                        </p:tav>
                                        <p:tav tm="100000">
                                          <p:val>
                                            <p:strVal val="#ppt_x"/>
                                          </p:val>
                                        </p:tav>
                                      </p:tavLst>
                                    </p:anim>
                                    <p:anim calcmode="lin" valueType="num">
                                      <p:cBhvr additive="base">
                                        <p:cTn id="12"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350" fill="hold"/>
                                        <p:tgtEl>
                                          <p:spTgt spid="73"/>
                                        </p:tgtEl>
                                        <p:attrNameLst>
                                          <p:attrName>ppt_w</p:attrName>
                                        </p:attrNameLst>
                                      </p:cBhvr>
                                      <p:tavLst>
                                        <p:tav tm="0">
                                          <p:val>
                                            <p:fltVal val="0"/>
                                          </p:val>
                                        </p:tav>
                                        <p:tav tm="100000">
                                          <p:val>
                                            <p:strVal val="#ppt_w"/>
                                          </p:val>
                                        </p:tav>
                                      </p:tavLst>
                                    </p:anim>
                                    <p:anim calcmode="lin" valueType="num">
                                      <p:cBhvr>
                                        <p:cTn id="18" dur="350" fill="hold"/>
                                        <p:tgtEl>
                                          <p:spTgt spid="73"/>
                                        </p:tgtEl>
                                        <p:attrNameLst>
                                          <p:attrName>ppt_h</p:attrName>
                                        </p:attrNameLst>
                                      </p:cBhvr>
                                      <p:tavLst>
                                        <p:tav tm="0">
                                          <p:val>
                                            <p:fltVal val="0"/>
                                          </p:val>
                                        </p:tav>
                                        <p:tav tm="100000">
                                          <p:val>
                                            <p:strVal val="#ppt_h"/>
                                          </p:val>
                                        </p:tav>
                                      </p:tavLst>
                                    </p:anim>
                                    <p:animEffect transition="in" filter="fade">
                                      <p:cBhvr>
                                        <p:cTn id="19" dur="350"/>
                                        <p:tgtEl>
                                          <p:spTgt spid="73"/>
                                        </p:tgtEl>
                                      </p:cBhvr>
                                    </p:animEffect>
                                  </p:childTnLst>
                                </p:cTn>
                              </p:par>
                              <p:par>
                                <p:cTn id="20" presetID="16" presetClass="entr" presetSubtype="42"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arn(outHorizontal)">
                                      <p:cBhvr>
                                        <p:cTn id="22" dur="350"/>
                                        <p:tgtEl>
                                          <p:spTgt spid="5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left)">
                                      <p:cBhvr>
                                        <p:cTn id="26" dur="35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p:cTn id="31" dur="350" fill="hold"/>
                                        <p:tgtEl>
                                          <p:spTgt spid="67"/>
                                        </p:tgtEl>
                                        <p:attrNameLst>
                                          <p:attrName>ppt_w</p:attrName>
                                        </p:attrNameLst>
                                      </p:cBhvr>
                                      <p:tavLst>
                                        <p:tav tm="0">
                                          <p:val>
                                            <p:fltVal val="0"/>
                                          </p:val>
                                        </p:tav>
                                        <p:tav tm="100000">
                                          <p:val>
                                            <p:strVal val="#ppt_w"/>
                                          </p:val>
                                        </p:tav>
                                      </p:tavLst>
                                    </p:anim>
                                    <p:anim calcmode="lin" valueType="num">
                                      <p:cBhvr>
                                        <p:cTn id="32" dur="350" fill="hold"/>
                                        <p:tgtEl>
                                          <p:spTgt spid="67"/>
                                        </p:tgtEl>
                                        <p:attrNameLst>
                                          <p:attrName>ppt_h</p:attrName>
                                        </p:attrNameLst>
                                      </p:cBhvr>
                                      <p:tavLst>
                                        <p:tav tm="0">
                                          <p:val>
                                            <p:fltVal val="0"/>
                                          </p:val>
                                        </p:tav>
                                        <p:tav tm="100000">
                                          <p:val>
                                            <p:strVal val="#ppt_h"/>
                                          </p:val>
                                        </p:tav>
                                      </p:tavLst>
                                    </p:anim>
                                    <p:animEffect transition="in" filter="fade">
                                      <p:cBhvr>
                                        <p:cTn id="33" dur="350"/>
                                        <p:tgtEl>
                                          <p:spTgt spid="67"/>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35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p:cTn id="42" dur="350" fill="hold"/>
                                        <p:tgtEl>
                                          <p:spTgt spid="70"/>
                                        </p:tgtEl>
                                        <p:attrNameLst>
                                          <p:attrName>ppt_w</p:attrName>
                                        </p:attrNameLst>
                                      </p:cBhvr>
                                      <p:tavLst>
                                        <p:tav tm="0">
                                          <p:val>
                                            <p:fltVal val="0"/>
                                          </p:val>
                                        </p:tav>
                                        <p:tav tm="100000">
                                          <p:val>
                                            <p:strVal val="#ppt_w"/>
                                          </p:val>
                                        </p:tav>
                                      </p:tavLst>
                                    </p:anim>
                                    <p:anim calcmode="lin" valueType="num">
                                      <p:cBhvr>
                                        <p:cTn id="43" dur="350" fill="hold"/>
                                        <p:tgtEl>
                                          <p:spTgt spid="70"/>
                                        </p:tgtEl>
                                        <p:attrNameLst>
                                          <p:attrName>ppt_h</p:attrName>
                                        </p:attrNameLst>
                                      </p:cBhvr>
                                      <p:tavLst>
                                        <p:tav tm="0">
                                          <p:val>
                                            <p:fltVal val="0"/>
                                          </p:val>
                                        </p:tav>
                                        <p:tav tm="100000">
                                          <p:val>
                                            <p:strVal val="#ppt_h"/>
                                          </p:val>
                                        </p:tav>
                                      </p:tavLst>
                                    </p:anim>
                                    <p:animEffect transition="in" filter="fade">
                                      <p:cBhvr>
                                        <p:cTn id="44" dur="350"/>
                                        <p:tgtEl>
                                          <p:spTgt spid="7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3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9" grpId="0" animBg="1"/>
      <p:bldP spid="59" grpId="0"/>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34" name="标题 4"/>
          <p:cNvSpPr txBox="1"/>
          <p:nvPr/>
        </p:nvSpPr>
        <p:spPr>
          <a:xfrm>
            <a:off x="452438" y="438150"/>
            <a:ext cx="10515600" cy="535531"/>
          </a:xfrm>
          <a:prstGeom prst="rect">
            <a:avLst/>
          </a:prstGeom>
        </p:spPr>
        <p:txBody>
          <a:bodyPr>
            <a:spAutoFit/>
          </a:bodyPr>
          <a:lstStyle/>
          <a:p>
            <a:pPr algn="ctr">
              <a:lnSpc>
                <a:spcPct val="90000"/>
              </a:lnSpc>
            </a:pPr>
            <a:r>
              <a:rPr lang="en-US" altLang="zh-CN" sz="3200" b="1" dirty="0" smtClean="0">
                <a:solidFill>
                  <a:srgbClr val="495A66"/>
                </a:solidFill>
                <a:latin typeface="微软雅黑" panose="020B0503020204020204" pitchFamily="34" charset="-122"/>
                <a:ea typeface="微软雅黑" panose="020B0503020204020204" pitchFamily="34" charset="-122"/>
              </a:rPr>
              <a:t>1.</a:t>
            </a:r>
            <a:r>
              <a:rPr lang="zh-CN" altLang="en-US" sz="3200" b="1" dirty="0" smtClean="0">
                <a:solidFill>
                  <a:srgbClr val="495A66"/>
                </a:solidFill>
                <a:latin typeface="微软雅黑" panose="020B0503020204020204" pitchFamily="34" charset="-122"/>
                <a:ea typeface="微软雅黑" panose="020B0503020204020204" pitchFamily="34" charset="-122"/>
              </a:rPr>
              <a:t>现金</a:t>
            </a:r>
            <a:r>
              <a:rPr lang="zh-CN" altLang="en-US" sz="3200" b="1" dirty="0">
                <a:solidFill>
                  <a:srgbClr val="495A66"/>
                </a:solidFill>
                <a:latin typeface="微软雅黑" panose="020B0503020204020204" pitchFamily="34" charset="-122"/>
                <a:ea typeface="微软雅黑" panose="020B0503020204020204" pitchFamily="34" charset="-122"/>
              </a:rPr>
              <a:t>流量的含义</a:t>
            </a:r>
            <a:endParaRPr lang="zh-CN" altLang="en-US" sz="3200" b="1" dirty="0">
              <a:solidFill>
                <a:srgbClr val="495A66"/>
              </a:solidFill>
              <a:latin typeface="微软雅黑" panose="020B0503020204020204" pitchFamily="34" charset="-122"/>
              <a:ea typeface="微软雅黑" panose="020B0503020204020204" pitchFamily="34" charset="-122"/>
            </a:endParaRPr>
          </a:p>
        </p:txBody>
      </p:sp>
      <p:grpSp>
        <p:nvGrpSpPr>
          <p:cNvPr id="35" name="组合 36"/>
          <p:cNvGrpSpPr/>
          <p:nvPr/>
        </p:nvGrpSpPr>
        <p:grpSpPr bwMode="auto">
          <a:xfrm>
            <a:off x="3562065" y="1050878"/>
            <a:ext cx="4872251" cy="104230"/>
            <a:chOff x="5357217" y="1143000"/>
            <a:chExt cx="1490133" cy="101600"/>
          </a:xfrm>
        </p:grpSpPr>
        <p:cxnSp>
          <p:nvCxnSpPr>
            <p:cNvPr id="3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graphicFrame>
        <p:nvGraphicFramePr>
          <p:cNvPr id="8" name="图示 7"/>
          <p:cNvGraphicFramePr/>
          <p:nvPr/>
        </p:nvGraphicFramePr>
        <p:xfrm>
          <a:off x="2054553" y="1250104"/>
          <a:ext cx="6074421" cy="527613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12" name="组合 11"/>
          <p:cNvGrpSpPr/>
          <p:nvPr/>
        </p:nvGrpSpPr>
        <p:grpSpPr>
          <a:xfrm>
            <a:off x="7534401" y="2474552"/>
            <a:ext cx="4028233" cy="3112947"/>
            <a:chOff x="7872005" y="3083301"/>
            <a:chExt cx="4028233" cy="2456356"/>
          </a:xfrm>
        </p:grpSpPr>
        <p:graphicFrame>
          <p:nvGraphicFramePr>
            <p:cNvPr id="10" name="图示 9"/>
            <p:cNvGraphicFramePr/>
            <p:nvPr/>
          </p:nvGraphicFramePr>
          <p:xfrm>
            <a:off x="7872005" y="3083301"/>
            <a:ext cx="4028233" cy="24563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文本框 10"/>
            <p:cNvSpPr txBox="1"/>
            <p:nvPr/>
          </p:nvSpPr>
          <p:spPr>
            <a:xfrm>
              <a:off x="8093482" y="4311479"/>
              <a:ext cx="664314" cy="346177"/>
            </a:xfrm>
            <a:prstGeom prst="rect">
              <a:avLst/>
            </a:prstGeom>
            <a:noFill/>
          </p:spPr>
          <p:txBody>
            <a:bodyPr wrap="square" lIns="36000" tIns="46800" rIns="36000" bIns="46800" rtlCol="0">
              <a:spAutoFit/>
            </a:bodyPr>
            <a:lstStyle/>
            <a:p>
              <a:pPr>
                <a:lnSpc>
                  <a:spcPct val="125000"/>
                </a:lnSpc>
              </a:pPr>
              <a:r>
                <a:rPr lang="zh-CN" altLang="en-US" sz="2000" b="1" dirty="0">
                  <a:solidFill>
                    <a:schemeClr val="bg2">
                      <a:lumMod val="75000"/>
                    </a:schemeClr>
                  </a:solidFill>
                </a:rPr>
                <a:t>提 示</a:t>
              </a:r>
              <a:endParaRPr lang="zh-CN" altLang="en-US" sz="2000" b="1" dirty="0">
                <a:solidFill>
                  <a:schemeClr val="bg2">
                    <a:lumMod val="7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graphicEl>
                                              <a:dgm id="{DB34FAAC-EFB4-4495-A58C-BBD5FF6A3A2E}"/>
                                            </p:graphicEl>
                                          </p:spTgt>
                                        </p:tgtEl>
                                        <p:attrNameLst>
                                          <p:attrName>style.visibility</p:attrName>
                                        </p:attrNameLst>
                                      </p:cBhvr>
                                      <p:to>
                                        <p:strVal val="visible"/>
                                      </p:to>
                                    </p:set>
                                    <p:anim calcmode="lin" valueType="num">
                                      <p:cBhvr>
                                        <p:cTn id="13" dur="500" fill="hold"/>
                                        <p:tgtEl>
                                          <p:spTgt spid="8">
                                            <p:graphicEl>
                                              <a:dgm id="{DB34FAAC-EFB4-4495-A58C-BBD5FF6A3A2E}"/>
                                            </p:graphicEl>
                                          </p:spTgt>
                                        </p:tgtEl>
                                        <p:attrNameLst>
                                          <p:attrName>ppt_w</p:attrName>
                                        </p:attrNameLst>
                                      </p:cBhvr>
                                      <p:tavLst>
                                        <p:tav tm="0">
                                          <p:val>
                                            <p:fltVal val="0"/>
                                          </p:val>
                                        </p:tav>
                                        <p:tav tm="100000">
                                          <p:val>
                                            <p:strVal val="#ppt_w"/>
                                          </p:val>
                                        </p:tav>
                                      </p:tavLst>
                                    </p:anim>
                                    <p:anim calcmode="lin" valueType="num">
                                      <p:cBhvr>
                                        <p:cTn id="14" dur="500" fill="hold"/>
                                        <p:tgtEl>
                                          <p:spTgt spid="8">
                                            <p:graphicEl>
                                              <a:dgm id="{DB34FAAC-EFB4-4495-A58C-BBD5FF6A3A2E}"/>
                                            </p:graphicEl>
                                          </p:spTgt>
                                        </p:tgtEl>
                                        <p:attrNameLst>
                                          <p:attrName>ppt_h</p:attrName>
                                        </p:attrNameLst>
                                      </p:cBhvr>
                                      <p:tavLst>
                                        <p:tav tm="0">
                                          <p:val>
                                            <p:fltVal val="0"/>
                                          </p:val>
                                        </p:tav>
                                        <p:tav tm="100000">
                                          <p:val>
                                            <p:strVal val="#ppt_h"/>
                                          </p:val>
                                        </p:tav>
                                      </p:tavLst>
                                    </p:anim>
                                    <p:animEffect transition="in" filter="fade">
                                      <p:cBhvr>
                                        <p:cTn id="15" dur="500"/>
                                        <p:tgtEl>
                                          <p:spTgt spid="8">
                                            <p:graphicEl>
                                              <a:dgm id="{DB34FAAC-EFB4-4495-A58C-BBD5FF6A3A2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graphicEl>
                                              <a:dgm id="{F2127944-9F05-4104-B981-0C3F3856C66A}"/>
                                            </p:graphicEl>
                                          </p:spTgt>
                                        </p:tgtEl>
                                        <p:attrNameLst>
                                          <p:attrName>style.visibility</p:attrName>
                                        </p:attrNameLst>
                                      </p:cBhvr>
                                      <p:to>
                                        <p:strVal val="visible"/>
                                      </p:to>
                                    </p:set>
                                    <p:anim calcmode="lin" valueType="num">
                                      <p:cBhvr>
                                        <p:cTn id="20" dur="500" fill="hold"/>
                                        <p:tgtEl>
                                          <p:spTgt spid="8">
                                            <p:graphicEl>
                                              <a:dgm id="{F2127944-9F05-4104-B981-0C3F3856C66A}"/>
                                            </p:graphicEl>
                                          </p:spTgt>
                                        </p:tgtEl>
                                        <p:attrNameLst>
                                          <p:attrName>ppt_w</p:attrName>
                                        </p:attrNameLst>
                                      </p:cBhvr>
                                      <p:tavLst>
                                        <p:tav tm="0">
                                          <p:val>
                                            <p:fltVal val="0"/>
                                          </p:val>
                                        </p:tav>
                                        <p:tav tm="100000">
                                          <p:val>
                                            <p:strVal val="#ppt_w"/>
                                          </p:val>
                                        </p:tav>
                                      </p:tavLst>
                                    </p:anim>
                                    <p:anim calcmode="lin" valueType="num">
                                      <p:cBhvr>
                                        <p:cTn id="21" dur="500" fill="hold"/>
                                        <p:tgtEl>
                                          <p:spTgt spid="8">
                                            <p:graphicEl>
                                              <a:dgm id="{F2127944-9F05-4104-B981-0C3F3856C66A}"/>
                                            </p:graphicEl>
                                          </p:spTgt>
                                        </p:tgtEl>
                                        <p:attrNameLst>
                                          <p:attrName>ppt_h</p:attrName>
                                        </p:attrNameLst>
                                      </p:cBhvr>
                                      <p:tavLst>
                                        <p:tav tm="0">
                                          <p:val>
                                            <p:fltVal val="0"/>
                                          </p:val>
                                        </p:tav>
                                        <p:tav tm="100000">
                                          <p:val>
                                            <p:strVal val="#ppt_h"/>
                                          </p:val>
                                        </p:tav>
                                      </p:tavLst>
                                    </p:anim>
                                    <p:animEffect transition="in" filter="fade">
                                      <p:cBhvr>
                                        <p:cTn id="22" dur="500"/>
                                        <p:tgtEl>
                                          <p:spTgt spid="8">
                                            <p:graphicEl>
                                              <a:dgm id="{F2127944-9F05-4104-B981-0C3F3856C66A}"/>
                                            </p:graphicEl>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graphicEl>
                                              <a:dgm id="{51EEE748-F2BA-4BF1-8D19-E8D760B6AE79}"/>
                                            </p:graphicEl>
                                          </p:spTgt>
                                        </p:tgtEl>
                                        <p:attrNameLst>
                                          <p:attrName>style.visibility</p:attrName>
                                        </p:attrNameLst>
                                      </p:cBhvr>
                                      <p:to>
                                        <p:strVal val="visible"/>
                                      </p:to>
                                    </p:set>
                                    <p:anim calcmode="lin" valueType="num">
                                      <p:cBhvr>
                                        <p:cTn id="25" dur="500" fill="hold"/>
                                        <p:tgtEl>
                                          <p:spTgt spid="8">
                                            <p:graphicEl>
                                              <a:dgm id="{51EEE748-F2BA-4BF1-8D19-E8D760B6AE79}"/>
                                            </p:graphicEl>
                                          </p:spTgt>
                                        </p:tgtEl>
                                        <p:attrNameLst>
                                          <p:attrName>ppt_w</p:attrName>
                                        </p:attrNameLst>
                                      </p:cBhvr>
                                      <p:tavLst>
                                        <p:tav tm="0">
                                          <p:val>
                                            <p:fltVal val="0"/>
                                          </p:val>
                                        </p:tav>
                                        <p:tav tm="100000">
                                          <p:val>
                                            <p:strVal val="#ppt_w"/>
                                          </p:val>
                                        </p:tav>
                                      </p:tavLst>
                                    </p:anim>
                                    <p:anim calcmode="lin" valueType="num">
                                      <p:cBhvr>
                                        <p:cTn id="26" dur="500" fill="hold"/>
                                        <p:tgtEl>
                                          <p:spTgt spid="8">
                                            <p:graphicEl>
                                              <a:dgm id="{51EEE748-F2BA-4BF1-8D19-E8D760B6AE79}"/>
                                            </p:graphicEl>
                                          </p:spTgt>
                                        </p:tgtEl>
                                        <p:attrNameLst>
                                          <p:attrName>ppt_h</p:attrName>
                                        </p:attrNameLst>
                                      </p:cBhvr>
                                      <p:tavLst>
                                        <p:tav tm="0">
                                          <p:val>
                                            <p:fltVal val="0"/>
                                          </p:val>
                                        </p:tav>
                                        <p:tav tm="100000">
                                          <p:val>
                                            <p:strVal val="#ppt_h"/>
                                          </p:val>
                                        </p:tav>
                                      </p:tavLst>
                                    </p:anim>
                                    <p:animEffect transition="in" filter="fade">
                                      <p:cBhvr>
                                        <p:cTn id="27" dur="500"/>
                                        <p:tgtEl>
                                          <p:spTgt spid="8">
                                            <p:graphicEl>
                                              <a:dgm id="{51EEE748-F2BA-4BF1-8D19-E8D760B6AE7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graphicEl>
                                              <a:dgm id="{91FD18C4-2BB0-45D7-AA63-B34B852007BE}"/>
                                            </p:graphicEl>
                                          </p:spTgt>
                                        </p:tgtEl>
                                        <p:attrNameLst>
                                          <p:attrName>style.visibility</p:attrName>
                                        </p:attrNameLst>
                                      </p:cBhvr>
                                      <p:to>
                                        <p:strVal val="visible"/>
                                      </p:to>
                                    </p:set>
                                    <p:anim calcmode="lin" valueType="num">
                                      <p:cBhvr>
                                        <p:cTn id="32" dur="500" fill="hold"/>
                                        <p:tgtEl>
                                          <p:spTgt spid="8">
                                            <p:graphicEl>
                                              <a:dgm id="{91FD18C4-2BB0-45D7-AA63-B34B852007BE}"/>
                                            </p:graphicEl>
                                          </p:spTgt>
                                        </p:tgtEl>
                                        <p:attrNameLst>
                                          <p:attrName>ppt_w</p:attrName>
                                        </p:attrNameLst>
                                      </p:cBhvr>
                                      <p:tavLst>
                                        <p:tav tm="0">
                                          <p:val>
                                            <p:fltVal val="0"/>
                                          </p:val>
                                        </p:tav>
                                        <p:tav tm="100000">
                                          <p:val>
                                            <p:strVal val="#ppt_w"/>
                                          </p:val>
                                        </p:tav>
                                      </p:tavLst>
                                    </p:anim>
                                    <p:anim calcmode="lin" valueType="num">
                                      <p:cBhvr>
                                        <p:cTn id="33" dur="500" fill="hold"/>
                                        <p:tgtEl>
                                          <p:spTgt spid="8">
                                            <p:graphicEl>
                                              <a:dgm id="{91FD18C4-2BB0-45D7-AA63-B34B852007BE}"/>
                                            </p:graphicEl>
                                          </p:spTgt>
                                        </p:tgtEl>
                                        <p:attrNameLst>
                                          <p:attrName>ppt_h</p:attrName>
                                        </p:attrNameLst>
                                      </p:cBhvr>
                                      <p:tavLst>
                                        <p:tav tm="0">
                                          <p:val>
                                            <p:fltVal val="0"/>
                                          </p:val>
                                        </p:tav>
                                        <p:tav tm="100000">
                                          <p:val>
                                            <p:strVal val="#ppt_h"/>
                                          </p:val>
                                        </p:tav>
                                      </p:tavLst>
                                    </p:anim>
                                    <p:animEffect transition="in" filter="fade">
                                      <p:cBhvr>
                                        <p:cTn id="34" dur="500"/>
                                        <p:tgtEl>
                                          <p:spTgt spid="8">
                                            <p:graphicEl>
                                              <a:dgm id="{91FD18C4-2BB0-45D7-AA63-B34B852007BE}"/>
                                            </p:graphic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graphicEl>
                                              <a:dgm id="{0768EE5F-73D3-427F-996B-3E5BFFD658D6}"/>
                                            </p:graphicEl>
                                          </p:spTgt>
                                        </p:tgtEl>
                                        <p:attrNameLst>
                                          <p:attrName>style.visibility</p:attrName>
                                        </p:attrNameLst>
                                      </p:cBhvr>
                                      <p:to>
                                        <p:strVal val="visible"/>
                                      </p:to>
                                    </p:set>
                                    <p:anim calcmode="lin" valueType="num">
                                      <p:cBhvr>
                                        <p:cTn id="37" dur="500" fill="hold"/>
                                        <p:tgtEl>
                                          <p:spTgt spid="8">
                                            <p:graphicEl>
                                              <a:dgm id="{0768EE5F-73D3-427F-996B-3E5BFFD658D6}"/>
                                            </p:graphicEl>
                                          </p:spTgt>
                                        </p:tgtEl>
                                        <p:attrNameLst>
                                          <p:attrName>ppt_w</p:attrName>
                                        </p:attrNameLst>
                                      </p:cBhvr>
                                      <p:tavLst>
                                        <p:tav tm="0">
                                          <p:val>
                                            <p:fltVal val="0"/>
                                          </p:val>
                                        </p:tav>
                                        <p:tav tm="100000">
                                          <p:val>
                                            <p:strVal val="#ppt_w"/>
                                          </p:val>
                                        </p:tav>
                                      </p:tavLst>
                                    </p:anim>
                                    <p:anim calcmode="lin" valueType="num">
                                      <p:cBhvr>
                                        <p:cTn id="38" dur="500" fill="hold"/>
                                        <p:tgtEl>
                                          <p:spTgt spid="8">
                                            <p:graphicEl>
                                              <a:dgm id="{0768EE5F-73D3-427F-996B-3E5BFFD658D6}"/>
                                            </p:graphicEl>
                                          </p:spTgt>
                                        </p:tgtEl>
                                        <p:attrNameLst>
                                          <p:attrName>ppt_h</p:attrName>
                                        </p:attrNameLst>
                                      </p:cBhvr>
                                      <p:tavLst>
                                        <p:tav tm="0">
                                          <p:val>
                                            <p:fltVal val="0"/>
                                          </p:val>
                                        </p:tav>
                                        <p:tav tm="100000">
                                          <p:val>
                                            <p:strVal val="#ppt_h"/>
                                          </p:val>
                                        </p:tav>
                                      </p:tavLst>
                                    </p:anim>
                                    <p:animEffect transition="in" filter="fade">
                                      <p:cBhvr>
                                        <p:cTn id="39" dur="500"/>
                                        <p:tgtEl>
                                          <p:spTgt spid="8">
                                            <p:graphicEl>
                                              <a:dgm id="{0768EE5F-73D3-427F-996B-3E5BFFD658D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graphicEl>
                                              <a:dgm id="{9E64438C-0292-4F94-84A6-B778A5D7593C}"/>
                                            </p:graphicEl>
                                          </p:spTgt>
                                        </p:tgtEl>
                                        <p:attrNameLst>
                                          <p:attrName>style.visibility</p:attrName>
                                        </p:attrNameLst>
                                      </p:cBhvr>
                                      <p:to>
                                        <p:strVal val="visible"/>
                                      </p:to>
                                    </p:set>
                                    <p:anim calcmode="lin" valueType="num">
                                      <p:cBhvr>
                                        <p:cTn id="44" dur="500" fill="hold"/>
                                        <p:tgtEl>
                                          <p:spTgt spid="8">
                                            <p:graphicEl>
                                              <a:dgm id="{9E64438C-0292-4F94-84A6-B778A5D7593C}"/>
                                            </p:graphicEl>
                                          </p:spTgt>
                                        </p:tgtEl>
                                        <p:attrNameLst>
                                          <p:attrName>ppt_w</p:attrName>
                                        </p:attrNameLst>
                                      </p:cBhvr>
                                      <p:tavLst>
                                        <p:tav tm="0">
                                          <p:val>
                                            <p:fltVal val="0"/>
                                          </p:val>
                                        </p:tav>
                                        <p:tav tm="100000">
                                          <p:val>
                                            <p:strVal val="#ppt_w"/>
                                          </p:val>
                                        </p:tav>
                                      </p:tavLst>
                                    </p:anim>
                                    <p:anim calcmode="lin" valueType="num">
                                      <p:cBhvr>
                                        <p:cTn id="45" dur="500" fill="hold"/>
                                        <p:tgtEl>
                                          <p:spTgt spid="8">
                                            <p:graphicEl>
                                              <a:dgm id="{9E64438C-0292-4F94-84A6-B778A5D7593C}"/>
                                            </p:graphicEl>
                                          </p:spTgt>
                                        </p:tgtEl>
                                        <p:attrNameLst>
                                          <p:attrName>ppt_h</p:attrName>
                                        </p:attrNameLst>
                                      </p:cBhvr>
                                      <p:tavLst>
                                        <p:tav tm="0">
                                          <p:val>
                                            <p:fltVal val="0"/>
                                          </p:val>
                                        </p:tav>
                                        <p:tav tm="100000">
                                          <p:val>
                                            <p:strVal val="#ppt_h"/>
                                          </p:val>
                                        </p:tav>
                                      </p:tavLst>
                                    </p:anim>
                                    <p:animEffect transition="in" filter="fade">
                                      <p:cBhvr>
                                        <p:cTn id="46" dur="500"/>
                                        <p:tgtEl>
                                          <p:spTgt spid="8">
                                            <p:graphicEl>
                                              <a:dgm id="{9E64438C-0292-4F94-84A6-B778A5D7593C}"/>
                                            </p:graphic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
                                            <p:graphicEl>
                                              <a:dgm id="{0BFE95AE-6901-47D3-9110-101DF238355F}"/>
                                            </p:graphicEl>
                                          </p:spTgt>
                                        </p:tgtEl>
                                        <p:attrNameLst>
                                          <p:attrName>style.visibility</p:attrName>
                                        </p:attrNameLst>
                                      </p:cBhvr>
                                      <p:to>
                                        <p:strVal val="visible"/>
                                      </p:to>
                                    </p:set>
                                    <p:anim calcmode="lin" valueType="num">
                                      <p:cBhvr>
                                        <p:cTn id="49" dur="500" fill="hold"/>
                                        <p:tgtEl>
                                          <p:spTgt spid="8">
                                            <p:graphicEl>
                                              <a:dgm id="{0BFE95AE-6901-47D3-9110-101DF238355F}"/>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0BFE95AE-6901-47D3-9110-101DF238355F}"/>
                                            </p:graphicEl>
                                          </p:spTgt>
                                        </p:tgtEl>
                                        <p:attrNameLst>
                                          <p:attrName>ppt_h</p:attrName>
                                        </p:attrNameLst>
                                      </p:cBhvr>
                                      <p:tavLst>
                                        <p:tav tm="0">
                                          <p:val>
                                            <p:fltVal val="0"/>
                                          </p:val>
                                        </p:tav>
                                        <p:tav tm="100000">
                                          <p:val>
                                            <p:strVal val="#ppt_h"/>
                                          </p:val>
                                        </p:tav>
                                      </p:tavLst>
                                    </p:anim>
                                    <p:animEffect transition="in" filter="fade">
                                      <p:cBhvr>
                                        <p:cTn id="51" dur="500"/>
                                        <p:tgtEl>
                                          <p:spTgt spid="8">
                                            <p:graphicEl>
                                              <a:dgm id="{0BFE95AE-6901-47D3-9110-101DF238355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
                                            <p:graphicEl>
                                              <a:dgm id="{42363285-B16B-4FE8-984B-68AA0E605100}"/>
                                            </p:graphicEl>
                                          </p:spTgt>
                                        </p:tgtEl>
                                        <p:attrNameLst>
                                          <p:attrName>style.visibility</p:attrName>
                                        </p:attrNameLst>
                                      </p:cBhvr>
                                      <p:to>
                                        <p:strVal val="visible"/>
                                      </p:to>
                                    </p:set>
                                    <p:anim calcmode="lin" valueType="num">
                                      <p:cBhvr>
                                        <p:cTn id="56" dur="500" fill="hold"/>
                                        <p:tgtEl>
                                          <p:spTgt spid="8">
                                            <p:graphicEl>
                                              <a:dgm id="{42363285-B16B-4FE8-984B-68AA0E605100}"/>
                                            </p:graphicEl>
                                          </p:spTgt>
                                        </p:tgtEl>
                                        <p:attrNameLst>
                                          <p:attrName>ppt_w</p:attrName>
                                        </p:attrNameLst>
                                      </p:cBhvr>
                                      <p:tavLst>
                                        <p:tav tm="0">
                                          <p:val>
                                            <p:fltVal val="0"/>
                                          </p:val>
                                        </p:tav>
                                        <p:tav tm="100000">
                                          <p:val>
                                            <p:strVal val="#ppt_w"/>
                                          </p:val>
                                        </p:tav>
                                      </p:tavLst>
                                    </p:anim>
                                    <p:anim calcmode="lin" valueType="num">
                                      <p:cBhvr>
                                        <p:cTn id="57" dur="500" fill="hold"/>
                                        <p:tgtEl>
                                          <p:spTgt spid="8">
                                            <p:graphicEl>
                                              <a:dgm id="{42363285-B16B-4FE8-984B-68AA0E605100}"/>
                                            </p:graphicEl>
                                          </p:spTgt>
                                        </p:tgtEl>
                                        <p:attrNameLst>
                                          <p:attrName>ppt_h</p:attrName>
                                        </p:attrNameLst>
                                      </p:cBhvr>
                                      <p:tavLst>
                                        <p:tav tm="0">
                                          <p:val>
                                            <p:fltVal val="0"/>
                                          </p:val>
                                        </p:tav>
                                        <p:tav tm="100000">
                                          <p:val>
                                            <p:strVal val="#ppt_h"/>
                                          </p:val>
                                        </p:tav>
                                      </p:tavLst>
                                    </p:anim>
                                    <p:animEffect transition="in" filter="fade">
                                      <p:cBhvr>
                                        <p:cTn id="58" dur="500"/>
                                        <p:tgtEl>
                                          <p:spTgt spid="8">
                                            <p:graphicEl>
                                              <a:dgm id="{42363285-B16B-4FE8-984B-68AA0E605100}"/>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8">
                                            <p:graphicEl>
                                              <a:dgm id="{3E665FB7-4B43-4B23-A6DA-AC9FD9F1EF7F}"/>
                                            </p:graphicEl>
                                          </p:spTgt>
                                        </p:tgtEl>
                                        <p:attrNameLst>
                                          <p:attrName>style.visibility</p:attrName>
                                        </p:attrNameLst>
                                      </p:cBhvr>
                                      <p:to>
                                        <p:strVal val="visible"/>
                                      </p:to>
                                    </p:set>
                                    <p:anim calcmode="lin" valueType="num">
                                      <p:cBhvr>
                                        <p:cTn id="61" dur="500" fill="hold"/>
                                        <p:tgtEl>
                                          <p:spTgt spid="8">
                                            <p:graphicEl>
                                              <a:dgm id="{3E665FB7-4B43-4B23-A6DA-AC9FD9F1EF7F}"/>
                                            </p:graphicEl>
                                          </p:spTgt>
                                        </p:tgtEl>
                                        <p:attrNameLst>
                                          <p:attrName>ppt_w</p:attrName>
                                        </p:attrNameLst>
                                      </p:cBhvr>
                                      <p:tavLst>
                                        <p:tav tm="0">
                                          <p:val>
                                            <p:fltVal val="0"/>
                                          </p:val>
                                        </p:tav>
                                        <p:tav tm="100000">
                                          <p:val>
                                            <p:strVal val="#ppt_w"/>
                                          </p:val>
                                        </p:tav>
                                      </p:tavLst>
                                    </p:anim>
                                    <p:anim calcmode="lin" valueType="num">
                                      <p:cBhvr>
                                        <p:cTn id="62" dur="500" fill="hold"/>
                                        <p:tgtEl>
                                          <p:spTgt spid="8">
                                            <p:graphicEl>
                                              <a:dgm id="{3E665FB7-4B43-4B23-A6DA-AC9FD9F1EF7F}"/>
                                            </p:graphicEl>
                                          </p:spTgt>
                                        </p:tgtEl>
                                        <p:attrNameLst>
                                          <p:attrName>ppt_h</p:attrName>
                                        </p:attrNameLst>
                                      </p:cBhvr>
                                      <p:tavLst>
                                        <p:tav tm="0">
                                          <p:val>
                                            <p:fltVal val="0"/>
                                          </p:val>
                                        </p:tav>
                                        <p:tav tm="100000">
                                          <p:val>
                                            <p:strVal val="#ppt_h"/>
                                          </p:val>
                                        </p:tav>
                                      </p:tavLst>
                                    </p:anim>
                                    <p:animEffect transition="in" filter="fade">
                                      <p:cBhvr>
                                        <p:cTn id="63" dur="500"/>
                                        <p:tgtEl>
                                          <p:spTgt spid="8">
                                            <p:graphicEl>
                                              <a:dgm id="{3E665FB7-4B43-4B23-A6DA-AC9FD9F1EF7F}"/>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8">
                                            <p:graphicEl>
                                              <a:dgm id="{FD336E78-C473-41DD-ACE0-1A14D3F1B589}"/>
                                            </p:graphicEl>
                                          </p:spTgt>
                                        </p:tgtEl>
                                        <p:attrNameLst>
                                          <p:attrName>style.visibility</p:attrName>
                                        </p:attrNameLst>
                                      </p:cBhvr>
                                      <p:to>
                                        <p:strVal val="visible"/>
                                      </p:to>
                                    </p:set>
                                    <p:anim calcmode="lin" valueType="num">
                                      <p:cBhvr>
                                        <p:cTn id="68" dur="500" fill="hold"/>
                                        <p:tgtEl>
                                          <p:spTgt spid="8">
                                            <p:graphicEl>
                                              <a:dgm id="{FD336E78-C473-41DD-ACE0-1A14D3F1B589}"/>
                                            </p:graphicEl>
                                          </p:spTgt>
                                        </p:tgtEl>
                                        <p:attrNameLst>
                                          <p:attrName>ppt_w</p:attrName>
                                        </p:attrNameLst>
                                      </p:cBhvr>
                                      <p:tavLst>
                                        <p:tav tm="0">
                                          <p:val>
                                            <p:fltVal val="0"/>
                                          </p:val>
                                        </p:tav>
                                        <p:tav tm="100000">
                                          <p:val>
                                            <p:strVal val="#ppt_w"/>
                                          </p:val>
                                        </p:tav>
                                      </p:tavLst>
                                    </p:anim>
                                    <p:anim calcmode="lin" valueType="num">
                                      <p:cBhvr>
                                        <p:cTn id="69" dur="500" fill="hold"/>
                                        <p:tgtEl>
                                          <p:spTgt spid="8">
                                            <p:graphicEl>
                                              <a:dgm id="{FD336E78-C473-41DD-ACE0-1A14D3F1B589}"/>
                                            </p:graphicEl>
                                          </p:spTgt>
                                        </p:tgtEl>
                                        <p:attrNameLst>
                                          <p:attrName>ppt_h</p:attrName>
                                        </p:attrNameLst>
                                      </p:cBhvr>
                                      <p:tavLst>
                                        <p:tav tm="0">
                                          <p:val>
                                            <p:fltVal val="0"/>
                                          </p:val>
                                        </p:tav>
                                        <p:tav tm="100000">
                                          <p:val>
                                            <p:strVal val="#ppt_h"/>
                                          </p:val>
                                        </p:tav>
                                      </p:tavLst>
                                    </p:anim>
                                    <p:animEffect transition="in" filter="fade">
                                      <p:cBhvr>
                                        <p:cTn id="70" dur="500"/>
                                        <p:tgtEl>
                                          <p:spTgt spid="8">
                                            <p:graphicEl>
                                              <a:dgm id="{FD336E78-C473-41DD-ACE0-1A14D3F1B589}"/>
                                            </p:graphicEl>
                                          </p:spTgt>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
                                            <p:graphicEl>
                                              <a:dgm id="{42DA2E7D-5F08-4C3B-A428-D88172DB293A}"/>
                                            </p:graphicEl>
                                          </p:spTgt>
                                        </p:tgtEl>
                                        <p:attrNameLst>
                                          <p:attrName>style.visibility</p:attrName>
                                        </p:attrNameLst>
                                      </p:cBhvr>
                                      <p:to>
                                        <p:strVal val="visible"/>
                                      </p:to>
                                    </p:set>
                                    <p:anim calcmode="lin" valueType="num">
                                      <p:cBhvr>
                                        <p:cTn id="73" dur="500" fill="hold"/>
                                        <p:tgtEl>
                                          <p:spTgt spid="8">
                                            <p:graphicEl>
                                              <a:dgm id="{42DA2E7D-5F08-4C3B-A428-D88172DB293A}"/>
                                            </p:graphicEl>
                                          </p:spTgt>
                                        </p:tgtEl>
                                        <p:attrNameLst>
                                          <p:attrName>ppt_w</p:attrName>
                                        </p:attrNameLst>
                                      </p:cBhvr>
                                      <p:tavLst>
                                        <p:tav tm="0">
                                          <p:val>
                                            <p:fltVal val="0"/>
                                          </p:val>
                                        </p:tav>
                                        <p:tav tm="100000">
                                          <p:val>
                                            <p:strVal val="#ppt_w"/>
                                          </p:val>
                                        </p:tav>
                                      </p:tavLst>
                                    </p:anim>
                                    <p:anim calcmode="lin" valueType="num">
                                      <p:cBhvr>
                                        <p:cTn id="74" dur="500" fill="hold"/>
                                        <p:tgtEl>
                                          <p:spTgt spid="8">
                                            <p:graphicEl>
                                              <a:dgm id="{42DA2E7D-5F08-4C3B-A428-D88172DB293A}"/>
                                            </p:graphicEl>
                                          </p:spTgt>
                                        </p:tgtEl>
                                        <p:attrNameLst>
                                          <p:attrName>ppt_h</p:attrName>
                                        </p:attrNameLst>
                                      </p:cBhvr>
                                      <p:tavLst>
                                        <p:tav tm="0">
                                          <p:val>
                                            <p:fltVal val="0"/>
                                          </p:val>
                                        </p:tav>
                                        <p:tav tm="100000">
                                          <p:val>
                                            <p:strVal val="#ppt_h"/>
                                          </p:val>
                                        </p:tav>
                                      </p:tavLst>
                                    </p:anim>
                                    <p:animEffect transition="in" filter="fade">
                                      <p:cBhvr>
                                        <p:cTn id="75" dur="500"/>
                                        <p:tgtEl>
                                          <p:spTgt spid="8">
                                            <p:graphicEl>
                                              <a:dgm id="{42DA2E7D-5F08-4C3B-A428-D88172DB293A}"/>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8">
                                            <p:graphicEl>
                                              <a:dgm id="{5AFC6DD6-2CCA-4B49-9841-E8C83A7DDC12}"/>
                                            </p:graphicEl>
                                          </p:spTgt>
                                        </p:tgtEl>
                                        <p:attrNameLst>
                                          <p:attrName>style.visibility</p:attrName>
                                        </p:attrNameLst>
                                      </p:cBhvr>
                                      <p:to>
                                        <p:strVal val="visible"/>
                                      </p:to>
                                    </p:set>
                                    <p:anim calcmode="lin" valueType="num">
                                      <p:cBhvr>
                                        <p:cTn id="80" dur="500" fill="hold"/>
                                        <p:tgtEl>
                                          <p:spTgt spid="8">
                                            <p:graphicEl>
                                              <a:dgm id="{5AFC6DD6-2CCA-4B49-9841-E8C83A7DDC12}"/>
                                            </p:graphicEl>
                                          </p:spTgt>
                                        </p:tgtEl>
                                        <p:attrNameLst>
                                          <p:attrName>ppt_w</p:attrName>
                                        </p:attrNameLst>
                                      </p:cBhvr>
                                      <p:tavLst>
                                        <p:tav tm="0">
                                          <p:val>
                                            <p:fltVal val="0"/>
                                          </p:val>
                                        </p:tav>
                                        <p:tav tm="100000">
                                          <p:val>
                                            <p:strVal val="#ppt_w"/>
                                          </p:val>
                                        </p:tav>
                                      </p:tavLst>
                                    </p:anim>
                                    <p:anim calcmode="lin" valueType="num">
                                      <p:cBhvr>
                                        <p:cTn id="81" dur="500" fill="hold"/>
                                        <p:tgtEl>
                                          <p:spTgt spid="8">
                                            <p:graphicEl>
                                              <a:dgm id="{5AFC6DD6-2CCA-4B49-9841-E8C83A7DDC12}"/>
                                            </p:graphicEl>
                                          </p:spTgt>
                                        </p:tgtEl>
                                        <p:attrNameLst>
                                          <p:attrName>ppt_h</p:attrName>
                                        </p:attrNameLst>
                                      </p:cBhvr>
                                      <p:tavLst>
                                        <p:tav tm="0">
                                          <p:val>
                                            <p:fltVal val="0"/>
                                          </p:val>
                                        </p:tav>
                                        <p:tav tm="100000">
                                          <p:val>
                                            <p:strVal val="#ppt_h"/>
                                          </p:val>
                                        </p:tav>
                                      </p:tavLst>
                                    </p:anim>
                                    <p:animEffect transition="in" filter="fade">
                                      <p:cBhvr>
                                        <p:cTn id="82" dur="500"/>
                                        <p:tgtEl>
                                          <p:spTgt spid="8">
                                            <p:graphicEl>
                                              <a:dgm id="{5AFC6DD6-2CCA-4B49-9841-E8C83A7DDC12}"/>
                                            </p:graphicEl>
                                          </p:spTgt>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8">
                                            <p:graphicEl>
                                              <a:dgm id="{EA5DDC32-2252-460A-8128-74C8834FB5E7}"/>
                                            </p:graphicEl>
                                          </p:spTgt>
                                        </p:tgtEl>
                                        <p:attrNameLst>
                                          <p:attrName>style.visibility</p:attrName>
                                        </p:attrNameLst>
                                      </p:cBhvr>
                                      <p:to>
                                        <p:strVal val="visible"/>
                                      </p:to>
                                    </p:set>
                                    <p:anim calcmode="lin" valueType="num">
                                      <p:cBhvr>
                                        <p:cTn id="85" dur="500" fill="hold"/>
                                        <p:tgtEl>
                                          <p:spTgt spid="8">
                                            <p:graphicEl>
                                              <a:dgm id="{EA5DDC32-2252-460A-8128-74C8834FB5E7}"/>
                                            </p:graphicEl>
                                          </p:spTgt>
                                        </p:tgtEl>
                                        <p:attrNameLst>
                                          <p:attrName>ppt_w</p:attrName>
                                        </p:attrNameLst>
                                      </p:cBhvr>
                                      <p:tavLst>
                                        <p:tav tm="0">
                                          <p:val>
                                            <p:fltVal val="0"/>
                                          </p:val>
                                        </p:tav>
                                        <p:tav tm="100000">
                                          <p:val>
                                            <p:strVal val="#ppt_w"/>
                                          </p:val>
                                        </p:tav>
                                      </p:tavLst>
                                    </p:anim>
                                    <p:anim calcmode="lin" valueType="num">
                                      <p:cBhvr>
                                        <p:cTn id="86" dur="500" fill="hold"/>
                                        <p:tgtEl>
                                          <p:spTgt spid="8">
                                            <p:graphicEl>
                                              <a:dgm id="{EA5DDC32-2252-460A-8128-74C8834FB5E7}"/>
                                            </p:graphicEl>
                                          </p:spTgt>
                                        </p:tgtEl>
                                        <p:attrNameLst>
                                          <p:attrName>ppt_h</p:attrName>
                                        </p:attrNameLst>
                                      </p:cBhvr>
                                      <p:tavLst>
                                        <p:tav tm="0">
                                          <p:val>
                                            <p:fltVal val="0"/>
                                          </p:val>
                                        </p:tav>
                                        <p:tav tm="100000">
                                          <p:val>
                                            <p:strVal val="#ppt_h"/>
                                          </p:val>
                                        </p:tav>
                                      </p:tavLst>
                                    </p:anim>
                                    <p:animEffect transition="in" filter="fade">
                                      <p:cBhvr>
                                        <p:cTn id="87" dur="500"/>
                                        <p:tgtEl>
                                          <p:spTgt spid="8">
                                            <p:graphicEl>
                                              <a:dgm id="{EA5DDC32-2252-460A-8128-74C8834FB5E7}"/>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barn(inVertical)">
                                      <p:cBhvr>
                                        <p:cTn id="9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Graphic spid="8"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5878" y="2028824"/>
            <a:ext cx="11912502" cy="360195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105878" y="5842535"/>
            <a:ext cx="11912502"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1818332"/>
            <a:ext cx="1201838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cstate="print"/>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078288"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402837" y="2197100"/>
            <a:ext cx="8296054" cy="3342089"/>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一、项目投资概述</a:t>
            </a:r>
            <a:endParaRPr lang="en-US" altLang="zh-CN" sz="4000" b="1" dirty="0">
              <a:latin typeface="华文隶书" panose="02010800040101010101" pitchFamily="2" charset="-122"/>
              <a:ea typeface="华文隶书" panose="02010800040101010101" pitchFamily="2" charset="-122"/>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二、项目投资内容</a:t>
            </a:r>
            <a:endParaRPr lang="en-US" altLang="zh-CN" sz="4000" b="1" dirty="0">
              <a:latin typeface="华文隶书" panose="02010800040101010101" pitchFamily="2" charset="-122"/>
              <a:ea typeface="华文隶书" panose="02010800040101010101" pitchFamily="2" charset="-122"/>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三、项目投资的决策程序</a:t>
            </a:r>
            <a:endParaRPr lang="en-US" altLang="zh-CN" sz="4000" b="1" dirty="0">
              <a:latin typeface="华文隶书" panose="02010800040101010101" pitchFamily="2" charset="-122"/>
              <a:ea typeface="华文隶书" panose="02010800040101010101" pitchFamily="2" charset="-122"/>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四、项目</a:t>
            </a:r>
            <a:r>
              <a:rPr lang="zh-CN" altLang="en-US" sz="4000" b="1" dirty="0" smtClean="0">
                <a:latin typeface="华文隶书" panose="02010800040101010101" pitchFamily="2" charset="-122"/>
                <a:ea typeface="华文隶书" panose="02010800040101010101" pitchFamily="2" charset="-122"/>
              </a:rPr>
              <a:t>投资现金流量的概念和作用</a:t>
            </a:r>
            <a:endParaRPr lang="en-US" altLang="zh-CN"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892242B0-3E0A-40C2-B193-4FB3FFEA0574}" type="slidenum">
              <a:rPr lang="en-US"/>
            </a:fld>
            <a:endParaRPr lang="en-US" dirty="0"/>
          </a:p>
        </p:txBody>
      </p:sp>
      <p:sp>
        <p:nvSpPr>
          <p:cNvPr id="12" name="Title 2"/>
          <p:cNvSpPr txBox="1"/>
          <p:nvPr/>
        </p:nvSpPr>
        <p:spPr bwMode="auto">
          <a:xfrm>
            <a:off x="2142481" y="317170"/>
            <a:ext cx="8046738" cy="1501162"/>
          </a:xfrm>
          <a:prstGeom prst="rect">
            <a:avLst/>
          </a:prstGeom>
          <a:noFill/>
          <a:ln w="9525">
            <a:noFill/>
            <a:miter lim="800000"/>
          </a:ln>
        </p:spPr>
        <p:txBody>
          <a:bodyPr lIns="36000" rIns="36000" anchor="b"/>
          <a:lstStyle/>
          <a:p>
            <a:pPr marL="742950" indent="-742950">
              <a:lnSpc>
                <a:spcPct val="150000"/>
              </a:lnSpc>
            </a:pPr>
            <a:r>
              <a:rPr lang="zh-CN" altLang="en-US" sz="4000" b="1" dirty="0" smtClean="0">
                <a:latin typeface="华文隶书" panose="02010800040101010101" pitchFamily="2" charset="-122"/>
                <a:ea typeface="华文隶书" panose="02010800040101010101" pitchFamily="2" charset="-122"/>
              </a:rPr>
              <a:t>任务一  新建</a:t>
            </a:r>
            <a:r>
              <a:rPr lang="zh-CN" altLang="en-US" sz="4000" b="1" dirty="0">
                <a:latin typeface="华文隶书" panose="02010800040101010101" pitchFamily="2" charset="-122"/>
                <a:ea typeface="华文隶书" panose="02010800040101010101" pitchFamily="2" charset="-122"/>
              </a:rPr>
              <a:t>项目投资管理</a:t>
            </a:r>
            <a:endParaRPr lang="en-US" altLang="zh-CN" sz="4000" b="1" dirty="0">
              <a:latin typeface="华文隶书" panose="02010800040101010101" pitchFamily="2" charset="-122"/>
              <a:ea typeface="华文隶书" panose="02010800040101010101" pitchFamily="2" charset="-122"/>
            </a:endParaRPr>
          </a:p>
          <a:p>
            <a:pPr marL="742950" indent="-742950">
              <a:lnSpc>
                <a:spcPct val="150000"/>
              </a:lnSpc>
            </a:pPr>
            <a:r>
              <a:rPr lang="zh-CN" altLang="en-US" sz="3600" b="1" dirty="0" smtClean="0">
                <a:latin typeface="华文隶书" panose="02010800040101010101" pitchFamily="2" charset="-122"/>
                <a:ea typeface="华文隶书" panose="02010800040101010101" pitchFamily="2" charset="-122"/>
              </a:rPr>
              <a:t>相关</a:t>
            </a:r>
            <a:r>
              <a:rPr lang="zh-CN" altLang="en-US" sz="3600" b="1" dirty="0">
                <a:latin typeface="华文隶书" panose="02010800040101010101" pitchFamily="2" charset="-122"/>
                <a:ea typeface="华文隶书" panose="02010800040101010101" pitchFamily="2" charset="-122"/>
              </a:rPr>
              <a:t>知识</a:t>
            </a:r>
            <a:endParaRPr lang="en-US" altLang="zh-CN" sz="3600" b="1" dirty="0">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34" name="标题 4"/>
          <p:cNvSpPr txBox="1"/>
          <p:nvPr/>
        </p:nvSpPr>
        <p:spPr>
          <a:xfrm>
            <a:off x="452438" y="438150"/>
            <a:ext cx="10515600" cy="535531"/>
          </a:xfrm>
          <a:prstGeom prst="rect">
            <a:avLst/>
          </a:prstGeom>
        </p:spPr>
        <p:txBody>
          <a:bodyPr>
            <a:spAutoFit/>
          </a:bodyPr>
          <a:lstStyle/>
          <a:p>
            <a:pPr algn="ctr">
              <a:lnSpc>
                <a:spcPct val="90000"/>
              </a:lnSpc>
            </a:pPr>
            <a:r>
              <a:rPr lang="en-US" altLang="zh-CN" sz="3200" b="1" dirty="0" smtClean="0">
                <a:solidFill>
                  <a:srgbClr val="495A66"/>
                </a:solidFill>
                <a:latin typeface="微软雅黑" panose="020B0503020204020204" pitchFamily="34" charset="-122"/>
                <a:ea typeface="微软雅黑" panose="020B0503020204020204" pitchFamily="34" charset="-122"/>
              </a:rPr>
              <a:t>1.</a:t>
            </a:r>
            <a:r>
              <a:rPr lang="zh-CN" altLang="en-US" sz="3200" b="1" dirty="0" smtClean="0">
                <a:solidFill>
                  <a:srgbClr val="495A66"/>
                </a:solidFill>
                <a:latin typeface="微软雅黑" panose="020B0503020204020204" pitchFamily="34" charset="-122"/>
                <a:ea typeface="微软雅黑" panose="020B0503020204020204" pitchFamily="34" charset="-122"/>
              </a:rPr>
              <a:t>现金</a:t>
            </a:r>
            <a:r>
              <a:rPr lang="zh-CN" altLang="en-US" sz="3200" b="1" dirty="0">
                <a:solidFill>
                  <a:srgbClr val="495A66"/>
                </a:solidFill>
                <a:latin typeface="微软雅黑" panose="020B0503020204020204" pitchFamily="34" charset="-122"/>
                <a:ea typeface="微软雅黑" panose="020B0503020204020204" pitchFamily="34" charset="-122"/>
              </a:rPr>
              <a:t>流量的含义</a:t>
            </a:r>
            <a:endParaRPr lang="zh-CN" altLang="en-US" sz="3200" b="1" dirty="0">
              <a:solidFill>
                <a:srgbClr val="495A66"/>
              </a:solidFill>
              <a:latin typeface="微软雅黑" panose="020B0503020204020204" pitchFamily="34" charset="-122"/>
              <a:ea typeface="微软雅黑" panose="020B0503020204020204" pitchFamily="34" charset="-122"/>
            </a:endParaRPr>
          </a:p>
        </p:txBody>
      </p:sp>
      <p:grpSp>
        <p:nvGrpSpPr>
          <p:cNvPr id="35" name="组合 36"/>
          <p:cNvGrpSpPr/>
          <p:nvPr/>
        </p:nvGrpSpPr>
        <p:grpSpPr bwMode="auto">
          <a:xfrm>
            <a:off x="3562065" y="1050878"/>
            <a:ext cx="4872251" cy="104230"/>
            <a:chOff x="5357217" y="1143000"/>
            <a:chExt cx="1490133" cy="101600"/>
          </a:xfrm>
        </p:grpSpPr>
        <p:cxnSp>
          <p:nvCxnSpPr>
            <p:cNvPr id="3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grpSp>
        <p:nvGrpSpPr>
          <p:cNvPr id="6" name="组合 5"/>
          <p:cNvGrpSpPr/>
          <p:nvPr/>
        </p:nvGrpSpPr>
        <p:grpSpPr>
          <a:xfrm>
            <a:off x="578282" y="1081171"/>
            <a:ext cx="9057313" cy="5207168"/>
            <a:chOff x="3299790" y="1913806"/>
            <a:chExt cx="6930887" cy="4137330"/>
          </a:xfrm>
        </p:grpSpPr>
        <p:graphicFrame>
          <p:nvGraphicFramePr>
            <p:cNvPr id="5" name="图示 4"/>
            <p:cNvGraphicFramePr/>
            <p:nvPr/>
          </p:nvGraphicFramePr>
          <p:xfrm>
            <a:off x="3299790" y="1913806"/>
            <a:ext cx="6930887" cy="41373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 name="图片 2"/>
            <p:cNvPicPr>
              <a:picLocks noChangeAspect="1"/>
            </p:cNvPicPr>
            <p:nvPr/>
          </p:nvPicPr>
          <p:blipFill>
            <a:blip r:embed="rId6"/>
            <a:stretch>
              <a:fillRect/>
            </a:stretch>
          </p:blipFill>
          <p:spPr>
            <a:xfrm rot="10800000">
              <a:off x="3449484" y="2404461"/>
              <a:ext cx="2127096" cy="2669556"/>
            </a:xfrm>
            <a:prstGeom prst="ellipse">
              <a:avLst/>
            </a:prstGeom>
            <a:ln>
              <a:noFill/>
            </a:ln>
            <a:effectLst>
              <a:softEdge rad="112500"/>
            </a:effectLst>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34" name="标题 4"/>
          <p:cNvSpPr txBox="1"/>
          <p:nvPr/>
        </p:nvSpPr>
        <p:spPr>
          <a:xfrm>
            <a:off x="452438" y="438150"/>
            <a:ext cx="10515600" cy="535531"/>
          </a:xfrm>
          <a:prstGeom prst="rect">
            <a:avLst/>
          </a:prstGeom>
        </p:spPr>
        <p:txBody>
          <a:bodyPr>
            <a:spAutoFit/>
          </a:bodyPr>
          <a:lstStyle/>
          <a:p>
            <a:pPr algn="ctr">
              <a:lnSpc>
                <a:spcPct val="90000"/>
              </a:lnSpc>
            </a:pPr>
            <a:r>
              <a:rPr lang="zh-CN" altLang="en-US" sz="3200" b="1" dirty="0">
                <a:solidFill>
                  <a:srgbClr val="495A66"/>
                </a:solidFill>
                <a:latin typeface="微软雅黑" panose="020B0503020204020204" pitchFamily="34" charset="-122"/>
                <a:ea typeface="微软雅黑" panose="020B0503020204020204" pitchFamily="34" charset="-122"/>
              </a:rPr>
              <a:t>    </a:t>
            </a:r>
            <a:r>
              <a:rPr lang="en-US" altLang="zh-CN" sz="3200" b="1" dirty="0" smtClean="0">
                <a:solidFill>
                  <a:srgbClr val="495A66"/>
                </a:solidFill>
                <a:latin typeface="微软雅黑" panose="020B0503020204020204" pitchFamily="34" charset="-122"/>
                <a:ea typeface="微软雅黑" panose="020B0503020204020204" pitchFamily="34" charset="-122"/>
              </a:rPr>
              <a:t>1.</a:t>
            </a:r>
            <a:r>
              <a:rPr lang="zh-CN" altLang="en-US" sz="3200" b="1" dirty="0" smtClean="0">
                <a:solidFill>
                  <a:srgbClr val="495A66"/>
                </a:solidFill>
                <a:latin typeface="微软雅黑" panose="020B0503020204020204" pitchFamily="34" charset="-122"/>
                <a:ea typeface="微软雅黑" panose="020B0503020204020204" pitchFamily="34" charset="-122"/>
              </a:rPr>
              <a:t>现金</a:t>
            </a:r>
            <a:r>
              <a:rPr lang="zh-CN" altLang="en-US" sz="3200" b="1" dirty="0">
                <a:solidFill>
                  <a:srgbClr val="495A66"/>
                </a:solidFill>
                <a:latin typeface="微软雅黑" panose="020B0503020204020204" pitchFamily="34" charset="-122"/>
                <a:ea typeface="微软雅黑" panose="020B0503020204020204" pitchFamily="34" charset="-122"/>
              </a:rPr>
              <a:t>流量的含义</a:t>
            </a:r>
            <a:endParaRPr lang="zh-CN" altLang="en-US" sz="3200" b="1" dirty="0">
              <a:solidFill>
                <a:srgbClr val="495A66"/>
              </a:solidFill>
              <a:latin typeface="微软雅黑" panose="020B0503020204020204" pitchFamily="34" charset="-122"/>
              <a:ea typeface="微软雅黑" panose="020B0503020204020204" pitchFamily="34" charset="-122"/>
            </a:endParaRPr>
          </a:p>
        </p:txBody>
      </p:sp>
      <p:grpSp>
        <p:nvGrpSpPr>
          <p:cNvPr id="35" name="组合 36"/>
          <p:cNvGrpSpPr/>
          <p:nvPr/>
        </p:nvGrpSpPr>
        <p:grpSpPr bwMode="auto">
          <a:xfrm>
            <a:off x="3562065" y="1050878"/>
            <a:ext cx="4872251" cy="104230"/>
            <a:chOff x="5357217" y="1143000"/>
            <a:chExt cx="1490133" cy="101600"/>
          </a:xfrm>
        </p:grpSpPr>
        <p:cxnSp>
          <p:nvCxnSpPr>
            <p:cNvPr id="3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graphicFrame>
        <p:nvGraphicFramePr>
          <p:cNvPr id="8" name="对象 7"/>
          <p:cNvGraphicFramePr>
            <a:graphicFrameLocks noChangeAspect="1"/>
          </p:cNvGraphicFramePr>
          <p:nvPr/>
        </p:nvGraphicFramePr>
        <p:xfrm>
          <a:off x="5729861" y="2830003"/>
          <a:ext cx="113772" cy="45719"/>
        </p:xfrm>
        <a:graphic>
          <a:graphicData uri="http://schemas.openxmlformats.org/presentationml/2006/ole">
            <mc:AlternateContent xmlns:mc="http://schemas.openxmlformats.org/markup-compatibility/2006">
              <mc:Choice xmlns:v="urn:schemas-microsoft-com:vml" Requires="v">
                <p:oleObj spid="_x0000_s1104" name="" r:id="rId1" imgW="317500" imgH="190500" progId="">
                  <p:embed/>
                </p:oleObj>
              </mc:Choice>
              <mc:Fallback>
                <p:oleObj name="" r:id="rId1" imgW="317500" imgH="190500" progId="">
                  <p:embed/>
                  <p:pic>
                    <p:nvPicPr>
                      <p:cNvPr id="0" name="图片 1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9861" y="2830003"/>
                        <a:ext cx="113772" cy="457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3"/>
          <p:cNvSpPr>
            <a:spLocks noChangeArrowheads="1"/>
          </p:cNvSpPr>
          <p:nvPr/>
        </p:nvSpPr>
        <p:spPr bwMode="auto">
          <a:xfrm>
            <a:off x="5566252" y="2149164"/>
            <a:ext cx="5271255"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hangingPunct="0">
              <a:lnSpc>
                <a:spcPct val="150000"/>
              </a:lnSpc>
            </a:pPr>
            <a:r>
              <a:rPr lang="zh-CN" altLang="en-US" sz="2600" dirty="0">
                <a:latin typeface="Times New Roman" panose="02020603050405020304" pitchFamily="18" charset="0"/>
                <a:ea typeface="方正书宋简体" charset="-122"/>
                <a:cs typeface="Times New Roman" panose="02020603050405020304" pitchFamily="18" charset="0"/>
              </a:rPr>
              <a:t>净现金流量（</a:t>
            </a:r>
            <a:r>
              <a:rPr lang="en-US" altLang="zh-CN" sz="2600" dirty="0" err="1">
                <a:latin typeface="Times New Roman" panose="02020603050405020304" pitchFamily="18" charset="0"/>
                <a:ea typeface="方正书宋简体" charset="-122"/>
                <a:cs typeface="Times New Roman" panose="02020603050405020304" pitchFamily="18" charset="0"/>
              </a:rPr>
              <a:t>NCF</a:t>
            </a:r>
            <a:r>
              <a:rPr lang="en-US" altLang="zh-CN" sz="2600" baseline="-25000" dirty="0" err="1">
                <a:latin typeface="Times New Roman" panose="02020603050405020304" pitchFamily="18" charset="0"/>
                <a:ea typeface="方正书宋简体" charset="-122"/>
                <a:cs typeface="Times New Roman" panose="02020603050405020304" pitchFamily="18" charset="0"/>
              </a:rPr>
              <a:t>t</a:t>
            </a:r>
            <a:r>
              <a:rPr lang="zh-CN" altLang="en-US" sz="2600" dirty="0">
                <a:latin typeface="Times New Roman" panose="02020603050405020304" pitchFamily="18" charset="0"/>
                <a:ea typeface="方正书宋简体" charset="-122"/>
                <a:cs typeface="Times New Roman" panose="02020603050405020304" pitchFamily="18" charset="0"/>
              </a:rPr>
              <a:t> ）：</a:t>
            </a:r>
            <a:r>
              <a:rPr kumimoji="0" lang="zh-CN" altLang="en-US" sz="2600" b="0" i="0" u="none" strike="noStrike" cap="none" normalizeH="0" baseline="0" dirty="0">
                <a:ln>
                  <a:noFill/>
                </a:ln>
                <a:solidFill>
                  <a:schemeClr val="tx1"/>
                </a:solidFill>
                <a:effectLst/>
                <a:latin typeface="Times New Roman" panose="02020603050405020304" pitchFamily="18" charset="0"/>
                <a:ea typeface="方正书宋简体" charset="-122"/>
                <a:cs typeface="Times New Roman" panose="02020603050405020304" pitchFamily="18" charset="0"/>
              </a:rPr>
              <a:t>净现金流量是指</a:t>
            </a:r>
            <a:r>
              <a:rPr kumimoji="0" lang="zh-CN" altLang="en-US" sz="2600" b="0" i="0" u="none" strike="noStrike" cap="none" normalizeH="0" baseline="0" dirty="0">
                <a:ln>
                  <a:noFill/>
                </a:ln>
                <a:solidFill>
                  <a:srgbClr val="FF0000"/>
                </a:solidFill>
                <a:effectLst/>
                <a:latin typeface="Times New Roman" panose="02020603050405020304" pitchFamily="18" charset="0"/>
                <a:ea typeface="方正书宋简体" charset="-122"/>
                <a:cs typeface="Times New Roman" panose="02020603050405020304" pitchFamily="18" charset="0"/>
              </a:rPr>
              <a:t>一定期间</a:t>
            </a:r>
            <a:r>
              <a:rPr kumimoji="0" lang="zh-CN" altLang="en-US" sz="2600" b="0" i="0" u="none" strike="noStrike" cap="none" normalizeH="0" baseline="0" dirty="0">
                <a:ln>
                  <a:noFill/>
                </a:ln>
                <a:solidFill>
                  <a:schemeClr val="tx1"/>
                </a:solidFill>
                <a:effectLst/>
                <a:latin typeface="Times New Roman" panose="02020603050405020304" pitchFamily="18" charset="0"/>
                <a:ea typeface="方正书宋简体" charset="-122"/>
                <a:cs typeface="Times New Roman" panose="02020603050405020304" pitchFamily="18" charset="0"/>
              </a:rPr>
              <a:t>现金流入量与现金流出量的</a:t>
            </a:r>
            <a:r>
              <a:rPr kumimoji="0" lang="zh-CN" altLang="en-US" sz="2600" b="0" i="0" u="none" strike="noStrike" cap="none" normalizeH="0" baseline="0" dirty="0">
                <a:ln>
                  <a:noFill/>
                </a:ln>
                <a:solidFill>
                  <a:srgbClr val="FF0000"/>
                </a:solidFill>
                <a:effectLst/>
                <a:latin typeface="Times New Roman" panose="02020603050405020304" pitchFamily="18" charset="0"/>
                <a:ea typeface="方正书宋简体" charset="-122"/>
                <a:cs typeface="Times New Roman" panose="02020603050405020304" pitchFamily="18" charset="0"/>
              </a:rPr>
              <a:t>差额</a:t>
            </a:r>
            <a:r>
              <a:rPr kumimoji="0" lang="zh-CN" altLang="en-US" sz="2600" b="0" i="0" u="none" strike="noStrike" cap="none" normalizeH="0" baseline="0" dirty="0">
                <a:ln>
                  <a:noFill/>
                </a:ln>
                <a:solidFill>
                  <a:schemeClr val="tx1"/>
                </a:solidFill>
                <a:effectLst/>
                <a:latin typeface="Times New Roman" panose="02020603050405020304" pitchFamily="18" charset="0"/>
                <a:ea typeface="方正书宋简体" charset="-122"/>
                <a:cs typeface="Times New Roman" panose="02020603050405020304" pitchFamily="18" charset="0"/>
              </a:rPr>
              <a:t>。</a:t>
            </a:r>
            <a:r>
              <a:rPr kumimoji="0" lang="zh-CN" altLang="en-US" sz="2600" b="0" i="0" u="none" strike="noStrike" cap="none" normalizeH="0" baseline="0" dirty="0">
                <a:ln>
                  <a:noFill/>
                </a:ln>
                <a:solidFill>
                  <a:schemeClr val="tx1"/>
                </a:solidFill>
                <a:effectLst/>
              </a:rPr>
              <a:t> </a:t>
            </a:r>
            <a:endParaRPr kumimoji="0" lang="zh-CN" altLang="en-US" sz="2600" b="0" i="0" u="none" strike="noStrike" cap="none" normalizeH="0" baseline="0" dirty="0">
              <a:ln>
                <a:noFill/>
              </a:ln>
              <a:solidFill>
                <a:schemeClr val="tx1"/>
              </a:solidFill>
              <a:effectLst/>
              <a:latin typeface="Arial" panose="020B0604020202020204" pitchFamily="34" charset="0"/>
            </a:endParaRPr>
          </a:p>
        </p:txBody>
      </p:sp>
      <p:sp>
        <p:nvSpPr>
          <p:cNvPr id="13" name="矩形 12"/>
          <p:cNvSpPr/>
          <p:nvPr/>
        </p:nvSpPr>
        <p:spPr>
          <a:xfrm>
            <a:off x="2056311" y="4587907"/>
            <a:ext cx="7883758" cy="492443"/>
          </a:xfrm>
          <a:prstGeom prst="rect">
            <a:avLst/>
          </a:prstGeom>
        </p:spPr>
        <p:txBody>
          <a:bodyPr wrap="square">
            <a:spAutoFit/>
          </a:bodyPr>
          <a:lstStyle/>
          <a:p>
            <a:pPr indent="215900" algn="ctr">
              <a:spcAft>
                <a:spcPts val="0"/>
              </a:spcAft>
            </a:pPr>
            <a:r>
              <a:rPr lang="zh-CN" altLang="zh-CN" sz="2600" dirty="0">
                <a:latin typeface="Times New Roman" panose="02020603050405020304" pitchFamily="18" charset="0"/>
                <a:ea typeface="方正书宋简体"/>
              </a:rPr>
              <a:t>某年净现金流量</a:t>
            </a:r>
            <a:r>
              <a:rPr lang="en-US" altLang="zh-CN" sz="2600" dirty="0">
                <a:latin typeface="Times New Roman" panose="02020603050405020304" pitchFamily="18" charset="0"/>
                <a:ea typeface="方正书宋简体"/>
              </a:rPr>
              <a:t> = </a:t>
            </a:r>
            <a:r>
              <a:rPr lang="zh-CN" altLang="zh-CN" sz="2600" dirty="0">
                <a:latin typeface="Times New Roman" panose="02020603050405020304" pitchFamily="18" charset="0"/>
                <a:ea typeface="方正书宋简体"/>
              </a:rPr>
              <a:t>该年现金流入量</a:t>
            </a:r>
            <a:r>
              <a:rPr lang="en-GB" altLang="zh-CN" sz="2600" dirty="0">
                <a:latin typeface="宋体" panose="02010600030101010101" pitchFamily="2" charset="-122"/>
                <a:ea typeface="方正书宋简体"/>
              </a:rPr>
              <a:t>-</a:t>
            </a:r>
            <a:r>
              <a:rPr lang="zh-CN" altLang="zh-CN" sz="2600" dirty="0">
                <a:latin typeface="Times New Roman" panose="02020603050405020304" pitchFamily="18" charset="0"/>
                <a:ea typeface="方正书宋简体"/>
              </a:rPr>
              <a:t>该年现金流出量</a:t>
            </a:r>
            <a:endParaRPr lang="zh-CN" altLang="zh-CN" sz="2600" dirty="0">
              <a:effectLst/>
              <a:latin typeface="Times New Roman" panose="02020603050405020304" pitchFamily="18" charset="0"/>
              <a:ea typeface="方正书宋简体"/>
            </a:endParaRPr>
          </a:p>
        </p:txBody>
      </p:sp>
      <p:pic>
        <p:nvPicPr>
          <p:cNvPr id="2106" name="Picture 58" descr="https://timgsa.baidu.com/timg?image&amp;quality=80&amp;size=b9999_10000&amp;sec=1517535065&amp;di=37ff5275ee47a21453ef307bd119b642&amp;imgtype=jpg&amp;er=1&amp;src=http%3A%2F%2Fpic.chinadmd.com%2Fupload%2F2_15jk1ob5v3xxrxrrk8q117j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00" y="1289139"/>
            <a:ext cx="4654439" cy="33739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对象 13"/>
          <p:cNvGraphicFramePr>
            <a:graphicFrameLocks noChangeAspect="1"/>
          </p:cNvGraphicFramePr>
          <p:nvPr/>
        </p:nvGraphicFramePr>
        <p:xfrm>
          <a:off x="3112827" y="5363570"/>
          <a:ext cx="5198660" cy="525558"/>
        </p:xfrm>
        <a:graphic>
          <a:graphicData uri="http://schemas.openxmlformats.org/presentationml/2006/ole">
            <mc:AlternateContent xmlns:mc="http://schemas.openxmlformats.org/markup-compatibility/2006">
              <mc:Choice xmlns:v="urn:schemas-microsoft-com:vml" Requires="v">
                <p:oleObj spid="_x0000_s1105" name="公式" r:id="rId4" imgW="1981200" imgH="228600" progId="Equation.3">
                  <p:embed/>
                </p:oleObj>
              </mc:Choice>
              <mc:Fallback>
                <p:oleObj name="公式" r:id="rId4" imgW="1981200" imgH="228600" progId="Equation.3">
                  <p:embed/>
                  <p:pic>
                    <p:nvPicPr>
                      <p:cNvPr id="0" name="图片 1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2827" y="5363570"/>
                        <a:ext cx="5198660" cy="5255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9"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Arc 3"/>
          <p:cNvSpPr/>
          <p:nvPr/>
        </p:nvSpPr>
        <p:spPr>
          <a:xfrm>
            <a:off x="7622722" y="2959390"/>
            <a:ext cx="7797220" cy="7797220"/>
          </a:xfrm>
          <a:prstGeom prst="arc">
            <a:avLst>
              <a:gd name="adj1" fmla="val 10815889"/>
              <a:gd name="adj2" fmla="val 16771066"/>
            </a:avLst>
          </a:prstGeom>
          <a:ln w="57150">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Oval 4"/>
          <p:cNvSpPr/>
          <p:nvPr/>
        </p:nvSpPr>
        <p:spPr>
          <a:xfrm>
            <a:off x="7698922" y="5511820"/>
            <a:ext cx="221288" cy="221288"/>
          </a:xfrm>
          <a:prstGeom prst="ellipse">
            <a:avLst/>
          </a:prstGeom>
          <a:solidFill>
            <a:srgbClr val="17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Oval 5"/>
          <p:cNvSpPr/>
          <p:nvPr/>
        </p:nvSpPr>
        <p:spPr>
          <a:xfrm>
            <a:off x="8314031" y="4408297"/>
            <a:ext cx="221288" cy="221288"/>
          </a:xfrm>
          <a:prstGeom prst="ellipse">
            <a:avLst/>
          </a:prstGeom>
          <a:solidFill>
            <a:srgbClr val="17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Oval 6"/>
          <p:cNvSpPr/>
          <p:nvPr/>
        </p:nvSpPr>
        <p:spPr>
          <a:xfrm>
            <a:off x="9292696" y="3465513"/>
            <a:ext cx="221288" cy="221288"/>
          </a:xfrm>
          <a:prstGeom prst="ellipse">
            <a:avLst/>
          </a:prstGeom>
          <a:solidFill>
            <a:srgbClr val="17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Oval 7"/>
          <p:cNvSpPr/>
          <p:nvPr/>
        </p:nvSpPr>
        <p:spPr>
          <a:xfrm>
            <a:off x="10723053" y="2922490"/>
            <a:ext cx="221288" cy="221288"/>
          </a:xfrm>
          <a:prstGeom prst="ellipse">
            <a:avLst/>
          </a:prstGeom>
          <a:solidFill>
            <a:srgbClr val="17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23"/>
          <p:cNvSpPr txBox="1"/>
          <p:nvPr/>
        </p:nvSpPr>
        <p:spPr>
          <a:xfrm>
            <a:off x="7996410" y="5494818"/>
            <a:ext cx="872168" cy="400110"/>
          </a:xfrm>
          <a:prstGeom prst="rect">
            <a:avLst/>
          </a:prstGeom>
          <a:noFill/>
        </p:spPr>
        <p:txBody>
          <a:bodyPr wrap="square" rtlCol="0">
            <a:spAutoFit/>
          </a:bodyPr>
          <a:lstStyle/>
          <a:p>
            <a:r>
              <a:rPr lang="en-US" altLang="zh-CN" sz="2000" kern="1000" dirty="0">
                <a:latin typeface="Times New Roman" panose="02020603050405020304" pitchFamily="18" charset="0"/>
                <a:ea typeface="方正书宋简体"/>
                <a:cs typeface="Times New Roman" panose="02020603050405020304" pitchFamily="18" charset="0"/>
              </a:rPr>
              <a:t>NCF</a:t>
            </a:r>
            <a:r>
              <a:rPr lang="en-US" altLang="zh-CN" sz="2000" kern="1000" baseline="-25000" dirty="0">
                <a:latin typeface="Times New Roman" panose="02020603050405020304" pitchFamily="18" charset="0"/>
                <a:ea typeface="方正书宋简体"/>
                <a:cs typeface="Times New Roman" panose="02020603050405020304" pitchFamily="18" charset="0"/>
              </a:rPr>
              <a:t>0</a:t>
            </a:r>
            <a:endParaRPr lang="id-ID"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26"/>
          <p:cNvSpPr txBox="1"/>
          <p:nvPr/>
        </p:nvSpPr>
        <p:spPr>
          <a:xfrm>
            <a:off x="10550522" y="3202169"/>
            <a:ext cx="872168" cy="307777"/>
          </a:xfrm>
          <a:prstGeom prst="rect">
            <a:avLst/>
          </a:prstGeom>
          <a:noFill/>
        </p:spPr>
        <p:txBody>
          <a:bodyPr wrap="square" rtlCol="0">
            <a:spAutoFit/>
          </a:bodyPr>
          <a:lstStyle/>
          <a:p>
            <a:r>
              <a:rPr 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id-ID"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0" name="组合 36"/>
          <p:cNvGrpSpPr/>
          <p:nvPr/>
        </p:nvGrpSpPr>
        <p:grpSpPr bwMode="auto">
          <a:xfrm>
            <a:off x="3562065" y="1050878"/>
            <a:ext cx="4872251" cy="104230"/>
            <a:chOff x="5357217" y="1143000"/>
            <a:chExt cx="1490133" cy="101600"/>
          </a:xfrm>
        </p:grpSpPr>
        <p:cxnSp>
          <p:nvCxnSpPr>
            <p:cNvPr id="73"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8" name="标题 4"/>
          <p:cNvSpPr txBox="1"/>
          <p:nvPr/>
        </p:nvSpPr>
        <p:spPr>
          <a:xfrm>
            <a:off x="452438" y="438150"/>
            <a:ext cx="10515600" cy="535531"/>
          </a:xfrm>
          <a:prstGeom prst="rect">
            <a:avLst/>
          </a:prstGeom>
        </p:spPr>
        <p:txBody>
          <a:bodyPr>
            <a:spAutoFit/>
          </a:bodyPr>
          <a:lstStyle/>
          <a:p>
            <a:pPr algn="ctr">
              <a:lnSpc>
                <a:spcPct val="90000"/>
              </a:lnSpc>
            </a:pPr>
            <a:r>
              <a:rPr lang="zh-CN" altLang="en-US" sz="3200" b="1" dirty="0">
                <a:solidFill>
                  <a:srgbClr val="495A66"/>
                </a:solidFill>
                <a:latin typeface="微软雅黑" panose="020B0503020204020204" pitchFamily="34" charset="-122"/>
                <a:ea typeface="微软雅黑" panose="020B0503020204020204" pitchFamily="34" charset="-122"/>
              </a:rPr>
              <a:t> </a:t>
            </a:r>
            <a:r>
              <a:rPr lang="en-US" altLang="zh-CN" sz="3200" b="1" dirty="0" smtClean="0">
                <a:solidFill>
                  <a:srgbClr val="495A66"/>
                </a:solidFill>
                <a:latin typeface="微软雅黑" panose="020B0503020204020204" pitchFamily="34" charset="-122"/>
                <a:ea typeface="微软雅黑" panose="020B0503020204020204" pitchFamily="34" charset="-122"/>
              </a:rPr>
              <a:t>2.</a:t>
            </a:r>
            <a:r>
              <a:rPr lang="zh-CN" altLang="en-US" sz="3200" b="1" dirty="0" smtClean="0">
                <a:solidFill>
                  <a:srgbClr val="495A66"/>
                </a:solidFill>
                <a:latin typeface="微软雅黑" panose="020B0503020204020204" pitchFamily="34" charset="-122"/>
                <a:ea typeface="微软雅黑" panose="020B0503020204020204" pitchFamily="34" charset="-122"/>
              </a:rPr>
              <a:t>现金</a:t>
            </a:r>
            <a:r>
              <a:rPr lang="zh-CN" altLang="en-US" sz="3200" b="1" dirty="0">
                <a:solidFill>
                  <a:srgbClr val="495A66"/>
                </a:solidFill>
                <a:latin typeface="微软雅黑" panose="020B0503020204020204" pitchFamily="34" charset="-122"/>
                <a:ea typeface="微软雅黑" panose="020B0503020204020204" pitchFamily="34" charset="-122"/>
              </a:rPr>
              <a:t>流量的作用</a:t>
            </a:r>
            <a:endParaRPr lang="zh-CN" altLang="en-US" sz="3200" b="1" dirty="0">
              <a:solidFill>
                <a:srgbClr val="495A66"/>
              </a:solidFill>
              <a:latin typeface="微软雅黑" panose="020B0503020204020204" pitchFamily="34" charset="-122"/>
              <a:ea typeface="微软雅黑" panose="020B0503020204020204" pitchFamily="34" charset="-122"/>
            </a:endParaRPr>
          </a:p>
        </p:txBody>
      </p:sp>
      <p:grpSp>
        <p:nvGrpSpPr>
          <p:cNvPr id="81" name="组合 36"/>
          <p:cNvGrpSpPr/>
          <p:nvPr/>
        </p:nvGrpSpPr>
        <p:grpSpPr bwMode="auto">
          <a:xfrm>
            <a:off x="3562065" y="1050878"/>
            <a:ext cx="4872251" cy="104230"/>
            <a:chOff x="5357217" y="1143000"/>
            <a:chExt cx="1490133" cy="101600"/>
          </a:xfrm>
        </p:grpSpPr>
        <p:cxnSp>
          <p:nvCxnSpPr>
            <p:cNvPr id="85"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8" name="矩形 87"/>
          <p:cNvSpPr/>
          <p:nvPr/>
        </p:nvSpPr>
        <p:spPr>
          <a:xfrm>
            <a:off x="1849923" y="2744066"/>
            <a:ext cx="8508727" cy="498598"/>
          </a:xfrm>
          <a:prstGeom prst="rect">
            <a:avLst/>
          </a:prstGeom>
        </p:spPr>
        <p:txBody>
          <a:bodyPr wrap="square">
            <a:spAutoFit/>
          </a:bodyPr>
          <a:lstStyle/>
          <a:p>
            <a:pPr>
              <a:lnSpc>
                <a:spcPct val="110000"/>
              </a:lnSpc>
            </a:pPr>
            <a:r>
              <a:rPr lang="zh-CN" altLang="en-US" sz="2400" kern="1000" dirty="0">
                <a:latin typeface="Times New Roman" panose="02020603050405020304" pitchFamily="18" charset="0"/>
                <a:ea typeface="方正书宋简体"/>
                <a:cs typeface="Times New Roman" panose="02020603050405020304" pitchFamily="18" charset="0"/>
              </a:rPr>
              <a:t>反映项目整个周期的投入产出（</a:t>
            </a:r>
            <a:r>
              <a:rPr lang="en-US" altLang="zh-CN" sz="2400" kern="1000" dirty="0">
                <a:latin typeface="Times New Roman" panose="02020603050405020304" pitchFamily="18" charset="0"/>
                <a:ea typeface="方正书宋简体"/>
                <a:cs typeface="Times New Roman" panose="02020603050405020304" pitchFamily="18" charset="0"/>
              </a:rPr>
              <a:t>NCF</a:t>
            </a:r>
            <a:r>
              <a:rPr lang="en-US" altLang="zh-CN" sz="2400" kern="1000" baseline="-25000" dirty="0">
                <a:latin typeface="Times New Roman" panose="02020603050405020304" pitchFamily="18" charset="0"/>
                <a:ea typeface="方正书宋简体"/>
                <a:cs typeface="Times New Roman" panose="02020603050405020304" pitchFamily="18" charset="0"/>
              </a:rPr>
              <a:t>0</a:t>
            </a:r>
            <a:r>
              <a:rPr lang="zh-CN" altLang="en-US" sz="2400" kern="1000" baseline="-25000" dirty="0">
                <a:latin typeface="Times New Roman" panose="02020603050405020304" pitchFamily="18" charset="0"/>
                <a:ea typeface="方正书宋简体"/>
                <a:cs typeface="Times New Roman" panose="02020603050405020304" pitchFamily="18" charset="0"/>
              </a:rPr>
              <a:t> 、</a:t>
            </a:r>
            <a:r>
              <a:rPr lang="en-US" altLang="zh-CN" sz="2400" kern="1000" dirty="0">
                <a:latin typeface="Times New Roman" panose="02020603050405020304" pitchFamily="18" charset="0"/>
                <a:ea typeface="方正书宋简体"/>
                <a:cs typeface="Times New Roman" panose="02020603050405020304" pitchFamily="18" charset="0"/>
              </a:rPr>
              <a:t>NCF</a:t>
            </a:r>
            <a:r>
              <a:rPr lang="en-US" altLang="zh-CN" sz="2400" kern="1000" baseline="-25000" dirty="0">
                <a:latin typeface="Times New Roman" panose="02020603050405020304" pitchFamily="18" charset="0"/>
                <a:ea typeface="方正书宋简体"/>
                <a:cs typeface="Times New Roman" panose="02020603050405020304" pitchFamily="18" charset="0"/>
              </a:rPr>
              <a:t>1</a:t>
            </a:r>
            <a:r>
              <a:rPr lang="zh-CN" altLang="en-US" sz="2400" kern="1000" baseline="-25000" dirty="0">
                <a:latin typeface="Times New Roman" panose="02020603050405020304" pitchFamily="18" charset="0"/>
                <a:ea typeface="方正书宋简体"/>
                <a:cs typeface="Times New Roman" panose="02020603050405020304" pitchFamily="18" charset="0"/>
              </a:rPr>
              <a:t>、</a:t>
            </a:r>
            <a:r>
              <a:rPr lang="en-US" altLang="zh-CN" sz="2400" kern="1000" dirty="0">
                <a:latin typeface="Times New Roman" panose="02020603050405020304" pitchFamily="18" charset="0"/>
                <a:ea typeface="方正书宋简体"/>
                <a:cs typeface="Times New Roman" panose="02020603050405020304" pitchFamily="18" charset="0"/>
              </a:rPr>
              <a:t> NCF</a:t>
            </a:r>
            <a:r>
              <a:rPr lang="en-US" altLang="zh-CN" sz="2400" kern="1000" baseline="-25000" dirty="0">
                <a:latin typeface="Times New Roman" panose="02020603050405020304" pitchFamily="18" charset="0"/>
                <a:ea typeface="方正书宋简体"/>
                <a:cs typeface="Times New Roman" panose="02020603050405020304" pitchFamily="18" charset="0"/>
              </a:rPr>
              <a:t>2</a:t>
            </a:r>
            <a:r>
              <a:rPr lang="en-US" altLang="zh-CN" sz="2400" kern="1000" dirty="0">
                <a:latin typeface="Times New Roman" panose="02020603050405020304" pitchFamily="18" charset="0"/>
                <a:ea typeface="方正书宋简体"/>
                <a:cs typeface="Times New Roman" panose="02020603050405020304" pitchFamily="18" charset="0"/>
              </a:rPr>
              <a:t> …</a:t>
            </a:r>
            <a:r>
              <a:rPr lang="en-US" altLang="zh-CN" sz="2400" kern="1000" baseline="-25000" dirty="0">
                <a:latin typeface="Times New Roman" panose="02020603050405020304" pitchFamily="18" charset="0"/>
                <a:ea typeface="方正书宋简体"/>
                <a:cs typeface="Times New Roman" panose="02020603050405020304" pitchFamily="18" charset="0"/>
              </a:rPr>
              <a:t> </a:t>
            </a:r>
            <a:r>
              <a:rPr lang="zh-CN" altLang="en-US" sz="2400" kern="1000" dirty="0">
                <a:latin typeface="Times New Roman" panose="02020603050405020304" pitchFamily="18" charset="0"/>
                <a:ea typeface="方正书宋简体"/>
                <a:cs typeface="Times New Roman" panose="02020603050405020304" pitchFamily="18" charset="0"/>
              </a:rPr>
              <a:t>）</a:t>
            </a:r>
            <a:endParaRPr lang="zh-CN" altLang="en-US" sz="2400" kern="1000" dirty="0">
              <a:latin typeface="Times New Roman" panose="02020603050405020304" pitchFamily="18" charset="0"/>
              <a:ea typeface="方正书宋简体"/>
              <a:cs typeface="Times New Roman" panose="02020603050405020304" pitchFamily="18" charset="0"/>
            </a:endParaRPr>
          </a:p>
        </p:txBody>
      </p:sp>
      <p:sp>
        <p:nvSpPr>
          <p:cNvPr id="91" name="矩形 90"/>
          <p:cNvSpPr/>
          <p:nvPr/>
        </p:nvSpPr>
        <p:spPr>
          <a:xfrm>
            <a:off x="1892886" y="3766782"/>
            <a:ext cx="6009168" cy="498598"/>
          </a:xfrm>
          <a:prstGeom prst="rect">
            <a:avLst/>
          </a:prstGeom>
        </p:spPr>
        <p:txBody>
          <a:bodyPr wrap="square">
            <a:spAutoFit/>
          </a:bodyPr>
          <a:lstStyle/>
          <a:p>
            <a:pPr>
              <a:lnSpc>
                <a:spcPct val="110000"/>
              </a:lnSpc>
            </a:pPr>
            <a:r>
              <a:rPr lang="zh-CN" altLang="en-US" sz="2400" kern="1000" dirty="0">
                <a:latin typeface="Times New Roman" panose="02020603050405020304" pitchFamily="18" charset="0"/>
                <a:ea typeface="方正书宋简体"/>
                <a:cs typeface="Times New Roman" panose="02020603050405020304" pitchFamily="18" charset="0"/>
              </a:rPr>
              <a:t>真实直观、计算简便</a:t>
            </a:r>
            <a:r>
              <a:rPr lang="en-US" altLang="zh-CN" sz="2400" kern="1000" dirty="0">
                <a:latin typeface="Times New Roman" panose="02020603050405020304" pitchFamily="18" charset="0"/>
                <a:ea typeface="方正书宋简体"/>
                <a:cs typeface="Times New Roman" panose="02020603050405020304" pitchFamily="18" charset="0"/>
              </a:rPr>
              <a:t>(CI-CO)</a:t>
            </a:r>
            <a:endParaRPr lang="zh-CN" altLang="en-US" sz="2400" kern="1000" dirty="0">
              <a:latin typeface="Times New Roman" panose="02020603050405020304" pitchFamily="18" charset="0"/>
              <a:ea typeface="方正书宋简体"/>
              <a:cs typeface="Times New Roman" panose="02020603050405020304" pitchFamily="18" charset="0"/>
            </a:endParaRPr>
          </a:p>
        </p:txBody>
      </p:sp>
      <p:sp>
        <p:nvSpPr>
          <p:cNvPr id="94" name="矩形 93"/>
          <p:cNvSpPr/>
          <p:nvPr/>
        </p:nvSpPr>
        <p:spPr>
          <a:xfrm>
            <a:off x="1780589" y="4751700"/>
            <a:ext cx="6290111" cy="469616"/>
          </a:xfrm>
          <a:prstGeom prst="rect">
            <a:avLst/>
          </a:prstGeom>
        </p:spPr>
        <p:txBody>
          <a:bodyPr wrap="square">
            <a:spAutoFit/>
          </a:bodyPr>
          <a:lstStyle/>
          <a:p>
            <a:pPr>
              <a:lnSpc>
                <a:spcPct val="110000"/>
              </a:lnSpc>
            </a:pPr>
            <a:r>
              <a:rPr lang="zh-CN" altLang="en-US" sz="2400" kern="1000" dirty="0">
                <a:latin typeface="Times New Roman" panose="02020603050405020304" pitchFamily="18" charset="0"/>
                <a:ea typeface="方正书宋简体"/>
                <a:cs typeface="Times New Roman" panose="02020603050405020304" pitchFamily="18" charset="0"/>
              </a:rPr>
              <a:t>可</a:t>
            </a:r>
            <a:r>
              <a:rPr lang="zh-CN" altLang="zh-CN" sz="2400" kern="1000" dirty="0">
                <a:latin typeface="Times New Roman" panose="02020603050405020304" pitchFamily="18" charset="0"/>
                <a:ea typeface="方正书宋简体"/>
                <a:cs typeface="Times New Roman" panose="02020603050405020304" pitchFamily="18" charset="0"/>
              </a:rPr>
              <a:t>应用资金时间价值</a:t>
            </a:r>
            <a:r>
              <a:rPr lang="zh-CN" altLang="en-US" sz="2400" kern="1000" dirty="0">
                <a:latin typeface="Times New Roman" panose="02020603050405020304" pitchFamily="18" charset="0"/>
                <a:ea typeface="方正书宋简体"/>
                <a:cs typeface="Times New Roman" panose="02020603050405020304" pitchFamily="18" charset="0"/>
              </a:rPr>
              <a:t>对</a:t>
            </a:r>
            <a:r>
              <a:rPr lang="zh-CN" altLang="zh-CN" sz="2400" kern="1000" dirty="0">
                <a:latin typeface="Times New Roman" panose="02020603050405020304" pitchFamily="18" charset="0"/>
                <a:ea typeface="方正书宋简体"/>
                <a:cs typeface="Times New Roman" panose="02020603050405020304" pitchFamily="18" charset="0"/>
              </a:rPr>
              <a:t>投资效果</a:t>
            </a:r>
            <a:r>
              <a:rPr lang="zh-CN" altLang="en-US" sz="2400" kern="1000" dirty="0">
                <a:latin typeface="Times New Roman" panose="02020603050405020304" pitchFamily="18" charset="0"/>
                <a:ea typeface="方正书宋简体"/>
                <a:cs typeface="Times New Roman" panose="02020603050405020304" pitchFamily="18" charset="0"/>
              </a:rPr>
              <a:t>进行</a:t>
            </a:r>
            <a:r>
              <a:rPr lang="zh-CN" altLang="zh-CN" sz="2400" kern="1000" dirty="0">
                <a:latin typeface="Times New Roman" panose="02020603050405020304" pitchFamily="18" charset="0"/>
                <a:ea typeface="方正书宋简体"/>
                <a:cs typeface="Times New Roman" panose="02020603050405020304" pitchFamily="18" charset="0"/>
              </a:rPr>
              <a:t>综合评价</a:t>
            </a:r>
            <a:endParaRPr lang="zh-CN" altLang="en-US" sz="2400" dirty="0"/>
          </a:p>
        </p:txBody>
      </p:sp>
      <p:graphicFrame>
        <p:nvGraphicFramePr>
          <p:cNvPr id="96" name="Object 2"/>
          <p:cNvGraphicFramePr>
            <a:graphicFrameLocks noChangeAspect="1"/>
          </p:cNvGraphicFramePr>
          <p:nvPr/>
        </p:nvGraphicFramePr>
        <p:xfrm>
          <a:off x="3003904" y="1651971"/>
          <a:ext cx="6745873" cy="681796"/>
        </p:xfrm>
        <a:graphic>
          <a:graphicData uri="http://schemas.openxmlformats.org/presentationml/2006/ole">
            <mc:AlternateContent xmlns:mc="http://schemas.openxmlformats.org/markup-compatibility/2006">
              <mc:Choice xmlns:v="urn:schemas-microsoft-com:vml" Requires="v">
                <p:oleObj spid="_x0000_s2089" name="公式" r:id="rId1" imgW="1981200" imgH="228600" progId="Equation.3">
                  <p:embed/>
                </p:oleObj>
              </mc:Choice>
              <mc:Fallback>
                <p:oleObj name="公式" r:id="rId1" imgW="1981200" imgH="228600" progId="Equation.3">
                  <p:embed/>
                  <p:pic>
                    <p:nvPicPr>
                      <p:cNvPr id="0" name="图片 20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904" y="1651971"/>
                        <a:ext cx="6745873" cy="6817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 name="矩形 96"/>
          <p:cNvSpPr/>
          <p:nvPr/>
        </p:nvSpPr>
        <p:spPr>
          <a:xfrm>
            <a:off x="1452730" y="3244335"/>
            <a:ext cx="327334" cy="400110"/>
          </a:xfrm>
          <a:prstGeom prst="rect">
            <a:avLst/>
          </a:prstGeom>
        </p:spPr>
        <p:txBody>
          <a:bodyPr wrap="none">
            <a:spAutoFit/>
          </a:bodyPr>
          <a:lstStyle/>
          <a:p>
            <a:r>
              <a:rPr lang="en-US" altLang="zh-CN" sz="2000" b="1" kern="1000" dirty="0">
                <a:solidFill>
                  <a:schemeClr val="bg1"/>
                </a:solidFill>
                <a:latin typeface="Arial Unicode MS" pitchFamily="34" charset="-122"/>
                <a:ea typeface="Arial Unicode MS" pitchFamily="34" charset="-122"/>
                <a:cs typeface="Arial Unicode MS" pitchFamily="34" charset="-122"/>
              </a:rPr>
              <a:t>1</a:t>
            </a:r>
            <a:endParaRPr lang="zh-CN" altLang="en-US" sz="2000" b="1" dirty="0">
              <a:solidFill>
                <a:schemeClr val="bg1"/>
              </a:solidFill>
              <a:latin typeface="Arial Unicode MS" pitchFamily="34" charset="-122"/>
              <a:ea typeface="Arial Unicode MS" pitchFamily="34" charset="-122"/>
              <a:cs typeface="Arial Unicode MS" pitchFamily="34" charset="-122"/>
            </a:endParaRPr>
          </a:p>
        </p:txBody>
      </p:sp>
      <p:sp>
        <p:nvSpPr>
          <p:cNvPr id="98" name="矩形 97"/>
          <p:cNvSpPr/>
          <p:nvPr/>
        </p:nvSpPr>
        <p:spPr>
          <a:xfrm>
            <a:off x="1427708" y="4188305"/>
            <a:ext cx="327334" cy="400110"/>
          </a:xfrm>
          <a:prstGeom prst="rect">
            <a:avLst/>
          </a:prstGeom>
        </p:spPr>
        <p:txBody>
          <a:bodyPr wrap="none">
            <a:spAutoFit/>
          </a:bodyPr>
          <a:lstStyle/>
          <a:p>
            <a:r>
              <a:rPr lang="en-US" altLang="zh-CN" sz="2000" b="1" kern="1000" dirty="0">
                <a:solidFill>
                  <a:schemeClr val="bg1"/>
                </a:solidFill>
                <a:latin typeface="Arial Unicode MS" pitchFamily="34" charset="-122"/>
                <a:ea typeface="Arial Unicode MS" pitchFamily="34" charset="-122"/>
                <a:cs typeface="Arial Unicode MS" pitchFamily="34" charset="-122"/>
              </a:rPr>
              <a:t>2</a:t>
            </a:r>
            <a:endParaRPr lang="zh-CN" altLang="en-US" sz="2000" b="1" dirty="0">
              <a:solidFill>
                <a:schemeClr val="bg1"/>
              </a:solidFill>
              <a:latin typeface="Arial Unicode MS" pitchFamily="34" charset="-122"/>
              <a:ea typeface="Arial Unicode MS" pitchFamily="34" charset="-122"/>
              <a:cs typeface="Arial Unicode MS" pitchFamily="34" charset="-122"/>
            </a:endParaRPr>
          </a:p>
        </p:txBody>
      </p:sp>
      <p:sp>
        <p:nvSpPr>
          <p:cNvPr id="99" name="矩形 98"/>
          <p:cNvSpPr/>
          <p:nvPr/>
        </p:nvSpPr>
        <p:spPr>
          <a:xfrm>
            <a:off x="1441356" y="5143648"/>
            <a:ext cx="327334" cy="400110"/>
          </a:xfrm>
          <a:prstGeom prst="rect">
            <a:avLst/>
          </a:prstGeom>
        </p:spPr>
        <p:txBody>
          <a:bodyPr wrap="none">
            <a:spAutoFit/>
          </a:bodyPr>
          <a:lstStyle/>
          <a:p>
            <a:r>
              <a:rPr lang="en-US" altLang="zh-CN" sz="2000" b="1" kern="1000" dirty="0">
                <a:solidFill>
                  <a:schemeClr val="bg1"/>
                </a:solidFill>
                <a:latin typeface="Arial Unicode MS" pitchFamily="34" charset="-122"/>
                <a:ea typeface="Arial Unicode MS" pitchFamily="34" charset="-122"/>
                <a:cs typeface="Arial Unicode MS" pitchFamily="34" charset="-122"/>
              </a:rPr>
              <a:t>3</a:t>
            </a:r>
            <a:endParaRPr lang="zh-CN" altLang="en-US" sz="2000" b="1" dirty="0">
              <a:solidFill>
                <a:schemeClr val="bg1"/>
              </a:solidFill>
              <a:latin typeface="Arial Unicode MS" pitchFamily="34" charset="-122"/>
              <a:ea typeface="Arial Unicode MS" pitchFamily="34" charset="-122"/>
              <a:cs typeface="Arial Unicode MS" pitchFamily="34" charset="-122"/>
            </a:endParaRPr>
          </a:p>
        </p:txBody>
      </p:sp>
      <p:sp>
        <p:nvSpPr>
          <p:cNvPr id="102" name="TextBox 23"/>
          <p:cNvSpPr txBox="1"/>
          <p:nvPr/>
        </p:nvSpPr>
        <p:spPr>
          <a:xfrm>
            <a:off x="8530948" y="4514454"/>
            <a:ext cx="872168" cy="400110"/>
          </a:xfrm>
          <a:prstGeom prst="rect">
            <a:avLst/>
          </a:prstGeom>
          <a:noFill/>
        </p:spPr>
        <p:txBody>
          <a:bodyPr wrap="square" rtlCol="0">
            <a:spAutoFit/>
          </a:bodyPr>
          <a:lstStyle/>
          <a:p>
            <a:r>
              <a:rPr lang="en-US" altLang="zh-CN" sz="2000" kern="1000" dirty="0">
                <a:latin typeface="Times New Roman" panose="02020603050405020304" pitchFamily="18" charset="0"/>
                <a:ea typeface="方正书宋简体"/>
                <a:cs typeface="Times New Roman" panose="02020603050405020304" pitchFamily="18" charset="0"/>
              </a:rPr>
              <a:t>NCF</a:t>
            </a:r>
            <a:r>
              <a:rPr lang="en-US" altLang="zh-CN" sz="2000" kern="1000" baseline="-25000" dirty="0">
                <a:latin typeface="Times New Roman" panose="02020603050405020304" pitchFamily="18" charset="0"/>
                <a:ea typeface="方正书宋简体"/>
                <a:cs typeface="Times New Roman" panose="02020603050405020304" pitchFamily="18" charset="0"/>
              </a:rPr>
              <a:t>1</a:t>
            </a:r>
            <a:endParaRPr lang="id-ID"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 name="TextBox 23"/>
          <p:cNvSpPr txBox="1"/>
          <p:nvPr/>
        </p:nvSpPr>
        <p:spPr>
          <a:xfrm>
            <a:off x="9377108" y="3695588"/>
            <a:ext cx="872168" cy="400110"/>
          </a:xfrm>
          <a:prstGeom prst="rect">
            <a:avLst/>
          </a:prstGeom>
          <a:noFill/>
        </p:spPr>
        <p:txBody>
          <a:bodyPr wrap="square" rtlCol="0">
            <a:spAutoFit/>
          </a:bodyPr>
          <a:lstStyle/>
          <a:p>
            <a:r>
              <a:rPr lang="en-US" altLang="zh-CN" sz="2000" kern="1000" dirty="0">
                <a:latin typeface="Times New Roman" panose="02020603050405020304" pitchFamily="18" charset="0"/>
                <a:ea typeface="方正书宋简体"/>
                <a:cs typeface="Times New Roman" panose="02020603050405020304" pitchFamily="18" charset="0"/>
              </a:rPr>
              <a:t>NCF</a:t>
            </a:r>
            <a:r>
              <a:rPr lang="en-US" altLang="zh-CN" sz="2000" kern="1000" baseline="-25000" dirty="0">
                <a:latin typeface="Times New Roman" panose="02020603050405020304" pitchFamily="18" charset="0"/>
                <a:ea typeface="方正书宋简体"/>
                <a:cs typeface="Times New Roman" panose="02020603050405020304" pitchFamily="18" charset="0"/>
              </a:rPr>
              <a:t>2</a:t>
            </a:r>
            <a:endParaRPr lang="id-ID"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5" name="Group 11"/>
          <p:cNvGrpSpPr/>
          <p:nvPr/>
        </p:nvGrpSpPr>
        <p:grpSpPr>
          <a:xfrm>
            <a:off x="1025433" y="2676654"/>
            <a:ext cx="736265" cy="736265"/>
            <a:chOff x="9145851" y="1475651"/>
            <a:chExt cx="736265" cy="736265"/>
          </a:xfrm>
        </p:grpSpPr>
        <p:sp>
          <p:nvSpPr>
            <p:cNvPr id="106" name="Oval 74"/>
            <p:cNvSpPr/>
            <p:nvPr/>
          </p:nvSpPr>
          <p:spPr>
            <a:xfrm>
              <a:off x="9145851" y="1475651"/>
              <a:ext cx="736265" cy="736265"/>
            </a:xfrm>
            <a:prstGeom prst="ellipse">
              <a:avLst/>
            </a:prstGeom>
            <a:solidFill>
              <a:srgbClr val="17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 name="Freeform 213"/>
            <p:cNvSpPr>
              <a:spLocks noEditPoints="1"/>
            </p:cNvSpPr>
            <p:nvPr/>
          </p:nvSpPr>
          <p:spPr bwMode="auto">
            <a:xfrm>
              <a:off x="9292696" y="1662033"/>
              <a:ext cx="367439" cy="367440"/>
            </a:xfrm>
            <a:custGeom>
              <a:avLst/>
              <a:gdLst>
                <a:gd name="T0" fmla="*/ 8330 w 16095"/>
                <a:gd name="T1" fmla="*/ 13155 h 16095"/>
                <a:gd name="T2" fmla="*/ 8153 w 16095"/>
                <a:gd name="T3" fmla="*/ 13120 h 16095"/>
                <a:gd name="T4" fmla="*/ 5125 w 16095"/>
                <a:gd name="T5" fmla="*/ 12104 h 16095"/>
                <a:gd name="T6" fmla="*/ 5125 w 16095"/>
                <a:gd name="T7" fmla="*/ 12104 h 16095"/>
                <a:gd name="T8" fmla="*/ 4694 w 16095"/>
                <a:gd name="T9" fmla="*/ 11707 h 16095"/>
                <a:gd name="T10" fmla="*/ 1577 w 16095"/>
                <a:gd name="T11" fmla="*/ 10451 h 16095"/>
                <a:gd name="T12" fmla="*/ 15800 w 16095"/>
                <a:gd name="T13" fmla="*/ 45 h 16095"/>
                <a:gd name="T14" fmla="*/ 15716 w 16095"/>
                <a:gd name="T15" fmla="*/ 15 h 16095"/>
                <a:gd name="T16" fmla="*/ 15627 w 16095"/>
                <a:gd name="T17" fmla="*/ 1 h 16095"/>
                <a:gd name="T18" fmla="*/ 15537 w 16095"/>
                <a:gd name="T19" fmla="*/ 3 h 16095"/>
                <a:gd name="T20" fmla="*/ 15448 w 16095"/>
                <a:gd name="T21" fmla="*/ 21 h 16095"/>
                <a:gd name="T22" fmla="*/ 15362 w 16095"/>
                <a:gd name="T23" fmla="*/ 55 h 16095"/>
                <a:gd name="T24" fmla="*/ 210 w 16095"/>
                <a:gd name="T25" fmla="*/ 10154 h 16095"/>
                <a:gd name="T26" fmla="*/ 145 w 16095"/>
                <a:gd name="T27" fmla="*/ 10209 h 16095"/>
                <a:gd name="T28" fmla="*/ 91 w 16095"/>
                <a:gd name="T29" fmla="*/ 10275 h 16095"/>
                <a:gd name="T30" fmla="*/ 48 w 16095"/>
                <a:gd name="T31" fmla="*/ 10348 h 16095"/>
                <a:gd name="T32" fmla="*/ 18 w 16095"/>
                <a:gd name="T33" fmla="*/ 10428 h 16095"/>
                <a:gd name="T34" fmla="*/ 3 w 16095"/>
                <a:gd name="T35" fmla="*/ 10511 h 16095"/>
                <a:gd name="T36" fmla="*/ 1 w 16095"/>
                <a:gd name="T37" fmla="*/ 10597 h 16095"/>
                <a:gd name="T38" fmla="*/ 15 w 16095"/>
                <a:gd name="T39" fmla="*/ 10682 h 16095"/>
                <a:gd name="T40" fmla="*/ 42 w 16095"/>
                <a:gd name="T41" fmla="*/ 10764 h 16095"/>
                <a:gd name="T42" fmla="*/ 82 w 16095"/>
                <a:gd name="T43" fmla="*/ 10838 h 16095"/>
                <a:gd name="T44" fmla="*/ 134 w 16095"/>
                <a:gd name="T45" fmla="*/ 10904 h 16095"/>
                <a:gd name="T46" fmla="*/ 197 w 16095"/>
                <a:gd name="T47" fmla="*/ 10961 h 16095"/>
                <a:gd name="T48" fmla="*/ 269 w 16095"/>
                <a:gd name="T49" fmla="*/ 11007 h 16095"/>
                <a:gd name="T50" fmla="*/ 6102 w 16095"/>
                <a:gd name="T51" fmla="*/ 15842 h 16095"/>
                <a:gd name="T52" fmla="*/ 6148 w 16095"/>
                <a:gd name="T53" fmla="*/ 15910 h 16095"/>
                <a:gd name="T54" fmla="*/ 6206 w 16095"/>
                <a:gd name="T55" fmla="*/ 15968 h 16095"/>
                <a:gd name="T56" fmla="*/ 6270 w 16095"/>
                <a:gd name="T57" fmla="*/ 16018 h 16095"/>
                <a:gd name="T58" fmla="*/ 6341 w 16095"/>
                <a:gd name="T59" fmla="*/ 16055 h 16095"/>
                <a:gd name="T60" fmla="*/ 6419 w 16095"/>
                <a:gd name="T61" fmla="*/ 16081 h 16095"/>
                <a:gd name="T62" fmla="*/ 6499 w 16095"/>
                <a:gd name="T63" fmla="*/ 16093 h 16095"/>
                <a:gd name="T64" fmla="*/ 6572 w 16095"/>
                <a:gd name="T65" fmla="*/ 16094 h 16095"/>
                <a:gd name="T66" fmla="*/ 6652 w 16095"/>
                <a:gd name="T67" fmla="*/ 16082 h 16095"/>
                <a:gd name="T68" fmla="*/ 6729 w 16095"/>
                <a:gd name="T69" fmla="*/ 16058 h 16095"/>
                <a:gd name="T70" fmla="*/ 6800 w 16095"/>
                <a:gd name="T71" fmla="*/ 16022 h 16095"/>
                <a:gd name="T72" fmla="*/ 6866 w 16095"/>
                <a:gd name="T73" fmla="*/ 15974 h 16095"/>
                <a:gd name="T74" fmla="*/ 6922 w 16095"/>
                <a:gd name="T75" fmla="*/ 15917 h 16095"/>
                <a:gd name="T76" fmla="*/ 6970 w 16095"/>
                <a:gd name="T77" fmla="*/ 15851 h 16095"/>
                <a:gd name="T78" fmla="*/ 12958 w 16095"/>
                <a:gd name="T79" fmla="*/ 16081 h 16095"/>
                <a:gd name="T80" fmla="*/ 13077 w 16095"/>
                <a:gd name="T81" fmla="*/ 16095 h 16095"/>
                <a:gd name="T82" fmla="*/ 13157 w 16095"/>
                <a:gd name="T83" fmla="*/ 16089 h 16095"/>
                <a:gd name="T84" fmla="*/ 13234 w 16095"/>
                <a:gd name="T85" fmla="*/ 16070 h 16095"/>
                <a:gd name="T86" fmla="*/ 13309 w 16095"/>
                <a:gd name="T87" fmla="*/ 16038 h 16095"/>
                <a:gd name="T88" fmla="*/ 13415 w 16095"/>
                <a:gd name="T89" fmla="*/ 15964 h 16095"/>
                <a:gd name="T90" fmla="*/ 13504 w 16095"/>
                <a:gd name="T91" fmla="*/ 15858 h 16095"/>
                <a:gd name="T92" fmla="*/ 13561 w 16095"/>
                <a:gd name="T93" fmla="*/ 15730 h 16095"/>
                <a:gd name="T94" fmla="*/ 16093 w 16095"/>
                <a:gd name="T95" fmla="*/ 548 h 16095"/>
                <a:gd name="T96" fmla="*/ 16093 w 16095"/>
                <a:gd name="T97" fmla="*/ 457 h 16095"/>
                <a:gd name="T98" fmla="*/ 16076 w 16095"/>
                <a:gd name="T99" fmla="*/ 367 h 16095"/>
                <a:gd name="T100" fmla="*/ 16045 w 16095"/>
                <a:gd name="T101" fmla="*/ 284 h 16095"/>
                <a:gd name="T102" fmla="*/ 15997 w 16095"/>
                <a:gd name="T103" fmla="*/ 206 h 16095"/>
                <a:gd name="T104" fmla="*/ 15938 w 16095"/>
                <a:gd name="T105" fmla="*/ 138 h 16095"/>
                <a:gd name="T106" fmla="*/ 15865 w 16095"/>
                <a:gd name="T107" fmla="*/ 80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95" h="16095">
                  <a:moveTo>
                    <a:pt x="12684" y="14892"/>
                  </a:moveTo>
                  <a:lnTo>
                    <a:pt x="8388" y="13174"/>
                  </a:lnTo>
                  <a:lnTo>
                    <a:pt x="8368" y="13167"/>
                  </a:lnTo>
                  <a:lnTo>
                    <a:pt x="8349" y="13161"/>
                  </a:lnTo>
                  <a:lnTo>
                    <a:pt x="8330" y="13155"/>
                  </a:lnTo>
                  <a:lnTo>
                    <a:pt x="8310" y="13149"/>
                  </a:lnTo>
                  <a:lnTo>
                    <a:pt x="8271" y="13140"/>
                  </a:lnTo>
                  <a:lnTo>
                    <a:pt x="8232" y="13132"/>
                  </a:lnTo>
                  <a:lnTo>
                    <a:pt x="8192" y="13125"/>
                  </a:lnTo>
                  <a:lnTo>
                    <a:pt x="8153" y="13120"/>
                  </a:lnTo>
                  <a:lnTo>
                    <a:pt x="8114" y="13117"/>
                  </a:lnTo>
                  <a:lnTo>
                    <a:pt x="8074" y="13114"/>
                  </a:lnTo>
                  <a:lnTo>
                    <a:pt x="14689" y="2860"/>
                  </a:lnTo>
                  <a:lnTo>
                    <a:pt x="12684" y="14892"/>
                  </a:lnTo>
                  <a:close/>
                  <a:moveTo>
                    <a:pt x="5125" y="12104"/>
                  </a:moveTo>
                  <a:lnTo>
                    <a:pt x="5123" y="12102"/>
                  </a:lnTo>
                  <a:lnTo>
                    <a:pt x="5121" y="12099"/>
                  </a:lnTo>
                  <a:lnTo>
                    <a:pt x="14648" y="1902"/>
                  </a:lnTo>
                  <a:lnTo>
                    <a:pt x="6527" y="14558"/>
                  </a:lnTo>
                  <a:lnTo>
                    <a:pt x="5125" y="12104"/>
                  </a:lnTo>
                  <a:close/>
                  <a:moveTo>
                    <a:pt x="1577" y="10451"/>
                  </a:moveTo>
                  <a:lnTo>
                    <a:pt x="13234" y="2679"/>
                  </a:lnTo>
                  <a:lnTo>
                    <a:pt x="4759" y="11751"/>
                  </a:lnTo>
                  <a:lnTo>
                    <a:pt x="4726" y="11729"/>
                  </a:lnTo>
                  <a:lnTo>
                    <a:pt x="4694" y="11707"/>
                  </a:lnTo>
                  <a:lnTo>
                    <a:pt x="4678" y="11697"/>
                  </a:lnTo>
                  <a:lnTo>
                    <a:pt x="4661" y="11687"/>
                  </a:lnTo>
                  <a:lnTo>
                    <a:pt x="4643" y="11677"/>
                  </a:lnTo>
                  <a:lnTo>
                    <a:pt x="4625" y="11669"/>
                  </a:lnTo>
                  <a:lnTo>
                    <a:pt x="1577" y="10451"/>
                  </a:lnTo>
                  <a:close/>
                  <a:moveTo>
                    <a:pt x="15865" y="80"/>
                  </a:moveTo>
                  <a:lnTo>
                    <a:pt x="15850" y="70"/>
                  </a:lnTo>
                  <a:lnTo>
                    <a:pt x="15833" y="61"/>
                  </a:lnTo>
                  <a:lnTo>
                    <a:pt x="15817" y="53"/>
                  </a:lnTo>
                  <a:lnTo>
                    <a:pt x="15800" y="45"/>
                  </a:lnTo>
                  <a:lnTo>
                    <a:pt x="15784" y="38"/>
                  </a:lnTo>
                  <a:lnTo>
                    <a:pt x="15767" y="31"/>
                  </a:lnTo>
                  <a:lnTo>
                    <a:pt x="15750" y="25"/>
                  </a:lnTo>
                  <a:lnTo>
                    <a:pt x="15733" y="20"/>
                  </a:lnTo>
                  <a:lnTo>
                    <a:pt x="15716" y="15"/>
                  </a:lnTo>
                  <a:lnTo>
                    <a:pt x="15698" y="11"/>
                  </a:lnTo>
                  <a:lnTo>
                    <a:pt x="15681" y="8"/>
                  </a:lnTo>
                  <a:lnTo>
                    <a:pt x="15662" y="5"/>
                  </a:lnTo>
                  <a:lnTo>
                    <a:pt x="15645" y="3"/>
                  </a:lnTo>
                  <a:lnTo>
                    <a:pt x="15627" y="1"/>
                  </a:lnTo>
                  <a:lnTo>
                    <a:pt x="15609" y="0"/>
                  </a:lnTo>
                  <a:lnTo>
                    <a:pt x="15592" y="0"/>
                  </a:lnTo>
                  <a:lnTo>
                    <a:pt x="15574" y="0"/>
                  </a:lnTo>
                  <a:lnTo>
                    <a:pt x="15556" y="1"/>
                  </a:lnTo>
                  <a:lnTo>
                    <a:pt x="15537" y="3"/>
                  </a:lnTo>
                  <a:lnTo>
                    <a:pt x="15520" y="5"/>
                  </a:lnTo>
                  <a:lnTo>
                    <a:pt x="15501" y="8"/>
                  </a:lnTo>
                  <a:lnTo>
                    <a:pt x="15483" y="12"/>
                  </a:lnTo>
                  <a:lnTo>
                    <a:pt x="15465" y="16"/>
                  </a:lnTo>
                  <a:lnTo>
                    <a:pt x="15448" y="21"/>
                  </a:lnTo>
                  <a:lnTo>
                    <a:pt x="15430" y="26"/>
                  </a:lnTo>
                  <a:lnTo>
                    <a:pt x="15413" y="32"/>
                  </a:lnTo>
                  <a:lnTo>
                    <a:pt x="15396" y="39"/>
                  </a:lnTo>
                  <a:lnTo>
                    <a:pt x="15379" y="47"/>
                  </a:lnTo>
                  <a:lnTo>
                    <a:pt x="15362" y="55"/>
                  </a:lnTo>
                  <a:lnTo>
                    <a:pt x="15346" y="64"/>
                  </a:lnTo>
                  <a:lnTo>
                    <a:pt x="15329" y="74"/>
                  </a:lnTo>
                  <a:lnTo>
                    <a:pt x="15313" y="84"/>
                  </a:lnTo>
                  <a:lnTo>
                    <a:pt x="224" y="10144"/>
                  </a:lnTo>
                  <a:lnTo>
                    <a:pt x="210" y="10154"/>
                  </a:lnTo>
                  <a:lnTo>
                    <a:pt x="196" y="10164"/>
                  </a:lnTo>
                  <a:lnTo>
                    <a:pt x="182" y="10175"/>
                  </a:lnTo>
                  <a:lnTo>
                    <a:pt x="169" y="10186"/>
                  </a:lnTo>
                  <a:lnTo>
                    <a:pt x="157" y="10197"/>
                  </a:lnTo>
                  <a:lnTo>
                    <a:pt x="145" y="10209"/>
                  </a:lnTo>
                  <a:lnTo>
                    <a:pt x="133" y="10222"/>
                  </a:lnTo>
                  <a:lnTo>
                    <a:pt x="122" y="10234"/>
                  </a:lnTo>
                  <a:lnTo>
                    <a:pt x="111" y="10247"/>
                  </a:lnTo>
                  <a:lnTo>
                    <a:pt x="100" y="10262"/>
                  </a:lnTo>
                  <a:lnTo>
                    <a:pt x="91" y="10275"/>
                  </a:lnTo>
                  <a:lnTo>
                    <a:pt x="80" y="10289"/>
                  </a:lnTo>
                  <a:lnTo>
                    <a:pt x="71" y="10304"/>
                  </a:lnTo>
                  <a:lnTo>
                    <a:pt x="63" y="10318"/>
                  </a:lnTo>
                  <a:lnTo>
                    <a:pt x="55" y="10333"/>
                  </a:lnTo>
                  <a:lnTo>
                    <a:pt x="48" y="10348"/>
                  </a:lnTo>
                  <a:lnTo>
                    <a:pt x="41" y="10363"/>
                  </a:lnTo>
                  <a:lnTo>
                    <a:pt x="34" y="10379"/>
                  </a:lnTo>
                  <a:lnTo>
                    <a:pt x="29" y="10395"/>
                  </a:lnTo>
                  <a:lnTo>
                    <a:pt x="23" y="10411"/>
                  </a:lnTo>
                  <a:lnTo>
                    <a:pt x="18" y="10428"/>
                  </a:lnTo>
                  <a:lnTo>
                    <a:pt x="14" y="10444"/>
                  </a:lnTo>
                  <a:lnTo>
                    <a:pt x="10" y="10460"/>
                  </a:lnTo>
                  <a:lnTo>
                    <a:pt x="7" y="10477"/>
                  </a:lnTo>
                  <a:lnTo>
                    <a:pt x="5" y="10494"/>
                  </a:lnTo>
                  <a:lnTo>
                    <a:pt x="3" y="10511"/>
                  </a:lnTo>
                  <a:lnTo>
                    <a:pt x="1" y="10528"/>
                  </a:lnTo>
                  <a:lnTo>
                    <a:pt x="0" y="10545"/>
                  </a:lnTo>
                  <a:lnTo>
                    <a:pt x="0" y="10562"/>
                  </a:lnTo>
                  <a:lnTo>
                    <a:pt x="0" y="10579"/>
                  </a:lnTo>
                  <a:lnTo>
                    <a:pt x="1" y="10597"/>
                  </a:lnTo>
                  <a:lnTo>
                    <a:pt x="3" y="10614"/>
                  </a:lnTo>
                  <a:lnTo>
                    <a:pt x="5" y="10632"/>
                  </a:lnTo>
                  <a:lnTo>
                    <a:pt x="8" y="10649"/>
                  </a:lnTo>
                  <a:lnTo>
                    <a:pt x="11" y="10666"/>
                  </a:lnTo>
                  <a:lnTo>
                    <a:pt x="15" y="10682"/>
                  </a:lnTo>
                  <a:lnTo>
                    <a:pt x="19" y="10699"/>
                  </a:lnTo>
                  <a:lnTo>
                    <a:pt x="24" y="10715"/>
                  </a:lnTo>
                  <a:lnTo>
                    <a:pt x="29" y="10731"/>
                  </a:lnTo>
                  <a:lnTo>
                    <a:pt x="35" y="10747"/>
                  </a:lnTo>
                  <a:lnTo>
                    <a:pt x="42" y="10764"/>
                  </a:lnTo>
                  <a:lnTo>
                    <a:pt x="49" y="10779"/>
                  </a:lnTo>
                  <a:lnTo>
                    <a:pt x="56" y="10794"/>
                  </a:lnTo>
                  <a:lnTo>
                    <a:pt x="64" y="10809"/>
                  </a:lnTo>
                  <a:lnTo>
                    <a:pt x="73" y="10824"/>
                  </a:lnTo>
                  <a:lnTo>
                    <a:pt x="82" y="10838"/>
                  </a:lnTo>
                  <a:lnTo>
                    <a:pt x="92" y="10852"/>
                  </a:lnTo>
                  <a:lnTo>
                    <a:pt x="102" y="10865"/>
                  </a:lnTo>
                  <a:lnTo>
                    <a:pt x="112" y="10878"/>
                  </a:lnTo>
                  <a:lnTo>
                    <a:pt x="123" y="10891"/>
                  </a:lnTo>
                  <a:lnTo>
                    <a:pt x="134" y="10904"/>
                  </a:lnTo>
                  <a:lnTo>
                    <a:pt x="146" y="10916"/>
                  </a:lnTo>
                  <a:lnTo>
                    <a:pt x="158" y="10929"/>
                  </a:lnTo>
                  <a:lnTo>
                    <a:pt x="171" y="10940"/>
                  </a:lnTo>
                  <a:lnTo>
                    <a:pt x="183" y="10951"/>
                  </a:lnTo>
                  <a:lnTo>
                    <a:pt x="197" y="10961"/>
                  </a:lnTo>
                  <a:lnTo>
                    <a:pt x="210" y="10972"/>
                  </a:lnTo>
                  <a:lnTo>
                    <a:pt x="224" y="10981"/>
                  </a:lnTo>
                  <a:lnTo>
                    <a:pt x="239" y="10990"/>
                  </a:lnTo>
                  <a:lnTo>
                    <a:pt x="253" y="10999"/>
                  </a:lnTo>
                  <a:lnTo>
                    <a:pt x="269" y="11007"/>
                  </a:lnTo>
                  <a:lnTo>
                    <a:pt x="285" y="11015"/>
                  </a:lnTo>
                  <a:lnTo>
                    <a:pt x="300" y="11022"/>
                  </a:lnTo>
                  <a:lnTo>
                    <a:pt x="316" y="11029"/>
                  </a:lnTo>
                  <a:lnTo>
                    <a:pt x="4251" y="12603"/>
                  </a:lnTo>
                  <a:lnTo>
                    <a:pt x="6102" y="15842"/>
                  </a:lnTo>
                  <a:lnTo>
                    <a:pt x="6110" y="15856"/>
                  </a:lnTo>
                  <a:lnTo>
                    <a:pt x="6119" y="15870"/>
                  </a:lnTo>
                  <a:lnTo>
                    <a:pt x="6128" y="15884"/>
                  </a:lnTo>
                  <a:lnTo>
                    <a:pt x="6138" y="15897"/>
                  </a:lnTo>
                  <a:lnTo>
                    <a:pt x="6148" y="15910"/>
                  </a:lnTo>
                  <a:lnTo>
                    <a:pt x="6159" y="15922"/>
                  </a:lnTo>
                  <a:lnTo>
                    <a:pt x="6170" y="15934"/>
                  </a:lnTo>
                  <a:lnTo>
                    <a:pt x="6181" y="15946"/>
                  </a:lnTo>
                  <a:lnTo>
                    <a:pt x="6194" y="15957"/>
                  </a:lnTo>
                  <a:lnTo>
                    <a:pt x="6206" y="15968"/>
                  </a:lnTo>
                  <a:lnTo>
                    <a:pt x="6218" y="15979"/>
                  </a:lnTo>
                  <a:lnTo>
                    <a:pt x="6230" y="15989"/>
                  </a:lnTo>
                  <a:lnTo>
                    <a:pt x="6243" y="15999"/>
                  </a:lnTo>
                  <a:lnTo>
                    <a:pt x="6257" y="16008"/>
                  </a:lnTo>
                  <a:lnTo>
                    <a:pt x="6270" y="16018"/>
                  </a:lnTo>
                  <a:lnTo>
                    <a:pt x="6284" y="16026"/>
                  </a:lnTo>
                  <a:lnTo>
                    <a:pt x="6298" y="16034"/>
                  </a:lnTo>
                  <a:lnTo>
                    <a:pt x="6312" y="16041"/>
                  </a:lnTo>
                  <a:lnTo>
                    <a:pt x="6326" y="16048"/>
                  </a:lnTo>
                  <a:lnTo>
                    <a:pt x="6341" y="16055"/>
                  </a:lnTo>
                  <a:lnTo>
                    <a:pt x="6357" y="16061"/>
                  </a:lnTo>
                  <a:lnTo>
                    <a:pt x="6372" y="16067"/>
                  </a:lnTo>
                  <a:lnTo>
                    <a:pt x="6388" y="16072"/>
                  </a:lnTo>
                  <a:lnTo>
                    <a:pt x="6403" y="16076"/>
                  </a:lnTo>
                  <a:lnTo>
                    <a:pt x="6419" y="16081"/>
                  </a:lnTo>
                  <a:lnTo>
                    <a:pt x="6435" y="16084"/>
                  </a:lnTo>
                  <a:lnTo>
                    <a:pt x="6451" y="16087"/>
                  </a:lnTo>
                  <a:lnTo>
                    <a:pt x="6467" y="16090"/>
                  </a:lnTo>
                  <a:lnTo>
                    <a:pt x="6483" y="16092"/>
                  </a:lnTo>
                  <a:lnTo>
                    <a:pt x="6499" y="16093"/>
                  </a:lnTo>
                  <a:lnTo>
                    <a:pt x="6516" y="16094"/>
                  </a:lnTo>
                  <a:lnTo>
                    <a:pt x="6533" y="16095"/>
                  </a:lnTo>
                  <a:lnTo>
                    <a:pt x="6539" y="16095"/>
                  </a:lnTo>
                  <a:lnTo>
                    <a:pt x="6555" y="16095"/>
                  </a:lnTo>
                  <a:lnTo>
                    <a:pt x="6572" y="16094"/>
                  </a:lnTo>
                  <a:lnTo>
                    <a:pt x="6588" y="16093"/>
                  </a:lnTo>
                  <a:lnTo>
                    <a:pt x="6604" y="16091"/>
                  </a:lnTo>
                  <a:lnTo>
                    <a:pt x="6620" y="16088"/>
                  </a:lnTo>
                  <a:lnTo>
                    <a:pt x="6636" y="16085"/>
                  </a:lnTo>
                  <a:lnTo>
                    <a:pt x="6652" y="16082"/>
                  </a:lnTo>
                  <a:lnTo>
                    <a:pt x="6667" y="16078"/>
                  </a:lnTo>
                  <a:lnTo>
                    <a:pt x="6683" y="16074"/>
                  </a:lnTo>
                  <a:lnTo>
                    <a:pt x="6699" y="16069"/>
                  </a:lnTo>
                  <a:lnTo>
                    <a:pt x="6714" y="16063"/>
                  </a:lnTo>
                  <a:lnTo>
                    <a:pt x="6729" y="16058"/>
                  </a:lnTo>
                  <a:lnTo>
                    <a:pt x="6743" y="16051"/>
                  </a:lnTo>
                  <a:lnTo>
                    <a:pt x="6758" y="16045"/>
                  </a:lnTo>
                  <a:lnTo>
                    <a:pt x="6772" y="16037"/>
                  </a:lnTo>
                  <a:lnTo>
                    <a:pt x="6786" y="16030"/>
                  </a:lnTo>
                  <a:lnTo>
                    <a:pt x="6800" y="16022"/>
                  </a:lnTo>
                  <a:lnTo>
                    <a:pt x="6813" y="16013"/>
                  </a:lnTo>
                  <a:lnTo>
                    <a:pt x="6827" y="16003"/>
                  </a:lnTo>
                  <a:lnTo>
                    <a:pt x="6840" y="15994"/>
                  </a:lnTo>
                  <a:lnTo>
                    <a:pt x="6852" y="15984"/>
                  </a:lnTo>
                  <a:lnTo>
                    <a:pt x="6866" y="15974"/>
                  </a:lnTo>
                  <a:lnTo>
                    <a:pt x="6878" y="15963"/>
                  </a:lnTo>
                  <a:lnTo>
                    <a:pt x="6889" y="15952"/>
                  </a:lnTo>
                  <a:lnTo>
                    <a:pt x="6901" y="15941"/>
                  </a:lnTo>
                  <a:lnTo>
                    <a:pt x="6912" y="15929"/>
                  </a:lnTo>
                  <a:lnTo>
                    <a:pt x="6922" y="15917"/>
                  </a:lnTo>
                  <a:lnTo>
                    <a:pt x="6933" y="15904"/>
                  </a:lnTo>
                  <a:lnTo>
                    <a:pt x="6943" y="15891"/>
                  </a:lnTo>
                  <a:lnTo>
                    <a:pt x="6952" y="15878"/>
                  </a:lnTo>
                  <a:lnTo>
                    <a:pt x="6961" y="15864"/>
                  </a:lnTo>
                  <a:lnTo>
                    <a:pt x="6970" y="15851"/>
                  </a:lnTo>
                  <a:lnTo>
                    <a:pt x="8014" y="14108"/>
                  </a:lnTo>
                  <a:lnTo>
                    <a:pt x="12890" y="16059"/>
                  </a:lnTo>
                  <a:lnTo>
                    <a:pt x="12913" y="16067"/>
                  </a:lnTo>
                  <a:lnTo>
                    <a:pt x="12936" y="16074"/>
                  </a:lnTo>
                  <a:lnTo>
                    <a:pt x="12958" y="16081"/>
                  </a:lnTo>
                  <a:lnTo>
                    <a:pt x="12983" y="16086"/>
                  </a:lnTo>
                  <a:lnTo>
                    <a:pt x="13006" y="16090"/>
                  </a:lnTo>
                  <a:lnTo>
                    <a:pt x="13030" y="16093"/>
                  </a:lnTo>
                  <a:lnTo>
                    <a:pt x="13053" y="16094"/>
                  </a:lnTo>
                  <a:lnTo>
                    <a:pt x="13077" y="16095"/>
                  </a:lnTo>
                  <a:lnTo>
                    <a:pt x="13093" y="16095"/>
                  </a:lnTo>
                  <a:lnTo>
                    <a:pt x="13109" y="16094"/>
                  </a:lnTo>
                  <a:lnTo>
                    <a:pt x="13124" y="16093"/>
                  </a:lnTo>
                  <a:lnTo>
                    <a:pt x="13141" y="16091"/>
                  </a:lnTo>
                  <a:lnTo>
                    <a:pt x="13157" y="16089"/>
                  </a:lnTo>
                  <a:lnTo>
                    <a:pt x="13173" y="16086"/>
                  </a:lnTo>
                  <a:lnTo>
                    <a:pt x="13188" y="16083"/>
                  </a:lnTo>
                  <a:lnTo>
                    <a:pt x="13204" y="16079"/>
                  </a:lnTo>
                  <a:lnTo>
                    <a:pt x="13219" y="16075"/>
                  </a:lnTo>
                  <a:lnTo>
                    <a:pt x="13234" y="16070"/>
                  </a:lnTo>
                  <a:lnTo>
                    <a:pt x="13250" y="16064"/>
                  </a:lnTo>
                  <a:lnTo>
                    <a:pt x="13265" y="16059"/>
                  </a:lnTo>
                  <a:lnTo>
                    <a:pt x="13279" y="16052"/>
                  </a:lnTo>
                  <a:lnTo>
                    <a:pt x="13294" y="16046"/>
                  </a:lnTo>
                  <a:lnTo>
                    <a:pt x="13309" y="16038"/>
                  </a:lnTo>
                  <a:lnTo>
                    <a:pt x="13324" y="16031"/>
                  </a:lnTo>
                  <a:lnTo>
                    <a:pt x="13348" y="16016"/>
                  </a:lnTo>
                  <a:lnTo>
                    <a:pt x="13371" y="15999"/>
                  </a:lnTo>
                  <a:lnTo>
                    <a:pt x="13394" y="15982"/>
                  </a:lnTo>
                  <a:lnTo>
                    <a:pt x="13415" y="15964"/>
                  </a:lnTo>
                  <a:lnTo>
                    <a:pt x="13435" y="15945"/>
                  </a:lnTo>
                  <a:lnTo>
                    <a:pt x="13454" y="15924"/>
                  </a:lnTo>
                  <a:lnTo>
                    <a:pt x="13473" y="15903"/>
                  </a:lnTo>
                  <a:lnTo>
                    <a:pt x="13489" y="15881"/>
                  </a:lnTo>
                  <a:lnTo>
                    <a:pt x="13504" y="15858"/>
                  </a:lnTo>
                  <a:lnTo>
                    <a:pt x="13518" y="15833"/>
                  </a:lnTo>
                  <a:lnTo>
                    <a:pt x="13531" y="15808"/>
                  </a:lnTo>
                  <a:lnTo>
                    <a:pt x="13542" y="15783"/>
                  </a:lnTo>
                  <a:lnTo>
                    <a:pt x="13552" y="15757"/>
                  </a:lnTo>
                  <a:lnTo>
                    <a:pt x="13561" y="15730"/>
                  </a:lnTo>
                  <a:lnTo>
                    <a:pt x="13568" y="15703"/>
                  </a:lnTo>
                  <a:lnTo>
                    <a:pt x="13573" y="15675"/>
                  </a:lnTo>
                  <a:lnTo>
                    <a:pt x="16088" y="585"/>
                  </a:lnTo>
                  <a:lnTo>
                    <a:pt x="16091" y="567"/>
                  </a:lnTo>
                  <a:lnTo>
                    <a:pt x="16093" y="548"/>
                  </a:lnTo>
                  <a:lnTo>
                    <a:pt x="16094" y="530"/>
                  </a:lnTo>
                  <a:lnTo>
                    <a:pt x="16095" y="512"/>
                  </a:lnTo>
                  <a:lnTo>
                    <a:pt x="16095" y="493"/>
                  </a:lnTo>
                  <a:lnTo>
                    <a:pt x="16094" y="475"/>
                  </a:lnTo>
                  <a:lnTo>
                    <a:pt x="16093" y="457"/>
                  </a:lnTo>
                  <a:lnTo>
                    <a:pt x="16091" y="439"/>
                  </a:lnTo>
                  <a:lnTo>
                    <a:pt x="16088" y="420"/>
                  </a:lnTo>
                  <a:lnTo>
                    <a:pt x="16085" y="402"/>
                  </a:lnTo>
                  <a:lnTo>
                    <a:pt x="16081" y="385"/>
                  </a:lnTo>
                  <a:lnTo>
                    <a:pt x="16076" y="367"/>
                  </a:lnTo>
                  <a:lnTo>
                    <a:pt x="16071" y="350"/>
                  </a:lnTo>
                  <a:lnTo>
                    <a:pt x="16066" y="333"/>
                  </a:lnTo>
                  <a:lnTo>
                    <a:pt x="16059" y="317"/>
                  </a:lnTo>
                  <a:lnTo>
                    <a:pt x="16052" y="300"/>
                  </a:lnTo>
                  <a:lnTo>
                    <a:pt x="16045" y="284"/>
                  </a:lnTo>
                  <a:lnTo>
                    <a:pt x="16037" y="268"/>
                  </a:lnTo>
                  <a:lnTo>
                    <a:pt x="16028" y="251"/>
                  </a:lnTo>
                  <a:lnTo>
                    <a:pt x="16019" y="236"/>
                  </a:lnTo>
                  <a:lnTo>
                    <a:pt x="16008" y="221"/>
                  </a:lnTo>
                  <a:lnTo>
                    <a:pt x="15997" y="206"/>
                  </a:lnTo>
                  <a:lnTo>
                    <a:pt x="15987" y="192"/>
                  </a:lnTo>
                  <a:lnTo>
                    <a:pt x="15975" y="178"/>
                  </a:lnTo>
                  <a:lnTo>
                    <a:pt x="15963" y="164"/>
                  </a:lnTo>
                  <a:lnTo>
                    <a:pt x="15951" y="151"/>
                  </a:lnTo>
                  <a:lnTo>
                    <a:pt x="15938" y="138"/>
                  </a:lnTo>
                  <a:lnTo>
                    <a:pt x="15924" y="126"/>
                  </a:lnTo>
                  <a:lnTo>
                    <a:pt x="15910" y="114"/>
                  </a:lnTo>
                  <a:lnTo>
                    <a:pt x="15896" y="102"/>
                  </a:lnTo>
                  <a:lnTo>
                    <a:pt x="15881" y="92"/>
                  </a:lnTo>
                  <a:lnTo>
                    <a:pt x="15865" y="80"/>
                  </a:lnTo>
                  <a:close/>
                </a:path>
              </a:pathLst>
            </a:custGeom>
            <a:solidFill>
              <a:schemeClr val="bg1"/>
            </a:soli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8" name="Group 10"/>
          <p:cNvGrpSpPr/>
          <p:nvPr/>
        </p:nvGrpSpPr>
        <p:grpSpPr>
          <a:xfrm>
            <a:off x="1005703" y="3631480"/>
            <a:ext cx="736265" cy="736265"/>
            <a:chOff x="7051661" y="2512363"/>
            <a:chExt cx="736265" cy="736265"/>
          </a:xfrm>
        </p:grpSpPr>
        <p:sp>
          <p:nvSpPr>
            <p:cNvPr id="109" name="Oval 68"/>
            <p:cNvSpPr/>
            <p:nvPr/>
          </p:nvSpPr>
          <p:spPr>
            <a:xfrm>
              <a:off x="7051661" y="2512363"/>
              <a:ext cx="736265" cy="736265"/>
            </a:xfrm>
            <a:prstGeom prst="ellipse">
              <a:avLst/>
            </a:prstGeom>
            <a:solidFill>
              <a:srgbClr val="17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0" name="Group 104"/>
            <p:cNvGrpSpPr/>
            <p:nvPr/>
          </p:nvGrpSpPr>
          <p:grpSpPr>
            <a:xfrm>
              <a:off x="7231041" y="2719947"/>
              <a:ext cx="377503" cy="353204"/>
              <a:chOff x="6964363" y="2108200"/>
              <a:chExt cx="690562" cy="646113"/>
            </a:xfrm>
            <a:solidFill>
              <a:schemeClr val="bg1"/>
            </a:solidFill>
          </p:grpSpPr>
          <p:sp>
            <p:nvSpPr>
              <p:cNvPr id="111"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13" name="Group 8"/>
          <p:cNvGrpSpPr/>
          <p:nvPr/>
        </p:nvGrpSpPr>
        <p:grpSpPr>
          <a:xfrm>
            <a:off x="1027702" y="4642423"/>
            <a:ext cx="736265" cy="736265"/>
            <a:chOff x="4207630" y="4997265"/>
            <a:chExt cx="736265" cy="736265"/>
          </a:xfrm>
        </p:grpSpPr>
        <p:sp>
          <p:nvSpPr>
            <p:cNvPr id="114" name="Oval 36"/>
            <p:cNvSpPr/>
            <p:nvPr/>
          </p:nvSpPr>
          <p:spPr>
            <a:xfrm>
              <a:off x="4207630" y="4997265"/>
              <a:ext cx="736265" cy="736265"/>
            </a:xfrm>
            <a:prstGeom prst="ellipse">
              <a:avLst/>
            </a:prstGeom>
            <a:solidFill>
              <a:srgbClr val="17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5" name="Group 33"/>
            <p:cNvGrpSpPr/>
            <p:nvPr/>
          </p:nvGrpSpPr>
          <p:grpSpPr>
            <a:xfrm>
              <a:off x="4367216" y="5178917"/>
              <a:ext cx="372962" cy="372962"/>
              <a:chOff x="2005013" y="1077913"/>
              <a:chExt cx="688975" cy="688975"/>
            </a:xfrm>
            <a:solidFill>
              <a:schemeClr val="bg1"/>
            </a:solidFill>
          </p:grpSpPr>
          <p:sp>
            <p:nvSpPr>
              <p:cNvPr id="116"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7"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fade">
                                      <p:cBhvr>
                                        <p:cTn id="40" dur="500"/>
                                        <p:tgtEl>
                                          <p:spTgt spid="10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fade">
                                      <p:cBhvr>
                                        <p:cTn id="43" dur="500"/>
                                        <p:tgtEl>
                                          <p:spTgt spid="103"/>
                                        </p:tgtEl>
                                      </p:cBhvr>
                                    </p:animEffect>
                                  </p:childTnLst>
                                </p:cTn>
                              </p:par>
                              <p:par>
                                <p:cTn id="44" presetID="53" presetClass="entr" presetSubtype="16" fill="hold" nodeType="withEffect">
                                  <p:stCondLst>
                                    <p:cond delay="0"/>
                                  </p:stCondLst>
                                  <p:childTnLst>
                                    <p:set>
                                      <p:cBhvr>
                                        <p:cTn id="45" dur="1" fill="hold">
                                          <p:stCondLst>
                                            <p:cond delay="0"/>
                                          </p:stCondLst>
                                        </p:cTn>
                                        <p:tgtEl>
                                          <p:spTgt spid="105"/>
                                        </p:tgtEl>
                                        <p:attrNameLst>
                                          <p:attrName>style.visibility</p:attrName>
                                        </p:attrNameLst>
                                      </p:cBhvr>
                                      <p:to>
                                        <p:strVal val="visible"/>
                                      </p:to>
                                    </p:set>
                                    <p:anim calcmode="lin" valueType="num">
                                      <p:cBhvr>
                                        <p:cTn id="46" dur="500" fill="hold"/>
                                        <p:tgtEl>
                                          <p:spTgt spid="105"/>
                                        </p:tgtEl>
                                        <p:attrNameLst>
                                          <p:attrName>ppt_w</p:attrName>
                                        </p:attrNameLst>
                                      </p:cBhvr>
                                      <p:tavLst>
                                        <p:tav tm="0">
                                          <p:val>
                                            <p:fltVal val="0"/>
                                          </p:val>
                                        </p:tav>
                                        <p:tav tm="100000">
                                          <p:val>
                                            <p:strVal val="#ppt_w"/>
                                          </p:val>
                                        </p:tav>
                                      </p:tavLst>
                                    </p:anim>
                                    <p:anim calcmode="lin" valueType="num">
                                      <p:cBhvr>
                                        <p:cTn id="47" dur="500" fill="hold"/>
                                        <p:tgtEl>
                                          <p:spTgt spid="105"/>
                                        </p:tgtEl>
                                        <p:attrNameLst>
                                          <p:attrName>ppt_h</p:attrName>
                                        </p:attrNameLst>
                                      </p:cBhvr>
                                      <p:tavLst>
                                        <p:tav tm="0">
                                          <p:val>
                                            <p:fltVal val="0"/>
                                          </p:val>
                                        </p:tav>
                                        <p:tav tm="100000">
                                          <p:val>
                                            <p:strVal val="#ppt_h"/>
                                          </p:val>
                                        </p:tav>
                                      </p:tavLst>
                                    </p:anim>
                                    <p:animEffect transition="in" filter="fade">
                                      <p:cBhvr>
                                        <p:cTn id="48" dur="500"/>
                                        <p:tgtEl>
                                          <p:spTgt spid="105"/>
                                        </p:tgtEl>
                                      </p:cBhvr>
                                    </p:animEffect>
                                  </p:childTnLst>
                                </p:cTn>
                              </p:par>
                              <p:par>
                                <p:cTn id="49" presetID="53" presetClass="entr" presetSubtype="16" fill="hold" nodeType="withEffect">
                                  <p:stCondLst>
                                    <p:cond delay="0"/>
                                  </p:stCondLst>
                                  <p:childTnLst>
                                    <p:set>
                                      <p:cBhvr>
                                        <p:cTn id="50" dur="1" fill="hold">
                                          <p:stCondLst>
                                            <p:cond delay="0"/>
                                          </p:stCondLst>
                                        </p:cTn>
                                        <p:tgtEl>
                                          <p:spTgt spid="108"/>
                                        </p:tgtEl>
                                        <p:attrNameLst>
                                          <p:attrName>style.visibility</p:attrName>
                                        </p:attrNameLst>
                                      </p:cBhvr>
                                      <p:to>
                                        <p:strVal val="visible"/>
                                      </p:to>
                                    </p:set>
                                    <p:anim calcmode="lin" valueType="num">
                                      <p:cBhvr>
                                        <p:cTn id="51" dur="500" fill="hold"/>
                                        <p:tgtEl>
                                          <p:spTgt spid="108"/>
                                        </p:tgtEl>
                                        <p:attrNameLst>
                                          <p:attrName>ppt_w</p:attrName>
                                        </p:attrNameLst>
                                      </p:cBhvr>
                                      <p:tavLst>
                                        <p:tav tm="0">
                                          <p:val>
                                            <p:fltVal val="0"/>
                                          </p:val>
                                        </p:tav>
                                        <p:tav tm="100000">
                                          <p:val>
                                            <p:strVal val="#ppt_w"/>
                                          </p:val>
                                        </p:tav>
                                      </p:tavLst>
                                    </p:anim>
                                    <p:anim calcmode="lin" valueType="num">
                                      <p:cBhvr>
                                        <p:cTn id="52" dur="500" fill="hold"/>
                                        <p:tgtEl>
                                          <p:spTgt spid="108"/>
                                        </p:tgtEl>
                                        <p:attrNameLst>
                                          <p:attrName>ppt_h</p:attrName>
                                        </p:attrNameLst>
                                      </p:cBhvr>
                                      <p:tavLst>
                                        <p:tav tm="0">
                                          <p:val>
                                            <p:fltVal val="0"/>
                                          </p:val>
                                        </p:tav>
                                        <p:tav tm="100000">
                                          <p:val>
                                            <p:strVal val="#ppt_h"/>
                                          </p:val>
                                        </p:tav>
                                      </p:tavLst>
                                    </p:anim>
                                    <p:animEffect transition="in" filter="fade">
                                      <p:cBhvr>
                                        <p:cTn id="53" dur="500"/>
                                        <p:tgtEl>
                                          <p:spTgt spid="108"/>
                                        </p:tgtEl>
                                      </p:cBhvr>
                                    </p:animEffect>
                                  </p:childTnLst>
                                </p:cTn>
                              </p:par>
                              <p:par>
                                <p:cTn id="54" presetID="53" presetClass="entr" presetSubtype="16" fill="hold" nodeType="with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p:cTn id="56" dur="500" fill="hold"/>
                                        <p:tgtEl>
                                          <p:spTgt spid="113"/>
                                        </p:tgtEl>
                                        <p:attrNameLst>
                                          <p:attrName>ppt_w</p:attrName>
                                        </p:attrNameLst>
                                      </p:cBhvr>
                                      <p:tavLst>
                                        <p:tav tm="0">
                                          <p:val>
                                            <p:fltVal val="0"/>
                                          </p:val>
                                        </p:tav>
                                        <p:tav tm="100000">
                                          <p:val>
                                            <p:strVal val="#ppt_w"/>
                                          </p:val>
                                        </p:tav>
                                      </p:tavLst>
                                    </p:anim>
                                    <p:anim calcmode="lin" valueType="num">
                                      <p:cBhvr>
                                        <p:cTn id="57" dur="500" fill="hold"/>
                                        <p:tgtEl>
                                          <p:spTgt spid="113"/>
                                        </p:tgtEl>
                                        <p:attrNameLst>
                                          <p:attrName>ppt_h</p:attrName>
                                        </p:attrNameLst>
                                      </p:cBhvr>
                                      <p:tavLst>
                                        <p:tav tm="0">
                                          <p:val>
                                            <p:fltVal val="0"/>
                                          </p:val>
                                        </p:tav>
                                        <p:tav tm="100000">
                                          <p:val>
                                            <p:strVal val="#ppt_h"/>
                                          </p:val>
                                        </p:tav>
                                      </p:tavLst>
                                    </p:anim>
                                    <p:animEffect transition="in" filter="fade">
                                      <p:cBhvr>
                                        <p:cTn id="58"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32" grpId="0" animBg="1"/>
      <p:bldP spid="33" grpId="0" animBg="1"/>
      <p:bldP spid="34" grpId="0" animBg="1"/>
      <p:bldP spid="35" grpId="0" animBg="1"/>
      <p:bldP spid="36" grpId="0"/>
      <p:bldP spid="39" grpId="0"/>
      <p:bldP spid="102" grpId="0"/>
      <p:bldP spid="1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76475"/>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cstate="print"/>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1148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879228" y="2798099"/>
            <a:ext cx="7822777" cy="1183050"/>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一、</a:t>
            </a:r>
            <a:r>
              <a:rPr lang="zh-CN" altLang="en-US" sz="4000" b="1" dirty="0" smtClean="0">
                <a:latin typeface="华文隶书" panose="02010800040101010101" pitchFamily="2" charset="-122"/>
                <a:ea typeface="华文隶书" panose="02010800040101010101" pitchFamily="2" charset="-122"/>
              </a:rPr>
              <a:t>测算新建项目现金净流量</a:t>
            </a:r>
            <a:endParaRPr lang="zh-CN" altLang="en-US"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EBAA0B0A-6C67-430D-843B-589DA2079AA5}" type="slidenum">
              <a:rPr lang="en-US"/>
            </a:fld>
            <a:endParaRPr lang="en-US" dirty="0"/>
          </a:p>
        </p:txBody>
      </p:sp>
      <p:sp>
        <p:nvSpPr>
          <p:cNvPr id="12" name="TextBox 11"/>
          <p:cNvSpPr txBox="1"/>
          <p:nvPr/>
        </p:nvSpPr>
        <p:spPr>
          <a:xfrm>
            <a:off x="4346294" y="1132255"/>
            <a:ext cx="2630488" cy="846386"/>
          </a:xfrm>
          <a:prstGeom prst="rect">
            <a:avLst/>
          </a:prstGeom>
          <a:noFill/>
          <a:ln>
            <a:solidFill>
              <a:schemeClr val="accent1"/>
            </a:solidFill>
          </a:ln>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742950" indent="-742950" algn="l">
              <a:lnSpc>
                <a:spcPct val="150000"/>
              </a:lnSpc>
              <a:defRPr/>
            </a:pPr>
            <a:r>
              <a:rPr lang="zh-CN" altLang="en-US" sz="4000" dirty="0">
                <a:solidFill>
                  <a:schemeClr val="tx1"/>
                </a:solidFill>
                <a:latin typeface="华文隶书" panose="02010800040101010101" pitchFamily="2" charset="-122"/>
                <a:ea typeface="华文隶书" panose="02010800040101010101" pitchFamily="2" charset="-122"/>
              </a:rPr>
              <a:t>任务实训</a:t>
            </a:r>
            <a:endParaRPr lang="zh-CN" altLang="en-US" sz="4000" dirty="0">
              <a:solidFill>
                <a:schemeClr val="tx1"/>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txBox="1"/>
          <p:nvPr/>
        </p:nvSpPr>
        <p:spPr>
          <a:xfrm>
            <a:off x="452438" y="438150"/>
            <a:ext cx="10515600" cy="535531"/>
          </a:xfrm>
          <a:prstGeom prst="rect">
            <a:avLst/>
          </a:prstGeom>
        </p:spPr>
        <p:txBody>
          <a:bodyPr>
            <a:spAutoFit/>
          </a:bodyPr>
          <a:lstStyle/>
          <a:p>
            <a:pPr algn="ctr">
              <a:lnSpc>
                <a:spcPct val="90000"/>
              </a:lnSpc>
            </a:pPr>
            <a:r>
              <a:rPr lang="zh-CN" altLang="en-US" sz="3200" b="1" dirty="0">
                <a:solidFill>
                  <a:srgbClr val="495A66"/>
                </a:solidFill>
                <a:latin typeface="微软雅黑" panose="020B0503020204020204" pitchFamily="34" charset="-122"/>
                <a:ea typeface="微软雅黑" panose="020B0503020204020204" pitchFamily="34" charset="-122"/>
              </a:rPr>
              <a:t>回顾项目计算期的内容</a:t>
            </a:r>
            <a:endParaRPr lang="zh-CN" altLang="en-US" sz="3200" b="1" dirty="0">
              <a:solidFill>
                <a:srgbClr val="495A66"/>
              </a:solidFill>
              <a:latin typeface="微软雅黑" panose="020B0503020204020204" pitchFamily="34" charset="-122"/>
              <a:ea typeface="微软雅黑" panose="020B0503020204020204" pitchFamily="34" charset="-122"/>
            </a:endParaRPr>
          </a:p>
        </p:txBody>
      </p:sp>
      <p:grpSp>
        <p:nvGrpSpPr>
          <p:cNvPr id="20483" name="组合 36"/>
          <p:cNvGrpSpPr/>
          <p:nvPr/>
        </p:nvGrpSpPr>
        <p:grpSpPr bwMode="auto">
          <a:xfrm>
            <a:off x="3562065" y="1050878"/>
            <a:ext cx="4872251" cy="104230"/>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2"/>
          <p:cNvSpPr>
            <a:spLocks noChangeArrowheads="1"/>
          </p:cNvSpPr>
          <p:nvPr/>
        </p:nvSpPr>
        <p:spPr bwMode="auto">
          <a:xfrm>
            <a:off x="689174" y="1477682"/>
            <a:ext cx="6355078" cy="1268104"/>
          </a:xfrm>
          <a:prstGeom prst="rect">
            <a:avLst/>
          </a:prstGeom>
          <a:noFill/>
          <a:ln w="9525">
            <a:noFill/>
            <a:miter lim="800000"/>
          </a:ln>
        </p:spPr>
        <p:txBody>
          <a:bodyPr wrap="square">
            <a:spAutoFit/>
          </a:bodyPr>
          <a:lstStyle/>
          <a:p>
            <a:pPr>
              <a:lnSpc>
                <a:spcPct val="150000"/>
              </a:lnSpc>
            </a:pPr>
            <a:r>
              <a:rPr lang="zh-CN" altLang="en-US" sz="2800" b="1" dirty="0">
                <a:solidFill>
                  <a:srgbClr val="FF0000"/>
                </a:solidFill>
                <a:latin typeface="微软雅黑" panose="020B0503020204020204" pitchFamily="34" charset="-122"/>
                <a:ea typeface="微软雅黑" panose="020B0503020204020204" pitchFamily="34" charset="-122"/>
              </a:rPr>
              <a:t>项目计算期：</a:t>
            </a:r>
            <a:r>
              <a:rPr lang="zh-CN" altLang="en-US" sz="2600" dirty="0">
                <a:latin typeface="微软雅黑" panose="020B0503020204020204" pitchFamily="34" charset="-122"/>
                <a:ea typeface="微软雅黑" panose="020B0503020204020204" pitchFamily="34" charset="-122"/>
              </a:rPr>
              <a:t>指投资项目从投资建设开始到最终清理结束整个过程的全部时间。</a:t>
            </a:r>
            <a:endParaRPr lang="en-US" altLang="zh-CN" sz="2600" dirty="0">
              <a:latin typeface="微软雅黑" panose="020B0503020204020204" pitchFamily="34" charset="-122"/>
              <a:ea typeface="微软雅黑" panose="020B0503020204020204" pitchFamily="34" charset="-122"/>
            </a:endParaRPr>
          </a:p>
        </p:txBody>
      </p:sp>
      <p:sp>
        <p:nvSpPr>
          <p:cNvPr id="8"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13" name="矩形 12"/>
          <p:cNvSpPr/>
          <p:nvPr/>
        </p:nvSpPr>
        <p:spPr>
          <a:xfrm>
            <a:off x="994764" y="3969508"/>
            <a:ext cx="2021392" cy="6024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26472" y="1215425"/>
            <a:ext cx="4035858" cy="2014206"/>
          </a:xfrm>
          <a:prstGeom prst="rect">
            <a:avLst/>
          </a:prstGeom>
        </p:spPr>
      </p:pic>
      <p:cxnSp>
        <p:nvCxnSpPr>
          <p:cNvPr id="23" name="直接连接符 22"/>
          <p:cNvCxnSpPr/>
          <p:nvPr/>
        </p:nvCxnSpPr>
        <p:spPr>
          <a:xfrm rot="5400000">
            <a:off x="9057563" y="5263486"/>
            <a:ext cx="176056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829670" y="3179655"/>
            <a:ext cx="9479127" cy="2260388"/>
            <a:chOff x="900063" y="3830486"/>
            <a:chExt cx="9479127" cy="2260388"/>
          </a:xfrm>
        </p:grpSpPr>
        <p:cxnSp>
          <p:nvCxnSpPr>
            <p:cNvPr id="30" name="直接箭头连接符 29"/>
            <p:cNvCxnSpPr/>
            <p:nvPr/>
          </p:nvCxnSpPr>
          <p:spPr>
            <a:xfrm rot="10800000">
              <a:off x="1228299" y="5431809"/>
              <a:ext cx="641445"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V="1">
              <a:off x="3073020" y="5434082"/>
              <a:ext cx="62779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900063" y="3830486"/>
              <a:ext cx="9479127" cy="2260388"/>
              <a:chOff x="900063" y="4048851"/>
              <a:chExt cx="9479127" cy="2260388"/>
            </a:xfrm>
          </p:grpSpPr>
          <p:grpSp>
            <p:nvGrpSpPr>
              <p:cNvPr id="68" name="组合 67"/>
              <p:cNvGrpSpPr/>
              <p:nvPr/>
            </p:nvGrpSpPr>
            <p:grpSpPr>
              <a:xfrm>
                <a:off x="1237401" y="4380934"/>
                <a:ext cx="8698169" cy="1815944"/>
                <a:chOff x="1237401" y="4380934"/>
                <a:chExt cx="8698169" cy="1815944"/>
              </a:xfrm>
            </p:grpSpPr>
            <p:cxnSp>
              <p:nvCxnSpPr>
                <p:cNvPr id="18" name="直接连接符 17"/>
                <p:cNvCxnSpPr/>
                <p:nvPr/>
              </p:nvCxnSpPr>
              <p:spPr>
                <a:xfrm rot="5400000">
                  <a:off x="375313" y="5315803"/>
                  <a:ext cx="176056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241946" y="5268036"/>
                  <a:ext cx="869362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3017349" y="5104661"/>
                  <a:ext cx="13912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5404250" y="4817133"/>
                  <a:ext cx="874247" cy="1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rot="10800000">
                  <a:off x="3700819" y="4833582"/>
                  <a:ext cx="641445"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8584442" y="4817660"/>
                  <a:ext cx="133748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rot="10800000">
                  <a:off x="5845794" y="4834800"/>
                  <a:ext cx="13602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5199797" y="4817659"/>
                  <a:ext cx="62779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rot="10800000">
                  <a:off x="3705371" y="5652000"/>
                  <a:ext cx="219046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flipV="1">
                  <a:off x="7820167" y="5652000"/>
                  <a:ext cx="210402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rot="10800000">
                  <a:off x="1237401" y="6086901"/>
                  <a:ext cx="317082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V="1">
                  <a:off x="6687403" y="6063708"/>
                  <a:ext cx="322542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900063" y="4048851"/>
                <a:ext cx="9479127" cy="2260388"/>
                <a:chOff x="900063" y="4048851"/>
                <a:chExt cx="9479127" cy="2260388"/>
              </a:xfrm>
            </p:grpSpPr>
            <p:sp>
              <p:nvSpPr>
                <p:cNvPr id="62" name="矩形 61"/>
                <p:cNvSpPr/>
                <p:nvPr/>
              </p:nvSpPr>
              <p:spPr>
                <a:xfrm>
                  <a:off x="4740612" y="5878352"/>
                  <a:ext cx="1595309" cy="430887"/>
                </a:xfrm>
                <a:prstGeom prst="rect">
                  <a:avLst/>
                </a:prstGeom>
              </p:spPr>
              <p:txBody>
                <a:bodyPr wrap="none">
                  <a:spAutoFit/>
                </a:bodyPr>
                <a:lstStyle/>
                <a:p>
                  <a:r>
                    <a:rPr lang="zh-CN" altLang="en-US" sz="2200" b="1" dirty="0">
                      <a:solidFill>
                        <a:srgbClr val="FF0000"/>
                      </a:solidFill>
                      <a:latin typeface="微软雅黑" panose="020B0503020204020204" pitchFamily="34" charset="-122"/>
                      <a:ea typeface="微软雅黑" panose="020B0503020204020204" pitchFamily="34" charset="-122"/>
                    </a:rPr>
                    <a:t>项目计算期</a:t>
                  </a:r>
                  <a:endParaRPr lang="zh-CN" altLang="en-US" sz="2200" b="1" dirty="0">
                    <a:solidFill>
                      <a:srgbClr val="FF0000"/>
                    </a:solidFill>
                    <a:latin typeface="微软雅黑" panose="020B0503020204020204" pitchFamily="34" charset="-122"/>
                    <a:ea typeface="微软雅黑" panose="020B0503020204020204" pitchFamily="34" charset="-122"/>
                  </a:endParaRPr>
                </a:p>
              </p:txBody>
            </p:sp>
            <p:sp>
              <p:nvSpPr>
                <p:cNvPr id="63" name="矩形 62"/>
                <p:cNvSpPr/>
                <p:nvPr/>
              </p:nvSpPr>
              <p:spPr>
                <a:xfrm>
                  <a:off x="1999687" y="5443898"/>
                  <a:ext cx="954107" cy="400110"/>
                </a:xfrm>
                <a:prstGeom prst="rect">
                  <a:avLst/>
                </a:prstGeom>
              </p:spPr>
              <p:txBody>
                <a:bodyPr wrap="none">
                  <a:spAutoFit/>
                </a:bodyPr>
                <a:lstStyle/>
                <a:p>
                  <a:r>
                    <a:rPr lang="zh-CN" altLang="en-US" sz="2000" b="1" dirty="0">
                      <a:solidFill>
                        <a:srgbClr val="333333"/>
                      </a:solidFill>
                      <a:latin typeface="微软雅黑" panose="020B0503020204020204" pitchFamily="34" charset="-122"/>
                      <a:ea typeface="微软雅黑" panose="020B0503020204020204" pitchFamily="34" charset="-122"/>
                    </a:rPr>
                    <a:t>建设期</a:t>
                  </a:r>
                  <a:endParaRPr lang="zh-CN" altLang="en-US" sz="2000" b="1" dirty="0">
                    <a:latin typeface="微软雅黑" panose="020B0503020204020204" pitchFamily="34" charset="-122"/>
                    <a:ea typeface="微软雅黑" panose="020B0503020204020204" pitchFamily="34" charset="-122"/>
                  </a:endParaRPr>
                </a:p>
              </p:txBody>
            </p:sp>
            <p:sp>
              <p:nvSpPr>
                <p:cNvPr id="64" name="矩形 63"/>
                <p:cNvSpPr/>
                <p:nvPr/>
              </p:nvSpPr>
              <p:spPr>
                <a:xfrm>
                  <a:off x="6355597" y="5418877"/>
                  <a:ext cx="954107" cy="400110"/>
                </a:xfrm>
                <a:prstGeom prst="rect">
                  <a:avLst/>
                </a:prstGeom>
              </p:spPr>
              <p:txBody>
                <a:bodyPr wrap="none">
                  <a:spAutoFit/>
                </a:bodyPr>
                <a:lstStyle/>
                <a:p>
                  <a:r>
                    <a:rPr lang="zh-CN" altLang="en-US" sz="2000" b="1" dirty="0">
                      <a:solidFill>
                        <a:srgbClr val="333333"/>
                      </a:solidFill>
                      <a:latin typeface="微软雅黑" panose="020B0503020204020204" pitchFamily="34" charset="-122"/>
                      <a:ea typeface="微软雅黑" panose="020B0503020204020204" pitchFamily="34" charset="-122"/>
                    </a:rPr>
                    <a:t>运营期</a:t>
                  </a:r>
                  <a:endParaRPr lang="zh-CN" altLang="en-US" sz="2000" b="1" dirty="0">
                    <a:latin typeface="微软雅黑" panose="020B0503020204020204" pitchFamily="34" charset="-122"/>
                    <a:ea typeface="微软雅黑" panose="020B0503020204020204" pitchFamily="34" charset="-122"/>
                  </a:endParaRPr>
                </a:p>
              </p:txBody>
            </p:sp>
            <p:sp>
              <p:nvSpPr>
                <p:cNvPr id="65" name="矩形 64"/>
                <p:cNvSpPr/>
                <p:nvPr/>
              </p:nvSpPr>
              <p:spPr>
                <a:xfrm>
                  <a:off x="7532664" y="4613659"/>
                  <a:ext cx="877163" cy="369332"/>
                </a:xfrm>
                <a:prstGeom prst="rect">
                  <a:avLst/>
                </a:prstGeom>
              </p:spPr>
              <p:txBody>
                <a:bodyPr wrap="none">
                  <a:spAutoFit/>
                </a:bodyPr>
                <a:lstStyle/>
                <a:p>
                  <a:r>
                    <a:rPr lang="zh-CN" altLang="en-US" b="1" dirty="0">
                      <a:solidFill>
                        <a:schemeClr val="bg2">
                          <a:lumMod val="75000"/>
                        </a:schemeClr>
                      </a:solidFill>
                      <a:latin typeface="微软雅黑" panose="020B0503020204020204" pitchFamily="34" charset="-122"/>
                      <a:ea typeface="微软雅黑" panose="020B0503020204020204" pitchFamily="34" charset="-122"/>
                    </a:rPr>
                    <a:t>达产期</a:t>
                  </a:r>
                  <a:endParaRPr lang="zh-CN" altLang="en-US" b="1"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66" name="矩形 65"/>
                <p:cNvSpPr/>
                <p:nvPr/>
              </p:nvSpPr>
              <p:spPr>
                <a:xfrm>
                  <a:off x="4351057" y="4600011"/>
                  <a:ext cx="877163" cy="369332"/>
                </a:xfrm>
                <a:prstGeom prst="rect">
                  <a:avLst/>
                </a:prstGeom>
              </p:spPr>
              <p:txBody>
                <a:bodyPr wrap="none">
                  <a:spAutoFit/>
                </a:bodyPr>
                <a:lstStyle/>
                <a:p>
                  <a:r>
                    <a:rPr lang="zh-CN" altLang="en-US" b="1" dirty="0">
                      <a:solidFill>
                        <a:schemeClr val="bg2">
                          <a:lumMod val="75000"/>
                        </a:schemeClr>
                      </a:solidFill>
                      <a:latin typeface="微软雅黑" panose="020B0503020204020204" pitchFamily="34" charset="-122"/>
                      <a:ea typeface="微软雅黑" panose="020B0503020204020204" pitchFamily="34" charset="-122"/>
                    </a:rPr>
                    <a:t>试产期</a:t>
                  </a:r>
                  <a:endParaRPr lang="zh-CN" altLang="en-US" b="1"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900063" y="4048852"/>
                  <a:ext cx="1210588" cy="400110"/>
                </a:xfrm>
                <a:prstGeom prst="rect">
                  <a:avLst/>
                </a:prstGeom>
              </p:spPr>
              <p:txBody>
                <a:bodyPr wrap="none">
                  <a:spAutoFit/>
                </a:bodyPr>
                <a:lstStyle/>
                <a:p>
                  <a:r>
                    <a:rPr lang="zh-CN" altLang="en-US" sz="2000" b="1" dirty="0">
                      <a:solidFill>
                        <a:srgbClr val="333333"/>
                      </a:solidFill>
                      <a:latin typeface="微软雅黑" panose="020B0503020204020204" pitchFamily="34" charset="-122"/>
                      <a:ea typeface="微软雅黑" panose="020B0503020204020204" pitchFamily="34" charset="-122"/>
                    </a:rPr>
                    <a:t>建设起点</a:t>
                  </a:r>
                  <a:endParaRPr lang="zh-CN" altLang="en-US" sz="2000" b="1" dirty="0">
                    <a:latin typeface="微软雅黑" panose="020B0503020204020204" pitchFamily="34" charset="-122"/>
                    <a:ea typeface="微软雅黑" panose="020B0503020204020204" pitchFamily="34" charset="-122"/>
                  </a:endParaRPr>
                </a:p>
              </p:txBody>
            </p:sp>
            <p:sp>
              <p:nvSpPr>
                <p:cNvPr id="71" name="矩形 70"/>
                <p:cNvSpPr/>
                <p:nvPr/>
              </p:nvSpPr>
              <p:spPr>
                <a:xfrm>
                  <a:off x="3263435" y="4076987"/>
                  <a:ext cx="954107" cy="400110"/>
                </a:xfrm>
                <a:prstGeom prst="rect">
                  <a:avLst/>
                </a:prstGeom>
              </p:spPr>
              <p:txBody>
                <a:bodyPr wrap="none">
                  <a:spAutoFit/>
                </a:bodyPr>
                <a:lstStyle/>
                <a:p>
                  <a:r>
                    <a:rPr lang="zh-CN" altLang="en-US" sz="2000" b="1" dirty="0">
                      <a:solidFill>
                        <a:srgbClr val="333333"/>
                      </a:solidFill>
                      <a:latin typeface="微软雅黑" panose="020B0503020204020204" pitchFamily="34" charset="-122"/>
                      <a:ea typeface="微软雅黑" panose="020B0503020204020204" pitchFamily="34" charset="-122"/>
                    </a:rPr>
                    <a:t>投产日</a:t>
                  </a:r>
                  <a:endParaRPr lang="zh-CN" altLang="en-US" sz="2000" b="1" dirty="0">
                    <a:latin typeface="微软雅黑" panose="020B0503020204020204" pitchFamily="34" charset="-122"/>
                    <a:ea typeface="微软雅黑" panose="020B0503020204020204" pitchFamily="34" charset="-122"/>
                  </a:endParaRPr>
                </a:p>
              </p:txBody>
            </p:sp>
            <p:sp>
              <p:nvSpPr>
                <p:cNvPr id="72" name="矩形 71"/>
                <p:cNvSpPr/>
                <p:nvPr/>
              </p:nvSpPr>
              <p:spPr>
                <a:xfrm>
                  <a:off x="5373588" y="4076987"/>
                  <a:ext cx="954107" cy="400110"/>
                </a:xfrm>
                <a:prstGeom prst="rect">
                  <a:avLst/>
                </a:prstGeom>
              </p:spPr>
              <p:txBody>
                <a:bodyPr wrap="none">
                  <a:spAutoFit/>
                </a:bodyPr>
                <a:lstStyle/>
                <a:p>
                  <a:r>
                    <a:rPr lang="zh-CN" altLang="en-US" sz="2000" b="1" dirty="0">
                      <a:solidFill>
                        <a:srgbClr val="333333"/>
                      </a:solidFill>
                      <a:latin typeface="微软雅黑" panose="020B0503020204020204" pitchFamily="34" charset="-122"/>
                      <a:ea typeface="微软雅黑" panose="020B0503020204020204" pitchFamily="34" charset="-122"/>
                    </a:rPr>
                    <a:t>达产日</a:t>
                  </a:r>
                  <a:endParaRPr lang="zh-CN" altLang="en-US" sz="2000" b="1" dirty="0">
                    <a:latin typeface="微软雅黑" panose="020B0503020204020204" pitchFamily="34" charset="-122"/>
                    <a:ea typeface="微软雅黑" panose="020B0503020204020204" pitchFamily="34" charset="-122"/>
                  </a:endParaRPr>
                </a:p>
              </p:txBody>
            </p:sp>
            <p:sp>
              <p:nvSpPr>
                <p:cNvPr id="73" name="矩形 72"/>
                <p:cNvSpPr/>
                <p:nvPr/>
              </p:nvSpPr>
              <p:spPr>
                <a:xfrm>
                  <a:off x="9425083" y="4048851"/>
                  <a:ext cx="954107" cy="400110"/>
                </a:xfrm>
                <a:prstGeom prst="rect">
                  <a:avLst/>
                </a:prstGeom>
              </p:spPr>
              <p:txBody>
                <a:bodyPr wrap="none">
                  <a:spAutoFit/>
                </a:bodyPr>
                <a:lstStyle/>
                <a:p>
                  <a:r>
                    <a:rPr lang="zh-CN" altLang="en-US" sz="2000" b="1" dirty="0">
                      <a:solidFill>
                        <a:srgbClr val="333333"/>
                      </a:solidFill>
                      <a:latin typeface="微软雅黑" panose="020B0503020204020204" pitchFamily="34" charset="-122"/>
                      <a:ea typeface="微软雅黑" panose="020B0503020204020204" pitchFamily="34" charset="-122"/>
                    </a:rPr>
                    <a:t>终结点</a:t>
                  </a:r>
                  <a:endParaRPr lang="zh-CN" altLang="en-US" sz="2000" b="1" dirty="0">
                    <a:latin typeface="微软雅黑" panose="020B0503020204020204" pitchFamily="34" charset="-122"/>
                    <a:ea typeface="微软雅黑" panose="020B0503020204020204" pitchFamily="34" charset="-122"/>
                  </a:endParaRPr>
                </a:p>
              </p:txBody>
            </p:sp>
          </p:grpSp>
        </p:grpSp>
      </p:grpSp>
      <p:sp>
        <p:nvSpPr>
          <p:cNvPr id="41" name="文本框 40"/>
          <p:cNvSpPr txBox="1"/>
          <p:nvPr/>
        </p:nvSpPr>
        <p:spPr>
          <a:xfrm>
            <a:off x="1642007" y="5522352"/>
            <a:ext cx="7839031" cy="895117"/>
          </a:xfrm>
          <a:prstGeom prst="rect">
            <a:avLst/>
          </a:prstGeom>
          <a:solidFill>
            <a:schemeClr val="accent2">
              <a:lumMod val="20000"/>
              <a:lumOff val="80000"/>
            </a:schemeClr>
          </a:solidFill>
        </p:spPr>
        <p:txBody>
          <a:bodyPr wrap="square">
            <a:spAutoFit/>
          </a:bodyPr>
          <a:lstStyle/>
          <a:p>
            <a:pPr marL="268605" marR="0">
              <a:spcBef>
                <a:spcPts val="575"/>
              </a:spcBef>
              <a:spcAft>
                <a:spcPts val="0"/>
              </a:spcAft>
            </a:pPr>
            <a:r>
              <a:rPr lang="en-US" altLang="zh-CN" sz="2400" dirty="0">
                <a:solidFill>
                  <a:srgbClr val="000000"/>
                </a:solidFill>
                <a:latin typeface="KHQEKV+SimSun"/>
                <a:cs typeface="KHQEKV+SimSun"/>
              </a:rPr>
              <a:t>『</a:t>
            </a:r>
            <a:r>
              <a:rPr lang="zh-CN" altLang="en-US" sz="2400" dirty="0">
                <a:solidFill>
                  <a:srgbClr val="000000"/>
                </a:solidFill>
                <a:latin typeface="KHQEKV+SimSun"/>
                <a:cs typeface="KHQEKV+SimSun"/>
              </a:rPr>
              <a:t>提示</a:t>
            </a:r>
            <a:r>
              <a:rPr lang="en-US" altLang="zh-CN" sz="2400" dirty="0">
                <a:solidFill>
                  <a:srgbClr val="000000"/>
                </a:solidFill>
                <a:latin typeface="KHQEKV+SimSun"/>
                <a:cs typeface="KHQEKV+SimSun"/>
              </a:rPr>
              <a:t>』</a:t>
            </a:r>
            <a:r>
              <a:rPr lang="zh-CN" altLang="en-US" sz="2400" dirty="0">
                <a:solidFill>
                  <a:srgbClr val="000000"/>
                </a:solidFill>
                <a:latin typeface="KHQEKV+SimSun"/>
                <a:cs typeface="KHQEKV+SimSun"/>
              </a:rPr>
              <a:t>（</a:t>
            </a:r>
            <a:r>
              <a:rPr lang="en-US" altLang="zh-CN" sz="2400" dirty="0">
                <a:solidFill>
                  <a:srgbClr val="000000"/>
                </a:solidFill>
                <a:latin typeface="EGVBOB+SimSun"/>
                <a:cs typeface="EGVBOB+SimSun"/>
              </a:rPr>
              <a:t>1</a:t>
            </a:r>
            <a:r>
              <a:rPr lang="zh-CN" altLang="en-US" sz="2400" dirty="0">
                <a:solidFill>
                  <a:srgbClr val="000000"/>
                </a:solidFill>
                <a:latin typeface="KHQEKV+SimSun"/>
                <a:cs typeface="KHQEKV+SimSun"/>
              </a:rPr>
              <a:t>）假设现金流量发生的时点在当期期末。</a:t>
            </a:r>
            <a:endParaRPr lang="zh-CN" altLang="en-US" sz="2400" dirty="0">
              <a:solidFill>
                <a:srgbClr val="000000"/>
              </a:solidFill>
              <a:latin typeface="KHQEKV+SimSun"/>
              <a:cs typeface="KHQEKV+SimSun"/>
            </a:endParaRPr>
          </a:p>
          <a:p>
            <a:pPr marL="268605" marR="0">
              <a:spcBef>
                <a:spcPts val="525"/>
              </a:spcBef>
              <a:spcAft>
                <a:spcPts val="0"/>
              </a:spcAft>
            </a:pPr>
            <a:r>
              <a:rPr lang="zh-CN" altLang="en-US" sz="2400" dirty="0">
                <a:solidFill>
                  <a:srgbClr val="000000"/>
                </a:solidFill>
                <a:latin typeface="KHQEKV+SimSun"/>
                <a:cs typeface="KHQEKV+SimSun"/>
              </a:rPr>
              <a:t>（</a:t>
            </a:r>
            <a:r>
              <a:rPr lang="en-US" altLang="zh-CN" sz="2400" dirty="0">
                <a:solidFill>
                  <a:srgbClr val="000000"/>
                </a:solidFill>
                <a:latin typeface="EGVBOB+SimSun"/>
                <a:cs typeface="EGVBOB+SimSun"/>
              </a:rPr>
              <a:t>2</a:t>
            </a:r>
            <a:r>
              <a:rPr lang="zh-CN" altLang="en-US" sz="2400" dirty="0">
                <a:solidFill>
                  <a:srgbClr val="000000"/>
                </a:solidFill>
                <a:latin typeface="KHQEKV+SimSun"/>
                <a:cs typeface="KHQEKV+SimSun"/>
              </a:rPr>
              <a:t>）上一年的年末和下一年的年初是同一个时点。</a:t>
            </a:r>
            <a:endParaRPr lang="zh-CN" altLang="en-US" sz="2400" dirty="0">
              <a:solidFill>
                <a:srgbClr val="000000"/>
              </a:solidFill>
              <a:latin typeface="KHQEKV+SimSun"/>
              <a:cs typeface="KHQEKV+SimSun"/>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imgsa.baidu.com/timg?image&amp;quality=80&amp;size=b9999_10000&amp;sec=1552752633641&amp;di=cc7b57810435227322a33fc8e877ae9e&amp;imgtype=0&amp;src=http%3A%2F%2F5b0988e595225.cdn.sohucs.com%2Fimages%2F20180531%2F9c6929f3111048b58f37c362d47d7234.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77776" y="3206817"/>
            <a:ext cx="5524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34" name="标题 4"/>
          <p:cNvSpPr txBox="1"/>
          <p:nvPr/>
        </p:nvSpPr>
        <p:spPr>
          <a:xfrm>
            <a:off x="452438" y="438150"/>
            <a:ext cx="10515600" cy="590931"/>
          </a:xfrm>
          <a:prstGeom prst="rect">
            <a:avLst/>
          </a:prstGeom>
        </p:spPr>
        <p:txBody>
          <a:bodyPr>
            <a:spAutoFit/>
          </a:bodyPr>
          <a:lstStyle/>
          <a:p>
            <a:pPr algn="ctr">
              <a:lnSpc>
                <a:spcPct val="90000"/>
              </a:lnSpc>
            </a:pPr>
            <a:r>
              <a:rPr lang="zh-CN" altLang="en-US" sz="3200" b="1" dirty="0">
                <a:solidFill>
                  <a:srgbClr val="495A66"/>
                </a:solidFill>
                <a:latin typeface="微软雅黑" panose="020B0503020204020204" pitchFamily="34" charset="-122"/>
                <a:ea typeface="微软雅黑" panose="020B0503020204020204" pitchFamily="34" charset="-122"/>
              </a:rPr>
              <a:t>    </a:t>
            </a:r>
            <a:r>
              <a:rPr lang="zh-CN" altLang="en-US" sz="3600" b="1" dirty="0" smtClean="0">
                <a:solidFill>
                  <a:srgbClr val="495A66"/>
                </a:solidFill>
                <a:latin typeface="微软雅黑" panose="020B0503020204020204" pitchFamily="34" charset="-122"/>
                <a:ea typeface="微软雅黑" panose="020B0503020204020204" pitchFamily="34" charset="-122"/>
              </a:rPr>
              <a:t>项目</a:t>
            </a:r>
            <a:r>
              <a:rPr lang="zh-CN" altLang="en-US" sz="3600" b="1" dirty="0">
                <a:solidFill>
                  <a:srgbClr val="495A66"/>
                </a:solidFill>
                <a:latin typeface="微软雅黑" panose="020B0503020204020204" pitchFamily="34" charset="-122"/>
                <a:ea typeface="微软雅黑" panose="020B0503020204020204" pitchFamily="34" charset="-122"/>
              </a:rPr>
              <a:t>投资现金流量的含义</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grpSp>
        <p:nvGrpSpPr>
          <p:cNvPr id="20483" name="组合 36"/>
          <p:cNvGrpSpPr/>
          <p:nvPr/>
        </p:nvGrpSpPr>
        <p:grpSpPr bwMode="auto">
          <a:xfrm>
            <a:off x="2715399" y="1110964"/>
            <a:ext cx="6620512" cy="104230"/>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2"/>
          <p:cNvSpPr>
            <a:spLocks noChangeArrowheads="1"/>
          </p:cNvSpPr>
          <p:nvPr/>
        </p:nvSpPr>
        <p:spPr bwMode="auto">
          <a:xfrm>
            <a:off x="4239826" y="1492690"/>
            <a:ext cx="2792500" cy="830997"/>
          </a:xfrm>
          <a:prstGeom prst="rect">
            <a:avLst/>
          </a:prstGeom>
          <a:noFill/>
          <a:ln w="9525">
            <a:noFill/>
            <a:miter lim="800000"/>
          </a:ln>
        </p:spPr>
        <p:txBody>
          <a:bodyPr wrap="square">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项目现金流量</a:t>
            </a:r>
            <a:endParaRPr lang="zh-CN" altLang="en-US" sz="3200" dirty="0">
              <a:latin typeface="微软雅黑" panose="020B0503020204020204" pitchFamily="34" charset="-122"/>
              <a:ea typeface="微软雅黑" panose="020B0503020204020204" pitchFamily="34" charset="-122"/>
            </a:endParaRPr>
          </a:p>
        </p:txBody>
      </p:sp>
      <p:sp>
        <p:nvSpPr>
          <p:cNvPr id="8"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3" name="矩形 2"/>
          <p:cNvSpPr/>
          <p:nvPr/>
        </p:nvSpPr>
        <p:spPr>
          <a:xfrm>
            <a:off x="1535174" y="2260298"/>
            <a:ext cx="8367008" cy="738664"/>
          </a:xfrm>
          <a:prstGeom prst="rect">
            <a:avLst/>
          </a:prstGeom>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一个项目引起的企业现金支出和现金收入增加的数量。</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271065" y="1526485"/>
            <a:ext cx="9783621" cy="1292662"/>
          </a:xfrm>
          <a:prstGeom prst="rect">
            <a:avLst/>
          </a:prstGeom>
          <a:noFill/>
          <a:ln w="9525">
            <a:noFill/>
            <a:miter lim="800000"/>
          </a:ln>
        </p:spPr>
        <p:txBody>
          <a:bodyPr wrap="square">
            <a:spAutoFit/>
          </a:bodyPr>
          <a:lstStyle/>
          <a:p>
            <a:pPr>
              <a:lnSpc>
                <a:spcPct val="150000"/>
              </a:lnSpc>
              <a:spcBef>
                <a:spcPts val="600"/>
              </a:spcBef>
            </a:pPr>
            <a:r>
              <a:rPr lang="zh-CN" altLang="en-US" sz="2600" dirty="0">
                <a:latin typeface="微软雅黑" panose="020B0503020204020204" pitchFamily="34" charset="-122"/>
                <a:ea typeface="微软雅黑" panose="020B0503020204020204" pitchFamily="34" charset="-122"/>
              </a:rPr>
              <a:t>“现金”是指</a:t>
            </a:r>
            <a:r>
              <a:rPr lang="zh-CN" altLang="en-US" sz="2600" dirty="0">
                <a:solidFill>
                  <a:srgbClr val="FF0000"/>
                </a:solidFill>
                <a:latin typeface="微软雅黑" panose="020B0503020204020204" pitchFamily="34" charset="-122"/>
                <a:ea typeface="微软雅黑" panose="020B0503020204020204" pitchFamily="34" charset="-122"/>
              </a:rPr>
              <a:t>广义的现金</a:t>
            </a:r>
            <a:r>
              <a:rPr lang="zh-CN" altLang="en-US" sz="2600" dirty="0">
                <a:latin typeface="微软雅黑" panose="020B0503020204020204" pitchFamily="34" charset="-122"/>
                <a:ea typeface="微软雅黑" panose="020B0503020204020204" pitchFamily="34" charset="-122"/>
              </a:rPr>
              <a:t>，它不仅包括各种货币资金，而且还包括项目需要投入的企业现有的</a:t>
            </a:r>
            <a:r>
              <a:rPr lang="zh-CN" altLang="en-US" sz="2600" dirty="0">
                <a:solidFill>
                  <a:srgbClr val="FF0000"/>
                </a:solidFill>
                <a:latin typeface="微软雅黑" panose="020B0503020204020204" pitchFamily="34" charset="-122"/>
                <a:ea typeface="微软雅黑" panose="020B0503020204020204" pitchFamily="34" charset="-122"/>
              </a:rPr>
              <a:t>非货币资源的变现价值</a:t>
            </a:r>
            <a:r>
              <a:rPr lang="zh-CN" altLang="en-US" sz="2600" dirty="0">
                <a:latin typeface="微软雅黑" panose="020B0503020204020204" pitchFamily="34" charset="-122"/>
                <a:ea typeface="微软雅黑" panose="020B0503020204020204" pitchFamily="34" charset="-122"/>
              </a:rPr>
              <a:t>。</a:t>
            </a:r>
            <a:endParaRPr lang="ja-JP" altLang="en-US" sz="2600" dirty="0">
              <a:latin typeface="微软雅黑" panose="020B0503020204020204" pitchFamily="34" charset="-122"/>
              <a:ea typeface="微软雅黑" panose="020B0503020204020204" pitchFamily="34" charset="-122"/>
            </a:endParaRPr>
          </a:p>
        </p:txBody>
      </p:sp>
      <p:sp>
        <p:nvSpPr>
          <p:cNvPr id="8"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11" name="直接连接符 10"/>
          <p:cNvSpPr/>
          <p:nvPr/>
        </p:nvSpPr>
        <p:spPr>
          <a:xfrm flipV="1">
            <a:off x="1409075" y="3217248"/>
            <a:ext cx="9348133"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pic>
        <p:nvPicPr>
          <p:cNvPr id="10250" name="Picture 10" descr="https://ss2.bdstatic.com/70cFvnSh_Q1YnxGkpoWK1HF6hhy/it/u=3932360934,994400328&amp;fm=27&amp;gp=0.jpg"/>
          <p:cNvPicPr>
            <a:picLocks noChangeAspect="1" noChangeArrowheads="1"/>
          </p:cNvPicPr>
          <p:nvPr/>
        </p:nvPicPr>
        <p:blipFill>
          <a:blip r:embed="rId1"/>
          <a:srcRect/>
          <a:stretch>
            <a:fillRect/>
          </a:stretch>
        </p:blipFill>
        <p:spPr bwMode="auto">
          <a:xfrm>
            <a:off x="6286428" y="4270922"/>
            <a:ext cx="4295775" cy="1381126"/>
          </a:xfrm>
          <a:prstGeom prst="rect">
            <a:avLst/>
          </a:prstGeom>
          <a:noFill/>
        </p:spPr>
      </p:pic>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677" y="3851627"/>
            <a:ext cx="3870561" cy="221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标题 4"/>
          <p:cNvSpPr txBox="1"/>
          <p:nvPr/>
        </p:nvSpPr>
        <p:spPr>
          <a:xfrm>
            <a:off x="452438" y="438150"/>
            <a:ext cx="10515600" cy="590931"/>
          </a:xfrm>
          <a:prstGeom prst="rect">
            <a:avLst/>
          </a:prstGeom>
        </p:spPr>
        <p:txBody>
          <a:bodyPr>
            <a:spAutoFit/>
          </a:bodyPr>
          <a:lstStyle/>
          <a:p>
            <a:pPr algn="ctr">
              <a:lnSpc>
                <a:spcPct val="90000"/>
              </a:lnSpc>
            </a:pPr>
            <a:r>
              <a:rPr lang="zh-CN" altLang="en-US" sz="3200" b="1" dirty="0">
                <a:solidFill>
                  <a:srgbClr val="495A66"/>
                </a:solidFill>
                <a:latin typeface="微软雅黑" panose="020B0503020204020204" pitchFamily="34" charset="-122"/>
                <a:ea typeface="微软雅黑" panose="020B0503020204020204" pitchFamily="34" charset="-122"/>
              </a:rPr>
              <a:t>    </a:t>
            </a:r>
            <a:r>
              <a:rPr lang="zh-CN" altLang="en-US" sz="3600" b="1" dirty="0" smtClean="0">
                <a:solidFill>
                  <a:srgbClr val="495A66"/>
                </a:solidFill>
                <a:latin typeface="微软雅黑" panose="020B0503020204020204" pitchFamily="34" charset="-122"/>
                <a:ea typeface="微软雅黑" panose="020B0503020204020204" pitchFamily="34" charset="-122"/>
              </a:rPr>
              <a:t>项目</a:t>
            </a:r>
            <a:r>
              <a:rPr lang="zh-CN" altLang="en-US" sz="3600" b="1" dirty="0">
                <a:solidFill>
                  <a:srgbClr val="495A66"/>
                </a:solidFill>
                <a:latin typeface="微软雅黑" panose="020B0503020204020204" pitchFamily="34" charset="-122"/>
                <a:ea typeface="微软雅黑" panose="020B0503020204020204" pitchFamily="34" charset="-122"/>
              </a:rPr>
              <a:t>投资现金流量的含义</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grpSp>
        <p:nvGrpSpPr>
          <p:cNvPr id="13" name="组合 36"/>
          <p:cNvGrpSpPr/>
          <p:nvPr/>
        </p:nvGrpSpPr>
        <p:grpSpPr bwMode="auto">
          <a:xfrm>
            <a:off x="2715399" y="1110964"/>
            <a:ext cx="6620512" cy="104230"/>
            <a:chOff x="5357217" y="1143000"/>
            <a:chExt cx="1490133" cy="101600"/>
          </a:xfrm>
        </p:grpSpPr>
        <p:cxnSp>
          <p:nvCxnSpPr>
            <p:cNvPr id="14"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8" descr="https://timgsa.baidu.com/timg?image&amp;quality=80&amp;size=b9999_10000&amp;sec=1517535065&amp;di=37ff5275ee47a21453ef307bd119b642&amp;imgtype=jpg&amp;er=1&amp;src=http%3A%2F%2Fpic.chinadmd.com%2Fupload%2F2_15jk1ob5v3xxrxrrk8q117jo.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77243" y="419552"/>
            <a:ext cx="8471463" cy="618795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rot="19200000">
            <a:off x="9180023" y="927370"/>
            <a:ext cx="2359760" cy="757130"/>
          </a:xfrm>
          <a:prstGeom prst="rect">
            <a:avLst/>
          </a:prstGeom>
        </p:spPr>
        <p:txBody>
          <a:bodyPr wrap="square">
            <a:spAutoFit/>
          </a:bodyPr>
          <a:lstStyle/>
          <a:p>
            <a:pPr lvl="0">
              <a:lnSpc>
                <a:spcPct val="120000"/>
              </a:lnSpc>
            </a:pPr>
            <a:r>
              <a:rPr lang="zh-CN" altLang="zh-CN" dirty="0">
                <a:latin typeface="微软雅黑" panose="020B0503020204020204" pitchFamily="34" charset="-122"/>
                <a:ea typeface="微软雅黑" panose="020B0503020204020204" pitchFamily="34" charset="-122"/>
              </a:rPr>
              <a:t>投资项目引起的企业现金</a:t>
            </a:r>
            <a:r>
              <a:rPr lang="zh-CN" altLang="zh-CN" b="1" dirty="0">
                <a:solidFill>
                  <a:srgbClr val="FF0000"/>
                </a:solidFill>
                <a:latin typeface="微软雅黑" panose="020B0503020204020204" pitchFamily="34" charset="-122"/>
                <a:ea typeface="微软雅黑" panose="020B0503020204020204" pitchFamily="34" charset="-122"/>
              </a:rPr>
              <a:t>收入的增加额</a:t>
            </a:r>
            <a:r>
              <a:rPr lang="zh-CN" altLang="en-US" b="1" dirty="0">
                <a:solidFill>
                  <a:srgbClr val="FF0000"/>
                </a:solidFill>
                <a:latin typeface="微软雅黑" panose="020B0503020204020204" pitchFamily="34" charset="-122"/>
                <a:ea typeface="微软雅黑" panose="020B0503020204020204" pitchFamily="34" charset="-122"/>
              </a:rPr>
              <a:t>。</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25" name="Rectangle 24"/>
          <p:cNvSpPr/>
          <p:nvPr/>
        </p:nvSpPr>
        <p:spPr>
          <a:xfrm rot="19200000">
            <a:off x="8554269" y="3584983"/>
            <a:ext cx="3052913" cy="799706"/>
          </a:xfrm>
          <a:prstGeom prst="rect">
            <a:avLst/>
          </a:prstGeom>
        </p:spPr>
        <p:txBody>
          <a:bodyPr wrap="square">
            <a:spAutoFit/>
          </a:bodyPr>
          <a:lstStyle/>
          <a:p>
            <a:pPr lvl="0">
              <a:lnSpc>
                <a:spcPct val="120000"/>
              </a:lnSpc>
            </a:pPr>
            <a:r>
              <a:rPr lang="zh-CN" altLang="zh-CN" sz="2000" dirty="0">
                <a:latin typeface="微软雅黑" panose="020B0503020204020204" pitchFamily="34" charset="-122"/>
                <a:ea typeface="微软雅黑" panose="020B0503020204020204" pitchFamily="34" charset="-122"/>
              </a:rPr>
              <a:t>一定期间现金流入量与现金流出量的</a:t>
            </a:r>
            <a:r>
              <a:rPr lang="zh-CN" altLang="zh-CN" sz="2000" b="1" dirty="0">
                <a:solidFill>
                  <a:srgbClr val="FF0000"/>
                </a:solidFill>
                <a:latin typeface="微软雅黑" panose="020B0503020204020204" pitchFamily="34" charset="-122"/>
                <a:ea typeface="微软雅黑" panose="020B0503020204020204" pitchFamily="34" charset="-122"/>
              </a:rPr>
              <a:t>差额</a:t>
            </a:r>
            <a:r>
              <a:rPr lang="zh-CN" altLang="en-US" sz="2000" b="1" dirty="0">
                <a:solidFill>
                  <a:srgbClr val="FF0000"/>
                </a:solidFill>
                <a:latin typeface="微软雅黑" panose="020B0503020204020204" pitchFamily="34" charset="-122"/>
                <a:ea typeface="微软雅黑" panose="020B0503020204020204" pitchFamily="34" charset="-122"/>
              </a:rPr>
              <a:t>。</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66" name="Rectangle 12"/>
          <p:cNvSpPr/>
          <p:nvPr/>
        </p:nvSpPr>
        <p:spPr>
          <a:xfrm rot="19080000">
            <a:off x="3764" y="2423163"/>
            <a:ext cx="2493962" cy="728982"/>
          </a:xfrm>
          <a:prstGeom prst="rect">
            <a:avLst/>
          </a:prstGeom>
        </p:spPr>
        <p:txBody>
          <a:bodyPr wrap="square">
            <a:spAutoFit/>
          </a:bodyPr>
          <a:lstStyle/>
          <a:p>
            <a:pPr lvl="0">
              <a:lnSpc>
                <a:spcPct val="120000"/>
              </a:lnSpc>
            </a:pPr>
            <a:r>
              <a:rPr lang="zh-CN" altLang="zh-CN" dirty="0">
                <a:latin typeface="微软雅黑" panose="020B0503020204020204" pitchFamily="34" charset="-122"/>
                <a:ea typeface="微软雅黑" panose="020B0503020204020204" pitchFamily="34" charset="-122"/>
              </a:rPr>
              <a:t>投资项目引起的企业现金</a:t>
            </a:r>
            <a:r>
              <a:rPr lang="zh-CN" altLang="zh-CN" b="1" dirty="0">
                <a:solidFill>
                  <a:srgbClr val="FF0000"/>
                </a:solidFill>
                <a:latin typeface="微软雅黑" panose="020B0503020204020204" pitchFamily="34" charset="-122"/>
                <a:ea typeface="微软雅黑" panose="020B0503020204020204" pitchFamily="34" charset="-122"/>
              </a:rPr>
              <a:t>支出的增加额</a:t>
            </a:r>
            <a:r>
              <a:rPr lang="zh-CN" altLang="en-US" b="1" dirty="0">
                <a:solidFill>
                  <a:srgbClr val="FF0000"/>
                </a:solidFill>
                <a:latin typeface="微软雅黑" panose="020B0503020204020204" pitchFamily="34" charset="-122"/>
                <a:ea typeface="微软雅黑" panose="020B0503020204020204" pitchFamily="34" charset="-122"/>
              </a:rPr>
              <a:t>。</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34" name="标题 4"/>
          <p:cNvSpPr txBox="1"/>
          <p:nvPr/>
        </p:nvSpPr>
        <p:spPr>
          <a:xfrm>
            <a:off x="452438" y="257526"/>
            <a:ext cx="10515600" cy="590931"/>
          </a:xfrm>
          <a:prstGeom prst="rect">
            <a:avLst/>
          </a:prstGeom>
        </p:spPr>
        <p:txBody>
          <a:bodyPr>
            <a:spAutoFit/>
          </a:bodyPr>
          <a:lstStyle/>
          <a:p>
            <a:pPr algn="ctr">
              <a:lnSpc>
                <a:spcPct val="90000"/>
              </a:lnSpc>
            </a:pPr>
            <a:r>
              <a:rPr lang="zh-CN" altLang="en-US" sz="3200" b="1" dirty="0">
                <a:solidFill>
                  <a:srgbClr val="495A66"/>
                </a:solidFill>
                <a:latin typeface="微软雅黑" panose="020B0503020204020204" pitchFamily="34" charset="-122"/>
                <a:ea typeface="微软雅黑" panose="020B0503020204020204" pitchFamily="34" charset="-122"/>
              </a:rPr>
              <a:t>    </a:t>
            </a:r>
            <a:r>
              <a:rPr lang="zh-CN" altLang="en-US" sz="3600" b="1" dirty="0" smtClean="0">
                <a:solidFill>
                  <a:srgbClr val="495A66"/>
                </a:solidFill>
                <a:latin typeface="微软雅黑" panose="020B0503020204020204" pitchFamily="34" charset="-122"/>
                <a:ea typeface="微软雅黑" panose="020B0503020204020204" pitchFamily="34" charset="-122"/>
              </a:rPr>
              <a:t>项目</a:t>
            </a:r>
            <a:r>
              <a:rPr lang="zh-CN" altLang="en-US" sz="3600" b="1" dirty="0">
                <a:solidFill>
                  <a:srgbClr val="495A66"/>
                </a:solidFill>
                <a:latin typeface="微软雅黑" panose="020B0503020204020204" pitchFamily="34" charset="-122"/>
                <a:ea typeface="微软雅黑" panose="020B0503020204020204" pitchFamily="34" charset="-122"/>
              </a:rPr>
              <a:t>现金流量的构成</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graphicFrame>
        <p:nvGraphicFramePr>
          <p:cNvPr id="2" name="对象 1"/>
          <p:cNvGraphicFramePr>
            <a:graphicFrameLocks noChangeAspect="1"/>
          </p:cNvGraphicFramePr>
          <p:nvPr/>
        </p:nvGraphicFramePr>
        <p:xfrm>
          <a:off x="4204970" y="5887083"/>
          <a:ext cx="4473745" cy="452156"/>
        </p:xfrm>
        <a:graphic>
          <a:graphicData uri="http://schemas.openxmlformats.org/presentationml/2006/ole">
            <mc:AlternateContent xmlns:mc="http://schemas.openxmlformats.org/markup-compatibility/2006">
              <mc:Choice xmlns:v="urn:schemas-microsoft-com:vml" Requires="v">
                <p:oleObj spid="_x0000_s3092" name="公式" r:id="rId2" imgW="1981200" imgH="228600" progId="Equation.3">
                  <p:embed/>
                </p:oleObj>
              </mc:Choice>
              <mc:Fallback>
                <p:oleObj name="公式" r:id="rId2" imgW="1981200" imgH="228600" progId="Equation.3">
                  <p:embed/>
                  <p:pic>
                    <p:nvPicPr>
                      <p:cNvPr id="0" name="图片 30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970" y="5887083"/>
                        <a:ext cx="4473745" cy="452156"/>
                      </a:xfrm>
                      <a:prstGeom prst="rect">
                        <a:avLst/>
                      </a:prstGeom>
                      <a:noFill/>
                      <a:ln>
                        <a:noFill/>
                      </a:ln>
                    </p:spPr>
                  </p:pic>
                </p:oleObj>
              </mc:Fallback>
            </mc:AlternateContent>
          </a:graphicData>
        </a:graphic>
      </p:graphicFrame>
      <p:sp>
        <p:nvSpPr>
          <p:cNvPr id="3" name="矩形 2"/>
          <p:cNvSpPr/>
          <p:nvPr/>
        </p:nvSpPr>
        <p:spPr>
          <a:xfrm rot="19200000">
            <a:off x="6489370" y="2001039"/>
            <a:ext cx="1737197" cy="424732"/>
          </a:xfrm>
          <a:prstGeom prst="rect">
            <a:avLst/>
          </a:prstGeom>
        </p:spPr>
        <p:txBody>
          <a:bodyPr wrap="square">
            <a:spAutoFit/>
          </a:bodyPr>
          <a:lstStyle/>
          <a:p>
            <a:pPr lvl="0">
              <a:lnSpc>
                <a:spcPct val="120000"/>
              </a:lnSpc>
            </a:pPr>
            <a:r>
              <a:rPr lang="en-US" altLang="zh-CN" dirty="0" err="1">
                <a:latin typeface="微软雅黑" panose="020B0503020204020204" pitchFamily="34" charset="-122"/>
                <a:ea typeface="微软雅黑" panose="020B0503020204020204" pitchFamily="34" charset="-122"/>
              </a:rPr>
              <a:t>CI</a:t>
            </a:r>
            <a:r>
              <a:rPr lang="en-US" altLang="zh-CN" baseline="-25000" dirty="0" err="1">
                <a:latin typeface="微软雅黑" panose="020B0503020204020204" pitchFamily="34" charset="-122"/>
                <a:ea typeface="微软雅黑" panose="020B0503020204020204" pitchFamily="34" charset="-122"/>
              </a:rPr>
              <a:t>t</a:t>
            </a:r>
            <a:r>
              <a:rPr lang="en-US" altLang="zh-CN" dirty="0">
                <a:latin typeface="微软雅黑" panose="020B0503020204020204" pitchFamily="34" charset="-122"/>
                <a:ea typeface="微软雅黑" panose="020B0503020204020204" pitchFamily="34" charset="-122"/>
              </a:rPr>
              <a:t>(Cash In)</a:t>
            </a:r>
            <a:endParaRPr lang="en-US" altLang="zh-CN" dirty="0">
              <a:latin typeface="微软雅黑" panose="020B0503020204020204" pitchFamily="34" charset="-122"/>
              <a:ea typeface="微软雅黑" panose="020B0503020204020204" pitchFamily="34" charset="-122"/>
            </a:endParaRPr>
          </a:p>
        </p:txBody>
      </p:sp>
      <p:sp>
        <p:nvSpPr>
          <p:cNvPr id="4" name="矩形 3"/>
          <p:cNvSpPr/>
          <p:nvPr/>
        </p:nvSpPr>
        <p:spPr>
          <a:xfrm rot="19200000">
            <a:off x="2521109" y="2575288"/>
            <a:ext cx="1752339" cy="424732"/>
          </a:xfrm>
          <a:prstGeom prst="rect">
            <a:avLst/>
          </a:prstGeom>
        </p:spPr>
        <p:txBody>
          <a:bodyPr wrap="none">
            <a:spAutoFit/>
          </a:bodyPr>
          <a:lstStyle/>
          <a:p>
            <a:pPr lvl="0">
              <a:lnSpc>
                <a:spcPct val="120000"/>
              </a:lnSpc>
            </a:pPr>
            <a:r>
              <a:rPr lang="en-US" altLang="zh-CN" dirty="0" err="1">
                <a:latin typeface="微软雅黑" panose="020B0503020204020204" pitchFamily="34" charset="-122"/>
                <a:ea typeface="微软雅黑" panose="020B0503020204020204" pitchFamily="34" charset="-122"/>
              </a:rPr>
              <a:t>CO</a:t>
            </a:r>
            <a:r>
              <a:rPr lang="en-US" altLang="zh-CN" baseline="-25000" dirty="0" err="1">
                <a:latin typeface="微软雅黑" panose="020B0503020204020204" pitchFamily="34" charset="-122"/>
                <a:ea typeface="微软雅黑" panose="020B0503020204020204" pitchFamily="34" charset="-122"/>
              </a:rPr>
              <a:t>t</a:t>
            </a:r>
            <a:r>
              <a:rPr lang="en-US" altLang="zh-CN" dirty="0">
                <a:latin typeface="微软雅黑" panose="020B0503020204020204" pitchFamily="34" charset="-122"/>
                <a:ea typeface="微软雅黑" panose="020B0503020204020204" pitchFamily="34" charset="-122"/>
              </a:rPr>
              <a:t>(Cash Out)</a:t>
            </a:r>
            <a:endParaRPr lang="en-US" altLang="zh-CN" dirty="0">
              <a:latin typeface="微软雅黑" panose="020B0503020204020204" pitchFamily="34" charset="-122"/>
              <a:ea typeface="微软雅黑" panose="020B0503020204020204" pitchFamily="34" charset="-122"/>
            </a:endParaRPr>
          </a:p>
        </p:txBody>
      </p:sp>
      <p:sp>
        <p:nvSpPr>
          <p:cNvPr id="5" name="矩形 4"/>
          <p:cNvSpPr/>
          <p:nvPr/>
        </p:nvSpPr>
        <p:spPr>
          <a:xfrm rot="19200000">
            <a:off x="6840149" y="3880991"/>
            <a:ext cx="2639420" cy="424732"/>
          </a:xfrm>
          <a:prstGeom prst="rect">
            <a:avLst/>
          </a:prstGeom>
        </p:spPr>
        <p:txBody>
          <a:bodyPr wrap="square">
            <a:spAutoFit/>
          </a:bodyPr>
          <a:lstStyle/>
          <a:p>
            <a:pPr lvl="0">
              <a:lnSpc>
                <a:spcPct val="120000"/>
              </a:lnSpc>
            </a:pPr>
            <a:r>
              <a:rPr lang="en-US" altLang="zh-CN" dirty="0" err="1">
                <a:latin typeface="微软雅黑" panose="020B0503020204020204" pitchFamily="34" charset="-122"/>
                <a:ea typeface="微软雅黑" panose="020B0503020204020204" pitchFamily="34" charset="-122"/>
              </a:rPr>
              <a:t>NCF</a:t>
            </a:r>
            <a:r>
              <a:rPr lang="en-US" altLang="zh-CN" baseline="-25000" dirty="0" err="1">
                <a:latin typeface="微软雅黑" panose="020B0503020204020204" pitchFamily="34" charset="-122"/>
                <a:ea typeface="微软雅黑" panose="020B0503020204020204" pitchFamily="34" charset="-122"/>
              </a:rPr>
              <a:t>t</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Net Cash Flow</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grpSp>
        <p:nvGrpSpPr>
          <p:cNvPr id="16" name="组合 36"/>
          <p:cNvGrpSpPr/>
          <p:nvPr/>
        </p:nvGrpSpPr>
        <p:grpSpPr bwMode="auto">
          <a:xfrm>
            <a:off x="3034390" y="889689"/>
            <a:ext cx="5824978" cy="104230"/>
            <a:chOff x="5357217" y="1143000"/>
            <a:chExt cx="1490133" cy="101600"/>
          </a:xfrm>
        </p:grpSpPr>
        <p:cxnSp>
          <p:nvCxnSpPr>
            <p:cNvPr id="17"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left)">
                                      <p:cBhvr>
                                        <p:cTn id="12" dur="350"/>
                                        <p:tgtEl>
                                          <p:spTgt spid="6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350"/>
                                        <p:tgtEl>
                                          <p:spTgt spid="2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3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9" grpId="0" animBg="1"/>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燕尾形 9"/>
          <p:cNvSpPr/>
          <p:nvPr>
            <p:custDataLst>
              <p:tags r:id="rId1"/>
            </p:custDataLst>
          </p:nvPr>
        </p:nvSpPr>
        <p:spPr>
          <a:xfrm>
            <a:off x="3624744" y="4143313"/>
            <a:ext cx="7338306" cy="406400"/>
          </a:xfrm>
          <a:prstGeom prst="chevron">
            <a:avLst>
              <a:gd name="adj" fmla="val 32323"/>
            </a:avLst>
          </a:prstGeom>
          <a:solidFill>
            <a:srgbClr val="F16227"/>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 name="PA-椭圆 14"/>
          <p:cNvSpPr/>
          <p:nvPr>
            <p:custDataLst>
              <p:tags r:id="rId2"/>
            </p:custDataLst>
          </p:nvPr>
        </p:nvSpPr>
        <p:spPr>
          <a:xfrm>
            <a:off x="821129" y="3017552"/>
            <a:ext cx="708120" cy="70812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PA-椭圆 15"/>
          <p:cNvSpPr/>
          <p:nvPr>
            <p:custDataLst>
              <p:tags r:id="rId3"/>
            </p:custDataLst>
          </p:nvPr>
        </p:nvSpPr>
        <p:spPr>
          <a:xfrm>
            <a:off x="3311908" y="2957369"/>
            <a:ext cx="708120" cy="70812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1" name="PA-椭圆 17"/>
          <p:cNvSpPr/>
          <p:nvPr>
            <p:custDataLst>
              <p:tags r:id="rId4"/>
            </p:custDataLst>
          </p:nvPr>
        </p:nvSpPr>
        <p:spPr>
          <a:xfrm>
            <a:off x="10604003" y="2767614"/>
            <a:ext cx="708120" cy="70812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cxnSp>
        <p:nvCxnSpPr>
          <p:cNvPr id="13" name="PA-直接连接符 22"/>
          <p:cNvCxnSpPr/>
          <p:nvPr>
            <p:custDataLst>
              <p:tags r:id="rId5"/>
            </p:custDataLst>
          </p:nvPr>
        </p:nvCxnSpPr>
        <p:spPr>
          <a:xfrm>
            <a:off x="10966951" y="3481631"/>
            <a:ext cx="1" cy="823938"/>
          </a:xfrm>
          <a:prstGeom prst="line">
            <a:avLst/>
          </a:prstGeom>
          <a:ln w="19050" cmpd="sng">
            <a:solidFill>
              <a:schemeClr val="accent4">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4" name="PA-燕尾形 25"/>
          <p:cNvSpPr/>
          <p:nvPr>
            <p:custDataLst>
              <p:tags r:id="rId6"/>
            </p:custDataLst>
          </p:nvPr>
        </p:nvSpPr>
        <p:spPr>
          <a:xfrm>
            <a:off x="1052357" y="4142739"/>
            <a:ext cx="2668494" cy="406400"/>
          </a:xfrm>
          <a:prstGeom prst="chevron">
            <a:avLst>
              <a:gd name="adj" fmla="val 32323"/>
            </a:avLst>
          </a:prstGeom>
          <a:solidFill>
            <a:srgbClr val="FFFF0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cxnSp>
        <p:nvCxnSpPr>
          <p:cNvPr id="15" name="PA-直接连接符 19"/>
          <p:cNvCxnSpPr/>
          <p:nvPr>
            <p:custDataLst>
              <p:tags r:id="rId7"/>
            </p:custDataLst>
          </p:nvPr>
        </p:nvCxnSpPr>
        <p:spPr>
          <a:xfrm flipH="1" flipV="1">
            <a:off x="1161539" y="3706433"/>
            <a:ext cx="0" cy="640080"/>
          </a:xfrm>
          <a:prstGeom prst="line">
            <a:avLst/>
          </a:prstGeom>
          <a:ln w="19050" cmpd="sng">
            <a:solidFill>
              <a:schemeClr val="accent1">
                <a:lumMod val="75000"/>
              </a:schemeClr>
            </a:solidFill>
            <a:headEnd type="oval"/>
          </a:ln>
          <a:effectLst/>
        </p:spPr>
        <p:style>
          <a:lnRef idx="2">
            <a:schemeClr val="accent1"/>
          </a:lnRef>
          <a:fillRef idx="0">
            <a:schemeClr val="accent1"/>
          </a:fillRef>
          <a:effectRef idx="1">
            <a:schemeClr val="accent1"/>
          </a:effectRef>
          <a:fontRef idx="minor">
            <a:schemeClr val="tx1"/>
          </a:fontRef>
        </p:style>
      </p:cxnSp>
      <p:sp>
        <p:nvSpPr>
          <p:cNvPr id="17" name="PA-矩形 45"/>
          <p:cNvSpPr/>
          <p:nvPr>
            <p:custDataLst>
              <p:tags r:id="rId8"/>
            </p:custDataLst>
          </p:nvPr>
        </p:nvSpPr>
        <p:spPr>
          <a:xfrm>
            <a:off x="1767149" y="3311429"/>
            <a:ext cx="1248885" cy="492443"/>
          </a:xfrm>
          <a:prstGeom prst="rect">
            <a:avLst/>
          </a:prstGeom>
        </p:spPr>
        <p:txBody>
          <a:bodyPr wrap="square">
            <a:spAutoFit/>
          </a:bodyPr>
          <a:lstStyle/>
          <a:p>
            <a:pPr algn="ctr"/>
            <a:r>
              <a:rPr lang="zh-CN" altLang="en-US" sz="2600" dirty="0">
                <a:solidFill>
                  <a:srgbClr val="002060"/>
                </a:solidFill>
                <a:latin typeface="微软雅黑" panose="020B0503020204020204" pitchFamily="34" charset="-122"/>
                <a:ea typeface="微软雅黑" panose="020B0503020204020204" pitchFamily="34" charset="-122"/>
              </a:rPr>
              <a:t>建设期</a:t>
            </a:r>
            <a:endParaRPr lang="id-ID" sz="2600" dirty="0">
              <a:solidFill>
                <a:srgbClr val="002060"/>
              </a:solidFill>
              <a:latin typeface="微软雅黑" panose="020B0503020204020204" pitchFamily="34" charset="-122"/>
              <a:ea typeface="微软雅黑" panose="020B0503020204020204" pitchFamily="34" charset="-122"/>
            </a:endParaRPr>
          </a:p>
        </p:txBody>
      </p:sp>
      <p:sp>
        <p:nvSpPr>
          <p:cNvPr id="18" name="PA-矩形 47"/>
          <p:cNvSpPr/>
          <p:nvPr>
            <p:custDataLst>
              <p:tags r:id="rId9"/>
            </p:custDataLst>
          </p:nvPr>
        </p:nvSpPr>
        <p:spPr>
          <a:xfrm>
            <a:off x="6452712" y="3383501"/>
            <a:ext cx="2012762" cy="492443"/>
          </a:xfrm>
          <a:prstGeom prst="rect">
            <a:avLst/>
          </a:prstGeom>
        </p:spPr>
        <p:txBody>
          <a:bodyPr wrap="square">
            <a:spAutoFit/>
          </a:bodyPr>
          <a:lstStyle/>
          <a:p>
            <a:pPr algn="ctr"/>
            <a:r>
              <a:rPr lang="zh-CN" altLang="en-US" sz="2600" dirty="0">
                <a:latin typeface="微软雅黑" panose="020B0503020204020204" pitchFamily="34" charset="-122"/>
                <a:ea typeface="微软雅黑" panose="020B0503020204020204" pitchFamily="34" charset="-122"/>
              </a:rPr>
              <a:t>运营期</a:t>
            </a:r>
            <a:endParaRPr lang="id-ID" sz="2600" dirty="0">
              <a:latin typeface="微软雅黑" panose="020B0503020204020204" pitchFamily="34" charset="-122"/>
              <a:ea typeface="微软雅黑" panose="020B0503020204020204" pitchFamily="34" charset="-122"/>
            </a:endParaRPr>
          </a:p>
        </p:txBody>
      </p:sp>
      <p:sp>
        <p:nvSpPr>
          <p:cNvPr id="28" name="PA-灯片编号占位符 2"/>
          <p:cNvSpPr txBox="1"/>
          <p:nvPr>
            <p:custDataLst>
              <p:tags r:id="rId10"/>
            </p:custDataLst>
          </p:nvPr>
        </p:nvSpPr>
        <p:spPr>
          <a:xfrm>
            <a:off x="11381695" y="6254977"/>
            <a:ext cx="403905" cy="363537"/>
          </a:xfrm>
          <a:prstGeom prst="rect">
            <a:avLst/>
          </a:prstGeom>
        </p:spPr>
        <p:txBody>
          <a:bodyPr/>
          <a:lstStyle/>
          <a:p>
            <a:pPr marR="0" lvl="0" indent="0" algn="ctr" fontAlgn="auto">
              <a:lnSpc>
                <a:spcPct val="100000"/>
              </a:lnSpc>
              <a:spcBef>
                <a:spcPts val="0"/>
              </a:spcBef>
              <a:spcAft>
                <a:spcPts val="0"/>
              </a:spcAft>
              <a:buClrTx/>
              <a:buSzTx/>
              <a:buFontTx/>
              <a:buNone/>
              <a:defRPr/>
            </a:pPr>
            <a:fld id="{85390422-17C3-4F72-95DC-FB6A1A24C82E}" type="slidenum">
              <a:rPr lang="en-US" sz="1400" b="1">
                <a:solidFill>
                  <a:schemeClr val="bg1"/>
                </a:solidFill>
                <a:latin typeface="+mj-lt"/>
              </a:rPr>
            </a:fld>
            <a:endParaRPr lang="en-US" sz="1400" b="1" dirty="0">
              <a:solidFill>
                <a:schemeClr val="bg1"/>
              </a:solidFill>
              <a:latin typeface="+mj-lt"/>
            </a:endParaRPr>
          </a:p>
        </p:txBody>
      </p:sp>
      <p:sp>
        <p:nvSpPr>
          <p:cNvPr id="2" name="矩形 1"/>
          <p:cNvSpPr/>
          <p:nvPr/>
        </p:nvSpPr>
        <p:spPr>
          <a:xfrm>
            <a:off x="751121" y="3245002"/>
            <a:ext cx="800219" cy="276999"/>
          </a:xfrm>
          <a:prstGeom prst="rect">
            <a:avLst/>
          </a:prstGeom>
        </p:spPr>
        <p:txBody>
          <a:bodyPr wrap="non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建设起点</a:t>
            </a:r>
            <a:endParaRPr lang="zh-CN" altLang="en-US" sz="1200" b="1" dirty="0">
              <a:solidFill>
                <a:schemeClr val="bg1"/>
              </a:solidFill>
            </a:endParaRPr>
          </a:p>
        </p:txBody>
      </p:sp>
      <p:sp>
        <p:nvSpPr>
          <p:cNvPr id="30" name="矩形 29"/>
          <p:cNvSpPr/>
          <p:nvPr/>
        </p:nvSpPr>
        <p:spPr>
          <a:xfrm>
            <a:off x="3347692" y="3167944"/>
            <a:ext cx="646331" cy="276999"/>
          </a:xfrm>
          <a:prstGeom prst="rect">
            <a:avLst/>
          </a:prstGeom>
        </p:spPr>
        <p:txBody>
          <a:bodyPr wrap="non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投产日</a:t>
            </a:r>
            <a:endParaRPr lang="zh-CN" altLang="en-US" sz="1200" b="1" dirty="0">
              <a:solidFill>
                <a:schemeClr val="bg1"/>
              </a:solidFill>
            </a:endParaRPr>
          </a:p>
        </p:txBody>
      </p:sp>
      <p:sp>
        <p:nvSpPr>
          <p:cNvPr id="31" name="矩形 30"/>
          <p:cNvSpPr/>
          <p:nvPr/>
        </p:nvSpPr>
        <p:spPr>
          <a:xfrm>
            <a:off x="10634897" y="3000641"/>
            <a:ext cx="646331" cy="276999"/>
          </a:xfrm>
          <a:prstGeom prst="rect">
            <a:avLst/>
          </a:prstGeom>
        </p:spPr>
        <p:txBody>
          <a:bodyPr wrap="non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终结点</a:t>
            </a:r>
            <a:endParaRPr lang="zh-CN" altLang="en-US" sz="1200" b="1" dirty="0">
              <a:solidFill>
                <a:schemeClr val="bg1"/>
              </a:solidFill>
            </a:endParaRPr>
          </a:p>
        </p:txBody>
      </p:sp>
      <p:cxnSp>
        <p:nvCxnSpPr>
          <p:cNvPr id="12" name="PA-直接连接符 20"/>
          <p:cNvCxnSpPr/>
          <p:nvPr>
            <p:custDataLst>
              <p:tags r:id="rId11"/>
            </p:custDataLst>
          </p:nvPr>
        </p:nvCxnSpPr>
        <p:spPr>
          <a:xfrm flipH="1">
            <a:off x="3670199" y="3665489"/>
            <a:ext cx="0" cy="640080"/>
          </a:xfrm>
          <a:prstGeom prst="line">
            <a:avLst/>
          </a:prstGeom>
          <a:ln w="19050" cmpd="sng">
            <a:solidFill>
              <a:schemeClr val="accent2">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32" name="标题 4"/>
          <p:cNvSpPr txBox="1"/>
          <p:nvPr/>
        </p:nvSpPr>
        <p:spPr>
          <a:xfrm>
            <a:off x="452438" y="257526"/>
            <a:ext cx="10515600" cy="590931"/>
          </a:xfrm>
          <a:prstGeom prst="rect">
            <a:avLst/>
          </a:prstGeom>
        </p:spPr>
        <p:txBody>
          <a:bodyPr>
            <a:spAutoFit/>
          </a:bodyPr>
          <a:lstStyle/>
          <a:p>
            <a:pPr algn="ctr">
              <a:lnSpc>
                <a:spcPct val="90000"/>
              </a:lnSpc>
            </a:pPr>
            <a:r>
              <a:rPr lang="zh-CN" altLang="en-US" sz="3200" b="1" dirty="0">
                <a:solidFill>
                  <a:srgbClr val="495A66"/>
                </a:solidFill>
                <a:latin typeface="微软雅黑" panose="020B0503020204020204" pitchFamily="34" charset="-122"/>
                <a:ea typeface="微软雅黑" panose="020B0503020204020204" pitchFamily="34" charset="-122"/>
              </a:rPr>
              <a:t>    </a:t>
            </a:r>
            <a:r>
              <a:rPr lang="zh-CN" altLang="en-US" sz="3600" b="1" dirty="0" smtClean="0">
                <a:solidFill>
                  <a:srgbClr val="495A66"/>
                </a:solidFill>
                <a:latin typeface="微软雅黑" panose="020B0503020204020204" pitchFamily="34" charset="-122"/>
                <a:ea typeface="微软雅黑" panose="020B0503020204020204" pitchFamily="34" charset="-122"/>
              </a:rPr>
              <a:t>项目</a:t>
            </a:r>
            <a:r>
              <a:rPr lang="zh-CN" altLang="en-US" sz="3600" b="1" dirty="0">
                <a:solidFill>
                  <a:srgbClr val="495A66"/>
                </a:solidFill>
                <a:latin typeface="微软雅黑" panose="020B0503020204020204" pitchFamily="34" charset="-122"/>
                <a:ea typeface="微软雅黑" panose="020B0503020204020204" pitchFamily="34" charset="-122"/>
              </a:rPr>
              <a:t>现金流量的构成</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grpSp>
        <p:nvGrpSpPr>
          <p:cNvPr id="33" name="组合 36"/>
          <p:cNvGrpSpPr/>
          <p:nvPr/>
        </p:nvGrpSpPr>
        <p:grpSpPr bwMode="auto">
          <a:xfrm>
            <a:off x="3034390" y="889689"/>
            <a:ext cx="5824978" cy="104230"/>
            <a:chOff x="5357217" y="1143000"/>
            <a:chExt cx="1490133" cy="101600"/>
          </a:xfrm>
        </p:grpSpPr>
        <p:cxnSp>
          <p:nvCxnSpPr>
            <p:cNvPr id="34"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8" name="矩形 37"/>
          <p:cNvSpPr/>
          <p:nvPr/>
        </p:nvSpPr>
        <p:spPr>
          <a:xfrm>
            <a:off x="831546" y="2168383"/>
            <a:ext cx="3868367" cy="400110"/>
          </a:xfrm>
          <a:prstGeom prst="rect">
            <a:avLst/>
          </a:prstGeom>
        </p:spPr>
        <p:txBody>
          <a:bodyPr wrap="none">
            <a:spAutoFit/>
          </a:bodyPr>
          <a:lstStyle/>
          <a:p>
            <a:pPr lvl="0"/>
            <a:r>
              <a:rPr lang="zh-CN" altLang="en-US" sz="2000" dirty="0">
                <a:latin typeface="华文仿宋" panose="02010600040101010101" pitchFamily="2" charset="-122"/>
                <a:ea typeface="华文仿宋" panose="02010600040101010101" pitchFamily="2" charset="-122"/>
              </a:rPr>
              <a:t>建设期</a:t>
            </a:r>
            <a:r>
              <a:rPr lang="en-US" altLang="zh-CN" sz="2000" dirty="0">
                <a:latin typeface="华文仿宋" panose="02010600040101010101" pitchFamily="2" charset="-122"/>
                <a:ea typeface="华文仿宋" panose="02010600040101010101" pitchFamily="2" charset="-122"/>
              </a:rPr>
              <a:t>NCF=</a:t>
            </a:r>
            <a:r>
              <a:rPr lang="zh-CN" altLang="en-US" sz="2000" dirty="0">
                <a:latin typeface="华文仿宋" panose="02010600040101010101" pitchFamily="2" charset="-122"/>
                <a:ea typeface="华文仿宋" panose="02010600040101010101" pitchFamily="2" charset="-122"/>
              </a:rPr>
              <a:t>建设期</a:t>
            </a:r>
            <a:r>
              <a:rPr lang="en-US" altLang="zh-CN" sz="2000" dirty="0">
                <a:latin typeface="华文仿宋" panose="02010600040101010101" pitchFamily="2" charset="-122"/>
                <a:ea typeface="华文仿宋" panose="02010600040101010101" pitchFamily="2" charset="-122"/>
              </a:rPr>
              <a:t>CI-</a:t>
            </a:r>
            <a:r>
              <a:rPr lang="zh-CN" altLang="en-US" sz="2000" dirty="0">
                <a:latin typeface="华文仿宋" panose="02010600040101010101" pitchFamily="2" charset="-122"/>
                <a:ea typeface="华文仿宋" panose="02010600040101010101" pitchFamily="2" charset="-122"/>
              </a:rPr>
              <a:t>建设期</a:t>
            </a:r>
            <a:r>
              <a:rPr lang="en-US" altLang="zh-CN" sz="2000" dirty="0">
                <a:latin typeface="华文仿宋" panose="02010600040101010101" pitchFamily="2" charset="-122"/>
                <a:ea typeface="华文仿宋" panose="02010600040101010101" pitchFamily="2" charset="-122"/>
              </a:rPr>
              <a:t>CO</a:t>
            </a:r>
            <a:endParaRPr lang="zh-CN" altLang="en-US" sz="2000" dirty="0">
              <a:latin typeface="华文仿宋" panose="02010600040101010101" pitchFamily="2" charset="-122"/>
              <a:ea typeface="华文仿宋" panose="02010600040101010101" pitchFamily="2" charset="-122"/>
            </a:endParaRPr>
          </a:p>
        </p:txBody>
      </p:sp>
      <p:sp>
        <p:nvSpPr>
          <p:cNvPr id="39" name="矩形 38"/>
          <p:cNvSpPr/>
          <p:nvPr/>
        </p:nvSpPr>
        <p:spPr>
          <a:xfrm>
            <a:off x="826117" y="1740598"/>
            <a:ext cx="4416594" cy="464166"/>
          </a:xfrm>
          <a:prstGeom prst="rect">
            <a:avLst/>
          </a:prstGeom>
        </p:spPr>
        <p:txBody>
          <a:bodyPr wrap="none">
            <a:spAutoFit/>
          </a:bodyPr>
          <a:lstStyle/>
          <a:p>
            <a:pPr eaLnBrk="1" hangingPunct="1">
              <a:lnSpc>
                <a:spcPct val="120000"/>
              </a:lnSpc>
              <a:buClr>
                <a:schemeClr val="accent2"/>
              </a:buClr>
              <a:buFont typeface="Wingdings" panose="05000000000000000000" pitchFamily="2" charset="2"/>
              <a:buNone/>
            </a:pPr>
            <a:r>
              <a:rPr lang="zh-CN" altLang="en-US" sz="2200" b="1" dirty="0">
                <a:solidFill>
                  <a:srgbClr val="333333"/>
                </a:solidFill>
                <a:latin typeface="微软雅黑" panose="020B0503020204020204" pitchFamily="34" charset="-122"/>
                <a:ea typeface="微软雅黑" panose="020B0503020204020204" pitchFamily="34" charset="-122"/>
              </a:rPr>
              <a:t>项目建设过程中发生的现金流量。</a:t>
            </a:r>
            <a:endParaRPr lang="zh-CN" altLang="en-US" sz="2200" b="1" dirty="0">
              <a:solidFill>
                <a:srgbClr val="333333"/>
              </a:solidFill>
              <a:latin typeface="微软雅黑" panose="020B0503020204020204" pitchFamily="34" charset="-122"/>
              <a:ea typeface="微软雅黑" panose="020B0503020204020204" pitchFamily="34" charset="-122"/>
            </a:endParaRPr>
          </a:p>
        </p:txBody>
      </p:sp>
      <p:sp>
        <p:nvSpPr>
          <p:cNvPr id="40" name="矩形 39"/>
          <p:cNvSpPr/>
          <p:nvPr/>
        </p:nvSpPr>
        <p:spPr>
          <a:xfrm>
            <a:off x="8044537" y="2275589"/>
            <a:ext cx="3868367" cy="400110"/>
          </a:xfrm>
          <a:prstGeom prst="rect">
            <a:avLst/>
          </a:prstGeom>
        </p:spPr>
        <p:txBody>
          <a:bodyPr wrap="none">
            <a:spAutoFit/>
          </a:bodyPr>
          <a:lstStyle/>
          <a:p>
            <a:pPr lvl="0"/>
            <a:r>
              <a:rPr lang="zh-CN" altLang="en-US" sz="2000" dirty="0">
                <a:latin typeface="华文仿宋" panose="02010600040101010101" pitchFamily="2" charset="-122"/>
                <a:ea typeface="华文仿宋" panose="02010600040101010101" pitchFamily="2" charset="-122"/>
              </a:rPr>
              <a:t>终结点</a:t>
            </a:r>
            <a:r>
              <a:rPr lang="en-US" altLang="zh-CN" sz="2000" dirty="0">
                <a:latin typeface="华文仿宋" panose="02010600040101010101" pitchFamily="2" charset="-122"/>
                <a:ea typeface="华文仿宋" panose="02010600040101010101" pitchFamily="2" charset="-122"/>
              </a:rPr>
              <a:t>NCF=</a:t>
            </a:r>
            <a:r>
              <a:rPr lang="zh-CN" altLang="en-US" sz="2000" dirty="0">
                <a:latin typeface="华文仿宋" panose="02010600040101010101" pitchFamily="2" charset="-122"/>
                <a:ea typeface="华文仿宋" panose="02010600040101010101" pitchFamily="2" charset="-122"/>
              </a:rPr>
              <a:t>终结点</a:t>
            </a:r>
            <a:r>
              <a:rPr lang="en-US" altLang="zh-CN" sz="2000" dirty="0">
                <a:latin typeface="华文仿宋" panose="02010600040101010101" pitchFamily="2" charset="-122"/>
                <a:ea typeface="华文仿宋" panose="02010600040101010101" pitchFamily="2" charset="-122"/>
              </a:rPr>
              <a:t>CI-</a:t>
            </a:r>
            <a:r>
              <a:rPr lang="zh-CN" altLang="en-US" sz="2000" dirty="0">
                <a:latin typeface="华文仿宋" panose="02010600040101010101" pitchFamily="2" charset="-122"/>
                <a:ea typeface="华文仿宋" panose="02010600040101010101" pitchFamily="2" charset="-122"/>
              </a:rPr>
              <a:t>终结点</a:t>
            </a:r>
            <a:r>
              <a:rPr lang="en-US" altLang="zh-CN" sz="2000" dirty="0">
                <a:latin typeface="华文仿宋" panose="02010600040101010101" pitchFamily="2" charset="-122"/>
                <a:ea typeface="华文仿宋" panose="02010600040101010101" pitchFamily="2" charset="-122"/>
              </a:rPr>
              <a:t>CO</a:t>
            </a:r>
            <a:endParaRPr lang="zh-CN" altLang="en-US" sz="2000" dirty="0">
              <a:latin typeface="华文仿宋" panose="02010600040101010101" pitchFamily="2" charset="-122"/>
              <a:ea typeface="华文仿宋" panose="02010600040101010101" pitchFamily="2" charset="-122"/>
            </a:endParaRPr>
          </a:p>
        </p:txBody>
      </p:sp>
      <p:sp>
        <p:nvSpPr>
          <p:cNvPr id="41" name="矩形 40"/>
          <p:cNvSpPr/>
          <p:nvPr/>
        </p:nvSpPr>
        <p:spPr>
          <a:xfrm>
            <a:off x="8165218" y="1813883"/>
            <a:ext cx="4134465" cy="464166"/>
          </a:xfrm>
          <a:prstGeom prst="rect">
            <a:avLst/>
          </a:prstGeom>
        </p:spPr>
        <p:txBody>
          <a:bodyPr wrap="none">
            <a:spAutoFit/>
          </a:bodyPr>
          <a:lstStyle/>
          <a:p>
            <a:pPr eaLnBrk="1" hangingPunct="1">
              <a:lnSpc>
                <a:spcPct val="120000"/>
              </a:lnSpc>
              <a:buClr>
                <a:schemeClr val="accent2"/>
              </a:buClr>
              <a:buFont typeface="Wingdings" panose="05000000000000000000" pitchFamily="2" charset="2"/>
              <a:buNone/>
            </a:pPr>
            <a:r>
              <a:rPr lang="zh-CN" altLang="en-US" sz="2200" b="1" dirty="0">
                <a:solidFill>
                  <a:srgbClr val="333333"/>
                </a:solidFill>
                <a:latin typeface="微软雅黑" panose="020B0503020204020204" pitchFamily="34" charset="-122"/>
                <a:ea typeface="微软雅黑" panose="020B0503020204020204" pitchFamily="34" charset="-122"/>
              </a:rPr>
              <a:t>项目终结时所发生的现金流量。</a:t>
            </a:r>
            <a:endParaRPr lang="zh-CN" altLang="en-US" sz="2200" b="1" dirty="0">
              <a:solidFill>
                <a:srgbClr val="333333"/>
              </a:solidFill>
              <a:latin typeface="微软雅黑" panose="020B0503020204020204" pitchFamily="34" charset="-122"/>
              <a:ea typeface="微软雅黑" panose="020B0503020204020204" pitchFamily="34" charset="-122"/>
            </a:endParaRPr>
          </a:p>
        </p:txBody>
      </p:sp>
      <p:sp>
        <p:nvSpPr>
          <p:cNvPr id="42" name="矩形 41"/>
          <p:cNvSpPr/>
          <p:nvPr/>
        </p:nvSpPr>
        <p:spPr>
          <a:xfrm>
            <a:off x="4847372" y="4777800"/>
            <a:ext cx="3868367" cy="400110"/>
          </a:xfrm>
          <a:prstGeom prst="rect">
            <a:avLst/>
          </a:prstGeom>
        </p:spPr>
        <p:txBody>
          <a:bodyPr wrap="none">
            <a:spAutoFit/>
          </a:bodyPr>
          <a:lstStyle/>
          <a:p>
            <a:pPr lvl="0"/>
            <a:r>
              <a:rPr lang="zh-CN" altLang="en-US" sz="2000" dirty="0">
                <a:latin typeface="华文仿宋" panose="02010600040101010101" pitchFamily="2" charset="-122"/>
                <a:ea typeface="华文仿宋" panose="02010600040101010101" pitchFamily="2" charset="-122"/>
              </a:rPr>
              <a:t>运营期</a:t>
            </a:r>
            <a:r>
              <a:rPr lang="en-US" altLang="zh-CN" sz="2000" dirty="0">
                <a:latin typeface="华文仿宋" panose="02010600040101010101" pitchFamily="2" charset="-122"/>
                <a:ea typeface="华文仿宋" panose="02010600040101010101" pitchFamily="2" charset="-122"/>
              </a:rPr>
              <a:t>NCF=</a:t>
            </a:r>
            <a:r>
              <a:rPr lang="zh-CN" altLang="en-US" sz="2000" dirty="0">
                <a:latin typeface="华文仿宋" panose="02010600040101010101" pitchFamily="2" charset="-122"/>
                <a:ea typeface="华文仿宋" panose="02010600040101010101" pitchFamily="2" charset="-122"/>
              </a:rPr>
              <a:t>运营期</a:t>
            </a:r>
            <a:r>
              <a:rPr lang="en-US" altLang="zh-CN" sz="2000" dirty="0">
                <a:latin typeface="华文仿宋" panose="02010600040101010101" pitchFamily="2" charset="-122"/>
                <a:ea typeface="华文仿宋" panose="02010600040101010101" pitchFamily="2" charset="-122"/>
              </a:rPr>
              <a:t>CI-</a:t>
            </a:r>
            <a:r>
              <a:rPr lang="zh-CN" altLang="en-US" sz="2000" dirty="0">
                <a:latin typeface="华文仿宋" panose="02010600040101010101" pitchFamily="2" charset="-122"/>
                <a:ea typeface="华文仿宋" panose="02010600040101010101" pitchFamily="2" charset="-122"/>
              </a:rPr>
              <a:t>运营期</a:t>
            </a:r>
            <a:r>
              <a:rPr lang="en-US" altLang="zh-CN" sz="2000" dirty="0">
                <a:latin typeface="华文仿宋" panose="02010600040101010101" pitchFamily="2" charset="-122"/>
                <a:ea typeface="华文仿宋" panose="02010600040101010101" pitchFamily="2" charset="-122"/>
              </a:rPr>
              <a:t>CO</a:t>
            </a:r>
            <a:endParaRPr lang="zh-CN" altLang="en-US" sz="2000" dirty="0">
              <a:latin typeface="华文仿宋" panose="02010600040101010101" pitchFamily="2" charset="-122"/>
              <a:ea typeface="华文仿宋" panose="02010600040101010101" pitchFamily="2" charset="-122"/>
            </a:endParaRPr>
          </a:p>
        </p:txBody>
      </p:sp>
      <p:sp>
        <p:nvSpPr>
          <p:cNvPr id="43" name="矩形 42"/>
          <p:cNvSpPr/>
          <p:nvPr/>
        </p:nvSpPr>
        <p:spPr>
          <a:xfrm>
            <a:off x="4315076" y="5239465"/>
            <a:ext cx="6647974" cy="497957"/>
          </a:xfrm>
          <a:prstGeom prst="rect">
            <a:avLst/>
          </a:prstGeom>
        </p:spPr>
        <p:txBody>
          <a:bodyPr wrap="none">
            <a:spAutoFit/>
          </a:bodyPr>
          <a:lstStyle/>
          <a:p>
            <a:pPr>
              <a:lnSpc>
                <a:spcPct val="120000"/>
              </a:lnSpc>
            </a:pPr>
            <a:r>
              <a:rPr lang="zh-CN" altLang="en-US" sz="2400" b="1" dirty="0">
                <a:solidFill>
                  <a:srgbClr val="333333"/>
                </a:solidFill>
                <a:latin typeface="微软雅黑" panose="020B0503020204020204" pitchFamily="34" charset="-122"/>
                <a:ea typeface="微软雅黑" panose="020B0503020204020204" pitchFamily="34" charset="-122"/>
              </a:rPr>
              <a:t>项目建成后，生产经营过程中发生的现金流量。</a:t>
            </a:r>
            <a:endParaRPr lang="zh-CN" altLang="en-US" sz="2400" b="1"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4" grpId="0" animBg="1"/>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flipH="1">
            <a:off x="4196358" y="1802402"/>
            <a:ext cx="1" cy="257905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a:off x="7987407" y="1802402"/>
            <a:ext cx="0" cy="25776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692820" y="1802405"/>
            <a:ext cx="3163272" cy="817965"/>
          </a:xfrm>
          <a:prstGeom prst="rect">
            <a:avLst/>
          </a:prstGeom>
          <a:solidFill>
            <a:srgbClr val="F5FF11"/>
          </a:solidFill>
          <a:ln>
            <a:noFill/>
          </a:ln>
          <a:effectLst/>
        </p:spPr>
        <p:style>
          <a:lnRef idx="3">
            <a:schemeClr val="lt1"/>
          </a:lnRef>
          <a:fillRef idx="1">
            <a:schemeClr val="accent4"/>
          </a:fillRef>
          <a:effectRef idx="1">
            <a:schemeClr val="accent4"/>
          </a:effectRef>
          <a:fontRef idx="minor">
            <a:schemeClr val="lt1"/>
          </a:fontRef>
        </p:style>
        <p:txBody>
          <a:bodyPr lIns="121910" tIns="60954" rIns="121910" bIns="60954"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3200" kern="0" dirty="0">
                <a:latin typeface="微软雅黑" panose="020B0503020204020204" pitchFamily="34" charset="-122"/>
                <a:ea typeface="微软雅黑" panose="020B0503020204020204" pitchFamily="34" charset="-122"/>
                <a:cs typeface="Arial" panose="020B0604020202020204" pitchFamily="34" charset="0"/>
              </a:rPr>
              <a:t>建设期</a:t>
            </a:r>
            <a:endParaRPr lang="en-US" altLang="zh-CN" sz="3200" kern="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826" name="矩形 2825"/>
          <p:cNvSpPr/>
          <p:nvPr/>
        </p:nvSpPr>
        <p:spPr>
          <a:xfrm>
            <a:off x="692820" y="3097270"/>
            <a:ext cx="3163272" cy="1384995"/>
          </a:xfrm>
          <a:prstGeom prst="rect">
            <a:avLst/>
          </a:prstGeom>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投资购买各项资产，</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rPr>
              <a:t>为生产做准备。</a:t>
            </a:r>
            <a:endParaRPr lang="zh-CN" altLang="en-US" sz="2800" dirty="0"/>
          </a:p>
        </p:txBody>
      </p:sp>
      <p:sp>
        <p:nvSpPr>
          <p:cNvPr id="2829" name="42 Rectángulo"/>
          <p:cNvSpPr/>
          <p:nvPr/>
        </p:nvSpPr>
        <p:spPr>
          <a:xfrm>
            <a:off x="4524764" y="1802406"/>
            <a:ext cx="3163275" cy="817965"/>
          </a:xfrm>
          <a:prstGeom prst="rect">
            <a:avLst/>
          </a:prstGeom>
          <a:solidFill>
            <a:schemeClr val="accent4"/>
          </a:solidFill>
          <a:ln>
            <a:noFill/>
          </a:ln>
          <a:effectLst/>
        </p:spPr>
        <p:style>
          <a:lnRef idx="3">
            <a:schemeClr val="lt1"/>
          </a:lnRef>
          <a:fillRef idx="1">
            <a:schemeClr val="accent4"/>
          </a:fillRef>
          <a:effectRef idx="1">
            <a:schemeClr val="accent4"/>
          </a:effectRef>
          <a:fontRef idx="minor">
            <a:schemeClr val="lt1"/>
          </a:fontRef>
        </p:style>
        <p:txBody>
          <a:bodyPr lIns="121910" tIns="60954" rIns="121910" bIns="60954" anchor="ctr"/>
          <a:lstStyle/>
          <a:p>
            <a:pPr lvl="0" algn="ctr" eaLnBrk="0" fontAlgn="base" hangingPunct="0">
              <a:spcBef>
                <a:spcPct val="0"/>
              </a:spcBef>
              <a:spcAft>
                <a:spcPct val="0"/>
              </a:spcAft>
              <a:defRPr/>
            </a:pPr>
            <a:r>
              <a:rPr lang="zh-CN" altLang="en-US" sz="3200"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运营期</a:t>
            </a:r>
            <a:endParaRPr lang="en-US" altLang="zh-CN" sz="3200"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31" name="矩形 2830"/>
          <p:cNvSpPr/>
          <p:nvPr/>
        </p:nvSpPr>
        <p:spPr>
          <a:xfrm>
            <a:off x="4524764" y="3072566"/>
            <a:ext cx="3163275" cy="1308884"/>
          </a:xfrm>
          <a:prstGeom prst="rect">
            <a:avLst/>
          </a:prstGeom>
        </p:spPr>
        <p:txBody>
          <a:bodyPr wrap="square">
            <a:spAutoFit/>
          </a:bodyPr>
          <a:lstStyle/>
          <a:p>
            <a:pPr lvl="0" eaLnBrk="0" hangingPunct="0">
              <a:lnSpc>
                <a:spcPct val="150000"/>
              </a:lnSpc>
              <a:defRPr/>
            </a:pPr>
            <a:r>
              <a:rPr lang="zh-CN" altLang="en-US" sz="2800" dirty="0">
                <a:latin typeface="微软雅黑" panose="020B0503020204020204" pitchFamily="34" charset="-122"/>
                <a:ea typeface="微软雅黑" panose="020B0503020204020204" pitchFamily="34" charset="-122"/>
              </a:rPr>
              <a:t>利用固定资产生产产品、对外销售。</a:t>
            </a:r>
            <a:endParaRPr lang="en-US" altLang="zh-CN" sz="2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34" name="51 Rectángulo"/>
          <p:cNvSpPr/>
          <p:nvPr/>
        </p:nvSpPr>
        <p:spPr>
          <a:xfrm>
            <a:off x="8326907" y="1802406"/>
            <a:ext cx="3165389" cy="817965"/>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lIns="121910" tIns="60954" rIns="121910" bIns="60954" anchor="ctr"/>
          <a:lstStyle/>
          <a:p>
            <a:pPr lvl="0" algn="ctr" eaLnBrk="0" fontAlgn="base" hangingPunct="0">
              <a:spcBef>
                <a:spcPct val="0"/>
              </a:spcBef>
              <a:spcAft>
                <a:spcPct val="0"/>
              </a:spcAft>
              <a:defRPr/>
            </a:pPr>
            <a:r>
              <a:rPr lang="zh-CN" altLang="en-US" sz="3200"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终结期</a:t>
            </a:r>
            <a:endParaRPr lang="en-US" altLang="zh-CN" sz="3200"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36" name="矩形 2835"/>
          <p:cNvSpPr/>
          <p:nvPr/>
        </p:nvSpPr>
        <p:spPr>
          <a:xfrm>
            <a:off x="8326905" y="3217706"/>
            <a:ext cx="3492056" cy="754053"/>
          </a:xfrm>
          <a:prstGeom prst="rect">
            <a:avLst/>
          </a:prstGeom>
        </p:spPr>
        <p:txBody>
          <a:bodyPr wrap="square">
            <a:spAutoFit/>
          </a:bodyPr>
          <a:lstStyle/>
          <a:p>
            <a:pPr eaLnBrk="0" hangingPunct="0">
              <a:defRPr/>
            </a:pPr>
            <a:r>
              <a:rPr lang="zh-CN" altLang="en-US" sz="2800" dirty="0">
                <a:latin typeface="微软雅黑" panose="020B0503020204020204" pitchFamily="34" charset="-122"/>
                <a:ea typeface="微软雅黑" panose="020B0503020204020204" pitchFamily="34" charset="-122"/>
              </a:rPr>
              <a:t>清理转让各项资产。</a:t>
            </a:r>
            <a:endParaRPr lang="zh-CN" altLang="en-US" sz="2800" dirty="0"/>
          </a:p>
          <a:p>
            <a:pPr lvl="0" eaLnBrk="0" fontAlgn="base" hangingPunct="0">
              <a:spcBef>
                <a:spcPct val="0"/>
              </a:spcBef>
              <a:spcAft>
                <a:spcPct val="0"/>
              </a:spcAft>
              <a:defRPr/>
            </a:pPr>
            <a:endParaRPr lang="en-US" altLang="zh-CN" sz="15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标题 4"/>
          <p:cNvSpPr txBox="1"/>
          <p:nvPr/>
        </p:nvSpPr>
        <p:spPr>
          <a:xfrm>
            <a:off x="452438" y="438150"/>
            <a:ext cx="10515600" cy="590931"/>
          </a:xfrm>
          <a:prstGeom prst="rect">
            <a:avLst/>
          </a:prstGeom>
        </p:spPr>
        <p:txBody>
          <a:bodyPr>
            <a:spAutoFit/>
          </a:bodyPr>
          <a:lstStyle/>
          <a:p>
            <a:pPr algn="ctr">
              <a:lnSpc>
                <a:spcPct val="90000"/>
              </a:lnSpc>
            </a:pPr>
            <a:r>
              <a:rPr lang="zh-CN" altLang="en-US" sz="3200" b="1" dirty="0">
                <a:solidFill>
                  <a:srgbClr val="495A66"/>
                </a:solidFill>
                <a:latin typeface="微软雅黑" panose="020B0503020204020204" pitchFamily="34" charset="-122"/>
                <a:ea typeface="微软雅黑" panose="020B0503020204020204" pitchFamily="34" charset="-122"/>
              </a:rPr>
              <a:t>    </a:t>
            </a:r>
            <a:r>
              <a:rPr lang="en-US" altLang="zh-CN" sz="3200" b="1" dirty="0">
                <a:solidFill>
                  <a:srgbClr val="495A66"/>
                </a:solidFill>
                <a:latin typeface="微软雅黑" panose="020B0503020204020204" pitchFamily="34" charset="-122"/>
                <a:ea typeface="微软雅黑" panose="020B0503020204020204" pitchFamily="34" charset="-122"/>
              </a:rPr>
              <a:t> </a:t>
            </a:r>
            <a:r>
              <a:rPr lang="zh-CN" altLang="en-US" sz="3600" b="1" dirty="0" smtClean="0">
                <a:solidFill>
                  <a:srgbClr val="495A66"/>
                </a:solidFill>
                <a:latin typeface="微软雅黑" panose="020B0503020204020204" pitchFamily="34" charset="-122"/>
                <a:ea typeface="微软雅黑" panose="020B0503020204020204" pitchFamily="34" charset="-122"/>
              </a:rPr>
              <a:t>项目</a:t>
            </a:r>
            <a:r>
              <a:rPr lang="zh-CN" altLang="en-US" sz="3600" b="1" dirty="0">
                <a:solidFill>
                  <a:srgbClr val="495A66"/>
                </a:solidFill>
                <a:latin typeface="微软雅黑" panose="020B0503020204020204" pitchFamily="34" charset="-122"/>
                <a:ea typeface="微软雅黑" panose="020B0503020204020204" pitchFamily="34" charset="-122"/>
              </a:rPr>
              <a:t>净现金流量的计算</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grpSp>
        <p:nvGrpSpPr>
          <p:cNvPr id="17" name="组合 36"/>
          <p:cNvGrpSpPr/>
          <p:nvPr/>
        </p:nvGrpSpPr>
        <p:grpSpPr bwMode="auto">
          <a:xfrm>
            <a:off x="3064095" y="1086868"/>
            <a:ext cx="5974973" cy="104230"/>
            <a:chOff x="5357217" y="1143000"/>
            <a:chExt cx="1490133" cy="101600"/>
          </a:xfrm>
        </p:grpSpPr>
        <p:cxnSp>
          <p:nvCxnSpPr>
            <p:cNvPr id="18"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a:off x="703204" y="5175311"/>
            <a:ext cx="7725192" cy="523220"/>
          </a:xfrm>
          <a:prstGeom prst="rect">
            <a:avLst/>
          </a:prstGeom>
        </p:spPr>
        <p:txBody>
          <a:bodyPr wrap="none">
            <a:spAutoFit/>
          </a:bodyPr>
          <a:lstStyle/>
          <a:p>
            <a:r>
              <a:rPr lang="zh-CN" altLang="en-US" sz="2800" dirty="0">
                <a:latin typeface="华文行楷" panose="02010800040101010101" pitchFamily="2" charset="-122"/>
                <a:ea typeface="华文行楷" panose="02010800040101010101" pitchFamily="2" charset="-122"/>
              </a:rPr>
              <a:t>不同时期的现金流量取决于不同时期做的事情。</a:t>
            </a:r>
            <a:endParaRPr lang="zh-CN" altLang="en-US" sz="2800" dirty="0">
              <a:latin typeface="华文行楷" panose="02010800040101010101" pitchFamily="2" charset="-122"/>
              <a:ea typeface="华文行楷" panose="02010800040101010101" pitchFamily="2" charset="-122"/>
            </a:endParaRPr>
          </a:p>
        </p:txBody>
      </p:sp>
      <p:sp>
        <p:nvSpPr>
          <p:cNvPr id="23" name="灯片编号占位符 3"/>
          <p:cNvSpPr>
            <a:spLocks noGrp="1"/>
          </p:cNvSpPr>
          <p:nvPr>
            <p:ph type="sldNum" sz="quarter" idx="12"/>
          </p:nvPr>
        </p:nvSpPr>
        <p:spPr>
          <a:xfrm>
            <a:off x="11310938" y="6224588"/>
            <a:ext cx="520700" cy="365125"/>
          </a:xfrm>
        </p:spPr>
        <p:txBody>
          <a:bodyPr/>
          <a:lstStyle/>
          <a:p>
            <a:pPr>
              <a:defRPr/>
            </a:pPr>
            <a:fld id="{978975FA-1E79-49D5-82F4-37B7268E6725}" type="slidenum">
              <a:rPr lang="en-US" smtClean="0"/>
            </a:fld>
            <a:endParaRPr lang="en-US"/>
          </a:p>
        </p:txBody>
      </p:sp>
      <p:sp>
        <p:nvSpPr>
          <p:cNvPr id="7" name="AutoShape 2" descr="data:image/jpeg;base64,/9j/4AAQSkZJRgABAQAAAQABAAD/2wBDAAgGBgcGBQgHBwcJCQgKDBQNDAsLDBkSEw8UHRofHh0aHBwgJC4nICIsIxwcKDcpLDAxNDQ0Hyc5PTgyPC4zNDL/2wBDAQkJCQwLDBgNDRgyIRwhMjIyMjIyMjIyMjIyMjIyMjIyMjIyMjIyMjIyMjIyMjIyMjIyMjIyMjIyMjIyMjIyMjL/wAARCAFu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CcUALmjNRtIoPOB+Nczq3xD8L6MWW71a38wAMI4m8xjyR0XPORQ2NJs6qkyBXl958btHjMi2GlalebR8rhBGhP1Y5H5VlS/GnVJIv8AR/C6I3UGS+3Y/AKP50uY0VGb6Hsu4UZrw3/hcnifdzoenlfTzWz/ADq/H8bNQRR53hUN/eMd8P0Gz+tFx+wn2PY80ZrzS0+NegSnF9ZajY4HLSRb1z9VJ/M4pdW+NPh2zYw6dFc6ncHOFgXavA/vN2+gPSi6I9lO9rHpO8UbxivCtR+LHii/ZlsrKx0yM4wzEzSD+QP5VjHxj4yNx53/AAkcmc52eQuz8qOZGiw82fR28e/5UuRXh2k/F3W9OZU1nT4dQtweZrX5JQPUqeD9BivTvDvjXRPE0WdOug0qgb4JPlkT6qeaLkTpShudJRTQ2e1OpmYUUUUAFFFFABRRRQAUUUUAFFFFABRRRQAUUUUAFFFFABRRRQAUUUUAFFFFABRRRQAUUUUAFFFFABRRRQAUUUUAFFFFABRRRQAUUUUAFFFFABRRRQAUUUUAFFFFABSUZrnvEnimz8NWivcl5bidgltaxDdLM/oq/wBelAI3pZVhjLuwVRySTgAV5t4m+LdnZu9noEI1K6HymfOIEP8AvfxHPYfn1q7a+H9a8Ut9t8V3DQ2b8xaPbsVRRnjzSOXJHUdOTW3qvhDSdR0QaYlrHbxxj9w0SAeUfUf19aTuaR5Yv3jwbVta13xE5fWdVnePdkW0J8qJfbC9fqeapQ2lvCCI4UUHrx1rX17Qb3w/fta3iEc/JIB8rj1H+Has0Gpsztja2gmOc9/WlooplsMUYz9KKUdKTJAqGGGAP1FVZ7C1nB3wJu67lG0/mKt0mKVhozhb3tqc283nLnPly9T/AMC/xqaDUI5ZBE+YZf8Anm/BP09atbeKgmtYbhdssYbHQ9x+NFnYosZ+uaiMAE63EMklvcpyk9uxjdT6hhj8qpGS4sHPmlp7b/npxuT6+1aCSLKiuhDIw4I6HtQFj0bwZ8U7lLyHSPEzITJhYdQC7VZ+wcdATzzXryPvUEEEEdq+WJ4UnjMbjg9/T3r2n4UeJp9d8ONaXsjSX2nv5Mrt1deqN+XH4Z71UXd2OOtSS96J6BmjNFFUcwZozRRQAZozRRQAZozRRQAZozRRQAZozRRQAZozRRQAZozRRQAZozRRQAZozRRQAZooooAWiiigAooooAKKKKACiiigAooooAKKKKACiiigAooooAKKKKACiiigAooooAKSlqKaZIEZ3IVVGST2FAHOeNPF1r4R0drqUCS5kOy3gBwZX/wHc+1ct8PJ9Lvbx9a1O+SfxFcAhxN8vkr/AHIweg9x1rz7xV4gHi7xRNqSg/Y7fMFmCTgqCSZMdMknqMcAVmgsrAqSpHcHFTc640fdPqLcp5yKa+CPp3r580zxnr2kBRBfs8a/8s5hvXH48j8CK6M/FPUrywbTotPUapd4gtpIiceY3G4jqMDnr2NNtGboSR2sWs6B4w1XVPDzRG5fTyom3KNgY5+62c5HIPSuM8QfC27ty8+jMZ4RkmFzh8f7J6H9Pxq34T0yDwj4/i04TKVvNKDOz/ellR/mbnnJ3k//AKq9TV128HipjLmVxNunLQ+Yp7aa1maKeJ4pFOCrjBFRV9HapoGmazEYr61jl44boy+4I5Fedaz8KLqNnk0i5SSM8iObhh+PQ/pTsbxrp7nm1Fat/wCG9a0vcbzTbiNFGTJsyg/4EOP1rMMcg6xuPqpFBomnsNoo/ClAycAc+lFykA60GpYbW4mfZFBK7k4CqhJJ9hWvbeD/ABDd58vSLpcHH71PL/8AQsUA5JdTCxz+HSs+S1ls5TPZqCh5eDsfceh/w/CvTLH4U63cjdcz29sOPlJ3H+VdFafCKyQZutRnk9o1Cf40rGbrQXU8cguEuYhLFyvcHqD6Y7V1/wAK7w2PxBaBnVY760YEMfvOhBGPwz+VXvHvw5h0DTk1rQUlaOHAvYWbcXT/AJ6D3HcDFefxax/ZWsaHq0TMUhulkbb3TPzD8VJFK9htqpB8p9WdelLUUEiyxrIjBkYBgRyCD71LWh54UUUUAFFFFABRRRQAUUUUAFFFFABRRRQAUUUUAFFFFABRRRQAUUUUALRRRQAUUUUAFFFFABRRRQAUUUUAFFFFABRRRQAUUUUAFFFFABRRRQAUUUGgArzn4va9Jp3h2PSrVgLrVHMGe6xgZc/lx+PtXobsQOMV4D8SdROp/ESePeTHp1skIBXgO3zNg/Qj9aTNaMeaZy8cYhRY0GFUYAqTNJR+NStDvQOwRdzHCjkn0rtPhf4a+23TeJ71D5aEx2CEdB/FJj36D6H2rktM0i48Ta5Bo1vuWNjvupR/yzi7/ien/wBbNe/2trDZ20VtbxiOGNQqIOwFZVJdjOo7I8w+Llt5eqaHqHPJkgbA4GRkfr/KsKw8W67phBttSnK5yUkbep7d69A+KOmNqHgq4ki/1tk63SDOM7fvf+Olj+VeRxSCaNZByGGRRSeg4xUo6nf2HxW1mBgLyC3ulzzxsb8xx+ldNYfFfSLhF+221xaPznH7xfz4PTB6V45QPTn862IdGLPTPih4t0nU/h3eR6ffRyTu0fyDIbG4Z4r0i1is76wgZo4Z0aMcsAwPFfLHiFtulsB1LDFa1le3EcUM1vczRnaCpVyD09qXNZilh/d0Z9JDRtJx/wAg6z/78r/hTotL0+I5jsrZc/3YlH9K8EtvF/iK0OYtYuz/ANdH3j8mzWrbfEvxJbrhp4Jz/eliGf0xVXRk6E+57iIlUYVQAOmBShAvSvFf+Fq+Ih/DZn/tkf8AGgfFbxD/AHLP/v0f8aNBewme1qNueaXNeJH4q+IscCy/78n/ABpP+FqeI/Sz/wC/J/xofkL2Ej2iSJXRldQykYIIyMV82+O/CJ8PeLZLSJCNJu0eW2GPuMR8yD3ByQPQj3rp2+KHiNv4rUfSL/69cx4r8TaxrunILuaN/s0nnoFjA5HXnr0z9ah7G1GnKEj2v4a6s2seBNMnlOZo4/IkOMfMh2/0rrRXkPwP1ENba3po48uZLmMFs/LIuMAexX8zXro6Va2OarHlm0LRRRTICiiigAooooAKKKKACiiigAooooAKKKKACiiigAooooAKKKKAFooooAKKKKACiiigAooooAKKKKACiiigAooooAKKKKACiiigAooooAKDRSE0ANfG2vlt7v8AtLVtV1LDYu72WVdzZIXcdo/AcV9MaxcNaaLfXMZAeG3kkU+4UkV8uaWD/Z0LHqwLfmSamW51Ya2rL2BVe4mMKKEUvNIwWJB1dj0FPmlSCJpZGCooySa7/wCHXg6RpE8RaxARMTusreTrEhHDEf3j2/Os5yS3OlvlV2dP4E8LJ4a0YPOA2pXX7y6fGCG/uj2H/wBeurwMcUwUtcz1Od6u4yeFJ4XikUMjrtYEZBB7V88XmmyaFrd/o0ucW0h8k46xHlT79cde1fRY6VwXxG8IzazDHq+lxb9UtE2hM/66PJJUe4JJH1NXCVmXTlZnl9KOtV4byKZinMcgOGjcbWUjsRVgkAZJwPWum5sV5rMalf2Wn+W8hmZyETqcISP1xSac2/Trc85CBTkYwQMV2fww0mTVPEE2vFcWVkjQwH/npI33iM+g4/Ee9ctd2f8AZOu6rpWMLa3LeWC24mNvmT9CKzuri5nflCim49qdVj3CiiigLBiiiincVgpGAIweh4pT0pv/AOuiwWNb4P3raf4+ittw2XMEtu248/Kd4/Hp+dfRw6V8o6BcNp3jWyukQMYtQhOCccP8p/pX1an3BRB6HNio2lcdRRRVnKFFFFABRRRQAUUUUAFFFFABRRRQAUUUUAFFFFABRRRQAUUUUALRRRQAUUUUAFFFFABRRRQAUUUUAFFFFABRRRQAUUUUAFFFFABRRRQAhYAGub8T+L7Pw79nt/InvNQumxb2luuXfHU+gA9TxXRSMFjZmIAAySe1eR6XDrPiCbVPFemPaxXV5cG3s5LpSRDaxsVyAM/MSD146+tZzlZGlOHM9TT1n4gKulahZaxoWpaV9ot3iinlUPEXZWABZCQv4+teL6bKv9lQuxAVFwTn04r1S/uda0mxuL251uy8R6YpC39osCoyISQSuCenofSuR8NeB7e5+IF3p0waXRYY/tkKq/yyI+DED68Z+pX88+c7KUVBNlLSItLthD4g8SSPFp6Sf6HZgZe6ZcfPt/uDjrxmuwtvjfoclwI57C8hiz/rPlbH4Cub0/VfDOsfEzU5fFJhXToYzBZJJ8qIEOADjjpk/U1x3jqPQo/FdwPDhQ6ftUrsJ27sc4z2/wDr1LV1dlWUnZo+mtN1Oy1ewivrC4Se3lGVdD+h9D7dquV4N8FNZng8Q3GkF/8AR7mEyYJ6MuOn4E17zjHWs2jGpHldhQaOKSikQYGteCvD+vv5moadG83aWMmN/wDvpSCfxrn4vhB4djmRpLnU54lOTDJcDa31woP5EV39Bp3ZSnLa5XsbG20+0jtbOCOGCMYVI12gfhXlfxT0k6frtlrqLiC6X7NOc8Bhkqfx5Feuis7XNHtvEGi3WmXQ/dTptyOqnqGHuDg0RbvdhGTTueCA8UtMltLrSdQn0nUQVu7cnBIwJU/hcfX+lPrqvfU6twooooEFFFFABSHpS0HpVPYe5iTXL217eXcQy8EsEg+qkn+lfXNsxe2jc9SoP6V8iP8AvNO1OfGN7kD6DA/nmvrq0/484f8AcH8qmBzYroTUUUVocYUUUUAFFFFABRRRQAUUUUAFFFFABRRRQAUUUUAFFFFABRRRQAtFFFABRRRQAUUUUAFFFFABRRRQAmaWmt90msc+J9Hj19dEfUYBqLDcLfd83IyPxxzjrigEmzaopqnNOoAKKKKACiiigAooooAo6xG8uiX0calpHt5FVR3JU4rgPCOn2Gt/DLTdPljkW3MIjmRGKHerEPyPVlP516U/3D9K8wtSvgnxpc6XP+60jWJTcWTn7scx+/HnoMnkD8KxrJtGtJ9Cp4t8GQ6Vo0t/4WtFtrmOBoZrePO25iI5DDuw6gnnjrVX4QLNfWF9q06EHZBZxEt/BFGF7+/P1Nej3lwlrY3NzIuUiiZ2X1AGSK5j4aWItPAtg+zY9zuuWHrvJIP027aw2Wp0qT5bM8o+I/w+1DSNYn1CwtpbjTbhjIWjUsYWJJIbHbuD71w12UnnjWCw+zFY1Ro0LNuYDluT3646V9fbc1XFjai488W0ImznzBGN3501IuNdrc8l+D/gy+sL6XXdRgkgVojHBHIMMQSMsQeg449fpXsNG0DnFFQ3cxnPmeoUoGaq3FtLK26O5kiOOAOV+uP/AK9WFyFAJyccn1oYrdhaQkKCT0HWlrA8b3klh4J1m5hJWVbVwrA4KkjGfwzmgEr6Hm/jH4xXMGpSWfh0RGGIlGuZF3F277R6e5rlLP4s+MYZd730d0DkCOWBcd/7oBrh8kivSfhJrnhjRr29OvrCksijyZ5k3Ko7jpxnitVFHbKChG6VzpLe4s/irozSrGln4m09MJg4VgfUdSp5+hPvzxu+WG6lsryB7a+hOJYH6g+3qO+fetzStY066+OEdxoCiOwuGMZ2DaG+Q7m246ZH+c16Z4r8GWPii2LMRbX8a/uLtV+ZT2B9V9v8KfNyuxi5cu542DS0ajZ3+gX/ANg1iLyJif3Uo5jlHqp/oaRTmtU7li0UUUAFQXkwt7SWUkfKOM9M9h+PT8anrPuXF1qEVqBlYiJZOc5PVR/LPtQUkQTQtB4elRj8/l5bPcnk19Z2f/HnD/uD+VfKmrEDS7g5HK4HPWvquz/48oP+ua/ypw0OTEvYnoooqzkCiiigAooooAKKKKACiiigAooooAKKKKACiiigAooooAKKKKAFooooAKKKKACiiigAooooAKKKKAOY8c63P4e8I3+oWqbrhFVI8nAQswUMc9hnJ+lcPZeBtNn8OhJpjPqE7C4fUlbMvndd6tz0PT/GvVri0juoJIbiJJYnUqyOMgj0IriT8N30mSSbwxq1xYZ5FnOfOtunTB+ZQTzkHPPFY1oSl8JtRqRje4vhHxTdLd/8I14hYJq0a5gn/gvIx/Ev+16j/wCvju0OVzXlr+DvGGtavYHWBpEENjcLOl3bbzK2CDhQTxkDnOa9SRSFwQB9KuHNb3iaqjf3R1LSYpaszCiikzQAtFGaM0AJWbruiWHiDS5NP1G3WaB8HB6qR0YHsRWlig0AjxvxtoeueFPCN4YPEc1xprILdLe5gDyfMdoUOCOMHqQa7/R7JdP0Wwskztt7eOIZ9FUD+lZfxWYR+FrWVmxHHqNszj1HmDrXQoQUUjpjiuasknY6YSbhqGKUnAzRTZGVI2djhVBJJ7CsRnEwePrq4muZrfwzqN3psM7wi7tMSFipwTs4I/Ordv8AEfw5I6Jc3M1hK38F7A8WPqxG3P41c+FUKr4DtJB1mnuJCfX984B/ICuuutOtL6Py7q1hmTGMSIG/nXQqKsRKok7GPaanY36g2l5BMGGR5cgbI/CrOR61k3nwx8J3jbxpSWsmCBJaO0J/8dIz+NV4fh7Pp8RGleKdZgYDCC4kS4jUf7rL/WpdFj9pE3qrX9lBqenXNlcrvguImjceqsCDXO6nbeOtGsprmPUdGvoLdC7GeBopHUDJ5Vto6HtWx4c1KXWfD1hqc8Age5hEnlhtwAPTnHpj86zlBx3Gn1TPnrxV8O9a8NXMpS2ku7DJMdxEpbjI+8B0PI+vOKwbya71FLS3/s6KNraIRAQW21pMfxPgfMfU9a+tjgiohbW6NvSCIN6hAD+dCmdCr6HkHwo8BahY6gNe1WB7bapW3ikGHOerEdh6d/wxn2SjtiikzKcnJ3ZS1XSrDWrF7PUbVLmBudjjoR3B7H3ryjXvhtqujbptEc6jaKc/Z5D++QcfdP8AF3469Ovb2Sjjv+VOMmhRm4nzdHdRM7RMGimQ4eKUbXU+hFTjnpXo3jXSLDxH4x0fRPs0QlIa5vLlFxIkSjAXIORkkD8vSuX1XQfB2n3DWkHi29V4wfNURi4Cj6qoC/n1rVVL7nQpJnJ3l4yuLa2XfcPxjsvuaktLYWsW3O5zy793Pc8++a7TTfAnhXWra6fw14gvJrtMEmVg4B7bl2qcHB59uK5ALPFPcWt0nl3VtKYpk9GH9KqMk2PmT0IL+3a7hitU+9NNHGPqWA/rX1XApS3jU9QoH6V8wW0UlxrWjwRLl5L+HAx6Nu/pX1Ehyua0icmJ3SFoooqjmCiiigAooooAKKKKACiiigAooooAKKKKACiiigAooooAKKKKAFooooAKKKKACiiigAooooAKKKKACiuBvvGev3Gu6hp+h6RaSxWEghlmurgpl9obAAB7EVVvPFvjmxs5rp9B0qVIkLskN07OwAzgDbyazdWKdrmqozauj0iiszQdYi13RrXUoP8AVXESyDg8Z6jn0NadaGT00CiikzQAMdq5xmuY8V+OtK8IxRfbRNPcTH93bWyhpGA6nBI4HvWj4m1uHw94dvdVuOUt4ywX++3RV/EkD8a8Fia6v7yfVtTkaXULo7mLf8s17Io7ADisqlTkOvCYV15eR7N4e+IfhzxKiCxv0W4YDNvMdkgPHGD15OOM+1dP5gIzXy1q2l21tdLf+UPJdwJ1HBUk8OpHIOT2rp9M1/xP4eAXT9TN9aZB+zX+XwOBw/UcDGOntSVZPc6KmWzTfKfQVBrzfRfi7ptzLHba5bS6PO2AJJRuhZuOA46dT1445Nd/bXkN5EstvNHLG3IZGyDWqaZ586coO0lYw/HmlHWvBWq2SBTI9uzJlc/MORj34qp4W1Qaz4X02/GN0sC78Z4ccMOfRgRXVy8jGAQa848KD+wfEet+GHASFJTe2IJ/5YvyQOeinj8vWsayLpPRo7PNU9YO3Rb9vS3kP/jpq2etZfihmXwtqhQZYW0mB+BrmRpHVknw4gW3+HuhIpHzWiScerDcf511Vc34BBHgLQB6WEI/8cFdJXfHY5pfEwooopiOK+J920Pgua0iP7/UJUs4hjJJc84+ihj+FallbJZ2MFtGqqkMaoAowMAYrnPE7f2v8R9A0hWJi0+N9SnVWx8w+VM/Qt+RNdVXJVepvFWiFFFFZlIKKKKACkJAUknAHJPpS1ynjzVJrbRY9MsedR1V/s1uvGQD99segU/qPUU0CWpyun6DqfjPxJqmtm8e00K6byUMZ/ezxR5XCnqiFgSe/OK3pfh1bacjXHhm9uNLvRhkAkLQuR03qex6Z6/yrqtJ06HSNJtNPtxiK2jWNffA6/U9c+9UfENnrd+kNrpN/FYRPu+0TlN0gXj7nYHrz2p3NOd3shnhXVl1rSnuprZLe9SRoLtVwf3iHBwe4yMj/OfJfF+xfiHrqx4xuhzj18pa9G1O+0v4b+FhHbBpJmJEEbNueeU8lm/mT0/HFeQp50kk11dSGS6uHMsznux5NXTWty4LW5q+FYnn+IHh2JBnFw0rfRV5/nX0mvTnrXz58OQ0vxO04BcrFbzOT9VxX0IK6InPifisFFFLiqOcSiiigAooooAKKKKACiiigAooooAKKKKACiiigAooooAKKKKAFooooAKKKKACiiigAooooAKKKKAPMdas9b8O+I9QvNK0aXVbTU2E7LFIEaGULtOc9iAP88iT+yfGOvWxSd7Xw/buuG2H7TOc+n3QvX6ivSqKy9jBy5upt7eajYyfD2jW/h/RbbS7QuYLdNqs5yx9zWqOlLRWpj5hTT0p1NP3TQJnlHxdv2ubrRtAUnypZDdzcA5VOg/EmuQ7mtDxnO158UNTZowBZW8NupznOV359vvY/CqNcNXWVj6XL4KFFeZWvrdbqxmgbpIhHTp71BpE5udJtpG5bZg5GMEcH9RV81k6CXS1uIXx+5uHQY+uf61HQ7HpM1Joo5o2SRFZT1DDIqvYRXmiz+doepXGnvuBMaHdE3PdDx2q3RTUmthVKUJ/EhmseK/EOp31qNda5k0qBfnTSG8l5W9W5z+AIx2qje31hpuuaVrvhXVry8nWfyX0+6dmcBuCo3HODyOc84Oa0ap3el2d6weaAGQfdkXhh+Iq+e+5xywMfsHtOi6ta67pNvqNm2YZk3AHqp5BB9wQRT9aj87QtQjIzut5Bj1+U14voV/rng+WYaS6XlnM/mSW1y2CX7kHpyMZ+ld9o/xJ03U7tdP1G1n025l+VBPho3PTAcY5+uPTrxU+aPPq4apSldrQ6X4bTi5+HmhuP4LVYiPdCUP6rXV1598MZ/sNvqnhqZsT6ZeSbAe8UjF0Yexyfzrv8g9K7Y7HnTVpO46mswUEk4A5zQSB3riviNq09toX9k2Df8TLVm+y26jOQD99uAcALmm3ZCiruxl+DGbWtT1nxU4bZfzCK13doI8hT+Jya7Gqmk6dDpOlWun26gQ28SxrxjOO/wBe9XDXFJ3Z0vewlFFFIVgooqOeeG2heaeRI4kGWdyAAPqaAQs0scEDyyuqRopZmY4AA5Oa8Vn8etL46bxCLA3ljbo1tax79pVc/NKvGCTzx+owKXxl42l8WPJpuls0WiqwEk5yGucHoB2X69f0rn0UIgRQAqjAA6VrGBvCGl2ez6R4+8Navbq8WpwQSY+aK4cRuh7g571n638TtC0xXjspf7Su+QsNueM+7dB9f0rySW2hmbMkMb4HV0BpUjSMbURUUdAox/KmqauHs43uT6hf32uao2qapIGnI2xxr92JeeB/jUVP7U3ArVRtsadLHXfCULJ8Q7rPWPTSfoTIv9DXuw6V4r8GrbzfFOvXXH7m3gi9/nLN/wCy17WOlVHa5w4j4wpaKKoxA0lKaSgAooooAKKKKACiiigAooooAKKKKACiiigAooooAKKKKAFooooAKKKKACiiigAooooAKKKKAGeYvHXmlLgV5f43ge9+I2lafLeahBbXFhJ5f2W4aICRWJzx1O3P51GnhzXrCFE03xlqSbGyFuVWYHvg5wT+dYzrKDszeNByjzJnqm9fWlBBrzW38Sa/ofiLStM1S/sdSTUZjF8kJhlj4PzBQSCufXnPFekR8oDjFaRkpK6MpwcXZj6aaWkbpVEHgWvlj8RfExcYbzocfTylx+lQVc8Wxy2/xO1sSJhLiOCeM56gRhD+qn8qp1w1F7zPqsG70YiGsvRirHUSDkG8c/otacjBELHoAc1l+HwBpKuFIEsryAnvknH6AVBs/jRrUUUUjQKKKQnFAC1WvbOO8tXhkAIYcH0Panz3UFrHvnlSMf7RxVW0v5NcvDYaHH9ouMZaRzsjiH94k84/CnFO5lUnBRfMdN4clv8AVdF0/wARaLcRS+IdOU217bu3/H1ErcBj1DFQCD659MV3Wj/Erw/dhodQuf7Kvk4ltr790UP1PBryPTdB+0X8H9h3j2iaarRyarCMNdSk7jgf3QfXORiuta816JI11PStK8QpGMI7qIZRx1+YMuOtdMZNHhVMM5+8jq9T+JWjiQ2uiF9a1BvlSCzUsucjln+6Bz1qvoWhXsmqN4i8QyJNq8qbI4l/1don9xPf1PeudtvH40e3l+0+C7rT7aIFi1mY2T3P8Iq9pvxRstXaRNP0DW7h4vvqkMZK/hvqZyk9DJ0XDod5RXHXPjbU0T/RfBWuSP3Eqog/MFv5Vmaj8RtY0pIPtfhTyprg4ih/tBTKf+ABM4rNII023oeifp9aRmVAS7BQOpJxXjX/AAsfxVqEYm+yw6dZrK8c09rb/aHiIOMMpccDP+ANW9S0Cw1zwHqWtSeLLzW5YLNpVQP5UaOASMxDkH65qlBscoOPxHT698S9C0ktBaTf2jegfLFaEOM9suOB/TmvM9e17WPFb/8AE1kWK0U70sYeEB7bz1Y4/D2rMtI447dAiKoKjOB1OKnHStYwSNUktRAoGABgDtTxRiiqWg27hSEUtFUNAelN7inHpTaYz0L4HgtqXih2/vWwB+gk/wAa9kHSvHfgg3+m+J0x0kt2/MP/AIV7COlEdjz638Ri0UUVRkBpKU0lABRRRQAUUUUAFFFFABRRRQAUUUUAFFFFABRRRQAUUUUALRRRQAUUUUAFFFFABRRRQAUUUUAcB8RrG9xpWvafBLPPpVwXlhj+88LDD4Hc8Dj0zWJD4k1rxGBF4X0S42Pwb++Ty4Y/w6v9BXq5UYPFcDr/AIx1R9cudA8Oaekl5bBftV3c5EMG5QR05Y4IP+PSsJwi/ekb0qkrcsUXPDvg2z8PyPqupXX2/V5P9ZfXBwUGPuoOij6f/Wro9N1nTtUhMmnX1tdxq21mglEgB9CQcCvOW8HNqbfafFOr3OqSAZMRfy7dec4CAjP1P1wK1vhFZxReFLm9it1givb+aaJV6LHuwo/DBH4U6dRS0iFSDSu2eg9s0h6Gl7UnbFbHOePfFWwNn4m0fWFXCXKNZytz97O5M/iSPxrnM55HSvYPHXh7/hI/CV5YxgC4AEtu2Oki8r9M4xn3rxLTrz7XZK8gZJkJSVDwUYdQeK5K0Wnc97LK16bi3sN1i6+y6ZMwOJGGyMZGSx4FTWUAtrGCADHloF6+1Yk2qWd3qQmuLhFtLUkRqT9+T1HsP51v2Ftrmt/8gnQbqZDjE048mPkZzk9R9KyUG9Edzr04+9JktV7m9tbRC09xHGP9o4zXVWPwq1y/KtrOtx2cRwWgsI8v05G89OvoRXZ6P8N/C+kyCVNMS4nH/Le6JlYnGO9aqg+pxVc0hH4Vc8gspNR1kldE0e9v8HHmKmyIHGeXbAHbrjrXTWPwz8Tag4fU9RttMhPWO2XzJMY/vH3r2VIY41CoiqoGAAMACnBV9BWsaKRwVMyrS0WhxOj/AAr8L6a3nTWr6jdZz518/m9uyn5focZ561n+Pvh1b6/p7T6JZWdtq3mAtPzGXTuCV4z05IPAr0ek2LnOBmtOVHH7WfNzXPCrXVl8MxQ6TrWkz6N5a4RyC8LeuHXIPXP88V0sM0VxGHhlSRW5BQghvpivSrqztry3aC5gjlibqjqGB/A15/qPwsskZ7nw5fXGj3PJEaHfA590PTp2/I0rW2O+ljuk0cx42UP4SvBnAZohxx/y1SpL3w9FObe6sZ3sNRtlAiuYhhjgcBh/EvHf3qq8N9qVzq3hbXFtjNBHGWntXODnlTg9CCAf6Uy31LXtLT7De6PLfCJcR3NqwxIBwNwJ4PHPP4VHqd94zV0X/wDhY2t2YGj3mjrNrsnEDxHEMq8/P6jGOR9elLpWiNb3MmpajJ9r1ef/AFtww4HYBR/CoGB+H4Vgv4e1m8l/4SAusWsJIGitmb5FjAP7sn1OeT+nNWpfGscVubefTbxNVwQtr5ZO5unDYxtz3/8A1UoqxnGlGLuWvCwjW715YceV/aDYwePurnmma94XW6iurjSX+xX00LRSeWcJOjDBVx7jvjrjvzVzwxpcmk6MkU53XMrGac+rtyf8PwrZIz9Ko1cUzyK1kJUwyI0c8J8uWNxhlIx2qzjFbHjmxtrO9tNUhZY7mZ/KliHWZfXHt39jWPmg5JxSYtFFFMgKKKKAA9KbTqKoDtfg5dtB4v1qy28XFrFNk/7DFcf+PmvbVJ2jNfOvgW8/s/4j6PJ8+y4Elq2PVhlc+2RX0UuMcUo7HFiFaYuaWkpaswCjFFFABijFFFABijFFFABijFFFABijFFFABijFFFABijFFFABijFFFABiiiigAooooAKKKKACiiigAooooAKKKKAGkEqcda4TxF4P1H+3j4j8PTRx37oqXVrNnyroKABkj7pAGM4PQdOtd7TSCRUyipKzKjJxd0eP6n4h1fULSbQofDWp22sXSmJBKgMSKTgv5gPIA7gV6d4c0qPQ/DthpcYG21hWMkDG4gct+JyfxrQ2HOfWnqMCphTUNip1HNK4tFFFaGYyT7vf8K4bX/hfomvai97Kbm2kmx562smxZsf3h6+/tXdkZFGKGkyoycdUzl9F8CeHNBZHsNJt1mX/ltIu+TOMZ3HOM+2K6ZV2qAFAFOxRiklYlyct2LSUtFMAooooAKKKKAA1G/SpDWdrt4dO0K+vFIDw28ki59QpIoGtzyLRJxqev+ItYBRludQeOJ07xx/Kp/EAVvHNYXg+3Nt4VsAdu6WPziR33fN/UVvVmke/BWikFJgZzgZ9aWiqLEPSuC0nxze6n5emraxjUppzBHNI3lwj3YnuBngcn8a7457dayPC+gw6/pXivQrpYleLUWuLaVB88LON6sD7cfhkVMlfYxr1PZxujF8VeAbnSdIPiGfUJb2/hfddErhfLOBhB2AzXLowZVZSCGGQR3r2TwfqMniTwtJb6qnm3Nu8ljeBl4dlGCTx3BB/GvForc2F5e6YzljZ3DwqzDBYA8E/hzWcN7HJGble5ZopB1pa1KQUUUUgCmnzHmt4IIjLPcSrDCgIG52OFGT05/wA96cTx/wDXra8DaedZ8e6fAqB4rMm7lOCQpUYTnoDuIIz6U7CekW2c5fy3mg6pGt/ZT2l7YTJcGEsAWUH+FhwQRxwcV9T2z+Zbo+MbhnFeffE7wXN4nOhPbWwmkgvAk537QIG5fPr90Y+tehwoI4lRRhVGB9BTXU4qtRTSfUkpKXNJVGIUUUUAFFFFABRRRQAUUUUAFFFFABRRRQAUUUUAFFFFABRRRQAtFFFABRRRQAUUUUAFFFFABRRRQAUUUUAFFFFABRRRQAUUUUAFFFFABRRRQAUUUUAFFFFAAa5H4nH/AIt1rQ7tbkAepyK601wvxUkVvDVpabgHur+CNQTjdhtxH5KaT2Lpq80jDsbdLbT7aBBhIokRR6AKAKsUi9OuaWoR9AloFIzBRk9B1pabIu6NlzjIIpsNjnZPGMC2kt7Hpepy2ETbWu44QYvrkkZFR+HrPxRqeq6jqehRDTLDVoox9su8FwoA+ZEB6kHjtx1FMA8RR+CZfCi6dbSL5ZhS883aNmc5K4Jz+la2i+Kdcu9Tt/CukaNa2M1vZKyvdzb9iLhc4X73bgkVk3I4685uLTWh1ejaTYeDfD0qfaCIlLXFzcTHl3I+Zj78Dj6V89Nqz3fiq9vG3LDfys6B8AgFsp7Zxgda95j8B6jrF15vi3Wm1CBZCy2FsvlQHpjcOrcg9e34iudvfgfBJrcUtvqW3S1YlrZ0zIqk/dV/YdCelNQadzlhVhHc4EdqWu1ufhFr1p5psNStLpAcRJOrI5XtlhkfpVL/AIVj4zx/qNN/8CG/+JrQ09rB9Tl800sFXcxCj3rtYPhN4nnhDTX2nWr45UK0n454re0n4M6ZERJrt9c6lIOsQJii6ei8n86LEutBdTzXRdH1XxXemz0SPKIf313JxFEM44/vH2Fe7+DvB+n+EbA29pukmk+ae4k+/K3v7e31rbs9Ms9Pt1t7O2it4V+7HEgVR+AqyFAOaaVjmqVnNg6b++KUDFGaKoxCiiigAooooAKKKKACiiigAooooAKKKKACiiigAooooAKKKKACiiigBaKKKACiiigAooooAKKKKACiiigAooooAKKKKACiiigAooooAKKKKACiiigAooooAKKKKAENeafFhLe+vPC2kXCuyXV+znaxU4VMdRyPvivS26V5j8SgW8ceB8k4Et0f0jpMqDad0Yx8EXlpt/svxNqEADE7bkLOuPTsf1NQtp3ji0jfy59JvyG43BkbH6AV3NFNwSJjj60XozhxJ4zERDaDZGTPDC9AHvkc/wA6RLXxzcxyBotIsifu7nd2H0xkVr3PjXQrPVpNMuLiWOdJFiZjCxQO3QbgCP8AI966Dvnt9aORPY1nmFeNrnHL4S1+78o3/imRVAO+O0tljzn0bP8AMU3wRo8eifF+eyW5ubrOlF/NuH3MSXXP9K7UVg6THt+MyORjdpEgBz6SLScUiKeJqVU1Jnp4UDkAUoApe1LRckTAz0owPQUtFO4hMCkwM5p1FFwFoooNIYlFFFMAooooAKKKKACiiigAooooAKKKKACiiigAooooAKKKKACiiigAooooAWiiigAooooAKKKKACiiigAooooAKKKKACiiigAooooAKKKKACiiigAooooAKKKKACiiigBD0ryv4qrfHxX4O/s7yBdb7pYvtAJjLER4Bxz2NeqHpXD+P4QdU8J3G3mLVQpf+6DG39QKmfwl07c2pix3HjC2jDXnh63lVRhvsl4C5PqFYY/Wo5fFZsod2o6Fq9swBLAWxlVR6lkyP1rvMc4xijArBV5Lct0qfY8E1jVre80PU9UgdmtpfENs2dvzYWEnp+BrvofFLX0QbTdC1i5YjIBtvKUr6hnwD+dYWsJv1a6ViSD4stgf/Ac163jjA6Y6U3Va1XU0nTi0rnCvL4zni3WWgWcO77purvlfqq//ABVQeG4NZh+K8C609k0/9kyFfsiOFA8xOu4nnNehcDmuR022ef4z3lxkbLbSY0x3y75/9lNEakpPUlQhGLsj0UfdpaTtS1ucwUUUUAFFFFAC0Gig0DEooopgFFFFABRRRQAUUUUAFFFFABRRRQAUUUUAFFFFABRRRQAUUUUAFFFFAC0UUUAFFFFABRRRQAUUUUAFFFFABRRRQAUUUUAFFFFABRRRQAUUUUAFFFFABRRRQAUUUUAFcd8SUI8KfagdotLqC4ds9EWRSx/KuxrmfiBZSah4F1i2iIDtauQT045/pUy1RUdy2mGVWHQgGnYrM8N3/wDanhnTL7cpM9rG7bTwGKjI/PNalcWx0HkernGr3XT/AJG61H/ksa9bxxXkGuxNc2+uXcf/AC6+KLWQ/TyxH/N69fBq5K1hvYOh5rlPBai58e+Lr/z/ADAkkFqFzwu1ASP++iRXVt0rmvhXEtxoWpasYPLOpancXK5PJQtx+XI/Cqpau5En7p3gPy0tA6UV1HMFFFFABRRRQAtBooNAxKKKKACiiigAooooAKKKKACiiigAooooAKKKKACiiigAooooAKKKKACiiigBaKKKACiiigAooooAKKKKACiiigAooooAKKKKACiiigAooooAKKKKACiiigAooooAKKKKAA1BcxJPC0UiB43UqykZBB6g1OaYy5GKTVwPNvhvKYfD9zpEpj87Sr2a1cITgYc4PPbk4rsSQoLHgDkk1y2teH9d0LxFda/4cijvYbvDXmmu+wuwUgOjdA3QY6H9RVPj2eOJ1k8Ka+l0jbfJFoWBP+8Mj9a5Z03e51p8zujn4tNutQ+EGtayhIudRujqaqDnaqSAhfrhMV6TpN5HqGlWl5E4eOeFZAw4yCM5rhLHTvGGl/DG902z0wrNJctHa27uGlitnJzn5sFgD69881b0a88X2NlaaVYeDZFgtoViSW+vEQsAMAnaDVzi2lYV076nS+Kr/wDszwtqd5lgYrdyCvUEjAI/E1b8Aaf/AGZ4C0W1Ksj/AGVJHVuqu43sPzY1y914Z8aeKrb7Drk2madprygzRWm95ZEHO3cTjB9sf0r0mGMRRLGBgKMAegqqUHHczqSVkkPpaSlzWxiFFGaM0AFFGaM0AFBozSUAFFFFABRRRQAUUUUAFFFFABRRRQAUUUUAFFFFABRRRQAUUUUAFFFFABRRRQAtFFFABRRRQAUUUUAFFFFABRRRQAUUUUAFFFFABRRRQAUUUUAFFFFABRRRQAUUUUAFFFFABRRRQAxl3UbPen4oxQwI9nOQcGnBee1OxRQAgFBpaQ0AFFFFABRRRQAUUUUAFFFFABRRRQAUUUUAFFFFABRRRQAUUUUAFFFFABRRRQAUUUUAFFFFABRRRQAUUUUALRRRQAUUUUAFFFFABRRRQAUUUUAFFFFABRRRQAUUUUAFFFFABRRRQAUUUUAFFFFABRRRQAUUUUAFFFFABRRRQAUhpaQ0AFFFFABRRRQAUUUUAFFFFABRRRQAUUUUAFFFFABRRRQAUUUUAFFFFABRRRQAUUUUAFFFFABRRRQAUUUU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4" descr="data:image/jpeg;base64,/9j/4AAQSkZJRgABAQAAAQABAAD/2wBDAAgGBgcGBQgHBwcJCQgKDBQNDAsLDBkSEw8UHRofHh0aHBwgJC4nICIsIxwcKDcpLDAxNDQ0Hyc5PTgyPC4zNDL/2wBDAQkJCQwLDBgNDRgyIRwhMjIyMjIyMjIyMjIyMjIyMjIyMjIyMjIyMjIyMjIyMjIyMjIyMjIyMjIyMjIyMjIyMjL/wAARCAFu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CcUALmjNRtIoPOB+Nczq3xD8L6MWW71a38wAMI4m8xjyR0XPORQ2NJs6qkyBXl958btHjMi2GlalebR8rhBGhP1Y5H5VlS/GnVJIv8AR/C6I3UGS+3Y/AKP50uY0VGb6Hsu4UZrw3/hcnifdzoenlfTzWz/ADq/H8bNQRR53hUN/eMd8P0Gz+tFx+wn2PY80ZrzS0+NegSnF9ZajY4HLSRb1z9VJ/M4pdW+NPh2zYw6dFc6ncHOFgXavA/vN2+gPSi6I9lO9rHpO8UbxivCtR+LHii/ZlsrKx0yM4wzEzSD+QP5VjHxj4yNx53/AAkcmc52eQuz8qOZGiw82fR28e/5UuRXh2k/F3W9OZU1nT4dQtweZrX5JQPUqeD9BivTvDvjXRPE0WdOug0qgb4JPlkT6qeaLkTpShudJRTQ2e1OpmYUUUUAFFFFABRRRQAUUUUAFFFFABRRRQAUUUUAFFFFABRRRQAUUUUAFFFFABRRRQAUUUUAFFFFABRRRQAUUUUAFFFFABRRRQAUUUUAFFFFABRRRQAUUUUAFFFFABSUZrnvEnimz8NWivcl5bidgltaxDdLM/oq/wBelAI3pZVhjLuwVRySTgAV5t4m+LdnZu9noEI1K6HymfOIEP8AvfxHPYfn1q7a+H9a8Ut9t8V3DQ2b8xaPbsVRRnjzSOXJHUdOTW3qvhDSdR0QaYlrHbxxj9w0SAeUfUf19aTuaR5Yv3jwbVta13xE5fWdVnePdkW0J8qJfbC9fqeapQ2lvCCI4UUHrx1rX17Qb3w/fta3iEc/JIB8rj1H+Has0Gpsztja2gmOc9/WlooplsMUYz9KKUdKTJAqGGGAP1FVZ7C1nB3wJu67lG0/mKt0mKVhozhb3tqc283nLnPly9T/AMC/xqaDUI5ZBE+YZf8Anm/BP09atbeKgmtYbhdssYbHQ9x+NFnYosZ+uaiMAE63EMklvcpyk9uxjdT6hhj8qpGS4sHPmlp7b/npxuT6+1aCSLKiuhDIw4I6HtQFj0bwZ8U7lLyHSPEzITJhYdQC7VZ+wcdATzzXryPvUEEEEdq+WJ4UnjMbjg9/T3r2n4UeJp9d8ONaXsjSX2nv5Mrt1deqN+XH4Z71UXd2OOtSS96J6BmjNFFUcwZozRRQAZozRRQAZozRRQAZozRRQAZozRRQAZozRRQAZozRRQAZozRRQAZozRRQAZooooAWiiigAooooAKKKKACiiigAooooAKKKKACiiigAooooAKKKKACiiigAooooAKSlqKaZIEZ3IVVGST2FAHOeNPF1r4R0drqUCS5kOy3gBwZX/wHc+1ct8PJ9Lvbx9a1O+SfxFcAhxN8vkr/AHIweg9x1rz7xV4gHi7xRNqSg/Y7fMFmCTgqCSZMdMknqMcAVmgsrAqSpHcHFTc640fdPqLcp5yKa+CPp3r580zxnr2kBRBfs8a/8s5hvXH48j8CK6M/FPUrywbTotPUapd4gtpIiceY3G4jqMDnr2NNtGboSR2sWs6B4w1XVPDzRG5fTyom3KNgY5+62c5HIPSuM8QfC27ty8+jMZ4RkmFzh8f7J6H9Pxq34T0yDwj4/i04TKVvNKDOz/ellR/mbnnJ3k//AKq9TV128HipjLmVxNunLQ+Yp7aa1maKeJ4pFOCrjBFRV9HapoGmazEYr61jl44boy+4I5Fedaz8KLqNnk0i5SSM8iObhh+PQ/pTsbxrp7nm1Fat/wCG9a0vcbzTbiNFGTJsyg/4EOP1rMMcg6xuPqpFBomnsNoo/ClAycAc+lFykA60GpYbW4mfZFBK7k4CqhJJ9hWvbeD/ABDd58vSLpcHH71PL/8AQsUA5JdTCxz+HSs+S1ls5TPZqCh5eDsfceh/w/CvTLH4U63cjdcz29sOPlJ3H+VdFafCKyQZutRnk9o1Cf40rGbrQXU8cguEuYhLFyvcHqD6Y7V1/wAK7w2PxBaBnVY760YEMfvOhBGPwz+VXvHvw5h0DTk1rQUlaOHAvYWbcXT/AJ6D3HcDFefxax/ZWsaHq0TMUhulkbb3TPzD8VJFK9htqpB8p9WdelLUUEiyxrIjBkYBgRyCD71LWh54UUUUAFFFFABRRRQAUUUUAFFFFABRRRQAUUUUAFFFFABRRRQAUUUUALRRRQAUUUUAFFFFABRRRQAUUUUAFFFFABRRRQAUUUUAFFFFABRRRQAUUUGgArzn4va9Jp3h2PSrVgLrVHMGe6xgZc/lx+PtXobsQOMV4D8SdROp/ESePeTHp1skIBXgO3zNg/Qj9aTNaMeaZy8cYhRY0GFUYAqTNJR+NStDvQOwRdzHCjkn0rtPhf4a+23TeJ71D5aEx2CEdB/FJj36D6H2rktM0i48Ta5Bo1vuWNjvupR/yzi7/ien/wBbNe/2trDZ20VtbxiOGNQqIOwFZVJdjOo7I8w+Llt5eqaHqHPJkgbA4GRkfr/KsKw8W67phBttSnK5yUkbep7d69A+KOmNqHgq4ki/1tk63SDOM7fvf+Olj+VeRxSCaNZByGGRRSeg4xUo6nf2HxW1mBgLyC3ulzzxsb8xx+ldNYfFfSLhF+221xaPznH7xfz4PTB6V45QPTn862IdGLPTPih4t0nU/h3eR6ffRyTu0fyDIbG4Z4r0i1is76wgZo4Z0aMcsAwPFfLHiFtulsB1LDFa1le3EcUM1vczRnaCpVyD09qXNZilh/d0Z9JDRtJx/wAg6z/78r/hTotL0+I5jsrZc/3YlH9K8EtvF/iK0OYtYuz/ANdH3j8mzWrbfEvxJbrhp4Jz/eliGf0xVXRk6E+57iIlUYVQAOmBShAvSvFf+Fq+Ih/DZn/tkf8AGgfFbxD/AHLP/v0f8aNBewme1qNueaXNeJH4q+IscCy/78n/ABpP+FqeI/Sz/wC/J/xofkL2Ej2iSJXRldQykYIIyMV82+O/CJ8PeLZLSJCNJu0eW2GPuMR8yD3ByQPQj3rp2+KHiNv4rUfSL/69cx4r8TaxrunILuaN/s0nnoFjA5HXnr0z9ah7G1GnKEj2v4a6s2seBNMnlOZo4/IkOMfMh2/0rrRXkPwP1ENba3po48uZLmMFs/LIuMAexX8zXro6Va2OarHlm0LRRRTICiiigAooooAKKKKACiiigAooooAKKKKACiiigAooooAKKKKAFooooAKKKKACiiigAooooAKKKKACiiigAooooAKKKKACiiigAooooAKDRSE0ANfG2vlt7v8AtLVtV1LDYu72WVdzZIXcdo/AcV9MaxcNaaLfXMZAeG3kkU+4UkV8uaWD/Z0LHqwLfmSamW51Ya2rL2BVe4mMKKEUvNIwWJB1dj0FPmlSCJpZGCooySa7/wCHXg6RpE8RaxARMTusreTrEhHDEf3j2/Os5yS3OlvlV2dP4E8LJ4a0YPOA2pXX7y6fGCG/uj2H/wBeurwMcUwUtcz1Od6u4yeFJ4XikUMjrtYEZBB7V88XmmyaFrd/o0ucW0h8k46xHlT79cde1fRY6VwXxG8IzazDHq+lxb9UtE2hM/66PJJUe4JJH1NXCVmXTlZnl9KOtV4byKZinMcgOGjcbWUjsRVgkAZJwPWum5sV5rMalf2Wn+W8hmZyETqcISP1xSac2/Trc85CBTkYwQMV2fww0mTVPEE2vFcWVkjQwH/npI33iM+g4/Ee9ctd2f8AZOu6rpWMLa3LeWC24mNvmT9CKzuri5nflCim49qdVj3CiiigLBiiiincVgpGAIweh4pT0pv/AOuiwWNb4P3raf4+ittw2XMEtu248/Kd4/Hp+dfRw6V8o6BcNp3jWyukQMYtQhOCccP8p/pX1an3BRB6HNio2lcdRRRVnKFFFFABRRRQAUUUUAFFFFABRRRQAUUUUAFFFFABRRRQAUUUUALRRRQAUUUUAFFFFABRRRQAUUUUAFFFFABRRRQAUUUUAFFFFABRRRQAhYAGub8T+L7Pw79nt/InvNQumxb2luuXfHU+gA9TxXRSMFjZmIAAySe1eR6XDrPiCbVPFemPaxXV5cG3s5LpSRDaxsVyAM/MSD146+tZzlZGlOHM9TT1n4gKulahZaxoWpaV9ot3iinlUPEXZWABZCQv4+teL6bKv9lQuxAVFwTn04r1S/uda0mxuL251uy8R6YpC39osCoyISQSuCenofSuR8NeB7e5+IF3p0waXRYY/tkKq/yyI+DED68Z+pX88+c7KUVBNlLSItLthD4g8SSPFp6Sf6HZgZe6ZcfPt/uDjrxmuwtvjfoclwI57C8hiz/rPlbH4Cub0/VfDOsfEzU5fFJhXToYzBZJJ8qIEOADjjpk/U1x3jqPQo/FdwPDhQ6ftUrsJ27sc4z2/wDr1LV1dlWUnZo+mtN1Oy1ewivrC4Se3lGVdD+h9D7dquV4N8FNZng8Q3GkF/8AR7mEyYJ6MuOn4E17zjHWs2jGpHldhQaOKSikQYGteCvD+vv5moadG83aWMmN/wDvpSCfxrn4vhB4djmRpLnU54lOTDJcDa31woP5EV39Bp3ZSnLa5XsbG20+0jtbOCOGCMYVI12gfhXlfxT0k6frtlrqLiC6X7NOc8Bhkqfx5Feuis7XNHtvEGi3WmXQ/dTptyOqnqGHuDg0RbvdhGTTueCA8UtMltLrSdQn0nUQVu7cnBIwJU/hcfX+lPrqvfU6twooooEFFFFABSHpS0HpVPYe5iTXL217eXcQy8EsEg+qkn+lfXNsxe2jc9SoP6V8iP8AvNO1OfGN7kD6DA/nmvrq0/484f8AcH8qmBzYroTUUUVocYUUUUAFFFFABRRRQAUUUUAFFFFABRRRQAUUUUAFFFFABRRRQAtFFFABRRRQAUUUUAFFFFABRRRQAmaWmt90msc+J9Hj19dEfUYBqLDcLfd83IyPxxzjrigEmzaopqnNOoAKKKKACiiigAooooAo6xG8uiX0calpHt5FVR3JU4rgPCOn2Gt/DLTdPljkW3MIjmRGKHerEPyPVlP516U/3D9K8wtSvgnxpc6XP+60jWJTcWTn7scx+/HnoMnkD8KxrJtGtJ9Cp4t8GQ6Vo0t/4WtFtrmOBoZrePO25iI5DDuw6gnnjrVX4QLNfWF9q06EHZBZxEt/BFGF7+/P1Nej3lwlrY3NzIuUiiZ2X1AGSK5j4aWItPAtg+zY9zuuWHrvJIP027aw2Wp0qT5bM8o+I/w+1DSNYn1CwtpbjTbhjIWjUsYWJJIbHbuD71w12UnnjWCw+zFY1Ro0LNuYDluT3646V9fbc1XFjai488W0ImznzBGN3501IuNdrc8l+D/gy+sL6XXdRgkgVojHBHIMMQSMsQeg449fpXsNG0DnFFQ3cxnPmeoUoGaq3FtLK26O5kiOOAOV+uP/AK9WFyFAJyccn1oYrdhaQkKCT0HWlrA8b3klh4J1m5hJWVbVwrA4KkjGfwzmgEr6Hm/jH4xXMGpSWfh0RGGIlGuZF3F277R6e5rlLP4s+MYZd730d0DkCOWBcd/7oBrh8kivSfhJrnhjRr29OvrCksijyZ5k3Ko7jpxnitVFHbKChG6VzpLe4s/irozSrGln4m09MJg4VgfUdSp5+hPvzxu+WG6lsryB7a+hOJYH6g+3qO+fetzStY066+OEdxoCiOwuGMZ2DaG+Q7m246ZH+c16Z4r8GWPii2LMRbX8a/uLtV+ZT2B9V9v8KfNyuxi5cu542DS0ajZ3+gX/ANg1iLyJif3Uo5jlHqp/oaRTmtU7li0UUUAFQXkwt7SWUkfKOM9M9h+PT8anrPuXF1qEVqBlYiJZOc5PVR/LPtQUkQTQtB4elRj8/l5bPcnk19Z2f/HnD/uD+VfKmrEDS7g5HK4HPWvquz/48oP+ua/ypw0OTEvYnoooqzkCiiigAooooAKKKKACiiigAooooAKKKKACiiigAooooAKKKKAFooooAKKKKACiiigAooooAKKKKAOY8c63P4e8I3+oWqbrhFVI8nAQswUMc9hnJ+lcPZeBtNn8OhJpjPqE7C4fUlbMvndd6tz0PT/GvVri0juoJIbiJJYnUqyOMgj0IriT8N30mSSbwxq1xYZ5FnOfOtunTB+ZQTzkHPPFY1oSl8JtRqRje4vhHxTdLd/8I14hYJq0a5gn/gvIx/Ev+16j/wCvju0OVzXlr+DvGGtavYHWBpEENjcLOl3bbzK2CDhQTxkDnOa9SRSFwQB9KuHNb3iaqjf3R1LSYpaszCiikzQAtFGaM0AJWbruiWHiDS5NP1G3WaB8HB6qR0YHsRWlig0AjxvxtoeueFPCN4YPEc1xprILdLe5gDyfMdoUOCOMHqQa7/R7JdP0Wwskztt7eOIZ9FUD+lZfxWYR+FrWVmxHHqNszj1HmDrXQoQUUjpjiuasknY6YSbhqGKUnAzRTZGVI2djhVBJJ7CsRnEwePrq4muZrfwzqN3psM7wi7tMSFipwTs4I/Ordv8AEfw5I6Jc3M1hK38F7A8WPqxG3P41c+FUKr4DtJB1mnuJCfX984B/ICuuutOtL6Py7q1hmTGMSIG/nXQqKsRKok7GPaanY36g2l5BMGGR5cgbI/CrOR61k3nwx8J3jbxpSWsmCBJaO0J/8dIz+NV4fh7Pp8RGleKdZgYDCC4kS4jUf7rL/WpdFj9pE3qrX9lBqenXNlcrvguImjceqsCDXO6nbeOtGsprmPUdGvoLdC7GeBopHUDJ5Vto6HtWx4c1KXWfD1hqc8Age5hEnlhtwAPTnHpj86zlBx3Gn1TPnrxV8O9a8NXMpS2ku7DJMdxEpbjI+8B0PI+vOKwbya71FLS3/s6KNraIRAQW21pMfxPgfMfU9a+tjgiohbW6NvSCIN6hAD+dCmdCr6HkHwo8BahY6gNe1WB7bapW3ikGHOerEdh6d/wxn2SjtiikzKcnJ3ZS1XSrDWrF7PUbVLmBudjjoR3B7H3ryjXvhtqujbptEc6jaKc/Z5D++QcfdP8AF3469Ovb2Sjjv+VOMmhRm4nzdHdRM7RMGimQ4eKUbXU+hFTjnpXo3jXSLDxH4x0fRPs0QlIa5vLlFxIkSjAXIORkkD8vSuX1XQfB2n3DWkHi29V4wfNURi4Cj6qoC/n1rVVL7nQpJnJ3l4yuLa2XfcPxjsvuaktLYWsW3O5zy793Pc8++a7TTfAnhXWra6fw14gvJrtMEmVg4B7bl2qcHB59uK5ALPFPcWt0nl3VtKYpk9GH9KqMk2PmT0IL+3a7hitU+9NNHGPqWA/rX1XApS3jU9QoH6V8wW0UlxrWjwRLl5L+HAx6Nu/pX1Ehyua0icmJ3SFoooqjmCiiigAooooAKKKKACiiigAooooAKKKKACiiigAooooAKKKKAFooooAKKKKACiiigAooooAKKKKACiuBvvGev3Gu6hp+h6RaSxWEghlmurgpl9obAAB7EVVvPFvjmxs5rp9B0qVIkLskN07OwAzgDbyazdWKdrmqozauj0iiszQdYi13RrXUoP8AVXESyDg8Z6jn0NadaGT00CiikzQAMdq5xmuY8V+OtK8IxRfbRNPcTH93bWyhpGA6nBI4HvWj4m1uHw94dvdVuOUt4ywX++3RV/EkD8a8Fia6v7yfVtTkaXULo7mLf8s17Io7ADisqlTkOvCYV15eR7N4e+IfhzxKiCxv0W4YDNvMdkgPHGD15OOM+1dP5gIzXy1q2l21tdLf+UPJdwJ1HBUk8OpHIOT2rp9M1/xP4eAXT9TN9aZB+zX+XwOBw/UcDGOntSVZPc6KmWzTfKfQVBrzfRfi7ptzLHba5bS6PO2AJJRuhZuOA46dT1445Nd/bXkN5EstvNHLG3IZGyDWqaZ586coO0lYw/HmlHWvBWq2SBTI9uzJlc/MORj34qp4W1Qaz4X02/GN0sC78Z4ccMOfRgRXVy8jGAQa848KD+wfEet+GHASFJTe2IJ/5YvyQOeinj8vWsayLpPRo7PNU9YO3Rb9vS3kP/jpq2etZfihmXwtqhQZYW0mB+BrmRpHVknw4gW3+HuhIpHzWiScerDcf511Vc34BBHgLQB6WEI/8cFdJXfHY5pfEwooopiOK+J920Pgua0iP7/UJUs4hjJJc84+ihj+FallbJZ2MFtGqqkMaoAowMAYrnPE7f2v8R9A0hWJi0+N9SnVWx8w+VM/Qt+RNdVXJVepvFWiFFFFZlIKKKKACkJAUknAHJPpS1ynjzVJrbRY9MsedR1V/s1uvGQD99segU/qPUU0CWpyun6DqfjPxJqmtm8e00K6byUMZ/ezxR5XCnqiFgSe/OK3pfh1bacjXHhm9uNLvRhkAkLQuR03qex6Z6/yrqtJ06HSNJtNPtxiK2jWNffA6/U9c+9UfENnrd+kNrpN/FYRPu+0TlN0gXj7nYHrz2p3NOd3shnhXVl1rSnuprZLe9SRoLtVwf3iHBwe4yMj/OfJfF+xfiHrqx4xuhzj18pa9G1O+0v4b+FhHbBpJmJEEbNueeU8lm/mT0/HFeQp50kk11dSGS6uHMsznux5NXTWty4LW5q+FYnn+IHh2JBnFw0rfRV5/nX0mvTnrXz58OQ0vxO04BcrFbzOT9VxX0IK6InPifisFFFLiqOcSiiigAooooAKKKKACiiigAooooAKKKKACiiigAooooAKKKKAFooooAKKKKACiiigAooooAKKKKAPMdas9b8O+I9QvNK0aXVbTU2E7LFIEaGULtOc9iAP88iT+yfGOvWxSd7Xw/buuG2H7TOc+n3QvX6ivSqKy9jBy5upt7eajYyfD2jW/h/RbbS7QuYLdNqs5yx9zWqOlLRWpj5hTT0p1NP3TQJnlHxdv2ubrRtAUnypZDdzcA5VOg/EmuQ7mtDxnO158UNTZowBZW8NupznOV359vvY/CqNcNXWVj6XL4KFFeZWvrdbqxmgbpIhHTp71BpE5udJtpG5bZg5GMEcH9RV81k6CXS1uIXx+5uHQY+uf61HQ7HpM1Joo5o2SRFZT1DDIqvYRXmiz+doepXGnvuBMaHdE3PdDx2q3RTUmthVKUJ/EhmseK/EOp31qNda5k0qBfnTSG8l5W9W5z+AIx2qje31hpuuaVrvhXVry8nWfyX0+6dmcBuCo3HODyOc84Oa0ap3el2d6weaAGQfdkXhh+Iq+e+5xywMfsHtOi6ta67pNvqNm2YZk3AHqp5BB9wQRT9aj87QtQjIzut5Bj1+U14voV/rng+WYaS6XlnM/mSW1y2CX7kHpyMZ+ld9o/xJ03U7tdP1G1n025l+VBPho3PTAcY5+uPTrxU+aPPq4apSldrQ6X4bTi5+HmhuP4LVYiPdCUP6rXV1598MZ/sNvqnhqZsT6ZeSbAe8UjF0Yexyfzrv8g9K7Y7HnTVpO46mswUEk4A5zQSB3riviNq09toX9k2Df8TLVm+y26jOQD99uAcALmm3ZCiruxl+DGbWtT1nxU4bZfzCK13doI8hT+Jya7Gqmk6dDpOlWun26gQ28SxrxjOO/wBe9XDXFJ3Z0vewlFFFIVgooqOeeG2heaeRI4kGWdyAAPqaAQs0scEDyyuqRopZmY4AA5Oa8Vn8etL46bxCLA3ljbo1tax79pVc/NKvGCTzx+owKXxl42l8WPJpuls0WiqwEk5yGucHoB2X69f0rn0UIgRQAqjAA6VrGBvCGl2ez6R4+8Navbq8WpwQSY+aK4cRuh7g571n638TtC0xXjspf7Su+QsNueM+7dB9f0rySW2hmbMkMb4HV0BpUjSMbURUUdAox/KmqauHs43uT6hf32uao2qapIGnI2xxr92JeeB/jUVP7U3ArVRtsadLHXfCULJ8Q7rPWPTSfoTIv9DXuw6V4r8GrbzfFOvXXH7m3gi9/nLN/wCy17WOlVHa5w4j4wpaKKoxA0lKaSgAooooAKKKKACiiigAooooAKKKKACiiigAooooAKKKKAFooooAKKKKACiiigAooooAKKKKAGeYvHXmlLgV5f43ge9+I2lafLeahBbXFhJ5f2W4aICRWJzx1O3P51GnhzXrCFE03xlqSbGyFuVWYHvg5wT+dYzrKDszeNByjzJnqm9fWlBBrzW38Sa/ofiLStM1S/sdSTUZjF8kJhlj4PzBQSCufXnPFekR8oDjFaRkpK6MpwcXZj6aaWkbpVEHgWvlj8RfExcYbzocfTylx+lQVc8Wxy2/xO1sSJhLiOCeM56gRhD+qn8qp1w1F7zPqsG70YiGsvRirHUSDkG8c/otacjBELHoAc1l+HwBpKuFIEsryAnvknH6AVBs/jRrUUUUjQKKKQnFAC1WvbOO8tXhkAIYcH0Panz3UFrHvnlSMf7RxVW0v5NcvDYaHH9ouMZaRzsjiH94k84/CnFO5lUnBRfMdN4clv8AVdF0/wARaLcRS+IdOU217bu3/H1ErcBj1DFQCD659MV3Wj/Erw/dhodQuf7Kvk4ltr790UP1PBryPTdB+0X8H9h3j2iaarRyarCMNdSk7jgf3QfXORiuta816JI11PStK8QpGMI7qIZRx1+YMuOtdMZNHhVMM5+8jq9T+JWjiQ2uiF9a1BvlSCzUsucjln+6Bz1qvoWhXsmqN4i8QyJNq8qbI4l/1don9xPf1PeudtvH40e3l+0+C7rT7aIFi1mY2T3P8Iq9pvxRstXaRNP0DW7h4vvqkMZK/hvqZyk9DJ0XDod5RXHXPjbU0T/RfBWuSP3Eqog/MFv5Vmaj8RtY0pIPtfhTyprg4ih/tBTKf+ABM4rNII023oeifp9aRmVAS7BQOpJxXjX/AAsfxVqEYm+yw6dZrK8c09rb/aHiIOMMpccDP+ANW9S0Cw1zwHqWtSeLLzW5YLNpVQP5UaOASMxDkH65qlBscoOPxHT698S9C0ktBaTf2jegfLFaEOM9suOB/TmvM9e17WPFb/8AE1kWK0U70sYeEB7bz1Y4/D2rMtI447dAiKoKjOB1OKnHStYwSNUktRAoGABgDtTxRiiqWg27hSEUtFUNAelN7inHpTaYz0L4HgtqXih2/vWwB+gk/wAa9kHSvHfgg3+m+J0x0kt2/MP/AIV7COlEdjz638Ri0UUVRkBpKU0lABRRRQAUUUUAFFFFABRRRQAUUUUAFFFFABRRRQAUUUUALRRRQAUUUUAFFFFABRRRQAUUUUAcB8RrG9xpWvafBLPPpVwXlhj+88LDD4Hc8Dj0zWJD4k1rxGBF4X0S42Pwb++Ty4Y/w6v9BXq5UYPFcDr/AIx1R9cudA8Oaekl5bBftV3c5EMG5QR05Y4IP+PSsJwi/ekb0qkrcsUXPDvg2z8PyPqupXX2/V5P9ZfXBwUGPuoOij6f/Wro9N1nTtUhMmnX1tdxq21mglEgB9CQcCvOW8HNqbfafFOr3OqSAZMRfy7dec4CAjP1P1wK1vhFZxReFLm9it1givb+aaJV6LHuwo/DBH4U6dRS0iFSDSu2eg9s0h6Gl7UnbFbHOePfFWwNn4m0fWFXCXKNZytz97O5M/iSPxrnM55HSvYPHXh7/hI/CV5YxgC4AEtu2Oki8r9M4xn3rxLTrz7XZK8gZJkJSVDwUYdQeK5K0Wnc97LK16bi3sN1i6+y6ZMwOJGGyMZGSx4FTWUAtrGCADHloF6+1Yk2qWd3qQmuLhFtLUkRqT9+T1HsP51v2Ftrmt/8gnQbqZDjE048mPkZzk9R9KyUG9Edzr04+9JktV7m9tbRC09xHGP9o4zXVWPwq1y/KtrOtx2cRwWgsI8v05G89OvoRXZ6P8N/C+kyCVNMS4nH/Le6JlYnGO9aqg+pxVc0hH4Vc8gspNR1kldE0e9v8HHmKmyIHGeXbAHbrjrXTWPwz8Tag4fU9RttMhPWO2XzJMY/vH3r2VIY41CoiqoGAAMACnBV9BWsaKRwVMyrS0WhxOj/AAr8L6a3nTWr6jdZz518/m9uyn5focZ561n+Pvh1b6/p7T6JZWdtq3mAtPzGXTuCV4z05IPAr0ek2LnOBmtOVHH7WfNzXPCrXVl8MxQ6TrWkz6N5a4RyC8LeuHXIPXP88V0sM0VxGHhlSRW5BQghvpivSrqztry3aC5gjlibqjqGB/A15/qPwsskZ7nw5fXGj3PJEaHfA590PTp2/I0rW2O+ljuk0cx42UP4SvBnAZohxx/y1SpL3w9FObe6sZ3sNRtlAiuYhhjgcBh/EvHf3qq8N9qVzq3hbXFtjNBHGWntXODnlTg9CCAf6Uy31LXtLT7De6PLfCJcR3NqwxIBwNwJ4PHPP4VHqd94zV0X/wDhY2t2YGj3mjrNrsnEDxHEMq8/P6jGOR9elLpWiNb3MmpajJ9r1ef/AFtww4HYBR/CoGB+H4Vgv4e1m8l/4SAusWsJIGitmb5FjAP7sn1OeT+nNWpfGscVubefTbxNVwQtr5ZO5unDYxtz3/8A1UoqxnGlGLuWvCwjW715YceV/aDYwePurnmma94XW6iurjSX+xX00LRSeWcJOjDBVx7jvjrjvzVzwxpcmk6MkU53XMrGac+rtyf8PwrZIz9Ko1cUzyK1kJUwyI0c8J8uWNxhlIx2qzjFbHjmxtrO9tNUhZY7mZ/KliHWZfXHt39jWPmg5JxSYtFFFMgKKKKAA9KbTqKoDtfg5dtB4v1qy28XFrFNk/7DFcf+PmvbVJ2jNfOvgW8/s/4j6PJ8+y4Elq2PVhlc+2RX0UuMcUo7HFiFaYuaWkpaswCjFFFABijFFFABijFFFABijFFFABijFFFABijFFFABijFFFABijFFFABiiiigAooooAKKKKACiiigAooooAKKKKAGkEqcda4TxF4P1H+3j4j8PTRx37oqXVrNnyroKABkj7pAGM4PQdOtd7TSCRUyipKzKjJxd0eP6n4h1fULSbQofDWp22sXSmJBKgMSKTgv5gPIA7gV6d4c0qPQ/DthpcYG21hWMkDG4gct+JyfxrQ2HOfWnqMCphTUNip1HNK4tFFFaGYyT7vf8K4bX/hfomvai97Kbm2kmx562smxZsf3h6+/tXdkZFGKGkyoycdUzl9F8CeHNBZHsNJt1mX/ltIu+TOMZ3HOM+2K6ZV2qAFAFOxRiklYlyct2LSUtFMAooooAKKKKAA1G/SpDWdrt4dO0K+vFIDw28ki59QpIoGtzyLRJxqev+ItYBRludQeOJ07xx/Kp/EAVvHNYXg+3Nt4VsAdu6WPziR33fN/UVvVmke/BWikFJgZzgZ9aWiqLEPSuC0nxze6n5emraxjUppzBHNI3lwj3YnuBngcn8a7457dayPC+gw6/pXivQrpYleLUWuLaVB88LON6sD7cfhkVMlfYxr1PZxujF8VeAbnSdIPiGfUJb2/hfddErhfLOBhB2AzXLowZVZSCGGQR3r2TwfqMniTwtJb6qnm3Nu8ljeBl4dlGCTx3BB/GvForc2F5e6YzljZ3DwqzDBYA8E/hzWcN7HJGble5ZopB1pa1KQUUUUgCmnzHmt4IIjLPcSrDCgIG52OFGT05/wA96cTx/wDXra8DaedZ8e6fAqB4rMm7lOCQpUYTnoDuIIz6U7CekW2c5fy3mg6pGt/ZT2l7YTJcGEsAWUH+FhwQRxwcV9T2z+Zbo+MbhnFeffE7wXN4nOhPbWwmkgvAk537QIG5fPr90Y+tehwoI4lRRhVGB9BTXU4qtRTSfUkpKXNJVGIUUUUAFFFFABRRRQAUUUUAFFFFABRRRQAUUUUAFFFFABRRRQAtFFFABRRRQAUUUUAFFFFABRRRQAUUUUAFFFFABRRRQAUUUUAFFFFABRRRQAUUUUAFFFFAAa5H4nH/AIt1rQ7tbkAepyK601wvxUkVvDVpabgHur+CNQTjdhtxH5KaT2Lpq80jDsbdLbT7aBBhIokRR6AKAKsUi9OuaWoR9AloFIzBRk9B1pabIu6NlzjIIpsNjnZPGMC2kt7Hpepy2ETbWu44QYvrkkZFR+HrPxRqeq6jqehRDTLDVoox9su8FwoA+ZEB6kHjtx1FMA8RR+CZfCi6dbSL5ZhS883aNmc5K4Jz+la2i+Kdcu9Tt/CukaNa2M1vZKyvdzb9iLhc4X73bgkVk3I4685uLTWh1ejaTYeDfD0qfaCIlLXFzcTHl3I+Zj78Dj6V89Nqz3fiq9vG3LDfys6B8AgFsp7Zxgda95j8B6jrF15vi3Wm1CBZCy2FsvlQHpjcOrcg9e34iudvfgfBJrcUtvqW3S1YlrZ0zIqk/dV/YdCelNQadzlhVhHc4EdqWu1ufhFr1p5psNStLpAcRJOrI5XtlhkfpVL/AIVj4zx/qNN/8CG/+JrQ09rB9Tl800sFXcxCj3rtYPhN4nnhDTX2nWr45UK0n454re0n4M6ZERJrt9c6lIOsQJii6ei8n86LEutBdTzXRdH1XxXemz0SPKIf313JxFEM44/vH2Fe7+DvB+n+EbA29pukmk+ae4k+/K3v7e31rbs9Ms9Pt1t7O2it4V+7HEgVR+AqyFAOaaVjmqVnNg6b++KUDFGaKoxCiiigAooooAKKKKACiiigAooooAKKKKACiiigAooooAKKKKACiiigBaKKKACiiigAooooAKKKKACiiigAooooAKKKKACiiigAooooAKKKKACiiigAooooAKKKKAENeafFhLe+vPC2kXCuyXV+znaxU4VMdRyPvivS26V5j8SgW8ceB8k4Et0f0jpMqDad0Yx8EXlpt/svxNqEADE7bkLOuPTsf1NQtp3ji0jfy59JvyG43BkbH6AV3NFNwSJjj60XozhxJ4zERDaDZGTPDC9AHvkc/wA6RLXxzcxyBotIsifu7nd2H0xkVr3PjXQrPVpNMuLiWOdJFiZjCxQO3QbgCP8AI966Dvnt9aORPY1nmFeNrnHL4S1+78o3/imRVAO+O0tljzn0bP8AMU3wRo8eifF+eyW5ubrOlF/NuH3MSXXP9K7UVg6THt+MyORjdpEgBz6SLScUiKeJqVU1Jnp4UDkAUoApe1LRckTAz0owPQUtFO4hMCkwM5p1FFwFoooNIYlFFFMAooooAKKKKACiiigAooooAKKKKACiiigAooooAKKKKACiiigAooooAWiiigAooooAKKKKACiiigAooooAKKKKACiiigAooooAKKKKACiiigAooooAKKKKACiiigBD0ryv4qrfHxX4O/s7yBdb7pYvtAJjLER4Bxz2NeqHpXD+P4QdU8J3G3mLVQpf+6DG39QKmfwl07c2pix3HjC2jDXnh63lVRhvsl4C5PqFYY/Wo5fFZsod2o6Fq9swBLAWxlVR6lkyP1rvMc4xijArBV5Lct0qfY8E1jVre80PU9UgdmtpfENs2dvzYWEnp+BrvofFLX0QbTdC1i5YjIBtvKUr6hnwD+dYWsJv1a6ViSD4stgf/Ac163jjA6Y6U3Va1XU0nTi0rnCvL4zni3WWgWcO77purvlfqq//ABVQeG4NZh+K8C609k0/9kyFfsiOFA8xOu4nnNehcDmuR022ef4z3lxkbLbSY0x3y75/9lNEakpPUlQhGLsj0UfdpaTtS1ucwUUUUAFFFFAC0Gig0DEooopgFFFFABRRRQAUUUUAFFFFABRRRQAUUUUAFFFFABRRRQAUUUUAFFFFAC0UUUAFFFFABRRRQAUUUUAFFFFABRRRQAUUUUAFFFFABRRRQAUUUUAFFFFABRRRQAUUUUAFcd8SUI8KfagdotLqC4ds9EWRSx/KuxrmfiBZSah4F1i2iIDtauQT045/pUy1RUdy2mGVWHQgGnYrM8N3/wDanhnTL7cpM9rG7bTwGKjI/PNalcWx0HkernGr3XT/AJG61H/ksa9bxxXkGuxNc2+uXcf/AC6+KLWQ/TyxH/N69fBq5K1hvYOh5rlPBai58e+Lr/z/ADAkkFqFzwu1ASP++iRXVt0rmvhXEtxoWpasYPLOpancXK5PJQtx+XI/Cqpau5En7p3gPy0tA6UV1HMFFFFABRRRQAtBooNAxKKKKACiiigAooooAKKKKACiiigAooooAKKKKACiiigAooooAKKKKACiiigBaKKKACiiigAooooAKKKKACiiigAooooAKKKKACiiigAooooAKKKKACiiigAooooAKKKKAA1BcxJPC0UiB43UqykZBB6g1OaYy5GKTVwPNvhvKYfD9zpEpj87Sr2a1cITgYc4PPbk4rsSQoLHgDkk1y2teH9d0LxFda/4cijvYbvDXmmu+wuwUgOjdA3QY6H9RVPj2eOJ1k8Ka+l0jbfJFoWBP+8Mj9a5Z03e51p8zujn4tNutQ+EGtayhIudRujqaqDnaqSAhfrhMV6TpN5HqGlWl5E4eOeFZAw4yCM5rhLHTvGGl/DG902z0wrNJctHa27uGlitnJzn5sFgD69881b0a88X2NlaaVYeDZFgtoViSW+vEQsAMAnaDVzi2lYV076nS+Kr/wDszwtqd5lgYrdyCvUEjAI/E1b8Aaf/AGZ4C0W1Ksj/AGVJHVuqu43sPzY1y914Z8aeKrb7Drk2madprygzRWm95ZEHO3cTjB9sf0r0mGMRRLGBgKMAegqqUHHczqSVkkPpaSlzWxiFFGaM0AFFGaM0AFBozSUAFFFFABRRRQAUUUUAFFFFABRRRQAUUUUAFFFFABRRRQAUUUUAFFFFABRRRQAtFFFABRRRQAUUUUAFFFFABRRRQAUUUUAFFFFABRRRQAUUUUAFFFFABRRRQAUUUUAFFFFABRRRQAxl3UbPen4oxQwI9nOQcGnBee1OxRQAgFBpaQ0AFFFFABRRRQAUUUUAFFFFABRRRQAUUUUAFFFFABRRRQAUUUUAFFFFABRRRQAUUUUAFFFFABRRRQAUUUUALRRRQAUUUUAFFFFABRRRQAUUUUAFFFFABRRRQAUUUUAFFFFABRRRQAUUUUAFFFFABRRRQAUUUUAFFFFABRRRQAUhpaQ0AFFFFABRRRQAUUUUAFFFFABRRRQAUUUUAFFFFABRRRQAUUUUAFFFFABRRRQAUUUUAFFFFABRRRQAUUUU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3078" name="Picture 6" descr="https://timgsa.baidu.com/timg?image&amp;quality=80&amp;size=b9999_10000&amp;sec=1553740406295&amp;di=8e9d12da9cbe20b6546b7b2b03f215b7&amp;imgtype=0&amp;src=http%3A%2F%2F5b0988e595225.cdn.sohucs.com%2Fq_70%2Cc_zoom%2Cw_640%2Fimages%2F20180627%2Fa2d805a34f1b4fd8aaa58abf099516bb.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7869" y="4482265"/>
            <a:ext cx="2583463" cy="1890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821"/>
                                        </p:tgtEl>
                                        <p:attrNameLst>
                                          <p:attrName>style.visibility</p:attrName>
                                        </p:attrNameLst>
                                      </p:cBhvr>
                                      <p:to>
                                        <p:strVal val="visible"/>
                                      </p:to>
                                    </p:set>
                                    <p:animEffect transition="in" filter="wipe(up)">
                                      <p:cBhvr>
                                        <p:cTn id="11" dur="500"/>
                                        <p:tgtEl>
                                          <p:spTgt spid="282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829"/>
                                        </p:tgtEl>
                                        <p:attrNameLst>
                                          <p:attrName>style.visibility</p:attrName>
                                        </p:attrNameLst>
                                      </p:cBhvr>
                                      <p:to>
                                        <p:strVal val="visible"/>
                                      </p:to>
                                    </p:set>
                                    <p:animEffect transition="in" filter="randombar(horizontal)">
                                      <p:cBhvr>
                                        <p:cTn id="15" dur="500"/>
                                        <p:tgtEl>
                                          <p:spTgt spid="282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822"/>
                                        </p:tgtEl>
                                        <p:attrNameLst>
                                          <p:attrName>style.visibility</p:attrName>
                                        </p:attrNameLst>
                                      </p:cBhvr>
                                      <p:to>
                                        <p:strVal val="visible"/>
                                      </p:to>
                                    </p:set>
                                    <p:animEffect transition="in" filter="wipe(up)">
                                      <p:cBhvr>
                                        <p:cTn id="19" dur="500"/>
                                        <p:tgtEl>
                                          <p:spTgt spid="2822"/>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834"/>
                                        </p:tgtEl>
                                        <p:attrNameLst>
                                          <p:attrName>style.visibility</p:attrName>
                                        </p:attrNameLst>
                                      </p:cBhvr>
                                      <p:to>
                                        <p:strVal val="visible"/>
                                      </p:to>
                                    </p:set>
                                    <p:animEffect transition="in" filter="randombar(horizontal)">
                                      <p:cBhvr>
                                        <p:cTn id="23" dur="500"/>
                                        <p:tgtEl>
                                          <p:spTgt spid="2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2829" grpId="0" animBg="1"/>
      <p:bldP spid="28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88258" y="976091"/>
            <a:ext cx="10956666" cy="1626193"/>
          </a:xfrm>
        </p:spPr>
        <p:txBody>
          <a:bodyPr/>
          <a:lstStyle/>
          <a:p>
            <a:pPr algn="l">
              <a:lnSpc>
                <a:spcPct val="150000"/>
              </a:lnSpc>
            </a:pPr>
            <a:r>
              <a:rPr lang="zh-CN" altLang="en-US" sz="2000" b="1" dirty="0"/>
              <a:t>          </a:t>
            </a:r>
            <a:r>
              <a:rPr lang="zh-CN" altLang="en-US" sz="2400" b="0" dirty="0">
                <a:solidFill>
                  <a:schemeClr val="tx1"/>
                </a:solidFill>
              </a:rPr>
              <a:t>项目投资是一种以特定建设项目为对象，直接与新建项目或更新改造项目有关的长期投资行为。项目投资的管理包括新建项目的投资管理和更新改造的投资管理。</a:t>
            </a:r>
            <a:endParaRPr lang="zh-CN" altLang="en-US" sz="2400" b="0" dirty="0">
              <a:solidFill>
                <a:schemeClr val="tx1"/>
              </a:solidFill>
            </a:endParaRPr>
          </a:p>
        </p:txBody>
      </p:sp>
      <p:grpSp>
        <p:nvGrpSpPr>
          <p:cNvPr id="8195" name="Group 3"/>
          <p:cNvGrpSpPr/>
          <p:nvPr/>
        </p:nvGrpSpPr>
        <p:grpSpPr bwMode="auto">
          <a:xfrm>
            <a:off x="1901976" y="3450363"/>
            <a:ext cx="8684846" cy="3024188"/>
            <a:chOff x="1707" y="3838"/>
            <a:chExt cx="5748" cy="2507"/>
          </a:xfrm>
        </p:grpSpPr>
        <p:sp>
          <p:nvSpPr>
            <p:cNvPr id="8197" name="AutoShape 4"/>
            <p:cNvSpPr>
              <a:spLocks noChangeArrowheads="1"/>
            </p:cNvSpPr>
            <p:nvPr/>
          </p:nvSpPr>
          <p:spPr bwMode="auto">
            <a:xfrm>
              <a:off x="1707" y="4409"/>
              <a:ext cx="558" cy="1936"/>
            </a:xfrm>
            <a:prstGeom prst="roundRect">
              <a:avLst>
                <a:gd name="adj" fmla="val 16667"/>
              </a:avLst>
            </a:prstGeom>
            <a:solidFill>
              <a:srgbClr val="FFFFFF"/>
            </a:solidFill>
            <a:ln w="9525" algn="ctr">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lstStyle/>
            <a:p>
              <a:pPr>
                <a:lnSpc>
                  <a:spcPct val="136000"/>
                </a:lnSpc>
              </a:pPr>
              <a:r>
                <a:rPr lang="zh-CN" altLang="en-US" sz="2000">
                  <a:latin typeface="Calibri" panose="020F0502020204030204" pitchFamily="34" charset="0"/>
                  <a:ea typeface="宋体" panose="02010600030101010101" pitchFamily="2" charset="-122"/>
                </a:rPr>
                <a:t>项目投资管理</a:t>
              </a:r>
              <a:endParaRPr lang="zh-CN" altLang="en-US" sz="2000"/>
            </a:p>
          </p:txBody>
        </p:sp>
        <p:sp>
          <p:nvSpPr>
            <p:cNvPr id="8198" name="AutoShape 5"/>
            <p:cNvSpPr>
              <a:spLocks noChangeArrowheads="1"/>
            </p:cNvSpPr>
            <p:nvPr/>
          </p:nvSpPr>
          <p:spPr bwMode="auto">
            <a:xfrm>
              <a:off x="2850" y="4409"/>
              <a:ext cx="1260" cy="855"/>
            </a:xfrm>
            <a:prstGeom prst="roundRect">
              <a:avLst>
                <a:gd name="adj" fmla="val 16667"/>
              </a:avLst>
            </a:prstGeom>
            <a:solidFill>
              <a:srgbClr val="FFFFFF"/>
            </a:solidFill>
            <a:ln w="9525" algn="ctr">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zh-CN" altLang="en-US" sz="2000">
                  <a:latin typeface="Calibri" panose="020F0502020204030204" pitchFamily="34" charset="0"/>
                  <a:ea typeface="宋体" panose="02010600030101010101" pitchFamily="2" charset="-122"/>
                </a:rPr>
                <a:t>新建项目</a:t>
              </a:r>
              <a:endParaRPr lang="zh-CN" altLang="en-US" sz="2000">
                <a:latin typeface="Calibri" panose="020F0502020204030204" pitchFamily="34" charset="0"/>
                <a:ea typeface="宋体" panose="02010600030101010101" pitchFamily="2" charset="-122"/>
              </a:endParaRPr>
            </a:p>
            <a:p>
              <a:pPr algn="just"/>
              <a:r>
                <a:rPr lang="zh-CN" altLang="en-US" sz="2000">
                  <a:latin typeface="Calibri" panose="020F0502020204030204" pitchFamily="34" charset="0"/>
                  <a:ea typeface="宋体" panose="02010600030101010101" pitchFamily="2" charset="-122"/>
                </a:rPr>
                <a:t>投资管理</a:t>
              </a:r>
              <a:endParaRPr lang="zh-CN" altLang="en-US" sz="2000"/>
            </a:p>
          </p:txBody>
        </p:sp>
        <p:sp>
          <p:nvSpPr>
            <p:cNvPr id="8199" name="AutoShape 6"/>
            <p:cNvSpPr>
              <a:spLocks noChangeArrowheads="1"/>
            </p:cNvSpPr>
            <p:nvPr/>
          </p:nvSpPr>
          <p:spPr bwMode="auto">
            <a:xfrm>
              <a:off x="2850" y="5772"/>
              <a:ext cx="2385" cy="468"/>
            </a:xfrm>
            <a:prstGeom prst="roundRect">
              <a:avLst>
                <a:gd name="adj" fmla="val 16667"/>
              </a:avLst>
            </a:prstGeom>
            <a:solidFill>
              <a:srgbClr val="FFFFFF"/>
            </a:solidFill>
            <a:ln w="9525" algn="ctr">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sz="2000">
                  <a:latin typeface="Calibri" panose="020F0502020204030204" pitchFamily="34" charset="0"/>
                  <a:ea typeface="宋体" panose="02010600030101010101" pitchFamily="2" charset="-122"/>
                </a:rPr>
                <a:t>更新改造项目投资管理</a:t>
              </a:r>
              <a:endParaRPr lang="zh-CN" altLang="en-US" sz="2000"/>
            </a:p>
          </p:txBody>
        </p:sp>
        <p:sp>
          <p:nvSpPr>
            <p:cNvPr id="8200" name="AutoShape 7"/>
            <p:cNvSpPr/>
            <p:nvPr/>
          </p:nvSpPr>
          <p:spPr bwMode="auto">
            <a:xfrm>
              <a:off x="2414" y="4634"/>
              <a:ext cx="271" cy="1440"/>
            </a:xfrm>
            <a:prstGeom prst="leftBrace">
              <a:avLst>
                <a:gd name="adj1" fmla="val 44280"/>
                <a:gd name="adj2" fmla="val 50000"/>
              </a:avLst>
            </a:prstGeom>
            <a:noFill/>
            <a:ln w="9525">
              <a:solidFill>
                <a:srgbClr val="0000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201" name="AutoShape 8"/>
            <p:cNvSpPr>
              <a:spLocks noChangeArrowheads="1"/>
            </p:cNvSpPr>
            <p:nvPr/>
          </p:nvSpPr>
          <p:spPr bwMode="auto">
            <a:xfrm>
              <a:off x="4665" y="3838"/>
              <a:ext cx="2790" cy="468"/>
            </a:xfrm>
            <a:prstGeom prst="roundRect">
              <a:avLst>
                <a:gd name="adj" fmla="val 16667"/>
              </a:avLst>
            </a:prstGeom>
            <a:solidFill>
              <a:srgbClr val="FFFFFF"/>
            </a:solidFill>
            <a:ln w="9525" algn="ctr">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sz="2000">
                  <a:latin typeface="Calibri" panose="020F0502020204030204" pitchFamily="34" charset="0"/>
                  <a:ea typeface="宋体" panose="02010600030101010101" pitchFamily="2" charset="-122"/>
                </a:rPr>
                <a:t>测算投资项目净现金流量</a:t>
              </a:r>
              <a:endParaRPr lang="zh-CN" altLang="en-US" sz="2000"/>
            </a:p>
          </p:txBody>
        </p:sp>
        <p:sp>
          <p:nvSpPr>
            <p:cNvPr id="8202" name="AutoShape 9"/>
            <p:cNvSpPr>
              <a:spLocks noChangeArrowheads="1"/>
            </p:cNvSpPr>
            <p:nvPr/>
          </p:nvSpPr>
          <p:spPr bwMode="auto">
            <a:xfrm>
              <a:off x="4665" y="4409"/>
              <a:ext cx="2790" cy="468"/>
            </a:xfrm>
            <a:prstGeom prst="roundRect">
              <a:avLst>
                <a:gd name="adj" fmla="val 16667"/>
              </a:avLst>
            </a:prstGeom>
            <a:solidFill>
              <a:srgbClr val="FFFFFF"/>
            </a:solidFill>
            <a:ln w="9525" algn="ctr">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sz="2000">
                  <a:latin typeface="Calibri" panose="020F0502020204030204" pitchFamily="34" charset="0"/>
                  <a:ea typeface="宋体" panose="02010600030101010101" pitchFamily="2" charset="-122"/>
                </a:rPr>
                <a:t>计算投资项目分析评价指标</a:t>
              </a:r>
              <a:endParaRPr lang="zh-CN" altLang="en-US" sz="2000"/>
            </a:p>
          </p:txBody>
        </p:sp>
        <p:sp>
          <p:nvSpPr>
            <p:cNvPr id="8203" name="AutoShape 10"/>
            <p:cNvSpPr>
              <a:spLocks noChangeArrowheads="1"/>
            </p:cNvSpPr>
            <p:nvPr/>
          </p:nvSpPr>
          <p:spPr bwMode="auto">
            <a:xfrm>
              <a:off x="4665" y="5070"/>
              <a:ext cx="2790" cy="468"/>
            </a:xfrm>
            <a:prstGeom prst="roundRect">
              <a:avLst>
                <a:gd name="adj" fmla="val 16667"/>
              </a:avLst>
            </a:prstGeom>
            <a:solidFill>
              <a:srgbClr val="FFFFFF"/>
            </a:solidFill>
            <a:ln w="9525" algn="ctr">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sz="2000">
                  <a:latin typeface="Calibri" panose="020F0502020204030204" pitchFamily="34" charset="0"/>
                  <a:ea typeface="宋体" panose="02010600030101010101" pitchFamily="2" charset="-122"/>
                </a:rPr>
                <a:t>投资项目敏感性分析</a:t>
              </a:r>
              <a:endParaRPr lang="zh-CN" altLang="en-US" sz="2000"/>
            </a:p>
          </p:txBody>
        </p:sp>
        <p:cxnSp>
          <p:nvCxnSpPr>
            <p:cNvPr id="8204" name="AutoShape 11"/>
            <p:cNvCxnSpPr>
              <a:cxnSpLocks noChangeShapeType="1"/>
            </p:cNvCxnSpPr>
            <p:nvPr/>
          </p:nvCxnSpPr>
          <p:spPr bwMode="auto">
            <a:xfrm flipH="1">
              <a:off x="4350" y="4065"/>
              <a:ext cx="0" cy="1335"/>
            </a:xfrm>
            <a:prstGeom prst="straightConnector1">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05" name="AutoShape 12"/>
            <p:cNvCxnSpPr>
              <a:cxnSpLocks noChangeShapeType="1"/>
            </p:cNvCxnSpPr>
            <p:nvPr/>
          </p:nvCxnSpPr>
          <p:spPr bwMode="auto">
            <a:xfrm>
              <a:off x="4350" y="4065"/>
              <a:ext cx="225" cy="0"/>
            </a:xfrm>
            <a:prstGeom prst="straightConnector1">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06" name="AutoShape 13"/>
            <p:cNvCxnSpPr>
              <a:cxnSpLocks noChangeShapeType="1"/>
            </p:cNvCxnSpPr>
            <p:nvPr/>
          </p:nvCxnSpPr>
          <p:spPr bwMode="auto">
            <a:xfrm>
              <a:off x="4350" y="5400"/>
              <a:ext cx="225" cy="0"/>
            </a:xfrm>
            <a:prstGeom prst="straightConnector1">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07" name="AutoShape 14"/>
            <p:cNvCxnSpPr>
              <a:cxnSpLocks noChangeShapeType="1"/>
            </p:cNvCxnSpPr>
            <p:nvPr/>
          </p:nvCxnSpPr>
          <p:spPr bwMode="auto">
            <a:xfrm>
              <a:off x="4110" y="4784"/>
              <a:ext cx="420" cy="0"/>
            </a:xfrm>
            <a:prstGeom prst="straightConnector1">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7" name="文本框 16"/>
          <p:cNvSpPr txBox="1"/>
          <p:nvPr/>
        </p:nvSpPr>
        <p:spPr>
          <a:xfrm>
            <a:off x="2871410" y="2682298"/>
            <a:ext cx="6951015" cy="461665"/>
          </a:xfrm>
          <a:prstGeom prst="rect">
            <a:avLst/>
          </a:prstGeom>
          <a:solidFill>
            <a:schemeClr val="accent2">
              <a:lumMod val="20000"/>
              <a:lumOff val="80000"/>
            </a:schemeClr>
          </a:solidFill>
        </p:spPr>
        <p:txBody>
          <a:bodyPr wrap="square">
            <a:spAutoFit/>
          </a:bodyPr>
          <a:lstStyle/>
          <a:p>
            <a:r>
              <a:rPr lang="zh-CN" altLang="en-US" sz="2400" b="1" spc="5" dirty="0">
                <a:latin typeface="宋体" panose="02010600030101010101" pitchFamily="2" charset="-122"/>
                <a:cs typeface="宋体" panose="02010600030101010101" pitchFamily="2" charset="-122"/>
              </a:rPr>
              <a:t>可行</a:t>
            </a:r>
            <a:r>
              <a:rPr lang="zh-CN" altLang="en-US" sz="2400" b="1" spc="-10" dirty="0">
                <a:latin typeface="宋体" panose="02010600030101010101" pitchFamily="2" charset="-122"/>
                <a:cs typeface="宋体" panose="02010600030101010101" pitchFamily="2" charset="-122"/>
              </a:rPr>
              <a:t>性</a:t>
            </a:r>
            <a:r>
              <a:rPr lang="zh-CN" altLang="en-US" sz="2400" b="1" spc="5" dirty="0">
                <a:latin typeface="宋体" panose="02010600030101010101" pitchFamily="2" charset="-122"/>
                <a:cs typeface="宋体" panose="02010600030101010101" pitchFamily="2" charset="-122"/>
              </a:rPr>
              <a:t>分</a:t>
            </a:r>
            <a:r>
              <a:rPr lang="zh-CN" altLang="en-US" sz="2400" b="1" spc="-10" dirty="0">
                <a:latin typeface="宋体" panose="02010600030101010101" pitchFamily="2" charset="-122"/>
                <a:cs typeface="宋体" panose="02010600030101010101" pitchFamily="2" charset="-122"/>
              </a:rPr>
              <a:t>析</a:t>
            </a:r>
            <a:r>
              <a:rPr lang="zh-CN" altLang="en-US" sz="2400" b="1" spc="5" dirty="0">
                <a:latin typeface="宋体" panose="02010600030101010101" pitchFamily="2" charset="-122"/>
                <a:cs typeface="宋体" panose="02010600030101010101" pitchFamily="2" charset="-122"/>
              </a:rPr>
              <a:t>（</a:t>
            </a:r>
            <a:r>
              <a:rPr lang="zh-CN" altLang="en-US" sz="2400" b="1" spc="-10" dirty="0">
                <a:latin typeface="宋体" panose="02010600030101010101" pitchFamily="2" charset="-122"/>
                <a:cs typeface="宋体" panose="02010600030101010101" pitchFamily="2" charset="-122"/>
              </a:rPr>
              <a:t>环</a:t>
            </a:r>
            <a:r>
              <a:rPr lang="zh-CN" altLang="en-US" sz="2400" b="1" spc="5" dirty="0">
                <a:latin typeface="宋体" panose="02010600030101010101" pitchFamily="2" charset="-122"/>
                <a:cs typeface="宋体" panose="02010600030101010101" pitchFamily="2" charset="-122"/>
              </a:rPr>
              <a:t>境</a:t>
            </a:r>
            <a:r>
              <a:rPr lang="zh-CN" altLang="en-US" sz="2400" b="1" spc="-10" dirty="0">
                <a:latin typeface="宋体" panose="02010600030101010101" pitchFamily="2" charset="-122"/>
                <a:cs typeface="宋体" panose="02010600030101010101" pitchFamily="2" charset="-122"/>
              </a:rPr>
              <a:t>、</a:t>
            </a:r>
            <a:r>
              <a:rPr lang="zh-CN" altLang="en-US" sz="2400" b="1" spc="5" dirty="0">
                <a:latin typeface="宋体" panose="02010600030101010101" pitchFamily="2" charset="-122"/>
                <a:cs typeface="宋体" panose="02010600030101010101" pitchFamily="2" charset="-122"/>
              </a:rPr>
              <a:t>技</a:t>
            </a:r>
            <a:r>
              <a:rPr lang="zh-CN" altLang="en-US" sz="2400" b="1" spc="-10" dirty="0">
                <a:latin typeface="宋体" panose="02010600030101010101" pitchFamily="2" charset="-122"/>
                <a:cs typeface="宋体" panose="02010600030101010101" pitchFamily="2" charset="-122"/>
              </a:rPr>
              <a:t>术</a:t>
            </a:r>
            <a:r>
              <a:rPr lang="zh-CN" altLang="en-US" sz="2400" b="1" spc="5" dirty="0">
                <a:latin typeface="宋体" panose="02010600030101010101" pitchFamily="2" charset="-122"/>
                <a:cs typeface="宋体" panose="02010600030101010101" pitchFamily="2" charset="-122"/>
              </a:rPr>
              <a:t>、市</a:t>
            </a:r>
            <a:r>
              <a:rPr lang="zh-CN" altLang="en-US" sz="2400" b="1" spc="-10" dirty="0">
                <a:latin typeface="宋体" panose="02010600030101010101" pitchFamily="2" charset="-122"/>
                <a:cs typeface="宋体" panose="02010600030101010101" pitchFamily="2" charset="-122"/>
              </a:rPr>
              <a:t>场</a:t>
            </a:r>
            <a:r>
              <a:rPr lang="zh-CN" altLang="en-US" sz="2400" b="1" spc="5" dirty="0">
                <a:latin typeface="宋体" panose="02010600030101010101" pitchFamily="2" charset="-122"/>
                <a:cs typeface="宋体" panose="02010600030101010101" pitchFamily="2" charset="-122"/>
              </a:rPr>
              <a:t>和</a:t>
            </a:r>
            <a:r>
              <a:rPr lang="zh-CN" altLang="en-US" sz="2400" b="1" u="sng" spc="-10" dirty="0">
                <a:solidFill>
                  <a:schemeClr val="accent5"/>
                </a:solidFill>
                <a:latin typeface="宋体" panose="02010600030101010101" pitchFamily="2" charset="-122"/>
                <a:cs typeface="宋体" panose="02010600030101010101" pitchFamily="2" charset="-122"/>
              </a:rPr>
              <a:t>财</a:t>
            </a:r>
            <a:r>
              <a:rPr lang="zh-CN" altLang="en-US" sz="2400" b="1" u="sng" spc="5" dirty="0">
                <a:solidFill>
                  <a:schemeClr val="accent5"/>
                </a:solidFill>
                <a:latin typeface="宋体" panose="02010600030101010101" pitchFamily="2" charset="-122"/>
                <a:cs typeface="宋体" panose="02010600030101010101" pitchFamily="2" charset="-122"/>
              </a:rPr>
              <a:t>务</a:t>
            </a:r>
            <a:r>
              <a:rPr lang="zh-CN" altLang="en-US" sz="2400" b="1" spc="-10" dirty="0">
                <a:latin typeface="宋体" panose="02010600030101010101" pitchFamily="2" charset="-122"/>
                <a:cs typeface="宋体" panose="02010600030101010101" pitchFamily="2" charset="-122"/>
              </a:rPr>
              <a:t>四</a:t>
            </a:r>
            <a:r>
              <a:rPr lang="zh-CN" altLang="en-US" sz="2400" b="1" spc="5" dirty="0">
                <a:latin typeface="宋体" panose="02010600030101010101" pitchFamily="2" charset="-122"/>
                <a:cs typeface="宋体" panose="02010600030101010101" pitchFamily="2" charset="-122"/>
              </a:rPr>
              <a:t>方</a:t>
            </a:r>
            <a:r>
              <a:rPr lang="zh-CN" altLang="en-US" sz="2400" b="1" spc="-10" dirty="0">
                <a:latin typeface="宋体" panose="02010600030101010101" pitchFamily="2" charset="-122"/>
                <a:cs typeface="宋体" panose="02010600030101010101" pitchFamily="2" charset="-122"/>
              </a:rPr>
              <a:t>面</a:t>
            </a:r>
            <a:r>
              <a:rPr lang="zh-CN" altLang="en-US" sz="2400" b="1" spc="-5" dirty="0">
                <a:latin typeface="宋体" panose="02010600030101010101" pitchFamily="2" charset="-122"/>
                <a:cs typeface="宋体" panose="02010600030101010101" pitchFamily="2" charset="-122"/>
              </a:rPr>
              <a:t>）</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rot="16200000">
            <a:off x="44145" y="785263"/>
            <a:ext cx="534988" cy="209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spcBef>
                <a:spcPct val="0"/>
              </a:spcBef>
              <a:defRPr/>
            </a:pPr>
            <a:endParaRPr kumimoji="0" lang="en-US" b="0">
              <a:solidFill>
                <a:srgbClr val="00574C"/>
              </a:solidFill>
              <a:latin typeface="Calibri" panose="020F0502020204030204"/>
            </a:endParaRPr>
          </a:p>
        </p:txBody>
      </p:sp>
      <p:grpSp>
        <p:nvGrpSpPr>
          <p:cNvPr id="111620" name="组合 36"/>
          <p:cNvGrpSpPr/>
          <p:nvPr/>
        </p:nvGrpSpPr>
        <p:grpSpPr bwMode="auto">
          <a:xfrm>
            <a:off x="3561863" y="1050926"/>
            <a:ext cx="4872892" cy="104775"/>
            <a:chOff x="5357217" y="1143000"/>
            <a:chExt cx="1490133" cy="101600"/>
          </a:xfrm>
        </p:grpSpPr>
        <p:cxnSp>
          <p:nvCxnSpPr>
            <p:cNvPr id="3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1"/>
            <p:cNvCxnSpPr/>
            <p:nvPr/>
          </p:nvCxnSpPr>
          <p:spPr>
            <a:xfrm>
              <a:off x="5509576" y="1244600"/>
              <a:ext cx="118541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2" name="灯片编号占位符 2"/>
          <p:cNvSpPr txBox="1">
            <a:spLocks noGrp="1"/>
          </p:cNvSpPr>
          <p:nvPr/>
        </p:nvSpPr>
        <p:spPr>
          <a:xfrm>
            <a:off x="11324492" y="6240463"/>
            <a:ext cx="494324" cy="354012"/>
          </a:xfrm>
          <a:prstGeom prst="rect">
            <a:avLst/>
          </a:prstGeom>
          <a:noFill/>
        </p:spPr>
        <p:txBody>
          <a:bodyPr anchor="ctr"/>
          <a:lstStyle/>
          <a:p>
            <a:pPr algn="ctr" fontAlgn="auto">
              <a:spcBef>
                <a:spcPts val="0"/>
              </a:spcBef>
              <a:spcAft>
                <a:spcPts val="0"/>
              </a:spcAft>
              <a:defRPr/>
            </a:pPr>
            <a:fld id="{B2C8EFEF-7C4E-417A-9A8D-42C07668F665}" type="slidenum">
              <a:rPr kumimoji="0" lang="en-US" sz="1400">
                <a:solidFill>
                  <a:schemeClr val="bg1"/>
                </a:solidFill>
                <a:latin typeface="+mj-lt"/>
                <a:ea typeface="+mn-ea"/>
              </a:rPr>
            </a:fld>
            <a:endParaRPr kumimoji="0" lang="en-US" sz="1400" dirty="0">
              <a:solidFill>
                <a:schemeClr val="bg1"/>
              </a:solidFill>
              <a:latin typeface="+mj-lt"/>
              <a:ea typeface="+mn-ea"/>
            </a:endParaRPr>
          </a:p>
        </p:txBody>
      </p:sp>
      <p:graphicFrame>
        <p:nvGraphicFramePr>
          <p:cNvPr id="6" name="图示 5"/>
          <p:cNvGraphicFramePr/>
          <p:nvPr/>
        </p:nvGraphicFramePr>
        <p:xfrm>
          <a:off x="764765" y="1624085"/>
          <a:ext cx="5144668" cy="440822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7" name="AutoShape 4"/>
          <p:cNvSpPr/>
          <p:nvPr/>
        </p:nvSpPr>
        <p:spPr bwMode="auto">
          <a:xfrm>
            <a:off x="6484817" y="1673226"/>
            <a:ext cx="3956538" cy="1077913"/>
          </a:xfrm>
          <a:prstGeom prst="borderCallout2">
            <a:avLst>
              <a:gd name="adj1" fmla="val 11690"/>
              <a:gd name="adj2" fmla="val -2301"/>
              <a:gd name="adj3" fmla="val 11690"/>
              <a:gd name="adj4" fmla="val -17738"/>
              <a:gd name="adj5" fmla="val 78268"/>
              <a:gd name="adj6" fmla="val -43026"/>
            </a:avLst>
          </a:prstGeom>
          <a:solidFill>
            <a:schemeClr val="accent1">
              <a:lumMod val="20000"/>
              <a:lumOff val="80000"/>
            </a:schemeClr>
          </a:solidFill>
          <a:ln w="25400">
            <a:solidFill>
              <a:srgbClr val="179E86"/>
            </a:solidFill>
            <a:miter lim="800000"/>
          </a:ln>
        </p:spPr>
        <p:txBody>
          <a:bodyPr/>
          <a:lstStyle>
            <a:lvl1pPr>
              <a:spcBef>
                <a:spcPct val="20000"/>
              </a:spcBef>
              <a:buBlip>
                <a:blip r:embed="rId6"/>
              </a:buBlip>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Blip>
                <a:blip r:embed="rId7"/>
              </a:buBlip>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Blip>
                <a:blip r:embed="rId8"/>
              </a:buBlip>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9pPr>
          </a:lstStyle>
          <a:p>
            <a:pPr>
              <a:lnSpc>
                <a:spcPct val="120000"/>
              </a:lnSpc>
              <a:buClr>
                <a:schemeClr val="accent2"/>
              </a:buClr>
              <a:buFont typeface="Wingdings" panose="05000000000000000000" pitchFamily="2" charset="2"/>
              <a:buNone/>
              <a:defRPr/>
            </a:pPr>
            <a:r>
              <a:rPr lang="zh-CN" altLang="en-US" sz="2600" dirty="0">
                <a:solidFill>
                  <a:srgbClr val="333333"/>
                </a:solidFill>
                <a:latin typeface="Tahoma" panose="020B0604030504040204" pitchFamily="34" charset="0"/>
                <a:ea typeface="宋体" panose="02010600030101010101" pitchFamily="2" charset="-122"/>
              </a:rPr>
              <a:t>项目建设过程中发生的现金流量。</a:t>
            </a:r>
            <a:endParaRPr lang="zh-CN" altLang="en-US" sz="2600" dirty="0">
              <a:solidFill>
                <a:srgbClr val="333333"/>
              </a:solidFill>
              <a:latin typeface="Tahoma" panose="020B0604030504040204" pitchFamily="34" charset="0"/>
              <a:ea typeface="宋体" panose="02010600030101010101" pitchFamily="2" charset="-122"/>
            </a:endParaRPr>
          </a:p>
          <a:p>
            <a:pPr algn="ctr">
              <a:lnSpc>
                <a:spcPct val="120000"/>
              </a:lnSpc>
              <a:spcBef>
                <a:spcPct val="0"/>
              </a:spcBef>
              <a:buFontTx/>
              <a:buNone/>
              <a:defRPr/>
            </a:pPr>
            <a:endParaRPr lang="zh-CN" altLang="en-US" sz="2800" dirty="0">
              <a:solidFill>
                <a:srgbClr val="333333"/>
              </a:solidFill>
              <a:latin typeface="Tahoma" panose="020B0604030504040204" pitchFamily="34" charset="0"/>
              <a:ea typeface="宋体" panose="02010600030101010101" pitchFamily="2" charset="-122"/>
            </a:endParaRPr>
          </a:p>
        </p:txBody>
      </p:sp>
      <p:sp>
        <p:nvSpPr>
          <p:cNvPr id="28" name="AutoShape 5"/>
          <p:cNvSpPr/>
          <p:nvPr/>
        </p:nvSpPr>
        <p:spPr bwMode="auto">
          <a:xfrm>
            <a:off x="6473093" y="3259139"/>
            <a:ext cx="4030784" cy="1076325"/>
          </a:xfrm>
          <a:prstGeom prst="borderCallout2">
            <a:avLst>
              <a:gd name="adj1" fmla="val 12611"/>
              <a:gd name="adj2" fmla="val -1894"/>
              <a:gd name="adj3" fmla="val 12611"/>
              <a:gd name="adj4" fmla="val -14301"/>
              <a:gd name="adj5" fmla="val 76895"/>
              <a:gd name="adj6" fmla="val -40088"/>
            </a:avLst>
          </a:prstGeom>
          <a:solidFill>
            <a:schemeClr val="accent1">
              <a:lumMod val="20000"/>
              <a:lumOff val="80000"/>
            </a:schemeClr>
          </a:solidFill>
          <a:ln w="25400">
            <a:solidFill>
              <a:srgbClr val="9EBE5B"/>
            </a:solidFill>
            <a:miter lim="800000"/>
          </a:ln>
        </p:spPr>
        <p:txBody>
          <a:bodyPr/>
          <a:lstStyle>
            <a:lvl1pPr>
              <a:spcBef>
                <a:spcPct val="20000"/>
              </a:spcBef>
              <a:buBlip>
                <a:blip r:embed="rId6"/>
              </a:buBlip>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Blip>
                <a:blip r:embed="rId7"/>
              </a:buBlip>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Blip>
                <a:blip r:embed="rId8"/>
              </a:buBlip>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9pPr>
          </a:lstStyle>
          <a:p>
            <a:pPr>
              <a:lnSpc>
                <a:spcPct val="120000"/>
              </a:lnSpc>
              <a:spcBef>
                <a:spcPct val="0"/>
              </a:spcBef>
              <a:buFontTx/>
              <a:buNone/>
              <a:defRPr/>
            </a:pPr>
            <a:r>
              <a:rPr lang="zh-CN" altLang="en-US" sz="2600" dirty="0">
                <a:solidFill>
                  <a:srgbClr val="333333"/>
                </a:solidFill>
                <a:latin typeface="Tahoma" panose="020B0604030504040204" pitchFamily="34" charset="0"/>
                <a:ea typeface="宋体" panose="02010600030101010101" pitchFamily="2" charset="-122"/>
              </a:rPr>
              <a:t>项目建成后，生产经营过程中发生的现金流量。</a:t>
            </a:r>
            <a:endParaRPr lang="zh-CN" altLang="en-US" sz="2600" dirty="0">
              <a:solidFill>
                <a:srgbClr val="333333"/>
              </a:solidFill>
              <a:latin typeface="Tahoma" panose="020B0604030504040204" pitchFamily="34" charset="0"/>
              <a:ea typeface="宋体" panose="02010600030101010101" pitchFamily="2" charset="-122"/>
            </a:endParaRPr>
          </a:p>
        </p:txBody>
      </p:sp>
      <p:sp>
        <p:nvSpPr>
          <p:cNvPr id="29" name="AutoShape 6"/>
          <p:cNvSpPr/>
          <p:nvPr/>
        </p:nvSpPr>
        <p:spPr bwMode="auto">
          <a:xfrm>
            <a:off x="6541478" y="4830764"/>
            <a:ext cx="4021015" cy="1074737"/>
          </a:xfrm>
          <a:prstGeom prst="borderCallout2">
            <a:avLst>
              <a:gd name="adj1" fmla="val 12611"/>
              <a:gd name="adj2" fmla="val -2458"/>
              <a:gd name="adj3" fmla="val 11342"/>
              <a:gd name="adj4" fmla="val -17616"/>
              <a:gd name="adj5" fmla="val 68199"/>
              <a:gd name="adj6" fmla="val -40183"/>
            </a:avLst>
          </a:prstGeom>
          <a:solidFill>
            <a:schemeClr val="accent1">
              <a:lumMod val="20000"/>
              <a:lumOff val="80000"/>
            </a:schemeClr>
          </a:solidFill>
          <a:ln w="25400">
            <a:solidFill>
              <a:srgbClr val="F59B11"/>
            </a:solidFill>
            <a:miter lim="800000"/>
          </a:ln>
        </p:spPr>
        <p:txBody>
          <a:bodyPr/>
          <a:lstStyle>
            <a:lvl1pPr>
              <a:spcBef>
                <a:spcPct val="20000"/>
              </a:spcBef>
              <a:buBlip>
                <a:blip r:embed="rId6"/>
              </a:buBlip>
              <a:defRPr kumimoji="1"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Blip>
                <a:blip r:embed="rId7"/>
              </a:buBlip>
              <a:defRPr kumimoji="1"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Blip>
                <a:blip r:embed="rId8"/>
              </a:buBlip>
              <a:defRPr kumimoji="1"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699FF"/>
              </a:buClr>
              <a:buFont typeface="Arial" panose="020B0604020202020204" pitchFamily="34" charset="0"/>
              <a:buChar char="▪"/>
              <a:defRPr kumimoji="1" sz="2000">
                <a:solidFill>
                  <a:schemeClr val="tx1"/>
                </a:solidFill>
                <a:latin typeface="Arial" panose="020B0604020202020204" pitchFamily="34" charset="0"/>
                <a:ea typeface="MS PGothic" panose="020B0600070205080204" pitchFamily="34" charset="-128"/>
              </a:defRPr>
            </a:lvl9pPr>
          </a:lstStyle>
          <a:p>
            <a:pPr>
              <a:lnSpc>
                <a:spcPct val="120000"/>
              </a:lnSpc>
              <a:buClr>
                <a:schemeClr val="accent2"/>
              </a:buClr>
              <a:buFont typeface="Wingdings" panose="05000000000000000000" pitchFamily="2" charset="2"/>
              <a:buNone/>
              <a:defRPr/>
            </a:pPr>
            <a:r>
              <a:rPr lang="zh-CN" altLang="en-US" sz="2600" dirty="0">
                <a:solidFill>
                  <a:srgbClr val="333333"/>
                </a:solidFill>
                <a:latin typeface="Tahoma" panose="020B0604030504040204" pitchFamily="34" charset="0"/>
                <a:ea typeface="宋体" panose="02010600030101010101" pitchFamily="2" charset="-122"/>
              </a:rPr>
              <a:t>项目终结时所发生的现金流量。</a:t>
            </a:r>
            <a:endParaRPr lang="zh-CN" altLang="en-US" sz="2600" dirty="0">
              <a:solidFill>
                <a:srgbClr val="333333"/>
              </a:solidFill>
              <a:latin typeface="Tahoma" panose="020B0604030504040204" pitchFamily="34" charset="0"/>
              <a:ea typeface="宋体" panose="02010600030101010101" pitchFamily="2" charset="-122"/>
            </a:endParaRPr>
          </a:p>
          <a:p>
            <a:pPr algn="ctr">
              <a:lnSpc>
                <a:spcPct val="120000"/>
              </a:lnSpc>
              <a:spcBef>
                <a:spcPct val="0"/>
              </a:spcBef>
              <a:buFontTx/>
              <a:buNone/>
              <a:defRPr/>
            </a:pPr>
            <a:endParaRPr lang="zh-CN" altLang="en-US" sz="2800" dirty="0">
              <a:solidFill>
                <a:srgbClr val="333333"/>
              </a:solidFill>
              <a:latin typeface="Tahoma" panose="020B0604030504040204" pitchFamily="34" charset="0"/>
              <a:ea typeface="宋体" panose="02010600030101010101" pitchFamily="2" charset="-122"/>
            </a:endParaRPr>
          </a:p>
        </p:txBody>
      </p:sp>
      <p:sp>
        <p:nvSpPr>
          <p:cNvPr id="111628" name="AutoShape 9"/>
          <p:cNvSpPr>
            <a:spLocks noChangeArrowheads="1"/>
          </p:cNvSpPr>
          <p:nvPr/>
        </p:nvSpPr>
        <p:spPr bwMode="auto">
          <a:xfrm>
            <a:off x="9532817" y="908050"/>
            <a:ext cx="2659184" cy="719138"/>
          </a:xfrm>
          <a:prstGeom prst="cloudCallout">
            <a:avLst>
              <a:gd name="adj1" fmla="val -81449"/>
              <a:gd name="adj2" fmla="val 73398"/>
            </a:avLst>
          </a:prstGeom>
          <a:solidFill>
            <a:schemeClr val="bg1"/>
          </a:solidFill>
          <a:ln w="9525">
            <a:solidFill>
              <a:schemeClr val="tx1"/>
            </a:solidFill>
            <a:round/>
          </a:ln>
        </p:spPr>
        <p:txBody>
          <a:bodyPr/>
          <a:lstStyle/>
          <a:p>
            <a:pPr algn="ctr">
              <a:spcBef>
                <a:spcPct val="0"/>
              </a:spcBef>
            </a:pPr>
            <a:r>
              <a:rPr lang="zh-CN" altLang="en-US" sz="2000">
                <a:solidFill>
                  <a:srgbClr val="FF3300"/>
                </a:solidFill>
                <a:latin typeface="Times New Roman" panose="02020603050405020304" pitchFamily="18" charset="0"/>
                <a:ea typeface="宋体" panose="02010600030101010101" pitchFamily="2" charset="-122"/>
              </a:rPr>
              <a:t>不包括利息</a:t>
            </a:r>
            <a:endParaRPr lang="zh-CN" altLang="en-US" sz="2000">
              <a:solidFill>
                <a:srgbClr val="FF3300"/>
              </a:solidFill>
              <a:latin typeface="Times New Roman" panose="02020603050405020304" pitchFamily="18" charset="0"/>
              <a:ea typeface="宋体" panose="02010600030101010101" pitchFamily="2" charset="-122"/>
            </a:endParaRPr>
          </a:p>
        </p:txBody>
      </p:sp>
      <p:sp>
        <p:nvSpPr>
          <p:cNvPr id="13" name="标题 4"/>
          <p:cNvSpPr txBox="1"/>
          <p:nvPr/>
        </p:nvSpPr>
        <p:spPr>
          <a:xfrm>
            <a:off x="416170" y="459995"/>
            <a:ext cx="10515600" cy="590931"/>
          </a:xfrm>
          <a:prstGeom prst="rect">
            <a:avLst/>
          </a:prstGeom>
        </p:spPr>
        <p:txBody>
          <a:bodyPr>
            <a:spAutoFit/>
          </a:bodyPr>
          <a:lstStyle/>
          <a:p>
            <a:pPr algn="ctr">
              <a:lnSpc>
                <a:spcPct val="90000"/>
              </a:lnSpc>
            </a:pPr>
            <a:r>
              <a:rPr lang="zh-CN" altLang="en-US" sz="3200" b="1" dirty="0">
                <a:solidFill>
                  <a:srgbClr val="495A66"/>
                </a:solidFill>
                <a:latin typeface="微软雅黑" panose="020B0503020204020204" pitchFamily="34" charset="-122"/>
                <a:ea typeface="微软雅黑" panose="020B0503020204020204" pitchFamily="34" charset="-122"/>
              </a:rPr>
              <a:t>    </a:t>
            </a:r>
            <a:r>
              <a:rPr lang="en-US" altLang="zh-CN" sz="3200" b="1" dirty="0">
                <a:solidFill>
                  <a:srgbClr val="495A66"/>
                </a:solidFill>
                <a:latin typeface="微软雅黑" panose="020B0503020204020204" pitchFamily="34" charset="-122"/>
                <a:ea typeface="微软雅黑" panose="020B0503020204020204" pitchFamily="34" charset="-122"/>
              </a:rPr>
              <a:t> </a:t>
            </a:r>
            <a:r>
              <a:rPr lang="zh-CN" altLang="en-US" sz="3600" b="1" dirty="0" smtClean="0">
                <a:solidFill>
                  <a:srgbClr val="495A66"/>
                </a:solidFill>
                <a:latin typeface="微软雅黑" panose="020B0503020204020204" pitchFamily="34" charset="-122"/>
                <a:ea typeface="微软雅黑" panose="020B0503020204020204" pitchFamily="34" charset="-122"/>
              </a:rPr>
              <a:t>项目</a:t>
            </a:r>
            <a:r>
              <a:rPr lang="zh-CN" altLang="en-US" sz="3600" b="1" dirty="0">
                <a:solidFill>
                  <a:srgbClr val="495A66"/>
                </a:solidFill>
                <a:latin typeface="微软雅黑" panose="020B0503020204020204" pitchFamily="34" charset="-122"/>
                <a:ea typeface="微软雅黑" panose="020B0503020204020204" pitchFamily="34" charset="-122"/>
              </a:rPr>
              <a:t>净现金流量的计算</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Graphic spid="6" grpId="0">
        <p:bldAsOne/>
      </p:bldGraphic>
      <p:bldP spid="27" grpId="0" animBg="1"/>
      <p:bldP spid="28"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12" name="Text Box 4"/>
          <p:cNvSpPr txBox="1">
            <a:spLocks noChangeArrowheads="1"/>
          </p:cNvSpPr>
          <p:nvPr/>
        </p:nvSpPr>
        <p:spPr bwMode="auto">
          <a:xfrm>
            <a:off x="3514865" y="129734"/>
            <a:ext cx="3990848"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 1.</a:t>
            </a:r>
            <a:r>
              <a:rPr lang="zh-CN" altLang="en-US"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建设期现金净流量</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Line 7"/>
          <p:cNvSpPr>
            <a:spLocks noChangeShapeType="1"/>
          </p:cNvSpPr>
          <p:nvPr/>
        </p:nvSpPr>
        <p:spPr bwMode="auto">
          <a:xfrm>
            <a:off x="8926965" y="437515"/>
            <a:ext cx="32400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Line 7"/>
          <p:cNvSpPr>
            <a:spLocks noChangeShapeType="1"/>
          </p:cNvSpPr>
          <p:nvPr/>
        </p:nvSpPr>
        <p:spPr bwMode="auto">
          <a:xfrm>
            <a:off x="27305" y="437515"/>
            <a:ext cx="32400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3086" name="Picture 14" descr="https://ss1.bdstatic.com/70cFvXSh_Q1YnxGkpoWK1HF6hhy/it/u=1604808511,2062025280&amp;fm=26&amp;gp=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24849" y="2901065"/>
            <a:ext cx="1840530" cy="139144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s://timgsa.baidu.com/timg?image&amp;quality=80&amp;size=b9999_10000&amp;sec=1549268827970&amp;di=1ea1c051fbacb0356aed67ac11cfed4c&amp;imgtype=0&amp;src=http%3A%2F%2Fpic.58pic.com%2F58pic%2F11%2F16%2F53%2F45R58PICCh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603" y="3284050"/>
            <a:ext cx="4937178" cy="1627727"/>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s://timgsa.baidu.com/timg?image&amp;quality=80&amp;size=b9999_10000&amp;sec=1549269100328&amp;di=cc51bbef710158f7ab275c8ec7f0f24c&amp;imgtype=0&amp;src=http%3A%2F%2Fbpic.588ku.com%2Felement_origin_min_pic%2F16%2F07%2F01%2F125775ee206beda.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636" b="100000" l="7077" r="90000">
                        <a14:foregroundMark x1="28154" y1="58030" x2="28154" y2="58030"/>
                        <a14:foregroundMark x1="28154" y1="58030" x2="28154" y2="58030"/>
                        <a14:foregroundMark x1="32615" y1="60814" x2="32615" y2="60814"/>
                        <a14:foregroundMark x1="46462" y1="60814" x2="46462" y2="60814"/>
                      </a14:backgroundRemoval>
                    </a14:imgEffect>
                  </a14:imgLayer>
                </a14:imgProps>
              </a:ext>
              <a:ext uri="{28A0092B-C50C-407E-A947-70E740481C1C}">
                <a14:useLocalDpi xmlns:a14="http://schemas.microsoft.com/office/drawing/2010/main" val="0"/>
              </a:ext>
            </a:extLst>
          </a:blip>
          <a:srcRect/>
          <a:stretch>
            <a:fillRect/>
          </a:stretch>
        </p:blipFill>
        <p:spPr bwMode="auto">
          <a:xfrm flipV="1">
            <a:off x="2569193" y="1324988"/>
            <a:ext cx="1891344" cy="1358859"/>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http://pic36.photophoto.cn/20150824/0012024913989529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2640" y="2501826"/>
            <a:ext cx="2434659" cy="153592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32" descr="http://img2.imgtn.bdimg.com/it/u=238901535,3676521155&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34" descr="http://img2.imgtn.bdimg.com/it/u=238901535,3676521155&amp;fm=26&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3108" name="Picture 36" descr="http://pic.51yuansu.com/pic3/cover/02/44/39/59e4f160e3c82_61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13627" y="1681353"/>
            <a:ext cx="932682" cy="932683"/>
          </a:xfrm>
          <a:prstGeom prst="rect">
            <a:avLst/>
          </a:prstGeom>
          <a:noFill/>
          <a:extLst>
            <a:ext uri="{909E8E84-426E-40DD-AFC4-6F175D3DCCD1}">
              <a14:hiddenFill xmlns:a14="http://schemas.microsoft.com/office/drawing/2010/main">
                <a:solidFill>
                  <a:srgbClr val="FFFFFF"/>
                </a:solidFill>
              </a14:hiddenFill>
            </a:ext>
          </a:extLst>
        </p:spPr>
      </p:pic>
      <p:sp>
        <p:nvSpPr>
          <p:cNvPr id="10" name="任意多边形 9"/>
          <p:cNvSpPr/>
          <p:nvPr/>
        </p:nvSpPr>
        <p:spPr>
          <a:xfrm>
            <a:off x="1614003" y="1043636"/>
            <a:ext cx="1388533" cy="968818"/>
          </a:xfrm>
          <a:custGeom>
            <a:avLst/>
            <a:gdLst>
              <a:gd name="connsiteX0" fmla="*/ 1388533 w 1388533"/>
              <a:gd name="connsiteY0" fmla="*/ 880744 h 880744"/>
              <a:gd name="connsiteX1" fmla="*/ 1377244 w 1388533"/>
              <a:gd name="connsiteY1" fmla="*/ 124389 h 880744"/>
              <a:gd name="connsiteX2" fmla="*/ 1377244 w 1388533"/>
              <a:gd name="connsiteY2" fmla="*/ 124389 h 880744"/>
              <a:gd name="connsiteX3" fmla="*/ 801511 w 1388533"/>
              <a:gd name="connsiteY3" fmla="*/ 211 h 880744"/>
              <a:gd name="connsiteX4" fmla="*/ 711200 w 1388533"/>
              <a:gd name="connsiteY4" fmla="*/ 158255 h 880744"/>
              <a:gd name="connsiteX5" fmla="*/ 857955 w 1388533"/>
              <a:gd name="connsiteY5" fmla="*/ 101811 h 880744"/>
              <a:gd name="connsiteX6" fmla="*/ 587022 w 1388533"/>
              <a:gd name="connsiteY6" fmla="*/ 11500 h 880744"/>
              <a:gd name="connsiteX7" fmla="*/ 0 w 1388533"/>
              <a:gd name="connsiteY7" fmla="*/ 56655 h 88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8533" h="880744">
                <a:moveTo>
                  <a:pt x="1388533" y="880744"/>
                </a:moveTo>
                <a:lnTo>
                  <a:pt x="1377244" y="124389"/>
                </a:lnTo>
                <a:lnTo>
                  <a:pt x="1377244" y="124389"/>
                </a:lnTo>
                <a:cubicBezTo>
                  <a:pt x="1281288" y="103693"/>
                  <a:pt x="912518" y="-5433"/>
                  <a:pt x="801511" y="211"/>
                </a:cubicBezTo>
                <a:cubicBezTo>
                  <a:pt x="690504" y="5855"/>
                  <a:pt x="701793" y="141322"/>
                  <a:pt x="711200" y="158255"/>
                </a:cubicBezTo>
                <a:cubicBezTo>
                  <a:pt x="720607" y="175188"/>
                  <a:pt x="878651" y="126270"/>
                  <a:pt x="857955" y="101811"/>
                </a:cubicBezTo>
                <a:cubicBezTo>
                  <a:pt x="837259" y="77352"/>
                  <a:pt x="730014" y="19026"/>
                  <a:pt x="587022" y="11500"/>
                </a:cubicBezTo>
                <a:cubicBezTo>
                  <a:pt x="444029" y="3974"/>
                  <a:pt x="222014" y="30314"/>
                  <a:pt x="0" y="56655"/>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5" name="直接连接符 14"/>
          <p:cNvCxnSpPr/>
          <p:nvPr/>
        </p:nvCxnSpPr>
        <p:spPr>
          <a:xfrm>
            <a:off x="3240809" y="2596345"/>
            <a:ext cx="104352" cy="21141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325865" y="2367710"/>
            <a:ext cx="297432" cy="7320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837243" y="2619751"/>
            <a:ext cx="107872" cy="1923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2499925" y="2386868"/>
            <a:ext cx="220658" cy="7320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48" name="Picture 2" descr="https://timgsa.baidu.com/timg?image&amp;quality=80&amp;size=b9999_10000&amp;sec=1549277275265&amp;di=629170f5563b43caec714e113aeba119&amp;imgtype=0&amp;src=http%3A%2F%2Fimg52.foodjx.com%2F9%2F20160712%2F63603913253508168195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3265" y="1729047"/>
            <a:ext cx="4579793" cy="1447833"/>
          </a:xfrm>
          <a:prstGeom prst="rect">
            <a:avLst/>
          </a:prstGeom>
          <a:noFill/>
          <a:extLst>
            <a:ext uri="{909E8E84-426E-40DD-AFC4-6F175D3DCCD1}">
              <a14:hiddenFill xmlns:a14="http://schemas.microsoft.com/office/drawing/2010/main">
                <a:solidFill>
                  <a:srgbClr val="FFFFFF"/>
                </a:solidFill>
              </a14:hiddenFill>
            </a:ext>
          </a:extLst>
        </p:spPr>
      </p:pic>
      <p:sp>
        <p:nvSpPr>
          <p:cNvPr id="50" name="矩形 49"/>
          <p:cNvSpPr/>
          <p:nvPr/>
        </p:nvSpPr>
        <p:spPr>
          <a:xfrm>
            <a:off x="8235175" y="668869"/>
            <a:ext cx="2441694" cy="846385"/>
          </a:xfrm>
          <a:prstGeom prst="rect">
            <a:avLst/>
          </a:prstGeom>
        </p:spPr>
        <p:txBody>
          <a:bodyPr wrap="none">
            <a:spAutoFit/>
          </a:bodyPr>
          <a:lstStyle/>
          <a:p>
            <a:r>
              <a:rPr lang="zh-CN" altLang="en-US" sz="4400" dirty="0">
                <a:solidFill>
                  <a:srgbClr val="FF0000"/>
                </a:solidFill>
                <a:latin typeface="叶根友毛笔行书2.0版" pitchFamily="2" charset="-122"/>
                <a:ea typeface="叶根友毛笔行书2.0版" pitchFamily="2" charset="-122"/>
                <a:cs typeface="+mn-ea"/>
                <a:sym typeface="微软雅黑" panose="020B0503020204020204" pitchFamily="34" charset="-122"/>
              </a:rPr>
              <a:t>买买买！</a:t>
            </a:r>
            <a:endParaRPr lang="zh-CN" altLang="en-US" sz="4400" dirty="0">
              <a:solidFill>
                <a:srgbClr val="FF0000"/>
              </a:solidFill>
              <a:latin typeface="叶根友毛笔行书2.0版" pitchFamily="2" charset="-122"/>
              <a:ea typeface="叶根友毛笔行书2.0版" pitchFamily="2" charset="-122"/>
            </a:endParaRPr>
          </a:p>
        </p:txBody>
      </p:sp>
      <p:sp>
        <p:nvSpPr>
          <p:cNvPr id="51" name="矩形 50"/>
          <p:cNvSpPr/>
          <p:nvPr/>
        </p:nvSpPr>
        <p:spPr>
          <a:xfrm>
            <a:off x="5544121" y="5037729"/>
            <a:ext cx="2244525" cy="643253"/>
          </a:xfrm>
          <a:prstGeom prst="rect">
            <a:avLst/>
          </a:prstGeom>
        </p:spPr>
        <p:txBody>
          <a:bodyPr wrap="none">
            <a:spAutoFit/>
          </a:bodyPr>
          <a:lstStyle/>
          <a:p>
            <a:r>
              <a:rPr lang="zh-CN" altLang="en-US" sz="3200" b="1" dirty="0">
                <a:latin typeface="微软雅黑" panose="020B0503020204020204" pitchFamily="34" charset="-122"/>
                <a:ea typeface="微软雅黑" panose="020B0503020204020204" pitchFamily="34" charset="-122"/>
              </a:rPr>
              <a:t>开张大吉！</a:t>
            </a:r>
            <a:endParaRPr lang="zh-CN" altLang="en-US" sz="3200" b="1" dirty="0">
              <a:latin typeface="微软雅黑" panose="020B0503020204020204" pitchFamily="34" charset="-122"/>
              <a:ea typeface="微软雅黑" panose="020B0503020204020204" pitchFamily="34" charset="-122"/>
            </a:endParaRPr>
          </a:p>
        </p:txBody>
      </p:sp>
      <p:sp>
        <p:nvSpPr>
          <p:cNvPr id="2" name="矩形 1"/>
          <p:cNvSpPr/>
          <p:nvPr/>
        </p:nvSpPr>
        <p:spPr>
          <a:xfrm>
            <a:off x="1880636" y="5726253"/>
            <a:ext cx="9216663" cy="461665"/>
          </a:xfrm>
          <a:prstGeom prst="rect">
            <a:avLst/>
          </a:prstGeom>
          <a:ln>
            <a:noFill/>
            <a:prstDash val="dashDot"/>
          </a:ln>
        </p:spPr>
        <p:txBody>
          <a:bodyPr wrap="square">
            <a:spAutoFit/>
          </a:bodyPr>
          <a:lstStyle/>
          <a:p>
            <a:r>
              <a:rPr lang="zh-CN" altLang="zh-CN" sz="2400" dirty="0">
                <a:latin typeface="微软雅黑" panose="020B0503020204020204" pitchFamily="34" charset="-122"/>
                <a:ea typeface="微软雅黑" panose="020B0503020204020204" pitchFamily="34" charset="-122"/>
                <a:cs typeface="+mn-ea"/>
              </a:rPr>
              <a:t>建设期</a:t>
            </a:r>
            <a:r>
              <a:rPr lang="en-US" altLang="zh-CN" sz="2400" dirty="0">
                <a:latin typeface="微软雅黑" panose="020B0503020204020204" pitchFamily="34" charset="-122"/>
                <a:ea typeface="微软雅黑" panose="020B0503020204020204" pitchFamily="34" charset="-122"/>
                <a:cs typeface="+mn-ea"/>
              </a:rPr>
              <a:t>NCF=</a:t>
            </a:r>
            <a:r>
              <a:rPr lang="zh-CN" altLang="zh-CN" sz="2400" dirty="0">
                <a:latin typeface="微软雅黑" panose="020B0503020204020204" pitchFamily="34" charset="-122"/>
                <a:ea typeface="微软雅黑" panose="020B0503020204020204" pitchFamily="34" charset="-122"/>
                <a:cs typeface="+mn-ea"/>
              </a:rPr>
              <a:t>建设期</a:t>
            </a:r>
            <a:r>
              <a:rPr lang="en-US" altLang="zh-CN" sz="2400" dirty="0">
                <a:latin typeface="微软雅黑" panose="020B0503020204020204" pitchFamily="34" charset="-122"/>
                <a:ea typeface="微软雅黑" panose="020B0503020204020204" pitchFamily="34" charset="-122"/>
                <a:cs typeface="+mn-ea"/>
              </a:rPr>
              <a:t>CI</a:t>
            </a:r>
            <a:r>
              <a:rPr lang="zh-CN" altLang="zh-CN" sz="2400" dirty="0">
                <a:latin typeface="微软雅黑" panose="020B0503020204020204" pitchFamily="34" charset="-122"/>
                <a:ea typeface="微软雅黑" panose="020B0503020204020204" pitchFamily="34" charset="-122"/>
                <a:cs typeface="+mn-ea"/>
              </a:rPr>
              <a:t>—建设期</a:t>
            </a:r>
            <a:r>
              <a:rPr lang="en-US" altLang="zh-CN" sz="2400" dirty="0">
                <a:latin typeface="微软雅黑" panose="020B0503020204020204" pitchFamily="34" charset="-122"/>
                <a:ea typeface="微软雅黑" panose="020B0503020204020204" pitchFamily="34" charset="-122"/>
                <a:cs typeface="+mn-ea"/>
              </a:rPr>
              <a:t>CO=0-</a:t>
            </a:r>
            <a:r>
              <a:rPr lang="zh-CN" altLang="zh-CN" sz="2400" dirty="0">
                <a:latin typeface="微软雅黑" panose="020B0503020204020204" pitchFamily="34" charset="-122"/>
                <a:ea typeface="微软雅黑" panose="020B0503020204020204" pitchFamily="34" charset="-122"/>
                <a:cs typeface="+mn-ea"/>
              </a:rPr>
              <a:t>各种投资额</a:t>
            </a:r>
            <a:r>
              <a:rPr lang="en-US" altLang="zh-CN" sz="2400" dirty="0">
                <a:latin typeface="微软雅黑" panose="020B0503020204020204" pitchFamily="34" charset="-122"/>
                <a:ea typeface="微软雅黑" panose="020B0503020204020204" pitchFamily="34" charset="-122"/>
                <a:cs typeface="+mn-ea"/>
              </a:rPr>
              <a:t>=-</a:t>
            </a:r>
            <a:r>
              <a:rPr lang="zh-CN" altLang="zh-CN" sz="2400" dirty="0">
                <a:latin typeface="微软雅黑" panose="020B0503020204020204" pitchFamily="34" charset="-122"/>
                <a:ea typeface="微软雅黑" panose="020B0503020204020204" pitchFamily="34" charset="-122"/>
                <a:cs typeface="+mn-ea"/>
              </a:rPr>
              <a:t>各种投资额</a:t>
            </a:r>
            <a:endParaRPr lang="zh-CN" altLang="zh-CN" sz="2400" dirty="0">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12" name="Text Box 4"/>
          <p:cNvSpPr txBox="1">
            <a:spLocks noChangeArrowheads="1"/>
          </p:cNvSpPr>
          <p:nvPr/>
        </p:nvSpPr>
        <p:spPr bwMode="auto">
          <a:xfrm>
            <a:off x="4013016" y="129735"/>
            <a:ext cx="5100126"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建设期现金净流量</a:t>
            </a:r>
            <a:r>
              <a:rPr lang="zh-CN" altLang="zh-CN"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的</a:t>
            </a:r>
            <a:r>
              <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计算</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Line 7"/>
          <p:cNvSpPr>
            <a:spLocks noChangeShapeType="1"/>
          </p:cNvSpPr>
          <p:nvPr/>
        </p:nvSpPr>
        <p:spPr bwMode="auto">
          <a:xfrm>
            <a:off x="8627165" y="437515"/>
            <a:ext cx="356483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Line 7"/>
          <p:cNvSpPr>
            <a:spLocks noChangeShapeType="1"/>
          </p:cNvSpPr>
          <p:nvPr/>
        </p:nvSpPr>
        <p:spPr bwMode="auto">
          <a:xfrm>
            <a:off x="27305" y="437515"/>
            <a:ext cx="4065223" cy="13052"/>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 name="矩形 1"/>
          <p:cNvSpPr/>
          <p:nvPr/>
        </p:nvSpPr>
        <p:spPr>
          <a:xfrm>
            <a:off x="1179443" y="899683"/>
            <a:ext cx="9409043" cy="1292662"/>
          </a:xfrm>
          <a:prstGeom prst="rect">
            <a:avLst/>
          </a:prstGeom>
        </p:spPr>
        <p:txBody>
          <a:bodyPr wrap="square">
            <a:spAutoFit/>
          </a:bodyPr>
          <a:lstStyle/>
          <a:p>
            <a:pPr indent="254000" algn="just">
              <a:lnSpc>
                <a:spcPct val="150000"/>
              </a:lnSpc>
              <a:spcAft>
                <a:spcPts val="0"/>
              </a:spcAft>
            </a:pPr>
            <a:r>
              <a:rPr lang="en-US" altLang="zh-CN" sz="2600" dirty="0">
                <a:latin typeface="Times New Roman" panose="02020603050405020304" pitchFamily="18" charset="0"/>
                <a:ea typeface="方正书宋简体"/>
              </a:rPr>
              <a:t>    </a:t>
            </a:r>
            <a:r>
              <a:rPr lang="zh-CN" altLang="zh-CN" sz="2600" dirty="0">
                <a:latin typeface="Times New Roman" panose="02020603050405020304" pitchFamily="18" charset="0"/>
                <a:ea typeface="方正书宋简体"/>
              </a:rPr>
              <a:t>建设期的现金流量主要是</a:t>
            </a:r>
            <a:r>
              <a:rPr lang="zh-CN" altLang="zh-CN" sz="2600" dirty="0">
                <a:solidFill>
                  <a:srgbClr val="FF0000"/>
                </a:solidFill>
                <a:latin typeface="Times New Roman" panose="02020603050405020304" pitchFamily="18" charset="0"/>
                <a:ea typeface="方正书宋简体"/>
              </a:rPr>
              <a:t>现金流出量</a:t>
            </a:r>
            <a:r>
              <a:rPr lang="zh-CN" altLang="zh-CN" sz="2600" dirty="0">
                <a:latin typeface="Times New Roman" panose="02020603050405020304" pitchFamily="18" charset="0"/>
                <a:ea typeface="方正书宋简体"/>
              </a:rPr>
              <a:t>，即在该投资项目上的</a:t>
            </a:r>
            <a:r>
              <a:rPr lang="zh-CN" altLang="zh-CN" sz="2600" dirty="0">
                <a:solidFill>
                  <a:srgbClr val="FF0000"/>
                </a:solidFill>
                <a:latin typeface="Times New Roman" panose="02020603050405020304" pitchFamily="18" charset="0"/>
                <a:ea typeface="方正书宋简体"/>
              </a:rPr>
              <a:t>原始投资</a:t>
            </a:r>
            <a:r>
              <a:rPr lang="zh-CN" altLang="zh-CN" sz="2600" dirty="0">
                <a:latin typeface="Times New Roman" panose="02020603050405020304" pitchFamily="18" charset="0"/>
                <a:ea typeface="方正书宋简体"/>
              </a:rPr>
              <a:t>，包括在长期资产上的投资和垫支的营运资金。</a:t>
            </a:r>
            <a:endParaRPr lang="zh-CN" altLang="zh-CN" sz="2600" dirty="0">
              <a:effectLst/>
              <a:latin typeface="Times New Roman" panose="02020603050405020304" pitchFamily="18" charset="0"/>
              <a:ea typeface="方正书宋简体"/>
            </a:endParaRPr>
          </a:p>
        </p:txBody>
      </p:sp>
      <p:pic>
        <p:nvPicPr>
          <p:cNvPr id="3074" name="Picture 2" descr="https://timgsa.baidu.com/timg?image&amp;quality=80&amp;size=b9999_10000&amp;sec=1516809582239&amp;di=6f7ece3221bb2cef371dded828361216&amp;imgtype=jpg&amp;src=http%3A%2F%2Fimg4.imgtn.bdimg.com%2Fit%2Fu%3D534174749%2C241125732%26fm%3D214%26gp%3D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32545" y="3886608"/>
            <a:ext cx="3086393" cy="20493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2445107" y="3611758"/>
            <a:ext cx="57108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254000" algn="l"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dirty="0">
                <a:ln>
                  <a:noFill/>
                </a:ln>
                <a:solidFill>
                  <a:schemeClr val="tx1"/>
                </a:solidFill>
                <a:effectLst/>
                <a:latin typeface="Times New Roman" panose="02020603050405020304" pitchFamily="18" charset="0"/>
                <a:ea typeface="方正书宋简体" charset="-122"/>
                <a:cs typeface="Times New Roman" panose="02020603050405020304" pitchFamily="18" charset="0"/>
              </a:rPr>
              <a:t>I</a:t>
            </a:r>
            <a:r>
              <a:rPr kumimoji="0" lang="en-US" altLang="zh-CN" sz="2400" b="0" i="1" u="none" strike="noStrike" cap="none" normalizeH="0" baseline="-30000" dirty="0">
                <a:ln>
                  <a:noFill/>
                </a:ln>
                <a:solidFill>
                  <a:schemeClr val="tx1"/>
                </a:solidFill>
                <a:effectLst/>
                <a:latin typeface="Times New Roman" panose="02020603050405020304" pitchFamily="18" charset="0"/>
                <a:ea typeface="方正书宋简体" charset="-122"/>
                <a:cs typeface="Times New Roman" panose="02020603050405020304" pitchFamily="18" charset="0"/>
              </a:rPr>
              <a:t>t</a:t>
            </a:r>
            <a:r>
              <a:rPr kumimoji="0" lang="zh-CN" altLang="en-US" sz="2400" b="0" i="0" u="none" strike="noStrike" cap="none" normalizeH="0" baseline="0" dirty="0">
                <a:ln>
                  <a:noFill/>
                </a:ln>
                <a:solidFill>
                  <a:schemeClr val="tx1"/>
                </a:solidFill>
                <a:effectLst/>
                <a:latin typeface="Times New Roman" panose="02020603050405020304" pitchFamily="18" charset="0"/>
                <a:ea typeface="方正书宋简体" charset="-122"/>
                <a:cs typeface="Times New Roman" panose="02020603050405020304" pitchFamily="18" charset="0"/>
              </a:rPr>
              <a:t>为第</a:t>
            </a:r>
            <a:r>
              <a:rPr kumimoji="0" lang="en-US" altLang="zh-CN" sz="2400" b="0" i="1" u="none" strike="noStrike" cap="none" normalizeH="0" baseline="0" dirty="0">
                <a:ln>
                  <a:noFill/>
                </a:ln>
                <a:solidFill>
                  <a:schemeClr val="tx1"/>
                </a:solidFill>
                <a:effectLst/>
                <a:latin typeface="Times New Roman" panose="02020603050405020304" pitchFamily="18" charset="0"/>
                <a:ea typeface="方正书宋简体" charset="-122"/>
                <a:cs typeface="Times New Roman" panose="02020603050405020304" pitchFamily="18" charset="0"/>
              </a:rPr>
              <a:t>t</a:t>
            </a:r>
            <a:r>
              <a:rPr kumimoji="0" lang="zh-CN" altLang="en-US" sz="2400" b="0" i="0" u="none" strike="noStrike" cap="none" normalizeH="0" baseline="0" dirty="0">
                <a:ln>
                  <a:noFill/>
                </a:ln>
                <a:solidFill>
                  <a:schemeClr val="tx1"/>
                </a:solidFill>
                <a:effectLst/>
                <a:latin typeface="Times New Roman" panose="02020603050405020304" pitchFamily="18" charset="0"/>
                <a:ea typeface="方正书宋简体" charset="-122"/>
                <a:cs typeface="Times New Roman" panose="02020603050405020304" pitchFamily="18" charset="0"/>
              </a:rPr>
              <a:t>年原始投资额；</a:t>
            </a:r>
            <a:r>
              <a:rPr kumimoji="0" lang="en-US" altLang="zh-CN" sz="2400" b="0" i="0" u="none" strike="noStrike" cap="none" normalizeH="0" baseline="0" dirty="0">
                <a:ln>
                  <a:noFill/>
                </a:ln>
                <a:solidFill>
                  <a:schemeClr val="tx1"/>
                </a:solidFill>
                <a:effectLst/>
                <a:latin typeface="Times New Roman" panose="02020603050405020304" pitchFamily="18" charset="0"/>
                <a:ea typeface="方正书宋简体" charset="-122"/>
                <a:cs typeface="Times New Roman" panose="02020603050405020304" pitchFamily="18" charset="0"/>
              </a:rPr>
              <a:t>s</a:t>
            </a:r>
            <a:r>
              <a:rPr kumimoji="0" lang="zh-CN" altLang="en-US" sz="2400" b="0" i="0" u="none" strike="noStrike" cap="none" normalizeH="0" baseline="0" dirty="0">
                <a:ln>
                  <a:noFill/>
                </a:ln>
                <a:solidFill>
                  <a:schemeClr val="tx1"/>
                </a:solidFill>
                <a:effectLst/>
                <a:latin typeface="Times New Roman" panose="02020603050405020304" pitchFamily="18" charset="0"/>
                <a:ea typeface="方正书宋简体" charset="-122"/>
                <a:cs typeface="Times New Roman" panose="02020603050405020304" pitchFamily="18" charset="0"/>
              </a:rPr>
              <a:t>为建设期年数。</a:t>
            </a:r>
            <a:endParaRPr kumimoji="0" lang="zh-CN" altLang="en-US" sz="2400" b="0" i="0" u="none" strike="noStrike" cap="none" normalizeH="0" baseline="0" dirty="0">
              <a:ln>
                <a:noFill/>
              </a:ln>
              <a:solidFill>
                <a:schemeClr val="tx1"/>
              </a:solidFill>
              <a:effectLst/>
            </a:endParaRPr>
          </a:p>
        </p:txBody>
      </p:sp>
      <p:sp>
        <p:nvSpPr>
          <p:cNvPr id="4" name="矩形 3"/>
          <p:cNvSpPr/>
          <p:nvPr/>
        </p:nvSpPr>
        <p:spPr>
          <a:xfrm>
            <a:off x="953763" y="4303249"/>
            <a:ext cx="8162941" cy="535531"/>
          </a:xfrm>
          <a:prstGeom prst="rect">
            <a:avLst/>
          </a:prstGeom>
        </p:spPr>
        <p:txBody>
          <a:bodyPr wrap="square">
            <a:spAutoFit/>
          </a:bodyPr>
          <a:lstStyle/>
          <a:p>
            <a:pPr marL="342900" lvl="0" indent="-342900" eaLnBrk="0" hangingPunct="0">
              <a:lnSpc>
                <a:spcPct val="120000"/>
              </a:lnSpc>
            </a:pPr>
            <a:r>
              <a:rPr lang="zh-CN" altLang="en-US" sz="2400" dirty="0">
                <a:latin typeface="Times New Roman" panose="02020603050405020304" pitchFamily="18" charset="0"/>
                <a:ea typeface="方正书宋简体" charset="-122"/>
                <a:cs typeface="Times New Roman" panose="02020603050405020304" pitchFamily="18" charset="0"/>
              </a:rPr>
              <a:t>     当</a:t>
            </a:r>
            <a:r>
              <a:rPr lang="en-US" altLang="zh-CN" sz="2400" dirty="0">
                <a:latin typeface="Times New Roman" panose="02020603050405020304" pitchFamily="18" charset="0"/>
                <a:ea typeface="方正书宋简体" charset="-122"/>
                <a:cs typeface="Times New Roman" panose="02020603050405020304" pitchFamily="18" charset="0"/>
              </a:rPr>
              <a:t>s</a:t>
            </a:r>
            <a:r>
              <a:rPr lang="zh-CN" altLang="en-US" sz="2400" i="1" dirty="0">
                <a:latin typeface="Times New Roman" panose="02020603050405020304" pitchFamily="18" charset="0"/>
                <a:ea typeface="方正书宋简体" charset="-122"/>
                <a:cs typeface="Times New Roman" panose="02020603050405020304" pitchFamily="18" charset="0"/>
              </a:rPr>
              <a:t>≠</a:t>
            </a:r>
            <a:r>
              <a:rPr lang="en-US" altLang="zh-CN" sz="2400" i="1" dirty="0">
                <a:latin typeface="Times New Roman" panose="02020603050405020304" pitchFamily="18" charset="0"/>
                <a:ea typeface="方正书宋简体" charset="-122"/>
                <a:cs typeface="Times New Roman" panose="02020603050405020304" pitchFamily="18" charset="0"/>
              </a:rPr>
              <a:t>0</a:t>
            </a:r>
            <a:r>
              <a:rPr lang="zh-CN" altLang="en-US" sz="2400" dirty="0">
                <a:latin typeface="Times New Roman" panose="02020603050405020304" pitchFamily="18" charset="0"/>
                <a:ea typeface="方正书宋简体" charset="-122"/>
                <a:cs typeface="Times New Roman" panose="02020603050405020304" pitchFamily="18" charset="0"/>
              </a:rPr>
              <a:t>时，其</a:t>
            </a:r>
            <a:r>
              <a:rPr lang="en-US" altLang="zh-CN" sz="2400" dirty="0">
                <a:latin typeface="Times New Roman" panose="02020603050405020304" pitchFamily="18" charset="0"/>
                <a:ea typeface="方正书宋简体" charset="-122"/>
                <a:cs typeface="Times New Roman" panose="02020603050405020304" pitchFamily="18" charset="0"/>
              </a:rPr>
              <a:t>NCF</a:t>
            </a:r>
            <a:r>
              <a:rPr lang="zh-CN" altLang="en-US" sz="2400" dirty="0">
                <a:latin typeface="Times New Roman" panose="02020603050405020304" pitchFamily="18" charset="0"/>
                <a:ea typeface="方正书宋简体" charset="-122"/>
                <a:cs typeface="Times New Roman" panose="02020603050405020304" pitchFamily="18" charset="0"/>
              </a:rPr>
              <a:t>计算需考虑是分次投入还是一次投入。</a:t>
            </a:r>
            <a:endParaRPr lang="zh-CN" altLang="en-US" sz="2400" dirty="0">
              <a:latin typeface="Arial" panose="020B0604020202020204" pitchFamily="34" charset="0"/>
            </a:endParaRPr>
          </a:p>
        </p:txBody>
      </p:sp>
      <p:grpSp>
        <p:nvGrpSpPr>
          <p:cNvPr id="15" name="组合 14"/>
          <p:cNvGrpSpPr/>
          <p:nvPr/>
        </p:nvGrpSpPr>
        <p:grpSpPr>
          <a:xfrm>
            <a:off x="1472196" y="5031579"/>
            <a:ext cx="7301110" cy="939573"/>
            <a:chOff x="7872006" y="3368765"/>
            <a:chExt cx="4028233" cy="969072"/>
          </a:xfrm>
        </p:grpSpPr>
        <p:graphicFrame>
          <p:nvGraphicFramePr>
            <p:cNvPr id="17" name="图示 16"/>
            <p:cNvGraphicFramePr/>
            <p:nvPr/>
          </p:nvGraphicFramePr>
          <p:xfrm>
            <a:off x="7872006" y="3368765"/>
            <a:ext cx="4028233" cy="969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文本框 17"/>
            <p:cNvSpPr txBox="1"/>
            <p:nvPr/>
          </p:nvSpPr>
          <p:spPr>
            <a:xfrm>
              <a:off x="7901253" y="3824378"/>
              <a:ext cx="410954" cy="494281"/>
            </a:xfrm>
            <a:prstGeom prst="rect">
              <a:avLst/>
            </a:prstGeom>
            <a:noFill/>
          </p:spPr>
          <p:txBody>
            <a:bodyPr wrap="square" lIns="36000" tIns="46800" rIns="36000" bIns="46800" rtlCol="0">
              <a:spAutoFit/>
            </a:bodyPr>
            <a:lstStyle/>
            <a:p>
              <a:pPr>
                <a:lnSpc>
                  <a:spcPct val="125000"/>
                </a:lnSpc>
              </a:pPr>
              <a:r>
                <a:rPr lang="zh-CN" altLang="en-US" sz="2000" b="1" dirty="0">
                  <a:solidFill>
                    <a:schemeClr val="bg2">
                      <a:lumMod val="75000"/>
                    </a:schemeClr>
                  </a:solidFill>
                </a:rPr>
                <a:t>提 示</a:t>
              </a:r>
              <a:endParaRPr lang="zh-CN" altLang="en-US" sz="2000" b="1" dirty="0">
                <a:solidFill>
                  <a:schemeClr val="bg2">
                    <a:lumMod val="75000"/>
                  </a:schemeClr>
                </a:solidFill>
              </a:endParaRPr>
            </a:p>
          </p:txBody>
        </p:sp>
      </p:grpSp>
      <p:sp>
        <p:nvSpPr>
          <p:cNvPr id="19" name="矩形 18"/>
          <p:cNvSpPr/>
          <p:nvPr/>
        </p:nvSpPr>
        <p:spPr>
          <a:xfrm>
            <a:off x="1617679" y="2425469"/>
            <a:ext cx="8440722" cy="892552"/>
          </a:xfrm>
          <a:prstGeom prst="rect">
            <a:avLst/>
          </a:prstGeom>
          <a:solidFill>
            <a:schemeClr val="accent4">
              <a:lumMod val="40000"/>
              <a:lumOff val="60000"/>
            </a:schemeClr>
          </a:solidFill>
        </p:spPr>
        <p:txBody>
          <a:bodyPr wrap="square">
            <a:spAutoFit/>
          </a:bodyPr>
          <a:lstStyle/>
          <a:p>
            <a:r>
              <a:rPr lang="zh-CN" altLang="zh-CN" sz="2600" dirty="0">
                <a:latin typeface="Times New Roman" panose="02020603050405020304" pitchFamily="18" charset="0"/>
                <a:ea typeface="方正书宋简体"/>
              </a:rPr>
              <a:t>建设期</a:t>
            </a:r>
            <a:r>
              <a:rPr lang="zh-CN" altLang="en-US" sz="2600" dirty="0">
                <a:latin typeface="Times New Roman" panose="02020603050405020304" pitchFamily="18" charset="0"/>
                <a:ea typeface="方正书宋简体"/>
              </a:rPr>
              <a:t>某年净现金流量（</a:t>
            </a:r>
            <a:r>
              <a:rPr lang="en-US" altLang="zh-CN" sz="2600" dirty="0" err="1">
                <a:latin typeface="Times New Roman" panose="02020603050405020304" pitchFamily="18" charset="0"/>
                <a:ea typeface="方正书宋简体"/>
              </a:rPr>
              <a:t>NCF</a:t>
            </a:r>
            <a:r>
              <a:rPr lang="en-US" altLang="zh-CN" sz="2600" baseline="-25000" dirty="0" err="1">
                <a:latin typeface="Times New Roman" panose="02020603050405020304" pitchFamily="18" charset="0"/>
                <a:ea typeface="方正书宋简体"/>
              </a:rPr>
              <a:t>t</a:t>
            </a:r>
            <a:r>
              <a:rPr lang="zh-CN" altLang="en-US" sz="2600" dirty="0">
                <a:latin typeface="Times New Roman" panose="02020603050405020304" pitchFamily="18" charset="0"/>
                <a:ea typeface="方正书宋简体"/>
              </a:rPr>
              <a:t>）</a:t>
            </a:r>
            <a:r>
              <a:rPr lang="en-US" altLang="zh-CN" sz="2600" dirty="0">
                <a:latin typeface="Times New Roman" panose="02020603050405020304" pitchFamily="18" charset="0"/>
                <a:ea typeface="方正书宋简体"/>
              </a:rPr>
              <a:t>= - </a:t>
            </a:r>
            <a:r>
              <a:rPr lang="zh-CN" altLang="en-US" sz="2600" dirty="0">
                <a:latin typeface="Times New Roman" panose="02020603050405020304" pitchFamily="18" charset="0"/>
                <a:ea typeface="方正书宋简体"/>
              </a:rPr>
              <a:t>该年原始投资额</a:t>
            </a:r>
            <a:endParaRPr lang="en-US" altLang="zh-CN" sz="2600" dirty="0">
              <a:latin typeface="Times New Roman" panose="02020603050405020304" pitchFamily="18" charset="0"/>
              <a:ea typeface="方正书宋简体"/>
            </a:endParaRPr>
          </a:p>
          <a:p>
            <a:r>
              <a:rPr lang="en-US" altLang="zh-CN" sz="2600" dirty="0">
                <a:latin typeface="Times New Roman" panose="02020603050405020304" pitchFamily="18" charset="0"/>
                <a:ea typeface="方正书宋简体"/>
              </a:rPr>
              <a:t>                                                         = - I</a:t>
            </a:r>
            <a:r>
              <a:rPr lang="en-US" altLang="zh-CN" sz="2600" baseline="-25000" dirty="0">
                <a:latin typeface="Times New Roman" panose="02020603050405020304" pitchFamily="18" charset="0"/>
                <a:ea typeface="方正书宋简体"/>
              </a:rPr>
              <a:t>t</a:t>
            </a:r>
            <a:r>
              <a:rPr lang="zh-CN" altLang="en-US" sz="2600" dirty="0">
                <a:latin typeface="Times New Roman" panose="02020603050405020304" pitchFamily="18" charset="0"/>
                <a:ea typeface="方正书宋简体"/>
              </a:rPr>
              <a:t>（</a:t>
            </a:r>
            <a:r>
              <a:rPr lang="en-US" altLang="zh-CN" sz="2600" dirty="0">
                <a:latin typeface="Times New Roman" panose="02020603050405020304" pitchFamily="18" charset="0"/>
                <a:ea typeface="方正书宋简体"/>
              </a:rPr>
              <a:t>t=0,1,…,n, s&gt;=0</a:t>
            </a:r>
            <a:r>
              <a:rPr lang="zh-CN" altLang="en-US" sz="2600" dirty="0">
                <a:latin typeface="Times New Roman" panose="02020603050405020304" pitchFamily="18" charset="0"/>
                <a:ea typeface="方正书宋简体"/>
              </a:rPr>
              <a:t>）</a:t>
            </a:r>
            <a:endParaRPr lang="en-US" altLang="zh-CN" sz="2600" dirty="0">
              <a:latin typeface="Times New Roman" panose="02020603050405020304" pitchFamily="18" charset="0"/>
              <a:ea typeface="方正书宋简体"/>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 grpId="0" bldLvl="0" animBg="1"/>
      <p:bldP spid="2" grpId="0"/>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12" name="Text Box 4"/>
          <p:cNvSpPr txBox="1">
            <a:spLocks noChangeArrowheads="1"/>
          </p:cNvSpPr>
          <p:nvPr/>
        </p:nvSpPr>
        <p:spPr bwMode="auto">
          <a:xfrm>
            <a:off x="4013016" y="129735"/>
            <a:ext cx="5100126"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建设期现金净流量</a:t>
            </a:r>
            <a:r>
              <a:rPr lang="zh-CN" altLang="zh-CN"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的</a:t>
            </a:r>
            <a:r>
              <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计算</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Line 7"/>
          <p:cNvSpPr>
            <a:spLocks noChangeShapeType="1"/>
          </p:cNvSpPr>
          <p:nvPr/>
        </p:nvSpPr>
        <p:spPr bwMode="auto">
          <a:xfrm>
            <a:off x="8627165" y="437515"/>
            <a:ext cx="356483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Line 7"/>
          <p:cNvSpPr>
            <a:spLocks noChangeShapeType="1"/>
          </p:cNvSpPr>
          <p:nvPr/>
        </p:nvSpPr>
        <p:spPr bwMode="auto">
          <a:xfrm>
            <a:off x="27305" y="437515"/>
            <a:ext cx="4065223" cy="13052"/>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9" name="组合 18"/>
          <p:cNvGrpSpPr/>
          <p:nvPr/>
        </p:nvGrpSpPr>
        <p:grpSpPr>
          <a:xfrm>
            <a:off x="805392" y="793167"/>
            <a:ext cx="10044578" cy="2144082"/>
            <a:chOff x="814022" y="3442804"/>
            <a:chExt cx="7285580" cy="2673499"/>
          </a:xfrm>
        </p:grpSpPr>
        <p:sp>
          <p:nvSpPr>
            <p:cNvPr id="20" name="矩形 19"/>
            <p:cNvSpPr/>
            <p:nvPr/>
          </p:nvSpPr>
          <p:spPr>
            <a:xfrm>
              <a:off x="1141458" y="3923722"/>
              <a:ext cx="6770709" cy="2033996"/>
            </a:xfrm>
            <a:prstGeom prst="rect">
              <a:avLst/>
            </a:prstGeom>
          </p:spPr>
          <p:txBody>
            <a:bodyPr wrap="square">
              <a:spAutoFit/>
            </a:bodyPr>
            <a:lstStyle/>
            <a:p>
              <a:pPr algn="just" eaLnBrk="1" hangingPunct="1">
                <a:lnSpc>
                  <a:spcPct val="125000"/>
                </a:lnSpc>
                <a:buClr>
                  <a:srgbClr val="77F06E"/>
                </a:buClr>
              </a:pPr>
              <a:r>
                <a:rPr lang="zh-CN" altLang="en-US" sz="2800" b="1" dirty="0">
                  <a:solidFill>
                    <a:srgbClr val="333333"/>
                  </a:solidFill>
                  <a:latin typeface="方正书宋简体"/>
                  <a:ea typeface="宋体" panose="02010600030101010101" pitchFamily="2" charset="-122"/>
                </a:rPr>
                <a:t>       </a:t>
              </a:r>
              <a:r>
                <a:rPr lang="zh-CN" altLang="en-US" sz="2600" dirty="0">
                  <a:latin typeface="Times New Roman" panose="02020603050405020304" pitchFamily="18" charset="0"/>
                  <a:ea typeface="方正书宋简体"/>
                </a:rPr>
                <a:t>某公司拟购建一项固定资产，建设期两年，需投资200万元，分两次在年初平均投入，在完工投产日垫支流动资金</a:t>
              </a:r>
              <a:r>
                <a:rPr lang="en-US" altLang="zh-CN" sz="2600" dirty="0">
                  <a:latin typeface="Times New Roman" panose="02020603050405020304" pitchFamily="18" charset="0"/>
                  <a:ea typeface="方正书宋简体"/>
                </a:rPr>
                <a:t>50</a:t>
              </a:r>
              <a:r>
                <a:rPr lang="zh-CN" altLang="en-US" sz="2600" dirty="0">
                  <a:latin typeface="Times New Roman" panose="02020603050405020304" pitchFamily="18" charset="0"/>
                  <a:ea typeface="方正书宋简体"/>
                </a:rPr>
                <a:t>万元，请计算项目的建设期净现金流量。</a:t>
              </a:r>
              <a:endParaRPr lang="en-US" altLang="zh-CN" sz="2600" dirty="0">
                <a:latin typeface="Times New Roman" panose="02020603050405020304" pitchFamily="18" charset="0"/>
                <a:ea typeface="方正书宋简体"/>
              </a:endParaRPr>
            </a:p>
          </p:txBody>
        </p:sp>
        <p:grpSp>
          <p:nvGrpSpPr>
            <p:cNvPr id="21" name="组合 14"/>
            <p:cNvGrpSpPr/>
            <p:nvPr/>
          </p:nvGrpSpPr>
          <p:grpSpPr bwMode="auto">
            <a:xfrm>
              <a:off x="814022" y="3442804"/>
              <a:ext cx="7285580" cy="2673499"/>
              <a:chOff x="281712" y="1515646"/>
              <a:chExt cx="8545495" cy="4591000"/>
            </a:xfrm>
          </p:grpSpPr>
          <p:sp>
            <p:nvSpPr>
              <p:cNvPr id="22" name="矩形 8"/>
              <p:cNvSpPr/>
              <p:nvPr/>
            </p:nvSpPr>
            <p:spPr bwMode="auto">
              <a:xfrm>
                <a:off x="504431" y="2102135"/>
                <a:ext cx="8322776" cy="4004511"/>
              </a:xfrm>
              <a:prstGeom prst="rect">
                <a:avLst/>
              </a:prstGeom>
              <a:noFill/>
              <a:ln w="25400">
                <a:solidFill>
                  <a:srgbClr val="0070C0"/>
                </a:solidFill>
                <a:miter lim="800000"/>
              </a:ln>
            </p:spPr>
            <p:txBody>
              <a:bodyPr/>
              <a:lstStyle/>
              <a:p>
                <a:pPr>
                  <a:lnSpc>
                    <a:spcPct val="130000"/>
                  </a:lnSpc>
                </a:pPr>
                <a:r>
                  <a:rPr lang="zh-CN" altLang="en-US" sz="3200" b="1" dirty="0">
                    <a:solidFill>
                      <a:srgbClr val="333333"/>
                    </a:solidFill>
                    <a:latin typeface="Times New Roman" panose="02020603050405020304" pitchFamily="18" charset="0"/>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3" name="组合 11"/>
              <p:cNvGrpSpPr/>
              <p:nvPr/>
            </p:nvGrpSpPr>
            <p:grpSpPr>
              <a:xfrm>
                <a:off x="281712" y="1515646"/>
                <a:ext cx="791470" cy="967941"/>
                <a:chOff x="-488631" y="-2207077"/>
                <a:chExt cx="5567075" cy="5531048"/>
              </a:xfrm>
              <a:effectLst>
                <a:outerShdw blurRad="444500" dist="254000" dir="8100000" algn="tr" rotWithShape="0">
                  <a:prstClr val="black">
                    <a:alpha val="50000"/>
                  </a:prstClr>
                </a:outerShdw>
              </a:effectLst>
            </p:grpSpPr>
            <p:sp>
              <p:nvSpPr>
                <p:cNvPr id="24" name="同心圆 28"/>
                <p:cNvSpPr/>
                <p:nvPr/>
              </p:nvSpPr>
              <p:spPr>
                <a:xfrm>
                  <a:off x="1077944" y="-1441797"/>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25" name="椭圆 24"/>
                <p:cNvSpPr/>
                <p:nvPr/>
              </p:nvSpPr>
              <p:spPr>
                <a:xfrm>
                  <a:off x="-488631" y="-2207077"/>
                  <a:ext cx="3764815" cy="553104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grpSp>
      <p:sp>
        <p:nvSpPr>
          <p:cNvPr id="6" name="矩形 5"/>
          <p:cNvSpPr/>
          <p:nvPr/>
        </p:nvSpPr>
        <p:spPr>
          <a:xfrm>
            <a:off x="1057543" y="2937250"/>
            <a:ext cx="6096000" cy="1892826"/>
          </a:xfrm>
          <a:prstGeom prst="rect">
            <a:avLst/>
          </a:prstGeom>
        </p:spPr>
        <p:txBody>
          <a:bodyPr>
            <a:spAutoFit/>
          </a:bodyPr>
          <a:lstStyle/>
          <a:p>
            <a:pPr algn="just" eaLnBrk="1" hangingPunct="1">
              <a:lnSpc>
                <a:spcPct val="150000"/>
              </a:lnSpc>
              <a:buClr>
                <a:srgbClr val="77F06E"/>
              </a:buClr>
              <a:buFont typeface="Wingdings" panose="05000000000000000000" pitchFamily="2" charset="2"/>
              <a:buChar char="Ø"/>
            </a:pPr>
            <a:r>
              <a:rPr lang="zh-CN" altLang="en-US" sz="2600" dirty="0">
                <a:latin typeface="Times New Roman" panose="02020603050405020304" pitchFamily="18" charset="0"/>
                <a:ea typeface="方正书宋简体"/>
              </a:rPr>
              <a:t>解析：</a:t>
            </a:r>
            <a:r>
              <a:rPr lang="en-US" altLang="zh-CN" sz="2600" dirty="0">
                <a:latin typeface="Times New Roman" panose="02020603050405020304" pitchFamily="18" charset="0"/>
                <a:ea typeface="方正书宋简体"/>
              </a:rPr>
              <a:t>NCF</a:t>
            </a:r>
            <a:r>
              <a:rPr lang="en-US" altLang="zh-CN" sz="2600" baseline="-25000" dirty="0">
                <a:latin typeface="Times New Roman" panose="02020603050405020304" pitchFamily="18" charset="0"/>
                <a:ea typeface="方正书宋简体"/>
              </a:rPr>
              <a:t>0</a:t>
            </a:r>
            <a:r>
              <a:rPr lang="en-US" altLang="zh-CN" sz="2600" dirty="0">
                <a:latin typeface="Times New Roman" panose="02020603050405020304" pitchFamily="18" charset="0"/>
                <a:ea typeface="方正书宋简体"/>
              </a:rPr>
              <a:t>= -100 （</a:t>
            </a:r>
            <a:r>
              <a:rPr lang="zh-CN" altLang="en-US" sz="2600" dirty="0">
                <a:latin typeface="Times New Roman" panose="02020603050405020304" pitchFamily="18" charset="0"/>
                <a:ea typeface="方正书宋简体"/>
              </a:rPr>
              <a:t>万元）</a:t>
            </a:r>
            <a:endParaRPr lang="en-US" altLang="zh-CN" sz="2600" dirty="0">
              <a:latin typeface="Times New Roman" panose="02020603050405020304" pitchFamily="18" charset="0"/>
              <a:ea typeface="方正书宋简体"/>
            </a:endParaRPr>
          </a:p>
          <a:p>
            <a:pPr>
              <a:lnSpc>
                <a:spcPct val="150000"/>
              </a:lnSpc>
            </a:pPr>
            <a:r>
              <a:rPr lang="en-US" altLang="zh-CN" sz="2600" dirty="0">
                <a:latin typeface="Times New Roman" panose="02020603050405020304" pitchFamily="18" charset="0"/>
                <a:ea typeface="方正书宋简体"/>
              </a:rPr>
              <a:t>               NCF</a:t>
            </a:r>
            <a:r>
              <a:rPr lang="en-US" altLang="zh-CN" sz="2600" baseline="-25000" dirty="0">
                <a:latin typeface="Times New Roman" panose="02020603050405020304" pitchFamily="18" charset="0"/>
                <a:ea typeface="方正书宋简体"/>
              </a:rPr>
              <a:t>1</a:t>
            </a:r>
            <a:r>
              <a:rPr lang="en-US" altLang="zh-CN" sz="2600" dirty="0">
                <a:latin typeface="Times New Roman" panose="02020603050405020304" pitchFamily="18" charset="0"/>
                <a:ea typeface="方正书宋简体"/>
              </a:rPr>
              <a:t>= -100 （</a:t>
            </a:r>
            <a:r>
              <a:rPr lang="zh-CN" altLang="en-US" sz="2600" dirty="0">
                <a:latin typeface="Times New Roman" panose="02020603050405020304" pitchFamily="18" charset="0"/>
                <a:ea typeface="方正书宋简体"/>
              </a:rPr>
              <a:t>万元）</a:t>
            </a:r>
            <a:endParaRPr lang="en-US" altLang="zh-CN" sz="2600" dirty="0">
              <a:latin typeface="Times New Roman" panose="02020603050405020304" pitchFamily="18" charset="0"/>
              <a:ea typeface="方正书宋简体"/>
            </a:endParaRPr>
          </a:p>
          <a:p>
            <a:pPr>
              <a:lnSpc>
                <a:spcPct val="150000"/>
              </a:lnSpc>
            </a:pPr>
            <a:r>
              <a:rPr lang="en-US" altLang="zh-CN" sz="2600" dirty="0">
                <a:latin typeface="Times New Roman" panose="02020603050405020304" pitchFamily="18" charset="0"/>
                <a:ea typeface="方正书宋简体"/>
              </a:rPr>
              <a:t>               NCF</a:t>
            </a:r>
            <a:r>
              <a:rPr lang="en-US" altLang="zh-CN" sz="2600" baseline="-25000" dirty="0">
                <a:latin typeface="Times New Roman" panose="02020603050405020304" pitchFamily="18" charset="0"/>
                <a:ea typeface="方正书宋简体"/>
              </a:rPr>
              <a:t>2</a:t>
            </a:r>
            <a:r>
              <a:rPr lang="en-US" altLang="zh-CN" sz="2600" dirty="0">
                <a:latin typeface="Times New Roman" panose="02020603050405020304" pitchFamily="18" charset="0"/>
                <a:ea typeface="方正书宋简体"/>
              </a:rPr>
              <a:t>= -50 （</a:t>
            </a:r>
            <a:r>
              <a:rPr lang="zh-CN" altLang="en-US" sz="2600" dirty="0">
                <a:latin typeface="Times New Roman" panose="02020603050405020304" pitchFamily="18" charset="0"/>
                <a:ea typeface="方正书宋简体"/>
              </a:rPr>
              <a:t>万元）</a:t>
            </a:r>
            <a:endParaRPr lang="en-US" altLang="zh-CN" sz="2600" dirty="0">
              <a:latin typeface="Times New Roman" panose="02020603050405020304" pitchFamily="18" charset="0"/>
              <a:ea typeface="方正书宋简体"/>
            </a:endParaRPr>
          </a:p>
        </p:txBody>
      </p:sp>
      <p:grpSp>
        <p:nvGrpSpPr>
          <p:cNvPr id="27" name="组合 26"/>
          <p:cNvGrpSpPr/>
          <p:nvPr/>
        </p:nvGrpSpPr>
        <p:grpSpPr>
          <a:xfrm>
            <a:off x="1201577" y="4795686"/>
            <a:ext cx="5656350" cy="1456737"/>
            <a:chOff x="4013016" y="4932163"/>
            <a:chExt cx="5656350" cy="1456737"/>
          </a:xfrm>
        </p:grpSpPr>
        <p:sp>
          <p:nvSpPr>
            <p:cNvPr id="26" name="Line 3"/>
            <p:cNvSpPr>
              <a:spLocks noChangeShapeType="1"/>
            </p:cNvSpPr>
            <p:nvPr/>
          </p:nvSpPr>
          <p:spPr bwMode="auto">
            <a:xfrm flipV="1">
              <a:off x="4514554" y="5898446"/>
              <a:ext cx="5154812" cy="20807"/>
            </a:xfrm>
            <a:prstGeom prst="line">
              <a:avLst/>
            </a:prstGeom>
            <a:noFill/>
            <a:ln w="76200">
              <a:solidFill>
                <a:schemeClr val="bg2">
                  <a:lumMod val="50000"/>
                </a:schemeClr>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32" name="Text Box 9"/>
            <p:cNvSpPr txBox="1">
              <a:spLocks noChangeArrowheads="1"/>
            </p:cNvSpPr>
            <p:nvPr/>
          </p:nvSpPr>
          <p:spPr bwMode="auto">
            <a:xfrm>
              <a:off x="5236884" y="4932163"/>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dirty="0">
                  <a:solidFill>
                    <a:schemeClr val="accent2">
                      <a:lumMod val="50000"/>
                    </a:schemeClr>
                  </a:solidFill>
                </a:rPr>
                <a:t>-100</a:t>
              </a:r>
              <a:endParaRPr lang="en-US" altLang="zh-CN" sz="2400" dirty="0">
                <a:solidFill>
                  <a:schemeClr val="accent2">
                    <a:lumMod val="50000"/>
                  </a:schemeClr>
                </a:solidFill>
              </a:endParaRPr>
            </a:p>
          </p:txBody>
        </p:sp>
        <p:sp>
          <p:nvSpPr>
            <p:cNvPr id="33" name="Text Box 10"/>
            <p:cNvSpPr txBox="1">
              <a:spLocks noChangeArrowheads="1"/>
            </p:cNvSpPr>
            <p:nvPr/>
          </p:nvSpPr>
          <p:spPr bwMode="auto">
            <a:xfrm>
              <a:off x="6632037" y="4934448"/>
              <a:ext cx="1014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dirty="0">
                  <a:solidFill>
                    <a:schemeClr val="accent2">
                      <a:lumMod val="50000"/>
                    </a:schemeClr>
                  </a:solidFill>
                </a:rPr>
                <a:t>-50</a:t>
              </a:r>
              <a:endParaRPr lang="en-US" altLang="zh-CN" sz="2400" dirty="0">
                <a:solidFill>
                  <a:schemeClr val="accent2">
                    <a:lumMod val="50000"/>
                  </a:schemeClr>
                </a:solidFill>
              </a:endParaRPr>
            </a:p>
          </p:txBody>
        </p:sp>
        <p:sp>
          <p:nvSpPr>
            <p:cNvPr id="37" name="Text Box 14"/>
            <p:cNvSpPr txBox="1">
              <a:spLocks noChangeArrowheads="1"/>
            </p:cNvSpPr>
            <p:nvPr/>
          </p:nvSpPr>
          <p:spPr bwMode="auto">
            <a:xfrm>
              <a:off x="5236884" y="5927235"/>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dirty="0">
                  <a:solidFill>
                    <a:schemeClr val="accent2">
                      <a:lumMod val="50000"/>
                    </a:schemeClr>
                  </a:solidFill>
                </a:rPr>
                <a:t>1</a:t>
              </a:r>
              <a:endParaRPr lang="en-US" altLang="zh-CN" dirty="0">
                <a:solidFill>
                  <a:schemeClr val="accent2">
                    <a:lumMod val="50000"/>
                  </a:schemeClr>
                </a:solidFill>
              </a:endParaRPr>
            </a:p>
          </p:txBody>
        </p:sp>
        <p:sp>
          <p:nvSpPr>
            <p:cNvPr id="38" name="Text Box 15"/>
            <p:cNvSpPr txBox="1">
              <a:spLocks noChangeArrowheads="1"/>
            </p:cNvSpPr>
            <p:nvPr/>
          </p:nvSpPr>
          <p:spPr bwMode="auto">
            <a:xfrm>
              <a:off x="6593143" y="5927235"/>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a:solidFill>
                    <a:schemeClr val="accent2">
                      <a:lumMod val="50000"/>
                    </a:schemeClr>
                  </a:solidFill>
                </a:rPr>
                <a:t>2</a:t>
              </a:r>
              <a:endParaRPr lang="en-US" altLang="zh-CN" sz="2400">
                <a:solidFill>
                  <a:schemeClr val="accent2">
                    <a:lumMod val="50000"/>
                  </a:schemeClr>
                </a:solidFill>
              </a:endParaRPr>
            </a:p>
          </p:txBody>
        </p:sp>
        <p:sp>
          <p:nvSpPr>
            <p:cNvPr id="43" name="Text Box 33"/>
            <p:cNvSpPr txBox="1">
              <a:spLocks noChangeArrowheads="1"/>
            </p:cNvSpPr>
            <p:nvPr/>
          </p:nvSpPr>
          <p:spPr bwMode="auto">
            <a:xfrm>
              <a:off x="4096005" y="5927235"/>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dirty="0">
                  <a:solidFill>
                    <a:schemeClr val="accent2">
                      <a:lumMod val="50000"/>
                    </a:schemeClr>
                  </a:solidFill>
                </a:rPr>
                <a:t>0</a:t>
              </a:r>
              <a:endParaRPr lang="en-US" altLang="zh-CN" sz="2400" dirty="0">
                <a:solidFill>
                  <a:schemeClr val="accent2">
                    <a:lumMod val="50000"/>
                  </a:schemeClr>
                </a:solidFill>
              </a:endParaRPr>
            </a:p>
          </p:txBody>
        </p:sp>
        <p:sp>
          <p:nvSpPr>
            <p:cNvPr id="44" name="Line 4"/>
            <p:cNvSpPr>
              <a:spLocks noChangeShapeType="1"/>
            </p:cNvSpPr>
            <p:nvPr/>
          </p:nvSpPr>
          <p:spPr bwMode="auto">
            <a:xfrm>
              <a:off x="4520222" y="5337691"/>
              <a:ext cx="0" cy="589544"/>
            </a:xfrm>
            <a:prstGeom prst="line">
              <a:avLst/>
            </a:prstGeom>
            <a:noFill/>
            <a:ln w="57150">
              <a:solidFill>
                <a:srgbClr val="179E86"/>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45" name="Text Box 9"/>
            <p:cNvSpPr txBox="1">
              <a:spLocks noChangeArrowheads="1"/>
            </p:cNvSpPr>
            <p:nvPr/>
          </p:nvSpPr>
          <p:spPr bwMode="auto">
            <a:xfrm>
              <a:off x="4013016" y="4960952"/>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dirty="0">
                  <a:solidFill>
                    <a:schemeClr val="accent2">
                      <a:lumMod val="50000"/>
                    </a:schemeClr>
                  </a:solidFill>
                </a:rPr>
                <a:t>-100</a:t>
              </a:r>
              <a:endParaRPr lang="en-US" altLang="zh-CN" sz="2400" dirty="0">
                <a:solidFill>
                  <a:schemeClr val="accent2">
                    <a:lumMod val="50000"/>
                  </a:schemeClr>
                </a:solidFill>
              </a:endParaRPr>
            </a:p>
          </p:txBody>
        </p:sp>
        <p:sp>
          <p:nvSpPr>
            <p:cNvPr id="46" name="Line 4"/>
            <p:cNvSpPr>
              <a:spLocks noChangeShapeType="1"/>
            </p:cNvSpPr>
            <p:nvPr/>
          </p:nvSpPr>
          <p:spPr bwMode="auto">
            <a:xfrm>
              <a:off x="5803231" y="5337691"/>
              <a:ext cx="0" cy="591131"/>
            </a:xfrm>
            <a:prstGeom prst="line">
              <a:avLst/>
            </a:prstGeom>
            <a:noFill/>
            <a:ln w="57150">
              <a:solidFill>
                <a:srgbClr val="179E86"/>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47" name="Line 4"/>
            <p:cNvSpPr>
              <a:spLocks noChangeShapeType="1"/>
            </p:cNvSpPr>
            <p:nvPr/>
          </p:nvSpPr>
          <p:spPr bwMode="auto">
            <a:xfrm>
              <a:off x="7139243" y="5506336"/>
              <a:ext cx="0" cy="402513"/>
            </a:xfrm>
            <a:prstGeom prst="line">
              <a:avLst/>
            </a:prstGeom>
            <a:noFill/>
            <a:ln w="57150">
              <a:solidFill>
                <a:srgbClr val="179E86"/>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gr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55405" y="3390363"/>
            <a:ext cx="3116967" cy="18701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6" grpId="0" bldLvl="2"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3" name="Rectangle 1"/>
          <p:cNvSpPr>
            <a:spLocks noChangeArrowheads="1"/>
          </p:cNvSpPr>
          <p:nvPr/>
        </p:nvSpPr>
        <p:spPr bwMode="auto">
          <a:xfrm>
            <a:off x="726610" y="5514795"/>
            <a:ext cx="44524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indent="254000" eaLnBrk="0" hangingPunct="0"/>
            <a:r>
              <a:rPr lang="en-US" altLang="zh-CN" sz="2400" dirty="0">
                <a:latin typeface="微软雅黑" panose="020B0503020204020204" pitchFamily="34" charset="-122"/>
                <a:ea typeface="微软雅黑" panose="020B0503020204020204" pitchFamily="34" charset="-122"/>
              </a:rPr>
              <a:t>t=0,1,…,n</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n</a:t>
            </a:r>
            <a:r>
              <a:rPr kumimoji="0" lang="zh-CN" altLang="en-US"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为建设期年数。</a:t>
            </a:r>
            <a:endParaRPr kumimoji="0" lang="zh-CN" altLang="en-US"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sp>
        <p:nvSpPr>
          <p:cNvPr id="19" name="矩形 18"/>
          <p:cNvSpPr/>
          <p:nvPr/>
        </p:nvSpPr>
        <p:spPr>
          <a:xfrm>
            <a:off x="1067225" y="3982068"/>
            <a:ext cx="6233159" cy="1532727"/>
          </a:xfrm>
          <a:prstGeom prst="rect">
            <a:avLst/>
          </a:prstGeom>
          <a:noFill/>
          <a:ln>
            <a:noFill/>
          </a:ln>
        </p:spPr>
        <p:txBody>
          <a:bodyPr wrap="square">
            <a:spAutoFit/>
          </a:bodyPr>
          <a:lstStyle/>
          <a:p>
            <a:pPr>
              <a:lnSpc>
                <a:spcPct val="130000"/>
              </a:lnSpc>
            </a:pPr>
            <a:r>
              <a:rPr lang="zh-CN" altLang="zh-CN" sz="2400" dirty="0">
                <a:latin typeface="微软雅黑" panose="020B0503020204020204" pitchFamily="34" charset="-122"/>
                <a:ea typeface="微软雅黑" panose="020B0503020204020204" pitchFamily="34" charset="-122"/>
              </a:rPr>
              <a:t>建设期</a:t>
            </a:r>
            <a:r>
              <a:rPr lang="en-US" altLang="zh-CN" sz="2400" dirty="0" err="1">
                <a:latin typeface="微软雅黑" panose="020B0503020204020204" pitchFamily="34" charset="-122"/>
                <a:ea typeface="微软雅黑" panose="020B0503020204020204" pitchFamily="34" charset="-122"/>
              </a:rPr>
              <a:t>NCF</a:t>
            </a:r>
            <a:r>
              <a:rPr lang="en-US" altLang="zh-CN" sz="2400" baseline="-25000" dirty="0" err="1">
                <a:latin typeface="微软雅黑" panose="020B0503020204020204" pitchFamily="34" charset="-122"/>
                <a:ea typeface="微软雅黑" panose="020B0503020204020204" pitchFamily="34" charset="-122"/>
              </a:rPr>
              <a:t>t</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该年现金流入</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该年现金流出</a:t>
            </a:r>
            <a:endParaRPr lang="en-US" altLang="zh-CN" sz="2400" dirty="0">
              <a:latin typeface="微软雅黑" panose="020B0503020204020204" pitchFamily="34" charset="-122"/>
              <a:ea typeface="微软雅黑" panose="020B0503020204020204" pitchFamily="34" charset="-122"/>
            </a:endParaRPr>
          </a:p>
          <a:p>
            <a:pPr>
              <a:lnSpc>
                <a:spcPct val="130000"/>
              </a:lnSpc>
            </a:pPr>
            <a:r>
              <a:rPr lang="en-US" altLang="zh-CN" sz="2400" dirty="0">
                <a:latin typeface="微软雅黑" panose="020B0503020204020204" pitchFamily="34" charset="-122"/>
                <a:ea typeface="微软雅黑" panose="020B0503020204020204" pitchFamily="34" charset="-122"/>
              </a:rPr>
              <a:t>                  = 0-</a:t>
            </a:r>
            <a:r>
              <a:rPr lang="zh-CN" altLang="en-US" sz="2400" dirty="0">
                <a:latin typeface="微软雅黑" panose="020B0503020204020204" pitchFamily="34" charset="-122"/>
                <a:ea typeface="微软雅黑" panose="020B0503020204020204" pitchFamily="34" charset="-122"/>
              </a:rPr>
              <a:t>该年原始投资额</a:t>
            </a:r>
            <a:endParaRPr lang="en-US" altLang="zh-CN" sz="2400" dirty="0">
              <a:latin typeface="微软雅黑" panose="020B0503020204020204" pitchFamily="34" charset="-122"/>
              <a:ea typeface="微软雅黑" panose="020B0503020204020204" pitchFamily="34" charset="-122"/>
            </a:endParaRPr>
          </a:p>
          <a:p>
            <a:pPr>
              <a:lnSpc>
                <a:spcPct val="130000"/>
              </a:lnSpc>
            </a:pPr>
            <a:r>
              <a:rPr lang="en-US" altLang="zh-CN" sz="2400" dirty="0">
                <a:latin typeface="微软雅黑" panose="020B0503020204020204" pitchFamily="34" charset="-122"/>
                <a:ea typeface="微软雅黑" panose="020B0503020204020204" pitchFamily="34" charset="-122"/>
              </a:rPr>
              <a:t>                  = -</a:t>
            </a:r>
            <a:r>
              <a:rPr lang="zh-CN" altLang="en-US" sz="2400" dirty="0">
                <a:latin typeface="微软雅黑" panose="020B0503020204020204" pitchFamily="34" charset="-122"/>
                <a:ea typeface="微软雅黑" panose="020B0503020204020204" pitchFamily="34" charset="-122"/>
              </a:rPr>
              <a:t>该年原始投资额</a:t>
            </a:r>
            <a:endParaRPr lang="en-US" altLang="zh-CN" sz="2400" dirty="0">
              <a:latin typeface="微软雅黑" panose="020B0503020204020204" pitchFamily="34" charset="-122"/>
              <a:ea typeface="微软雅黑" panose="020B0503020204020204" pitchFamily="34" charset="-122"/>
            </a:endParaRPr>
          </a:p>
        </p:txBody>
      </p:sp>
      <p:pic>
        <p:nvPicPr>
          <p:cNvPr id="3086" name="Picture 14" descr="https://ss1.bdstatic.com/70cFvXSh_Q1YnxGkpoWK1HF6hhy/it/u=1604808511,2062025280&amp;fm=26&amp;gp=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300384" y="3023921"/>
            <a:ext cx="1019928" cy="771066"/>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http://pic36.photophoto.cn/20150824/0012024913989529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0312" y="3003158"/>
            <a:ext cx="1248382" cy="78755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32" descr="http://img2.imgtn.bdimg.com/it/u=238901535,3676521155&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34" descr="http://img2.imgtn.bdimg.com/it/u=238901535,3676521155&amp;fm=26&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3108" name="Picture 36" descr="http://pic.51yuansu.com/pic3/cover/02/44/39/59e4f160e3c82_6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9167" y="2956493"/>
            <a:ext cx="750415" cy="75041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115353" y="1154930"/>
            <a:ext cx="9649899" cy="1081258"/>
          </a:xfrm>
          <a:prstGeom prst="rect">
            <a:avLst/>
          </a:prstGeom>
        </p:spPr>
        <p:txBody>
          <a:bodyPr wrap="square">
            <a:spAutoFit/>
          </a:bodyPr>
          <a:lstStyle/>
          <a:p>
            <a:pPr>
              <a:lnSpc>
                <a:spcPct val="130000"/>
              </a:lnSpc>
            </a:pPr>
            <a:r>
              <a:rPr lang="zh-CN" altLang="en-US" sz="2600" dirty="0">
                <a:latin typeface="微软雅黑" panose="020B0503020204020204" pitchFamily="34" charset="-122"/>
                <a:ea typeface="微软雅黑" panose="020B0503020204020204" pitchFamily="34" charset="-122"/>
              </a:rPr>
              <a:t>某项目建设期两年，固定资产投资</a:t>
            </a:r>
            <a:r>
              <a:rPr lang="en-US" altLang="zh-CN" sz="2600" dirty="0">
                <a:latin typeface="微软雅黑" panose="020B0503020204020204" pitchFamily="34" charset="-122"/>
                <a:ea typeface="微软雅黑" panose="020B0503020204020204" pitchFamily="34" charset="-122"/>
              </a:rPr>
              <a:t>1</a:t>
            </a:r>
            <a:r>
              <a:rPr lang="zh-CN" altLang="en-US" sz="2600" dirty="0">
                <a:latin typeface="微软雅黑" panose="020B0503020204020204" pitchFamily="34" charset="-122"/>
                <a:ea typeface="微软雅黑" panose="020B0503020204020204" pitchFamily="34" charset="-122"/>
              </a:rPr>
              <a:t>00</a:t>
            </a:r>
            <a:r>
              <a:rPr lang="en-US" altLang="zh-CN" sz="2600" dirty="0">
                <a:latin typeface="微软雅黑" panose="020B0503020204020204" pitchFamily="34" charset="-122"/>
                <a:ea typeface="微软雅黑" panose="020B0503020204020204" pitchFamily="34" charset="-122"/>
              </a:rPr>
              <a:t>0</a:t>
            </a:r>
            <a:r>
              <a:rPr lang="zh-CN" altLang="en-US" sz="2600" dirty="0">
                <a:latin typeface="微软雅黑" panose="020B0503020204020204" pitchFamily="34" charset="-122"/>
                <a:ea typeface="微软雅黑" panose="020B0503020204020204" pitchFamily="34" charset="-122"/>
              </a:rPr>
              <a:t>万元，第一年初一次性投入，在完工投产日垫支流动资金</a:t>
            </a:r>
            <a:r>
              <a:rPr lang="en-US" altLang="zh-CN" sz="2600" dirty="0">
                <a:latin typeface="微软雅黑" panose="020B0503020204020204" pitchFamily="34" charset="-122"/>
                <a:ea typeface="微软雅黑" panose="020B0503020204020204" pitchFamily="34" charset="-122"/>
              </a:rPr>
              <a:t>200</a:t>
            </a:r>
            <a:r>
              <a:rPr lang="zh-CN" altLang="en-US" sz="2600" dirty="0">
                <a:latin typeface="微软雅黑" panose="020B0503020204020204" pitchFamily="34" charset="-122"/>
                <a:ea typeface="微软雅黑" panose="020B0503020204020204" pitchFamily="34" charset="-122"/>
              </a:rPr>
              <a:t>万元。</a:t>
            </a:r>
            <a:endParaRPr lang="zh-CN" altLang="en-US" sz="2600" dirty="0"/>
          </a:p>
        </p:txBody>
      </p:sp>
      <p:sp>
        <p:nvSpPr>
          <p:cNvPr id="10" name="任意多边形 9"/>
          <p:cNvSpPr/>
          <p:nvPr/>
        </p:nvSpPr>
        <p:spPr>
          <a:xfrm>
            <a:off x="5411026" y="2528710"/>
            <a:ext cx="1388533" cy="880744"/>
          </a:xfrm>
          <a:custGeom>
            <a:avLst/>
            <a:gdLst>
              <a:gd name="connsiteX0" fmla="*/ 1388533 w 1388533"/>
              <a:gd name="connsiteY0" fmla="*/ 880744 h 880744"/>
              <a:gd name="connsiteX1" fmla="*/ 1377244 w 1388533"/>
              <a:gd name="connsiteY1" fmla="*/ 124389 h 880744"/>
              <a:gd name="connsiteX2" fmla="*/ 1377244 w 1388533"/>
              <a:gd name="connsiteY2" fmla="*/ 124389 h 880744"/>
              <a:gd name="connsiteX3" fmla="*/ 801511 w 1388533"/>
              <a:gd name="connsiteY3" fmla="*/ 211 h 880744"/>
              <a:gd name="connsiteX4" fmla="*/ 711200 w 1388533"/>
              <a:gd name="connsiteY4" fmla="*/ 158255 h 880744"/>
              <a:gd name="connsiteX5" fmla="*/ 857955 w 1388533"/>
              <a:gd name="connsiteY5" fmla="*/ 101811 h 880744"/>
              <a:gd name="connsiteX6" fmla="*/ 587022 w 1388533"/>
              <a:gd name="connsiteY6" fmla="*/ 11500 h 880744"/>
              <a:gd name="connsiteX7" fmla="*/ 0 w 1388533"/>
              <a:gd name="connsiteY7" fmla="*/ 56655 h 88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8533" h="880744">
                <a:moveTo>
                  <a:pt x="1388533" y="880744"/>
                </a:moveTo>
                <a:lnTo>
                  <a:pt x="1377244" y="124389"/>
                </a:lnTo>
                <a:lnTo>
                  <a:pt x="1377244" y="124389"/>
                </a:lnTo>
                <a:cubicBezTo>
                  <a:pt x="1281288" y="103693"/>
                  <a:pt x="912518" y="-5433"/>
                  <a:pt x="801511" y="211"/>
                </a:cubicBezTo>
                <a:cubicBezTo>
                  <a:pt x="690504" y="5855"/>
                  <a:pt x="701793" y="141322"/>
                  <a:pt x="711200" y="158255"/>
                </a:cubicBezTo>
                <a:cubicBezTo>
                  <a:pt x="720607" y="175188"/>
                  <a:pt x="878651" y="126270"/>
                  <a:pt x="857955" y="101811"/>
                </a:cubicBezTo>
                <a:cubicBezTo>
                  <a:pt x="837259" y="77352"/>
                  <a:pt x="730014" y="19026"/>
                  <a:pt x="587022" y="11500"/>
                </a:cubicBezTo>
                <a:cubicBezTo>
                  <a:pt x="444029" y="3974"/>
                  <a:pt x="222014" y="30314"/>
                  <a:pt x="0" y="56655"/>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矩形 35"/>
          <p:cNvSpPr/>
          <p:nvPr/>
        </p:nvSpPr>
        <p:spPr>
          <a:xfrm>
            <a:off x="7692013" y="5288339"/>
            <a:ext cx="2513830" cy="461665"/>
          </a:xfrm>
          <a:prstGeom prst="rect">
            <a:avLst/>
          </a:prstGeom>
        </p:spPr>
        <p:txBody>
          <a:bodyPr wrap="none">
            <a:spAutoFit/>
          </a:bodyPr>
          <a:lstStyle/>
          <a:p>
            <a:r>
              <a:rPr lang="en-US" altLang="zh-CN" sz="2400" dirty="0"/>
              <a:t>NCF</a:t>
            </a:r>
            <a:r>
              <a:rPr lang="en-US" altLang="zh-CN" sz="2400" baseline="-25000" dirty="0"/>
              <a:t>2</a:t>
            </a:r>
            <a:r>
              <a:rPr lang="en-US" altLang="zh-CN" sz="2400" dirty="0"/>
              <a:t>= -200 </a:t>
            </a:r>
            <a:r>
              <a:rPr lang="zh-CN" altLang="en-US" sz="2400" dirty="0"/>
              <a:t>万元</a:t>
            </a:r>
            <a:endParaRPr lang="zh-CN" altLang="en-US" sz="2400" dirty="0"/>
          </a:p>
        </p:txBody>
      </p:sp>
      <p:sp>
        <p:nvSpPr>
          <p:cNvPr id="37" name="矩形 36"/>
          <p:cNvSpPr/>
          <p:nvPr/>
        </p:nvSpPr>
        <p:spPr>
          <a:xfrm>
            <a:off x="7678365" y="4340851"/>
            <a:ext cx="2685351" cy="461665"/>
          </a:xfrm>
          <a:prstGeom prst="rect">
            <a:avLst/>
          </a:prstGeom>
        </p:spPr>
        <p:txBody>
          <a:bodyPr wrap="none">
            <a:spAutoFit/>
          </a:bodyPr>
          <a:lstStyle/>
          <a:p>
            <a:r>
              <a:rPr lang="en-US" altLang="zh-CN" sz="2400" dirty="0"/>
              <a:t>NCF</a:t>
            </a:r>
            <a:r>
              <a:rPr lang="en-US" altLang="zh-CN" sz="2400" baseline="-25000" dirty="0"/>
              <a:t>0</a:t>
            </a:r>
            <a:r>
              <a:rPr lang="en-US" altLang="zh-CN" sz="2400" dirty="0"/>
              <a:t>= -1000 </a:t>
            </a:r>
            <a:r>
              <a:rPr lang="zh-CN" altLang="en-US" sz="2400" dirty="0"/>
              <a:t>万元</a:t>
            </a:r>
            <a:endParaRPr lang="en-US" altLang="zh-CN" sz="2400" dirty="0"/>
          </a:p>
        </p:txBody>
      </p:sp>
      <p:sp>
        <p:nvSpPr>
          <p:cNvPr id="38" name="矩形 37"/>
          <p:cNvSpPr/>
          <p:nvPr/>
        </p:nvSpPr>
        <p:spPr>
          <a:xfrm>
            <a:off x="7692012" y="4810909"/>
            <a:ext cx="1983235" cy="461665"/>
          </a:xfrm>
          <a:prstGeom prst="rect">
            <a:avLst/>
          </a:prstGeom>
        </p:spPr>
        <p:txBody>
          <a:bodyPr wrap="none">
            <a:spAutoFit/>
          </a:bodyPr>
          <a:lstStyle/>
          <a:p>
            <a:r>
              <a:rPr lang="en-US" altLang="zh-CN" sz="2400" dirty="0"/>
              <a:t>NCF</a:t>
            </a:r>
            <a:r>
              <a:rPr lang="en-US" altLang="zh-CN" sz="2400" baseline="-25000" dirty="0"/>
              <a:t>1</a:t>
            </a:r>
            <a:r>
              <a:rPr lang="en-US" altLang="zh-CN" sz="2400" dirty="0"/>
              <a:t>= 0</a:t>
            </a:r>
            <a:r>
              <a:rPr lang="zh-CN" altLang="en-US" sz="2400" dirty="0"/>
              <a:t>万元</a:t>
            </a:r>
            <a:endParaRPr lang="en-US" altLang="zh-CN" sz="2400" dirty="0"/>
          </a:p>
        </p:txBody>
      </p:sp>
      <p:pic>
        <p:nvPicPr>
          <p:cNvPr id="32" name="Picture 24" descr="https://timgsa.baidu.com/timg?image&amp;quality=80&amp;size=b9999_10000&amp;sec=1549269100328&amp;di=cc51bbef710158f7ab275c8ec7f0f24c&amp;imgtype=0&amp;src=http%3A%2F%2Fbpic.588ku.com%2Felement_origin_min_pic%2F16%2F07%2F01%2F125775ee206beda.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636" b="100000" l="7077" r="90000">
                        <a14:foregroundMark x1="28154" y1="58030" x2="28154" y2="58030"/>
                        <a14:foregroundMark x1="28154" y1="58030" x2="28154" y2="58030"/>
                        <a14:foregroundMark x1="32615" y1="60814" x2="32615" y2="60814"/>
                        <a14:foregroundMark x1="46462" y1="60814" x2="46462" y2="60814"/>
                      </a14:backgroundRemoval>
                    </a14:imgEffect>
                  </a14:imgLayer>
                </a14:imgProps>
              </a:ext>
              <a:ext uri="{28A0092B-C50C-407E-A947-70E740481C1C}">
                <a14:useLocalDpi xmlns:a14="http://schemas.microsoft.com/office/drawing/2010/main" val="0"/>
              </a:ext>
            </a:extLst>
          </a:blip>
          <a:srcRect/>
          <a:stretch>
            <a:fillRect/>
          </a:stretch>
        </p:blipFill>
        <p:spPr bwMode="auto">
          <a:xfrm flipV="1">
            <a:off x="6440682" y="2827417"/>
            <a:ext cx="1719404" cy="12353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https://timgsa.baidu.com/timg?image&amp;quality=80&amp;size=b9999_10000&amp;sec=1549268827970&amp;di=1ea1c051fbacb0356aed67ac11cfed4c&amp;imgtype=0&amp;src=http%3A%2F%2Fpic.58pic.com%2F58pic%2F11%2F16%2F53%2F45R58PICCh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4205" y="2956493"/>
            <a:ext cx="2284773" cy="75326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s://timgsa.baidu.com/timg?image&amp;quality=80&amp;size=b9999_10000&amp;sec=1549277275265&amp;di=629170f5563b43caec714e113aeba119&amp;imgtype=0&amp;src=http%3A%2F%2Fimg52.foodjx.com%2F9%2F20160712%2F63603913253508168195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4478" y="2981850"/>
            <a:ext cx="2049745" cy="647996"/>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4"/>
          <p:cNvSpPr txBox="1">
            <a:spLocks noChangeArrowheads="1"/>
          </p:cNvSpPr>
          <p:nvPr/>
        </p:nvSpPr>
        <p:spPr bwMode="auto">
          <a:xfrm>
            <a:off x="3098626" y="129735"/>
            <a:ext cx="5221954"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建设期现金净流量</a:t>
            </a:r>
            <a:r>
              <a:rPr lang="zh-CN" altLang="zh-CN"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的</a:t>
            </a:r>
            <a:r>
              <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计算</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Line 7"/>
          <p:cNvSpPr>
            <a:spLocks noChangeShapeType="1"/>
          </p:cNvSpPr>
          <p:nvPr/>
        </p:nvSpPr>
        <p:spPr bwMode="auto">
          <a:xfrm>
            <a:off x="8926965" y="437515"/>
            <a:ext cx="32400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Line 7"/>
          <p:cNvSpPr>
            <a:spLocks noChangeShapeType="1"/>
          </p:cNvSpPr>
          <p:nvPr/>
        </p:nvSpPr>
        <p:spPr bwMode="auto">
          <a:xfrm>
            <a:off x="27305" y="437515"/>
            <a:ext cx="32400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 presetClass="entr" presetSubtype="8"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0-#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p:bldP spid="22"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s://timgsa.baidu.com/timg?image&amp;quality=80&amp;size=b9999_10000&amp;sec=1549283256470&amp;di=17328c873e4c9d1c407ee9af9bd38ce1&amp;imgtype=0&amp;src=http%3A%2F%2Fpic43.photophoto.cn%2F20170509%2F1132113687767870_b.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883457" y="1139604"/>
            <a:ext cx="2361492" cy="1874896"/>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pic>
        <p:nvPicPr>
          <p:cNvPr id="3096" name="Picture 24" descr="https://timgsa.baidu.com/timg?image&amp;quality=80&amp;size=b9999_10000&amp;sec=1549269100328&amp;di=cc51bbef710158f7ab275c8ec7f0f24c&amp;imgtype=0&amp;src=http%3A%2F%2Fbpic.588ku.com%2Felement_origin_min_pic%2F16%2F07%2F01%2F125775ee206bed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36" b="100000" l="7077" r="90000">
                        <a14:foregroundMark x1="28154" y1="58030" x2="28154" y2="58030"/>
                        <a14:foregroundMark x1="28154" y1="58030" x2="28154" y2="58030"/>
                        <a14:foregroundMark x1="32615" y1="60814" x2="32615" y2="60814"/>
                        <a14:foregroundMark x1="46462" y1="60814" x2="46462" y2="60814"/>
                      </a14:backgroundRemoval>
                    </a14:imgEffect>
                  </a14:imgLayer>
                </a14:imgProps>
              </a:ext>
              <a:ext uri="{28A0092B-C50C-407E-A947-70E740481C1C}">
                <a14:useLocalDpi xmlns:a14="http://schemas.microsoft.com/office/drawing/2010/main" val="0"/>
              </a:ext>
            </a:extLst>
          </a:blip>
          <a:srcRect/>
          <a:stretch>
            <a:fillRect/>
          </a:stretch>
        </p:blipFill>
        <p:spPr bwMode="auto">
          <a:xfrm flipV="1">
            <a:off x="1903893" y="1188144"/>
            <a:ext cx="1719404" cy="1235326"/>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http://pic36.photophoto.cn/20150824/0012024913989529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287" y="3864648"/>
            <a:ext cx="1478629" cy="93280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32" descr="http://img2.imgtn.bdimg.com/it/u=238901535,3676521155&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34" descr="http://img2.imgtn.bdimg.com/it/u=238901535,3676521155&amp;fm=26&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3108" name="Picture 36" descr="http://pic.51yuansu.com/pic3/cover/02/44/39/59e4f160e3c82_6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92418" y="3113211"/>
            <a:ext cx="799672" cy="799673"/>
          </a:xfrm>
          <a:prstGeom prst="rect">
            <a:avLst/>
          </a:prstGeom>
          <a:noFill/>
          <a:extLst>
            <a:ext uri="{909E8E84-426E-40DD-AFC4-6F175D3DCCD1}">
              <a14:hiddenFill xmlns:a14="http://schemas.microsoft.com/office/drawing/2010/main">
                <a:solidFill>
                  <a:srgbClr val="FFFFFF"/>
                </a:solidFill>
              </a14:hiddenFill>
            </a:ext>
          </a:extLst>
        </p:spPr>
      </p:pic>
      <p:sp>
        <p:nvSpPr>
          <p:cNvPr id="10" name="任意多边形 9"/>
          <p:cNvSpPr/>
          <p:nvPr/>
        </p:nvSpPr>
        <p:spPr>
          <a:xfrm>
            <a:off x="874873" y="889689"/>
            <a:ext cx="1388533" cy="880744"/>
          </a:xfrm>
          <a:custGeom>
            <a:avLst/>
            <a:gdLst>
              <a:gd name="connsiteX0" fmla="*/ 1388533 w 1388533"/>
              <a:gd name="connsiteY0" fmla="*/ 880744 h 880744"/>
              <a:gd name="connsiteX1" fmla="*/ 1377244 w 1388533"/>
              <a:gd name="connsiteY1" fmla="*/ 124389 h 880744"/>
              <a:gd name="connsiteX2" fmla="*/ 1377244 w 1388533"/>
              <a:gd name="connsiteY2" fmla="*/ 124389 h 880744"/>
              <a:gd name="connsiteX3" fmla="*/ 801511 w 1388533"/>
              <a:gd name="connsiteY3" fmla="*/ 211 h 880744"/>
              <a:gd name="connsiteX4" fmla="*/ 711200 w 1388533"/>
              <a:gd name="connsiteY4" fmla="*/ 158255 h 880744"/>
              <a:gd name="connsiteX5" fmla="*/ 857955 w 1388533"/>
              <a:gd name="connsiteY5" fmla="*/ 101811 h 880744"/>
              <a:gd name="connsiteX6" fmla="*/ 587022 w 1388533"/>
              <a:gd name="connsiteY6" fmla="*/ 11500 h 880744"/>
              <a:gd name="connsiteX7" fmla="*/ 0 w 1388533"/>
              <a:gd name="connsiteY7" fmla="*/ 56655 h 88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8533" h="880744">
                <a:moveTo>
                  <a:pt x="1388533" y="880744"/>
                </a:moveTo>
                <a:lnTo>
                  <a:pt x="1377244" y="124389"/>
                </a:lnTo>
                <a:lnTo>
                  <a:pt x="1377244" y="124389"/>
                </a:lnTo>
                <a:cubicBezTo>
                  <a:pt x="1281288" y="103693"/>
                  <a:pt x="912518" y="-5433"/>
                  <a:pt x="801511" y="211"/>
                </a:cubicBezTo>
                <a:cubicBezTo>
                  <a:pt x="690504" y="5855"/>
                  <a:pt x="701793" y="141322"/>
                  <a:pt x="711200" y="158255"/>
                </a:cubicBezTo>
                <a:cubicBezTo>
                  <a:pt x="720607" y="175188"/>
                  <a:pt x="878651" y="126270"/>
                  <a:pt x="857955" y="101811"/>
                </a:cubicBezTo>
                <a:cubicBezTo>
                  <a:pt x="837259" y="77352"/>
                  <a:pt x="730014" y="19026"/>
                  <a:pt x="587022" y="11500"/>
                </a:cubicBezTo>
                <a:cubicBezTo>
                  <a:pt x="444029" y="3974"/>
                  <a:pt x="222014" y="30314"/>
                  <a:pt x="0" y="56655"/>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5" name="直接连接符 14"/>
          <p:cNvCxnSpPr/>
          <p:nvPr/>
        </p:nvCxnSpPr>
        <p:spPr>
          <a:xfrm>
            <a:off x="2499923" y="2400316"/>
            <a:ext cx="104352" cy="21141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584979" y="2171681"/>
            <a:ext cx="297432" cy="7320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096357" y="2423722"/>
            <a:ext cx="107872" cy="1923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759039" y="2190839"/>
            <a:ext cx="220658" cy="7320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3074" name="Picture 2" descr="https://timgsa.baidu.com/timg?image&amp;quality=80&amp;size=b9999_10000&amp;sec=1549277275265&amp;di=629170f5563b43caec714e113aeba119&amp;imgtype=0&amp;src=http%3A%2F%2Fimg52.foodjx.com%2F9%2F20160712%2F6360391325350816819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3893" y="2963752"/>
            <a:ext cx="7981953" cy="25233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s1.bdstatic.com/70cFuXSh_Q1YnxGkpoWK1HF6hhy/it/u=1168974574,4150915913&amp;fm=26&amp;gp=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03344" y="3635417"/>
            <a:ext cx="1391268" cy="1391268"/>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4"/>
          <p:cNvSpPr txBox="1">
            <a:spLocks noChangeArrowheads="1"/>
          </p:cNvSpPr>
          <p:nvPr/>
        </p:nvSpPr>
        <p:spPr bwMode="auto">
          <a:xfrm>
            <a:off x="4068779" y="160338"/>
            <a:ext cx="3990848"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2. </a:t>
            </a:r>
            <a:r>
              <a:rPr lang="zh-CN" altLang="en-US"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Line 7"/>
          <p:cNvSpPr>
            <a:spLocks noChangeShapeType="1"/>
          </p:cNvSpPr>
          <p:nvPr/>
        </p:nvSpPr>
        <p:spPr bwMode="auto">
          <a:xfrm>
            <a:off x="8926965" y="437515"/>
            <a:ext cx="32400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Line 7"/>
          <p:cNvSpPr>
            <a:spLocks noChangeShapeType="1"/>
          </p:cNvSpPr>
          <p:nvPr/>
        </p:nvSpPr>
        <p:spPr bwMode="auto">
          <a:xfrm>
            <a:off x="27305" y="437515"/>
            <a:ext cx="32400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0"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12" name="Text Box 4"/>
          <p:cNvSpPr txBox="1">
            <a:spLocks noChangeArrowheads="1"/>
          </p:cNvSpPr>
          <p:nvPr/>
        </p:nvSpPr>
        <p:spPr bwMode="auto">
          <a:xfrm>
            <a:off x="4013016" y="129735"/>
            <a:ext cx="5188736" cy="615559"/>
          </a:xfrm>
          <a:prstGeom prst="rect">
            <a:avLst/>
          </a:prstGeom>
          <a:noFill/>
          <a:ln>
            <a:noFill/>
          </a:ln>
          <a:effectLst/>
        </p:spPr>
        <p:txBody>
          <a:bodyPr wrap="squar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2. </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营业期现金净</a:t>
            </a:r>
            <a:r>
              <a:rPr lang="zh-CN" altLang="en-US"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流量</a:t>
            </a:r>
            <a:r>
              <a:rPr lang="zh-CN" altLang="zh-CN"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的</a:t>
            </a:r>
            <a:r>
              <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计算</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Line 7"/>
          <p:cNvSpPr>
            <a:spLocks noChangeShapeType="1"/>
          </p:cNvSpPr>
          <p:nvPr/>
        </p:nvSpPr>
        <p:spPr bwMode="auto">
          <a:xfrm>
            <a:off x="8627165" y="437515"/>
            <a:ext cx="356483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Line 7"/>
          <p:cNvSpPr>
            <a:spLocks noChangeShapeType="1"/>
          </p:cNvSpPr>
          <p:nvPr/>
        </p:nvSpPr>
        <p:spPr bwMode="auto">
          <a:xfrm>
            <a:off x="27305" y="437515"/>
            <a:ext cx="4065223" cy="13052"/>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 name="矩形 1"/>
          <p:cNvSpPr/>
          <p:nvPr/>
        </p:nvSpPr>
        <p:spPr>
          <a:xfrm>
            <a:off x="3744646" y="977106"/>
            <a:ext cx="7772051" cy="1962076"/>
          </a:xfrm>
          <a:prstGeom prst="rect">
            <a:avLst/>
          </a:prstGeom>
        </p:spPr>
        <p:txBody>
          <a:bodyPr wrap="square">
            <a:spAutoFit/>
          </a:bodyPr>
          <a:lstStyle/>
          <a:p>
            <a:pPr algn="just">
              <a:lnSpc>
                <a:spcPct val="150000"/>
              </a:lnSpc>
              <a:spcAft>
                <a:spcPts val="0"/>
              </a:spcAft>
            </a:pPr>
            <a:r>
              <a:rPr lang="zh-CN" altLang="en-US" sz="2700" dirty="0">
                <a:latin typeface="Times New Roman" panose="02020603050405020304" pitchFamily="18" charset="0"/>
                <a:ea typeface="方正书宋简体"/>
              </a:rPr>
              <a:t>       购置生产线扩大了企业的生产能力，使企业销售收入增加，扣除有关付现成本（即经营成本）后的余额，是该生产线引起的一项净现金流入。</a:t>
            </a:r>
            <a:endParaRPr lang="zh-CN" altLang="zh-CN" sz="2700" dirty="0">
              <a:effectLst/>
              <a:latin typeface="Times New Roman" panose="02020603050405020304" pitchFamily="18" charset="0"/>
              <a:ea typeface="方正书宋简体"/>
            </a:endParaRPr>
          </a:p>
        </p:txBody>
      </p:sp>
      <p:graphicFrame>
        <p:nvGraphicFramePr>
          <p:cNvPr id="5" name="图示 4"/>
          <p:cNvGraphicFramePr/>
          <p:nvPr/>
        </p:nvGraphicFramePr>
        <p:xfrm>
          <a:off x="2399917" y="3081094"/>
          <a:ext cx="7940932" cy="304553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098" name="Picture 2" descr="https://timgsa.baidu.com/timg?image&amp;quality=80&amp;size=b9999_10000&amp;sec=1517453681&amp;di=904f07c803fe79aa261499a0d91ba0d5&amp;imgtype=jpg&amp;er=1&amp;src=http%3A%2F%2Fwww.albiz.cn%2Fimg88%2Finfo%2Fh%2Fo%2Fhongbangjx%2F3a06a147c8319a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394" y="974617"/>
            <a:ext cx="2936728" cy="19594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graphicEl>
                                              <a:dgm id="{E60C7684-E6DA-46CC-AE6D-590EFF016FB5}"/>
                                            </p:graphicEl>
                                          </p:spTgt>
                                        </p:tgtEl>
                                        <p:attrNameLst>
                                          <p:attrName>style.visibility</p:attrName>
                                        </p:attrNameLst>
                                      </p:cBhvr>
                                      <p:to>
                                        <p:strVal val="visible"/>
                                      </p:to>
                                    </p:set>
                                    <p:animEffect transition="in" filter="wipe(left)">
                                      <p:cBhvr>
                                        <p:cTn id="35" dur="500"/>
                                        <p:tgtEl>
                                          <p:spTgt spid="5">
                                            <p:graphicEl>
                                              <a:dgm id="{E60C7684-E6DA-46CC-AE6D-590EFF016FB5}"/>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graphicEl>
                                              <a:dgm id="{281B0DFD-4AAE-4D0D-BE6E-2F5EFF4D9511}"/>
                                            </p:graphicEl>
                                          </p:spTgt>
                                        </p:tgtEl>
                                        <p:attrNameLst>
                                          <p:attrName>style.visibility</p:attrName>
                                        </p:attrNameLst>
                                      </p:cBhvr>
                                      <p:to>
                                        <p:strVal val="visible"/>
                                      </p:to>
                                    </p:set>
                                    <p:animEffect transition="in" filter="wipe(left)">
                                      <p:cBhvr>
                                        <p:cTn id="40" dur="500"/>
                                        <p:tgtEl>
                                          <p:spTgt spid="5">
                                            <p:graphicEl>
                                              <a:dgm id="{281B0DFD-4AAE-4D0D-BE6E-2F5EFF4D9511}"/>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
                                            <p:graphicEl>
                                              <a:dgm id="{3CA724B1-06A9-446D-82CF-004A864A10A9}"/>
                                            </p:graphicEl>
                                          </p:spTgt>
                                        </p:tgtEl>
                                        <p:attrNameLst>
                                          <p:attrName>style.visibility</p:attrName>
                                        </p:attrNameLst>
                                      </p:cBhvr>
                                      <p:to>
                                        <p:strVal val="visible"/>
                                      </p:to>
                                    </p:set>
                                    <p:animEffect transition="in" filter="wipe(left)">
                                      <p:cBhvr>
                                        <p:cTn id="43" dur="500"/>
                                        <p:tgtEl>
                                          <p:spTgt spid="5">
                                            <p:graphicEl>
                                              <a:dgm id="{3CA724B1-06A9-446D-82CF-004A864A10A9}"/>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
                                            <p:graphicEl>
                                              <a:dgm id="{08EAFBC1-6BB7-4A6D-96A1-65A70C11FD0C}"/>
                                            </p:graphicEl>
                                          </p:spTgt>
                                        </p:tgtEl>
                                        <p:attrNameLst>
                                          <p:attrName>style.visibility</p:attrName>
                                        </p:attrNameLst>
                                      </p:cBhvr>
                                      <p:to>
                                        <p:strVal val="visible"/>
                                      </p:to>
                                    </p:set>
                                    <p:animEffect transition="in" filter="wipe(left)">
                                      <p:cBhvr>
                                        <p:cTn id="46" dur="500"/>
                                        <p:tgtEl>
                                          <p:spTgt spid="5">
                                            <p:graphicEl>
                                              <a:dgm id="{08EAFBC1-6BB7-4A6D-96A1-65A70C11FD0C}"/>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
                                            <p:graphicEl>
                                              <a:dgm id="{234C672C-4049-4E3B-A570-E9A0CEE2DB27}"/>
                                            </p:graphicEl>
                                          </p:spTgt>
                                        </p:tgtEl>
                                        <p:attrNameLst>
                                          <p:attrName>style.visibility</p:attrName>
                                        </p:attrNameLst>
                                      </p:cBhvr>
                                      <p:to>
                                        <p:strVal val="visible"/>
                                      </p:to>
                                    </p:set>
                                    <p:animEffect transition="in" filter="wipe(left)">
                                      <p:cBhvr>
                                        <p:cTn id="49" dur="500"/>
                                        <p:tgtEl>
                                          <p:spTgt spid="5">
                                            <p:graphicEl>
                                              <a:dgm id="{234C672C-4049-4E3B-A570-E9A0CEE2DB27}"/>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
                                            <p:graphicEl>
                                              <a:dgm id="{7E1D6D45-E3B1-4C6F-A94B-310AD90F9D6A}"/>
                                            </p:graphicEl>
                                          </p:spTgt>
                                        </p:tgtEl>
                                        <p:attrNameLst>
                                          <p:attrName>style.visibility</p:attrName>
                                        </p:attrNameLst>
                                      </p:cBhvr>
                                      <p:to>
                                        <p:strVal val="visible"/>
                                      </p:to>
                                    </p:set>
                                    <p:animEffect transition="in" filter="wipe(left)">
                                      <p:cBhvr>
                                        <p:cTn id="52" dur="500"/>
                                        <p:tgtEl>
                                          <p:spTgt spid="5">
                                            <p:graphicEl>
                                              <a:dgm id="{7E1D6D45-E3B1-4C6F-A94B-310AD90F9D6A}"/>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
                                            <p:graphicEl>
                                              <a:dgm id="{0380007E-CBDE-43DA-9BCF-66D459A4CCFE}"/>
                                            </p:graphicEl>
                                          </p:spTgt>
                                        </p:tgtEl>
                                        <p:attrNameLst>
                                          <p:attrName>style.visibility</p:attrName>
                                        </p:attrNameLst>
                                      </p:cBhvr>
                                      <p:to>
                                        <p:strVal val="visible"/>
                                      </p:to>
                                    </p:set>
                                    <p:animEffect transition="in" filter="wipe(left)">
                                      <p:cBhvr>
                                        <p:cTn id="55" dur="500"/>
                                        <p:tgtEl>
                                          <p:spTgt spid="5">
                                            <p:graphicEl>
                                              <a:dgm id="{0380007E-CBDE-43DA-9BCF-66D459A4CC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 grpId="0" bldLvl="0" animBg="1"/>
      <p:bldP spid="2" grpId="0"/>
      <p:bldGraphic spid="5" grpId="0">
        <p:bldSub>
          <a:bldDgm bld="lvlAtOnc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12" name="Text Box 4"/>
          <p:cNvSpPr txBox="1">
            <a:spLocks noChangeArrowheads="1"/>
          </p:cNvSpPr>
          <p:nvPr/>
        </p:nvSpPr>
        <p:spPr bwMode="auto">
          <a:xfrm>
            <a:off x="4013016" y="129735"/>
            <a:ext cx="3990848"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2. </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Line 7"/>
          <p:cNvSpPr>
            <a:spLocks noChangeShapeType="1"/>
          </p:cNvSpPr>
          <p:nvPr/>
        </p:nvSpPr>
        <p:spPr bwMode="auto">
          <a:xfrm>
            <a:off x="8627165" y="437515"/>
            <a:ext cx="356483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Line 7"/>
          <p:cNvSpPr>
            <a:spLocks noChangeShapeType="1"/>
          </p:cNvSpPr>
          <p:nvPr/>
        </p:nvSpPr>
        <p:spPr bwMode="auto">
          <a:xfrm>
            <a:off x="27305" y="437515"/>
            <a:ext cx="4065223" cy="13052"/>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aphicFrame>
        <p:nvGraphicFramePr>
          <p:cNvPr id="5" name="图示 4"/>
          <p:cNvGraphicFramePr/>
          <p:nvPr/>
        </p:nvGraphicFramePr>
        <p:xfrm>
          <a:off x="311100" y="1241332"/>
          <a:ext cx="7940932" cy="304553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098" name="Picture 2" descr="https://timgsa.baidu.com/timg?image&amp;quality=80&amp;size=b9999_10000&amp;sec=1517453681&amp;di=904f07c803fe79aa261499a0d91ba0d5&amp;imgtype=jpg&amp;er=1&amp;src=http%3A%2F%2Fwww.albiz.cn%2Fimg88%2Finfo%2Fh%2Fo%2Fhongbangjx%2F3a06a147c8319a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5642" y="1634666"/>
            <a:ext cx="3385422" cy="22588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graphicEl>
                                              <a:dgm id="{E60C7684-E6DA-46CC-AE6D-590EFF016FB5}"/>
                                            </p:graphicEl>
                                          </p:spTgt>
                                        </p:tgtEl>
                                        <p:attrNameLst>
                                          <p:attrName>style.visibility</p:attrName>
                                        </p:attrNameLst>
                                      </p:cBhvr>
                                      <p:to>
                                        <p:strVal val="visible"/>
                                      </p:to>
                                    </p:set>
                                    <p:animEffect transition="in" filter="wipe(left)">
                                      <p:cBhvr>
                                        <p:cTn id="30" dur="500"/>
                                        <p:tgtEl>
                                          <p:spTgt spid="5">
                                            <p:graphicEl>
                                              <a:dgm id="{E60C7684-E6DA-46CC-AE6D-590EFF016FB5}"/>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graphicEl>
                                              <a:dgm id="{281B0DFD-4AAE-4D0D-BE6E-2F5EFF4D9511}"/>
                                            </p:graphicEl>
                                          </p:spTgt>
                                        </p:tgtEl>
                                        <p:attrNameLst>
                                          <p:attrName>style.visibility</p:attrName>
                                        </p:attrNameLst>
                                      </p:cBhvr>
                                      <p:to>
                                        <p:strVal val="visible"/>
                                      </p:to>
                                    </p:set>
                                    <p:animEffect transition="in" filter="wipe(left)">
                                      <p:cBhvr>
                                        <p:cTn id="35" dur="500"/>
                                        <p:tgtEl>
                                          <p:spTgt spid="5">
                                            <p:graphicEl>
                                              <a:dgm id="{281B0DFD-4AAE-4D0D-BE6E-2F5EFF4D9511}"/>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
                                            <p:graphicEl>
                                              <a:dgm id="{3CA724B1-06A9-446D-82CF-004A864A10A9}"/>
                                            </p:graphicEl>
                                          </p:spTgt>
                                        </p:tgtEl>
                                        <p:attrNameLst>
                                          <p:attrName>style.visibility</p:attrName>
                                        </p:attrNameLst>
                                      </p:cBhvr>
                                      <p:to>
                                        <p:strVal val="visible"/>
                                      </p:to>
                                    </p:set>
                                    <p:animEffect transition="in" filter="wipe(left)">
                                      <p:cBhvr>
                                        <p:cTn id="38" dur="500"/>
                                        <p:tgtEl>
                                          <p:spTgt spid="5">
                                            <p:graphicEl>
                                              <a:dgm id="{3CA724B1-06A9-446D-82CF-004A864A10A9}"/>
                                            </p:graphic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
                                            <p:graphicEl>
                                              <a:dgm id="{08EAFBC1-6BB7-4A6D-96A1-65A70C11FD0C}"/>
                                            </p:graphicEl>
                                          </p:spTgt>
                                        </p:tgtEl>
                                        <p:attrNameLst>
                                          <p:attrName>style.visibility</p:attrName>
                                        </p:attrNameLst>
                                      </p:cBhvr>
                                      <p:to>
                                        <p:strVal val="visible"/>
                                      </p:to>
                                    </p:set>
                                    <p:animEffect transition="in" filter="wipe(left)">
                                      <p:cBhvr>
                                        <p:cTn id="41" dur="500"/>
                                        <p:tgtEl>
                                          <p:spTgt spid="5">
                                            <p:graphicEl>
                                              <a:dgm id="{08EAFBC1-6BB7-4A6D-96A1-65A70C11FD0C}"/>
                                            </p:graphic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
                                            <p:graphicEl>
                                              <a:dgm id="{234C672C-4049-4E3B-A570-E9A0CEE2DB27}"/>
                                            </p:graphicEl>
                                          </p:spTgt>
                                        </p:tgtEl>
                                        <p:attrNameLst>
                                          <p:attrName>style.visibility</p:attrName>
                                        </p:attrNameLst>
                                      </p:cBhvr>
                                      <p:to>
                                        <p:strVal val="visible"/>
                                      </p:to>
                                    </p:set>
                                    <p:animEffect transition="in" filter="wipe(left)">
                                      <p:cBhvr>
                                        <p:cTn id="44" dur="500"/>
                                        <p:tgtEl>
                                          <p:spTgt spid="5">
                                            <p:graphicEl>
                                              <a:dgm id="{234C672C-4049-4E3B-A570-E9A0CEE2DB27}"/>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
                                            <p:graphicEl>
                                              <a:dgm id="{7E1D6D45-E3B1-4C6F-A94B-310AD90F9D6A}"/>
                                            </p:graphicEl>
                                          </p:spTgt>
                                        </p:tgtEl>
                                        <p:attrNameLst>
                                          <p:attrName>style.visibility</p:attrName>
                                        </p:attrNameLst>
                                      </p:cBhvr>
                                      <p:to>
                                        <p:strVal val="visible"/>
                                      </p:to>
                                    </p:set>
                                    <p:animEffect transition="in" filter="wipe(left)">
                                      <p:cBhvr>
                                        <p:cTn id="47" dur="500"/>
                                        <p:tgtEl>
                                          <p:spTgt spid="5">
                                            <p:graphicEl>
                                              <a:dgm id="{7E1D6D45-E3B1-4C6F-A94B-310AD90F9D6A}"/>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
                                            <p:graphicEl>
                                              <a:dgm id="{0380007E-CBDE-43DA-9BCF-66D459A4CCFE}"/>
                                            </p:graphicEl>
                                          </p:spTgt>
                                        </p:tgtEl>
                                        <p:attrNameLst>
                                          <p:attrName>style.visibility</p:attrName>
                                        </p:attrNameLst>
                                      </p:cBhvr>
                                      <p:to>
                                        <p:strVal val="visible"/>
                                      </p:to>
                                    </p:set>
                                    <p:animEffect transition="in" filter="wipe(left)">
                                      <p:cBhvr>
                                        <p:cTn id="50" dur="500"/>
                                        <p:tgtEl>
                                          <p:spTgt spid="5">
                                            <p:graphicEl>
                                              <a:dgm id="{0380007E-CBDE-43DA-9BCF-66D459A4CC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 grpId="0" bldLvl="0" animBg="1"/>
      <p:bldGraphic spid="5" grpId="0">
        <p:bldSub>
          <a:bldDgm bld="lvlAtOnc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12" name="Text Box 4"/>
          <p:cNvSpPr txBox="1">
            <a:spLocks noChangeArrowheads="1"/>
          </p:cNvSpPr>
          <p:nvPr/>
        </p:nvSpPr>
        <p:spPr bwMode="auto">
          <a:xfrm>
            <a:off x="4013017" y="170678"/>
            <a:ext cx="3990848"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2. </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Line 7"/>
          <p:cNvSpPr>
            <a:spLocks noChangeShapeType="1"/>
          </p:cNvSpPr>
          <p:nvPr/>
        </p:nvSpPr>
        <p:spPr bwMode="auto">
          <a:xfrm>
            <a:off x="8627165" y="437515"/>
            <a:ext cx="356483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Line 7"/>
          <p:cNvSpPr>
            <a:spLocks noChangeShapeType="1"/>
          </p:cNvSpPr>
          <p:nvPr/>
        </p:nvSpPr>
        <p:spPr bwMode="auto">
          <a:xfrm>
            <a:off x="27305" y="437515"/>
            <a:ext cx="4065223" cy="13052"/>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任意多边形: 形状 6"/>
          <p:cNvSpPr/>
          <p:nvPr/>
        </p:nvSpPr>
        <p:spPr>
          <a:xfrm>
            <a:off x="688292" y="1050879"/>
            <a:ext cx="5344019" cy="536630"/>
          </a:xfrm>
          <a:custGeom>
            <a:avLst/>
            <a:gdLst>
              <a:gd name="connsiteX0" fmla="*/ 0 w 6395790"/>
              <a:gd name="connsiteY0" fmla="*/ 123479 h 740725"/>
              <a:gd name="connsiteX1" fmla="*/ 123479 w 6395790"/>
              <a:gd name="connsiteY1" fmla="*/ 0 h 740725"/>
              <a:gd name="connsiteX2" fmla="*/ 6272311 w 6395790"/>
              <a:gd name="connsiteY2" fmla="*/ 0 h 740725"/>
              <a:gd name="connsiteX3" fmla="*/ 6395790 w 6395790"/>
              <a:gd name="connsiteY3" fmla="*/ 123479 h 740725"/>
              <a:gd name="connsiteX4" fmla="*/ 6395790 w 6395790"/>
              <a:gd name="connsiteY4" fmla="*/ 617246 h 740725"/>
              <a:gd name="connsiteX5" fmla="*/ 6272311 w 6395790"/>
              <a:gd name="connsiteY5" fmla="*/ 740725 h 740725"/>
              <a:gd name="connsiteX6" fmla="*/ 123479 w 6395790"/>
              <a:gd name="connsiteY6" fmla="*/ 740725 h 740725"/>
              <a:gd name="connsiteX7" fmla="*/ 0 w 6395790"/>
              <a:gd name="connsiteY7" fmla="*/ 617246 h 740725"/>
              <a:gd name="connsiteX8" fmla="*/ 0 w 6395790"/>
              <a:gd name="connsiteY8" fmla="*/ 123479 h 74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5790" h="740725">
                <a:moveTo>
                  <a:pt x="0" y="123479"/>
                </a:moveTo>
                <a:cubicBezTo>
                  <a:pt x="0" y="55283"/>
                  <a:pt x="55283" y="0"/>
                  <a:pt x="123479" y="0"/>
                </a:cubicBezTo>
                <a:lnTo>
                  <a:pt x="6272311" y="0"/>
                </a:lnTo>
                <a:cubicBezTo>
                  <a:pt x="6340507" y="0"/>
                  <a:pt x="6395790" y="55283"/>
                  <a:pt x="6395790" y="123479"/>
                </a:cubicBezTo>
                <a:lnTo>
                  <a:pt x="6395790" y="617246"/>
                </a:lnTo>
                <a:cubicBezTo>
                  <a:pt x="6395790" y="685442"/>
                  <a:pt x="6340507" y="740725"/>
                  <a:pt x="6272311" y="740725"/>
                </a:cubicBezTo>
                <a:lnTo>
                  <a:pt x="123479" y="740725"/>
                </a:lnTo>
                <a:cubicBezTo>
                  <a:pt x="55283" y="740725"/>
                  <a:pt x="0" y="685442"/>
                  <a:pt x="0" y="617246"/>
                </a:cubicBezTo>
                <a:lnTo>
                  <a:pt x="0" y="123479"/>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221078" tIns="221078" rIns="221078" bIns="221078" numCol="1" spcCol="1270" anchor="ctr" anchorCtr="0">
            <a:noAutofit/>
          </a:bodyPr>
          <a:lstStyle/>
          <a:p>
            <a:pPr marL="0" lvl="0" indent="0" algn="ctr" defTabSz="1155700">
              <a:lnSpc>
                <a:spcPct val="90000"/>
              </a:lnSpc>
              <a:spcBef>
                <a:spcPct val="0"/>
              </a:spcBef>
              <a:spcAft>
                <a:spcPct val="35000"/>
              </a:spcAft>
              <a:buNone/>
            </a:pPr>
            <a:r>
              <a:rPr lang="zh-CN" altLang="en-US" sz="2800" dirty="0" smtClean="0">
                <a:ea typeface="方正书宋简体"/>
              </a:rPr>
              <a:t>（</a:t>
            </a:r>
            <a:r>
              <a:rPr lang="en-US" altLang="zh-CN" sz="2800" dirty="0" smtClean="0">
                <a:ea typeface="方正书宋简体"/>
              </a:rPr>
              <a:t>1</a:t>
            </a:r>
            <a:r>
              <a:rPr lang="zh-CN" altLang="en-US" sz="2800" dirty="0" smtClean="0">
                <a:ea typeface="方正书宋简体"/>
              </a:rPr>
              <a:t>）</a:t>
            </a:r>
            <a:r>
              <a:rPr lang="zh-CN" altLang="en-US" sz="2800" kern="1200" dirty="0" smtClean="0">
                <a:ea typeface="方正书宋简体"/>
              </a:rPr>
              <a:t>根据</a:t>
            </a:r>
            <a:r>
              <a:rPr lang="zh-CN" altLang="en-US" sz="2800" kern="1200" dirty="0">
                <a:ea typeface="方正书宋简体"/>
              </a:rPr>
              <a:t>现金净流量的定义计算</a:t>
            </a:r>
            <a:endParaRPr lang="zh-CN" altLang="en-US" sz="2800" kern="1200" dirty="0">
              <a:ea typeface="方正书宋简体"/>
            </a:endParaRPr>
          </a:p>
        </p:txBody>
      </p:sp>
      <p:sp>
        <p:nvSpPr>
          <p:cNvPr id="15" name="矩形 14"/>
          <p:cNvSpPr/>
          <p:nvPr/>
        </p:nvSpPr>
        <p:spPr>
          <a:xfrm>
            <a:off x="2143500" y="1788723"/>
            <a:ext cx="7568097" cy="523220"/>
          </a:xfrm>
          <a:prstGeom prst="rect">
            <a:avLst/>
          </a:prstGeom>
        </p:spPr>
        <p:txBody>
          <a:bodyPr wrap="none">
            <a:spAutoFit/>
          </a:bodyPr>
          <a:lstStyle/>
          <a:p>
            <a:r>
              <a:rPr lang="zh-CN" altLang="zh-CN" sz="2800" kern="1000" dirty="0">
                <a:latin typeface="Times New Roman" panose="02020603050405020304" pitchFamily="18" charset="0"/>
                <a:ea typeface="方正书宋简体"/>
                <a:cs typeface="Times New Roman" panose="02020603050405020304" pitchFamily="18" charset="0"/>
              </a:rPr>
              <a:t>运营期现金净流量</a:t>
            </a:r>
            <a:r>
              <a:rPr lang="en-US" altLang="zh-CN" sz="2800" kern="1000" dirty="0">
                <a:latin typeface="Times New Roman" panose="02020603050405020304" pitchFamily="18" charset="0"/>
                <a:ea typeface="方正书宋简体"/>
              </a:rPr>
              <a:t>=</a:t>
            </a:r>
            <a:r>
              <a:rPr lang="zh-CN" altLang="zh-CN" sz="2800" kern="1000" dirty="0">
                <a:latin typeface="Times New Roman" panose="02020603050405020304" pitchFamily="18" charset="0"/>
                <a:ea typeface="方正书宋简体"/>
                <a:cs typeface="Times New Roman" panose="02020603050405020304" pitchFamily="18" charset="0"/>
              </a:rPr>
              <a:t>营业收入</a:t>
            </a:r>
            <a:r>
              <a:rPr lang="en-US" altLang="zh-CN" sz="2800" kern="1000" dirty="0">
                <a:latin typeface="宋体" panose="02010600030101010101" pitchFamily="2" charset="-122"/>
                <a:cs typeface="Times New Roman" panose="02020603050405020304" pitchFamily="18" charset="0"/>
              </a:rPr>
              <a:t>-</a:t>
            </a:r>
            <a:r>
              <a:rPr lang="zh-CN" altLang="zh-CN" sz="2800" kern="1000" dirty="0">
                <a:latin typeface="Times New Roman" panose="02020603050405020304" pitchFamily="18" charset="0"/>
                <a:ea typeface="方正书宋简体"/>
                <a:cs typeface="Times New Roman" panose="02020603050405020304" pitchFamily="18" charset="0"/>
              </a:rPr>
              <a:t>付现成本</a:t>
            </a:r>
            <a:r>
              <a:rPr lang="en-US" altLang="zh-CN" sz="2800" kern="1000" dirty="0" smtClean="0">
                <a:latin typeface="宋体" panose="02010600030101010101" pitchFamily="2" charset="-122"/>
                <a:cs typeface="Times New Roman" panose="02020603050405020304" pitchFamily="18" charset="0"/>
              </a:rPr>
              <a:t>-</a:t>
            </a:r>
            <a:r>
              <a:rPr lang="zh-CN" altLang="zh-CN" sz="2800" kern="1000" dirty="0" smtClean="0">
                <a:latin typeface="Times New Roman" panose="02020603050405020304" pitchFamily="18" charset="0"/>
                <a:ea typeface="方正书宋简体"/>
                <a:cs typeface="Times New Roman" panose="02020603050405020304" pitchFamily="18" charset="0"/>
              </a:rPr>
              <a:t>所得税</a:t>
            </a:r>
            <a:endParaRPr lang="zh-CN" altLang="en-US" sz="2800" dirty="0"/>
          </a:p>
        </p:txBody>
      </p:sp>
      <p:graphicFrame>
        <p:nvGraphicFramePr>
          <p:cNvPr id="19" name="图示 18"/>
          <p:cNvGraphicFramePr/>
          <p:nvPr/>
        </p:nvGraphicFramePr>
        <p:xfrm>
          <a:off x="730261" y="2292628"/>
          <a:ext cx="10760609" cy="257121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graphicEl>
                                              <a:dgm id="{C0B9D4A0-9A09-4A51-BBAF-7460827749FD}"/>
                                            </p:graphicEl>
                                          </p:spTgt>
                                        </p:tgtEl>
                                        <p:attrNameLst>
                                          <p:attrName>style.visibility</p:attrName>
                                        </p:attrNameLst>
                                      </p:cBhvr>
                                      <p:to>
                                        <p:strVal val="visible"/>
                                      </p:to>
                                    </p:set>
                                    <p:animEffect transition="in" filter="wipe(left)">
                                      <p:cBhvr>
                                        <p:cTn id="23" dur="500"/>
                                        <p:tgtEl>
                                          <p:spTgt spid="19">
                                            <p:graphicEl>
                                              <a:dgm id="{C0B9D4A0-9A09-4A51-BBAF-7460827749F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graphicEl>
                                              <a:dgm id="{84E7B64A-4DD8-4870-8E75-A2F7862CC246}"/>
                                            </p:graphicEl>
                                          </p:spTgt>
                                        </p:tgtEl>
                                        <p:attrNameLst>
                                          <p:attrName>style.visibility</p:attrName>
                                        </p:attrNameLst>
                                      </p:cBhvr>
                                      <p:to>
                                        <p:strVal val="visible"/>
                                      </p:to>
                                    </p:set>
                                    <p:animEffect transition="in" filter="wipe(left)">
                                      <p:cBhvr>
                                        <p:cTn id="28" dur="500"/>
                                        <p:tgtEl>
                                          <p:spTgt spid="19">
                                            <p:graphicEl>
                                              <a:dgm id="{84E7B64A-4DD8-4870-8E75-A2F7862CC24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graphicEl>
                                              <a:dgm id="{61B8F1BF-5798-4286-BF9C-D50DC361ABE6}"/>
                                            </p:graphicEl>
                                          </p:spTgt>
                                        </p:tgtEl>
                                        <p:attrNameLst>
                                          <p:attrName>style.visibility</p:attrName>
                                        </p:attrNameLst>
                                      </p:cBhvr>
                                      <p:to>
                                        <p:strVal val="visible"/>
                                      </p:to>
                                    </p:set>
                                    <p:animEffect transition="in" filter="wipe(left)">
                                      <p:cBhvr>
                                        <p:cTn id="33" dur="500"/>
                                        <p:tgtEl>
                                          <p:spTgt spid="19">
                                            <p:graphicEl>
                                              <a:dgm id="{61B8F1BF-5798-4286-BF9C-D50DC361ABE6}"/>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graphicEl>
                                              <a:dgm id="{DB590FE8-A261-4287-BB62-F42084675CCB}"/>
                                            </p:graphicEl>
                                          </p:spTgt>
                                        </p:tgtEl>
                                        <p:attrNameLst>
                                          <p:attrName>style.visibility</p:attrName>
                                        </p:attrNameLst>
                                      </p:cBhvr>
                                      <p:to>
                                        <p:strVal val="visible"/>
                                      </p:to>
                                    </p:set>
                                    <p:animEffect transition="in" filter="wipe(left)">
                                      <p:cBhvr>
                                        <p:cTn id="38" dur="500"/>
                                        <p:tgtEl>
                                          <p:spTgt spid="19">
                                            <p:graphicEl>
                                              <a:dgm id="{DB590FE8-A261-4287-BB62-F42084675C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 grpId="0" animBg="1"/>
      <p:bldP spid="15" grpId="0"/>
      <p:bldGraphic spid="19"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703" y="4012442"/>
            <a:ext cx="1814172" cy="2212404"/>
          </a:xfrm>
          <a:prstGeom prst="rect">
            <a:avLst/>
          </a:prstGeom>
        </p:spPr>
      </p:pic>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12" name="Text Box 4"/>
          <p:cNvSpPr txBox="1">
            <a:spLocks noChangeArrowheads="1"/>
          </p:cNvSpPr>
          <p:nvPr/>
        </p:nvSpPr>
        <p:spPr bwMode="auto">
          <a:xfrm>
            <a:off x="4013016" y="129735"/>
            <a:ext cx="3990848"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2. </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Line 7"/>
          <p:cNvSpPr>
            <a:spLocks noChangeShapeType="1"/>
          </p:cNvSpPr>
          <p:nvPr/>
        </p:nvSpPr>
        <p:spPr bwMode="auto">
          <a:xfrm>
            <a:off x="8627165" y="437515"/>
            <a:ext cx="356483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Line 7"/>
          <p:cNvSpPr>
            <a:spLocks noChangeShapeType="1"/>
          </p:cNvSpPr>
          <p:nvPr/>
        </p:nvSpPr>
        <p:spPr bwMode="auto">
          <a:xfrm>
            <a:off x="27305" y="437515"/>
            <a:ext cx="4065223" cy="13052"/>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9" name="组合 18"/>
          <p:cNvGrpSpPr/>
          <p:nvPr/>
        </p:nvGrpSpPr>
        <p:grpSpPr>
          <a:xfrm>
            <a:off x="777922" y="696037"/>
            <a:ext cx="10372299" cy="2563767"/>
            <a:chOff x="814022" y="3461620"/>
            <a:chExt cx="7368294" cy="3808066"/>
          </a:xfrm>
        </p:grpSpPr>
        <p:sp>
          <p:nvSpPr>
            <p:cNvPr id="20" name="矩形 19"/>
            <p:cNvSpPr/>
            <p:nvPr/>
          </p:nvSpPr>
          <p:spPr>
            <a:xfrm>
              <a:off x="1153695" y="3866539"/>
              <a:ext cx="6851744" cy="3257214"/>
            </a:xfrm>
            <a:prstGeom prst="rect">
              <a:avLst/>
            </a:prstGeom>
          </p:spPr>
          <p:txBody>
            <a:bodyPr wrap="square">
              <a:spAutoFit/>
            </a:bodyPr>
            <a:lstStyle/>
            <a:p>
              <a:pPr algn="just">
                <a:lnSpc>
                  <a:spcPct val="125000"/>
                </a:lnSpc>
                <a:buClr>
                  <a:srgbClr val="77F06E"/>
                </a:buClr>
              </a:pPr>
              <a:r>
                <a:rPr lang="zh-CN" altLang="en-US" sz="2800" b="1" dirty="0">
                  <a:solidFill>
                    <a:srgbClr val="333333"/>
                  </a:solidFill>
                  <a:latin typeface="方正书宋简体"/>
                  <a:ea typeface="宋体" panose="02010600030101010101" pitchFamily="2" charset="-122"/>
                </a:rPr>
                <a:t>       某固定资产项目预计投产后可使用</a:t>
              </a:r>
              <a:r>
                <a:rPr lang="en-US" altLang="zh-CN" sz="2800" b="1" dirty="0">
                  <a:solidFill>
                    <a:srgbClr val="333333"/>
                  </a:solidFill>
                  <a:latin typeface="方正书宋简体"/>
                  <a:ea typeface="宋体" panose="02010600030101010101" pitchFamily="2" charset="-122"/>
                </a:rPr>
                <a:t>8</a:t>
              </a:r>
              <a:r>
                <a:rPr lang="zh-CN" altLang="en-US" sz="2800" b="1" dirty="0">
                  <a:solidFill>
                    <a:srgbClr val="333333"/>
                  </a:solidFill>
                  <a:latin typeface="方正书宋简体"/>
                  <a:ea typeface="宋体" panose="02010600030101010101" pitchFamily="2" charset="-122"/>
                </a:rPr>
                <a:t>年，每年为企业创造增量</a:t>
              </a:r>
              <a:r>
                <a:rPr lang="zh-CN" altLang="en-US" sz="2800" b="1" dirty="0">
                  <a:solidFill>
                    <a:srgbClr val="FF0000"/>
                  </a:solidFill>
                  <a:latin typeface="方正书宋简体"/>
                  <a:ea typeface="宋体" panose="02010600030101010101" pitchFamily="2" charset="-122"/>
                </a:rPr>
                <a:t>收入</a:t>
              </a:r>
              <a:r>
                <a:rPr lang="en-US" altLang="zh-CN" sz="2800" b="1" dirty="0">
                  <a:solidFill>
                    <a:srgbClr val="333333"/>
                  </a:solidFill>
                  <a:latin typeface="方正书宋简体"/>
                  <a:ea typeface="宋体" panose="02010600030101010101" pitchFamily="2" charset="-122"/>
                </a:rPr>
                <a:t>100</a:t>
              </a:r>
              <a:r>
                <a:rPr lang="zh-CN" altLang="en-US" sz="2800" b="1" dirty="0">
                  <a:solidFill>
                    <a:srgbClr val="333333"/>
                  </a:solidFill>
                  <a:latin typeface="方正书宋简体"/>
                  <a:ea typeface="宋体" panose="02010600030101010101" pitchFamily="2" charset="-122"/>
                </a:rPr>
                <a:t>万元，发生</a:t>
              </a:r>
              <a:r>
                <a:rPr lang="zh-CN" altLang="en-US" sz="2800" b="1" dirty="0">
                  <a:solidFill>
                    <a:srgbClr val="FF0000"/>
                  </a:solidFill>
                  <a:latin typeface="方正书宋简体"/>
                  <a:ea typeface="宋体" panose="02010600030101010101" pitchFamily="2" charset="-122"/>
                </a:rPr>
                <a:t>付现成本</a:t>
              </a:r>
              <a:r>
                <a:rPr lang="en-US" altLang="zh-CN" sz="2800" b="1" dirty="0">
                  <a:solidFill>
                    <a:srgbClr val="333333"/>
                  </a:solidFill>
                  <a:latin typeface="方正书宋简体"/>
                  <a:ea typeface="宋体" panose="02010600030101010101" pitchFamily="2" charset="-122"/>
                </a:rPr>
                <a:t>60</a:t>
              </a:r>
              <a:r>
                <a:rPr lang="zh-CN" altLang="en-US" sz="2800" b="1" dirty="0">
                  <a:solidFill>
                    <a:srgbClr val="333333"/>
                  </a:solidFill>
                  <a:latin typeface="方正书宋简体"/>
                  <a:ea typeface="宋体" panose="02010600030101010101" pitchFamily="2" charset="-122"/>
                </a:rPr>
                <a:t>万元，固定资产按直线法折旧，每年</a:t>
              </a:r>
              <a:r>
                <a:rPr lang="zh-CN" altLang="en-US" sz="2800" b="1" dirty="0">
                  <a:solidFill>
                    <a:srgbClr val="FF0000"/>
                  </a:solidFill>
                  <a:latin typeface="方正书宋简体"/>
                  <a:ea typeface="宋体" panose="02010600030101010101" pitchFamily="2" charset="-122"/>
                </a:rPr>
                <a:t>折旧额</a:t>
              </a:r>
              <a:r>
                <a:rPr lang="zh-CN" altLang="en-US" sz="2800" b="1" dirty="0">
                  <a:solidFill>
                    <a:srgbClr val="333333"/>
                  </a:solidFill>
                  <a:latin typeface="方正书宋简体"/>
                  <a:ea typeface="宋体" panose="02010600030101010101" pitchFamily="2" charset="-122"/>
                </a:rPr>
                <a:t>为</a:t>
              </a:r>
              <a:r>
                <a:rPr lang="en-US" altLang="zh-CN" sz="2800" b="1" dirty="0">
                  <a:solidFill>
                    <a:srgbClr val="333333"/>
                  </a:solidFill>
                  <a:latin typeface="方正书宋简体"/>
                  <a:ea typeface="宋体" panose="02010600030101010101" pitchFamily="2" charset="-122"/>
                </a:rPr>
                <a:t>20</a:t>
              </a:r>
              <a:r>
                <a:rPr lang="zh-CN" altLang="en-US" sz="2800" b="1" dirty="0">
                  <a:solidFill>
                    <a:srgbClr val="333333"/>
                  </a:solidFill>
                  <a:latin typeface="方正书宋简体"/>
                  <a:ea typeface="宋体" panose="02010600030101010101" pitchFamily="2" charset="-122"/>
                </a:rPr>
                <a:t>万元，期末无残值，所得税率</a:t>
              </a:r>
              <a:r>
                <a:rPr lang="en-US" altLang="zh-CN" sz="2800" b="1" dirty="0">
                  <a:solidFill>
                    <a:srgbClr val="333333"/>
                  </a:solidFill>
                  <a:latin typeface="方正书宋简体"/>
                  <a:ea typeface="宋体" panose="02010600030101010101" pitchFamily="2" charset="-122"/>
                </a:rPr>
                <a:t>25%</a:t>
              </a:r>
              <a:r>
                <a:rPr lang="zh-CN" altLang="en-US" sz="2800" b="1" dirty="0">
                  <a:solidFill>
                    <a:srgbClr val="333333"/>
                  </a:solidFill>
                  <a:latin typeface="方正书宋简体"/>
                  <a:ea typeface="宋体" panose="02010600030101010101" pitchFamily="2" charset="-122"/>
                </a:rPr>
                <a:t>。计算该项</a:t>
              </a:r>
              <a:r>
                <a:rPr lang="zh-CN" altLang="en-US" sz="2800" b="1" dirty="0" smtClean="0">
                  <a:solidFill>
                    <a:srgbClr val="333333"/>
                  </a:solidFill>
                  <a:latin typeface="方正书宋简体"/>
                  <a:ea typeface="宋体" panose="02010600030101010101" pitchFamily="2" charset="-122"/>
                </a:rPr>
                <a:t>固定资产</a:t>
              </a:r>
              <a:r>
                <a:rPr lang="zh-CN" altLang="en-US" sz="2800" dirty="0">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r>
                <a:rPr lang="zh-CN" altLang="en-US" sz="2800" b="1" dirty="0" smtClean="0">
                  <a:solidFill>
                    <a:srgbClr val="333333"/>
                  </a:solidFill>
                  <a:latin typeface="方正书宋简体"/>
                  <a:ea typeface="宋体" panose="02010600030101010101" pitchFamily="2" charset="-122"/>
                </a:rPr>
                <a:t>。</a:t>
              </a:r>
              <a:endParaRPr lang="zh-CN" altLang="en-US" sz="2800" b="1" dirty="0">
                <a:solidFill>
                  <a:srgbClr val="333333"/>
                </a:solidFill>
                <a:latin typeface="方正书宋简体"/>
                <a:ea typeface="宋体" panose="02010600030101010101" pitchFamily="2" charset="-122"/>
              </a:endParaRPr>
            </a:p>
          </p:txBody>
        </p:sp>
        <p:grpSp>
          <p:nvGrpSpPr>
            <p:cNvPr id="21" name="组合 14"/>
            <p:cNvGrpSpPr/>
            <p:nvPr/>
          </p:nvGrpSpPr>
          <p:grpSpPr bwMode="auto">
            <a:xfrm>
              <a:off x="814022" y="3461620"/>
              <a:ext cx="7368294" cy="3808066"/>
              <a:chOff x="281712" y="1547958"/>
              <a:chExt cx="8642513" cy="6539306"/>
            </a:xfrm>
          </p:grpSpPr>
          <p:sp>
            <p:nvSpPr>
              <p:cNvPr id="22" name="矩形 8"/>
              <p:cNvSpPr/>
              <p:nvPr/>
            </p:nvSpPr>
            <p:spPr bwMode="auto">
              <a:xfrm>
                <a:off x="504431" y="2102135"/>
                <a:ext cx="8419794" cy="5985129"/>
              </a:xfrm>
              <a:prstGeom prst="rect">
                <a:avLst/>
              </a:prstGeom>
              <a:noFill/>
              <a:ln w="25400">
                <a:solidFill>
                  <a:srgbClr val="0070C0"/>
                </a:solidFill>
                <a:miter lim="800000"/>
              </a:ln>
            </p:spPr>
            <p:txBody>
              <a:bodyPr/>
              <a:lstStyle/>
              <a:p>
                <a:pPr>
                  <a:lnSpc>
                    <a:spcPct val="130000"/>
                  </a:lnSpc>
                </a:pPr>
                <a:r>
                  <a:rPr lang="zh-CN" altLang="en-US" sz="3200" b="1" dirty="0">
                    <a:solidFill>
                      <a:srgbClr val="333333"/>
                    </a:solidFill>
                    <a:latin typeface="Times New Roman" panose="02020603050405020304" pitchFamily="18" charset="0"/>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3" name="组合 11"/>
              <p:cNvGrpSpPr/>
              <p:nvPr/>
            </p:nvGrpSpPr>
            <p:grpSpPr>
              <a:xfrm>
                <a:off x="281712" y="1547958"/>
                <a:ext cx="791470" cy="1009511"/>
                <a:chOff x="-488631" y="-2022440"/>
                <a:chExt cx="5567075" cy="5768593"/>
              </a:xfrm>
              <a:effectLst>
                <a:outerShdw blurRad="444500" dist="254000" dir="8100000" algn="tr" rotWithShape="0">
                  <a:prstClr val="black">
                    <a:alpha val="50000"/>
                  </a:prstClr>
                </a:outerShdw>
              </a:effectLst>
            </p:grpSpPr>
            <p:sp>
              <p:nvSpPr>
                <p:cNvPr id="24" name="同心圆 28"/>
                <p:cNvSpPr/>
                <p:nvPr/>
              </p:nvSpPr>
              <p:spPr>
                <a:xfrm>
                  <a:off x="1077944" y="-1441797"/>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25" name="椭圆 24"/>
                <p:cNvSpPr/>
                <p:nvPr/>
              </p:nvSpPr>
              <p:spPr>
                <a:xfrm>
                  <a:off x="-488631" y="-2022440"/>
                  <a:ext cx="3764812" cy="57685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grpSp>
      <p:sp>
        <p:nvSpPr>
          <p:cNvPr id="6" name="矩形 5"/>
          <p:cNvSpPr/>
          <p:nvPr/>
        </p:nvSpPr>
        <p:spPr>
          <a:xfrm>
            <a:off x="1089569" y="3361735"/>
            <a:ext cx="9992413" cy="1131079"/>
          </a:xfrm>
          <a:prstGeom prst="rect">
            <a:avLst/>
          </a:prstGeom>
        </p:spPr>
        <p:txBody>
          <a:bodyPr wrap="square">
            <a:spAutoFit/>
          </a:bodyPr>
          <a:lstStyle/>
          <a:p>
            <a:pPr algn="just" eaLnBrk="1" hangingPunct="1">
              <a:lnSpc>
                <a:spcPct val="125000"/>
              </a:lnSpc>
              <a:buClr>
                <a:srgbClr val="77F06E"/>
              </a:buClr>
            </a:pPr>
            <a:r>
              <a:rPr lang="zh-CN" altLang="en-US" sz="2600" b="1" dirty="0">
                <a:solidFill>
                  <a:srgbClr val="333333"/>
                </a:solidFill>
                <a:latin typeface="方正书宋简体"/>
                <a:ea typeface="宋体" panose="02010600030101010101" pitchFamily="2" charset="-122"/>
              </a:rPr>
              <a:t>解析</a:t>
            </a:r>
            <a:r>
              <a:rPr lang="zh-CN" altLang="en-US" sz="2600" b="1" dirty="0" smtClean="0">
                <a:solidFill>
                  <a:srgbClr val="333333"/>
                </a:solidFill>
                <a:latin typeface="方正书宋简体"/>
                <a:ea typeface="宋体" panose="02010600030101010101" pitchFamily="2" charset="-122"/>
              </a:rPr>
              <a:t>：所得税</a:t>
            </a:r>
            <a:r>
              <a:rPr lang="en-US" altLang="zh-CN" sz="2600" b="1" dirty="0">
                <a:solidFill>
                  <a:srgbClr val="333333"/>
                </a:solidFill>
                <a:latin typeface="方正书宋简体"/>
                <a:ea typeface="宋体" panose="02010600030101010101" pitchFamily="2" charset="-122"/>
              </a:rPr>
              <a:t>=</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100</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60</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20</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×25%=5</a:t>
            </a:r>
            <a:r>
              <a:rPr lang="zh-CN" altLang="en-US" sz="2600" b="1" dirty="0">
                <a:solidFill>
                  <a:srgbClr val="333333"/>
                </a:solidFill>
                <a:latin typeface="方正书宋简体"/>
                <a:ea typeface="宋体" panose="02010600030101010101" pitchFamily="2" charset="-122"/>
              </a:rPr>
              <a:t>（万元）</a:t>
            </a:r>
            <a:endParaRPr lang="en-US" altLang="zh-CN" sz="2600" b="1" dirty="0">
              <a:solidFill>
                <a:srgbClr val="333333"/>
              </a:solidFill>
              <a:latin typeface="方正书宋简体"/>
              <a:ea typeface="宋体" panose="02010600030101010101" pitchFamily="2" charset="-122"/>
            </a:endParaRPr>
          </a:p>
          <a:p>
            <a:pPr algn="just">
              <a:lnSpc>
                <a:spcPct val="125000"/>
              </a:lnSpc>
              <a:buClr>
                <a:srgbClr val="77F06E"/>
              </a:buClr>
            </a:pPr>
            <a:r>
              <a:rPr lang="zh-CN" altLang="en-US" sz="2800" dirty="0">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r>
              <a:rPr lang="en-US" altLang="zh-CN" sz="2600" b="1" dirty="0" smtClean="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NCF</a:t>
            </a:r>
            <a:r>
              <a:rPr lang="en-US" altLang="zh-CN" sz="2600" b="1" baseline="-25000" dirty="0">
                <a:solidFill>
                  <a:srgbClr val="333333"/>
                </a:solidFill>
                <a:latin typeface="方正书宋简体"/>
                <a:ea typeface="宋体" panose="02010600030101010101" pitchFamily="2" charset="-122"/>
              </a:rPr>
              <a:t>1~8</a:t>
            </a:r>
            <a:r>
              <a:rPr lang="en-US" altLang="zh-CN" sz="2600" b="1" dirty="0">
                <a:solidFill>
                  <a:srgbClr val="333333"/>
                </a:solidFill>
                <a:latin typeface="方正书宋简体"/>
                <a:ea typeface="宋体" panose="02010600030101010101" pitchFamily="2" charset="-122"/>
              </a:rPr>
              <a:t>=100</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60</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5=35</a:t>
            </a:r>
            <a:r>
              <a:rPr lang="zh-CN" altLang="en-US" sz="2600" b="1" dirty="0">
                <a:solidFill>
                  <a:srgbClr val="333333"/>
                </a:solidFill>
                <a:latin typeface="方正书宋简体"/>
                <a:ea typeface="宋体" panose="02010600030101010101" pitchFamily="2" charset="-122"/>
              </a:rPr>
              <a:t>（万元）</a:t>
            </a:r>
            <a:endParaRPr lang="zh-CN" altLang="en-US" sz="2600" b="1" dirty="0">
              <a:solidFill>
                <a:srgbClr val="333333"/>
              </a:solidFill>
              <a:latin typeface="方正书宋简体"/>
              <a:ea typeface="宋体" panose="02010600030101010101" pitchFamily="2" charset="-122"/>
            </a:endParaRPr>
          </a:p>
        </p:txBody>
      </p:sp>
      <p:grpSp>
        <p:nvGrpSpPr>
          <p:cNvPr id="46" name="组合 45"/>
          <p:cNvGrpSpPr/>
          <p:nvPr/>
        </p:nvGrpSpPr>
        <p:grpSpPr>
          <a:xfrm>
            <a:off x="2879215" y="4581431"/>
            <a:ext cx="7468421" cy="1525942"/>
            <a:chOff x="2346952" y="5429200"/>
            <a:chExt cx="7468421" cy="1525942"/>
          </a:xfrm>
        </p:grpSpPr>
        <p:sp>
          <p:nvSpPr>
            <p:cNvPr id="26" name="Line 3"/>
            <p:cNvSpPr>
              <a:spLocks noChangeShapeType="1"/>
            </p:cNvSpPr>
            <p:nvPr/>
          </p:nvSpPr>
          <p:spPr bwMode="auto">
            <a:xfrm>
              <a:off x="2788442" y="6409284"/>
              <a:ext cx="6833282" cy="34486"/>
            </a:xfrm>
            <a:prstGeom prst="line">
              <a:avLst/>
            </a:prstGeom>
            <a:noFill/>
            <a:ln w="76200">
              <a:solidFill>
                <a:schemeClr val="bg2">
                  <a:lumMod val="50000"/>
                </a:schemeClr>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37" name="Text Box 14"/>
            <p:cNvSpPr txBox="1">
              <a:spLocks noChangeArrowheads="1"/>
            </p:cNvSpPr>
            <p:nvPr/>
          </p:nvSpPr>
          <p:spPr bwMode="auto">
            <a:xfrm>
              <a:off x="3862276" y="6430539"/>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2</a:t>
              </a:r>
              <a:endParaRPr lang="en-US" altLang="zh-CN" b="1" dirty="0">
                <a:solidFill>
                  <a:schemeClr val="accent2">
                    <a:lumMod val="50000"/>
                  </a:schemeClr>
                </a:solidFill>
              </a:endParaRPr>
            </a:p>
          </p:txBody>
        </p:sp>
        <p:sp>
          <p:nvSpPr>
            <p:cNvPr id="38" name="Text Box 15"/>
            <p:cNvSpPr txBox="1">
              <a:spLocks noChangeArrowheads="1"/>
            </p:cNvSpPr>
            <p:nvPr/>
          </p:nvSpPr>
          <p:spPr bwMode="auto">
            <a:xfrm>
              <a:off x="4758207" y="6443767"/>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a:t>
              </a:r>
              <a:endParaRPr lang="en-US" altLang="zh-CN" sz="2400" b="1" dirty="0">
                <a:solidFill>
                  <a:schemeClr val="accent2">
                    <a:lumMod val="50000"/>
                  </a:schemeClr>
                </a:solidFill>
              </a:endParaRPr>
            </a:p>
          </p:txBody>
        </p:sp>
        <p:sp>
          <p:nvSpPr>
            <p:cNvPr id="43" name="Text Box 33"/>
            <p:cNvSpPr txBox="1">
              <a:spLocks noChangeArrowheads="1"/>
            </p:cNvSpPr>
            <p:nvPr/>
          </p:nvSpPr>
          <p:spPr bwMode="auto">
            <a:xfrm>
              <a:off x="2346952" y="6433096"/>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0</a:t>
              </a:r>
              <a:endParaRPr lang="en-US" altLang="zh-CN" sz="2400" b="1" dirty="0">
                <a:solidFill>
                  <a:schemeClr val="accent2">
                    <a:lumMod val="50000"/>
                  </a:schemeClr>
                </a:solidFill>
              </a:endParaRPr>
            </a:p>
          </p:txBody>
        </p:sp>
        <p:sp>
          <p:nvSpPr>
            <p:cNvPr id="44" name="Line 4"/>
            <p:cNvSpPr>
              <a:spLocks noChangeShapeType="1"/>
            </p:cNvSpPr>
            <p:nvPr/>
          </p:nvSpPr>
          <p:spPr bwMode="auto">
            <a:xfrm flipH="1">
              <a:off x="3610726" y="5842070"/>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45" name="Text Box 9"/>
            <p:cNvSpPr txBox="1">
              <a:spLocks noChangeArrowheads="1"/>
            </p:cNvSpPr>
            <p:nvPr/>
          </p:nvSpPr>
          <p:spPr bwMode="auto">
            <a:xfrm>
              <a:off x="3090377" y="5453072"/>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31" name="Line 4"/>
            <p:cNvSpPr>
              <a:spLocks noChangeShapeType="1"/>
            </p:cNvSpPr>
            <p:nvPr/>
          </p:nvSpPr>
          <p:spPr bwMode="auto">
            <a:xfrm flipH="1">
              <a:off x="4429653" y="5859154"/>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34" name="Line 4"/>
            <p:cNvSpPr>
              <a:spLocks noChangeShapeType="1"/>
            </p:cNvSpPr>
            <p:nvPr/>
          </p:nvSpPr>
          <p:spPr bwMode="auto">
            <a:xfrm flipH="1">
              <a:off x="5298499" y="5840971"/>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35" name="Line 4"/>
            <p:cNvSpPr>
              <a:spLocks noChangeShapeType="1"/>
            </p:cNvSpPr>
            <p:nvPr/>
          </p:nvSpPr>
          <p:spPr bwMode="auto">
            <a:xfrm flipH="1">
              <a:off x="6117426" y="5858055"/>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36" name="Line 4"/>
            <p:cNvSpPr>
              <a:spLocks noChangeShapeType="1"/>
            </p:cNvSpPr>
            <p:nvPr/>
          </p:nvSpPr>
          <p:spPr bwMode="auto">
            <a:xfrm flipH="1">
              <a:off x="6881639" y="5868267"/>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40" name="Line 4"/>
            <p:cNvSpPr>
              <a:spLocks noChangeShapeType="1"/>
            </p:cNvSpPr>
            <p:nvPr/>
          </p:nvSpPr>
          <p:spPr bwMode="auto">
            <a:xfrm flipH="1">
              <a:off x="7700566" y="5885351"/>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41" name="Line 4"/>
            <p:cNvSpPr>
              <a:spLocks noChangeShapeType="1"/>
            </p:cNvSpPr>
            <p:nvPr/>
          </p:nvSpPr>
          <p:spPr bwMode="auto">
            <a:xfrm flipH="1">
              <a:off x="8492074" y="5878479"/>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42" name="Line 4"/>
            <p:cNvSpPr>
              <a:spLocks noChangeShapeType="1"/>
            </p:cNvSpPr>
            <p:nvPr/>
          </p:nvSpPr>
          <p:spPr bwMode="auto">
            <a:xfrm flipH="1">
              <a:off x="9311001" y="5895563"/>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48" name="Text Box 9"/>
            <p:cNvSpPr txBox="1">
              <a:spLocks noChangeArrowheads="1"/>
            </p:cNvSpPr>
            <p:nvPr/>
          </p:nvSpPr>
          <p:spPr bwMode="auto">
            <a:xfrm>
              <a:off x="3922446" y="5453072"/>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49" name="Text Box 9"/>
            <p:cNvSpPr txBox="1">
              <a:spLocks noChangeArrowheads="1"/>
            </p:cNvSpPr>
            <p:nvPr/>
          </p:nvSpPr>
          <p:spPr bwMode="auto">
            <a:xfrm>
              <a:off x="4783011" y="5440722"/>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50" name="Text Box 9"/>
            <p:cNvSpPr txBox="1">
              <a:spLocks noChangeArrowheads="1"/>
            </p:cNvSpPr>
            <p:nvPr/>
          </p:nvSpPr>
          <p:spPr bwMode="auto">
            <a:xfrm>
              <a:off x="5582800" y="5444735"/>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51" name="Text Box 9"/>
            <p:cNvSpPr txBox="1">
              <a:spLocks noChangeArrowheads="1"/>
            </p:cNvSpPr>
            <p:nvPr/>
          </p:nvSpPr>
          <p:spPr bwMode="auto">
            <a:xfrm>
              <a:off x="6334817" y="5429200"/>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53" name="Text Box 9"/>
            <p:cNvSpPr txBox="1">
              <a:spLocks noChangeArrowheads="1"/>
            </p:cNvSpPr>
            <p:nvPr/>
          </p:nvSpPr>
          <p:spPr bwMode="auto">
            <a:xfrm>
              <a:off x="7179650" y="5483030"/>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54" name="Text Box 9"/>
            <p:cNvSpPr txBox="1">
              <a:spLocks noChangeArrowheads="1"/>
            </p:cNvSpPr>
            <p:nvPr/>
          </p:nvSpPr>
          <p:spPr bwMode="auto">
            <a:xfrm>
              <a:off x="7944744" y="5455764"/>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55" name="Text Box 9"/>
            <p:cNvSpPr txBox="1">
              <a:spLocks noChangeArrowheads="1"/>
            </p:cNvSpPr>
            <p:nvPr/>
          </p:nvSpPr>
          <p:spPr bwMode="auto">
            <a:xfrm>
              <a:off x="8762067" y="5469513"/>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56" name="Text Box 14"/>
            <p:cNvSpPr txBox="1">
              <a:spLocks noChangeArrowheads="1"/>
            </p:cNvSpPr>
            <p:nvPr/>
          </p:nvSpPr>
          <p:spPr bwMode="auto">
            <a:xfrm>
              <a:off x="3055718" y="6431077"/>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1</a:t>
              </a:r>
              <a:endParaRPr lang="en-US" altLang="zh-CN" b="1" dirty="0">
                <a:solidFill>
                  <a:schemeClr val="accent2">
                    <a:lumMod val="50000"/>
                  </a:schemeClr>
                </a:solidFill>
              </a:endParaRPr>
            </a:p>
          </p:txBody>
        </p:sp>
        <p:sp>
          <p:nvSpPr>
            <p:cNvPr id="61" name="Text Box 14"/>
            <p:cNvSpPr txBox="1">
              <a:spLocks noChangeArrowheads="1"/>
            </p:cNvSpPr>
            <p:nvPr/>
          </p:nvSpPr>
          <p:spPr bwMode="auto">
            <a:xfrm>
              <a:off x="7949074" y="6463114"/>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7</a:t>
              </a:r>
              <a:endParaRPr lang="en-US" altLang="zh-CN" b="1" dirty="0">
                <a:solidFill>
                  <a:schemeClr val="accent2">
                    <a:lumMod val="50000"/>
                  </a:schemeClr>
                </a:solidFill>
              </a:endParaRPr>
            </a:p>
          </p:txBody>
        </p:sp>
        <p:sp>
          <p:nvSpPr>
            <p:cNvPr id="62" name="Text Box 15"/>
            <p:cNvSpPr txBox="1">
              <a:spLocks noChangeArrowheads="1"/>
            </p:cNvSpPr>
            <p:nvPr/>
          </p:nvSpPr>
          <p:spPr bwMode="auto">
            <a:xfrm>
              <a:off x="8723173" y="6479463"/>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8</a:t>
              </a:r>
              <a:endParaRPr lang="en-US" altLang="zh-CN" sz="2400" b="1" dirty="0">
                <a:solidFill>
                  <a:schemeClr val="accent2">
                    <a:lumMod val="50000"/>
                  </a:schemeClr>
                </a:solidFill>
              </a:endParaRPr>
            </a:p>
          </p:txBody>
        </p:sp>
        <p:sp>
          <p:nvSpPr>
            <p:cNvPr id="63" name="Text Box 33"/>
            <p:cNvSpPr txBox="1">
              <a:spLocks noChangeArrowheads="1"/>
            </p:cNvSpPr>
            <p:nvPr/>
          </p:nvSpPr>
          <p:spPr bwMode="auto">
            <a:xfrm>
              <a:off x="5633129" y="6453495"/>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4</a:t>
              </a:r>
              <a:endParaRPr lang="en-US" altLang="zh-CN" sz="2400" b="1" dirty="0">
                <a:solidFill>
                  <a:schemeClr val="accent2">
                    <a:lumMod val="50000"/>
                  </a:schemeClr>
                </a:solidFill>
              </a:endParaRPr>
            </a:p>
          </p:txBody>
        </p:sp>
        <p:sp>
          <p:nvSpPr>
            <p:cNvPr id="64" name="Text Box 14"/>
            <p:cNvSpPr txBox="1">
              <a:spLocks noChangeArrowheads="1"/>
            </p:cNvSpPr>
            <p:nvPr/>
          </p:nvSpPr>
          <p:spPr bwMode="auto">
            <a:xfrm>
              <a:off x="7127740" y="6493477"/>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6</a:t>
              </a:r>
              <a:endParaRPr lang="en-US" altLang="zh-CN" b="1" dirty="0">
                <a:solidFill>
                  <a:schemeClr val="accent2">
                    <a:lumMod val="50000"/>
                  </a:schemeClr>
                </a:solidFill>
              </a:endParaRPr>
            </a:p>
          </p:txBody>
        </p:sp>
        <p:sp>
          <p:nvSpPr>
            <p:cNvPr id="70" name="Text Box 33"/>
            <p:cNvSpPr txBox="1">
              <a:spLocks noChangeArrowheads="1"/>
            </p:cNvSpPr>
            <p:nvPr/>
          </p:nvSpPr>
          <p:spPr bwMode="auto">
            <a:xfrm>
              <a:off x="6382820" y="6480237"/>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5</a:t>
              </a:r>
              <a:endParaRPr lang="en-US" altLang="zh-CN" sz="2400" b="1" dirty="0">
                <a:solidFill>
                  <a:schemeClr val="accent2">
                    <a:lumMod val="50000"/>
                  </a:schemeClr>
                </a:solidFill>
              </a:endParaRPr>
            </a:p>
          </p:txBody>
        </p:sp>
      </p:grpSp>
      <p:sp>
        <p:nvSpPr>
          <p:cNvPr id="47" name="矩形 46"/>
          <p:cNvSpPr/>
          <p:nvPr/>
        </p:nvSpPr>
        <p:spPr>
          <a:xfrm>
            <a:off x="5982026" y="3244334"/>
            <a:ext cx="227948" cy="369332"/>
          </a:xfrm>
          <a:prstGeom prst="rect">
            <a:avLst/>
          </a:prstGeom>
        </p:spPr>
        <p:txBody>
          <a:bodyPr wrap="none">
            <a:spAutoFit/>
          </a:bodyPr>
          <a:lstStyle/>
          <a:p>
            <a:r>
              <a:rPr lang="en-US" altLang="zh-CN" baseline="-25000" dirty="0">
                <a:latin typeface="Times New Roman" panose="02020603050405020304" pitchFamily="18" charset="0"/>
                <a:ea typeface="方正书宋简体"/>
              </a:rPr>
              <a:t>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6" grpId="0" bldLvl="2"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3686629" y="1161143"/>
            <a:ext cx="5805714" cy="116114"/>
            <a:chOff x="5357217" y="1143000"/>
            <a:chExt cx="1490133" cy="101600"/>
          </a:xfrm>
        </p:grpSpPr>
        <p:cxnSp>
          <p:nvCxnSpPr>
            <p:cNvPr id="11"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31"/>
            <p:cNvCxnSpPr/>
            <p:nvPr/>
          </p:nvCxnSpPr>
          <p:spPr>
            <a:xfrm>
              <a:off x="550961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灯片编号占位符 2"/>
          <p:cNvSpPr>
            <a:spLocks noGrp="1"/>
          </p:cNvSpPr>
          <p:nvPr>
            <p:ph type="sldNum" sz="quarter" idx="12"/>
          </p:nvPr>
        </p:nvSpPr>
        <p:spPr>
          <a:xfrm>
            <a:off x="11338829" y="6241144"/>
            <a:ext cx="494790" cy="353718"/>
          </a:xfrm>
        </p:spPr>
        <p:txBody>
          <a:bodyPr/>
          <a:lstStyle/>
          <a:p>
            <a:fld id="{6FAC12D6-6874-44D7-A628-78DA8109D10F}" type="slidenum">
              <a:rPr lang="en-US" smtClean="0"/>
            </a:fld>
            <a:endParaRPr lang="en-US" dirty="0"/>
          </a:p>
        </p:txBody>
      </p:sp>
      <p:sp>
        <p:nvSpPr>
          <p:cNvPr id="16" name="矩形 15"/>
          <p:cNvSpPr/>
          <p:nvPr/>
        </p:nvSpPr>
        <p:spPr>
          <a:xfrm>
            <a:off x="1132114" y="1934359"/>
            <a:ext cx="4603669" cy="3509817"/>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38"/>
          <p:cNvSpPr txBox="1"/>
          <p:nvPr/>
        </p:nvSpPr>
        <p:spPr>
          <a:xfrm>
            <a:off x="5849257" y="2061029"/>
            <a:ext cx="5138057" cy="3678315"/>
          </a:xfrm>
          <a:prstGeom prst="rect">
            <a:avLst/>
          </a:prstGeom>
          <a:noFill/>
        </p:spPr>
        <p:txBody>
          <a:bodyPr wrap="square" rtlCol="0">
            <a:spAutoFit/>
          </a:bodyPr>
          <a:lstStyle/>
          <a:p>
            <a:pPr>
              <a:lnSpc>
                <a:spcPct val="130000"/>
              </a:lnSpc>
            </a:pPr>
            <a:r>
              <a:rPr lang="en-US" altLang="zh-CN" sz="2600" b="1" dirty="0" smtClean="0">
                <a:latin typeface="微软雅黑" panose="020B0503020204020204" pitchFamily="34" charset="-122"/>
                <a:ea typeface="微软雅黑" panose="020B0503020204020204" pitchFamily="34" charset="-122"/>
              </a:rPr>
              <a:t>1.</a:t>
            </a:r>
            <a:r>
              <a:rPr lang="zh-CN" altLang="en-US" sz="2600" b="1" dirty="0">
                <a:latin typeface="微软雅黑" panose="020B0503020204020204" pitchFamily="34" charset="-122"/>
                <a:ea typeface="微软雅黑" panose="020B0503020204020204" pitchFamily="34" charset="-122"/>
              </a:rPr>
              <a:t>项目</a:t>
            </a:r>
            <a:r>
              <a:rPr lang="zh-CN" altLang="en-US" sz="2600" b="1" dirty="0" smtClean="0">
                <a:latin typeface="微软雅黑" panose="020B0503020204020204" pitchFamily="34" charset="-122"/>
                <a:ea typeface="微软雅黑" panose="020B0503020204020204" pitchFamily="34" charset="-122"/>
              </a:rPr>
              <a:t>投资的含义和特点</a:t>
            </a:r>
            <a:endParaRPr lang="en-US" altLang="zh-CN" sz="2600" b="1" dirty="0" smtClean="0">
              <a:latin typeface="微软雅黑" panose="020B0503020204020204" pitchFamily="34" charset="-122"/>
              <a:ea typeface="微软雅黑" panose="020B0503020204020204" pitchFamily="34" charset="-122"/>
            </a:endParaRPr>
          </a:p>
          <a:p>
            <a:pPr>
              <a:lnSpc>
                <a:spcPct val="130000"/>
              </a:lnSpc>
            </a:pPr>
            <a:r>
              <a:rPr lang="zh-CN" altLang="en-US" sz="2600" b="1" dirty="0" smtClean="0">
                <a:latin typeface="微软雅黑" panose="020B0503020204020204" pitchFamily="34" charset="-122"/>
                <a:ea typeface="微软雅黑" panose="020B0503020204020204" pitchFamily="34" charset="-122"/>
              </a:rPr>
              <a:t>项目</a:t>
            </a:r>
            <a:r>
              <a:rPr lang="zh-CN" altLang="en-US" sz="2600" b="1" dirty="0">
                <a:latin typeface="微软雅黑" panose="020B0503020204020204" pitchFamily="34" charset="-122"/>
                <a:ea typeface="微软雅黑" panose="020B0503020204020204" pitchFamily="34" charset="-122"/>
              </a:rPr>
              <a:t>投资：是指</a:t>
            </a:r>
            <a:r>
              <a:rPr lang="zh-CN" altLang="en-US" sz="2600" b="1" dirty="0">
                <a:latin typeface="仿宋" panose="02010609060101010101" pitchFamily="49" charset="-122"/>
                <a:ea typeface="仿宋" panose="02010609060101010101" pitchFamily="49" charset="-122"/>
              </a:rPr>
              <a:t>企业以特定项目为对象，通过投资、购买具有实质内含的经营资产（固定资产、流动资产等），形成具体</a:t>
            </a:r>
            <a:r>
              <a:rPr lang="zh-CN" altLang="en-US" sz="2600" b="1" dirty="0">
                <a:solidFill>
                  <a:srgbClr val="FF0000"/>
                </a:solidFill>
                <a:latin typeface="仿宋" panose="02010609060101010101" pitchFamily="49" charset="-122"/>
                <a:ea typeface="仿宋" panose="02010609060101010101" pitchFamily="49" charset="-122"/>
              </a:rPr>
              <a:t>生产能力</a:t>
            </a:r>
            <a:r>
              <a:rPr lang="zh-CN" altLang="en-US" sz="2600" b="1" dirty="0">
                <a:latin typeface="仿宋" panose="02010609060101010101" pitchFamily="49" charset="-122"/>
                <a:ea typeface="仿宋" panose="02010609060101010101" pitchFamily="49" charset="-122"/>
              </a:rPr>
              <a:t>及</a:t>
            </a:r>
            <a:r>
              <a:rPr lang="zh-CN" altLang="en-US" sz="2600" b="1" dirty="0">
                <a:solidFill>
                  <a:srgbClr val="FF0000"/>
                </a:solidFill>
                <a:latin typeface="仿宋" panose="02010609060101010101" pitchFamily="49" charset="-122"/>
                <a:ea typeface="仿宋" panose="02010609060101010101" pitchFamily="49" charset="-122"/>
              </a:rPr>
              <a:t>开展实质性生产经营的能力</a:t>
            </a:r>
            <a:r>
              <a:rPr lang="zh-CN" altLang="en-US" sz="2600" b="1" dirty="0">
                <a:latin typeface="仿宋" panose="02010609060101010101" pitchFamily="49" charset="-122"/>
                <a:ea typeface="仿宋" panose="02010609060101010101" pitchFamily="49" charset="-122"/>
              </a:rPr>
              <a:t>，以获取收益的长期投资行为。</a:t>
            </a:r>
            <a:endParaRPr lang="zh-CN"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itle 2"/>
          <p:cNvSpPr>
            <a:spLocks noGrp="1"/>
          </p:cNvSpPr>
          <p:nvPr>
            <p:ph type="title"/>
          </p:nvPr>
        </p:nvSpPr>
        <p:spPr>
          <a:xfrm>
            <a:off x="3614055" y="438582"/>
            <a:ext cx="6212116" cy="715529"/>
          </a:xfrm>
        </p:spPr>
        <p:txBody>
          <a:bodyPr/>
          <a:lstStyle/>
          <a:p>
            <a:pPr marL="742950" indent="-742950">
              <a:lnSpc>
                <a:spcPct val="150000"/>
              </a:lnSpc>
            </a:pPr>
            <a:r>
              <a:rPr lang="zh-CN" altLang="en-US" sz="3600" dirty="0" smtClean="0">
                <a:solidFill>
                  <a:schemeClr val="tx1"/>
                </a:solidFill>
                <a:latin typeface="微软雅黑" panose="020B0503020204020204" pitchFamily="34" charset="-122"/>
                <a:ea typeface="微软雅黑" panose="020B0503020204020204" pitchFamily="34" charset="-122"/>
              </a:rPr>
              <a:t>     一</a:t>
            </a:r>
            <a:r>
              <a:rPr lang="zh-CN" altLang="en-US" sz="3600" dirty="0">
                <a:solidFill>
                  <a:schemeClr val="tx1"/>
                </a:solidFill>
                <a:latin typeface="微软雅黑" panose="020B0503020204020204" pitchFamily="34" charset="-122"/>
                <a:ea typeface="微软雅黑" panose="020B0503020204020204" pitchFamily="34" charset="-122"/>
              </a:rPr>
              <a:t>、项目投资概述</a:t>
            </a:r>
            <a:endParaRPr lang="en-US" altLang="zh-CN" sz="36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12" name="Text Box 4"/>
          <p:cNvSpPr txBox="1">
            <a:spLocks noChangeArrowheads="1"/>
          </p:cNvSpPr>
          <p:nvPr/>
        </p:nvSpPr>
        <p:spPr bwMode="auto">
          <a:xfrm>
            <a:off x="4013016" y="129735"/>
            <a:ext cx="3990848"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2. </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Line 7"/>
          <p:cNvSpPr>
            <a:spLocks noChangeShapeType="1"/>
          </p:cNvSpPr>
          <p:nvPr/>
        </p:nvSpPr>
        <p:spPr bwMode="auto">
          <a:xfrm>
            <a:off x="8627165" y="437515"/>
            <a:ext cx="356483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Line 7"/>
          <p:cNvSpPr>
            <a:spLocks noChangeShapeType="1"/>
          </p:cNvSpPr>
          <p:nvPr/>
        </p:nvSpPr>
        <p:spPr bwMode="auto">
          <a:xfrm>
            <a:off x="27305" y="437515"/>
            <a:ext cx="4065223" cy="13052"/>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任意多边形: 形状 6"/>
          <p:cNvSpPr/>
          <p:nvPr/>
        </p:nvSpPr>
        <p:spPr>
          <a:xfrm>
            <a:off x="933951" y="832514"/>
            <a:ext cx="5229841" cy="550278"/>
          </a:xfrm>
          <a:custGeom>
            <a:avLst/>
            <a:gdLst>
              <a:gd name="connsiteX0" fmla="*/ 0 w 6395790"/>
              <a:gd name="connsiteY0" fmla="*/ 123479 h 740725"/>
              <a:gd name="connsiteX1" fmla="*/ 123479 w 6395790"/>
              <a:gd name="connsiteY1" fmla="*/ 0 h 740725"/>
              <a:gd name="connsiteX2" fmla="*/ 6272311 w 6395790"/>
              <a:gd name="connsiteY2" fmla="*/ 0 h 740725"/>
              <a:gd name="connsiteX3" fmla="*/ 6395790 w 6395790"/>
              <a:gd name="connsiteY3" fmla="*/ 123479 h 740725"/>
              <a:gd name="connsiteX4" fmla="*/ 6395790 w 6395790"/>
              <a:gd name="connsiteY4" fmla="*/ 617246 h 740725"/>
              <a:gd name="connsiteX5" fmla="*/ 6272311 w 6395790"/>
              <a:gd name="connsiteY5" fmla="*/ 740725 h 740725"/>
              <a:gd name="connsiteX6" fmla="*/ 123479 w 6395790"/>
              <a:gd name="connsiteY6" fmla="*/ 740725 h 740725"/>
              <a:gd name="connsiteX7" fmla="*/ 0 w 6395790"/>
              <a:gd name="connsiteY7" fmla="*/ 617246 h 740725"/>
              <a:gd name="connsiteX8" fmla="*/ 0 w 6395790"/>
              <a:gd name="connsiteY8" fmla="*/ 123479 h 74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5790" h="740725">
                <a:moveTo>
                  <a:pt x="0" y="123479"/>
                </a:moveTo>
                <a:cubicBezTo>
                  <a:pt x="0" y="55283"/>
                  <a:pt x="55283" y="0"/>
                  <a:pt x="123479" y="0"/>
                </a:cubicBezTo>
                <a:lnTo>
                  <a:pt x="6272311" y="0"/>
                </a:lnTo>
                <a:cubicBezTo>
                  <a:pt x="6340507" y="0"/>
                  <a:pt x="6395790" y="55283"/>
                  <a:pt x="6395790" y="123479"/>
                </a:cubicBezTo>
                <a:lnTo>
                  <a:pt x="6395790" y="617246"/>
                </a:lnTo>
                <a:cubicBezTo>
                  <a:pt x="6395790" y="685442"/>
                  <a:pt x="6340507" y="740725"/>
                  <a:pt x="6272311" y="740725"/>
                </a:cubicBezTo>
                <a:lnTo>
                  <a:pt x="123479" y="740725"/>
                </a:lnTo>
                <a:cubicBezTo>
                  <a:pt x="55283" y="740725"/>
                  <a:pt x="0" y="685442"/>
                  <a:pt x="0" y="617246"/>
                </a:cubicBezTo>
                <a:lnTo>
                  <a:pt x="0" y="123479"/>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221078" tIns="221078" rIns="221078" bIns="221078" numCol="1" spcCol="1270" anchor="ctr" anchorCtr="0">
            <a:noAutofit/>
          </a:bodyPr>
          <a:lstStyle/>
          <a:p>
            <a:pPr lvl="0" defTabSz="1155700">
              <a:lnSpc>
                <a:spcPct val="90000"/>
              </a:lnSpc>
              <a:spcAft>
                <a:spcPct val="35000"/>
              </a:spcAft>
            </a:pPr>
            <a:r>
              <a:rPr lang="zh-CN" altLang="en-US" sz="2600" dirty="0" smtClean="0">
                <a:ea typeface="方正书宋简体"/>
              </a:rPr>
              <a:t>（</a:t>
            </a:r>
            <a:r>
              <a:rPr lang="en-US" altLang="zh-CN" sz="2600" dirty="0" smtClean="0">
                <a:ea typeface="方正书宋简体"/>
              </a:rPr>
              <a:t>2</a:t>
            </a:r>
            <a:r>
              <a:rPr lang="zh-CN" altLang="en-US" sz="2600" dirty="0" smtClean="0">
                <a:ea typeface="方正书宋简体"/>
              </a:rPr>
              <a:t>）根据</a:t>
            </a:r>
            <a:r>
              <a:rPr lang="zh-CN" altLang="en-US" sz="2600" dirty="0">
                <a:ea typeface="方正书宋简体"/>
              </a:rPr>
              <a:t>年末营业结果来计算</a:t>
            </a:r>
            <a:endParaRPr lang="zh-CN" altLang="en-US" sz="2600" kern="1200" dirty="0">
              <a:ea typeface="方正书宋简体"/>
            </a:endParaRPr>
          </a:p>
        </p:txBody>
      </p:sp>
      <p:sp>
        <p:nvSpPr>
          <p:cNvPr id="15" name="矩形 14"/>
          <p:cNvSpPr/>
          <p:nvPr/>
        </p:nvSpPr>
        <p:spPr>
          <a:xfrm>
            <a:off x="800054" y="2027516"/>
            <a:ext cx="10012506" cy="954107"/>
          </a:xfrm>
          <a:prstGeom prst="rect">
            <a:avLst/>
          </a:prstGeom>
        </p:spPr>
        <p:txBody>
          <a:bodyPr wrap="square">
            <a:spAutoFit/>
          </a:bodyPr>
          <a:lstStyle/>
          <a:p>
            <a:r>
              <a:rPr lang="zh-CN" altLang="en-US" sz="2800" b="1" kern="1000" dirty="0">
                <a:latin typeface="楷体" panose="02010609060101010101" pitchFamily="49" charset="-122"/>
                <a:ea typeface="楷体" panose="02010609060101010101" pitchFamily="49" charset="-122"/>
                <a:cs typeface="Times New Roman" panose="02020603050405020304" pitchFamily="18" charset="0"/>
              </a:rPr>
              <a:t>企业每年现金增加两个来自主要方面：一是当年增加的净利；二是计提的折旧，以现金形式从销售收入中扣回，留在企业里</a:t>
            </a:r>
            <a:endParaRPr lang="zh-CN" altLang="en-US" sz="2800" b="1" dirty="0">
              <a:latin typeface="楷体" panose="02010609060101010101" pitchFamily="49" charset="-122"/>
              <a:ea typeface="楷体" panose="02010609060101010101" pitchFamily="49" charset="-122"/>
            </a:endParaRPr>
          </a:p>
        </p:txBody>
      </p:sp>
      <p:sp>
        <p:nvSpPr>
          <p:cNvPr id="3" name="Rectangle 1"/>
          <p:cNvSpPr>
            <a:spLocks noChangeArrowheads="1"/>
          </p:cNvSpPr>
          <p:nvPr/>
        </p:nvSpPr>
        <p:spPr bwMode="auto">
          <a:xfrm>
            <a:off x="3233047" y="3711400"/>
            <a:ext cx="93592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540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215900" fontAlgn="base">
              <a:lnSpc>
                <a:spcPct val="150000"/>
              </a:lnSpc>
              <a:spcBef>
                <a:spcPct val="0"/>
              </a:spcBef>
              <a:spcAft>
                <a:spcPct val="0"/>
              </a:spcAft>
            </a:pPr>
            <a:r>
              <a:rPr lang="zh-CN" altLang="en-US" sz="2400" dirty="0">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r>
              <a:rPr kumimoji="0" lang="en-US" altLang="zh-CN" sz="2400" b="0" i="0" u="none" strike="noStrike" cap="none" normalizeH="0" baseline="0" dirty="0" smtClean="0">
                <a:ln>
                  <a:noFill/>
                </a:ln>
                <a:solidFill>
                  <a:srgbClr val="C00000"/>
                </a:solidFill>
                <a:effectLst/>
                <a:latin typeface="Times New Roman" panose="02020603050405020304" pitchFamily="18" charset="0"/>
                <a:ea typeface="方正书宋简体" charset="-122"/>
                <a:cs typeface="Times New Roman" panose="02020603050405020304" pitchFamily="18" charset="0"/>
              </a:rPr>
              <a:t>=</a:t>
            </a:r>
            <a:r>
              <a:rPr kumimoji="0" lang="zh-CN" altLang="en-US" sz="2400" b="0" i="0" u="none" strike="noStrike" cap="none" normalizeH="0" baseline="0" dirty="0" smtClean="0">
                <a:ln>
                  <a:noFill/>
                </a:ln>
                <a:solidFill>
                  <a:srgbClr val="C00000"/>
                </a:solidFill>
                <a:effectLst/>
                <a:latin typeface="Times New Roman" panose="02020603050405020304" pitchFamily="18" charset="0"/>
                <a:ea typeface="方正书宋简体" charset="-122"/>
                <a:cs typeface="Times New Roman" panose="02020603050405020304" pitchFamily="18" charset="0"/>
              </a:rPr>
              <a:t>税后营业利润</a:t>
            </a:r>
            <a:r>
              <a:rPr kumimoji="0" lang="en-US" altLang="zh-CN" sz="2400" b="0" i="0" u="none" strike="noStrike" cap="none" normalizeH="0" baseline="0" dirty="0" smtClean="0">
                <a:ln>
                  <a:noFill/>
                </a:ln>
                <a:solidFill>
                  <a:srgbClr val="C00000"/>
                </a:solidFill>
                <a:effectLst/>
                <a:latin typeface="Times New Roman" panose="02020603050405020304" pitchFamily="18" charset="0"/>
                <a:ea typeface="方正书宋简体" charset="-122"/>
                <a:cs typeface="Times New Roman" panose="02020603050405020304" pitchFamily="18" charset="0"/>
              </a:rPr>
              <a:t>+</a:t>
            </a:r>
            <a:r>
              <a:rPr lang="zh-CN" altLang="en-US" sz="2400" dirty="0" smtClean="0">
                <a:solidFill>
                  <a:srgbClr val="C00000"/>
                </a:solidFill>
                <a:latin typeface="Times New Roman" panose="02020603050405020304" pitchFamily="18" charset="0"/>
                <a:ea typeface="方正书宋简体" charset="-122"/>
                <a:cs typeface="Times New Roman" panose="02020603050405020304" pitchFamily="18" charset="0"/>
              </a:rPr>
              <a:t>非付现成本</a:t>
            </a:r>
            <a:r>
              <a:rPr kumimoji="0" lang="zh-CN" altLang="en-US" sz="2400" b="0" i="0" u="none" strike="noStrike" cap="none" normalizeH="0" baseline="0" dirty="0" smtClean="0">
                <a:ln>
                  <a:noFill/>
                </a:ln>
                <a:solidFill>
                  <a:srgbClr val="C00000"/>
                </a:solidFill>
                <a:effectLst/>
                <a:latin typeface="Times New Roman" panose="02020603050405020304" pitchFamily="18" charset="0"/>
                <a:ea typeface="方正书宋简体" charset="-122"/>
                <a:cs typeface="Times New Roman" panose="02020603050405020304" pitchFamily="18" charset="0"/>
              </a:rPr>
              <a:t>                 </a:t>
            </a:r>
            <a:endParaRPr kumimoji="0" lang="en-US" altLang="zh-CN" sz="2400" b="0" i="0" u="none" strike="noStrike" cap="none" normalizeH="0" baseline="0" dirty="0">
              <a:ln>
                <a:noFill/>
              </a:ln>
              <a:solidFill>
                <a:srgbClr val="C00000"/>
              </a:solidFill>
              <a:effectLst/>
              <a:latin typeface="Times New Roman" panose="02020603050405020304" pitchFamily="18" charset="0"/>
              <a:ea typeface="方正书宋简体" charset="-122"/>
              <a:cs typeface="Times New Roman" panose="02020603050405020304" pitchFamily="18" charset="0"/>
            </a:endParaRPr>
          </a:p>
        </p:txBody>
      </p:sp>
      <p:sp>
        <p:nvSpPr>
          <p:cNvPr id="25602" name="AutoShape 2" descr="data:image/jpeg;base64,/9j/4AAQSkZJRgABAQAAAQABAAD/2wBDAAgGBgcGBQgHBwcJCQgKDBQNDAsLDBkSEw8UHRofHh0aHBwgJC4nICIsIxwcKDcpLDAxNDQ0Hyc5PTgyPC4zNDL/2wBDAQkJCQwLDBgNDRgyIRwhMjIyMjIyMjIyMjIyMjIyMjIyMjIyMjIyMjIyMjIyMjIyMjIyMjIyMjIyMjIyMjIyMjL/wAARCAFK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ql/efYoN+AWJwAay18TRTNJFCoMsZAcE/dzzQBv0VmR6qSAWjBz6Gi317T7jVTpazqt8IhMYSfm2EkZ+mQaANOiiigAooooAKKKKACiiigAooooAKKKKACiiigAooooAKKKKACiiigAooooAKKKKACiiigAooooAKKKKACiiigAooooAKKKKACiiigAooooAKKKKACiiigAooooAKKKKACiiigAooooAKKKKACiiigAooooAKKKrX1yLW0eTPOML9aAOc8RaiqvI5P7uFSPqa830nV3t/Efmyt+7uTsfPbPQ/nW14nvxhLUONzfMwzya5HyS8maAPXbaTK7T2pj6bZyata6q0Cm9tVZYpskEK3Ue4+tZ+lyTiwtZZ1Ks8YOT/EOmadpGvx6re6lZG2lt7mwm8t0k/jU52Op7hgM0AdzDIJYlcdCKfWXpc/LQk9eVrUoAKKKKACiiigAooooAKKKKACiiigAooooAKKKKACiiigAooooAKKKKACiiigAooooAKKKKACiiigAooooAKKKKACiiigAooooAKKKKACiiigAooooAKKKKACiiigAooooAKKKKACiiigAooooAKKKKACua8RXoEnlZ+SMbm+tdBcTLb27yt0UZry3xbqCGze3kuxby3hMavuwcn096AOSvrKO98RnWZJJWkEflRxk/KgzyR79q19E006nqkFqoPzt8xx0XufyrL0+wt9H0uK2WQiGBTmSQ/iSTXefC7w1Jp0F9qtzdPcy3kpMbN0VfRR6dB+FAHW6vYL/ZyGFcfZxgAf3axbc7wSGIbpxjkV2LKGUqRkEYIrjrmI2GoPEfu5491PSgCzE8sUiurglTnla6eORZY1dTwwzXn2v69/YFvbXUlpLPbPOsUzx8mFW6OR3GcD8a6/SLjIaBjyOV/rQBqUUUUAFFFFABRRRQAUUUUAFFFFABRRRQAUUUUAFFFFABRRRQAUUUUAFFFFABRRRQAUUUUAFFFFABRRRQAUUUUAFFFFABRRRQAUUUUAFFFFABRRRQAUUUUAFFFFABRRRQAUUUUAFFFFABRRRQAUUUUAYPiO8ColsD1+Z/6V5BqD6X4g137QJPPm02QoACdqMfXsTxXrfibT4pYPNV2jlc7Sw5GMelcNaeELKwSRbWTyhI5kfCfeY9SeaAOaubGx8RX0HhyWdvPuCr+TG2Cyg9/b/Cvd7Czi0+wgtIFCxQoEUD0Fed6DoGm6H4hl1sRCe9ki8re3GBx0/Kuv/wCEj/6YD/vqgDerF8Q2nmWy3Kj5o+G/3TUf/CR/9MB/31TJPEKyRsj24KsMEbqAMuGTfHg844q3bzmCdJB1U1x96b83L+TPtQH5QOOKl0xdVur+G3N2VWRgpbrigD1NHDorKcgjIp1QWdv9ltY4fMaTaMbm6mp6ACiiigAooooAKKKKACiiigAooooAKKKKACiiigAooooAKKKKACiiigAooooAKKKKACiiigAooooAKKKKACiiigAooooAKKKKACiiigAooooAKKKKACiiigAooooAKKKKACiiigAooooAKKKKAMnxBGsmngHP3xyDg968p127v7TUHS2u5UjGMLwf516xrv8Ax4D/AHx/WvLNdQNfyk+38qAMJfEl6mo21nLqLCafOxCo+YDr2r2dPDFkyKxluckZ/wBbXiWlJpmtyWurQL5jQsyxOQQV7HivoeL/AFSf7ooAxv8AhFrH/ntdf9/P/rVn6roVvZQo8U1wSzYO58/0rrKxvEXFrF/v/wBKAPP5LyyOsyaWtw32xIhMY8nOwnGfzq/o93ap4ntbH7SDd4EwhOM7M43dPU1lXtvp1jqd1rs6iOZIDHJMSeIwd3SrugWenXniTT9fgHmTSRLFHKCcGMkN0oA9D1W4ltrRXiba24DOK4q28aXM3imfRjcgyxwmbbsHAyB1x712Gu/8eC/74/ka8v061g/4WDe3ezE/2doy2eq7lNAHSxeKdRbXvsRnGz5v4R2Gac3ifUBr6WPn/Iyk/dHpmuYtnP8AwnW3/rp/6Camdv8Aiu4B/sN/6CaANe88bXFp4pstIe6w91nYmwHOASe3FQ+IfHk2h6lZW016IzdSLHGCgOSTj09657VY7J/iTpDzMBdLu8kZ5PyHNQ+NdPtb/XtMe4Tc0EqPGc4wdw/+tQB2uueJtQ06BHjnwST/AAim694rutI0VtQkuiiIAzMVB/pWD41bbZQ/U/0pfGNvFd+FjbTDMcgCsM+1AG9F4qup/DMOqrdfJJAs28qBwRnPSoPC/jOfxFpT30F4ZIxIUDbcdAO2KyY4IYPh9b24H7lbREwx7YA5qj8NreytPDM8dgwe3+0MQwbdk4GeaAN3Q/HM+q6/f6Yt6XktFy67QMcjvj3qzL4o1GPX4rIXJ2O2CMD0rkPB+n21v4w1a8jUiW4i+c54+8OlXLl/+K7tR/t/+ymgDpdb8S6hp4Qx3LDcD2FWZNfvl0Vbw3LBvKDk8ema5TxrIVWHHoa0Z8N4OQMMg2qAj8BQBb8K+MZ/EWlPew3rSxiVowwGOgHt70un+KNRudaktGumKKrHHHYiud+G1na2HhmaGzbdF9pcht2cnC96boL7vGFwPSJ/5igDZ8TeOJ9CurWGS/aNrltkYIzuP5fStqbW75dJ+0/aX3eUHz7kV518RLC1vdRsZLgkPbnfHhsZPp+g/KuwvG2+Gf8At3X+QoAtaD4j1DUYZ2kunPluFH5VmyeN7hPGEWiC/bzn+by/9n61T8Dtusr0/wDTfH/jorBk0+3b4p2+oZPnglMZ4xg80Adx4m8VT6FphvZr14o1PLdf0qbQvEN7qmmC5N07hmIVgeowK5r4hWUWpaD9knLBHbOV6jHNWvBCrH4aRF+6sjKPoMCgC6nijUT4gSy+1ybGcqRn2NXtb12+sbQSR3UinOOtcXbyFvHcA/6av/6C1bPjF9ump/vf0oA3tG1y+vtLjuJLmRmYsM59Diuefx1c/wDCQSaXFqEhmidd6egY8Va8JnPhm2PqX/8AQjXBvp8MPjt9QRmMtzcRqwPQYYDj8hQB6xqGq3kFnJItzICvfdWRo3ifUb3UGt3u5GUIWxn3FP159ukzH6fzrlvB0hfXpvaE/wAxQB1+s67e2QjKXUqk5/iqXRtcvr6yaWS6kYhyoOfYVznjCXasA9jVrwg5bRHY95m/kKALMniK/XXUtRdy7GlVSu7sa17vULiKS3Ank+eQKfmPpXCtLu8aQr/08Cuo1aTZLY+9wooA1ZNXuI7qKD7Q4Mmcc+2akuNcS1kginvGSSd/LiUyHLt6AVhX7Bda05j/AHmx+Kkf1qy0VvJrsM0kYaeGJvKY/wAIbGcfkKAN/wA66/vy/wDfyk825/vzf9/Kjt7gNIwODirkeyRQQBk+woAsLq9wAAYAfzrVhuEkiRiygkAkZ6ViBRuK7Tkf7FOEft/47QBvBgwyCCPalrFSWWMbUcqPQCrdvebUIlLMc9cUAX6KRWDKCDwaWgAooooAKKKKACiiigAooooAKKKKACiiigAooooAy9e/5B3/AAMV5PrOo2i+Iv7NeTF1LH5qpjqo46/n+Vesa/8A8g3/AIGK8r1Wwt5Nd+3GBDconlrIeoU8kUAVNNsLbT4Vt7WFYogSQq9Mk5Ne4Rf6lP8AdFeKS3cFmYTcSxxebII03Njcx6Ae9e1w/wCoj/3RQA+sXxH/AMekX+//AErarE8S/wDHnF/v/wBKAPOdQksb+6utHnkR5JYi0kOfm8s8ZrQ8Oy2FjrGnaNBIiSRIrRw5+YRghc1lS6Zbr4im1VYz9qaLyC27jaDnp61f0awtD4zs9SKD7cEEIO//AJZ7gen170Aeha9/x4L/AL4/ka8x06VP+E5vIt6+Z5LNtzzjcvNena//AMeC/wDXQfyNeTaXZJ/wsi/vwz72tmjKkccMvNAE1qf+K9/7+f8AoJqdj/xXsP8AuN/6CaqWjZ8enrx5nb2NWCwPj6IeiN/6DQBT1Kygm+JWlXbsRNCGCDP3soc07xUwGu2YJAy6Af8AfVQalYi4+KGlXglINuGBTHXKGqXjvTTqHivRZFuPL+zTxuV/vfMP8P1oA3/HDYs4M+p/pU/io40BPqP5Vi/E+yfUdHgto5hE5k3ZPcAjirnj22kufBz2sUojkcBVbOKALtyiy+A44mJ2vaopx7gVnfDXTk0rwvPapI0gW5c7iMZyq1YaCSL4bWtt5uJRYxp5g7NtAzVP4ZWk9j4QlguZRJKLhySDnsO9AE3hQ58QX5/6Zf8AswonOfH1t/vH/wBANZXgO0vIfGGvTzzb4ZVUxLuzgZ9O3pWnJz4/t/8Aeb/0A0AO8cNgQ/7p/nWpfLv8FCPJG60RcjqMqK5X4pxahMliLBypWQGTDY+X/Cun1TzB4KIiI8z7KgXPrtGKAMz4Y6edK8JPbNJ5hFy53Yx2FN8OHPi+6P8A0xf/ANCWj4ZLeJ4OxfljcfaJM7jk4461leCzqB+IWtG4B+y+T+59Oq9KAIviXpsl/rOmzpNsW1O5l/vZx/h+tdzqR2+GWHpCo/lXBfEmXUF8QactopNu2fPIGeOMZ9O9d3q5x4cf/rmv9KAM3wL/AMgy9P8A08n/ANBWuaj0+b/hcEeoGUGEgoEzznB/TvXS+Bf+QTdn1uj/AOgrXMWd1eSfF82zR4tEVmVtvU4Pf8/yoA6rxo2LGL6mpfBf/Itp7yv/ADrE+KN9c2OhRS2qb5PMC9M4BrZ8Fk/8IrbsRglnJH4mgDDsDu8fQ/8AXSX/ANBatjxq2NOjH+0a5Pw/qE9z8Vbi1eMCKAuVbHXKNWt8UdRk0zQY54kDv5gXB6c0AdF4U48LWf0b/wBCNcW53eKrQet2n/oQrsvC5/4pWxOMZjJx+JrzrTNTe+8ftamPattexhW9eec0AeleI2xo8v4Vy/gg51y6PpCf/QhW341u/sXhm7udu7y13Y9cVzfw2uTezzXRXaZLcMV9MmgDV8aPhoR/smtDwaf+Kez6yt/Ssnxq376Ef7H9a1vB/HhqL3kf+dAGFC27xxF/13J/IGul8QSbJLA/9PKfzFcVYapE3xPj07a3mBnfd2+6ePyrp/GFylrDaTSHCpMCfzFAFzXJPLvdPk9JR/MVNfTNb69p7BSVlzG2O3B5/PFZ/jCZbaxjuXbasWWJ9AOas6zOijT70MAgkVt3seaANWCYx3d6pP3cMPoR/wDWrYsZsvGO201gyAjUpV/56W/6g4/rVyyuNtvFKe0WTQBH4oXxvLcwf8Iu2lx2wXMjXZJdmz0AxgDH863tJOpyaZAdWit4r7biVYHLJn1Geeag1H+0pfDVx/Y7xrqLW5Nu0n3Q+OM1558PovidF4mP/CSNIdLw3m/aHRucHbs289ce2KAPV9rVz3iu68VW1vAPDGm2d3MxPmtdS7VQdsDIyT9e1dHmjNAGX4ZvNaudPjk13To7G+V8OkUodGH94YJx9DXUJKjnCtk14R4m8T/FKw8ZzW+m6QZdPEuLdY7XzEkTsS/UE9+RivZtMeV0geeMRzNGDIgOQrY5Ge/NAGpRRRQAUUUUAFFFFABRRRQAUUUUAFFFFABRRRQBl+IP+QYf98V5vqHN49ej+IP+QW3++K801C5gXVfszTIJ3XckZb5mA6kCgDOv9ItNW+zC6VmFvOs8eDj5h0z7c17bB/x7x/7o/lXkaCvXLf8A494v9wfyoAkrE8Tf8ecX+/8A0rbrD8T/APHlF/v/ANKAOAnYLPIzEAA5JPak0XSIn8c2Wtidi/ki2EY+6QXDZqvq9muo215ZNIUE6NGWXqMjGa0vC1muny6XZq5dYDHGGbqcYGaAO88Qf8g9f+ug/ka8l0yC5/4WXf3BlzbG1KhM9G3LzivWfEJ/4l6f9dB/I15jpp/4rG9/65t/NaAIbU/8V2f+2n8jUE63h+KVkyN/oYgk8wA/xbTjNTWn/I8sf+un8qn/AOZ7j/65t/6DQAlyf+K5tfx/9ANYfjmTUV8WaItkmYWuIxOcZwNw/TrW1P8A8jzbfQ/+gGq3iTnxFZf9dI//AEIUARfE2e8g0i3exj3zeZg4XJAyMnFavivnQ48jnI/lVfxrzb2/1P8ASrHi3/kDJ/vf0oATUXMfgNHVPMZLRGVPUhRxWf8ADW8mvvBz3FxEI5HnfIAwOg7Vf1OYW3gRZiCRHaoxA6nCg1R+Hd//AGl4Qa78sx75pPlznoAKAM/wDqMl34p163MAjS3Cqp9eT1rRwP8AhP4SBzub/wBANHhEAaxqJx/Av8zQvPj6L6v/AOgGgBvjgAvESOdn9a2NTA/4RRVP/PFOh9hWL43P7yP/AHP61tasceFwP+mSfyFAEHg3jw83/XZ/6VgeC9RguvGerWsYfdbREMzdD8wrf8IceHP+2r1j+ELWCHxRqc8carJLFl2Hf5hQBnePtRt7XXba1kZ/MuBhAOgx612XiGRYvDM7u+1UjBY+gFch44s7e41uC4kjDSwD923pmut8SRpL4cuInGUdApHsaAM34d3cV74bluYSTG9yxBIwfurWTp15BJ8Sfsgl3Txl3ZcdAVP/ANatb4fWkVj4Za3hBEa3D4yeei1iaTYW6fE2S+Qnz5FcMM9Bg/4CgDW8f3UNpZQSTyrHHkrkjqT0rU8I8eFrcjuXP/jxrC+JGnxapYW0ErMoV/MBX2rc8KDb4VtQPR//AEI0Ac9oYP8AwnCsSCcSEkD/AGTV7x66JZQ+a0ax5P3+meMVS0D5vGZPoklJ8TtPOp6bbQCXy9sm/OPT/wDXQB0/h75fC9l/1x/qa4ewjH/CX2jbEV2uVLFR1x613GifL4Zsv+uA/lXE6b83i6z/AOuuf50Add4uAfRXRlVkY4YN0xWF4BRY7y9CAKqxKoC9AM1oeP4Jbvwtc28DbZJBtUk4rL+G8LW8VzE7bnjhiRj6kZoAm8aMTdxgDjy+ufc1t+E+PDNv7lz/AOPGuO+I8F3carpptmwkbhpeccc//X/Ouy8MfL4Ytfox/wDHjQBymj2cD/EJL7ysT/vF3E9sGtvxuqS28MTqSrEk4/Cs3Qfm8Yg+nmH9DUnxJnuINHMlsCZVU4wMkcjJ/KgDX8Xxx3GkJFKMpJlSPUEUzVIEuvBFvEzHaYEQnPP3cVLq7mbw7aynqyI35rRa/wCkeDwOpRSPyagDWEnmTWE+c+YhUn1yM/0qS0508r3UOn6mqFk3maRp8uTmKRR+pWtPTIHlnuIFBciUngdAQP8AGgDprdo7fSo5p5BHHHCHdmOAoAySfwrmbD4neDdT1WPTbXWVa4kfy490TKrt2AYjFdg0KPAYXQNGV2lWGQRjGCK56x+H3hTTdSXULTQrWK6RtyOFJ2n1AJwPwoA6Lyv9qjy/9r9Kf+FFAHP3/jHw1pd+bG+12xgugcNE8oyp9/T8a37WSNhHcRyLJEy7lZDkMCOCDXF6v8KPCGt6vJqd5pz/AGiVt8vlzMqufUgH+Vdba2kGn6fFZ2kSxQQRiOONeiqBgCgDaooHSigAooooAKKKKACiiigApM+xpaKAGb/9k0hkP901JRQBAZnHRKja4lHSP9at4FJgelAGJqhubu0MSwjqD1rhL/wXNdeIYdYNu32iGIxJ84xg+34n869W2r6U3y19KAPNRoV+OsP611ceqXiRqptG4AHBreMK+lHkr6UAYZ1e4720lUNTvpb2FYzBKNpz9011Jt1NMNopoA8gfQLv/hLZdX3TmNrYQCHYcA7s7q39PingvYZWhcBHDHiu8axU9qjbTUPagDH1O/FzaBOc7gefxrzjTRfD4jXxZf8AQfsp2kY5fcM16xLosUowy5ql/wAIvaLK0iR7XIwWBOTQB5Pay6iPiqYvI/0DyZGMm3+LB7/0q1Lc3CfE+0t1h/0d7eRmkweCF6V6N/wiVslybhA6y8/MGqI+Eoxefalkk87GM8f4UAedX19JF8TtMtFizHMjs0h7YQ8VU8Y6p9h8X6JbeQ0n2q4jTcD935h/jXpL+Ec363gmbzV6ZAx0xVW98GPd3sN08ql4mDLmPoR+NAHGfEXUU02wtZnRnDSbAB6nFaniv5tITH97+lbOteD5tYiSOcQsiHOGXIJpdW8O31/bLCFjXBzncf8ACgDF1ORIPBSSSnEaWyFifQAZqn4Duba68Ima0G2FpX2jbjHQdK6C/wDD93c6J/Zz24dTGI2+bgjGDVXw/wCHZtB0T+zorRlRWYqFIPX8aAMDwVe29zrOrxwyBng2rIAOhyaniGfHiH/f/wDQTVjwx4WfQdR1O6+yzI14ysx+9yM9MdOtSxafcJ4nF48EqxfN8xQ45FAGV45mjjmhEkiruXau44yc9BW7rPHhzH+wn9K5zx34fOvXdjIrSKLZt/yrnd7V0msbX0UxqwJwowDQBB4U+Xw2P99z+tZvhP8A5Dt+f+mX/s1a3h5PK0BUPBy5/U1zfgXSrux8Ra7c3Eu9LgqYwCeBk/8A6vwoAXxd82q4/wB2un8RHGhy/h/OuJ8YWOoXPjSwngcizjH70bsc/TvXW+MPtB8MXYtRmfZ+7Hv2oAb4MGNBb3nf+QrltA06WL4o3d+0oaOVGCr6cf8A1v1roPh+l1H4Ptxe5+0F2L7uv41geGZb+T4k6gk0ZW0jjPlHbgHOOh796ANzxqf3cI9jWn4a+Xwvaf7rH/x41y/xLvrmyisPs0XmNLMI24zwa6rQxs8NWq+kZ/maAOb8ODPi2Q+kb/zFQfFA3xs7JbHdvMo37f7v+HSrfhpD/wAJNK3/AEyb+Yqt8R9TXThY7oy/nOIwAeme9AHWaX8vhq09rZf5VxWkDd4ttP8AfJ/8dNdrZ/J4etx6Wy/+g1wXhS/h1LxSDCGHkTPGc98KeaAOw8WH/iWgf7dZfgQYbUT/ALn/ALNVrxxeQ2Gi/aJ2xGjc4GT6VB4Fw1veyLyrlCD7YNAGF8QNSktdd0+3SMMLg7WJ7D/JrtfD/wAvhm0/3Cf1Ncn4xmt11qGOVkErjEQI5zjnFdbo42eHLUf9Mv8AGgDm/DY3eKyfRHNXvGByYh/sms7wrPC3iyaASKZlgZymeQMjmr/i45mj/wBw0AaN8fM8LWz/APTKM/oKb4fPm6DdRf3ZGH5gGgnf4OgPpCn6Yo8FxPeTXlpHycqx9hyM0ASaM5fQ54xyY5CQPyNd1o+my2c9xcSlcSquAD0wOc1iaXoH/CPTyTanfWcds7BgWk28jPrj2ra1Oy0rxholxp5vfOtZQA72dxgj8VP6GgDWSaKQkJIjEdQrA4p9cJ4a+Enh7wvrEeqWc2oSXEeSnm3HyjIxyFAz+NdxNKIIi5R3x2RSx/IUAPpG3BDsALY4z0zTLedbiPeqSIOmJEKn8jWR4r8OyeJ9H+wR6te6ad4bzbR9pbg8H1HPT2oA4VtS+Ma6ztGj6S9rvxw67NufXdu/T8K9QLN5UPmgK7FQwU5APfFcT4N+HE3hTUzeyeJ9UvxtK+RI2IjnuRk5NdXqM/lzQLn+Nf8A0IUAdBRRRQAUUUUAFFFFABRRRQAUUUUAFFFFABRRRQAUUUUAFFFFABRRRQAUUUUAFFFFABgUmB6UtFACbR6UhRT2p1FADDEp7UhhQ9qkooAhNuh7Ck+yoewqeigCr9jQ9hTTYRk/dFXKKAM9tOjP8IqN9JhYcxqfwrUooAxG0K1YcwIf+AioP+EbswSVt0UnqVGK6KjFAHKTeE7CV9zwAt65NNuPC0E8ZSQyFT23GuswPSjaPSgDjYfCyWsPlQSSImc4yD/SqcPg1La7NzFK/mEEfMARzXe7F9KTyl9KAPPdR8ISX5UyT42jj5P/AK9SQ+H7u2sktkZGVV2gkEV3phU0026+lAHmVh4Uu9PvXuQUcspXGSO49vaqniDwpc6w0Jkto28o7l3HOG9RXq32ZfSmNaL6UAeeCwu49OW3+zPuWIJwR6Y9a5rRPCkuj6r9oSyeNHdpHI5yxH1r2R7aMdQKiNrF6UAeUeLtGOuaX9ieGcozZO1CCMc+lO8NWZ021mikQxglQoYEcAe9epNZRn+EVH/Z8Z/hH5UAeI+KdFXUvENrfb2/0YHCgcNkV2Fmvl6JAncQ/wBK63xDd2fh7RZL9tJub/YQPJtYfMkOe/sPevObT4lnUr1beH4capIrHGUByPw2gfrQBn+DfDkjeObvUY2LNNbbNmOF5UZz+Fbfj34f+IddsPK0xrfecA7pduRnkdK9N0+wtLOLfbWi27SAFlwMj2P0q5QB5vpnhDWrXwba6bcxo93HAqPiQEZHvXW+G/DsHh+wMaAPcy/NNL/ePoPYVt4rL1jxJovh9FbVtUtbPfyolkAZvoOpoAzPFHgHQPGEsMur2skksK7UeOVkIGc44OKk8MeBtA8Iea2j2RhkmAWSR5GdmA7cmm6Z8QfCWsXiWlhr1pLcSHakZYqWPoMgZNdKTgZJ4oAKKRWDKCDkGmyyrFGXY8CgDmfGVj4vvYIV8K6rZWLDPm/aIslvTDYOPy/Gqfg3SvHdjdu/ijXbK9tihCwxRfNu7HdtX39a0bfxbayeK/8AhHnguftTQfaFlEeYgvIwW7Hg9a3bicQwlu/agBk1yBcxxKe/NYmrT5uUP/TZRT1nzdAlwG5asjUJmeaEjG0ytk9+Mf8A16APRVcFRzS7h61lxXGY157CpRN70AX9w9aMj1qkJCe9ODH1oHYt5FFVct6mimFi3RRRSEFFFFABRRRQAUUUUAFFFFABRRRQAUUUUAFFFFABRRRQAUUUUAFFFFABRRRQAUUUUAFFFMaRV75NAD6KrtKx6HApvmOP4jQBaoqsJn9f0p3nt6CgCeiofP8A9mmPIzdOBQBM8qr7n2rG1TxdoeiNt1PVbK0b+5LMA35dav4Nea6l8D/Cup6nNfTSakJJnLuouAQSTk9QT+tAHaaT478Na5d/ZNM1i0ubggkRJJ8xA64B61veevoa47w18OvDPhOYXGl6cBdAEfaJWLuB3wT0/CupoAs+envUbzE8KMD1qKqWsXF/a6Tcz6ZZreXqJmG3aQIHb0yelAF05orwq71342310Vg0cWa54WOGPaP+BOTXo/gSLxtHZzN4xuLN3bHkpCo3r1zuK/L6dKAOuoqvcXkcA5OT6VWtLx57lg3TbwKANGuZ8ZeOtK8EWcM+ox3MpmJEaQR7s465JwB+ddJmmyRxzIUljWRD1VhkUAeR2n7QGk3l2kCeH9TbewA8ra7f98ivXIJRcW8cwR0EihgrrtYZGcEdjUUVnZ2mWhtoIfUpGF/lVa61ILlIuT60AW5bmOEgE8k9KxvEHgrw74pkjl1jTIrmWNdiyElWC9cZBHHJqEzFpAzEk5roBKu3JIxQBzWkfDnwhoF0l5Y6LAlxGdySuWcqfUbicH3rUvL7eSiHC9z60y8vjKSiHC+vrWXcXKwplskk4VR1J9BQB0dpIBZoSegrNvbszOQD8o6VAk8q2ixuArdSAentWTf3TGQW0J/eP94j+EUAathds7MsLp97Byuf1zT7+8+Us7AIgyT2qvaxCztQAMMw49hXLeJL7UptSstO0+GNrctvvJXbGE7KB1z3/KgDX06VpmudQkyFxhAey1Vu5tkVpuzkqXP4mrdyRZ6GqDgvx+f/ANaq72pvvs7qwVVjAwRQB09vPuiQ+qiriSVl26kKB6VfjU0AXEerCHNVo0NWkU0ASDpRTghxRQBPRRRQAUUUUAFFFFABRRRQAUUUUAFFFFABRRRQAUUUUAFFFFABRRRQAUUUUAFFBIHJqJpgOnNAEtRtKq9OTULOzdTSUAOaRm78UylxRQAlN8yPdt3ru9M815L498E/EXxHrE5sPEFvHpLH9zbrK8O1fRsD5j75/Kuf0b9n/VGuUm1nxAsag5K2m5nP/Amxj8jQB77iioLS2Sys4LWNpGSFFjVpGLMQBjknqamoAWkzRRkDrQAUEgdTVae9ihHLZPpWVcahJKSFO0UAadxfxwjAOTVA67aWgebUbuC1g6B5pAgz6ZNZxfNYXirwrD4z0ldLmumtQJVlEqpvIIzxjI9aAOtsvFvh3UbgW9lrmnXEzHCxx3KMxPsM81s5ryzwz8GPDWg30N/PNc39zCwePzSFQMOh2j+pr0ae+SEYBy1AFt5FjXLHFZl1qROVi/OqU91JMcsePSq5egCR5CxyTk1JZTeXdqfUEVmXd9DZx75n2jsO5PsKr6fLqN9cCaONYYh90OMk+59KAO0SYN2pZblIUyx/Cstbp4Iysmwyeq9KpyzNI25jk0AWrm+eYkA4X0qmXqGSZY1LMwVRyST0rPSW51ZylpmK2H3pyOT/ALv+NAFs3ivdC2iBeT+Lb0Qe5rTed/LEZfdjqcYzVSC3gsofKgXA7t3Y+pqK5uUt4i7njsB1J9BQA65ukgjLufYAdSfQUlrbuG+13I/fEfInaMf41FY2ryv9uuxyP9VH2X/69WZ5witI7AKBkn0FAEGoXq2sBc/M54Rf7xqDSLRmdric5Ync59/SsKe9a7vvOP3F4jU9h610Wn3JksQCAMHnHegCbUL0QQvM3bgD1PYVysMr+a0pOXY5Jqzql213deVGrNHGccdCajitLhvuwOfwoAvapO89vapyTjccD8BWnpsTm3j4xx3pbHT5XVGkTaQMYNblvY4AoAZDEfSr8UR9Kkit8dqtpFjtQBHGntVlFpVTFSdKAExRS0UAFFFFABRRRQAUUUUAFFFFABRRRQAUUUUAFFFFABRRRQAUUUUAFFNZwvU1G0xP3eKAJSwHU1We8CkjY498UhJJ55ooAYblHPMg/HinBlboQfoaCinqAfwqMwRH+AfhQBLRUPkY+7I4/GjZMOkufqKAJqSot046qrfQ4o85h96Jh9OaAJaKi+0R9yR9RTllRujqT9aAH0VDNdRwglmFZVzqjPkR8D1oA05ryKEckZrKuNTkk4TgVQeRnOWOTTC1AD2csck5ppaoy1VWuzJJ5Vshml7hei/U0AWnkCgliAB1JqK3uZZ5c2q/Iv8Ay1cfKfp60JpwJEl9J5r9REv3B/j+NWy3GAAAOgFAFp7ptu1ePU1VZ88k0wtVW6vIbWIyTSBFHc0AWWesm71c+abayTz5+hx91Pqf6VWDX2tvshD29qe/R3H9BW/Y6baaXCAEBf0oAo6foLNJ9s1CTzJPVug9gO1a7TrGuyEbVHf1qKWdpDyePSoS1AD2es3VNWg0y3MsokdjwkUSlnc+gAqDUdYS2zFDiSf07L9aj0lYXuBLdEyTN1c/yHpQA/TLO91uKO61KE2sX3vsxYHb6biOprfJSOMRRKFQelLLMCoRBtQdBVOe4SGNpJGwooALm5jt4mllbaq1zy373V6JnHyLwiHsP8arX15JfzZbKxr91aWEbSKAOwabeingDHQdq5nV9SW4lNtE3yKfnI7n0rQu7mQwJb24JldeSP4RS2GgkAF15oAwYkPYH8q27JLh7IxQo29jjOOg9a6G30lVA+QflWpBZBQPloA56x0Dy1G4c1twaYqY4rTjgx2qwkVAFSKzC9qtJbgdqnCgU6gBgjAp+MUUUAFFFFABRRRQAUUUUAFFFFABRRRQAUUUUAFFFFABRRRQAUUUUAFFMaVV9zUTSM3fH0oAmaRV781E0rHpxUdFABz3oorhfiZ4p8ReGdLgbw9o0l7NMWDziIyLABjqo5yffjigDuqM18oSaj8VvE1xgHXnLH7sUbwoPyAAr1z4WeEvGmi3El94l1idoHjKpYPOZjk/xEnIGPY96APUqKKKACiiigAoqOSZIxljWZc6qOVj5oA0Zp4oxliKyrnUlyfKUfXFZ8tw8pyzVCWoAlkmaQ5ZiajLUwtVee6jgTdI4Ue9AFgvVae9jhITl5D91FGSajhjvdSP7pTbwd5GHzH6DtWlb2lrpyny13yn7ztyT+NAFOOwubsb7xzBD/zyQ/Mfqf8ACryCK3jEVvGsaD0FI8pc5JqMtQA4tTC1RTTpDGXkYKo6k1zmoa5JOTFa5ROhfufp6UAal9q6QyfZ7dfPuT/AvRfqe1Rad4fmurg3upTNI56Bj8qD0ArI08CB9y/eJyTXYR3Ly26ZPGKALAeO3Ty4FA96gZyeSaYWqlf6lBYRb5m5P3VHVqALckqohZmAUdSa5/UNZeXMVqSq9C/c/Ssi61e9v5TwFiz8qf40sK3D4/dKfpmgB8UfOT1rVs22yr9arQ2d02MQfrWjbaZfF1Itz+YoA1Z7mOCEyyNtUDJNcvdyXGsXAIDLCp+RB/M+9dQPDtxfyK924WNfuxLz+J962rXQYIAAq0AcZaeH3bG4t+dbNv4aj43b/wDvo11kVgijhatJagdqAMS00iGAfLGM9yeSa047UDtV5YAKkEYFAFZIB6VOsQAqQACloAQKBS0UUAFFFFABRRRQAUUUUAFFFFABRRRQAUUUUAFFFFABRRRQAUUUUAFBIHWis7WJJIrMSRnGGGaALrTAdOaiZ2bqawI9WkX73NWo9XjP3higDToqsl9C/wDFUyyI3RhQA+ikzRQAUUUUAFFGaKACimvIqDLHFZ9zqiR5CcmgC+8qxjLGs651RVyqcmsqe8kmJycD0qsWoAsTXUkx+ZuPSoC1MLU0tQA8tTGcKMk4HvWfe6tBaArnfJ/dWueu9Qub5sO22P8AuL0oA2bnWVMogtQHcnBc/dX/ABrU07T7YgXVw5ml9W7fQdq5O1TYQa6bTpMxYzQBrSXBI2oNq+gqAtTC1RySpGhd2CqOpJoAkLVn32rW9l8hkVpeybhmsTVPEjyZhsOB0MpH8qwVtJZnLMWZicknkmgDWu7ue+fdK3y9lHQVGkeKZb6RKxG0MPpWrb6Fctj52/HmgCCIYNdFaPm3WoIPDlw2Myf+O1sW/h7MPlyyuV7heM0Ac/f6v5TGC0Xzp+nHIX61mw6Ff383nXAZmbu1ei2mg2VsoEVuq/hWlHZoo4UCgDhrPwptxvWty20COMD5a6VbcDtUqwAdqAMeHS40HCCrkdmo7VoCMCnbQO1AFVbcDtUywgVLRQA0IBTsUUUAFFFFABRRRQAUUUUAFFFFABRRRQAUUUUAFFFFABRRRQAUUUUAFFFFABRRRQAUUUUAFVNSj83Tp17hCR+HNWicDJqrc3ACMCRgjFAHGBqXdUEsixSsjErg4BIwDShwehzQBYDkdDUiXMidHNVd1G6gDTj1SZOpzVqPWP7wrD3Uu6gDpk1OF++KsLcROOHFclup6zOvRjQB1pdQMlhiqNzqUcQIU5NYZvJjxvOKhZyTkmgC3cX0kxPJAqoWzTC1ITQA4mmlqhmuI4Iy8rhFHUk4rmdR8Uk5isFz/wBNGH8hQB0F7qNtYx755QvoO5rnrnxIt1lI3MKe45Nc+4nupTJK7O56ljUsdi7dqALyvE5yJUJPq1TpH3FV4tJkf+E1fh8Pyt0DD6cUAOjXFa+nPgkVBD4au2xieRfqc/zrTtfDN6p5vcA9/LGaAIL/AFSCxT5zukP3UXqa52YajrMnzqyxZ4jXp+PrXd2nhGzifzJA80h5LSHJNbcGlQxABIlH4UAed2XhWVsF1xW/a+GUQDK12KWajtUy2wHagDn4NGjjAwgq9Hp6r0WtZYAKeI1FAFBLQDtU624HarQUDtS0ARLCBTwgFOooAMUUUUAFFFFABRRRQAUUUUAFFFFABRRRQAUUUUAFFFFABRRRQAUUUUAFFFFABRRRQAUUUUAFFFFABRRRQAUUUUAIy7hVaW0VwatUUAYs+kq+crWVPoKZJVdp/wBniuvppjVuooA4STS7mL7khI9GGarMlxF9+In3U13z2iN2qrLpqt/DQBxHnqDhjtPowxUgfIzXST6MrAjaKzJtAAJKAqf9k4oAobqN1Pk027i+627/AHhVdlnj+/C31XmgCUtQWquZ06E4PoeKhlvQnyQxvPL2SMZ/P0oAuM4AyTgVh6h4ihgJjth50vTj7o/Gpm0PW9XP74eRCf8AlmD/ADrTsfAqR4MnJoA4WY32py7p2ZvRR0H4VdtdAmkx8hr0y28MwQgYjFacWkRoOEFAHndr4Yc43LW1beGlXGVrtEsUXsKmW2Re1AHMwaHGmPkrQi0tF6KK2RGo7U4ADtQBnx2AHarCWijtVmigCIQqKeEUdqdRQAYooooAKKKKACiiigAooooAKKKKACiiigAooooAKKKKACiiigAooooAKKKKACiiigAooooAKKKKACiiigAooooAKKKKACiiigAooooAKKKKACiiigAooooAKKKKADANNManqop1FAERtom6rUZsLdusYqzRQBU/s2zP3oEP1GakSztoxhIUUewxU9FADBFGOiinBVHYUt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25606" name="Picture 6" descr="https://timgsa.baidu.com/timg?image&amp;quality=80&amp;size=b9999_10000&amp;sec=1519893805623&amp;di=00b24a895c6c355c288d8918a74c38d6&amp;imgtype=0&amp;src=http%3A%2F%2Fimg.25pp.com%2Fuploadfile%2Fapp%2Ficon%2F20160422%2F1461280673581058.jpg"/>
          <p:cNvPicPr>
            <a:picLocks noChangeAspect="1" noChangeArrowheads="1"/>
          </p:cNvPicPr>
          <p:nvPr/>
        </p:nvPicPr>
        <p:blipFill>
          <a:blip r:embed="rId1">
            <a:clrChange>
              <a:clrFrom>
                <a:srgbClr val="F1EBDB"/>
              </a:clrFrom>
              <a:clrTo>
                <a:srgbClr val="F1EBDB">
                  <a:alpha val="0"/>
                </a:srgbClr>
              </a:clrTo>
            </a:clrChange>
          </a:blip>
          <a:srcRect/>
          <a:stretch>
            <a:fillRect/>
          </a:stretch>
        </p:blipFill>
        <p:spPr bwMode="auto">
          <a:xfrm flipH="1">
            <a:off x="723330" y="2882497"/>
            <a:ext cx="2861481" cy="286148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 grpId="0" animBg="1"/>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clrChange>
              <a:clrFrom>
                <a:srgbClr val="D0DAB5"/>
              </a:clrFrom>
              <a:clrTo>
                <a:srgbClr val="D0DAB5">
                  <a:alpha val="0"/>
                </a:srgbClr>
              </a:clrTo>
            </a:clrChange>
            <a:extLst>
              <a:ext uri="{28A0092B-C50C-407E-A947-70E740481C1C}">
                <a14:useLocalDpi xmlns:a14="http://schemas.microsoft.com/office/drawing/2010/main" val="0"/>
              </a:ext>
            </a:extLst>
          </a:blip>
          <a:stretch>
            <a:fillRect/>
          </a:stretch>
        </p:blipFill>
        <p:spPr>
          <a:xfrm>
            <a:off x="996287" y="4385239"/>
            <a:ext cx="2507440" cy="1887880"/>
          </a:xfrm>
          <a:prstGeom prst="rect">
            <a:avLst/>
          </a:prstGeom>
        </p:spPr>
      </p:pic>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12" name="Text Box 4"/>
          <p:cNvSpPr txBox="1">
            <a:spLocks noChangeArrowheads="1"/>
          </p:cNvSpPr>
          <p:nvPr/>
        </p:nvSpPr>
        <p:spPr bwMode="auto">
          <a:xfrm>
            <a:off x="4013016" y="129735"/>
            <a:ext cx="3990848"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2. </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Line 7"/>
          <p:cNvSpPr>
            <a:spLocks noChangeShapeType="1"/>
          </p:cNvSpPr>
          <p:nvPr/>
        </p:nvSpPr>
        <p:spPr bwMode="auto">
          <a:xfrm>
            <a:off x="8627165" y="437515"/>
            <a:ext cx="356483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Line 7"/>
          <p:cNvSpPr>
            <a:spLocks noChangeShapeType="1"/>
          </p:cNvSpPr>
          <p:nvPr/>
        </p:nvSpPr>
        <p:spPr bwMode="auto">
          <a:xfrm>
            <a:off x="27305" y="437515"/>
            <a:ext cx="4065223" cy="13052"/>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9" name="组合 18"/>
          <p:cNvGrpSpPr/>
          <p:nvPr/>
        </p:nvGrpSpPr>
        <p:grpSpPr>
          <a:xfrm>
            <a:off x="736979" y="683370"/>
            <a:ext cx="10304058" cy="2549140"/>
            <a:chOff x="814022" y="3442804"/>
            <a:chExt cx="7417415" cy="3786340"/>
          </a:xfrm>
        </p:grpSpPr>
        <p:sp>
          <p:nvSpPr>
            <p:cNvPr id="20" name="矩形 19"/>
            <p:cNvSpPr/>
            <p:nvPr/>
          </p:nvSpPr>
          <p:spPr>
            <a:xfrm>
              <a:off x="1158160" y="3886809"/>
              <a:ext cx="6851744" cy="3257214"/>
            </a:xfrm>
            <a:prstGeom prst="rect">
              <a:avLst/>
            </a:prstGeom>
          </p:spPr>
          <p:txBody>
            <a:bodyPr wrap="square">
              <a:spAutoFit/>
            </a:bodyPr>
            <a:lstStyle/>
            <a:p>
              <a:pPr algn="just">
                <a:lnSpc>
                  <a:spcPct val="125000"/>
                </a:lnSpc>
                <a:buClr>
                  <a:srgbClr val="77F06E"/>
                </a:buClr>
              </a:pPr>
              <a:r>
                <a:rPr lang="zh-CN" altLang="en-US" sz="2800" b="1" dirty="0">
                  <a:solidFill>
                    <a:srgbClr val="333333"/>
                  </a:solidFill>
                  <a:latin typeface="方正书宋简体"/>
                  <a:ea typeface="宋体" panose="02010600030101010101" pitchFamily="2" charset="-122"/>
                </a:rPr>
                <a:t>       某固定资产项目预计投产后可使用</a:t>
              </a:r>
              <a:r>
                <a:rPr lang="en-US" altLang="zh-CN" sz="2800" b="1" dirty="0">
                  <a:solidFill>
                    <a:srgbClr val="333333"/>
                  </a:solidFill>
                  <a:latin typeface="方正书宋简体"/>
                  <a:ea typeface="宋体" panose="02010600030101010101" pitchFamily="2" charset="-122"/>
                </a:rPr>
                <a:t>8</a:t>
              </a:r>
              <a:r>
                <a:rPr lang="zh-CN" altLang="en-US" sz="2800" b="1" dirty="0">
                  <a:solidFill>
                    <a:srgbClr val="333333"/>
                  </a:solidFill>
                  <a:latin typeface="方正书宋简体"/>
                  <a:ea typeface="宋体" panose="02010600030101010101" pitchFamily="2" charset="-122"/>
                </a:rPr>
                <a:t>年，每年为企业创造增量收入</a:t>
              </a:r>
              <a:r>
                <a:rPr lang="en-US" altLang="zh-CN" sz="2800" b="1" dirty="0">
                  <a:solidFill>
                    <a:srgbClr val="333333"/>
                  </a:solidFill>
                  <a:latin typeface="方正书宋简体"/>
                  <a:ea typeface="宋体" panose="02010600030101010101" pitchFamily="2" charset="-122"/>
                </a:rPr>
                <a:t>100</a:t>
              </a:r>
              <a:r>
                <a:rPr lang="zh-CN" altLang="en-US" sz="2800" b="1" dirty="0">
                  <a:solidFill>
                    <a:srgbClr val="333333"/>
                  </a:solidFill>
                  <a:latin typeface="方正书宋简体"/>
                  <a:ea typeface="宋体" panose="02010600030101010101" pitchFamily="2" charset="-122"/>
                </a:rPr>
                <a:t>万元，发生付现成本</a:t>
              </a:r>
              <a:r>
                <a:rPr lang="en-US" altLang="zh-CN" sz="2800" b="1" dirty="0">
                  <a:solidFill>
                    <a:srgbClr val="333333"/>
                  </a:solidFill>
                  <a:latin typeface="方正书宋简体"/>
                  <a:ea typeface="宋体" panose="02010600030101010101" pitchFamily="2" charset="-122"/>
                </a:rPr>
                <a:t>60</a:t>
              </a:r>
              <a:r>
                <a:rPr lang="zh-CN" altLang="en-US" sz="2800" b="1" dirty="0">
                  <a:solidFill>
                    <a:srgbClr val="333333"/>
                  </a:solidFill>
                  <a:latin typeface="方正书宋简体"/>
                  <a:ea typeface="宋体" panose="02010600030101010101" pitchFamily="2" charset="-122"/>
                </a:rPr>
                <a:t>万元，固定资产按直线法折旧，每年折旧额为</a:t>
              </a:r>
              <a:r>
                <a:rPr lang="en-US" altLang="zh-CN" sz="2800" b="1" dirty="0">
                  <a:solidFill>
                    <a:srgbClr val="333333"/>
                  </a:solidFill>
                  <a:latin typeface="方正书宋简体"/>
                  <a:ea typeface="宋体" panose="02010600030101010101" pitchFamily="2" charset="-122"/>
                </a:rPr>
                <a:t>20</a:t>
              </a:r>
              <a:r>
                <a:rPr lang="zh-CN" altLang="en-US" sz="2800" b="1" dirty="0">
                  <a:solidFill>
                    <a:srgbClr val="333333"/>
                  </a:solidFill>
                  <a:latin typeface="方正书宋简体"/>
                  <a:ea typeface="宋体" panose="02010600030101010101" pitchFamily="2" charset="-122"/>
                </a:rPr>
                <a:t>万元，期末无残值，所得税率</a:t>
              </a:r>
              <a:r>
                <a:rPr lang="en-US" altLang="zh-CN" sz="2800" b="1" dirty="0">
                  <a:solidFill>
                    <a:srgbClr val="333333"/>
                  </a:solidFill>
                  <a:latin typeface="方正书宋简体"/>
                  <a:ea typeface="宋体" panose="02010600030101010101" pitchFamily="2" charset="-122"/>
                </a:rPr>
                <a:t>25%</a:t>
              </a:r>
              <a:r>
                <a:rPr lang="zh-CN" altLang="en-US" sz="2800" b="1" dirty="0">
                  <a:solidFill>
                    <a:srgbClr val="333333"/>
                  </a:solidFill>
                  <a:latin typeface="方正书宋简体"/>
                  <a:ea typeface="宋体" panose="02010600030101010101" pitchFamily="2" charset="-122"/>
                </a:rPr>
                <a:t>。计算该项</a:t>
              </a:r>
              <a:r>
                <a:rPr lang="zh-CN" altLang="en-US" sz="2800" b="1" dirty="0" smtClean="0">
                  <a:solidFill>
                    <a:srgbClr val="333333"/>
                  </a:solidFill>
                  <a:latin typeface="方正书宋简体"/>
                  <a:ea typeface="宋体" panose="02010600030101010101" pitchFamily="2" charset="-122"/>
                </a:rPr>
                <a:t>固定资产</a:t>
              </a:r>
              <a:r>
                <a:rPr lang="zh-CN" altLang="en-US" sz="2800" dirty="0">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r>
                <a:rPr lang="zh-CN" altLang="en-US" sz="2800" b="1" dirty="0" smtClean="0">
                  <a:solidFill>
                    <a:srgbClr val="333333"/>
                  </a:solidFill>
                  <a:latin typeface="方正书宋简体"/>
                  <a:ea typeface="宋体" panose="02010600030101010101" pitchFamily="2" charset="-122"/>
                </a:rPr>
                <a:t>。</a:t>
              </a:r>
              <a:endParaRPr lang="zh-CN" altLang="en-US" sz="2800" b="1" dirty="0">
                <a:solidFill>
                  <a:srgbClr val="333333"/>
                </a:solidFill>
                <a:latin typeface="方正书宋简体"/>
                <a:ea typeface="宋体" panose="02010600030101010101" pitchFamily="2" charset="-122"/>
              </a:endParaRPr>
            </a:p>
          </p:txBody>
        </p:sp>
        <p:grpSp>
          <p:nvGrpSpPr>
            <p:cNvPr id="21" name="组合 14"/>
            <p:cNvGrpSpPr/>
            <p:nvPr/>
          </p:nvGrpSpPr>
          <p:grpSpPr bwMode="auto">
            <a:xfrm>
              <a:off x="814022" y="3442804"/>
              <a:ext cx="7417415" cy="3786340"/>
              <a:chOff x="281712" y="1515646"/>
              <a:chExt cx="8700129" cy="6501998"/>
            </a:xfrm>
          </p:grpSpPr>
          <p:sp>
            <p:nvSpPr>
              <p:cNvPr id="22" name="矩形 8"/>
              <p:cNvSpPr/>
              <p:nvPr/>
            </p:nvSpPr>
            <p:spPr bwMode="auto">
              <a:xfrm>
                <a:off x="562047" y="2032515"/>
                <a:ext cx="8419794" cy="5985129"/>
              </a:xfrm>
              <a:prstGeom prst="rect">
                <a:avLst/>
              </a:prstGeom>
              <a:noFill/>
              <a:ln w="25400">
                <a:solidFill>
                  <a:srgbClr val="0070C0"/>
                </a:solidFill>
                <a:miter lim="800000"/>
              </a:ln>
            </p:spPr>
            <p:txBody>
              <a:bodyPr/>
              <a:lstStyle/>
              <a:p>
                <a:pPr>
                  <a:lnSpc>
                    <a:spcPct val="130000"/>
                  </a:lnSpc>
                </a:pPr>
                <a:r>
                  <a:rPr lang="zh-CN" altLang="en-US" sz="3200" b="1" dirty="0">
                    <a:solidFill>
                      <a:srgbClr val="333333"/>
                    </a:solidFill>
                    <a:latin typeface="Times New Roman" panose="02020603050405020304" pitchFamily="18" charset="0"/>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3" name="组合 11"/>
              <p:cNvGrpSpPr/>
              <p:nvPr/>
            </p:nvGrpSpPr>
            <p:grpSpPr>
              <a:xfrm>
                <a:off x="281712" y="1515646"/>
                <a:ext cx="791470" cy="867771"/>
                <a:chOff x="-488631" y="-2207077"/>
                <a:chExt cx="5567075" cy="4958655"/>
              </a:xfrm>
              <a:effectLst>
                <a:outerShdw blurRad="444500" dist="254000" dir="8100000" algn="tr" rotWithShape="0">
                  <a:prstClr val="black">
                    <a:alpha val="50000"/>
                  </a:prstClr>
                </a:outerShdw>
              </a:effectLst>
            </p:grpSpPr>
            <p:sp>
              <p:nvSpPr>
                <p:cNvPr id="24" name="同心圆 28"/>
                <p:cNvSpPr/>
                <p:nvPr/>
              </p:nvSpPr>
              <p:spPr>
                <a:xfrm>
                  <a:off x="1077944" y="-1441797"/>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25" name="椭圆 24"/>
                <p:cNvSpPr/>
                <p:nvPr/>
              </p:nvSpPr>
              <p:spPr>
                <a:xfrm>
                  <a:off x="-488631" y="-2207077"/>
                  <a:ext cx="3764815" cy="495865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grpSp>
      <p:sp>
        <p:nvSpPr>
          <p:cNvPr id="6" name="矩形 5"/>
          <p:cNvSpPr/>
          <p:nvPr/>
        </p:nvSpPr>
        <p:spPr>
          <a:xfrm>
            <a:off x="1062586" y="3295741"/>
            <a:ext cx="10114930" cy="1131079"/>
          </a:xfrm>
          <a:prstGeom prst="rect">
            <a:avLst/>
          </a:prstGeom>
        </p:spPr>
        <p:txBody>
          <a:bodyPr wrap="square">
            <a:spAutoFit/>
          </a:bodyPr>
          <a:lstStyle/>
          <a:p>
            <a:pPr algn="just" eaLnBrk="1" hangingPunct="1">
              <a:lnSpc>
                <a:spcPct val="125000"/>
              </a:lnSpc>
              <a:buClr>
                <a:srgbClr val="77F06E"/>
              </a:buClr>
            </a:pPr>
            <a:r>
              <a:rPr lang="zh-CN" altLang="en-US" sz="2600" b="1" dirty="0">
                <a:solidFill>
                  <a:srgbClr val="333333"/>
                </a:solidFill>
                <a:latin typeface="方正书宋简体"/>
                <a:ea typeface="宋体" panose="02010600030101010101" pitchFamily="2" charset="-122"/>
              </a:rPr>
              <a:t>解析</a:t>
            </a:r>
            <a:r>
              <a:rPr lang="zh-CN" altLang="en-US" sz="2600" b="1" dirty="0" smtClean="0">
                <a:solidFill>
                  <a:srgbClr val="333333"/>
                </a:solidFill>
                <a:latin typeface="方正书宋简体"/>
                <a:ea typeface="宋体" panose="02010600030101010101" pitchFamily="2" charset="-122"/>
              </a:rPr>
              <a:t>：税后营业利润</a:t>
            </a:r>
            <a:r>
              <a:rPr lang="en-US" altLang="zh-CN" sz="2600" b="1" dirty="0">
                <a:solidFill>
                  <a:srgbClr val="333333"/>
                </a:solidFill>
                <a:latin typeface="方正书宋简体"/>
                <a:ea typeface="宋体" panose="02010600030101010101" pitchFamily="2" charset="-122"/>
              </a:rPr>
              <a:t>=</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100</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60</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20</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1-25%</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=15</a:t>
            </a:r>
            <a:r>
              <a:rPr lang="zh-CN" altLang="en-US" sz="2600" b="1" dirty="0">
                <a:solidFill>
                  <a:srgbClr val="333333"/>
                </a:solidFill>
                <a:latin typeface="方正书宋简体"/>
                <a:ea typeface="宋体" panose="02010600030101010101" pitchFamily="2" charset="-122"/>
              </a:rPr>
              <a:t>（万元）</a:t>
            </a:r>
            <a:endParaRPr lang="en-US" altLang="zh-CN" sz="2600" b="1" dirty="0">
              <a:solidFill>
                <a:srgbClr val="333333"/>
              </a:solidFill>
              <a:latin typeface="方正书宋简体"/>
              <a:ea typeface="宋体" panose="02010600030101010101" pitchFamily="2" charset="-122"/>
            </a:endParaRPr>
          </a:p>
          <a:p>
            <a:pPr algn="just">
              <a:lnSpc>
                <a:spcPct val="125000"/>
              </a:lnSpc>
              <a:buClr>
                <a:srgbClr val="77F06E"/>
              </a:buClr>
            </a:pPr>
            <a:r>
              <a:rPr lang="zh-CN" altLang="en-US" sz="2800" dirty="0">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r>
              <a:rPr lang="en-US" altLang="zh-CN" sz="2600" b="1" dirty="0" smtClean="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NCF</a:t>
            </a:r>
            <a:r>
              <a:rPr lang="en-US" altLang="zh-CN" sz="2600" b="1" baseline="-25000" dirty="0">
                <a:solidFill>
                  <a:srgbClr val="333333"/>
                </a:solidFill>
                <a:latin typeface="方正书宋简体"/>
                <a:ea typeface="宋体" panose="02010600030101010101" pitchFamily="2" charset="-122"/>
              </a:rPr>
              <a:t>1~8</a:t>
            </a:r>
            <a:r>
              <a:rPr lang="en-US" altLang="zh-CN" sz="2600" b="1" dirty="0">
                <a:solidFill>
                  <a:srgbClr val="333333"/>
                </a:solidFill>
                <a:latin typeface="方正书宋简体"/>
                <a:ea typeface="宋体" panose="02010600030101010101" pitchFamily="2" charset="-122"/>
              </a:rPr>
              <a:t>=15+20=35</a:t>
            </a:r>
            <a:r>
              <a:rPr lang="zh-CN" altLang="en-US" sz="2600" b="1" dirty="0">
                <a:solidFill>
                  <a:srgbClr val="333333"/>
                </a:solidFill>
                <a:latin typeface="方正书宋简体"/>
                <a:ea typeface="宋体" panose="02010600030101010101" pitchFamily="2" charset="-122"/>
              </a:rPr>
              <a:t>（万元）</a:t>
            </a:r>
            <a:endParaRPr lang="zh-CN" altLang="en-US" sz="2600" b="1" dirty="0">
              <a:solidFill>
                <a:srgbClr val="333333"/>
              </a:solidFill>
              <a:latin typeface="方正书宋简体"/>
              <a:ea typeface="宋体" panose="02010600030101010101" pitchFamily="2" charset="-122"/>
            </a:endParaRPr>
          </a:p>
        </p:txBody>
      </p:sp>
      <p:grpSp>
        <p:nvGrpSpPr>
          <p:cNvPr id="47" name="组合 46"/>
          <p:cNvGrpSpPr/>
          <p:nvPr/>
        </p:nvGrpSpPr>
        <p:grpSpPr>
          <a:xfrm>
            <a:off x="3466069" y="4581431"/>
            <a:ext cx="7468421" cy="1525942"/>
            <a:chOff x="2346952" y="5429200"/>
            <a:chExt cx="7468421" cy="1525942"/>
          </a:xfrm>
        </p:grpSpPr>
        <p:sp>
          <p:nvSpPr>
            <p:cNvPr id="57" name="Line 3"/>
            <p:cNvSpPr>
              <a:spLocks noChangeShapeType="1"/>
            </p:cNvSpPr>
            <p:nvPr/>
          </p:nvSpPr>
          <p:spPr bwMode="auto">
            <a:xfrm>
              <a:off x="2788442" y="6409284"/>
              <a:ext cx="6833282" cy="34486"/>
            </a:xfrm>
            <a:prstGeom prst="line">
              <a:avLst/>
            </a:prstGeom>
            <a:noFill/>
            <a:ln w="76200">
              <a:solidFill>
                <a:schemeClr val="bg2">
                  <a:lumMod val="50000"/>
                </a:schemeClr>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58" name="Text Box 14"/>
            <p:cNvSpPr txBox="1">
              <a:spLocks noChangeArrowheads="1"/>
            </p:cNvSpPr>
            <p:nvPr/>
          </p:nvSpPr>
          <p:spPr bwMode="auto">
            <a:xfrm>
              <a:off x="3862276" y="6430539"/>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2</a:t>
              </a:r>
              <a:endParaRPr lang="en-US" altLang="zh-CN" b="1" dirty="0">
                <a:solidFill>
                  <a:schemeClr val="accent2">
                    <a:lumMod val="50000"/>
                  </a:schemeClr>
                </a:solidFill>
              </a:endParaRPr>
            </a:p>
          </p:txBody>
        </p:sp>
        <p:sp>
          <p:nvSpPr>
            <p:cNvPr id="59" name="Text Box 15"/>
            <p:cNvSpPr txBox="1">
              <a:spLocks noChangeArrowheads="1"/>
            </p:cNvSpPr>
            <p:nvPr/>
          </p:nvSpPr>
          <p:spPr bwMode="auto">
            <a:xfrm>
              <a:off x="4758207" y="6443767"/>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a:t>
              </a:r>
              <a:endParaRPr lang="en-US" altLang="zh-CN" sz="2400" b="1" dirty="0">
                <a:solidFill>
                  <a:schemeClr val="accent2">
                    <a:lumMod val="50000"/>
                  </a:schemeClr>
                </a:solidFill>
              </a:endParaRPr>
            </a:p>
          </p:txBody>
        </p:sp>
        <p:sp>
          <p:nvSpPr>
            <p:cNvPr id="60" name="Text Box 33"/>
            <p:cNvSpPr txBox="1">
              <a:spLocks noChangeArrowheads="1"/>
            </p:cNvSpPr>
            <p:nvPr/>
          </p:nvSpPr>
          <p:spPr bwMode="auto">
            <a:xfrm>
              <a:off x="2346952" y="6433096"/>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0</a:t>
              </a:r>
              <a:endParaRPr lang="en-US" altLang="zh-CN" sz="2400" b="1" dirty="0">
                <a:solidFill>
                  <a:schemeClr val="accent2">
                    <a:lumMod val="50000"/>
                  </a:schemeClr>
                </a:solidFill>
              </a:endParaRPr>
            </a:p>
          </p:txBody>
        </p:sp>
        <p:sp>
          <p:nvSpPr>
            <p:cNvPr id="65" name="Line 4"/>
            <p:cNvSpPr>
              <a:spLocks noChangeShapeType="1"/>
            </p:cNvSpPr>
            <p:nvPr/>
          </p:nvSpPr>
          <p:spPr bwMode="auto">
            <a:xfrm flipH="1">
              <a:off x="3610726" y="5842070"/>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66" name="Text Box 9"/>
            <p:cNvSpPr txBox="1">
              <a:spLocks noChangeArrowheads="1"/>
            </p:cNvSpPr>
            <p:nvPr/>
          </p:nvSpPr>
          <p:spPr bwMode="auto">
            <a:xfrm>
              <a:off x="3090377" y="5453072"/>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67" name="Line 4"/>
            <p:cNvSpPr>
              <a:spLocks noChangeShapeType="1"/>
            </p:cNvSpPr>
            <p:nvPr/>
          </p:nvSpPr>
          <p:spPr bwMode="auto">
            <a:xfrm flipH="1">
              <a:off x="4429653" y="5859154"/>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68" name="Line 4"/>
            <p:cNvSpPr>
              <a:spLocks noChangeShapeType="1"/>
            </p:cNvSpPr>
            <p:nvPr/>
          </p:nvSpPr>
          <p:spPr bwMode="auto">
            <a:xfrm flipH="1">
              <a:off x="5298499" y="5840971"/>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69" name="Line 4"/>
            <p:cNvSpPr>
              <a:spLocks noChangeShapeType="1"/>
            </p:cNvSpPr>
            <p:nvPr/>
          </p:nvSpPr>
          <p:spPr bwMode="auto">
            <a:xfrm flipH="1">
              <a:off x="6117426" y="5858055"/>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71" name="Line 4"/>
            <p:cNvSpPr>
              <a:spLocks noChangeShapeType="1"/>
            </p:cNvSpPr>
            <p:nvPr/>
          </p:nvSpPr>
          <p:spPr bwMode="auto">
            <a:xfrm flipH="1">
              <a:off x="6881639" y="5868267"/>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72" name="Line 4"/>
            <p:cNvSpPr>
              <a:spLocks noChangeShapeType="1"/>
            </p:cNvSpPr>
            <p:nvPr/>
          </p:nvSpPr>
          <p:spPr bwMode="auto">
            <a:xfrm flipH="1">
              <a:off x="7700566" y="5885351"/>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73" name="Line 4"/>
            <p:cNvSpPr>
              <a:spLocks noChangeShapeType="1"/>
            </p:cNvSpPr>
            <p:nvPr/>
          </p:nvSpPr>
          <p:spPr bwMode="auto">
            <a:xfrm flipH="1">
              <a:off x="8492074" y="5878479"/>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74" name="Line 4"/>
            <p:cNvSpPr>
              <a:spLocks noChangeShapeType="1"/>
            </p:cNvSpPr>
            <p:nvPr/>
          </p:nvSpPr>
          <p:spPr bwMode="auto">
            <a:xfrm flipH="1">
              <a:off x="9311001" y="5895563"/>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75" name="Text Box 9"/>
            <p:cNvSpPr txBox="1">
              <a:spLocks noChangeArrowheads="1"/>
            </p:cNvSpPr>
            <p:nvPr/>
          </p:nvSpPr>
          <p:spPr bwMode="auto">
            <a:xfrm>
              <a:off x="3922446" y="5453072"/>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76" name="Text Box 9"/>
            <p:cNvSpPr txBox="1">
              <a:spLocks noChangeArrowheads="1"/>
            </p:cNvSpPr>
            <p:nvPr/>
          </p:nvSpPr>
          <p:spPr bwMode="auto">
            <a:xfrm>
              <a:off x="4783011" y="5440722"/>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77" name="Text Box 9"/>
            <p:cNvSpPr txBox="1">
              <a:spLocks noChangeArrowheads="1"/>
            </p:cNvSpPr>
            <p:nvPr/>
          </p:nvSpPr>
          <p:spPr bwMode="auto">
            <a:xfrm>
              <a:off x="5582800" y="5444735"/>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78" name="Text Box 9"/>
            <p:cNvSpPr txBox="1">
              <a:spLocks noChangeArrowheads="1"/>
            </p:cNvSpPr>
            <p:nvPr/>
          </p:nvSpPr>
          <p:spPr bwMode="auto">
            <a:xfrm>
              <a:off x="6334817" y="5429200"/>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79" name="Text Box 9"/>
            <p:cNvSpPr txBox="1">
              <a:spLocks noChangeArrowheads="1"/>
            </p:cNvSpPr>
            <p:nvPr/>
          </p:nvSpPr>
          <p:spPr bwMode="auto">
            <a:xfrm>
              <a:off x="7179650" y="5483030"/>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80" name="Text Box 9"/>
            <p:cNvSpPr txBox="1">
              <a:spLocks noChangeArrowheads="1"/>
            </p:cNvSpPr>
            <p:nvPr/>
          </p:nvSpPr>
          <p:spPr bwMode="auto">
            <a:xfrm>
              <a:off x="7944744" y="5455764"/>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81" name="Text Box 9"/>
            <p:cNvSpPr txBox="1">
              <a:spLocks noChangeArrowheads="1"/>
            </p:cNvSpPr>
            <p:nvPr/>
          </p:nvSpPr>
          <p:spPr bwMode="auto">
            <a:xfrm>
              <a:off x="8762067" y="5469513"/>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82" name="Text Box 14"/>
            <p:cNvSpPr txBox="1">
              <a:spLocks noChangeArrowheads="1"/>
            </p:cNvSpPr>
            <p:nvPr/>
          </p:nvSpPr>
          <p:spPr bwMode="auto">
            <a:xfrm>
              <a:off x="3055718" y="6431077"/>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1</a:t>
              </a:r>
              <a:endParaRPr lang="en-US" altLang="zh-CN" b="1" dirty="0">
                <a:solidFill>
                  <a:schemeClr val="accent2">
                    <a:lumMod val="50000"/>
                  </a:schemeClr>
                </a:solidFill>
              </a:endParaRPr>
            </a:p>
          </p:txBody>
        </p:sp>
        <p:sp>
          <p:nvSpPr>
            <p:cNvPr id="83" name="Text Box 14"/>
            <p:cNvSpPr txBox="1">
              <a:spLocks noChangeArrowheads="1"/>
            </p:cNvSpPr>
            <p:nvPr/>
          </p:nvSpPr>
          <p:spPr bwMode="auto">
            <a:xfrm>
              <a:off x="7949074" y="6463114"/>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7</a:t>
              </a:r>
              <a:endParaRPr lang="en-US" altLang="zh-CN" b="1" dirty="0">
                <a:solidFill>
                  <a:schemeClr val="accent2">
                    <a:lumMod val="50000"/>
                  </a:schemeClr>
                </a:solidFill>
              </a:endParaRPr>
            </a:p>
          </p:txBody>
        </p:sp>
        <p:sp>
          <p:nvSpPr>
            <p:cNvPr id="84" name="Text Box 15"/>
            <p:cNvSpPr txBox="1">
              <a:spLocks noChangeArrowheads="1"/>
            </p:cNvSpPr>
            <p:nvPr/>
          </p:nvSpPr>
          <p:spPr bwMode="auto">
            <a:xfrm>
              <a:off x="8723173" y="6479463"/>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8</a:t>
              </a:r>
              <a:endParaRPr lang="en-US" altLang="zh-CN" sz="2400" b="1" dirty="0">
                <a:solidFill>
                  <a:schemeClr val="accent2">
                    <a:lumMod val="50000"/>
                  </a:schemeClr>
                </a:solidFill>
              </a:endParaRPr>
            </a:p>
          </p:txBody>
        </p:sp>
        <p:sp>
          <p:nvSpPr>
            <p:cNvPr id="85" name="Text Box 33"/>
            <p:cNvSpPr txBox="1">
              <a:spLocks noChangeArrowheads="1"/>
            </p:cNvSpPr>
            <p:nvPr/>
          </p:nvSpPr>
          <p:spPr bwMode="auto">
            <a:xfrm>
              <a:off x="5633129" y="6453495"/>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4</a:t>
              </a:r>
              <a:endParaRPr lang="en-US" altLang="zh-CN" sz="2400" b="1" dirty="0">
                <a:solidFill>
                  <a:schemeClr val="accent2">
                    <a:lumMod val="50000"/>
                  </a:schemeClr>
                </a:solidFill>
              </a:endParaRPr>
            </a:p>
          </p:txBody>
        </p:sp>
        <p:sp>
          <p:nvSpPr>
            <p:cNvPr id="86" name="Text Box 14"/>
            <p:cNvSpPr txBox="1">
              <a:spLocks noChangeArrowheads="1"/>
            </p:cNvSpPr>
            <p:nvPr/>
          </p:nvSpPr>
          <p:spPr bwMode="auto">
            <a:xfrm>
              <a:off x="7127740" y="6493477"/>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6</a:t>
              </a:r>
              <a:endParaRPr lang="en-US" altLang="zh-CN" b="1" dirty="0">
                <a:solidFill>
                  <a:schemeClr val="accent2">
                    <a:lumMod val="50000"/>
                  </a:schemeClr>
                </a:solidFill>
              </a:endParaRPr>
            </a:p>
          </p:txBody>
        </p:sp>
        <p:sp>
          <p:nvSpPr>
            <p:cNvPr id="87" name="Text Box 33"/>
            <p:cNvSpPr txBox="1">
              <a:spLocks noChangeArrowheads="1"/>
            </p:cNvSpPr>
            <p:nvPr/>
          </p:nvSpPr>
          <p:spPr bwMode="auto">
            <a:xfrm>
              <a:off x="6382820" y="6480237"/>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5</a:t>
              </a:r>
              <a:endParaRPr lang="en-US" altLang="zh-CN" sz="2400" b="1" dirty="0">
                <a:solidFill>
                  <a:schemeClr val="accent2">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6" grpId="0" bldLvl="2"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12" name="Text Box 4"/>
          <p:cNvSpPr txBox="1">
            <a:spLocks noChangeArrowheads="1"/>
          </p:cNvSpPr>
          <p:nvPr/>
        </p:nvSpPr>
        <p:spPr bwMode="auto">
          <a:xfrm>
            <a:off x="3976306" y="129734"/>
            <a:ext cx="3990848"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2. </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Line 7"/>
          <p:cNvSpPr>
            <a:spLocks noChangeShapeType="1"/>
          </p:cNvSpPr>
          <p:nvPr/>
        </p:nvSpPr>
        <p:spPr bwMode="auto">
          <a:xfrm>
            <a:off x="8627165" y="437515"/>
            <a:ext cx="356483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Line 7"/>
          <p:cNvSpPr>
            <a:spLocks noChangeShapeType="1"/>
          </p:cNvSpPr>
          <p:nvPr/>
        </p:nvSpPr>
        <p:spPr bwMode="auto">
          <a:xfrm>
            <a:off x="27305" y="437515"/>
            <a:ext cx="4065223" cy="13052"/>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任意多边形: 形状 6"/>
          <p:cNvSpPr/>
          <p:nvPr/>
        </p:nvSpPr>
        <p:spPr>
          <a:xfrm>
            <a:off x="867407" y="996288"/>
            <a:ext cx="8062297" cy="546958"/>
          </a:xfrm>
          <a:custGeom>
            <a:avLst/>
            <a:gdLst>
              <a:gd name="connsiteX0" fmla="*/ 0 w 6395790"/>
              <a:gd name="connsiteY0" fmla="*/ 123479 h 740725"/>
              <a:gd name="connsiteX1" fmla="*/ 123479 w 6395790"/>
              <a:gd name="connsiteY1" fmla="*/ 0 h 740725"/>
              <a:gd name="connsiteX2" fmla="*/ 6272311 w 6395790"/>
              <a:gd name="connsiteY2" fmla="*/ 0 h 740725"/>
              <a:gd name="connsiteX3" fmla="*/ 6395790 w 6395790"/>
              <a:gd name="connsiteY3" fmla="*/ 123479 h 740725"/>
              <a:gd name="connsiteX4" fmla="*/ 6395790 w 6395790"/>
              <a:gd name="connsiteY4" fmla="*/ 617246 h 740725"/>
              <a:gd name="connsiteX5" fmla="*/ 6272311 w 6395790"/>
              <a:gd name="connsiteY5" fmla="*/ 740725 h 740725"/>
              <a:gd name="connsiteX6" fmla="*/ 123479 w 6395790"/>
              <a:gd name="connsiteY6" fmla="*/ 740725 h 740725"/>
              <a:gd name="connsiteX7" fmla="*/ 0 w 6395790"/>
              <a:gd name="connsiteY7" fmla="*/ 617246 h 740725"/>
              <a:gd name="connsiteX8" fmla="*/ 0 w 6395790"/>
              <a:gd name="connsiteY8" fmla="*/ 123479 h 74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5790" h="740725">
                <a:moveTo>
                  <a:pt x="0" y="123479"/>
                </a:moveTo>
                <a:cubicBezTo>
                  <a:pt x="0" y="55283"/>
                  <a:pt x="55283" y="0"/>
                  <a:pt x="123479" y="0"/>
                </a:cubicBezTo>
                <a:lnTo>
                  <a:pt x="6272311" y="0"/>
                </a:lnTo>
                <a:cubicBezTo>
                  <a:pt x="6340507" y="0"/>
                  <a:pt x="6395790" y="55283"/>
                  <a:pt x="6395790" y="123479"/>
                </a:cubicBezTo>
                <a:lnTo>
                  <a:pt x="6395790" y="617246"/>
                </a:lnTo>
                <a:cubicBezTo>
                  <a:pt x="6395790" y="685442"/>
                  <a:pt x="6340507" y="740725"/>
                  <a:pt x="6272311" y="740725"/>
                </a:cubicBezTo>
                <a:lnTo>
                  <a:pt x="123479" y="740725"/>
                </a:lnTo>
                <a:cubicBezTo>
                  <a:pt x="55283" y="740725"/>
                  <a:pt x="0" y="685442"/>
                  <a:pt x="0" y="617246"/>
                </a:cubicBezTo>
                <a:lnTo>
                  <a:pt x="0" y="123479"/>
                </a:lnTo>
                <a:close/>
              </a:path>
            </a:pathLst>
          </a:cu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221078" tIns="221078" rIns="221078" bIns="221078" numCol="1" spcCol="1270" anchor="ctr" anchorCtr="0">
            <a:noAutofit/>
          </a:bodyPr>
          <a:lstStyle/>
          <a:p>
            <a:pPr lvl="0" algn="ctr" defTabSz="1155700">
              <a:lnSpc>
                <a:spcPct val="90000"/>
              </a:lnSpc>
              <a:spcAft>
                <a:spcPct val="35000"/>
              </a:spcAft>
            </a:pPr>
            <a:r>
              <a:rPr lang="zh-CN" altLang="en-US" sz="2600" dirty="0" smtClean="0">
                <a:ea typeface="方正书宋简体"/>
              </a:rPr>
              <a:t>（</a:t>
            </a:r>
            <a:r>
              <a:rPr lang="en-US" altLang="zh-CN" sz="2600" dirty="0" smtClean="0">
                <a:ea typeface="方正书宋简体"/>
              </a:rPr>
              <a:t>3</a:t>
            </a:r>
            <a:r>
              <a:rPr lang="zh-CN" altLang="en-US" sz="2600" dirty="0" smtClean="0">
                <a:ea typeface="方正书宋简体"/>
              </a:rPr>
              <a:t>）根据</a:t>
            </a:r>
            <a:r>
              <a:rPr lang="zh-CN" altLang="en-US" sz="2600" dirty="0">
                <a:ea typeface="方正书宋简体"/>
              </a:rPr>
              <a:t>所得税对收入、成本和折旧的影响计算</a:t>
            </a:r>
            <a:endParaRPr lang="zh-CN" altLang="en-US" sz="2600" kern="1200" dirty="0">
              <a:ea typeface="方正书宋简体"/>
            </a:endParaRPr>
          </a:p>
        </p:txBody>
      </p:sp>
      <p:sp>
        <p:nvSpPr>
          <p:cNvPr id="2" name="矩形 1"/>
          <p:cNvSpPr/>
          <p:nvPr/>
        </p:nvSpPr>
        <p:spPr>
          <a:xfrm>
            <a:off x="1044491" y="1908244"/>
            <a:ext cx="8724874" cy="1262910"/>
          </a:xfrm>
          <a:prstGeom prst="rect">
            <a:avLst/>
          </a:prstGeom>
        </p:spPr>
        <p:txBody>
          <a:bodyPr wrap="square">
            <a:spAutoFit/>
          </a:bodyPr>
          <a:lstStyle/>
          <a:p>
            <a:pPr indent="215900">
              <a:lnSpc>
                <a:spcPct val="150000"/>
              </a:lnSpc>
              <a:spcAft>
                <a:spcPts val="0"/>
              </a:spcAft>
            </a:pPr>
            <a:r>
              <a:rPr lang="zh-CN" altLang="en-US" sz="2800" dirty="0">
                <a:latin typeface="微软雅黑" panose="020B0503020204020204" pitchFamily="34" charset="-122"/>
                <a:ea typeface="微软雅黑" panose="020B0503020204020204" pitchFamily="34" charset="-122"/>
                <a:cs typeface="+mn-ea"/>
                <a:sym typeface="微软雅黑" panose="020B0503020204020204" pitchFamily="34" charset="-122"/>
              </a:rPr>
              <a:t>营业期现金净</a:t>
            </a:r>
            <a:r>
              <a:rPr lang="zh-CN" altLang="en-US" sz="2800" dirty="0" smtClean="0">
                <a:latin typeface="微软雅黑" panose="020B0503020204020204" pitchFamily="34" charset="-122"/>
                <a:ea typeface="微软雅黑" panose="020B0503020204020204" pitchFamily="34" charset="-122"/>
                <a:cs typeface="+mn-ea"/>
                <a:sym typeface="微软雅黑" panose="020B0503020204020204" pitchFamily="34" charset="-122"/>
              </a:rPr>
              <a:t>流量</a:t>
            </a:r>
            <a:endParaRPr lang="en-US" altLang="zh-CN" sz="2800" dirty="0" smtClean="0">
              <a:latin typeface="微软雅黑" panose="020B0503020204020204" pitchFamily="34" charset="-122"/>
              <a:ea typeface="微软雅黑" panose="020B0503020204020204" pitchFamily="34" charset="-122"/>
              <a:cs typeface="+mn-ea"/>
              <a:sym typeface="微软雅黑" panose="020B0503020204020204" pitchFamily="34" charset="-122"/>
            </a:endParaRPr>
          </a:p>
          <a:p>
            <a:pPr indent="215900">
              <a:lnSpc>
                <a:spcPct val="150000"/>
              </a:lnSpc>
              <a:spcAft>
                <a:spcPts val="0"/>
              </a:spcAft>
            </a:pPr>
            <a:r>
              <a:rPr lang="en-US" altLang="zh-CN" sz="2600" dirty="0" smtClean="0">
                <a:latin typeface="Times New Roman" panose="02020603050405020304" pitchFamily="18" charset="0"/>
                <a:ea typeface="方正书宋简体"/>
              </a:rPr>
              <a:t>=</a:t>
            </a:r>
            <a:r>
              <a:rPr lang="zh-CN" altLang="zh-CN" sz="2600" dirty="0">
                <a:latin typeface="Times New Roman" panose="02020603050405020304" pitchFamily="18" charset="0"/>
                <a:ea typeface="方正书宋简体"/>
              </a:rPr>
              <a:t>营业收入×（</a:t>
            </a:r>
            <a:r>
              <a:rPr lang="en-US" altLang="zh-CN" sz="2600" dirty="0">
                <a:latin typeface="Times New Roman" panose="02020603050405020304" pitchFamily="18" charset="0"/>
                <a:ea typeface="方正书宋简体"/>
              </a:rPr>
              <a:t>1</a:t>
            </a:r>
            <a:r>
              <a:rPr lang="en-US" altLang="zh-CN" sz="2600" dirty="0">
                <a:latin typeface="宋体" panose="02010600030101010101" pitchFamily="2" charset="-122"/>
                <a:ea typeface="方正书宋简体"/>
              </a:rPr>
              <a:t>-T</a:t>
            </a:r>
            <a:r>
              <a:rPr lang="zh-CN" altLang="zh-CN" sz="2600" dirty="0">
                <a:latin typeface="Times New Roman" panose="02020603050405020304" pitchFamily="18" charset="0"/>
                <a:ea typeface="方正书宋简体"/>
              </a:rPr>
              <a:t>）</a:t>
            </a:r>
            <a:r>
              <a:rPr lang="en-US" altLang="zh-CN" sz="2600" dirty="0">
                <a:latin typeface="宋体" panose="02010600030101010101" pitchFamily="2" charset="-122"/>
                <a:ea typeface="方正书宋简体"/>
              </a:rPr>
              <a:t>-</a:t>
            </a:r>
            <a:r>
              <a:rPr lang="zh-CN" altLang="zh-CN" sz="2600" dirty="0">
                <a:latin typeface="Times New Roman" panose="02020603050405020304" pitchFamily="18" charset="0"/>
                <a:ea typeface="方正书宋简体"/>
              </a:rPr>
              <a:t>付现成本×</a:t>
            </a:r>
            <a:r>
              <a:rPr lang="zh-CN" altLang="zh-CN" sz="2600" kern="1000" dirty="0">
                <a:latin typeface="Times New Roman" panose="02020603050405020304" pitchFamily="18" charset="0"/>
                <a:ea typeface="方正书宋简体"/>
                <a:cs typeface="Times New Roman" panose="02020603050405020304" pitchFamily="18" charset="0"/>
              </a:rPr>
              <a:t>（</a:t>
            </a:r>
            <a:r>
              <a:rPr lang="en-US" altLang="zh-CN" sz="2600" kern="1000" dirty="0">
                <a:latin typeface="Times New Roman" panose="02020603050405020304" pitchFamily="18" charset="0"/>
                <a:ea typeface="方正书宋简体"/>
              </a:rPr>
              <a:t>1</a:t>
            </a:r>
            <a:r>
              <a:rPr lang="en-US" altLang="zh-CN" sz="2600" kern="1000" dirty="0">
                <a:latin typeface="宋体" panose="02010600030101010101" pitchFamily="2" charset="-122"/>
                <a:cs typeface="Times New Roman" panose="02020603050405020304" pitchFamily="18" charset="0"/>
              </a:rPr>
              <a:t>-T</a:t>
            </a:r>
            <a:r>
              <a:rPr lang="zh-CN" altLang="zh-CN" sz="2600" kern="1000" dirty="0">
                <a:latin typeface="Times New Roman" panose="02020603050405020304" pitchFamily="18" charset="0"/>
                <a:ea typeface="方正书宋简体"/>
                <a:cs typeface="Times New Roman" panose="02020603050405020304" pitchFamily="18" charset="0"/>
              </a:rPr>
              <a:t>）＋折旧×</a:t>
            </a:r>
            <a:r>
              <a:rPr lang="en-US" altLang="zh-CN" sz="2600" kern="1000" dirty="0">
                <a:latin typeface="Times New Roman" panose="02020603050405020304" pitchFamily="18" charset="0"/>
                <a:ea typeface="方正书宋简体"/>
                <a:cs typeface="Times New Roman" panose="02020603050405020304" pitchFamily="18" charset="0"/>
              </a:rPr>
              <a:t>T</a:t>
            </a:r>
            <a:endParaRPr lang="zh-CN" altLang="en-US" sz="2600" dirty="0"/>
          </a:p>
        </p:txBody>
      </p:sp>
      <p:grpSp>
        <p:nvGrpSpPr>
          <p:cNvPr id="10" name="组合 9"/>
          <p:cNvGrpSpPr/>
          <p:nvPr/>
        </p:nvGrpSpPr>
        <p:grpSpPr>
          <a:xfrm>
            <a:off x="867407" y="3978873"/>
            <a:ext cx="7301110" cy="939573"/>
            <a:chOff x="7872006" y="3368765"/>
            <a:chExt cx="4028233" cy="969072"/>
          </a:xfrm>
        </p:grpSpPr>
        <p:graphicFrame>
          <p:nvGraphicFramePr>
            <p:cNvPr id="11" name="图示 10"/>
            <p:cNvGraphicFramePr/>
            <p:nvPr/>
          </p:nvGraphicFramePr>
          <p:xfrm>
            <a:off x="7872006" y="3368765"/>
            <a:ext cx="4028233" cy="96907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5" name="文本框 14"/>
            <p:cNvSpPr txBox="1"/>
            <p:nvPr/>
          </p:nvSpPr>
          <p:spPr>
            <a:xfrm>
              <a:off x="7901253" y="3824378"/>
              <a:ext cx="410954" cy="494281"/>
            </a:xfrm>
            <a:prstGeom prst="rect">
              <a:avLst/>
            </a:prstGeom>
            <a:noFill/>
          </p:spPr>
          <p:txBody>
            <a:bodyPr wrap="square" lIns="36000" tIns="46800" rIns="36000" bIns="46800" rtlCol="0">
              <a:spAutoFit/>
            </a:bodyPr>
            <a:lstStyle/>
            <a:p>
              <a:pPr>
                <a:lnSpc>
                  <a:spcPct val="125000"/>
                </a:lnSpc>
              </a:pPr>
              <a:r>
                <a:rPr lang="zh-CN" altLang="en-US" sz="2000" b="1" dirty="0">
                  <a:solidFill>
                    <a:schemeClr val="bg2">
                      <a:lumMod val="75000"/>
                    </a:schemeClr>
                  </a:solidFill>
                </a:rPr>
                <a:t>提 示</a:t>
              </a:r>
              <a:endParaRPr lang="zh-CN" altLang="en-US" sz="2000" b="1" dirty="0">
                <a:solidFill>
                  <a:schemeClr val="bg2">
                    <a:lumMod val="75000"/>
                  </a:schemeClr>
                </a:solidFill>
              </a:endParaRP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5311" y="3643028"/>
            <a:ext cx="2965213" cy="25974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82871" y="4217159"/>
            <a:ext cx="2410956" cy="1694918"/>
          </a:xfrm>
          <a:prstGeom prst="rect">
            <a:avLst/>
          </a:prstGeom>
        </p:spPr>
      </p:pic>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12" name="Text Box 4"/>
          <p:cNvSpPr txBox="1">
            <a:spLocks noChangeArrowheads="1"/>
          </p:cNvSpPr>
          <p:nvPr/>
        </p:nvSpPr>
        <p:spPr bwMode="auto">
          <a:xfrm>
            <a:off x="4013015" y="129735"/>
            <a:ext cx="5354755" cy="615559"/>
          </a:xfrm>
          <a:prstGeom prst="rect">
            <a:avLst/>
          </a:prstGeom>
          <a:noFill/>
          <a:ln>
            <a:noFill/>
          </a:ln>
          <a:effectLst/>
        </p:spPr>
        <p:txBody>
          <a:bodyPr wrap="squar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2. </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营业期现金净</a:t>
            </a:r>
            <a:r>
              <a:rPr lang="zh-CN" altLang="en-US"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流量</a:t>
            </a:r>
            <a:r>
              <a:rPr lang="zh-CN" altLang="zh-CN"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的</a:t>
            </a:r>
            <a:r>
              <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计算</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Line 7"/>
          <p:cNvSpPr>
            <a:spLocks noChangeShapeType="1"/>
          </p:cNvSpPr>
          <p:nvPr/>
        </p:nvSpPr>
        <p:spPr bwMode="auto">
          <a:xfrm>
            <a:off x="8627165" y="437515"/>
            <a:ext cx="356483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Line 7"/>
          <p:cNvSpPr>
            <a:spLocks noChangeShapeType="1"/>
          </p:cNvSpPr>
          <p:nvPr/>
        </p:nvSpPr>
        <p:spPr bwMode="auto">
          <a:xfrm>
            <a:off x="27305" y="437515"/>
            <a:ext cx="4065223" cy="13052"/>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9" name="组合 18"/>
          <p:cNvGrpSpPr/>
          <p:nvPr/>
        </p:nvGrpSpPr>
        <p:grpSpPr>
          <a:xfrm>
            <a:off x="873458" y="683370"/>
            <a:ext cx="10099342" cy="2576435"/>
            <a:chOff x="814022" y="3442804"/>
            <a:chExt cx="7368294" cy="3826882"/>
          </a:xfrm>
        </p:grpSpPr>
        <p:sp>
          <p:nvSpPr>
            <p:cNvPr id="20" name="矩形 19"/>
            <p:cNvSpPr/>
            <p:nvPr/>
          </p:nvSpPr>
          <p:spPr>
            <a:xfrm>
              <a:off x="1062247" y="3886809"/>
              <a:ext cx="6970712" cy="3257214"/>
            </a:xfrm>
            <a:prstGeom prst="rect">
              <a:avLst/>
            </a:prstGeom>
          </p:spPr>
          <p:txBody>
            <a:bodyPr wrap="square">
              <a:spAutoFit/>
            </a:bodyPr>
            <a:lstStyle/>
            <a:p>
              <a:pPr algn="just">
                <a:lnSpc>
                  <a:spcPct val="125000"/>
                </a:lnSpc>
                <a:buClr>
                  <a:srgbClr val="77F06E"/>
                </a:buClr>
              </a:pPr>
              <a:r>
                <a:rPr lang="zh-CN" altLang="en-US" sz="2800" b="1" dirty="0">
                  <a:solidFill>
                    <a:srgbClr val="333333"/>
                  </a:solidFill>
                  <a:latin typeface="方正书宋简体"/>
                  <a:ea typeface="宋体" panose="02010600030101010101" pitchFamily="2" charset="-122"/>
                </a:rPr>
                <a:t>       某固定资产项目预计投产后可使用</a:t>
              </a:r>
              <a:r>
                <a:rPr lang="en-US" altLang="zh-CN" sz="2800" b="1" dirty="0">
                  <a:solidFill>
                    <a:srgbClr val="333333"/>
                  </a:solidFill>
                  <a:latin typeface="方正书宋简体"/>
                  <a:ea typeface="宋体" panose="02010600030101010101" pitchFamily="2" charset="-122"/>
                </a:rPr>
                <a:t>8</a:t>
              </a:r>
              <a:r>
                <a:rPr lang="zh-CN" altLang="en-US" sz="2800" b="1" dirty="0">
                  <a:solidFill>
                    <a:srgbClr val="333333"/>
                  </a:solidFill>
                  <a:latin typeface="方正书宋简体"/>
                  <a:ea typeface="宋体" panose="02010600030101010101" pitchFamily="2" charset="-122"/>
                </a:rPr>
                <a:t>年，每年为企业创造增量收入</a:t>
              </a:r>
              <a:r>
                <a:rPr lang="en-US" altLang="zh-CN" sz="2800" b="1" dirty="0">
                  <a:solidFill>
                    <a:srgbClr val="333333"/>
                  </a:solidFill>
                  <a:latin typeface="方正书宋简体"/>
                  <a:ea typeface="宋体" panose="02010600030101010101" pitchFamily="2" charset="-122"/>
                </a:rPr>
                <a:t>100</a:t>
              </a:r>
              <a:r>
                <a:rPr lang="zh-CN" altLang="en-US" sz="2800" b="1" dirty="0">
                  <a:solidFill>
                    <a:srgbClr val="333333"/>
                  </a:solidFill>
                  <a:latin typeface="方正书宋简体"/>
                  <a:ea typeface="宋体" panose="02010600030101010101" pitchFamily="2" charset="-122"/>
                </a:rPr>
                <a:t>万元，发生付现成本</a:t>
              </a:r>
              <a:r>
                <a:rPr lang="en-US" altLang="zh-CN" sz="2800" b="1" dirty="0">
                  <a:solidFill>
                    <a:srgbClr val="333333"/>
                  </a:solidFill>
                  <a:latin typeface="方正书宋简体"/>
                  <a:ea typeface="宋体" panose="02010600030101010101" pitchFamily="2" charset="-122"/>
                </a:rPr>
                <a:t>60</a:t>
              </a:r>
              <a:r>
                <a:rPr lang="zh-CN" altLang="en-US" sz="2800" b="1" dirty="0">
                  <a:solidFill>
                    <a:srgbClr val="333333"/>
                  </a:solidFill>
                  <a:latin typeface="方正书宋简体"/>
                  <a:ea typeface="宋体" panose="02010600030101010101" pitchFamily="2" charset="-122"/>
                </a:rPr>
                <a:t>万元，固定资产按直线法折旧，每年折旧额为</a:t>
              </a:r>
              <a:r>
                <a:rPr lang="en-US" altLang="zh-CN" sz="2800" b="1" dirty="0">
                  <a:solidFill>
                    <a:srgbClr val="333333"/>
                  </a:solidFill>
                  <a:latin typeface="方正书宋简体"/>
                  <a:ea typeface="宋体" panose="02010600030101010101" pitchFamily="2" charset="-122"/>
                </a:rPr>
                <a:t>20</a:t>
              </a:r>
              <a:r>
                <a:rPr lang="zh-CN" altLang="en-US" sz="2800" b="1" dirty="0">
                  <a:solidFill>
                    <a:srgbClr val="333333"/>
                  </a:solidFill>
                  <a:latin typeface="方正书宋简体"/>
                  <a:ea typeface="宋体" panose="02010600030101010101" pitchFamily="2" charset="-122"/>
                </a:rPr>
                <a:t>万元，期末无残值，所得税率</a:t>
              </a:r>
              <a:r>
                <a:rPr lang="en-US" altLang="zh-CN" sz="2800" b="1" dirty="0">
                  <a:solidFill>
                    <a:srgbClr val="333333"/>
                  </a:solidFill>
                  <a:latin typeface="方正书宋简体"/>
                  <a:ea typeface="宋体" panose="02010600030101010101" pitchFamily="2" charset="-122"/>
                </a:rPr>
                <a:t>25%</a:t>
              </a:r>
              <a:r>
                <a:rPr lang="zh-CN" altLang="en-US" sz="2800" b="1" dirty="0">
                  <a:solidFill>
                    <a:srgbClr val="333333"/>
                  </a:solidFill>
                  <a:latin typeface="方正书宋简体"/>
                  <a:ea typeface="宋体" panose="02010600030101010101" pitchFamily="2" charset="-122"/>
                </a:rPr>
                <a:t>。计算该项</a:t>
              </a:r>
              <a:r>
                <a:rPr lang="zh-CN" altLang="en-US" sz="2800" b="1" dirty="0" smtClean="0">
                  <a:solidFill>
                    <a:srgbClr val="333333"/>
                  </a:solidFill>
                  <a:latin typeface="方正书宋简体"/>
                  <a:ea typeface="宋体" panose="02010600030101010101" pitchFamily="2" charset="-122"/>
                </a:rPr>
                <a:t>固定资产</a:t>
              </a:r>
              <a:r>
                <a:rPr lang="zh-CN" altLang="en-US" sz="2800" dirty="0">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r>
                <a:rPr lang="zh-CN" altLang="en-US" sz="2800" b="1" dirty="0" smtClean="0">
                  <a:solidFill>
                    <a:srgbClr val="333333"/>
                  </a:solidFill>
                  <a:latin typeface="方正书宋简体"/>
                  <a:ea typeface="宋体" panose="02010600030101010101" pitchFamily="2" charset="-122"/>
                </a:rPr>
                <a:t>。</a:t>
              </a:r>
              <a:endParaRPr lang="zh-CN" altLang="en-US" sz="2800" b="1" dirty="0">
                <a:solidFill>
                  <a:srgbClr val="333333"/>
                </a:solidFill>
                <a:latin typeface="方正书宋简体"/>
                <a:ea typeface="宋体" panose="02010600030101010101" pitchFamily="2" charset="-122"/>
              </a:endParaRPr>
            </a:p>
          </p:txBody>
        </p:sp>
        <p:grpSp>
          <p:nvGrpSpPr>
            <p:cNvPr id="21" name="组合 14"/>
            <p:cNvGrpSpPr/>
            <p:nvPr/>
          </p:nvGrpSpPr>
          <p:grpSpPr bwMode="auto">
            <a:xfrm>
              <a:off x="814022" y="3442804"/>
              <a:ext cx="7368294" cy="3826882"/>
              <a:chOff x="281712" y="1515646"/>
              <a:chExt cx="8642513" cy="6571618"/>
            </a:xfrm>
          </p:grpSpPr>
          <p:sp>
            <p:nvSpPr>
              <p:cNvPr id="22" name="矩形 8"/>
              <p:cNvSpPr/>
              <p:nvPr/>
            </p:nvSpPr>
            <p:spPr bwMode="auto">
              <a:xfrm>
                <a:off x="504431" y="2102135"/>
                <a:ext cx="8419794" cy="5985129"/>
              </a:xfrm>
              <a:prstGeom prst="rect">
                <a:avLst/>
              </a:prstGeom>
              <a:noFill/>
              <a:ln w="25400">
                <a:solidFill>
                  <a:srgbClr val="0070C0"/>
                </a:solidFill>
                <a:miter lim="800000"/>
              </a:ln>
            </p:spPr>
            <p:txBody>
              <a:bodyPr/>
              <a:lstStyle/>
              <a:p>
                <a:pPr>
                  <a:lnSpc>
                    <a:spcPct val="130000"/>
                  </a:lnSpc>
                </a:pPr>
                <a:r>
                  <a:rPr lang="zh-CN" altLang="en-US" sz="3200" b="1" dirty="0">
                    <a:solidFill>
                      <a:srgbClr val="333333"/>
                    </a:solidFill>
                    <a:latin typeface="Times New Roman" panose="02020603050405020304" pitchFamily="18" charset="0"/>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3" name="组合 11"/>
              <p:cNvGrpSpPr/>
              <p:nvPr/>
            </p:nvGrpSpPr>
            <p:grpSpPr>
              <a:xfrm>
                <a:off x="281712" y="1515646"/>
                <a:ext cx="791470" cy="902583"/>
                <a:chOff x="-488631" y="-2207077"/>
                <a:chExt cx="5567075" cy="5157576"/>
              </a:xfrm>
              <a:effectLst>
                <a:outerShdw blurRad="444500" dist="254000" dir="8100000" algn="tr" rotWithShape="0">
                  <a:prstClr val="black">
                    <a:alpha val="50000"/>
                  </a:prstClr>
                </a:outerShdw>
              </a:effectLst>
            </p:grpSpPr>
            <p:sp>
              <p:nvSpPr>
                <p:cNvPr id="24" name="同心圆 28"/>
                <p:cNvSpPr/>
                <p:nvPr/>
              </p:nvSpPr>
              <p:spPr>
                <a:xfrm>
                  <a:off x="1077944" y="-1441797"/>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25" name="椭圆 24"/>
                <p:cNvSpPr/>
                <p:nvPr/>
              </p:nvSpPr>
              <p:spPr>
                <a:xfrm>
                  <a:off x="-488631" y="-2207077"/>
                  <a:ext cx="3764815" cy="51575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grpSp>
      <p:sp>
        <p:nvSpPr>
          <p:cNvPr id="6" name="矩形 5"/>
          <p:cNvSpPr/>
          <p:nvPr/>
        </p:nvSpPr>
        <p:spPr>
          <a:xfrm>
            <a:off x="1238115" y="3323936"/>
            <a:ext cx="9828383" cy="2208297"/>
          </a:xfrm>
          <a:prstGeom prst="rect">
            <a:avLst/>
          </a:prstGeom>
        </p:spPr>
        <p:txBody>
          <a:bodyPr wrap="square">
            <a:spAutoFit/>
          </a:bodyPr>
          <a:lstStyle/>
          <a:p>
            <a:pPr algn="just">
              <a:lnSpc>
                <a:spcPct val="125000"/>
              </a:lnSpc>
              <a:buClr>
                <a:srgbClr val="77F06E"/>
              </a:buClr>
            </a:pPr>
            <a:r>
              <a:rPr lang="zh-CN" altLang="en-US" sz="2600" b="1" dirty="0">
                <a:solidFill>
                  <a:srgbClr val="333333"/>
                </a:solidFill>
                <a:latin typeface="方正书宋简体"/>
                <a:ea typeface="宋体" panose="02010600030101010101" pitchFamily="2" charset="-122"/>
              </a:rPr>
              <a:t>                解析</a:t>
            </a:r>
            <a:r>
              <a:rPr lang="zh-CN" altLang="en-US" sz="2600" b="1" dirty="0" smtClean="0">
                <a:solidFill>
                  <a:srgbClr val="333333"/>
                </a:solidFill>
                <a:latin typeface="方正书宋简体"/>
                <a:ea typeface="宋体" panose="02010600030101010101" pitchFamily="2" charset="-122"/>
              </a:rPr>
              <a:t>：</a:t>
            </a:r>
            <a:r>
              <a:rPr lang="zh-CN" altLang="en-US" sz="2800" dirty="0">
                <a:latin typeface="微软雅黑" panose="020B0503020204020204" pitchFamily="34" charset="-122"/>
                <a:ea typeface="微软雅黑" panose="020B0503020204020204" pitchFamily="34" charset="-122"/>
                <a:cs typeface="+mn-ea"/>
                <a:sym typeface="微软雅黑" panose="020B0503020204020204" pitchFamily="34" charset="-122"/>
              </a:rPr>
              <a:t>营业期现金净流量</a:t>
            </a:r>
            <a:r>
              <a:rPr lang="en-US" altLang="zh-CN" sz="2600" b="1" dirty="0" smtClean="0">
                <a:solidFill>
                  <a:srgbClr val="333333"/>
                </a:solidFill>
                <a:latin typeface="方正书宋简体"/>
                <a:ea typeface="宋体" panose="02010600030101010101" pitchFamily="2" charset="-122"/>
              </a:rPr>
              <a:t>NCF</a:t>
            </a:r>
            <a:r>
              <a:rPr lang="en-US" altLang="zh-CN" sz="2600" b="1" baseline="-25000" dirty="0" smtClean="0">
                <a:solidFill>
                  <a:srgbClr val="333333"/>
                </a:solidFill>
                <a:latin typeface="方正书宋简体"/>
                <a:ea typeface="宋体" panose="02010600030101010101" pitchFamily="2" charset="-122"/>
              </a:rPr>
              <a:t>1~8</a:t>
            </a:r>
            <a:endParaRPr lang="en-US" altLang="zh-CN" sz="2600" b="1" dirty="0">
              <a:solidFill>
                <a:srgbClr val="333333"/>
              </a:solidFill>
              <a:latin typeface="方正书宋简体"/>
              <a:ea typeface="宋体" panose="02010600030101010101" pitchFamily="2" charset="-122"/>
            </a:endParaRPr>
          </a:p>
          <a:p>
            <a:pPr algn="just" eaLnBrk="1" hangingPunct="1">
              <a:lnSpc>
                <a:spcPct val="125000"/>
              </a:lnSpc>
              <a:buClr>
                <a:srgbClr val="77F06E"/>
              </a:buClr>
            </a:pPr>
            <a:r>
              <a:rPr lang="en-US" altLang="zh-CN" sz="2600" b="1" dirty="0">
                <a:solidFill>
                  <a:srgbClr val="333333"/>
                </a:solidFill>
                <a:latin typeface="方正书宋简体"/>
                <a:ea typeface="宋体" panose="02010600030101010101" pitchFamily="2" charset="-122"/>
              </a:rPr>
              <a:t>                       =100×</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1-25%</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-60 ×</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1-25%</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-20 ×25%</a:t>
            </a:r>
            <a:endParaRPr lang="en-US" altLang="zh-CN" sz="2600" b="1" dirty="0">
              <a:solidFill>
                <a:srgbClr val="333333"/>
              </a:solidFill>
              <a:latin typeface="方正书宋简体"/>
              <a:ea typeface="宋体" panose="02010600030101010101" pitchFamily="2" charset="-122"/>
            </a:endParaRPr>
          </a:p>
          <a:p>
            <a:pPr algn="just" eaLnBrk="1" hangingPunct="1">
              <a:lnSpc>
                <a:spcPct val="125000"/>
              </a:lnSpc>
              <a:buClr>
                <a:srgbClr val="77F06E"/>
              </a:buClr>
            </a:pPr>
            <a:r>
              <a:rPr lang="en-US" altLang="zh-CN" sz="2600" b="1" dirty="0">
                <a:solidFill>
                  <a:srgbClr val="333333"/>
                </a:solidFill>
                <a:latin typeface="方正书宋简体"/>
                <a:ea typeface="宋体" panose="02010600030101010101" pitchFamily="2" charset="-122"/>
              </a:rPr>
              <a:t>                       =35</a:t>
            </a:r>
            <a:r>
              <a:rPr lang="zh-CN" altLang="en-US" sz="2600" b="1" dirty="0">
                <a:solidFill>
                  <a:srgbClr val="333333"/>
                </a:solidFill>
                <a:latin typeface="方正书宋简体"/>
                <a:ea typeface="宋体" panose="02010600030101010101" pitchFamily="2" charset="-122"/>
              </a:rPr>
              <a:t>（万元）</a:t>
            </a:r>
            <a:endParaRPr lang="en-US" altLang="zh-CN" sz="2600" b="1" dirty="0">
              <a:solidFill>
                <a:srgbClr val="333333"/>
              </a:solidFill>
              <a:latin typeface="方正书宋简体"/>
              <a:ea typeface="宋体" panose="02010600030101010101" pitchFamily="2" charset="-122"/>
            </a:endParaRPr>
          </a:p>
        </p:txBody>
      </p:sp>
      <p:grpSp>
        <p:nvGrpSpPr>
          <p:cNvPr id="47" name="组合 46"/>
          <p:cNvGrpSpPr/>
          <p:nvPr/>
        </p:nvGrpSpPr>
        <p:grpSpPr>
          <a:xfrm>
            <a:off x="3520660" y="4868033"/>
            <a:ext cx="7468421" cy="1525942"/>
            <a:chOff x="2346952" y="5429200"/>
            <a:chExt cx="7468421" cy="1525942"/>
          </a:xfrm>
        </p:grpSpPr>
        <p:sp>
          <p:nvSpPr>
            <p:cNvPr id="57" name="Line 3"/>
            <p:cNvSpPr>
              <a:spLocks noChangeShapeType="1"/>
            </p:cNvSpPr>
            <p:nvPr/>
          </p:nvSpPr>
          <p:spPr bwMode="auto">
            <a:xfrm>
              <a:off x="2788442" y="6409284"/>
              <a:ext cx="6833282" cy="34486"/>
            </a:xfrm>
            <a:prstGeom prst="line">
              <a:avLst/>
            </a:prstGeom>
            <a:noFill/>
            <a:ln w="76200">
              <a:solidFill>
                <a:schemeClr val="bg2">
                  <a:lumMod val="50000"/>
                </a:schemeClr>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58" name="Text Box 14"/>
            <p:cNvSpPr txBox="1">
              <a:spLocks noChangeArrowheads="1"/>
            </p:cNvSpPr>
            <p:nvPr/>
          </p:nvSpPr>
          <p:spPr bwMode="auto">
            <a:xfrm>
              <a:off x="3862276" y="6430539"/>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2</a:t>
              </a:r>
              <a:endParaRPr lang="en-US" altLang="zh-CN" b="1" dirty="0">
                <a:solidFill>
                  <a:schemeClr val="accent2">
                    <a:lumMod val="50000"/>
                  </a:schemeClr>
                </a:solidFill>
              </a:endParaRPr>
            </a:p>
          </p:txBody>
        </p:sp>
        <p:sp>
          <p:nvSpPr>
            <p:cNvPr id="59" name="Text Box 15"/>
            <p:cNvSpPr txBox="1">
              <a:spLocks noChangeArrowheads="1"/>
            </p:cNvSpPr>
            <p:nvPr/>
          </p:nvSpPr>
          <p:spPr bwMode="auto">
            <a:xfrm>
              <a:off x="4758207" y="6443767"/>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a:t>
              </a:r>
              <a:endParaRPr lang="en-US" altLang="zh-CN" sz="2400" b="1" dirty="0">
                <a:solidFill>
                  <a:schemeClr val="accent2">
                    <a:lumMod val="50000"/>
                  </a:schemeClr>
                </a:solidFill>
              </a:endParaRPr>
            </a:p>
          </p:txBody>
        </p:sp>
        <p:sp>
          <p:nvSpPr>
            <p:cNvPr id="60" name="Text Box 33"/>
            <p:cNvSpPr txBox="1">
              <a:spLocks noChangeArrowheads="1"/>
            </p:cNvSpPr>
            <p:nvPr/>
          </p:nvSpPr>
          <p:spPr bwMode="auto">
            <a:xfrm>
              <a:off x="2346952" y="6433096"/>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0</a:t>
              </a:r>
              <a:endParaRPr lang="en-US" altLang="zh-CN" sz="2400" b="1" dirty="0">
                <a:solidFill>
                  <a:schemeClr val="accent2">
                    <a:lumMod val="50000"/>
                  </a:schemeClr>
                </a:solidFill>
              </a:endParaRPr>
            </a:p>
          </p:txBody>
        </p:sp>
        <p:sp>
          <p:nvSpPr>
            <p:cNvPr id="65" name="Line 4"/>
            <p:cNvSpPr>
              <a:spLocks noChangeShapeType="1"/>
            </p:cNvSpPr>
            <p:nvPr/>
          </p:nvSpPr>
          <p:spPr bwMode="auto">
            <a:xfrm flipH="1">
              <a:off x="3610726" y="5842070"/>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66" name="Text Box 9"/>
            <p:cNvSpPr txBox="1">
              <a:spLocks noChangeArrowheads="1"/>
            </p:cNvSpPr>
            <p:nvPr/>
          </p:nvSpPr>
          <p:spPr bwMode="auto">
            <a:xfrm>
              <a:off x="3090377" y="5453072"/>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67" name="Line 4"/>
            <p:cNvSpPr>
              <a:spLocks noChangeShapeType="1"/>
            </p:cNvSpPr>
            <p:nvPr/>
          </p:nvSpPr>
          <p:spPr bwMode="auto">
            <a:xfrm flipH="1">
              <a:off x="4429653" y="5859154"/>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68" name="Line 4"/>
            <p:cNvSpPr>
              <a:spLocks noChangeShapeType="1"/>
            </p:cNvSpPr>
            <p:nvPr/>
          </p:nvSpPr>
          <p:spPr bwMode="auto">
            <a:xfrm flipH="1">
              <a:off x="5298499" y="5840971"/>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69" name="Line 4"/>
            <p:cNvSpPr>
              <a:spLocks noChangeShapeType="1"/>
            </p:cNvSpPr>
            <p:nvPr/>
          </p:nvSpPr>
          <p:spPr bwMode="auto">
            <a:xfrm flipH="1">
              <a:off x="6117426" y="5858055"/>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71" name="Line 4"/>
            <p:cNvSpPr>
              <a:spLocks noChangeShapeType="1"/>
            </p:cNvSpPr>
            <p:nvPr/>
          </p:nvSpPr>
          <p:spPr bwMode="auto">
            <a:xfrm flipH="1">
              <a:off x="6881639" y="5868267"/>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72" name="Line 4"/>
            <p:cNvSpPr>
              <a:spLocks noChangeShapeType="1"/>
            </p:cNvSpPr>
            <p:nvPr/>
          </p:nvSpPr>
          <p:spPr bwMode="auto">
            <a:xfrm flipH="1">
              <a:off x="7700566" y="5885351"/>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73" name="Line 4"/>
            <p:cNvSpPr>
              <a:spLocks noChangeShapeType="1"/>
            </p:cNvSpPr>
            <p:nvPr/>
          </p:nvSpPr>
          <p:spPr bwMode="auto">
            <a:xfrm flipH="1">
              <a:off x="8492074" y="5878479"/>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74" name="Line 4"/>
            <p:cNvSpPr>
              <a:spLocks noChangeShapeType="1"/>
            </p:cNvSpPr>
            <p:nvPr/>
          </p:nvSpPr>
          <p:spPr bwMode="auto">
            <a:xfrm flipH="1">
              <a:off x="9311001" y="5895563"/>
              <a:ext cx="0" cy="54341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75" name="Text Box 9"/>
            <p:cNvSpPr txBox="1">
              <a:spLocks noChangeArrowheads="1"/>
            </p:cNvSpPr>
            <p:nvPr/>
          </p:nvSpPr>
          <p:spPr bwMode="auto">
            <a:xfrm>
              <a:off x="3922446" y="5453072"/>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76" name="Text Box 9"/>
            <p:cNvSpPr txBox="1">
              <a:spLocks noChangeArrowheads="1"/>
            </p:cNvSpPr>
            <p:nvPr/>
          </p:nvSpPr>
          <p:spPr bwMode="auto">
            <a:xfrm>
              <a:off x="4783011" y="5440722"/>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77" name="Text Box 9"/>
            <p:cNvSpPr txBox="1">
              <a:spLocks noChangeArrowheads="1"/>
            </p:cNvSpPr>
            <p:nvPr/>
          </p:nvSpPr>
          <p:spPr bwMode="auto">
            <a:xfrm>
              <a:off x="5582800" y="5444735"/>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78" name="Text Box 9"/>
            <p:cNvSpPr txBox="1">
              <a:spLocks noChangeArrowheads="1"/>
            </p:cNvSpPr>
            <p:nvPr/>
          </p:nvSpPr>
          <p:spPr bwMode="auto">
            <a:xfrm>
              <a:off x="6334817" y="5429200"/>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79" name="Text Box 9"/>
            <p:cNvSpPr txBox="1">
              <a:spLocks noChangeArrowheads="1"/>
            </p:cNvSpPr>
            <p:nvPr/>
          </p:nvSpPr>
          <p:spPr bwMode="auto">
            <a:xfrm>
              <a:off x="7179650" y="5483030"/>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80" name="Text Box 9"/>
            <p:cNvSpPr txBox="1">
              <a:spLocks noChangeArrowheads="1"/>
            </p:cNvSpPr>
            <p:nvPr/>
          </p:nvSpPr>
          <p:spPr bwMode="auto">
            <a:xfrm>
              <a:off x="7944744" y="5455764"/>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81" name="Text Box 9"/>
            <p:cNvSpPr txBox="1">
              <a:spLocks noChangeArrowheads="1"/>
            </p:cNvSpPr>
            <p:nvPr/>
          </p:nvSpPr>
          <p:spPr bwMode="auto">
            <a:xfrm>
              <a:off x="8762067" y="5469513"/>
              <a:ext cx="1014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35</a:t>
              </a:r>
              <a:endParaRPr lang="en-US" altLang="zh-CN" sz="2400" b="1" dirty="0">
                <a:solidFill>
                  <a:schemeClr val="accent2">
                    <a:lumMod val="50000"/>
                  </a:schemeClr>
                </a:solidFill>
              </a:endParaRPr>
            </a:p>
          </p:txBody>
        </p:sp>
        <p:sp>
          <p:nvSpPr>
            <p:cNvPr id="82" name="Text Box 14"/>
            <p:cNvSpPr txBox="1">
              <a:spLocks noChangeArrowheads="1"/>
            </p:cNvSpPr>
            <p:nvPr/>
          </p:nvSpPr>
          <p:spPr bwMode="auto">
            <a:xfrm>
              <a:off x="3055718" y="6431077"/>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1</a:t>
              </a:r>
              <a:endParaRPr lang="en-US" altLang="zh-CN" b="1" dirty="0">
                <a:solidFill>
                  <a:schemeClr val="accent2">
                    <a:lumMod val="50000"/>
                  </a:schemeClr>
                </a:solidFill>
              </a:endParaRPr>
            </a:p>
          </p:txBody>
        </p:sp>
        <p:sp>
          <p:nvSpPr>
            <p:cNvPr id="83" name="Text Box 14"/>
            <p:cNvSpPr txBox="1">
              <a:spLocks noChangeArrowheads="1"/>
            </p:cNvSpPr>
            <p:nvPr/>
          </p:nvSpPr>
          <p:spPr bwMode="auto">
            <a:xfrm>
              <a:off x="7949074" y="6463114"/>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7</a:t>
              </a:r>
              <a:endParaRPr lang="en-US" altLang="zh-CN" b="1" dirty="0">
                <a:solidFill>
                  <a:schemeClr val="accent2">
                    <a:lumMod val="50000"/>
                  </a:schemeClr>
                </a:solidFill>
              </a:endParaRPr>
            </a:p>
          </p:txBody>
        </p:sp>
        <p:sp>
          <p:nvSpPr>
            <p:cNvPr id="84" name="Text Box 15"/>
            <p:cNvSpPr txBox="1">
              <a:spLocks noChangeArrowheads="1"/>
            </p:cNvSpPr>
            <p:nvPr/>
          </p:nvSpPr>
          <p:spPr bwMode="auto">
            <a:xfrm>
              <a:off x="8723173" y="6479463"/>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8</a:t>
              </a:r>
              <a:endParaRPr lang="en-US" altLang="zh-CN" sz="2400" b="1" dirty="0">
                <a:solidFill>
                  <a:schemeClr val="accent2">
                    <a:lumMod val="50000"/>
                  </a:schemeClr>
                </a:solidFill>
              </a:endParaRPr>
            </a:p>
          </p:txBody>
        </p:sp>
        <p:sp>
          <p:nvSpPr>
            <p:cNvPr id="85" name="Text Box 33"/>
            <p:cNvSpPr txBox="1">
              <a:spLocks noChangeArrowheads="1"/>
            </p:cNvSpPr>
            <p:nvPr/>
          </p:nvSpPr>
          <p:spPr bwMode="auto">
            <a:xfrm>
              <a:off x="5633129" y="6453495"/>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4</a:t>
              </a:r>
              <a:endParaRPr lang="en-US" altLang="zh-CN" sz="2400" b="1" dirty="0">
                <a:solidFill>
                  <a:schemeClr val="accent2">
                    <a:lumMod val="50000"/>
                  </a:schemeClr>
                </a:solidFill>
              </a:endParaRPr>
            </a:p>
          </p:txBody>
        </p:sp>
        <p:sp>
          <p:nvSpPr>
            <p:cNvPr id="86" name="Text Box 14"/>
            <p:cNvSpPr txBox="1">
              <a:spLocks noChangeArrowheads="1"/>
            </p:cNvSpPr>
            <p:nvPr/>
          </p:nvSpPr>
          <p:spPr bwMode="auto">
            <a:xfrm>
              <a:off x="7127740" y="6493477"/>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6</a:t>
              </a:r>
              <a:endParaRPr lang="en-US" altLang="zh-CN" b="1" dirty="0">
                <a:solidFill>
                  <a:schemeClr val="accent2">
                    <a:lumMod val="50000"/>
                  </a:schemeClr>
                </a:solidFill>
              </a:endParaRPr>
            </a:p>
          </p:txBody>
        </p:sp>
        <p:sp>
          <p:nvSpPr>
            <p:cNvPr id="87" name="Text Box 33"/>
            <p:cNvSpPr txBox="1">
              <a:spLocks noChangeArrowheads="1"/>
            </p:cNvSpPr>
            <p:nvPr/>
          </p:nvSpPr>
          <p:spPr bwMode="auto">
            <a:xfrm>
              <a:off x="6382820" y="6480237"/>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5</a:t>
              </a:r>
              <a:endParaRPr lang="en-US" altLang="zh-CN" sz="2400" b="1" dirty="0">
                <a:solidFill>
                  <a:schemeClr val="accent2">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6" grpId="0" bldLvl="2"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pic>
        <p:nvPicPr>
          <p:cNvPr id="3086" name="Picture 14" descr="https://ss1.bdstatic.com/70cFvXSh_Q1YnxGkpoWK1HF6hhy/it/u=1604808511,2062025280&amp;fm=26&amp;gp=0.jpg"/>
          <p:cNvPicPr>
            <a:picLocks noChangeAspect="1" noChangeArrowheads="1"/>
          </p:cNvPicPr>
          <p:nvPr/>
        </p:nvPicPr>
        <p:blipFill>
          <a:blip r:embed="rId1" cstate="print">
            <a:extLst>
              <a:ext uri="{BEBA8EAE-BF5A-486C-A8C5-ECC9F3942E4B}">
                <a14:imgProps xmlns:a14="http://schemas.microsoft.com/office/drawing/2010/main">
                  <a14:imgLayer r:embed="rId2">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39811" y="3354049"/>
            <a:ext cx="1673209" cy="126494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s://timgsa.baidu.com/timg?image&amp;quality=80&amp;size=b9999_10000&amp;sec=1549268827970&amp;di=1ea1c051fbacb0356aed67ac11cfed4c&amp;imgtype=0&amp;src=http%3A%2F%2Fpic.58pic.com%2F58pic%2F11%2F16%2F53%2F45R58PICChr.jpg"/>
          <p:cNvPicPr>
            <a:picLocks noChangeAspect="1" noChangeArrowheads="1"/>
          </p:cNvPicPr>
          <p:nvPr/>
        </p:nvPicPr>
        <p:blipFill>
          <a:blip r:embed="rId3">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4213020" y="3601017"/>
            <a:ext cx="4488344" cy="1479752"/>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s://timgsa.baidu.com/timg?image&amp;quality=80&amp;size=b9999_10000&amp;sec=1549269100328&amp;di=cc51bbef710158f7ab275c8ec7f0f24c&amp;imgtype=0&amp;src=http%3A%2F%2Fbpic.588ku.com%2Felement_origin_min_pic%2F16%2F07%2F01%2F125775ee206beda.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636" b="100000" l="7077" r="90000">
                        <a14:foregroundMark x1="28154" y1="58030" x2="28154" y2="58030"/>
                        <a14:foregroundMark x1="28154" y1="58030" x2="28154" y2="58030"/>
                        <a14:foregroundMark x1="32615" y1="60814" x2="32615" y2="60814"/>
                        <a14:foregroundMark x1="46462" y1="60814" x2="46462" y2="60814"/>
                      </a14:backgroundRemoval>
                    </a14:imgEffect>
                  </a14:imgLayer>
                </a14:imgProps>
              </a:ext>
              <a:ext uri="{28A0092B-C50C-407E-A947-70E740481C1C}">
                <a14:useLocalDpi xmlns:a14="http://schemas.microsoft.com/office/drawing/2010/main" val="0"/>
              </a:ext>
            </a:extLst>
          </a:blip>
          <a:srcRect/>
          <a:stretch>
            <a:fillRect/>
          </a:stretch>
        </p:blipFill>
        <p:spPr bwMode="auto">
          <a:xfrm flipV="1">
            <a:off x="2655163" y="1629734"/>
            <a:ext cx="1719404" cy="1235326"/>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http://pic36.photophoto.cn/20150824/0012024913989529_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73306" y="2814621"/>
            <a:ext cx="2213326" cy="139629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32" descr="http://img2.imgtn.bdimg.com/it/u=238901535,3676521155&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34" descr="http://img2.imgtn.bdimg.com/it/u=238901535,3676521155&amp;fm=26&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3108" name="Picture 36" descr="http://pic.51yuansu.com/pic3/cover/02/44/39/59e4f160e3c82_610.jpg"/>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9456022" y="1966727"/>
            <a:ext cx="847893" cy="847894"/>
          </a:xfrm>
          <a:prstGeom prst="rect">
            <a:avLst/>
          </a:prstGeom>
          <a:noFill/>
          <a:extLst>
            <a:ext uri="{909E8E84-426E-40DD-AFC4-6F175D3DCCD1}">
              <a14:hiddenFill xmlns:a14="http://schemas.microsoft.com/office/drawing/2010/main">
                <a:solidFill>
                  <a:srgbClr val="FFFFFF"/>
                </a:solidFill>
              </a14:hiddenFill>
            </a:ext>
          </a:extLst>
        </p:spPr>
      </p:pic>
      <p:sp>
        <p:nvSpPr>
          <p:cNvPr id="10" name="任意多边形 9"/>
          <p:cNvSpPr/>
          <p:nvPr/>
        </p:nvSpPr>
        <p:spPr>
          <a:xfrm>
            <a:off x="1614003" y="1330653"/>
            <a:ext cx="1388533" cy="880744"/>
          </a:xfrm>
          <a:custGeom>
            <a:avLst/>
            <a:gdLst>
              <a:gd name="connsiteX0" fmla="*/ 1388533 w 1388533"/>
              <a:gd name="connsiteY0" fmla="*/ 880744 h 880744"/>
              <a:gd name="connsiteX1" fmla="*/ 1377244 w 1388533"/>
              <a:gd name="connsiteY1" fmla="*/ 124389 h 880744"/>
              <a:gd name="connsiteX2" fmla="*/ 1377244 w 1388533"/>
              <a:gd name="connsiteY2" fmla="*/ 124389 h 880744"/>
              <a:gd name="connsiteX3" fmla="*/ 801511 w 1388533"/>
              <a:gd name="connsiteY3" fmla="*/ 211 h 880744"/>
              <a:gd name="connsiteX4" fmla="*/ 711200 w 1388533"/>
              <a:gd name="connsiteY4" fmla="*/ 158255 h 880744"/>
              <a:gd name="connsiteX5" fmla="*/ 857955 w 1388533"/>
              <a:gd name="connsiteY5" fmla="*/ 101811 h 880744"/>
              <a:gd name="connsiteX6" fmla="*/ 587022 w 1388533"/>
              <a:gd name="connsiteY6" fmla="*/ 11500 h 880744"/>
              <a:gd name="connsiteX7" fmla="*/ 0 w 1388533"/>
              <a:gd name="connsiteY7" fmla="*/ 56655 h 88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8533" h="880744">
                <a:moveTo>
                  <a:pt x="1388533" y="880744"/>
                </a:moveTo>
                <a:lnTo>
                  <a:pt x="1377244" y="124389"/>
                </a:lnTo>
                <a:lnTo>
                  <a:pt x="1377244" y="124389"/>
                </a:lnTo>
                <a:cubicBezTo>
                  <a:pt x="1281288" y="103693"/>
                  <a:pt x="912518" y="-5433"/>
                  <a:pt x="801511" y="211"/>
                </a:cubicBezTo>
                <a:cubicBezTo>
                  <a:pt x="690504" y="5855"/>
                  <a:pt x="701793" y="141322"/>
                  <a:pt x="711200" y="158255"/>
                </a:cubicBezTo>
                <a:cubicBezTo>
                  <a:pt x="720607" y="175188"/>
                  <a:pt x="878651" y="126270"/>
                  <a:pt x="857955" y="101811"/>
                </a:cubicBezTo>
                <a:cubicBezTo>
                  <a:pt x="837259" y="77352"/>
                  <a:pt x="730014" y="19026"/>
                  <a:pt x="587022" y="11500"/>
                </a:cubicBezTo>
                <a:cubicBezTo>
                  <a:pt x="444029" y="3974"/>
                  <a:pt x="222014" y="30314"/>
                  <a:pt x="0" y="56655"/>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5" name="直接连接符 14"/>
          <p:cNvCxnSpPr/>
          <p:nvPr/>
        </p:nvCxnSpPr>
        <p:spPr>
          <a:xfrm>
            <a:off x="3240809" y="2596345"/>
            <a:ext cx="104352" cy="21141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325865" y="2367710"/>
            <a:ext cx="297432" cy="7320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837243" y="2619751"/>
            <a:ext cx="107872" cy="1923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2499925" y="2386868"/>
            <a:ext cx="220658" cy="7320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48" name="Picture 2" descr="https://timgsa.baidu.com/timg?image&amp;quality=80&amp;size=b9999_10000&amp;sec=1549277275265&amp;di=629170f5563b43caec714e113aeba119&amp;imgtype=0&amp;src=http%3A%2F%2Fimg52.foodjx.com%2F9%2F20160712%2F636039132535081681950.jpg"/>
          <p:cNvPicPr>
            <a:picLocks noChangeAspect="1" noChangeArrowheads="1"/>
          </p:cNvPicPr>
          <p:nvPr/>
        </p:nvPicPr>
        <p:blipFill>
          <a:blip r:embed="rId10" cstate="print">
            <a:extLst>
              <a:ext uri="{BEBA8EAE-BF5A-486C-A8C5-ECC9F3942E4B}">
                <a14:imgProps xmlns:a14="http://schemas.microsoft.com/office/drawing/2010/main">
                  <a14:imgLayer r:embed="rId11">
                    <a14:imgEffect>
                      <a14:artisticPhotocopy trans="30000" detail="2"/>
                    </a14:imgEffect>
                  </a14:imgLayer>
                </a14:imgProps>
              </a:ext>
              <a:ext uri="{28A0092B-C50C-407E-A947-70E740481C1C}">
                <a14:useLocalDpi xmlns:a14="http://schemas.microsoft.com/office/drawing/2010/main" val="0"/>
              </a:ext>
            </a:extLst>
          </a:blip>
          <a:srcRect/>
          <a:stretch>
            <a:fillRect/>
          </a:stretch>
        </p:blipFill>
        <p:spPr bwMode="auto">
          <a:xfrm>
            <a:off x="4311437" y="2037837"/>
            <a:ext cx="4163448" cy="131621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544121" y="5544368"/>
            <a:ext cx="1826141" cy="584775"/>
          </a:xfrm>
          <a:prstGeom prst="rect">
            <a:avLst/>
          </a:prstGeom>
        </p:spPr>
        <p:txBody>
          <a:bodyPr wrap="none">
            <a:spAutoFit/>
          </a:bodyPr>
          <a:lstStyle/>
          <a:p>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关门啦！</a:t>
            </a:r>
            <a:endParaRPr lang="zh-CN" altLang="en-US" sz="3200" dirty="0"/>
          </a:p>
        </p:txBody>
      </p:sp>
      <p:sp>
        <p:nvSpPr>
          <p:cNvPr id="3" name="矩形 2"/>
          <p:cNvSpPr/>
          <p:nvPr/>
        </p:nvSpPr>
        <p:spPr>
          <a:xfrm>
            <a:off x="8132583" y="889689"/>
            <a:ext cx="2646878" cy="830997"/>
          </a:xfrm>
          <a:prstGeom prst="rect">
            <a:avLst/>
          </a:prstGeom>
        </p:spPr>
        <p:txBody>
          <a:bodyPr wrap="none">
            <a:spAutoFit/>
          </a:bodyPr>
          <a:lstStyle/>
          <a:p>
            <a:r>
              <a:rPr lang="zh-CN" altLang="en-US" sz="4800" dirty="0">
                <a:solidFill>
                  <a:srgbClr val="FF0000"/>
                </a:solidFill>
                <a:latin typeface="叶根友毛笔行书2.0版" pitchFamily="2" charset="-122"/>
                <a:ea typeface="叶根友毛笔行书2.0版" pitchFamily="2" charset="-122"/>
                <a:cs typeface="+mn-ea"/>
                <a:sym typeface="微软雅黑" panose="020B0503020204020204" pitchFamily="34" charset="-122"/>
              </a:rPr>
              <a:t>卖卖卖！</a:t>
            </a:r>
            <a:endParaRPr lang="zh-CN" altLang="en-US" sz="4800" dirty="0">
              <a:solidFill>
                <a:srgbClr val="FF0000"/>
              </a:solidFill>
              <a:latin typeface="叶根友毛笔行书2.0版" pitchFamily="2" charset="-122"/>
              <a:ea typeface="叶根友毛笔行书2.0版" pitchFamily="2" charset="-122"/>
            </a:endParaRPr>
          </a:p>
        </p:txBody>
      </p:sp>
      <p:sp>
        <p:nvSpPr>
          <p:cNvPr id="22" name="Text Box 4"/>
          <p:cNvSpPr txBox="1">
            <a:spLocks noChangeArrowheads="1"/>
          </p:cNvSpPr>
          <p:nvPr/>
        </p:nvSpPr>
        <p:spPr bwMode="auto">
          <a:xfrm>
            <a:off x="3772394" y="129735"/>
            <a:ext cx="3990848"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3. </a:t>
            </a:r>
            <a:r>
              <a:rPr lang="zh-CN" altLang="en-US"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终结期现金净流量</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Line 7"/>
          <p:cNvSpPr>
            <a:spLocks noChangeShapeType="1"/>
          </p:cNvSpPr>
          <p:nvPr/>
        </p:nvSpPr>
        <p:spPr bwMode="auto">
          <a:xfrm>
            <a:off x="8926965" y="437515"/>
            <a:ext cx="32400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Line 7"/>
          <p:cNvSpPr>
            <a:spLocks noChangeShapeType="1"/>
          </p:cNvSpPr>
          <p:nvPr/>
        </p:nvSpPr>
        <p:spPr bwMode="auto">
          <a:xfrm>
            <a:off x="27305" y="437515"/>
            <a:ext cx="32400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2"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7402" y="4810515"/>
            <a:ext cx="2271149" cy="1703362"/>
          </a:xfrm>
          <a:prstGeom prst="rect">
            <a:avLst/>
          </a:prstGeom>
        </p:spPr>
      </p:pic>
      <p:sp>
        <p:nvSpPr>
          <p:cNvPr id="39" name="Rectangle 38"/>
          <p:cNvSpPr/>
          <p:nvPr/>
        </p:nvSpPr>
        <p:spPr>
          <a:xfrm rot="16200000">
            <a:off x="43711" y="784583"/>
            <a:ext cx="534779" cy="21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srgbClr val="00574C"/>
              </a:solidFill>
              <a:latin typeface="Calibri" panose="020F0502020204030204"/>
            </a:endParaRPr>
          </a:p>
        </p:txBody>
      </p:sp>
      <p:sp>
        <p:nvSpPr>
          <p:cNvPr id="52"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12" name="Text Box 4"/>
          <p:cNvSpPr txBox="1">
            <a:spLocks noChangeArrowheads="1"/>
          </p:cNvSpPr>
          <p:nvPr/>
        </p:nvSpPr>
        <p:spPr bwMode="auto">
          <a:xfrm>
            <a:off x="4013016" y="129735"/>
            <a:ext cx="3990848"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3. </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终结期现金净流量</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Line 7"/>
          <p:cNvSpPr>
            <a:spLocks noChangeShapeType="1"/>
          </p:cNvSpPr>
          <p:nvPr/>
        </p:nvSpPr>
        <p:spPr bwMode="auto">
          <a:xfrm>
            <a:off x="8627165" y="437515"/>
            <a:ext cx="356483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Line 7"/>
          <p:cNvSpPr>
            <a:spLocks noChangeShapeType="1"/>
          </p:cNvSpPr>
          <p:nvPr/>
        </p:nvSpPr>
        <p:spPr bwMode="auto">
          <a:xfrm>
            <a:off x="27305" y="437515"/>
            <a:ext cx="4065223" cy="13052"/>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任意多边形: 形状 6"/>
          <p:cNvSpPr/>
          <p:nvPr/>
        </p:nvSpPr>
        <p:spPr>
          <a:xfrm>
            <a:off x="1058810" y="891482"/>
            <a:ext cx="9770556" cy="1193608"/>
          </a:xfrm>
          <a:custGeom>
            <a:avLst/>
            <a:gdLst>
              <a:gd name="connsiteX0" fmla="*/ 0 w 6395790"/>
              <a:gd name="connsiteY0" fmla="*/ 123479 h 740725"/>
              <a:gd name="connsiteX1" fmla="*/ 123479 w 6395790"/>
              <a:gd name="connsiteY1" fmla="*/ 0 h 740725"/>
              <a:gd name="connsiteX2" fmla="*/ 6272311 w 6395790"/>
              <a:gd name="connsiteY2" fmla="*/ 0 h 740725"/>
              <a:gd name="connsiteX3" fmla="*/ 6395790 w 6395790"/>
              <a:gd name="connsiteY3" fmla="*/ 123479 h 740725"/>
              <a:gd name="connsiteX4" fmla="*/ 6395790 w 6395790"/>
              <a:gd name="connsiteY4" fmla="*/ 617246 h 740725"/>
              <a:gd name="connsiteX5" fmla="*/ 6272311 w 6395790"/>
              <a:gd name="connsiteY5" fmla="*/ 740725 h 740725"/>
              <a:gd name="connsiteX6" fmla="*/ 123479 w 6395790"/>
              <a:gd name="connsiteY6" fmla="*/ 740725 h 740725"/>
              <a:gd name="connsiteX7" fmla="*/ 0 w 6395790"/>
              <a:gd name="connsiteY7" fmla="*/ 617246 h 740725"/>
              <a:gd name="connsiteX8" fmla="*/ 0 w 6395790"/>
              <a:gd name="connsiteY8" fmla="*/ 123479 h 74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5790" h="740725">
                <a:moveTo>
                  <a:pt x="0" y="123479"/>
                </a:moveTo>
                <a:cubicBezTo>
                  <a:pt x="0" y="55283"/>
                  <a:pt x="55283" y="0"/>
                  <a:pt x="123479" y="0"/>
                </a:cubicBezTo>
                <a:lnTo>
                  <a:pt x="6272311" y="0"/>
                </a:lnTo>
                <a:cubicBezTo>
                  <a:pt x="6340507" y="0"/>
                  <a:pt x="6395790" y="55283"/>
                  <a:pt x="6395790" y="123479"/>
                </a:cubicBezTo>
                <a:lnTo>
                  <a:pt x="6395790" y="617246"/>
                </a:lnTo>
                <a:cubicBezTo>
                  <a:pt x="6395790" y="685442"/>
                  <a:pt x="6340507" y="740725"/>
                  <a:pt x="6272311" y="740725"/>
                </a:cubicBezTo>
                <a:lnTo>
                  <a:pt x="123479" y="740725"/>
                </a:lnTo>
                <a:cubicBezTo>
                  <a:pt x="55283" y="740725"/>
                  <a:pt x="0" y="685442"/>
                  <a:pt x="0" y="617246"/>
                </a:cubicBezTo>
                <a:lnTo>
                  <a:pt x="0" y="123479"/>
                </a:lnTo>
                <a:close/>
              </a:path>
            </a:pathLst>
          </a:custGeom>
          <a:effectLst/>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221078" tIns="221078" rIns="221078" bIns="221078" numCol="1" spcCol="1270" anchor="ctr" anchorCtr="0">
            <a:noAutofit/>
          </a:bodyPr>
          <a:lstStyle/>
          <a:p>
            <a:pPr marL="342900" lvl="0" indent="-342900" defTabSz="1155700">
              <a:lnSpc>
                <a:spcPct val="150000"/>
              </a:lnSpc>
              <a:spcAft>
                <a:spcPct val="35000"/>
              </a:spcAft>
              <a:buFont typeface="Wingdings" panose="05000000000000000000" pitchFamily="2" charset="2"/>
              <a:buChar char="Ø"/>
            </a:pPr>
            <a:r>
              <a:rPr lang="zh-CN" altLang="zh-CN" sz="2600" dirty="0"/>
              <a:t>投资项目在终结时，会有一定的现金流入，</a:t>
            </a:r>
            <a:endParaRPr lang="en-US" altLang="zh-CN" sz="2600" dirty="0"/>
          </a:p>
          <a:p>
            <a:pPr marL="342900" lvl="0" indent="-342900" defTabSz="1155700">
              <a:lnSpc>
                <a:spcPct val="150000"/>
              </a:lnSpc>
              <a:spcAft>
                <a:spcPct val="35000"/>
              </a:spcAft>
              <a:buFont typeface="Wingdings" panose="05000000000000000000" pitchFamily="2" charset="2"/>
              <a:buChar char="Ø"/>
            </a:pPr>
            <a:r>
              <a:rPr lang="zh-CN" altLang="zh-CN" sz="2600" dirty="0"/>
              <a:t>主要包括固定资产的</a:t>
            </a:r>
            <a:r>
              <a:rPr lang="zh-CN" altLang="zh-CN" sz="2600" dirty="0">
                <a:solidFill>
                  <a:srgbClr val="FF0000"/>
                </a:solidFill>
              </a:rPr>
              <a:t>净残值收入</a:t>
            </a:r>
            <a:r>
              <a:rPr lang="zh-CN" altLang="zh-CN" sz="2600" dirty="0"/>
              <a:t>和收回</a:t>
            </a:r>
            <a:r>
              <a:rPr lang="zh-CN" altLang="zh-CN" sz="2600" dirty="0">
                <a:solidFill>
                  <a:srgbClr val="FF0000"/>
                </a:solidFill>
              </a:rPr>
              <a:t>原投入的流动资金</a:t>
            </a:r>
            <a:r>
              <a:rPr lang="zh-CN" altLang="zh-CN" sz="2600" dirty="0"/>
              <a:t>。</a:t>
            </a:r>
            <a:endParaRPr lang="zh-CN" altLang="en-US" sz="2600" kern="1200" dirty="0">
              <a:ea typeface="方正书宋简体"/>
            </a:endParaRPr>
          </a:p>
        </p:txBody>
      </p:sp>
      <p:sp>
        <p:nvSpPr>
          <p:cNvPr id="5" name="矩形 4"/>
          <p:cNvSpPr/>
          <p:nvPr/>
        </p:nvSpPr>
        <p:spPr>
          <a:xfrm>
            <a:off x="2059917" y="5048411"/>
            <a:ext cx="7301110" cy="939573"/>
          </a:xfrm>
          <a:prstGeom prst="rect">
            <a:avLst/>
          </a:prstGeom>
          <a:ln w="76200"/>
        </p:spPr>
      </p:sp>
      <p:grpSp>
        <p:nvGrpSpPr>
          <p:cNvPr id="23" name="组合 22"/>
          <p:cNvGrpSpPr/>
          <p:nvPr/>
        </p:nvGrpSpPr>
        <p:grpSpPr>
          <a:xfrm>
            <a:off x="3086138" y="5604252"/>
            <a:ext cx="7527525" cy="890283"/>
            <a:chOff x="1663955" y="5020076"/>
            <a:chExt cx="7527525" cy="890283"/>
          </a:xfrm>
        </p:grpSpPr>
        <p:sp>
          <p:nvSpPr>
            <p:cNvPr id="6" name="任意多边形: 形状 5"/>
            <p:cNvSpPr/>
            <p:nvPr/>
          </p:nvSpPr>
          <p:spPr>
            <a:xfrm>
              <a:off x="2139450" y="5020076"/>
              <a:ext cx="7052030" cy="849490"/>
            </a:xfrm>
            <a:custGeom>
              <a:avLst/>
              <a:gdLst>
                <a:gd name="connsiteX0" fmla="*/ 0 w 7052030"/>
                <a:gd name="connsiteY0" fmla="*/ 0 h 939569"/>
                <a:gd name="connsiteX1" fmla="*/ 7052030 w 7052030"/>
                <a:gd name="connsiteY1" fmla="*/ 0 h 939569"/>
                <a:gd name="connsiteX2" fmla="*/ 7052030 w 7052030"/>
                <a:gd name="connsiteY2" fmla="*/ 939569 h 939569"/>
                <a:gd name="connsiteX3" fmla="*/ 0 w 7052030"/>
                <a:gd name="connsiteY3" fmla="*/ 939569 h 939569"/>
                <a:gd name="connsiteX4" fmla="*/ 0 w 7052030"/>
                <a:gd name="connsiteY4" fmla="*/ 0 h 9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2030" h="939569">
                  <a:moveTo>
                    <a:pt x="0" y="0"/>
                  </a:moveTo>
                  <a:lnTo>
                    <a:pt x="7052030" y="0"/>
                  </a:lnTo>
                  <a:lnTo>
                    <a:pt x="7052030" y="939569"/>
                  </a:lnTo>
                  <a:lnTo>
                    <a:pt x="0" y="939569"/>
                  </a:lnTo>
                  <a:lnTo>
                    <a:pt x="0" y="0"/>
                  </a:lnTo>
                  <a:close/>
                </a:path>
              </a:pathLst>
            </a:custGeom>
            <a:ln w="38100">
              <a:solidFill>
                <a:srgbClr val="FFC000"/>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52523" tIns="91440" rIns="91440" bIns="91440" numCol="1" spcCol="1270" anchor="ctr" anchorCtr="0">
              <a:noAutofit/>
            </a:bodyPr>
            <a:lstStyle/>
            <a:p>
              <a:pPr marL="0" lvl="0" indent="0" algn="l" defTabSz="1066800">
                <a:lnSpc>
                  <a:spcPct val="100000"/>
                </a:lnSpc>
                <a:spcBef>
                  <a:spcPct val="0"/>
                </a:spcBef>
                <a:spcAft>
                  <a:spcPct val="35000"/>
                </a:spcAft>
                <a:buNone/>
              </a:pPr>
              <a:r>
                <a:rPr lang="en-US" altLang="zh-CN" sz="2400" kern="1200" dirty="0"/>
                <a:t> </a:t>
              </a:r>
              <a:r>
                <a:rPr lang="zh-CN" sz="2400" kern="1200" dirty="0"/>
                <a:t>注意区分终结点</a:t>
              </a:r>
              <a:r>
                <a:rPr lang="en-US" altLang="zh-CN" sz="2400" dirty="0"/>
                <a:t>NCF</a:t>
              </a:r>
              <a:r>
                <a:rPr lang="zh-CN" sz="2400" kern="1200" dirty="0"/>
                <a:t>与第</a:t>
              </a:r>
              <a:r>
                <a:rPr lang="en-US" sz="2400" kern="1200" dirty="0"/>
                <a:t>n</a:t>
              </a:r>
              <a:r>
                <a:rPr lang="zh-CN" sz="2400" kern="1200" dirty="0"/>
                <a:t>期</a:t>
              </a:r>
              <a:r>
                <a:rPr lang="en-US" altLang="zh-CN" sz="2400" kern="1200" dirty="0"/>
                <a:t>NCF</a:t>
              </a:r>
              <a:r>
                <a:rPr lang="zh-CN" sz="2400" kern="1200" dirty="0"/>
                <a:t>。</a:t>
              </a:r>
              <a:endParaRPr lang="zh-CN" altLang="en-US" sz="2400" kern="1200" dirty="0"/>
            </a:p>
          </p:txBody>
        </p:sp>
        <p:grpSp>
          <p:nvGrpSpPr>
            <p:cNvPr id="9" name="组合 8"/>
            <p:cNvGrpSpPr/>
            <p:nvPr/>
          </p:nvGrpSpPr>
          <p:grpSpPr>
            <a:xfrm>
              <a:off x="1663955" y="5020076"/>
              <a:ext cx="870007" cy="890283"/>
              <a:chOff x="416207" y="5141843"/>
              <a:chExt cx="850523" cy="902536"/>
            </a:xfrm>
          </p:grpSpPr>
          <p:sp>
            <p:nvSpPr>
              <p:cNvPr id="8" name="矩形 7"/>
              <p:cNvSpPr/>
              <p:nvPr/>
            </p:nvSpPr>
            <p:spPr>
              <a:xfrm>
                <a:off x="416207" y="5141843"/>
                <a:ext cx="850523" cy="807331"/>
              </a:xfrm>
              <a:prstGeom prst="rect">
                <a:avLst/>
              </a:prstGeom>
              <a:blipFill>
                <a:blip r:embed="rId2" cstate="print">
                  <a:extLst>
                    <a:ext uri="{28A0092B-C50C-407E-A947-70E740481C1C}">
                      <a14:useLocalDpi xmlns:a14="http://schemas.microsoft.com/office/drawing/2010/main" val="0"/>
                    </a:ext>
                  </a:extLst>
                </a:blip>
                <a:srcRect/>
                <a:stretch>
                  <a:fillRect l="-38000" r="-3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文本框 14"/>
              <p:cNvSpPr txBox="1"/>
              <p:nvPr/>
            </p:nvSpPr>
            <p:spPr>
              <a:xfrm>
                <a:off x="508630" y="5565144"/>
                <a:ext cx="744848" cy="479235"/>
              </a:xfrm>
              <a:prstGeom prst="rect">
                <a:avLst/>
              </a:prstGeom>
              <a:noFill/>
            </p:spPr>
            <p:txBody>
              <a:bodyPr wrap="square" lIns="36000" tIns="46800" rIns="36000" bIns="46800" rtlCol="0">
                <a:spAutoFit/>
              </a:bodyPr>
              <a:lstStyle/>
              <a:p>
                <a:pPr>
                  <a:lnSpc>
                    <a:spcPct val="125000"/>
                  </a:lnSpc>
                </a:pPr>
                <a:r>
                  <a:rPr lang="zh-CN" altLang="en-US" sz="2200" b="1" dirty="0">
                    <a:solidFill>
                      <a:srgbClr val="FF0000"/>
                    </a:solidFill>
                  </a:rPr>
                  <a:t>提 示</a:t>
                </a:r>
                <a:endParaRPr lang="zh-CN" altLang="en-US" sz="2200" b="1" dirty="0">
                  <a:solidFill>
                    <a:srgbClr val="FF0000"/>
                  </a:solidFill>
                </a:endParaRPr>
              </a:p>
            </p:txBody>
          </p:sp>
        </p:grpSp>
      </p:grpSp>
      <p:grpSp>
        <p:nvGrpSpPr>
          <p:cNvPr id="16" name="组合 15"/>
          <p:cNvGrpSpPr/>
          <p:nvPr/>
        </p:nvGrpSpPr>
        <p:grpSpPr>
          <a:xfrm>
            <a:off x="432060" y="2022940"/>
            <a:ext cx="11105085" cy="2235161"/>
            <a:chOff x="814023" y="3442802"/>
            <a:chExt cx="7368293" cy="2792490"/>
          </a:xfrm>
        </p:grpSpPr>
        <p:sp>
          <p:nvSpPr>
            <p:cNvPr id="17" name="矩形 16"/>
            <p:cNvSpPr/>
            <p:nvPr/>
          </p:nvSpPr>
          <p:spPr>
            <a:xfrm>
              <a:off x="1085731" y="3792839"/>
              <a:ext cx="6921357" cy="2433288"/>
            </a:xfrm>
            <a:prstGeom prst="rect">
              <a:avLst/>
            </a:prstGeom>
          </p:spPr>
          <p:txBody>
            <a:bodyPr wrap="square">
              <a:spAutoFit/>
            </a:bodyPr>
            <a:lstStyle/>
            <a:p>
              <a:pPr eaLnBrk="1" hangingPunct="1">
                <a:lnSpc>
                  <a:spcPct val="150000"/>
                </a:lnSpc>
              </a:pPr>
              <a:r>
                <a:rPr lang="zh-CN" altLang="en-US" sz="2800" b="1" dirty="0">
                  <a:solidFill>
                    <a:srgbClr val="333333"/>
                  </a:solidFill>
                  <a:ea typeface="宋体" panose="02010600030101010101" pitchFamily="2" charset="-122"/>
                </a:rPr>
                <a:t>       某个</a:t>
              </a:r>
              <a:r>
                <a:rPr lang="en-US" altLang="zh-CN" sz="2800" b="1" dirty="0">
                  <a:solidFill>
                    <a:srgbClr val="333333"/>
                  </a:solidFill>
                  <a:ea typeface="宋体" panose="02010600030101010101" pitchFamily="2" charset="-122"/>
                </a:rPr>
                <a:t>5</a:t>
              </a:r>
              <a:r>
                <a:rPr lang="zh-CN" altLang="en-US" sz="2800" b="1" dirty="0">
                  <a:solidFill>
                    <a:srgbClr val="333333"/>
                  </a:solidFill>
                  <a:ea typeface="宋体" panose="02010600030101010101" pitchFamily="2" charset="-122"/>
                </a:rPr>
                <a:t>年的投资项目经营期的现金流量均为</a:t>
              </a:r>
              <a:r>
                <a:rPr lang="en-US" altLang="zh-CN" sz="2800" b="1" dirty="0">
                  <a:solidFill>
                    <a:srgbClr val="333333"/>
                  </a:solidFill>
                  <a:ea typeface="宋体" panose="02010600030101010101" pitchFamily="2" charset="-122"/>
                </a:rPr>
                <a:t>20</a:t>
              </a:r>
              <a:r>
                <a:rPr lang="zh-CN" altLang="en-US" sz="2800" b="1" dirty="0">
                  <a:solidFill>
                    <a:srgbClr val="333333"/>
                  </a:solidFill>
                  <a:ea typeface="宋体" panose="02010600030101010101" pitchFamily="2" charset="-122"/>
                </a:rPr>
                <a:t>万元，报废时的变价净收入为</a:t>
              </a:r>
              <a:r>
                <a:rPr lang="en-US" altLang="zh-CN" sz="2800" b="1" dirty="0">
                  <a:solidFill>
                    <a:srgbClr val="333333"/>
                  </a:solidFill>
                  <a:ea typeface="宋体" panose="02010600030101010101" pitchFamily="2" charset="-122"/>
                </a:rPr>
                <a:t>1</a:t>
              </a:r>
              <a:r>
                <a:rPr lang="zh-CN" altLang="en-US" sz="2800" b="1" dirty="0">
                  <a:solidFill>
                    <a:srgbClr val="333333"/>
                  </a:solidFill>
                  <a:ea typeface="宋体" panose="02010600030101010101" pitchFamily="2" charset="-122"/>
                </a:rPr>
                <a:t>.8万元，原投入该项目的流动资金为</a:t>
              </a:r>
              <a:r>
                <a:rPr lang="en-US" altLang="zh-CN" sz="2800" b="1" dirty="0">
                  <a:solidFill>
                    <a:srgbClr val="333333"/>
                  </a:solidFill>
                  <a:ea typeface="宋体" panose="02010600030101010101" pitchFamily="2" charset="-122"/>
                </a:rPr>
                <a:t>6</a:t>
              </a:r>
              <a:r>
                <a:rPr lang="zh-CN" altLang="en-US" sz="2800" b="1" dirty="0">
                  <a:solidFill>
                    <a:srgbClr val="333333"/>
                  </a:solidFill>
                  <a:ea typeface="宋体" panose="02010600030101010101" pitchFamily="2" charset="-122"/>
                </a:rPr>
                <a:t>0万元。要求计算该项目终结点净现金流量和第</a:t>
              </a:r>
              <a:r>
                <a:rPr lang="en-US" altLang="zh-CN" sz="2800" b="1" dirty="0">
                  <a:solidFill>
                    <a:srgbClr val="333333"/>
                  </a:solidFill>
                  <a:ea typeface="宋体" panose="02010600030101010101" pitchFamily="2" charset="-122"/>
                </a:rPr>
                <a:t>5</a:t>
              </a:r>
              <a:r>
                <a:rPr lang="zh-CN" altLang="en-US" sz="2800" b="1" dirty="0">
                  <a:solidFill>
                    <a:srgbClr val="333333"/>
                  </a:solidFill>
                  <a:ea typeface="宋体" panose="02010600030101010101" pitchFamily="2" charset="-122"/>
                </a:rPr>
                <a:t>年的净现金流量。 </a:t>
              </a:r>
              <a:endParaRPr lang="zh-CN" altLang="en-US" sz="2800" b="1" dirty="0">
                <a:solidFill>
                  <a:srgbClr val="333333"/>
                </a:solidFill>
                <a:ea typeface="宋体" panose="02010600030101010101" pitchFamily="2" charset="-122"/>
              </a:endParaRPr>
            </a:p>
          </p:txBody>
        </p:sp>
        <p:grpSp>
          <p:nvGrpSpPr>
            <p:cNvPr id="18" name="组合 14"/>
            <p:cNvGrpSpPr/>
            <p:nvPr/>
          </p:nvGrpSpPr>
          <p:grpSpPr bwMode="auto">
            <a:xfrm>
              <a:off x="814023" y="3442802"/>
              <a:ext cx="7368293" cy="2792490"/>
              <a:chOff x="281713" y="1515643"/>
              <a:chExt cx="8642512" cy="4795334"/>
            </a:xfrm>
          </p:grpSpPr>
          <p:sp>
            <p:nvSpPr>
              <p:cNvPr id="19" name="矩形 8"/>
              <p:cNvSpPr/>
              <p:nvPr/>
            </p:nvSpPr>
            <p:spPr bwMode="auto">
              <a:xfrm>
                <a:off x="504431" y="2102133"/>
                <a:ext cx="8419794" cy="4208844"/>
              </a:xfrm>
              <a:prstGeom prst="rect">
                <a:avLst/>
              </a:prstGeom>
              <a:noFill/>
              <a:ln w="25400">
                <a:solidFill>
                  <a:srgbClr val="0070C0"/>
                </a:solidFill>
                <a:miter lim="800000"/>
              </a:ln>
            </p:spPr>
            <p:txBody>
              <a:bodyPr/>
              <a:lstStyle/>
              <a:p>
                <a:pPr>
                  <a:lnSpc>
                    <a:spcPct val="150000"/>
                  </a:lnSpc>
                </a:pPr>
                <a:r>
                  <a:rPr lang="zh-CN" altLang="en-US" sz="3200" b="1" dirty="0">
                    <a:solidFill>
                      <a:srgbClr val="333333"/>
                    </a:solidFill>
                    <a:latin typeface="Times New Roman" panose="02020603050405020304" pitchFamily="18" charset="0"/>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0" name="组合 11"/>
              <p:cNvGrpSpPr/>
              <p:nvPr/>
            </p:nvGrpSpPr>
            <p:grpSpPr>
              <a:xfrm>
                <a:off x="281713" y="1515643"/>
                <a:ext cx="791469" cy="834020"/>
                <a:chOff x="-488625" y="-2207092"/>
                <a:chExt cx="5567069" cy="4765795"/>
              </a:xfrm>
              <a:effectLst>
                <a:outerShdw blurRad="444500" dist="254000" dir="8100000" algn="tr" rotWithShape="0">
                  <a:prstClr val="black">
                    <a:alpha val="50000"/>
                  </a:prstClr>
                </a:outerShdw>
              </a:effectLst>
            </p:grpSpPr>
            <p:sp>
              <p:nvSpPr>
                <p:cNvPr id="21" name="同心圆 28"/>
                <p:cNvSpPr/>
                <p:nvPr/>
              </p:nvSpPr>
              <p:spPr>
                <a:xfrm>
                  <a:off x="1077944" y="-1441797"/>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22" name="椭圆 21"/>
                <p:cNvSpPr/>
                <p:nvPr/>
              </p:nvSpPr>
              <p:spPr>
                <a:xfrm>
                  <a:off x="-488625" y="-2207092"/>
                  <a:ext cx="3455559" cy="431248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grpSp>
      <p:sp>
        <p:nvSpPr>
          <p:cNvPr id="24" name="矩形 23"/>
          <p:cNvSpPr/>
          <p:nvPr/>
        </p:nvSpPr>
        <p:spPr>
          <a:xfrm>
            <a:off x="2973080" y="4334716"/>
            <a:ext cx="7626046" cy="1221681"/>
          </a:xfrm>
          <a:prstGeom prst="rect">
            <a:avLst/>
          </a:prstGeom>
        </p:spPr>
        <p:txBody>
          <a:bodyPr wrap="square">
            <a:spAutoFit/>
          </a:bodyPr>
          <a:lstStyle/>
          <a:p>
            <a:pPr indent="254000" algn="just">
              <a:lnSpc>
                <a:spcPct val="150000"/>
              </a:lnSpc>
              <a:spcAft>
                <a:spcPts val="0"/>
              </a:spcAft>
            </a:pPr>
            <a:r>
              <a:rPr lang="zh-CN" altLang="zh-CN" sz="2600" kern="100" dirty="0">
                <a:latin typeface="Arial" panose="020B0604020202020204" pitchFamily="34" charset="0"/>
                <a:ea typeface="黑体" panose="02010609060101010101" charset="-122"/>
                <a:cs typeface="Times New Roman" panose="02020603050405020304" pitchFamily="18" charset="0"/>
              </a:rPr>
              <a:t>解析：</a:t>
            </a:r>
            <a:r>
              <a:rPr lang="zh-CN" altLang="zh-CN" sz="2600" dirty="0">
                <a:latin typeface="Times New Roman" panose="02020603050405020304" pitchFamily="18" charset="0"/>
                <a:ea typeface="方正书宋简体"/>
              </a:rPr>
              <a:t>终结</a:t>
            </a:r>
            <a:r>
              <a:rPr lang="zh-CN" altLang="zh-CN" sz="2600" spc="-20" dirty="0">
                <a:latin typeface="Times New Roman" panose="02020603050405020304" pitchFamily="18" charset="0"/>
                <a:ea typeface="方正书宋简体"/>
              </a:rPr>
              <a:t>点</a:t>
            </a:r>
            <a:r>
              <a:rPr lang="zh-CN" altLang="zh-CN" sz="2600" dirty="0">
                <a:latin typeface="Times New Roman" panose="02020603050405020304" pitchFamily="18" charset="0"/>
                <a:ea typeface="方正书宋简体"/>
              </a:rPr>
              <a:t>净现金流量</a:t>
            </a:r>
            <a:r>
              <a:rPr lang="en-US" altLang="zh-CN" sz="2600" dirty="0">
                <a:latin typeface="Times New Roman" panose="02020603050405020304" pitchFamily="18" charset="0"/>
                <a:ea typeface="方正书宋简体"/>
              </a:rPr>
              <a:t>=60+1.8=61.8 </a:t>
            </a:r>
            <a:r>
              <a:rPr lang="zh-CN" altLang="zh-CN" sz="2600" dirty="0">
                <a:latin typeface="Times New Roman" panose="02020603050405020304" pitchFamily="18" charset="0"/>
                <a:ea typeface="方正书宋简体"/>
              </a:rPr>
              <a:t>（万元）</a:t>
            </a:r>
            <a:endParaRPr lang="zh-CN" altLang="zh-CN" sz="2600" dirty="0">
              <a:latin typeface="Times New Roman" panose="02020603050405020304" pitchFamily="18" charset="0"/>
              <a:ea typeface="方正书宋简体"/>
            </a:endParaRPr>
          </a:p>
          <a:p>
            <a:pPr indent="254000" algn="just">
              <a:lnSpc>
                <a:spcPct val="150000"/>
              </a:lnSpc>
              <a:spcAft>
                <a:spcPts val="0"/>
              </a:spcAft>
              <a:tabLst>
                <a:tab pos="4572000" algn="l"/>
              </a:tabLst>
            </a:pPr>
            <a:r>
              <a:rPr lang="en-US" altLang="zh-CN" sz="2600" dirty="0">
                <a:latin typeface="Times New Roman" panose="02020603050405020304" pitchFamily="18" charset="0"/>
                <a:ea typeface="方正书宋简体"/>
              </a:rPr>
              <a:t>            </a:t>
            </a:r>
            <a:r>
              <a:rPr lang="zh-CN" altLang="zh-CN" sz="2600" dirty="0">
                <a:latin typeface="Times New Roman" panose="02020603050405020304" pitchFamily="18" charset="0"/>
                <a:ea typeface="方正书宋简体"/>
              </a:rPr>
              <a:t>第</a:t>
            </a:r>
            <a:r>
              <a:rPr lang="en-US" altLang="zh-CN" sz="2600" dirty="0">
                <a:latin typeface="Times New Roman" panose="02020603050405020304" pitchFamily="18" charset="0"/>
                <a:ea typeface="方正书宋简体"/>
              </a:rPr>
              <a:t>5</a:t>
            </a:r>
            <a:r>
              <a:rPr lang="zh-CN" altLang="zh-CN" sz="2600" dirty="0">
                <a:latin typeface="Times New Roman" panose="02020603050405020304" pitchFamily="18" charset="0"/>
                <a:ea typeface="方正书宋简体"/>
              </a:rPr>
              <a:t>年净现金流量</a:t>
            </a:r>
            <a:r>
              <a:rPr lang="en-US" altLang="zh-CN" sz="2600" dirty="0">
                <a:latin typeface="Times New Roman" panose="02020603050405020304" pitchFamily="18" charset="0"/>
                <a:ea typeface="方正书宋简体"/>
              </a:rPr>
              <a:t>=20+61.8=81.8 </a:t>
            </a:r>
            <a:r>
              <a:rPr lang="zh-CN" altLang="zh-CN" sz="2600" dirty="0">
                <a:latin typeface="Times New Roman" panose="02020603050405020304" pitchFamily="18" charset="0"/>
                <a:ea typeface="方正书宋简体"/>
              </a:rPr>
              <a:t>（万元）</a:t>
            </a:r>
            <a:endParaRPr lang="zh-CN" altLang="zh-CN" sz="2600" dirty="0">
              <a:effectLst/>
              <a:latin typeface="Times New Roman" panose="02020603050405020304" pitchFamily="18" charset="0"/>
              <a:ea typeface="方正书宋简体"/>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00" fill="hold"/>
                                        <p:tgtEl>
                                          <p:spTgt spid="39"/>
                                        </p:tgtEl>
                                        <p:attrNameLst>
                                          <p:attrName>ppt_x</p:attrName>
                                        </p:attrNameLst>
                                      </p:cBhvr>
                                      <p:tavLst>
                                        <p:tav tm="0">
                                          <p:val>
                                            <p:strVal val="#ppt_x"/>
                                          </p:val>
                                        </p:tav>
                                        <p:tav tm="100000">
                                          <p:val>
                                            <p:strVal val="#ppt_x"/>
                                          </p:val>
                                        </p:tav>
                                      </p:tavLst>
                                    </p:anim>
                                    <p:anim calcmode="lin" valueType="num">
                                      <p:cBhvr additive="base">
                                        <p:cTn id="8" dur="2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1" y="625842"/>
            <a:ext cx="10193215" cy="647700"/>
          </a:xfrm>
          <a:effectLst>
            <a:outerShdw dist="35921" dir="2700000" algn="ctr" rotWithShape="0">
              <a:schemeClr val="tx1"/>
            </a:outerShdw>
          </a:effectLst>
        </p:spPr>
        <p:txBody>
          <a:bodyPr lIns="90488" tIns="44450" rIns="90488" bIns="44450"/>
          <a:lstStyle/>
          <a:p>
            <a:pPr eaLnBrk="1" hangingPunct="1">
              <a:lnSpc>
                <a:spcPct val="110000"/>
              </a:lnSpc>
            </a:pPr>
            <a:r>
              <a:rPr lang="zh-CN" altLang="en-US" sz="4200" b="1" dirty="0">
                <a:solidFill>
                  <a:srgbClr val="FF3300"/>
                </a:solidFill>
                <a:ea typeface="宋体" panose="02010600030101010101" pitchFamily="2" charset="-122"/>
              </a:rPr>
              <a:t>计算</a:t>
            </a:r>
            <a:r>
              <a:rPr lang="en-US" altLang="zh-CN" sz="4200" b="1" dirty="0">
                <a:solidFill>
                  <a:srgbClr val="FF3300"/>
                </a:solidFill>
                <a:ea typeface="宋体" panose="02010600030101010101" pitchFamily="2" charset="-122"/>
              </a:rPr>
              <a:t>NCF</a:t>
            </a:r>
            <a:r>
              <a:rPr lang="zh-CN" altLang="en-US" sz="4200" b="1" dirty="0">
                <a:solidFill>
                  <a:srgbClr val="FF3300"/>
                </a:solidFill>
                <a:ea typeface="宋体" panose="02010600030101010101" pitchFamily="2" charset="-122"/>
              </a:rPr>
              <a:t>的推荐做题方法 </a:t>
            </a:r>
            <a:endParaRPr lang="zh-CN" altLang="en-US" sz="4200" b="1" dirty="0">
              <a:solidFill>
                <a:srgbClr val="FF3300"/>
              </a:solidFill>
              <a:ea typeface="宋体" panose="02010600030101010101" pitchFamily="2" charset="-122"/>
            </a:endParaRPr>
          </a:p>
        </p:txBody>
      </p:sp>
      <p:sp>
        <p:nvSpPr>
          <p:cNvPr id="480259" name="Rectangle 3"/>
          <p:cNvSpPr>
            <a:spLocks noGrp="1" noChangeArrowheads="1"/>
          </p:cNvSpPr>
          <p:nvPr>
            <p:ph type="body" idx="1"/>
          </p:nvPr>
        </p:nvSpPr>
        <p:spPr>
          <a:xfrm>
            <a:off x="779930" y="1494691"/>
            <a:ext cx="9780494" cy="5029933"/>
          </a:xfrm>
        </p:spPr>
        <p:txBody>
          <a:bodyPr/>
          <a:lstStyle/>
          <a:p>
            <a:pPr eaLnBrk="1" hangingPunct="1">
              <a:lnSpc>
                <a:spcPct val="115000"/>
              </a:lnSpc>
              <a:buFontTx/>
              <a:buNone/>
            </a:pPr>
            <a:r>
              <a:rPr lang="en-US" altLang="zh-CN" sz="2800" b="1" dirty="0">
                <a:solidFill>
                  <a:schemeClr val="tx1"/>
                </a:solidFill>
                <a:latin typeface="宋体" panose="02010600030101010101" pitchFamily="2" charset="-122"/>
                <a:ea typeface="宋体" panose="02010600030101010101" pitchFamily="2" charset="-122"/>
              </a:rPr>
              <a:t>1.</a:t>
            </a:r>
            <a:r>
              <a:rPr lang="zh-CN" altLang="en-US" sz="2800" b="1" dirty="0">
                <a:solidFill>
                  <a:schemeClr val="tx1"/>
                </a:solidFill>
                <a:latin typeface="宋体" panose="02010600030101010101" pitchFamily="2" charset="-122"/>
                <a:ea typeface="宋体" panose="02010600030101010101" pitchFamily="2" charset="-122"/>
              </a:rPr>
              <a:t>首先确定项目计算期</a:t>
            </a:r>
            <a:endParaRPr lang="zh-CN" altLang="en-US" sz="2800" b="1" dirty="0">
              <a:solidFill>
                <a:schemeClr val="tx1"/>
              </a:solidFill>
              <a:latin typeface="宋体" panose="02010600030101010101" pitchFamily="2" charset="-122"/>
              <a:ea typeface="宋体" panose="02010600030101010101" pitchFamily="2" charset="-122"/>
            </a:endParaRPr>
          </a:p>
          <a:p>
            <a:pPr eaLnBrk="1" hangingPunct="1">
              <a:lnSpc>
                <a:spcPct val="115000"/>
              </a:lnSpc>
              <a:buFontTx/>
              <a:buNone/>
            </a:pPr>
            <a:r>
              <a:rPr lang="en-US" altLang="zh-CN" sz="2800" b="1" dirty="0">
                <a:solidFill>
                  <a:schemeClr val="tx1"/>
                </a:solidFill>
                <a:latin typeface="宋体" panose="02010600030101010101" pitchFamily="2" charset="-122"/>
                <a:ea typeface="宋体" panose="02010600030101010101" pitchFamily="2" charset="-122"/>
              </a:rPr>
              <a:t>2.</a:t>
            </a:r>
            <a:r>
              <a:rPr lang="zh-CN" altLang="en-US" sz="2800" b="1" dirty="0">
                <a:solidFill>
                  <a:schemeClr val="tx1"/>
                </a:solidFill>
                <a:latin typeface="宋体" panose="02010600030101010101" pitchFamily="2" charset="-122"/>
                <a:ea typeface="宋体" panose="02010600030101010101" pitchFamily="2" charset="-122"/>
              </a:rPr>
              <a:t>画一条数轴，标出年限</a:t>
            </a:r>
            <a:endParaRPr lang="zh-CN" altLang="en-US" sz="2800" b="1" dirty="0">
              <a:solidFill>
                <a:schemeClr val="tx1"/>
              </a:solidFill>
              <a:latin typeface="宋体" panose="02010600030101010101" pitchFamily="2" charset="-122"/>
              <a:ea typeface="宋体" panose="02010600030101010101" pitchFamily="2" charset="-122"/>
            </a:endParaRPr>
          </a:p>
          <a:p>
            <a:pPr eaLnBrk="1" hangingPunct="1">
              <a:lnSpc>
                <a:spcPct val="115000"/>
              </a:lnSpc>
              <a:buFontTx/>
              <a:buNone/>
            </a:pPr>
            <a:r>
              <a:rPr lang="en-US" altLang="zh-CN" sz="2800" b="1" dirty="0">
                <a:solidFill>
                  <a:schemeClr val="tx1"/>
                </a:solidFill>
                <a:latin typeface="宋体" panose="02010600030101010101" pitchFamily="2" charset="-122"/>
                <a:ea typeface="宋体" panose="02010600030101010101" pitchFamily="2" charset="-122"/>
              </a:rPr>
              <a:t>3.</a:t>
            </a:r>
            <a:r>
              <a:rPr lang="zh-CN" altLang="en-US" sz="2800" b="1" dirty="0">
                <a:solidFill>
                  <a:schemeClr val="tx1"/>
                </a:solidFill>
                <a:latin typeface="宋体" panose="02010600030101010101" pitchFamily="2" charset="-122"/>
                <a:ea typeface="宋体" panose="02010600030101010101" pitchFamily="2" charset="-122"/>
              </a:rPr>
              <a:t>确定建设期各年的原始投资，并以箭线的形式标注在图中。</a:t>
            </a:r>
            <a:endParaRPr lang="zh-CN" altLang="en-US" sz="2800" b="1" dirty="0">
              <a:solidFill>
                <a:schemeClr val="tx1"/>
              </a:solidFill>
              <a:latin typeface="宋体" panose="02010600030101010101" pitchFamily="2" charset="-122"/>
              <a:ea typeface="宋体" panose="02010600030101010101" pitchFamily="2" charset="-122"/>
            </a:endParaRPr>
          </a:p>
          <a:p>
            <a:pPr eaLnBrk="1" hangingPunct="1">
              <a:lnSpc>
                <a:spcPct val="115000"/>
              </a:lnSpc>
              <a:buFontTx/>
              <a:buNone/>
            </a:pPr>
            <a:r>
              <a:rPr lang="en-US" altLang="zh-CN" sz="2800" b="1" dirty="0">
                <a:solidFill>
                  <a:schemeClr val="tx1"/>
                </a:solidFill>
                <a:latin typeface="宋体" panose="02010600030101010101" pitchFamily="2" charset="-122"/>
                <a:ea typeface="宋体" panose="02010600030101010101" pitchFamily="2" charset="-122"/>
              </a:rPr>
              <a:t>4.</a:t>
            </a:r>
            <a:r>
              <a:rPr lang="zh-CN" altLang="en-US" sz="2800" b="1" dirty="0">
                <a:solidFill>
                  <a:schemeClr val="tx1"/>
                </a:solidFill>
                <a:latin typeface="宋体" panose="02010600030101010101" pitchFamily="2" charset="-122"/>
                <a:ea typeface="宋体" panose="02010600030101010101" pitchFamily="2" charset="-122"/>
              </a:rPr>
              <a:t>判断经营期净现金流量的构成并分项确定经营期各年的净现金流量。一般包括净利润、折旧、摊销。</a:t>
            </a:r>
            <a:endParaRPr lang="en-US" altLang="zh-CN" sz="2800" b="1" dirty="0">
              <a:solidFill>
                <a:schemeClr val="tx1"/>
              </a:solidFill>
              <a:latin typeface="宋体" panose="02010600030101010101" pitchFamily="2" charset="-122"/>
              <a:ea typeface="宋体" panose="02010600030101010101" pitchFamily="2" charset="-122"/>
            </a:endParaRPr>
          </a:p>
          <a:p>
            <a:pPr eaLnBrk="1" hangingPunct="1">
              <a:lnSpc>
                <a:spcPct val="115000"/>
              </a:lnSpc>
              <a:buFontTx/>
              <a:buNone/>
            </a:pPr>
            <a:r>
              <a:rPr lang="en-US" altLang="zh-CN" sz="2800" b="1" dirty="0">
                <a:solidFill>
                  <a:schemeClr val="tx1"/>
                </a:solidFill>
                <a:latin typeface="宋体" panose="02010600030101010101" pitchFamily="2" charset="-122"/>
                <a:ea typeface="宋体" panose="02010600030101010101" pitchFamily="2" charset="-122"/>
              </a:rPr>
              <a:t>5.</a:t>
            </a:r>
            <a:r>
              <a:rPr lang="zh-CN" altLang="en-US" b="1" dirty="0">
                <a:solidFill>
                  <a:schemeClr val="tx1"/>
                </a:solidFill>
                <a:latin typeface="宋体" panose="02010600030101010101" pitchFamily="2" charset="-122"/>
                <a:ea typeface="宋体" panose="02010600030101010101" pitchFamily="2" charset="-122"/>
              </a:rPr>
              <a:t>确定</a:t>
            </a:r>
            <a:r>
              <a:rPr lang="zh-CN" altLang="en-US" sz="2800" b="1" dirty="0">
                <a:solidFill>
                  <a:schemeClr val="tx1"/>
                </a:solidFill>
                <a:latin typeface="宋体" panose="02010600030101010101" pitchFamily="2" charset="-122"/>
                <a:ea typeface="宋体" panose="02010600030101010101" pitchFamily="2" charset="-122"/>
              </a:rPr>
              <a:t>终结点的回收额。</a:t>
            </a:r>
            <a:endParaRPr lang="zh-CN" altLang="en-US" sz="2800" b="1" dirty="0">
              <a:solidFill>
                <a:schemeClr val="tx1"/>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0259">
                                            <p:txEl>
                                              <p:pRg st="0" end="0"/>
                                            </p:txEl>
                                          </p:spTgt>
                                        </p:tgtEl>
                                        <p:attrNameLst>
                                          <p:attrName>style.visibility</p:attrName>
                                        </p:attrNameLst>
                                      </p:cBhvr>
                                      <p:to>
                                        <p:strVal val="visible"/>
                                      </p:to>
                                    </p:set>
                                    <p:animEffect transition="in" filter="checkerboard(across)">
                                      <p:cBhvr>
                                        <p:cTn id="7" dur="500"/>
                                        <p:tgtEl>
                                          <p:spTgt spid="480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80259">
                                            <p:txEl>
                                              <p:pRg st="1" end="1"/>
                                            </p:txEl>
                                          </p:spTgt>
                                        </p:tgtEl>
                                        <p:attrNameLst>
                                          <p:attrName>style.visibility</p:attrName>
                                        </p:attrNameLst>
                                      </p:cBhvr>
                                      <p:to>
                                        <p:strVal val="visible"/>
                                      </p:to>
                                    </p:set>
                                    <p:animEffect transition="in" filter="checkerboard(across)">
                                      <p:cBhvr>
                                        <p:cTn id="12" dur="500"/>
                                        <p:tgtEl>
                                          <p:spTgt spid="480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80259">
                                            <p:txEl>
                                              <p:pRg st="2" end="2"/>
                                            </p:txEl>
                                          </p:spTgt>
                                        </p:tgtEl>
                                        <p:attrNameLst>
                                          <p:attrName>style.visibility</p:attrName>
                                        </p:attrNameLst>
                                      </p:cBhvr>
                                      <p:to>
                                        <p:strVal val="visible"/>
                                      </p:to>
                                    </p:set>
                                    <p:animEffect transition="in" filter="checkerboard(across)">
                                      <p:cBhvr>
                                        <p:cTn id="17" dur="500"/>
                                        <p:tgtEl>
                                          <p:spTgt spid="480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80259">
                                            <p:txEl>
                                              <p:pRg st="3" end="3"/>
                                            </p:txEl>
                                          </p:spTgt>
                                        </p:tgtEl>
                                        <p:attrNameLst>
                                          <p:attrName>style.visibility</p:attrName>
                                        </p:attrNameLst>
                                      </p:cBhvr>
                                      <p:to>
                                        <p:strVal val="visible"/>
                                      </p:to>
                                    </p:set>
                                    <p:animEffect transition="in" filter="checkerboard(across)">
                                      <p:cBhvr>
                                        <p:cTn id="22" dur="500"/>
                                        <p:tgtEl>
                                          <p:spTgt spid="4802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80259">
                                            <p:txEl>
                                              <p:pRg st="4" end="4"/>
                                            </p:txEl>
                                          </p:spTgt>
                                        </p:tgtEl>
                                        <p:attrNameLst>
                                          <p:attrName>style.visibility</p:attrName>
                                        </p:attrNameLst>
                                      </p:cBhvr>
                                      <p:to>
                                        <p:strVal val="visible"/>
                                      </p:to>
                                    </p:set>
                                    <p:animEffect transition="in" filter="checkerboard(across)">
                                      <p:cBhvr>
                                        <p:cTn id="27" dur="500"/>
                                        <p:tgtEl>
                                          <p:spTgt spid="480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txBox="1"/>
          <p:nvPr/>
        </p:nvSpPr>
        <p:spPr>
          <a:xfrm>
            <a:off x="452438" y="438150"/>
            <a:ext cx="10515600" cy="535531"/>
          </a:xfrm>
          <a:prstGeom prst="rect">
            <a:avLst/>
          </a:prstGeom>
        </p:spPr>
        <p:txBody>
          <a:bodyPr>
            <a:spAutoFit/>
          </a:bodyPr>
          <a:lstStyle/>
          <a:p>
            <a:pPr algn="ctr">
              <a:lnSpc>
                <a:spcPct val="90000"/>
              </a:lnSpc>
            </a:pPr>
            <a:r>
              <a:rPr lang="zh-CN" altLang="en-US" sz="3200" b="1" dirty="0">
                <a:solidFill>
                  <a:srgbClr val="495A66"/>
                </a:solidFill>
                <a:latin typeface="微软雅黑" panose="020B0503020204020204" pitchFamily="34" charset="-122"/>
                <a:ea typeface="微软雅黑" panose="020B0503020204020204" pitchFamily="34" charset="-122"/>
              </a:rPr>
              <a:t>    </a:t>
            </a:r>
            <a:r>
              <a:rPr lang="en-US" altLang="zh-CN" sz="3200" b="1" dirty="0">
                <a:solidFill>
                  <a:srgbClr val="495A66"/>
                </a:solidFill>
                <a:latin typeface="微软雅黑" panose="020B0503020204020204" pitchFamily="34" charset="-122"/>
                <a:ea typeface="微软雅黑" panose="020B0503020204020204" pitchFamily="34" charset="-122"/>
              </a:rPr>
              <a:t> </a:t>
            </a:r>
            <a:r>
              <a:rPr lang="zh-CN" altLang="en-US" sz="3200" b="1" dirty="0" smtClean="0">
                <a:solidFill>
                  <a:srgbClr val="495A66"/>
                </a:solidFill>
                <a:latin typeface="微软雅黑" panose="020B0503020204020204" pitchFamily="34" charset="-122"/>
                <a:ea typeface="微软雅黑" panose="020B0503020204020204" pitchFamily="34" charset="-122"/>
              </a:rPr>
              <a:t>项目现金净流量</a:t>
            </a:r>
            <a:r>
              <a:rPr lang="zh-CN" altLang="en-US" sz="3200" b="1" dirty="0">
                <a:solidFill>
                  <a:srgbClr val="495A66"/>
                </a:solidFill>
                <a:latin typeface="微软雅黑" panose="020B0503020204020204" pitchFamily="34" charset="-122"/>
                <a:ea typeface="微软雅黑" panose="020B0503020204020204" pitchFamily="34" charset="-122"/>
              </a:rPr>
              <a:t>的应用</a:t>
            </a:r>
            <a:endParaRPr lang="zh-CN" altLang="en-US" sz="3200" b="1" dirty="0">
              <a:solidFill>
                <a:srgbClr val="495A66"/>
              </a:solidFill>
              <a:latin typeface="微软雅黑" panose="020B0503020204020204" pitchFamily="34" charset="-122"/>
              <a:ea typeface="微软雅黑" panose="020B0503020204020204" pitchFamily="34" charset="-122"/>
            </a:endParaRPr>
          </a:p>
        </p:txBody>
      </p:sp>
      <p:grpSp>
        <p:nvGrpSpPr>
          <p:cNvPr id="35" name="组合 36"/>
          <p:cNvGrpSpPr/>
          <p:nvPr/>
        </p:nvGrpSpPr>
        <p:grpSpPr bwMode="auto">
          <a:xfrm>
            <a:off x="3562065" y="996287"/>
            <a:ext cx="4872251" cy="104230"/>
            <a:chOff x="5357217" y="1143000"/>
            <a:chExt cx="1490133" cy="101600"/>
          </a:xfrm>
        </p:grpSpPr>
        <p:cxnSp>
          <p:nvCxnSpPr>
            <p:cNvPr id="3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394680" y="1543750"/>
            <a:ext cx="10955859" cy="4297492"/>
            <a:chOff x="868756" y="4132439"/>
            <a:chExt cx="7322682" cy="6092739"/>
          </a:xfrm>
        </p:grpSpPr>
        <p:sp>
          <p:nvSpPr>
            <p:cNvPr id="13" name="矩形 12"/>
            <p:cNvSpPr/>
            <p:nvPr/>
          </p:nvSpPr>
          <p:spPr>
            <a:xfrm>
              <a:off x="1096290" y="4543560"/>
              <a:ext cx="6961259" cy="5503521"/>
            </a:xfrm>
            <a:prstGeom prst="rect">
              <a:avLst/>
            </a:prstGeom>
            <a:ln>
              <a:solidFill>
                <a:srgbClr val="FFC000"/>
              </a:solidFill>
            </a:ln>
          </p:spPr>
          <p:txBody>
            <a:bodyPr wrap="square">
              <a:spAutoFit/>
            </a:bodyPr>
            <a:lstStyle/>
            <a:p>
              <a:pPr eaLnBrk="1" hangingPunct="1">
                <a:lnSpc>
                  <a:spcPct val="110000"/>
                </a:lnSpc>
              </a:pPr>
              <a:r>
                <a:rPr lang="zh-CN" altLang="en-US" sz="2800" b="1" dirty="0">
                  <a:solidFill>
                    <a:srgbClr val="333333"/>
                  </a:solidFill>
                  <a:ea typeface="宋体" panose="02010600030101010101" pitchFamily="2" charset="-122"/>
                </a:rPr>
                <a:t>       </a:t>
              </a:r>
              <a:r>
                <a:rPr lang="zh-CN" altLang="en-US" sz="2800" b="1" dirty="0">
                  <a:ea typeface="宋体" panose="02010600030101010101" pitchFamily="2" charset="-122"/>
                </a:rPr>
                <a:t>该生产线共需固定资产投资</a:t>
              </a:r>
              <a:r>
                <a:rPr lang="en-US" altLang="zh-CN" sz="2800" b="1" dirty="0">
                  <a:ea typeface="宋体" panose="02010600030101010101" pitchFamily="2" charset="-122"/>
                </a:rPr>
                <a:t>50</a:t>
              </a:r>
              <a:r>
                <a:rPr lang="zh-CN" altLang="en-US" sz="2800" b="1" dirty="0">
                  <a:ea typeface="宋体" panose="02010600030101010101" pitchFamily="2" charset="-122"/>
                </a:rPr>
                <a:t>万元， 建设期为</a:t>
              </a:r>
              <a:r>
                <a:rPr lang="en-US" altLang="zh-CN" sz="2800" b="1" dirty="0">
                  <a:ea typeface="宋体" panose="02010600030101010101" pitchFamily="2" charset="-122"/>
                </a:rPr>
                <a:t>1</a:t>
              </a:r>
              <a:r>
                <a:rPr lang="zh-CN" altLang="en-US" sz="2800" b="1" dirty="0">
                  <a:ea typeface="宋体" panose="02010600030101010101" pitchFamily="2" charset="-122"/>
                </a:rPr>
                <a:t>年，投产时需垫支相应流动资金</a:t>
              </a:r>
              <a:r>
                <a:rPr lang="en-US" altLang="zh-CN" sz="2800" b="1" dirty="0">
                  <a:ea typeface="宋体" panose="02010600030101010101" pitchFamily="2" charset="-122"/>
                </a:rPr>
                <a:t>10</a:t>
              </a:r>
              <a:r>
                <a:rPr lang="zh-CN" altLang="en-US" sz="2800" b="1" dirty="0">
                  <a:ea typeface="宋体" panose="02010600030101010101" pitchFamily="2" charset="-122"/>
                </a:rPr>
                <a:t>万元，用于购买材料、支付工资等。</a:t>
              </a:r>
              <a:endParaRPr lang="zh-CN" altLang="en-US" sz="2800" b="1" dirty="0">
                <a:ea typeface="宋体" panose="02010600030101010101" pitchFamily="2" charset="-122"/>
              </a:endParaRPr>
            </a:p>
            <a:p>
              <a:pPr eaLnBrk="1" hangingPunct="1">
                <a:lnSpc>
                  <a:spcPct val="110000"/>
                </a:lnSpc>
              </a:pPr>
              <a:r>
                <a:rPr lang="zh-CN" altLang="en-US" sz="2800" b="1" dirty="0">
                  <a:solidFill>
                    <a:srgbClr val="333333"/>
                  </a:solidFill>
                  <a:ea typeface="宋体" panose="02010600030101010101" pitchFamily="2" charset="-122"/>
                </a:rPr>
                <a:t>        </a:t>
              </a:r>
              <a:r>
                <a:rPr lang="zh-CN" altLang="en-US" sz="2800" b="1" dirty="0">
                  <a:ea typeface="宋体" panose="02010600030101010101" pitchFamily="2" charset="-122"/>
                </a:rPr>
                <a:t>预计生产线经营期为５年，固定资产按直线法计提折旧。根据市场预测，该生产线投产后第</a:t>
              </a:r>
              <a:r>
                <a:rPr lang="en-US" altLang="zh-CN" sz="2800" b="1" dirty="0">
                  <a:ea typeface="宋体" panose="02010600030101010101" pitchFamily="2" charset="-122"/>
                </a:rPr>
                <a:t>1</a:t>
              </a:r>
              <a:r>
                <a:rPr lang="zh-CN" altLang="en-US" sz="2800" b="1" dirty="0">
                  <a:ea typeface="宋体" panose="02010600030101010101" pitchFamily="2" charset="-122"/>
                </a:rPr>
                <a:t>年营业收入为</a:t>
              </a:r>
              <a:r>
                <a:rPr lang="en-US" altLang="zh-CN" sz="2800" b="1" dirty="0">
                  <a:ea typeface="宋体" panose="02010600030101010101" pitchFamily="2" charset="-122"/>
                </a:rPr>
                <a:t>35</a:t>
              </a:r>
              <a:r>
                <a:rPr lang="zh-CN" altLang="en-US" sz="2800" b="1" dirty="0">
                  <a:ea typeface="宋体" panose="02010600030101010101" pitchFamily="2" charset="-122"/>
                </a:rPr>
                <a:t>万元，以后</a:t>
              </a:r>
              <a:r>
                <a:rPr lang="en-US" altLang="zh-CN" sz="2800" b="1" dirty="0">
                  <a:ea typeface="宋体" panose="02010600030101010101" pitchFamily="2" charset="-122"/>
                </a:rPr>
                <a:t>4</a:t>
              </a:r>
              <a:r>
                <a:rPr lang="zh-CN" altLang="en-US" sz="2800" b="1" dirty="0">
                  <a:ea typeface="宋体" panose="02010600030101010101" pitchFamily="2" charset="-122"/>
                </a:rPr>
                <a:t>年每年营业收入均为</a:t>
              </a:r>
              <a:r>
                <a:rPr lang="en-US" altLang="zh-CN" sz="2800" b="1" dirty="0">
                  <a:ea typeface="宋体" panose="02010600030101010101" pitchFamily="2" charset="-122"/>
                </a:rPr>
                <a:t>45</a:t>
              </a:r>
              <a:r>
                <a:rPr lang="zh-CN" altLang="en-US" sz="2800" b="1" dirty="0">
                  <a:ea typeface="宋体" panose="02010600030101010101" pitchFamily="2" charset="-122"/>
                </a:rPr>
                <a:t>万元。第</a:t>
              </a:r>
              <a:r>
                <a:rPr lang="en-US" altLang="zh-CN" sz="2800" b="1" dirty="0">
                  <a:ea typeface="宋体" panose="02010600030101010101" pitchFamily="2" charset="-122"/>
                </a:rPr>
                <a:t>1</a:t>
              </a:r>
              <a:r>
                <a:rPr lang="zh-CN" altLang="en-US" sz="2800" b="1" dirty="0">
                  <a:ea typeface="宋体" panose="02010600030101010101" pitchFamily="2" charset="-122"/>
                </a:rPr>
                <a:t>年的付现成本为</a:t>
              </a:r>
              <a:r>
                <a:rPr lang="en-US" altLang="zh-CN" sz="2800" b="1" dirty="0">
                  <a:ea typeface="宋体" panose="02010600030101010101" pitchFamily="2" charset="-122"/>
                </a:rPr>
                <a:t>15</a:t>
              </a:r>
              <a:r>
                <a:rPr lang="zh-CN" altLang="en-US" sz="2800" b="1" dirty="0">
                  <a:ea typeface="宋体" panose="02010600030101010101" pitchFamily="2" charset="-122"/>
                </a:rPr>
                <a:t>万元，以后</a:t>
              </a:r>
              <a:r>
                <a:rPr lang="en-US" altLang="zh-CN" sz="2800" b="1" dirty="0">
                  <a:ea typeface="宋体" panose="02010600030101010101" pitchFamily="2" charset="-122"/>
                </a:rPr>
                <a:t>4</a:t>
              </a:r>
              <a:r>
                <a:rPr lang="zh-CN" altLang="en-US" sz="2800" b="1" dirty="0">
                  <a:ea typeface="宋体" panose="02010600030101010101" pitchFamily="2" charset="-122"/>
                </a:rPr>
                <a:t>年每年的付现成本均为</a:t>
              </a:r>
              <a:r>
                <a:rPr lang="en-US" altLang="zh-CN" sz="2800" b="1" dirty="0">
                  <a:ea typeface="宋体" panose="02010600030101010101" pitchFamily="2" charset="-122"/>
                </a:rPr>
                <a:t>21</a:t>
              </a:r>
              <a:r>
                <a:rPr lang="zh-CN" altLang="en-US" sz="2800" b="1" dirty="0">
                  <a:ea typeface="宋体" panose="02010600030101010101" pitchFamily="2" charset="-122"/>
                </a:rPr>
                <a:t>万元。</a:t>
              </a:r>
              <a:endParaRPr lang="en-US" altLang="zh-CN" sz="2800" b="1" dirty="0">
                <a:ea typeface="宋体" panose="02010600030101010101" pitchFamily="2" charset="-122"/>
              </a:endParaRPr>
            </a:p>
            <a:p>
              <a:pPr eaLnBrk="1" hangingPunct="1">
                <a:lnSpc>
                  <a:spcPct val="110000"/>
                </a:lnSpc>
              </a:pPr>
              <a:r>
                <a:rPr lang="en-US" altLang="zh-CN" sz="2800" b="1" dirty="0">
                  <a:solidFill>
                    <a:srgbClr val="333333"/>
                  </a:solidFill>
                  <a:ea typeface="宋体" panose="02010600030101010101" pitchFamily="2" charset="-122"/>
                </a:rPr>
                <a:t>        </a:t>
              </a:r>
              <a:r>
                <a:rPr lang="zh-CN" altLang="en-US" sz="2800" b="1" dirty="0">
                  <a:ea typeface="宋体" panose="02010600030101010101" pitchFamily="2" charset="-122"/>
                </a:rPr>
                <a:t>生产线正常终结处理时预计净残余收入</a:t>
              </a:r>
              <a:r>
                <a:rPr lang="en-US" altLang="zh-CN" sz="2800" b="1" dirty="0">
                  <a:ea typeface="宋体" panose="02010600030101010101" pitchFamily="2" charset="-122"/>
                </a:rPr>
                <a:t>10</a:t>
              </a:r>
              <a:r>
                <a:rPr lang="zh-CN" altLang="en-US" sz="2800" b="1" dirty="0">
                  <a:ea typeface="宋体" panose="02010600030101010101" pitchFamily="2" charset="-122"/>
                </a:rPr>
                <a:t>万元。</a:t>
              </a:r>
              <a:endParaRPr lang="zh-CN" altLang="en-US" sz="2800" b="1" dirty="0">
                <a:ea typeface="宋体" panose="02010600030101010101" pitchFamily="2" charset="-122"/>
              </a:endParaRPr>
            </a:p>
            <a:p>
              <a:pPr eaLnBrk="1" hangingPunct="1">
                <a:lnSpc>
                  <a:spcPct val="110000"/>
                </a:lnSpc>
              </a:pPr>
              <a:r>
                <a:rPr lang="zh-CN" altLang="en-US" sz="2800" b="1" dirty="0">
                  <a:solidFill>
                    <a:srgbClr val="333333"/>
                  </a:solidFill>
                  <a:ea typeface="宋体" panose="02010600030101010101" pitchFamily="2" charset="-122"/>
                </a:rPr>
                <a:t>        要求：计算该生产线在项目计算期内的净现金流量。</a:t>
              </a:r>
              <a:endParaRPr lang="zh-CN" altLang="en-US" sz="2800" b="1" dirty="0">
                <a:solidFill>
                  <a:srgbClr val="333333"/>
                </a:solidFill>
                <a:ea typeface="宋体" panose="02010600030101010101" pitchFamily="2" charset="-122"/>
              </a:endParaRPr>
            </a:p>
          </p:txBody>
        </p:sp>
        <p:grpSp>
          <p:nvGrpSpPr>
            <p:cNvPr id="14" name="组合 14"/>
            <p:cNvGrpSpPr/>
            <p:nvPr/>
          </p:nvGrpSpPr>
          <p:grpSpPr bwMode="auto">
            <a:xfrm>
              <a:off x="868756" y="4132439"/>
              <a:ext cx="7322682" cy="6092739"/>
              <a:chOff x="345911" y="2699906"/>
              <a:chExt cx="8589014" cy="10462603"/>
            </a:xfrm>
          </p:grpSpPr>
          <p:sp>
            <p:nvSpPr>
              <p:cNvPr id="15" name="矩形 8"/>
              <p:cNvSpPr/>
              <p:nvPr/>
            </p:nvSpPr>
            <p:spPr bwMode="auto">
              <a:xfrm>
                <a:off x="515131" y="3176365"/>
                <a:ext cx="8419794" cy="9986144"/>
              </a:xfrm>
              <a:prstGeom prst="rect">
                <a:avLst/>
              </a:prstGeom>
              <a:noFill/>
              <a:ln w="25400">
                <a:solidFill>
                  <a:srgbClr val="FFC000"/>
                </a:solidFill>
                <a:miter lim="800000"/>
              </a:ln>
            </p:spPr>
            <p:txBody>
              <a:bodyPr/>
              <a:lstStyle/>
              <a:p>
                <a:pPr>
                  <a:lnSpc>
                    <a:spcPct val="110000"/>
                  </a:lnSpc>
                </a:pPr>
                <a:r>
                  <a:rPr lang="zh-CN" altLang="en-US" sz="3200" b="1" dirty="0">
                    <a:solidFill>
                      <a:srgbClr val="333333"/>
                    </a:solidFill>
                    <a:latin typeface="Times New Roman" panose="02020603050405020304" pitchFamily="18" charset="0"/>
                  </a:rPr>
                  <a:t>       </a:t>
                </a:r>
                <a:endParaRPr lang="zh-CN" altLang="en-US" sz="28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6" name="组合 11"/>
              <p:cNvGrpSpPr/>
              <p:nvPr/>
            </p:nvGrpSpPr>
            <p:grpSpPr>
              <a:xfrm>
                <a:off x="345911" y="2699906"/>
                <a:ext cx="588179" cy="757951"/>
                <a:chOff x="-187578" y="7120603"/>
                <a:chExt cx="4137159" cy="4331118"/>
              </a:xfrm>
              <a:effectLst>
                <a:outerShdw blurRad="444500" dist="254000" dir="8100000" algn="tr" rotWithShape="0">
                  <a:prstClr val="black">
                    <a:alpha val="50000"/>
                  </a:prstClr>
                </a:outerShdw>
              </a:effectLst>
            </p:grpSpPr>
            <p:sp>
              <p:nvSpPr>
                <p:cNvPr id="17" name="同心圆 28"/>
                <p:cNvSpPr/>
                <p:nvPr/>
              </p:nvSpPr>
              <p:spPr>
                <a:xfrm>
                  <a:off x="-50917" y="7154293"/>
                  <a:ext cx="4000498" cy="4000499"/>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0000"/>
                    </a:lnSpc>
                    <a:defRPr/>
                  </a:pPr>
                  <a:endParaRPr lang="zh-CN" altLang="en-US" dirty="0">
                    <a:solidFill>
                      <a:schemeClr val="tx1"/>
                    </a:solidFill>
                    <a:ea typeface="微软雅黑" panose="020B0503020204020204" pitchFamily="34" charset="-122"/>
                  </a:endParaRPr>
                </a:p>
              </p:txBody>
            </p:sp>
            <p:sp>
              <p:nvSpPr>
                <p:cNvPr id="18" name="椭圆 17"/>
                <p:cNvSpPr/>
                <p:nvPr/>
              </p:nvSpPr>
              <p:spPr>
                <a:xfrm>
                  <a:off x="-187578" y="7120603"/>
                  <a:ext cx="3455549" cy="433111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0000"/>
                    </a:lnSpc>
                    <a:defRPr/>
                  </a:pPr>
                  <a:endParaRPr lang="zh-CN" altLang="en-US" dirty="0">
                    <a:ea typeface="微软雅黑" panose="020B0503020204020204" pitchFamily="34" charset="-122"/>
                  </a:endParaRPr>
                </a:p>
              </p:txBody>
            </p:sp>
          </p:grpSp>
        </p:grpSp>
      </p:grpSp>
      <p:sp>
        <p:nvSpPr>
          <p:cNvPr id="19"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21" name="矩形 20"/>
          <p:cNvSpPr/>
          <p:nvPr/>
        </p:nvSpPr>
        <p:spPr>
          <a:xfrm>
            <a:off x="1260143" y="1154204"/>
            <a:ext cx="10040204" cy="492443"/>
          </a:xfrm>
          <a:prstGeom prst="rect">
            <a:avLst/>
          </a:prstGeom>
        </p:spPr>
        <p:txBody>
          <a:bodyPr wrap="square">
            <a:spAutoFit/>
          </a:bodyPr>
          <a:lstStyle/>
          <a:p>
            <a:r>
              <a:rPr lang="zh-CN" altLang="en-US" sz="2600" b="1" dirty="0">
                <a:solidFill>
                  <a:srgbClr val="333333"/>
                </a:solidFill>
                <a:ea typeface="宋体" panose="02010600030101010101" pitchFamily="2" charset="-122"/>
              </a:rPr>
              <a:t> 大华公司拟投资一生产线，适用所得税税率为</a:t>
            </a:r>
            <a:r>
              <a:rPr lang="en-US" altLang="zh-CN" sz="2600" b="1" dirty="0">
                <a:solidFill>
                  <a:srgbClr val="333333"/>
                </a:solidFill>
                <a:ea typeface="宋体" panose="02010600030101010101" pitchFamily="2" charset="-122"/>
              </a:rPr>
              <a:t>25</a:t>
            </a:r>
            <a:r>
              <a:rPr lang="zh-CN" altLang="en-US" sz="2600" b="1" dirty="0">
                <a:solidFill>
                  <a:srgbClr val="333333"/>
                </a:solidFill>
                <a:ea typeface="宋体" panose="02010600030101010101" pitchFamily="2" charset="-122"/>
              </a:rPr>
              <a:t>％，其他资料如下：</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txBox="1"/>
          <p:nvPr/>
        </p:nvSpPr>
        <p:spPr>
          <a:xfrm>
            <a:off x="452438" y="438150"/>
            <a:ext cx="10515600" cy="535531"/>
          </a:xfrm>
          <a:prstGeom prst="rect">
            <a:avLst/>
          </a:prstGeom>
        </p:spPr>
        <p:txBody>
          <a:bodyPr>
            <a:spAutoFit/>
          </a:bodyPr>
          <a:lstStyle/>
          <a:p>
            <a:pPr algn="ctr">
              <a:lnSpc>
                <a:spcPct val="90000"/>
              </a:lnSpc>
            </a:pPr>
            <a:r>
              <a:rPr lang="zh-CN" altLang="en-US" sz="3200" b="1" dirty="0">
                <a:solidFill>
                  <a:srgbClr val="495A66"/>
                </a:solidFill>
                <a:latin typeface="微软雅黑" panose="020B0503020204020204" pitchFamily="34" charset="-122"/>
                <a:ea typeface="微软雅黑" panose="020B0503020204020204" pitchFamily="34" charset="-122"/>
              </a:rPr>
              <a:t>项目现金净流量的应用</a:t>
            </a:r>
            <a:endParaRPr lang="zh-CN" altLang="en-US" sz="3200" b="1" dirty="0">
              <a:solidFill>
                <a:srgbClr val="495A66"/>
              </a:solidFill>
              <a:latin typeface="微软雅黑" panose="020B0503020204020204" pitchFamily="34" charset="-122"/>
              <a:ea typeface="微软雅黑" panose="020B0503020204020204" pitchFamily="34" charset="-122"/>
            </a:endParaRPr>
          </a:p>
        </p:txBody>
      </p:sp>
      <p:grpSp>
        <p:nvGrpSpPr>
          <p:cNvPr id="35" name="组合 36"/>
          <p:cNvGrpSpPr/>
          <p:nvPr/>
        </p:nvGrpSpPr>
        <p:grpSpPr bwMode="auto">
          <a:xfrm>
            <a:off x="3562065" y="1050878"/>
            <a:ext cx="4872251" cy="104230"/>
            <a:chOff x="5357217" y="1143000"/>
            <a:chExt cx="1490133" cy="101600"/>
          </a:xfrm>
        </p:grpSpPr>
        <p:cxnSp>
          <p:nvCxnSpPr>
            <p:cNvPr id="3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20" name="矩形 19"/>
          <p:cNvSpPr/>
          <p:nvPr/>
        </p:nvSpPr>
        <p:spPr>
          <a:xfrm>
            <a:off x="970368" y="1259338"/>
            <a:ext cx="10251263" cy="652486"/>
          </a:xfrm>
          <a:prstGeom prst="rect">
            <a:avLst/>
          </a:prstGeom>
        </p:spPr>
        <p:txBody>
          <a:bodyPr wrap="square">
            <a:spAutoFit/>
          </a:bodyPr>
          <a:lstStyle/>
          <a:p>
            <a:pPr eaLnBrk="1" hangingPunct="1">
              <a:lnSpc>
                <a:spcPct val="130000"/>
              </a:lnSpc>
            </a:pPr>
            <a:r>
              <a:rPr lang="zh-CN" altLang="en-US" sz="2800" b="1" dirty="0">
                <a:solidFill>
                  <a:srgbClr val="333333"/>
                </a:solidFill>
                <a:ea typeface="宋体" panose="02010600030101010101" pitchFamily="2" charset="-122"/>
              </a:rPr>
              <a:t>解析：该生产线建设期</a:t>
            </a:r>
            <a:r>
              <a:rPr lang="en-US" altLang="zh-CN" sz="2800" b="1" dirty="0">
                <a:solidFill>
                  <a:srgbClr val="333333"/>
                </a:solidFill>
                <a:ea typeface="宋体" panose="02010600030101010101" pitchFamily="2" charset="-122"/>
              </a:rPr>
              <a:t>1</a:t>
            </a:r>
            <a:r>
              <a:rPr lang="zh-CN" altLang="en-US" sz="2800" b="1" dirty="0">
                <a:solidFill>
                  <a:srgbClr val="333333"/>
                </a:solidFill>
                <a:ea typeface="宋体" panose="02010600030101010101" pitchFamily="2" charset="-122"/>
              </a:rPr>
              <a:t>年，经营期</a:t>
            </a:r>
            <a:r>
              <a:rPr lang="en-US" altLang="zh-CN" sz="2800" b="1" dirty="0">
                <a:solidFill>
                  <a:srgbClr val="333333"/>
                </a:solidFill>
                <a:ea typeface="宋体" panose="02010600030101010101" pitchFamily="2" charset="-122"/>
              </a:rPr>
              <a:t>5</a:t>
            </a:r>
            <a:r>
              <a:rPr lang="zh-CN" altLang="en-US" sz="2800" b="1" dirty="0">
                <a:solidFill>
                  <a:srgbClr val="333333"/>
                </a:solidFill>
                <a:ea typeface="宋体" panose="02010600030101010101" pitchFamily="2" charset="-122"/>
              </a:rPr>
              <a:t>年，项目计算期为</a:t>
            </a:r>
            <a:r>
              <a:rPr lang="en-US" altLang="zh-CN" sz="2800" b="1" dirty="0">
                <a:solidFill>
                  <a:srgbClr val="333333"/>
                </a:solidFill>
                <a:ea typeface="宋体" panose="02010600030101010101" pitchFamily="2" charset="-122"/>
              </a:rPr>
              <a:t>6</a:t>
            </a:r>
            <a:r>
              <a:rPr lang="zh-CN" altLang="en-US" sz="2800" b="1" dirty="0">
                <a:solidFill>
                  <a:srgbClr val="333333"/>
                </a:solidFill>
                <a:ea typeface="宋体" panose="02010600030101010101" pitchFamily="2" charset="-122"/>
              </a:rPr>
              <a:t>年。</a:t>
            </a:r>
            <a:endParaRPr lang="en-US" altLang="zh-CN" sz="2800" b="1" dirty="0">
              <a:solidFill>
                <a:srgbClr val="333333"/>
              </a:solidFill>
              <a:ea typeface="宋体" panose="02010600030101010101" pitchFamily="2" charset="-122"/>
            </a:endParaRPr>
          </a:p>
        </p:txBody>
      </p:sp>
      <p:grpSp>
        <p:nvGrpSpPr>
          <p:cNvPr id="55" name="组合 54"/>
          <p:cNvGrpSpPr/>
          <p:nvPr/>
        </p:nvGrpSpPr>
        <p:grpSpPr>
          <a:xfrm>
            <a:off x="2149042" y="2306357"/>
            <a:ext cx="7285935" cy="632956"/>
            <a:chOff x="2676068" y="4898646"/>
            <a:chExt cx="7285935" cy="632956"/>
          </a:xfrm>
        </p:grpSpPr>
        <p:sp>
          <p:nvSpPr>
            <p:cNvPr id="29" name="Line 3"/>
            <p:cNvSpPr>
              <a:spLocks noChangeShapeType="1"/>
            </p:cNvSpPr>
            <p:nvPr/>
          </p:nvSpPr>
          <p:spPr bwMode="auto">
            <a:xfrm>
              <a:off x="3128721" y="5046065"/>
              <a:ext cx="6833282" cy="0"/>
            </a:xfrm>
            <a:prstGeom prst="line">
              <a:avLst/>
            </a:prstGeom>
            <a:noFill/>
            <a:ln w="76200">
              <a:solidFill>
                <a:schemeClr val="bg2">
                  <a:lumMod val="50000"/>
                </a:schemeClr>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30" name="Text Box 14"/>
            <p:cNvSpPr txBox="1">
              <a:spLocks noChangeArrowheads="1"/>
            </p:cNvSpPr>
            <p:nvPr/>
          </p:nvSpPr>
          <p:spPr bwMode="auto">
            <a:xfrm>
              <a:off x="4611210" y="5022269"/>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2</a:t>
              </a:r>
              <a:endParaRPr lang="en-US" altLang="zh-CN" b="1" dirty="0">
                <a:solidFill>
                  <a:schemeClr val="accent2">
                    <a:lumMod val="50000"/>
                  </a:schemeClr>
                </a:solidFill>
              </a:endParaRPr>
            </a:p>
          </p:txBody>
        </p:sp>
        <p:sp>
          <p:nvSpPr>
            <p:cNvPr id="31" name="Text Box 15"/>
            <p:cNvSpPr txBox="1">
              <a:spLocks noChangeArrowheads="1"/>
            </p:cNvSpPr>
            <p:nvPr/>
          </p:nvSpPr>
          <p:spPr bwMode="auto">
            <a:xfrm>
              <a:off x="5636136" y="5039858"/>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a:t>
              </a:r>
              <a:endParaRPr lang="en-US" altLang="zh-CN" sz="2400" b="1" dirty="0">
                <a:solidFill>
                  <a:schemeClr val="accent2">
                    <a:lumMod val="50000"/>
                  </a:schemeClr>
                </a:solidFill>
              </a:endParaRPr>
            </a:p>
          </p:txBody>
        </p:sp>
        <p:sp>
          <p:nvSpPr>
            <p:cNvPr id="32" name="Text Box 33"/>
            <p:cNvSpPr txBox="1">
              <a:spLocks noChangeArrowheads="1"/>
            </p:cNvSpPr>
            <p:nvPr/>
          </p:nvSpPr>
          <p:spPr bwMode="auto">
            <a:xfrm>
              <a:off x="2676068" y="5069937"/>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0</a:t>
              </a:r>
              <a:endParaRPr lang="en-US" altLang="zh-CN" sz="2400" b="1" dirty="0">
                <a:solidFill>
                  <a:schemeClr val="accent2">
                    <a:lumMod val="50000"/>
                  </a:schemeClr>
                </a:solidFill>
              </a:endParaRPr>
            </a:p>
          </p:txBody>
        </p:sp>
        <p:sp>
          <p:nvSpPr>
            <p:cNvPr id="43" name="Text Box 14"/>
            <p:cNvSpPr txBox="1">
              <a:spLocks noChangeArrowheads="1"/>
            </p:cNvSpPr>
            <p:nvPr/>
          </p:nvSpPr>
          <p:spPr bwMode="auto">
            <a:xfrm>
              <a:off x="3646511" y="5000423"/>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1</a:t>
              </a:r>
              <a:endParaRPr lang="en-US" altLang="zh-CN" b="1" dirty="0">
                <a:solidFill>
                  <a:schemeClr val="accent2">
                    <a:lumMod val="50000"/>
                  </a:schemeClr>
                </a:solidFill>
              </a:endParaRPr>
            </a:p>
          </p:txBody>
        </p:sp>
        <p:sp>
          <p:nvSpPr>
            <p:cNvPr id="44" name="Text Box 33"/>
            <p:cNvSpPr txBox="1">
              <a:spLocks noChangeArrowheads="1"/>
            </p:cNvSpPr>
            <p:nvPr/>
          </p:nvSpPr>
          <p:spPr bwMode="auto">
            <a:xfrm>
              <a:off x="6688563" y="5048839"/>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4</a:t>
              </a:r>
              <a:endParaRPr lang="en-US" altLang="zh-CN" sz="2400" b="1" dirty="0">
                <a:solidFill>
                  <a:schemeClr val="accent2">
                    <a:lumMod val="50000"/>
                  </a:schemeClr>
                </a:solidFill>
              </a:endParaRPr>
            </a:p>
          </p:txBody>
        </p:sp>
        <p:sp>
          <p:nvSpPr>
            <p:cNvPr id="45" name="Text Box 14"/>
            <p:cNvSpPr txBox="1">
              <a:spLocks noChangeArrowheads="1"/>
            </p:cNvSpPr>
            <p:nvPr/>
          </p:nvSpPr>
          <p:spPr bwMode="auto">
            <a:xfrm>
              <a:off x="8515162" y="5036804"/>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6</a:t>
              </a:r>
              <a:endParaRPr lang="en-US" altLang="zh-CN" b="1" dirty="0">
                <a:solidFill>
                  <a:schemeClr val="accent2">
                    <a:lumMod val="50000"/>
                  </a:schemeClr>
                </a:solidFill>
              </a:endParaRPr>
            </a:p>
          </p:txBody>
        </p:sp>
        <p:sp>
          <p:nvSpPr>
            <p:cNvPr id="46" name="Text Box 33"/>
            <p:cNvSpPr txBox="1">
              <a:spLocks noChangeArrowheads="1"/>
            </p:cNvSpPr>
            <p:nvPr/>
          </p:nvSpPr>
          <p:spPr bwMode="auto">
            <a:xfrm>
              <a:off x="7654752" y="5046065"/>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5</a:t>
              </a:r>
              <a:endParaRPr lang="en-US" altLang="zh-CN" sz="2400" b="1" dirty="0">
                <a:solidFill>
                  <a:schemeClr val="accent2">
                    <a:lumMod val="50000"/>
                  </a:schemeClr>
                </a:solidFill>
              </a:endParaRPr>
            </a:p>
          </p:txBody>
        </p:sp>
        <p:cxnSp>
          <p:nvCxnSpPr>
            <p:cNvPr id="5" name="直接连接符 4"/>
            <p:cNvCxnSpPr/>
            <p:nvPr/>
          </p:nvCxnSpPr>
          <p:spPr>
            <a:xfrm>
              <a:off x="4179359" y="4898646"/>
              <a:ext cx="0" cy="12362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177727" y="4903304"/>
              <a:ext cx="0" cy="12362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170561" y="4903304"/>
              <a:ext cx="0" cy="12362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139048" y="4907658"/>
              <a:ext cx="0" cy="12362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145134" y="4907658"/>
              <a:ext cx="0" cy="12362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9053448" y="4903304"/>
              <a:ext cx="0" cy="12362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3158028" y="4921305"/>
              <a:ext cx="0" cy="12362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6" name="矩形 55"/>
          <p:cNvSpPr/>
          <p:nvPr/>
        </p:nvSpPr>
        <p:spPr>
          <a:xfrm>
            <a:off x="4401672" y="3092346"/>
            <a:ext cx="6561630" cy="2812308"/>
          </a:xfrm>
          <a:prstGeom prst="rect">
            <a:avLst/>
          </a:prstGeom>
        </p:spPr>
        <p:txBody>
          <a:bodyPr wrap="square">
            <a:spAutoFit/>
          </a:bodyPr>
          <a:lstStyle/>
          <a:p>
            <a:pPr eaLnBrk="1" hangingPunct="1">
              <a:lnSpc>
                <a:spcPct val="130000"/>
              </a:lnSpc>
            </a:pPr>
            <a:r>
              <a:rPr lang="zh-CN" altLang="en-US" sz="2800" b="1" dirty="0">
                <a:solidFill>
                  <a:srgbClr val="333333"/>
                </a:solidFill>
                <a:ea typeface="宋体" panose="02010600030101010101" pitchFamily="2" charset="-122"/>
              </a:rPr>
              <a:t>① 计算该生产线的每年折旧额。</a:t>
            </a:r>
            <a:endParaRPr lang="en-US" altLang="zh-CN" sz="2800" b="1" dirty="0">
              <a:solidFill>
                <a:srgbClr val="333333"/>
              </a:solidFill>
              <a:ea typeface="宋体" panose="02010600030101010101" pitchFamily="2" charset="-122"/>
            </a:endParaRPr>
          </a:p>
          <a:p>
            <a:pPr eaLnBrk="1" hangingPunct="1">
              <a:lnSpc>
                <a:spcPct val="110000"/>
              </a:lnSpc>
            </a:pPr>
            <a:r>
              <a:rPr lang="zh-CN" altLang="en-US" sz="2800" b="1" dirty="0">
                <a:solidFill>
                  <a:srgbClr val="333333"/>
                </a:solidFill>
                <a:ea typeface="宋体" panose="02010600030101010101" pitchFamily="2" charset="-122"/>
              </a:rPr>
              <a:t>    年折旧额</a:t>
            </a:r>
            <a:r>
              <a:rPr lang="en-US" altLang="zh-CN" sz="2800" b="1" dirty="0">
                <a:solidFill>
                  <a:srgbClr val="333333"/>
                </a:solidFill>
                <a:ea typeface="宋体" panose="02010600030101010101" pitchFamily="2" charset="-122"/>
              </a:rPr>
              <a:t>=</a:t>
            </a:r>
            <a:r>
              <a:rPr lang="zh-CN" altLang="en-US" sz="2800" b="1" dirty="0">
                <a:solidFill>
                  <a:srgbClr val="333333"/>
                </a:solidFill>
                <a:ea typeface="宋体" panose="02010600030101010101" pitchFamily="2" charset="-122"/>
              </a:rPr>
              <a:t>（</a:t>
            </a:r>
            <a:r>
              <a:rPr lang="en-US" altLang="zh-CN" sz="2800" b="1" dirty="0">
                <a:solidFill>
                  <a:srgbClr val="333333"/>
                </a:solidFill>
                <a:ea typeface="宋体" panose="02010600030101010101" pitchFamily="2" charset="-122"/>
              </a:rPr>
              <a:t>50-10</a:t>
            </a:r>
            <a:r>
              <a:rPr lang="zh-CN" altLang="en-US" sz="2800" b="1" dirty="0">
                <a:solidFill>
                  <a:srgbClr val="333333"/>
                </a:solidFill>
                <a:ea typeface="宋体" panose="02010600030101010101" pitchFamily="2" charset="-122"/>
              </a:rPr>
              <a:t>）</a:t>
            </a:r>
            <a:r>
              <a:rPr lang="en-US" altLang="zh-CN" sz="2800" b="1" dirty="0">
                <a:solidFill>
                  <a:srgbClr val="333333"/>
                </a:solidFill>
                <a:ea typeface="宋体" panose="02010600030101010101" pitchFamily="2" charset="-122"/>
              </a:rPr>
              <a:t>/5 =8</a:t>
            </a:r>
            <a:r>
              <a:rPr lang="zh-CN" altLang="en-US" sz="2800" b="1" dirty="0">
                <a:solidFill>
                  <a:srgbClr val="333333"/>
                </a:solidFill>
                <a:ea typeface="宋体" panose="02010600030101010101" pitchFamily="2" charset="-122"/>
              </a:rPr>
              <a:t>（万元）</a:t>
            </a:r>
            <a:endParaRPr lang="en-US" altLang="zh-CN" sz="2800" b="1" dirty="0">
              <a:solidFill>
                <a:srgbClr val="333333"/>
              </a:solidFill>
              <a:ea typeface="宋体" panose="02010600030101010101" pitchFamily="2" charset="-122"/>
            </a:endParaRPr>
          </a:p>
          <a:p>
            <a:pPr eaLnBrk="1" hangingPunct="1">
              <a:lnSpc>
                <a:spcPct val="110000"/>
              </a:lnSpc>
            </a:pPr>
            <a:r>
              <a:rPr lang="zh-CN" altLang="en-US" sz="2800" b="1" dirty="0">
                <a:solidFill>
                  <a:srgbClr val="333333"/>
                </a:solidFill>
                <a:latin typeface="Calibri" panose="020F0502020204030204" pitchFamily="34" charset="0"/>
                <a:ea typeface="宋体" panose="02010600030101010101" pitchFamily="2" charset="-122"/>
              </a:rPr>
              <a:t>②</a:t>
            </a:r>
            <a:r>
              <a:rPr lang="zh-CN" altLang="en-US" sz="2800" b="1" dirty="0">
                <a:solidFill>
                  <a:srgbClr val="333333"/>
                </a:solidFill>
                <a:ea typeface="宋体" panose="02010600030101010101" pitchFamily="2" charset="-122"/>
              </a:rPr>
              <a:t>建设期起点至投产日净现金流量</a:t>
            </a:r>
            <a:endParaRPr lang="en-US" altLang="zh-CN" sz="2800" b="1" dirty="0">
              <a:solidFill>
                <a:srgbClr val="333333"/>
              </a:solidFill>
              <a:ea typeface="宋体" panose="02010600030101010101" pitchFamily="2" charset="-122"/>
            </a:endParaRPr>
          </a:p>
          <a:p>
            <a:pPr>
              <a:lnSpc>
                <a:spcPct val="150000"/>
              </a:lnSpc>
            </a:pPr>
            <a:r>
              <a:rPr lang="en-US" altLang="zh-CN" sz="2800" b="1" dirty="0">
                <a:solidFill>
                  <a:srgbClr val="333333"/>
                </a:solidFill>
                <a:latin typeface="方正书宋简体"/>
                <a:ea typeface="宋体" panose="02010600030101010101" pitchFamily="2" charset="-122"/>
              </a:rPr>
              <a:t>    NCF</a:t>
            </a:r>
            <a:r>
              <a:rPr lang="en-US" altLang="zh-CN" sz="2800" b="1" baseline="-25000" dirty="0">
                <a:solidFill>
                  <a:srgbClr val="333333"/>
                </a:solidFill>
                <a:latin typeface="方正书宋简体"/>
                <a:ea typeface="宋体" panose="02010600030101010101" pitchFamily="2" charset="-122"/>
              </a:rPr>
              <a:t>0</a:t>
            </a:r>
            <a:r>
              <a:rPr lang="en-US" altLang="zh-CN" sz="2800" b="1" dirty="0">
                <a:solidFill>
                  <a:srgbClr val="333333"/>
                </a:solidFill>
                <a:latin typeface="方正书宋简体"/>
                <a:ea typeface="宋体" panose="02010600030101010101" pitchFamily="2" charset="-122"/>
              </a:rPr>
              <a:t>=-50（</a:t>
            </a:r>
            <a:r>
              <a:rPr lang="zh-CN" altLang="en-US" sz="2800" b="1" dirty="0">
                <a:solidFill>
                  <a:srgbClr val="333333"/>
                </a:solidFill>
                <a:latin typeface="方正书宋简体"/>
                <a:ea typeface="宋体" panose="02010600030101010101" pitchFamily="2" charset="-122"/>
              </a:rPr>
              <a:t>万元）</a:t>
            </a:r>
            <a:endParaRPr lang="en-US" altLang="zh-CN" sz="2800" b="1" dirty="0">
              <a:solidFill>
                <a:srgbClr val="333333"/>
              </a:solidFill>
              <a:latin typeface="方正书宋简体"/>
              <a:ea typeface="宋体" panose="02010600030101010101" pitchFamily="2" charset="-122"/>
            </a:endParaRPr>
          </a:p>
          <a:p>
            <a:pPr>
              <a:lnSpc>
                <a:spcPct val="150000"/>
              </a:lnSpc>
            </a:pPr>
            <a:r>
              <a:rPr lang="en-US" altLang="zh-CN" sz="2800" b="1" dirty="0">
                <a:solidFill>
                  <a:srgbClr val="333333"/>
                </a:solidFill>
                <a:latin typeface="方正书宋简体"/>
                <a:ea typeface="宋体" panose="02010600030101010101" pitchFamily="2" charset="-122"/>
              </a:rPr>
              <a:t>    NCF</a:t>
            </a:r>
            <a:r>
              <a:rPr lang="en-US" altLang="zh-CN" sz="2800" b="1" baseline="-25000" dirty="0">
                <a:solidFill>
                  <a:srgbClr val="333333"/>
                </a:solidFill>
                <a:latin typeface="方正书宋简体"/>
                <a:ea typeface="宋体" panose="02010600030101010101" pitchFamily="2" charset="-122"/>
              </a:rPr>
              <a:t>1</a:t>
            </a:r>
            <a:r>
              <a:rPr lang="en-US" altLang="zh-CN" sz="2800" b="1" dirty="0">
                <a:solidFill>
                  <a:srgbClr val="333333"/>
                </a:solidFill>
                <a:latin typeface="方正书宋简体"/>
                <a:ea typeface="宋体" panose="02010600030101010101" pitchFamily="2" charset="-122"/>
              </a:rPr>
              <a:t>=-10（</a:t>
            </a:r>
            <a:r>
              <a:rPr lang="zh-CN" altLang="en-US" sz="2800" b="1" dirty="0">
                <a:solidFill>
                  <a:srgbClr val="333333"/>
                </a:solidFill>
                <a:latin typeface="方正书宋简体"/>
                <a:ea typeface="宋体" panose="02010600030101010101" pitchFamily="2" charset="-122"/>
              </a:rPr>
              <a:t>万元）</a:t>
            </a:r>
            <a:endParaRPr lang="en-US" altLang="zh-CN" sz="2800" b="1" dirty="0">
              <a:solidFill>
                <a:srgbClr val="333333"/>
              </a:solidFill>
              <a:latin typeface="方正书宋简体"/>
              <a:ea typeface="宋体" panose="02010600030101010101" pitchFamily="2" charset="-122"/>
            </a:endParaRPr>
          </a:p>
        </p:txBody>
      </p:sp>
      <p:pic>
        <p:nvPicPr>
          <p:cNvPr id="1025" name="图片 1024"/>
          <p:cNvPicPr>
            <a:picLocks noChangeAspect="1"/>
          </p:cNvPicPr>
          <p:nvPr/>
        </p:nvPicPr>
        <p:blipFill>
          <a:blip r:embed="rId1"/>
          <a:stretch>
            <a:fillRect/>
          </a:stretch>
        </p:blipFill>
        <p:spPr>
          <a:xfrm rot="10800000">
            <a:off x="3638684" y="1844724"/>
            <a:ext cx="4860833" cy="383587"/>
          </a:xfrm>
          <a:prstGeom prst="rect">
            <a:avLst/>
          </a:prstGeom>
        </p:spPr>
      </p:pic>
      <p:pic>
        <p:nvPicPr>
          <p:cNvPr id="33" name="图片 32"/>
          <p:cNvPicPr>
            <a:picLocks noChangeAspect="1"/>
          </p:cNvPicPr>
          <p:nvPr/>
        </p:nvPicPr>
        <p:blipFill>
          <a:blip r:embed="rId1"/>
          <a:stretch>
            <a:fillRect/>
          </a:stretch>
        </p:blipFill>
        <p:spPr>
          <a:xfrm rot="10800000">
            <a:off x="2620371" y="1883387"/>
            <a:ext cx="996286" cy="382139"/>
          </a:xfrm>
          <a:prstGeom prst="rect">
            <a:avLst/>
          </a:prstGeom>
        </p:spPr>
      </p:pic>
      <p:pic>
        <p:nvPicPr>
          <p:cNvPr id="28" name="图片 27"/>
          <p:cNvPicPr>
            <a:picLocks noChangeAspect="1"/>
          </p:cNvPicPr>
          <p:nvPr/>
        </p:nvPicPr>
        <p:blipFill>
          <a:blip r:embed="rId2" cstate="print"/>
          <a:stretch>
            <a:fillRect/>
          </a:stretch>
        </p:blipFill>
        <p:spPr>
          <a:xfrm>
            <a:off x="642010" y="3564645"/>
            <a:ext cx="3320390" cy="24224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txBox="1"/>
          <p:nvPr/>
        </p:nvSpPr>
        <p:spPr>
          <a:xfrm>
            <a:off x="452438" y="438150"/>
            <a:ext cx="10515600" cy="535531"/>
          </a:xfrm>
          <a:prstGeom prst="rect">
            <a:avLst/>
          </a:prstGeom>
        </p:spPr>
        <p:txBody>
          <a:bodyPr>
            <a:spAutoFit/>
          </a:bodyPr>
          <a:lstStyle/>
          <a:p>
            <a:pPr algn="ctr">
              <a:lnSpc>
                <a:spcPct val="90000"/>
              </a:lnSpc>
            </a:pPr>
            <a:r>
              <a:rPr lang="zh-CN" altLang="en-US" sz="3200" b="1" dirty="0">
                <a:solidFill>
                  <a:srgbClr val="495A66"/>
                </a:solidFill>
                <a:latin typeface="微软雅黑" panose="020B0503020204020204" pitchFamily="34" charset="-122"/>
                <a:ea typeface="微软雅黑" panose="020B0503020204020204" pitchFamily="34" charset="-122"/>
              </a:rPr>
              <a:t>项目现金净流量的应用</a:t>
            </a:r>
            <a:endParaRPr lang="zh-CN" altLang="en-US" sz="3200" b="1" dirty="0">
              <a:solidFill>
                <a:srgbClr val="495A66"/>
              </a:solidFill>
              <a:latin typeface="微软雅黑" panose="020B0503020204020204" pitchFamily="34" charset="-122"/>
              <a:ea typeface="微软雅黑" panose="020B0503020204020204" pitchFamily="34" charset="-122"/>
            </a:endParaRPr>
          </a:p>
        </p:txBody>
      </p:sp>
      <p:grpSp>
        <p:nvGrpSpPr>
          <p:cNvPr id="35" name="组合 36"/>
          <p:cNvGrpSpPr/>
          <p:nvPr/>
        </p:nvGrpSpPr>
        <p:grpSpPr bwMode="auto">
          <a:xfrm>
            <a:off x="3562065" y="1050878"/>
            <a:ext cx="4872251" cy="104230"/>
            <a:chOff x="5357217" y="1143000"/>
            <a:chExt cx="1490133" cy="101600"/>
          </a:xfrm>
        </p:grpSpPr>
        <p:cxnSp>
          <p:nvCxnSpPr>
            <p:cNvPr id="3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56" name="矩形 55"/>
          <p:cNvSpPr/>
          <p:nvPr/>
        </p:nvSpPr>
        <p:spPr>
          <a:xfrm>
            <a:off x="143435" y="1286224"/>
            <a:ext cx="11940989" cy="4333494"/>
          </a:xfrm>
          <a:prstGeom prst="rect">
            <a:avLst/>
          </a:prstGeom>
        </p:spPr>
        <p:txBody>
          <a:bodyPr wrap="square">
            <a:spAutoFit/>
          </a:bodyPr>
          <a:lstStyle/>
          <a:p>
            <a:pPr>
              <a:lnSpc>
                <a:spcPct val="130000"/>
              </a:lnSpc>
            </a:pPr>
            <a:r>
              <a:rPr lang="zh-CN" altLang="en-US" sz="2800" b="1" dirty="0" smtClean="0">
                <a:solidFill>
                  <a:srgbClr val="7B0203"/>
                </a:solidFill>
                <a:latin typeface="Calibri" panose="020F0502020204030204" pitchFamily="34" charset="0"/>
                <a:ea typeface="宋体" panose="02010600030101010101" pitchFamily="2" charset="-122"/>
              </a:rPr>
              <a:t>③</a:t>
            </a:r>
            <a:r>
              <a:rPr lang="zh-CN" altLang="en-US" sz="2800" dirty="0">
                <a:latin typeface="微软雅黑" panose="020B0503020204020204" pitchFamily="34" charset="-122"/>
                <a:ea typeface="微软雅黑" panose="020B0503020204020204" pitchFamily="34" charset="-122"/>
                <a:cs typeface="+mn-ea"/>
                <a:sym typeface="微软雅黑" panose="020B0503020204020204" pitchFamily="34" charset="-122"/>
              </a:rPr>
              <a:t>营业期现金净</a:t>
            </a:r>
            <a:r>
              <a:rPr lang="zh-CN" altLang="en-US" sz="2800" dirty="0" smtClean="0">
                <a:latin typeface="微软雅黑" panose="020B0503020204020204" pitchFamily="34" charset="-122"/>
                <a:ea typeface="微软雅黑" panose="020B0503020204020204" pitchFamily="34" charset="-122"/>
                <a:cs typeface="+mn-ea"/>
                <a:sym typeface="微软雅黑" panose="020B0503020204020204" pitchFamily="34" charset="-122"/>
              </a:rPr>
              <a:t>流量</a:t>
            </a:r>
            <a:endParaRPr lang="en-US" altLang="zh-CN" sz="2800" dirty="0" smtClean="0">
              <a:latin typeface="微软雅黑" panose="020B0503020204020204" pitchFamily="34" charset="-122"/>
              <a:ea typeface="微软雅黑" panose="020B0503020204020204" pitchFamily="34" charset="-122"/>
              <a:cs typeface="+mn-ea"/>
              <a:sym typeface="微软雅黑" panose="020B0503020204020204" pitchFamily="34" charset="-122"/>
            </a:endParaRPr>
          </a:p>
          <a:p>
            <a:pPr>
              <a:lnSpc>
                <a:spcPct val="130000"/>
              </a:lnSpc>
            </a:pPr>
            <a:r>
              <a:rPr lang="zh-CN" altLang="en-US" sz="2800" dirty="0">
                <a:latin typeface="微软雅黑" panose="020B0503020204020204" pitchFamily="34" charset="-122"/>
                <a:ea typeface="微软雅黑" panose="020B0503020204020204" pitchFamily="34" charset="-122"/>
                <a:cs typeface="+mn-ea"/>
                <a:sym typeface="微软雅黑" panose="020B0503020204020204" pitchFamily="34" charset="-122"/>
              </a:rPr>
              <a:t>营业期</a:t>
            </a:r>
            <a:r>
              <a:rPr lang="zh-CN" altLang="en-US" sz="2600" b="1" dirty="0" smtClean="0">
                <a:solidFill>
                  <a:srgbClr val="333333"/>
                </a:solidFill>
                <a:latin typeface="方正书宋简体"/>
                <a:ea typeface="宋体" panose="02010600030101010101" pitchFamily="2" charset="-122"/>
              </a:rPr>
              <a:t>第</a:t>
            </a:r>
            <a:r>
              <a:rPr lang="en-US" altLang="zh-CN" sz="2600" b="1" dirty="0">
                <a:solidFill>
                  <a:srgbClr val="333333"/>
                </a:solidFill>
                <a:latin typeface="方正书宋简体"/>
                <a:ea typeface="宋体" panose="02010600030101010101" pitchFamily="2" charset="-122"/>
              </a:rPr>
              <a:t>1</a:t>
            </a:r>
            <a:r>
              <a:rPr lang="zh-CN" altLang="en-US" sz="2600" b="1" dirty="0">
                <a:solidFill>
                  <a:srgbClr val="333333"/>
                </a:solidFill>
                <a:latin typeface="方正书宋简体"/>
                <a:ea typeface="宋体" panose="02010600030101010101" pitchFamily="2" charset="-122"/>
              </a:rPr>
              <a:t>年</a:t>
            </a:r>
            <a:r>
              <a:rPr lang="en-US" altLang="zh-CN" sz="2600" b="1" dirty="0">
                <a:solidFill>
                  <a:srgbClr val="333333"/>
                </a:solidFill>
                <a:latin typeface="方正书宋简体"/>
                <a:ea typeface="宋体" panose="02010600030101010101" pitchFamily="2" charset="-122"/>
              </a:rPr>
              <a:t>NCF=35×</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1-25%</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-15×</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1-25%</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+8×25%=17</a:t>
            </a:r>
            <a:r>
              <a:rPr lang="zh-CN" altLang="en-US" sz="2600" b="1" dirty="0">
                <a:solidFill>
                  <a:srgbClr val="333333"/>
                </a:solidFill>
                <a:latin typeface="方正书宋简体"/>
                <a:ea typeface="宋体" panose="02010600030101010101" pitchFamily="2" charset="-122"/>
              </a:rPr>
              <a:t>（万元）</a:t>
            </a:r>
            <a:endParaRPr lang="zh-CN" altLang="en-US" sz="2600" b="1" dirty="0">
              <a:solidFill>
                <a:srgbClr val="333333"/>
              </a:solidFill>
              <a:latin typeface="方正书宋简体"/>
              <a:ea typeface="宋体" panose="02010600030101010101" pitchFamily="2" charset="-122"/>
            </a:endParaRPr>
          </a:p>
          <a:p>
            <a:pPr>
              <a:lnSpc>
                <a:spcPct val="130000"/>
              </a:lnSpc>
            </a:pPr>
            <a:r>
              <a:rPr lang="zh-CN" altLang="en-US" sz="2400" dirty="0">
                <a:latin typeface="微软雅黑" panose="020B0503020204020204" pitchFamily="34" charset="-122"/>
                <a:ea typeface="微软雅黑" panose="020B0503020204020204" pitchFamily="34" charset="-122"/>
                <a:cs typeface="+mn-ea"/>
                <a:sym typeface="微软雅黑" panose="020B0503020204020204" pitchFamily="34" charset="-122"/>
              </a:rPr>
              <a:t>营业期</a:t>
            </a:r>
            <a:r>
              <a:rPr lang="zh-CN" altLang="en-US" sz="2600" b="1" dirty="0" smtClean="0">
                <a:solidFill>
                  <a:srgbClr val="333333"/>
                </a:solidFill>
                <a:latin typeface="方正书宋简体"/>
                <a:ea typeface="宋体" panose="02010600030101010101" pitchFamily="2" charset="-122"/>
              </a:rPr>
              <a:t>第</a:t>
            </a:r>
            <a:r>
              <a:rPr lang="en-US" altLang="zh-CN" sz="2600" b="1" dirty="0" smtClean="0">
                <a:solidFill>
                  <a:srgbClr val="333333"/>
                </a:solidFill>
                <a:latin typeface="方正书宋简体"/>
                <a:ea typeface="宋体" panose="02010600030101010101" pitchFamily="2" charset="-122"/>
              </a:rPr>
              <a:t>2</a:t>
            </a:r>
            <a:r>
              <a:rPr lang="en-US" altLang="zh-CN" sz="2600" b="1" dirty="0">
                <a:solidFill>
                  <a:srgbClr val="333333"/>
                </a:solidFill>
                <a:latin typeface="方正书宋简体"/>
                <a:ea typeface="宋体" panose="02010600030101010101" pitchFamily="2" charset="-122"/>
              </a:rPr>
              <a:t>-5</a:t>
            </a:r>
            <a:r>
              <a:rPr lang="zh-CN" altLang="en-US" sz="2600" b="1" dirty="0">
                <a:solidFill>
                  <a:srgbClr val="333333"/>
                </a:solidFill>
                <a:latin typeface="方正书宋简体"/>
                <a:ea typeface="宋体" panose="02010600030101010101" pitchFamily="2" charset="-122"/>
              </a:rPr>
              <a:t>年</a:t>
            </a:r>
            <a:r>
              <a:rPr lang="en-US" altLang="zh-CN" sz="2600" b="1" dirty="0">
                <a:solidFill>
                  <a:srgbClr val="333333"/>
                </a:solidFill>
                <a:latin typeface="方正书宋简体"/>
                <a:ea typeface="宋体" panose="02010600030101010101" pitchFamily="2" charset="-122"/>
              </a:rPr>
              <a:t>NCF =45×</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1-25%</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-21×</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1-25%</a:t>
            </a:r>
            <a:r>
              <a:rPr lang="zh-CN" altLang="en-US" sz="2600" b="1" dirty="0">
                <a:solidFill>
                  <a:srgbClr val="333333"/>
                </a:solidFill>
                <a:latin typeface="方正书宋简体"/>
                <a:ea typeface="宋体" panose="02010600030101010101" pitchFamily="2" charset="-122"/>
              </a:rPr>
              <a:t>）</a:t>
            </a:r>
            <a:r>
              <a:rPr lang="en-US" altLang="zh-CN" sz="2600" b="1" dirty="0">
                <a:solidFill>
                  <a:srgbClr val="333333"/>
                </a:solidFill>
                <a:latin typeface="方正书宋简体"/>
                <a:ea typeface="宋体" panose="02010600030101010101" pitchFamily="2" charset="-122"/>
              </a:rPr>
              <a:t>+8×25%=20</a:t>
            </a:r>
            <a:r>
              <a:rPr lang="zh-CN" altLang="en-US" sz="2600" b="1" dirty="0">
                <a:solidFill>
                  <a:srgbClr val="333333"/>
                </a:solidFill>
                <a:latin typeface="方正书宋简体"/>
                <a:ea typeface="宋体" panose="02010600030101010101" pitchFamily="2" charset="-122"/>
              </a:rPr>
              <a:t>（万元）</a:t>
            </a:r>
            <a:endParaRPr lang="en-US" altLang="zh-CN" sz="2600" b="1" dirty="0">
              <a:solidFill>
                <a:srgbClr val="333333"/>
              </a:solidFill>
              <a:latin typeface="方正书宋简体"/>
              <a:ea typeface="宋体" panose="02010600030101010101" pitchFamily="2" charset="-122"/>
            </a:endParaRPr>
          </a:p>
          <a:p>
            <a:pPr>
              <a:lnSpc>
                <a:spcPct val="130000"/>
              </a:lnSpc>
            </a:pPr>
            <a:r>
              <a:rPr lang="zh-CN" altLang="en-US" sz="2800" b="1" dirty="0">
                <a:solidFill>
                  <a:srgbClr val="7B0203"/>
                </a:solidFill>
                <a:latin typeface="Calibri" panose="020F0502020204030204" pitchFamily="34" charset="0"/>
                <a:ea typeface="宋体" panose="02010600030101010101" pitchFamily="2" charset="-122"/>
              </a:rPr>
              <a:t>④终结点回收的净现金流量</a:t>
            </a:r>
            <a:r>
              <a:rPr lang="en-US" altLang="zh-CN" sz="2800" b="1" dirty="0">
                <a:solidFill>
                  <a:srgbClr val="7B0203"/>
                </a:solidFill>
                <a:latin typeface="Calibri" panose="020F0502020204030204" pitchFamily="34" charset="0"/>
                <a:ea typeface="宋体" panose="02010600030101010101" pitchFamily="2" charset="-122"/>
              </a:rPr>
              <a:t>=10+10=20</a:t>
            </a:r>
            <a:r>
              <a:rPr lang="zh-CN" altLang="en-US" sz="2800" b="1" dirty="0">
                <a:solidFill>
                  <a:srgbClr val="7B0203"/>
                </a:solidFill>
                <a:latin typeface="Calibri" panose="020F0502020204030204" pitchFamily="34" charset="0"/>
                <a:ea typeface="宋体" panose="02010600030101010101" pitchFamily="2" charset="-122"/>
              </a:rPr>
              <a:t>（万元）</a:t>
            </a:r>
            <a:endParaRPr lang="en-US" altLang="zh-CN" sz="2800" b="1" dirty="0">
              <a:solidFill>
                <a:srgbClr val="7B0203"/>
              </a:solidFill>
              <a:latin typeface="Calibri" panose="020F0502020204030204" pitchFamily="34" charset="0"/>
              <a:ea typeface="宋体" panose="02010600030101010101" pitchFamily="2" charset="-122"/>
            </a:endParaRPr>
          </a:p>
          <a:p>
            <a:pPr>
              <a:lnSpc>
                <a:spcPct val="130000"/>
              </a:lnSpc>
            </a:pPr>
            <a:r>
              <a:rPr lang="zh-CN" altLang="en-US" sz="2800" b="1" dirty="0">
                <a:solidFill>
                  <a:schemeClr val="accent1">
                    <a:lumMod val="50000"/>
                  </a:schemeClr>
                </a:solidFill>
                <a:latin typeface="Calibri" panose="020F0502020204030204" pitchFamily="34" charset="0"/>
                <a:ea typeface="宋体" panose="02010600030101010101" pitchFamily="2" charset="-122"/>
              </a:rPr>
              <a:t>综合③ ④，运营后的</a:t>
            </a:r>
            <a:r>
              <a:rPr lang="en-US" altLang="zh-CN" sz="2800" b="1" dirty="0">
                <a:solidFill>
                  <a:schemeClr val="accent1">
                    <a:lumMod val="50000"/>
                  </a:schemeClr>
                </a:solidFill>
                <a:latin typeface="Calibri" panose="020F0502020204030204" pitchFamily="34" charset="0"/>
                <a:ea typeface="宋体" panose="02010600030101010101" pitchFamily="2" charset="-122"/>
              </a:rPr>
              <a:t>5</a:t>
            </a:r>
            <a:r>
              <a:rPr lang="zh-CN" altLang="en-US" sz="2800" b="1" dirty="0">
                <a:solidFill>
                  <a:schemeClr val="accent1">
                    <a:lumMod val="50000"/>
                  </a:schemeClr>
                </a:solidFill>
                <a:latin typeface="Calibri" panose="020F0502020204030204" pitchFamily="34" charset="0"/>
                <a:ea typeface="宋体" panose="02010600030101010101" pitchFamily="2" charset="-122"/>
              </a:rPr>
              <a:t>年各年净现金流量如下：</a:t>
            </a:r>
            <a:endParaRPr lang="en-US" altLang="zh-CN" sz="2800" b="1" dirty="0">
              <a:solidFill>
                <a:schemeClr val="accent1">
                  <a:lumMod val="50000"/>
                </a:schemeClr>
              </a:solidFill>
              <a:latin typeface="Calibri" panose="020F0502020204030204" pitchFamily="34" charset="0"/>
              <a:ea typeface="宋体" panose="02010600030101010101" pitchFamily="2" charset="-122"/>
            </a:endParaRPr>
          </a:p>
          <a:p>
            <a:pPr>
              <a:lnSpc>
                <a:spcPct val="130000"/>
              </a:lnSpc>
            </a:pPr>
            <a:r>
              <a:rPr lang="en-US" altLang="zh-CN" sz="2400" b="1" dirty="0">
                <a:solidFill>
                  <a:srgbClr val="333333"/>
                </a:solidFill>
                <a:latin typeface="方正书宋简体"/>
                <a:ea typeface="宋体" panose="02010600030101010101" pitchFamily="2" charset="-122"/>
              </a:rPr>
              <a:t>      NCF</a:t>
            </a:r>
            <a:r>
              <a:rPr lang="en-US" altLang="zh-CN" sz="2400" b="1" baseline="-25000" dirty="0">
                <a:solidFill>
                  <a:srgbClr val="333333"/>
                </a:solidFill>
                <a:latin typeface="方正书宋简体"/>
                <a:ea typeface="宋体" panose="02010600030101010101" pitchFamily="2" charset="-122"/>
              </a:rPr>
              <a:t>2</a:t>
            </a:r>
            <a:r>
              <a:rPr lang="en-US" altLang="zh-CN" sz="2400" b="1" dirty="0">
                <a:solidFill>
                  <a:srgbClr val="333333"/>
                </a:solidFill>
                <a:latin typeface="方正书宋简体"/>
                <a:ea typeface="宋体" panose="02010600030101010101" pitchFamily="2" charset="-122"/>
              </a:rPr>
              <a:t>=17（</a:t>
            </a:r>
            <a:r>
              <a:rPr lang="zh-CN" altLang="en-US" sz="2400" b="1" dirty="0">
                <a:solidFill>
                  <a:srgbClr val="333333"/>
                </a:solidFill>
                <a:latin typeface="方正书宋简体"/>
                <a:ea typeface="宋体" panose="02010600030101010101" pitchFamily="2" charset="-122"/>
              </a:rPr>
              <a:t>万元）</a:t>
            </a:r>
            <a:endParaRPr lang="en-US" altLang="zh-CN" sz="2400" b="1" dirty="0">
              <a:solidFill>
                <a:srgbClr val="333333"/>
              </a:solidFill>
              <a:latin typeface="方正书宋简体"/>
              <a:ea typeface="宋体" panose="02010600030101010101" pitchFamily="2" charset="-122"/>
            </a:endParaRPr>
          </a:p>
          <a:p>
            <a:pPr>
              <a:lnSpc>
                <a:spcPct val="130000"/>
              </a:lnSpc>
            </a:pPr>
            <a:r>
              <a:rPr lang="en-US" altLang="zh-CN" sz="2400" b="1" dirty="0">
                <a:solidFill>
                  <a:srgbClr val="333333"/>
                </a:solidFill>
                <a:latin typeface="方正书宋简体"/>
                <a:ea typeface="宋体" panose="02010600030101010101" pitchFamily="2" charset="-122"/>
              </a:rPr>
              <a:t>      NCF</a:t>
            </a:r>
            <a:r>
              <a:rPr lang="en-US" altLang="zh-CN" sz="2400" b="1" baseline="-25000" dirty="0">
                <a:solidFill>
                  <a:srgbClr val="333333"/>
                </a:solidFill>
                <a:latin typeface="方正书宋简体"/>
                <a:ea typeface="宋体" panose="02010600030101010101" pitchFamily="2" charset="-122"/>
              </a:rPr>
              <a:t>3-5</a:t>
            </a:r>
            <a:r>
              <a:rPr lang="en-US" altLang="zh-CN" sz="2400" b="1" dirty="0">
                <a:solidFill>
                  <a:srgbClr val="333333"/>
                </a:solidFill>
                <a:latin typeface="方正书宋简体"/>
                <a:ea typeface="宋体" panose="02010600030101010101" pitchFamily="2" charset="-122"/>
              </a:rPr>
              <a:t>=20（</a:t>
            </a:r>
            <a:r>
              <a:rPr lang="zh-CN" altLang="en-US" sz="2400" b="1" dirty="0">
                <a:solidFill>
                  <a:srgbClr val="333333"/>
                </a:solidFill>
                <a:latin typeface="方正书宋简体"/>
                <a:ea typeface="宋体" panose="02010600030101010101" pitchFamily="2" charset="-122"/>
              </a:rPr>
              <a:t>万元）</a:t>
            </a:r>
            <a:endParaRPr lang="en-US" altLang="zh-CN" sz="2400" b="1" dirty="0">
              <a:solidFill>
                <a:srgbClr val="333333"/>
              </a:solidFill>
              <a:latin typeface="方正书宋简体"/>
              <a:ea typeface="宋体" panose="02010600030101010101" pitchFamily="2" charset="-122"/>
            </a:endParaRPr>
          </a:p>
          <a:p>
            <a:pPr>
              <a:lnSpc>
                <a:spcPct val="130000"/>
              </a:lnSpc>
            </a:pPr>
            <a:r>
              <a:rPr lang="en-US" altLang="zh-CN" sz="2400" b="1" dirty="0">
                <a:solidFill>
                  <a:srgbClr val="333333"/>
                </a:solidFill>
                <a:latin typeface="方正书宋简体"/>
                <a:ea typeface="宋体" panose="02010600030101010101" pitchFamily="2" charset="-122"/>
              </a:rPr>
              <a:t>      NCF</a:t>
            </a:r>
            <a:r>
              <a:rPr lang="en-US" altLang="zh-CN" sz="2400" b="1" baseline="-25000" dirty="0">
                <a:solidFill>
                  <a:srgbClr val="333333"/>
                </a:solidFill>
                <a:latin typeface="方正书宋简体"/>
                <a:ea typeface="宋体" panose="02010600030101010101" pitchFamily="2" charset="-122"/>
              </a:rPr>
              <a:t>6</a:t>
            </a:r>
            <a:r>
              <a:rPr lang="en-US" altLang="zh-CN" sz="2400" b="1" dirty="0">
                <a:solidFill>
                  <a:srgbClr val="333333"/>
                </a:solidFill>
                <a:latin typeface="方正书宋简体"/>
                <a:ea typeface="宋体" panose="02010600030101010101" pitchFamily="2" charset="-122"/>
              </a:rPr>
              <a:t>=20+20=40（</a:t>
            </a:r>
            <a:r>
              <a:rPr lang="zh-CN" altLang="en-US" sz="2400" b="1" dirty="0">
                <a:solidFill>
                  <a:srgbClr val="333333"/>
                </a:solidFill>
                <a:latin typeface="方正书宋简体"/>
                <a:ea typeface="宋体" panose="02010600030101010101" pitchFamily="2" charset="-122"/>
              </a:rPr>
              <a:t>万元）</a:t>
            </a:r>
            <a:endParaRPr lang="zh-CN" altLang="en-US" sz="2600" b="1" dirty="0">
              <a:solidFill>
                <a:srgbClr val="333333"/>
              </a:solidFill>
              <a:latin typeface="方正书宋简体"/>
              <a:ea typeface="宋体" panose="02010600030101010101" pitchFamily="2"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59131" y="3914336"/>
            <a:ext cx="2519098" cy="26299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矩形 21"/>
          <p:cNvSpPr/>
          <p:nvPr/>
        </p:nvSpPr>
        <p:spPr>
          <a:xfrm>
            <a:off x="0" y="1712686"/>
            <a:ext cx="6127298" cy="220231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cs typeface="+mn-ea"/>
              <a:sym typeface="+mn-lt"/>
            </a:endParaRPr>
          </a:p>
        </p:txBody>
      </p:sp>
      <p:sp>
        <p:nvSpPr>
          <p:cNvPr id="387075" name="Rectangle 3"/>
          <p:cNvSpPr>
            <a:spLocks noGrp="1" noChangeArrowheads="1"/>
          </p:cNvSpPr>
          <p:nvPr>
            <p:ph type="body" idx="1"/>
          </p:nvPr>
        </p:nvSpPr>
        <p:spPr>
          <a:xfrm>
            <a:off x="0" y="1973942"/>
            <a:ext cx="6052457" cy="1872343"/>
          </a:xfrm>
          <a:noFill/>
        </p:spPr>
        <p:txBody>
          <a:bodyPr lIns="90488" tIns="44450" rIns="90488" bIns="44450">
            <a:normAutofit fontScale="85000" lnSpcReduction="20000"/>
          </a:bodyPr>
          <a:lstStyle/>
          <a:p>
            <a:pPr eaLnBrk="1" hangingPunct="1">
              <a:lnSpc>
                <a:spcPct val="150000"/>
              </a:lnSpc>
              <a:spcBef>
                <a:spcPct val="10000"/>
              </a:spcBef>
              <a:buClr>
                <a:srgbClr val="0000FF"/>
              </a:buClr>
              <a:buNone/>
            </a:pPr>
            <a:r>
              <a:rPr lang="zh-CN" altLang="en-US" sz="3000" b="1" dirty="0">
                <a:solidFill>
                  <a:schemeClr val="bg1"/>
                </a:solidFill>
                <a:latin typeface="微软雅黑" panose="020B0503020204020204" pitchFamily="34" charset="-122"/>
                <a:ea typeface="微软雅黑" panose="020B0503020204020204" pitchFamily="34" charset="-122"/>
              </a:rPr>
              <a:t>            </a:t>
            </a:r>
            <a:r>
              <a:rPr lang="zh-CN" altLang="en-US" sz="3000" b="1" dirty="0" smtClean="0">
                <a:solidFill>
                  <a:schemeClr val="bg1"/>
                </a:solidFill>
                <a:latin typeface="微软雅黑" panose="020B0503020204020204" pitchFamily="34" charset="-122"/>
                <a:ea typeface="微软雅黑" panose="020B0503020204020204" pitchFamily="34" charset="-122"/>
              </a:rPr>
              <a:t>项目</a:t>
            </a:r>
            <a:r>
              <a:rPr lang="zh-CN" altLang="en-US" sz="3000" b="1" dirty="0">
                <a:solidFill>
                  <a:schemeClr val="bg1"/>
                </a:solidFill>
                <a:latin typeface="微软雅黑" panose="020B0503020204020204" pitchFamily="34" charset="-122"/>
                <a:ea typeface="微软雅黑" panose="020B0503020204020204" pitchFamily="34" charset="-122"/>
              </a:rPr>
              <a:t>投资的特点</a:t>
            </a:r>
            <a:endParaRPr lang="zh-CN" altLang="en-US" sz="3000" b="1" dirty="0">
              <a:solidFill>
                <a:schemeClr val="bg1"/>
              </a:solidFill>
              <a:latin typeface="微软雅黑" panose="020B0503020204020204" pitchFamily="34" charset="-122"/>
              <a:ea typeface="微软雅黑" panose="020B0503020204020204" pitchFamily="34" charset="-122"/>
            </a:endParaRPr>
          </a:p>
          <a:p>
            <a:pPr lvl="1" eaLnBrk="1" hangingPunct="1">
              <a:lnSpc>
                <a:spcPct val="150000"/>
              </a:lnSpc>
              <a:buNone/>
            </a:pPr>
            <a:r>
              <a:rPr lang="zh-CN" altLang="en-US" sz="3000" b="1" dirty="0">
                <a:solidFill>
                  <a:schemeClr val="bg1"/>
                </a:solidFill>
                <a:latin typeface="微软雅黑" panose="020B0503020204020204" pitchFamily="34" charset="-122"/>
                <a:ea typeface="微软雅黑" panose="020B0503020204020204" pitchFamily="34" charset="-122"/>
              </a:rPr>
              <a:t>        投资金额大       变现能力差</a:t>
            </a:r>
            <a:endParaRPr lang="zh-CN" altLang="en-US" sz="3000" b="1" dirty="0">
              <a:solidFill>
                <a:schemeClr val="bg1"/>
              </a:solidFill>
              <a:latin typeface="微软雅黑" panose="020B0503020204020204" pitchFamily="34" charset="-122"/>
              <a:ea typeface="微软雅黑" panose="020B0503020204020204" pitchFamily="34" charset="-122"/>
            </a:endParaRPr>
          </a:p>
          <a:p>
            <a:pPr lvl="1" eaLnBrk="1" hangingPunct="1">
              <a:lnSpc>
                <a:spcPct val="150000"/>
              </a:lnSpc>
              <a:buNone/>
            </a:pPr>
            <a:r>
              <a:rPr lang="zh-CN" altLang="en-US" sz="3000" b="1" dirty="0">
                <a:solidFill>
                  <a:schemeClr val="bg1"/>
                </a:solidFill>
                <a:latin typeface="微软雅黑" panose="020B0503020204020204" pitchFamily="34" charset="-122"/>
                <a:ea typeface="微软雅黑" panose="020B0503020204020204" pitchFamily="34" charset="-122"/>
              </a:rPr>
              <a:t>        影响时间长       投资风险大</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7" name="灯片编号占位符 2"/>
          <p:cNvSpPr>
            <a:spLocks noGrp="1"/>
          </p:cNvSpPr>
          <p:nvPr>
            <p:ph type="sldNum" sz="quarter" idx="12"/>
          </p:nvPr>
        </p:nvSpPr>
        <p:spPr>
          <a:xfrm>
            <a:off x="11323638" y="6240463"/>
            <a:ext cx="495300" cy="354012"/>
          </a:xfrm>
        </p:spPr>
        <p:txBody>
          <a:bodyPr/>
          <a:lstStyle/>
          <a:p>
            <a:pPr>
              <a:defRPr/>
            </a:pPr>
            <a:fld id="{85390422-17C3-4F72-95DC-FB6A1A24C82E}" type="slidenum">
              <a:rPr lang="en-US"/>
            </a:fld>
            <a:endParaRPr lang="en-US" dirty="0"/>
          </a:p>
        </p:txBody>
      </p:sp>
      <p:pic>
        <p:nvPicPr>
          <p:cNvPr id="1026" name="Picture 2"/>
          <p:cNvPicPr>
            <a:picLocks noChangeAspect="1" noChangeArrowheads="1"/>
          </p:cNvPicPr>
          <p:nvPr/>
        </p:nvPicPr>
        <p:blipFill>
          <a:blip r:embed="rId1"/>
          <a:srcRect/>
          <a:stretch>
            <a:fillRect/>
          </a:stretch>
        </p:blipFill>
        <p:spPr bwMode="auto">
          <a:xfrm>
            <a:off x="0" y="3918857"/>
            <a:ext cx="3736294" cy="2206171"/>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7910287" y="3918857"/>
            <a:ext cx="4281713" cy="2177143"/>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3687764" y="3904342"/>
            <a:ext cx="4410075" cy="2206172"/>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6111649" y="1698852"/>
            <a:ext cx="2581275" cy="2205491"/>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8737829" y="1698172"/>
            <a:ext cx="3454172" cy="2235200"/>
          </a:xfrm>
          <a:prstGeom prst="rect">
            <a:avLst/>
          </a:prstGeom>
          <a:noFill/>
          <a:ln w="9525">
            <a:noFill/>
            <a:miter lim="800000"/>
            <a:headEnd/>
            <a:tailEnd/>
          </a:ln>
          <a:effectLst/>
        </p:spPr>
      </p:pic>
      <p:sp>
        <p:nvSpPr>
          <p:cNvPr id="27" name="Freeform 73"/>
          <p:cNvSpPr>
            <a:spLocks noEditPoints="1"/>
          </p:cNvSpPr>
          <p:nvPr/>
        </p:nvSpPr>
        <p:spPr bwMode="auto">
          <a:xfrm>
            <a:off x="218749" y="2364272"/>
            <a:ext cx="814980" cy="869054"/>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Agency FB" panose="020B0503020202020204" pitchFamily="34" charset="0"/>
              <a:cs typeface="+mn-ea"/>
              <a:sym typeface="+mn-lt"/>
            </a:endParaRPr>
          </a:p>
        </p:txBody>
      </p:sp>
      <p:grpSp>
        <p:nvGrpSpPr>
          <p:cNvPr id="16" name="组合 9"/>
          <p:cNvGrpSpPr/>
          <p:nvPr/>
        </p:nvGrpSpPr>
        <p:grpSpPr>
          <a:xfrm>
            <a:off x="3686629" y="1161143"/>
            <a:ext cx="5805714" cy="116114"/>
            <a:chOff x="5357217" y="1143000"/>
            <a:chExt cx="1490133" cy="101600"/>
          </a:xfrm>
        </p:grpSpPr>
        <p:cxnSp>
          <p:nvCxnSpPr>
            <p:cNvPr id="17"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31"/>
            <p:cNvCxnSpPr/>
            <p:nvPr/>
          </p:nvCxnSpPr>
          <p:spPr>
            <a:xfrm>
              <a:off x="550961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Title 2"/>
          <p:cNvSpPr>
            <a:spLocks noGrp="1"/>
          </p:cNvSpPr>
          <p:nvPr>
            <p:ph type="title"/>
          </p:nvPr>
        </p:nvSpPr>
        <p:spPr>
          <a:xfrm>
            <a:off x="3614055" y="438582"/>
            <a:ext cx="6212116" cy="715529"/>
          </a:xfrm>
        </p:spPr>
        <p:txBody>
          <a:bodyPr/>
          <a:lstStyle/>
          <a:p>
            <a:pPr marL="742950" indent="-742950">
              <a:lnSpc>
                <a:spcPct val="150000"/>
              </a:lnSpc>
            </a:pPr>
            <a:r>
              <a:rPr lang="zh-CN" altLang="en-US" sz="3600" dirty="0" smtClean="0">
                <a:solidFill>
                  <a:schemeClr val="tx1"/>
                </a:solidFill>
                <a:latin typeface="微软雅黑" panose="020B0503020204020204" pitchFamily="34" charset="-122"/>
                <a:ea typeface="微软雅黑" panose="020B0503020204020204" pitchFamily="34" charset="-122"/>
              </a:rPr>
              <a:t>    一</a:t>
            </a:r>
            <a:r>
              <a:rPr lang="zh-CN" altLang="en-US" sz="3600" dirty="0">
                <a:solidFill>
                  <a:schemeClr val="tx1"/>
                </a:solidFill>
                <a:latin typeface="微软雅黑" panose="020B0503020204020204" pitchFamily="34" charset="-122"/>
                <a:ea typeface="微软雅黑" panose="020B0503020204020204" pitchFamily="34" charset="-122"/>
              </a:rPr>
              <a:t>、项目投资概述</a:t>
            </a:r>
            <a:endParaRPr lang="en-US" altLang="zh-CN" sz="36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circle(in)">
                                      <p:cBhvr>
                                        <p:cTn id="11" dur="20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87075">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87075">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8707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wipe(down)">
                                      <p:cBhvr>
                                        <p:cTn id="36" dur="500"/>
                                        <p:tgtEl>
                                          <p:spTgt spid="10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wipe(down)">
                                      <p:cBhvr>
                                        <p:cTn id="41" dur="500"/>
                                        <p:tgtEl>
                                          <p:spTgt spid="103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87075" grpId="0" build="p"/>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txBox="1"/>
          <p:nvPr/>
        </p:nvSpPr>
        <p:spPr>
          <a:xfrm>
            <a:off x="452438" y="438150"/>
            <a:ext cx="10515600" cy="535531"/>
          </a:xfrm>
          <a:prstGeom prst="rect">
            <a:avLst/>
          </a:prstGeom>
        </p:spPr>
        <p:txBody>
          <a:bodyPr>
            <a:spAutoFit/>
          </a:bodyPr>
          <a:lstStyle/>
          <a:p>
            <a:pPr algn="ctr">
              <a:lnSpc>
                <a:spcPct val="90000"/>
              </a:lnSpc>
            </a:pPr>
            <a:r>
              <a:rPr lang="zh-CN" altLang="en-US" sz="3200" b="1" dirty="0">
                <a:solidFill>
                  <a:srgbClr val="495A66"/>
                </a:solidFill>
                <a:latin typeface="微软雅黑" panose="020B0503020204020204" pitchFamily="34" charset="-122"/>
                <a:ea typeface="微软雅黑" panose="020B0503020204020204" pitchFamily="34" charset="-122"/>
              </a:rPr>
              <a:t>项目现金净流量的应用</a:t>
            </a:r>
            <a:endParaRPr lang="zh-CN" altLang="en-US" sz="3200" b="1" dirty="0">
              <a:solidFill>
                <a:srgbClr val="495A66"/>
              </a:solidFill>
              <a:latin typeface="微软雅黑" panose="020B0503020204020204" pitchFamily="34" charset="-122"/>
              <a:ea typeface="微软雅黑" panose="020B0503020204020204" pitchFamily="34" charset="-122"/>
            </a:endParaRPr>
          </a:p>
        </p:txBody>
      </p:sp>
      <p:grpSp>
        <p:nvGrpSpPr>
          <p:cNvPr id="35" name="组合 36"/>
          <p:cNvGrpSpPr/>
          <p:nvPr/>
        </p:nvGrpSpPr>
        <p:grpSpPr bwMode="auto">
          <a:xfrm>
            <a:off x="3562065" y="1050878"/>
            <a:ext cx="4872251" cy="104230"/>
            <a:chOff x="5357217" y="1143000"/>
            <a:chExt cx="1490133" cy="101600"/>
          </a:xfrm>
        </p:grpSpPr>
        <p:cxnSp>
          <p:nvCxnSpPr>
            <p:cNvPr id="3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grpSp>
        <p:nvGrpSpPr>
          <p:cNvPr id="2" name="组合 1"/>
          <p:cNvGrpSpPr/>
          <p:nvPr/>
        </p:nvGrpSpPr>
        <p:grpSpPr>
          <a:xfrm>
            <a:off x="2453032" y="2148418"/>
            <a:ext cx="7285935" cy="2585946"/>
            <a:chOff x="2067270" y="1173562"/>
            <a:chExt cx="7285935" cy="2585946"/>
          </a:xfrm>
        </p:grpSpPr>
        <p:grpSp>
          <p:nvGrpSpPr>
            <p:cNvPr id="3" name="组合 2"/>
            <p:cNvGrpSpPr/>
            <p:nvPr/>
          </p:nvGrpSpPr>
          <p:grpSpPr>
            <a:xfrm>
              <a:off x="2067270" y="1571736"/>
              <a:ext cx="7285935" cy="2187772"/>
              <a:chOff x="2812868" y="4707049"/>
              <a:chExt cx="7285935" cy="2187772"/>
            </a:xfrm>
          </p:grpSpPr>
          <p:sp>
            <p:nvSpPr>
              <p:cNvPr id="8" name="Line 3"/>
              <p:cNvSpPr>
                <a:spLocks noChangeShapeType="1"/>
              </p:cNvSpPr>
              <p:nvPr/>
            </p:nvSpPr>
            <p:spPr bwMode="auto">
              <a:xfrm>
                <a:off x="3265521" y="6409284"/>
                <a:ext cx="6833282" cy="34486"/>
              </a:xfrm>
              <a:prstGeom prst="line">
                <a:avLst/>
              </a:prstGeom>
              <a:noFill/>
              <a:ln w="76200">
                <a:solidFill>
                  <a:schemeClr val="bg2">
                    <a:lumMod val="50000"/>
                  </a:schemeClr>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9" name="Text Box 14"/>
              <p:cNvSpPr txBox="1">
                <a:spLocks noChangeArrowheads="1"/>
              </p:cNvSpPr>
              <p:nvPr/>
            </p:nvSpPr>
            <p:spPr bwMode="auto">
              <a:xfrm>
                <a:off x="4748010" y="6385488"/>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2</a:t>
                </a:r>
                <a:endParaRPr lang="en-US" altLang="zh-CN" b="1" dirty="0">
                  <a:solidFill>
                    <a:schemeClr val="accent2">
                      <a:lumMod val="50000"/>
                    </a:schemeClr>
                  </a:solidFill>
                </a:endParaRPr>
              </a:p>
            </p:txBody>
          </p:sp>
          <p:sp>
            <p:nvSpPr>
              <p:cNvPr id="10" name="Text Box 15"/>
              <p:cNvSpPr txBox="1">
                <a:spLocks noChangeArrowheads="1"/>
              </p:cNvSpPr>
              <p:nvPr/>
            </p:nvSpPr>
            <p:spPr bwMode="auto">
              <a:xfrm>
                <a:off x="5772936" y="6403077"/>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a:t>
                </a:r>
                <a:endParaRPr lang="en-US" altLang="zh-CN" sz="2400" b="1" dirty="0">
                  <a:solidFill>
                    <a:schemeClr val="accent2">
                      <a:lumMod val="50000"/>
                    </a:schemeClr>
                  </a:solidFill>
                </a:endParaRPr>
              </a:p>
            </p:txBody>
          </p:sp>
          <p:sp>
            <p:nvSpPr>
              <p:cNvPr id="11" name="Text Box 33"/>
              <p:cNvSpPr txBox="1">
                <a:spLocks noChangeArrowheads="1"/>
              </p:cNvSpPr>
              <p:nvPr/>
            </p:nvSpPr>
            <p:spPr bwMode="auto">
              <a:xfrm>
                <a:off x="2812868" y="6433156"/>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0</a:t>
                </a:r>
                <a:endParaRPr lang="en-US" altLang="zh-CN" sz="2400" b="1" dirty="0">
                  <a:solidFill>
                    <a:schemeClr val="accent2">
                      <a:lumMod val="50000"/>
                    </a:schemeClr>
                  </a:solidFill>
                </a:endParaRPr>
              </a:p>
            </p:txBody>
          </p:sp>
          <p:sp>
            <p:nvSpPr>
              <p:cNvPr id="12" name="Line 4"/>
              <p:cNvSpPr>
                <a:spLocks noChangeShapeType="1"/>
              </p:cNvSpPr>
              <p:nvPr/>
            </p:nvSpPr>
            <p:spPr bwMode="auto">
              <a:xfrm flipV="1">
                <a:off x="4278908" y="6005900"/>
                <a:ext cx="5019" cy="403965"/>
              </a:xfrm>
              <a:prstGeom prst="line">
                <a:avLst/>
              </a:prstGeom>
              <a:noFill/>
              <a:ln w="57150">
                <a:solidFill>
                  <a:schemeClr val="accent2"/>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13" name="Line 4"/>
              <p:cNvSpPr>
                <a:spLocks noChangeShapeType="1"/>
              </p:cNvSpPr>
              <p:nvPr/>
            </p:nvSpPr>
            <p:spPr bwMode="auto">
              <a:xfrm>
                <a:off x="5289644" y="5719486"/>
                <a:ext cx="10557" cy="703674"/>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14" name="Line 4"/>
              <p:cNvSpPr>
                <a:spLocks noChangeShapeType="1"/>
              </p:cNvSpPr>
              <p:nvPr/>
            </p:nvSpPr>
            <p:spPr bwMode="auto">
              <a:xfrm>
                <a:off x="6312944" y="5566915"/>
                <a:ext cx="14541" cy="848908"/>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15" name="Line 4"/>
              <p:cNvSpPr>
                <a:spLocks noChangeShapeType="1"/>
              </p:cNvSpPr>
              <p:nvPr/>
            </p:nvSpPr>
            <p:spPr bwMode="auto">
              <a:xfrm flipH="1">
                <a:off x="7310122" y="5566915"/>
                <a:ext cx="7264" cy="863805"/>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16" name="Line 4"/>
              <p:cNvSpPr>
                <a:spLocks noChangeShapeType="1"/>
              </p:cNvSpPr>
              <p:nvPr/>
            </p:nvSpPr>
            <p:spPr bwMode="auto">
              <a:xfrm flipH="1">
                <a:off x="8259866" y="5560469"/>
                <a:ext cx="0" cy="893027"/>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17" name="Line 4"/>
              <p:cNvSpPr>
                <a:spLocks noChangeShapeType="1"/>
              </p:cNvSpPr>
              <p:nvPr/>
            </p:nvSpPr>
            <p:spPr bwMode="auto">
              <a:xfrm flipH="1">
                <a:off x="9198062" y="4863635"/>
                <a:ext cx="4280" cy="1580132"/>
              </a:xfrm>
              <a:prstGeom prst="line">
                <a:avLst/>
              </a:prstGeom>
              <a:noFill/>
              <a:ln w="57150">
                <a:solidFill>
                  <a:srgbClr val="C00000"/>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22" name="Text Box 14"/>
              <p:cNvSpPr txBox="1">
                <a:spLocks noChangeArrowheads="1"/>
              </p:cNvSpPr>
              <p:nvPr/>
            </p:nvSpPr>
            <p:spPr bwMode="auto">
              <a:xfrm>
                <a:off x="3756807" y="6363642"/>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1</a:t>
                </a:r>
                <a:endParaRPr lang="en-US" altLang="zh-CN" b="1" dirty="0">
                  <a:solidFill>
                    <a:schemeClr val="accent2">
                      <a:lumMod val="50000"/>
                    </a:schemeClr>
                  </a:solidFill>
                </a:endParaRPr>
              </a:p>
            </p:txBody>
          </p:sp>
          <p:sp>
            <p:nvSpPr>
              <p:cNvPr id="25" name="Text Box 33"/>
              <p:cNvSpPr txBox="1">
                <a:spLocks noChangeArrowheads="1"/>
              </p:cNvSpPr>
              <p:nvPr/>
            </p:nvSpPr>
            <p:spPr bwMode="auto">
              <a:xfrm>
                <a:off x="6825363" y="6412058"/>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4</a:t>
                </a:r>
                <a:endParaRPr lang="en-US" altLang="zh-CN" sz="2400" b="1" dirty="0">
                  <a:solidFill>
                    <a:schemeClr val="accent2">
                      <a:lumMod val="50000"/>
                    </a:schemeClr>
                  </a:solidFill>
                </a:endParaRPr>
              </a:p>
            </p:txBody>
          </p:sp>
          <p:sp>
            <p:nvSpPr>
              <p:cNvPr id="26" name="Text Box 14"/>
              <p:cNvSpPr txBox="1">
                <a:spLocks noChangeArrowheads="1"/>
              </p:cNvSpPr>
              <p:nvPr/>
            </p:nvSpPr>
            <p:spPr bwMode="auto">
              <a:xfrm>
                <a:off x="8651962" y="6400023"/>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6</a:t>
                </a:r>
                <a:endParaRPr lang="en-US" altLang="zh-CN" b="1" dirty="0">
                  <a:solidFill>
                    <a:schemeClr val="accent2">
                      <a:lumMod val="50000"/>
                    </a:schemeClr>
                  </a:solidFill>
                </a:endParaRPr>
              </a:p>
            </p:txBody>
          </p:sp>
          <p:sp>
            <p:nvSpPr>
              <p:cNvPr id="27" name="Text Box 33"/>
              <p:cNvSpPr txBox="1">
                <a:spLocks noChangeArrowheads="1"/>
              </p:cNvSpPr>
              <p:nvPr/>
            </p:nvSpPr>
            <p:spPr bwMode="auto">
              <a:xfrm>
                <a:off x="7791552" y="6409284"/>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5</a:t>
                </a:r>
                <a:endParaRPr lang="en-US" altLang="zh-CN" sz="2400" b="1" dirty="0">
                  <a:solidFill>
                    <a:schemeClr val="accent2">
                      <a:lumMod val="50000"/>
                    </a:schemeClr>
                  </a:solidFill>
                </a:endParaRPr>
              </a:p>
            </p:txBody>
          </p:sp>
          <p:sp>
            <p:nvSpPr>
              <p:cNvPr id="23" name="Line 4"/>
              <p:cNvSpPr>
                <a:spLocks noChangeShapeType="1"/>
              </p:cNvSpPr>
              <p:nvPr/>
            </p:nvSpPr>
            <p:spPr bwMode="auto">
              <a:xfrm flipV="1">
                <a:off x="3299922" y="4707049"/>
                <a:ext cx="12283" cy="1677897"/>
              </a:xfrm>
              <a:prstGeom prst="line">
                <a:avLst/>
              </a:prstGeom>
              <a:noFill/>
              <a:ln w="57150">
                <a:solidFill>
                  <a:schemeClr val="accent2"/>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grpSp>
        <p:sp>
          <p:nvSpPr>
            <p:cNvPr id="24" name="矩形 23"/>
            <p:cNvSpPr/>
            <p:nvPr/>
          </p:nvSpPr>
          <p:spPr>
            <a:xfrm>
              <a:off x="2240776" y="1173562"/>
              <a:ext cx="627095" cy="523220"/>
            </a:xfrm>
            <a:prstGeom prst="rect">
              <a:avLst/>
            </a:prstGeom>
          </p:spPr>
          <p:txBody>
            <a:bodyPr wrap="none">
              <a:spAutoFit/>
            </a:bodyPr>
            <a:lstStyle/>
            <a:p>
              <a:r>
                <a:rPr lang="en-US" altLang="zh-CN" sz="2800" b="1" dirty="0">
                  <a:solidFill>
                    <a:srgbClr val="00B050"/>
                  </a:solidFill>
                  <a:latin typeface="方正书宋简体"/>
                  <a:ea typeface="宋体" panose="02010600030101010101" pitchFamily="2" charset="-122"/>
                </a:rPr>
                <a:t>50</a:t>
              </a:r>
              <a:endParaRPr lang="zh-CN" altLang="en-US" sz="2800" dirty="0">
                <a:solidFill>
                  <a:srgbClr val="00B050"/>
                </a:solidFill>
              </a:endParaRPr>
            </a:p>
          </p:txBody>
        </p:sp>
        <p:sp>
          <p:nvSpPr>
            <p:cNvPr id="28" name="矩形 27"/>
            <p:cNvSpPr/>
            <p:nvPr/>
          </p:nvSpPr>
          <p:spPr>
            <a:xfrm>
              <a:off x="3219762" y="2510538"/>
              <a:ext cx="627095" cy="523220"/>
            </a:xfrm>
            <a:prstGeom prst="rect">
              <a:avLst/>
            </a:prstGeom>
          </p:spPr>
          <p:txBody>
            <a:bodyPr wrap="none">
              <a:spAutoFit/>
            </a:bodyPr>
            <a:lstStyle/>
            <a:p>
              <a:r>
                <a:rPr lang="en-US" altLang="zh-CN" sz="2800" b="1" dirty="0">
                  <a:solidFill>
                    <a:srgbClr val="00B050"/>
                  </a:solidFill>
                  <a:latin typeface="方正书宋简体"/>
                  <a:ea typeface="宋体" panose="02010600030101010101" pitchFamily="2" charset="-122"/>
                </a:rPr>
                <a:t>10</a:t>
              </a:r>
              <a:endParaRPr lang="zh-CN" altLang="en-US" sz="2800" dirty="0">
                <a:solidFill>
                  <a:srgbClr val="00B050"/>
                </a:solidFill>
              </a:endParaRPr>
            </a:p>
          </p:txBody>
        </p:sp>
        <p:sp>
          <p:nvSpPr>
            <p:cNvPr id="29" name="矩形 28"/>
            <p:cNvSpPr/>
            <p:nvPr/>
          </p:nvSpPr>
          <p:spPr>
            <a:xfrm>
              <a:off x="4220279" y="2090958"/>
              <a:ext cx="627095" cy="523220"/>
            </a:xfrm>
            <a:prstGeom prst="rect">
              <a:avLst/>
            </a:prstGeom>
          </p:spPr>
          <p:txBody>
            <a:bodyPr wrap="square">
              <a:spAutoFit/>
            </a:bodyPr>
            <a:lstStyle/>
            <a:p>
              <a:r>
                <a:rPr lang="en-US" altLang="zh-CN" sz="2800" b="1" dirty="0">
                  <a:solidFill>
                    <a:srgbClr val="C00000"/>
                  </a:solidFill>
                  <a:latin typeface="方正书宋简体"/>
                  <a:ea typeface="宋体" panose="02010600030101010101" pitchFamily="2" charset="-122"/>
                </a:rPr>
                <a:t>17</a:t>
              </a:r>
              <a:endParaRPr lang="zh-CN" altLang="en-US" sz="2800" dirty="0">
                <a:solidFill>
                  <a:srgbClr val="C00000"/>
                </a:solidFill>
              </a:endParaRPr>
            </a:p>
          </p:txBody>
        </p:sp>
        <p:sp>
          <p:nvSpPr>
            <p:cNvPr id="30" name="矩形 29"/>
            <p:cNvSpPr/>
            <p:nvPr/>
          </p:nvSpPr>
          <p:spPr>
            <a:xfrm>
              <a:off x="5266774" y="1991968"/>
              <a:ext cx="627095" cy="523220"/>
            </a:xfrm>
            <a:prstGeom prst="rect">
              <a:avLst/>
            </a:prstGeom>
          </p:spPr>
          <p:txBody>
            <a:bodyPr wrap="square">
              <a:spAutoFit/>
            </a:bodyPr>
            <a:lstStyle/>
            <a:p>
              <a:r>
                <a:rPr lang="en-US" altLang="zh-CN" sz="2800" b="1" dirty="0">
                  <a:solidFill>
                    <a:srgbClr val="C00000"/>
                  </a:solidFill>
                  <a:latin typeface="方正书宋简体"/>
                  <a:ea typeface="宋体" panose="02010600030101010101" pitchFamily="2" charset="-122"/>
                </a:rPr>
                <a:t>20</a:t>
              </a:r>
              <a:endParaRPr lang="zh-CN" altLang="en-US" sz="2800" dirty="0">
                <a:solidFill>
                  <a:srgbClr val="C00000"/>
                </a:solidFill>
              </a:endParaRPr>
            </a:p>
          </p:txBody>
        </p:sp>
        <p:sp>
          <p:nvSpPr>
            <p:cNvPr id="31" name="矩形 30"/>
            <p:cNvSpPr/>
            <p:nvPr/>
          </p:nvSpPr>
          <p:spPr>
            <a:xfrm>
              <a:off x="6258240" y="1991968"/>
              <a:ext cx="627095" cy="523220"/>
            </a:xfrm>
            <a:prstGeom prst="rect">
              <a:avLst/>
            </a:prstGeom>
          </p:spPr>
          <p:txBody>
            <a:bodyPr wrap="square">
              <a:spAutoFit/>
            </a:bodyPr>
            <a:lstStyle/>
            <a:p>
              <a:r>
                <a:rPr lang="en-US" altLang="zh-CN" sz="2800" b="1" dirty="0">
                  <a:solidFill>
                    <a:srgbClr val="C00000"/>
                  </a:solidFill>
                  <a:latin typeface="方正书宋简体"/>
                  <a:ea typeface="宋体" panose="02010600030101010101" pitchFamily="2" charset="-122"/>
                </a:rPr>
                <a:t>20</a:t>
              </a:r>
              <a:endParaRPr lang="zh-CN" altLang="en-US" sz="2800" dirty="0">
                <a:solidFill>
                  <a:srgbClr val="C00000"/>
                </a:solidFill>
              </a:endParaRPr>
            </a:p>
          </p:txBody>
        </p:sp>
        <p:sp>
          <p:nvSpPr>
            <p:cNvPr id="32" name="矩形 31"/>
            <p:cNvSpPr/>
            <p:nvPr/>
          </p:nvSpPr>
          <p:spPr>
            <a:xfrm>
              <a:off x="7191619" y="1996110"/>
              <a:ext cx="627095" cy="523220"/>
            </a:xfrm>
            <a:prstGeom prst="rect">
              <a:avLst/>
            </a:prstGeom>
          </p:spPr>
          <p:txBody>
            <a:bodyPr wrap="square">
              <a:spAutoFit/>
            </a:bodyPr>
            <a:lstStyle/>
            <a:p>
              <a:r>
                <a:rPr lang="en-US" altLang="zh-CN" sz="2800" b="1" dirty="0">
                  <a:solidFill>
                    <a:srgbClr val="C00000"/>
                  </a:solidFill>
                  <a:latin typeface="方正书宋简体"/>
                  <a:ea typeface="宋体" panose="02010600030101010101" pitchFamily="2" charset="-122"/>
                </a:rPr>
                <a:t>20</a:t>
              </a:r>
              <a:endParaRPr lang="zh-CN" altLang="en-US" sz="2800" dirty="0">
                <a:solidFill>
                  <a:srgbClr val="C00000"/>
                </a:solidFill>
              </a:endParaRPr>
            </a:p>
          </p:txBody>
        </p:sp>
        <p:sp>
          <p:nvSpPr>
            <p:cNvPr id="33" name="矩形 32"/>
            <p:cNvSpPr/>
            <p:nvPr/>
          </p:nvSpPr>
          <p:spPr>
            <a:xfrm>
              <a:off x="8138916" y="1307373"/>
              <a:ext cx="627095" cy="523220"/>
            </a:xfrm>
            <a:prstGeom prst="rect">
              <a:avLst/>
            </a:prstGeom>
          </p:spPr>
          <p:txBody>
            <a:bodyPr wrap="square">
              <a:spAutoFit/>
            </a:bodyPr>
            <a:lstStyle/>
            <a:p>
              <a:r>
                <a:rPr lang="en-US" altLang="zh-CN" sz="2800" b="1" dirty="0">
                  <a:solidFill>
                    <a:srgbClr val="C00000"/>
                  </a:solidFill>
                  <a:latin typeface="方正书宋简体"/>
                  <a:ea typeface="宋体" panose="02010600030101010101" pitchFamily="2" charset="-122"/>
                </a:rPr>
                <a:t>40</a:t>
              </a:r>
              <a:endParaRPr lang="zh-CN" altLang="en-US" sz="2800" dirty="0">
                <a:solidFill>
                  <a:srgbClr val="C00000"/>
                </a:solidFill>
              </a:endParaRPr>
            </a:p>
          </p:txBody>
        </p:sp>
      </p:grpSp>
      <p:sp>
        <p:nvSpPr>
          <p:cNvPr id="4" name="矩形 3"/>
          <p:cNvSpPr/>
          <p:nvPr/>
        </p:nvSpPr>
        <p:spPr>
          <a:xfrm>
            <a:off x="1200902" y="1532178"/>
            <a:ext cx="9594575" cy="523220"/>
          </a:xfrm>
          <a:prstGeom prst="rect">
            <a:avLst/>
          </a:prstGeom>
        </p:spPr>
        <p:txBody>
          <a:bodyPr wrap="square">
            <a:spAutoFit/>
          </a:bodyPr>
          <a:lstStyle/>
          <a:p>
            <a:r>
              <a:rPr lang="zh-CN" altLang="en-US" sz="2800" b="1" dirty="0">
                <a:solidFill>
                  <a:srgbClr val="333333"/>
                </a:solidFill>
                <a:latin typeface="方正书宋简体"/>
                <a:ea typeface="宋体" panose="02010600030101010101" pitchFamily="2" charset="-122"/>
              </a:rPr>
              <a:t>该生产线投资的各年净现金流量如下图所示（单位：万元）</a:t>
            </a:r>
            <a:endParaRPr lang="zh-CN" altLang="en-US" sz="2800" dirty="0"/>
          </a:p>
        </p:txBody>
      </p:sp>
      <p:grpSp>
        <p:nvGrpSpPr>
          <p:cNvPr id="38" name="组合 37"/>
          <p:cNvGrpSpPr/>
          <p:nvPr/>
        </p:nvGrpSpPr>
        <p:grpSpPr>
          <a:xfrm>
            <a:off x="1033669" y="5332687"/>
            <a:ext cx="9594574" cy="939573"/>
            <a:chOff x="7872006" y="3368765"/>
            <a:chExt cx="4028233" cy="969072"/>
          </a:xfrm>
        </p:grpSpPr>
        <p:graphicFrame>
          <p:nvGraphicFramePr>
            <p:cNvPr id="39" name="图示 38"/>
            <p:cNvGraphicFramePr/>
            <p:nvPr/>
          </p:nvGraphicFramePr>
          <p:xfrm>
            <a:off x="7872006" y="3368765"/>
            <a:ext cx="4028233" cy="96907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0" name="文本框 39"/>
            <p:cNvSpPr txBox="1"/>
            <p:nvPr/>
          </p:nvSpPr>
          <p:spPr>
            <a:xfrm>
              <a:off x="7929073" y="3769706"/>
              <a:ext cx="410954" cy="494281"/>
            </a:xfrm>
            <a:prstGeom prst="rect">
              <a:avLst/>
            </a:prstGeom>
            <a:noFill/>
          </p:spPr>
          <p:txBody>
            <a:bodyPr wrap="square" lIns="36000" tIns="46800" rIns="36000" bIns="46800" rtlCol="0">
              <a:spAutoFit/>
            </a:bodyPr>
            <a:lstStyle/>
            <a:p>
              <a:pPr>
                <a:lnSpc>
                  <a:spcPct val="125000"/>
                </a:lnSpc>
              </a:pPr>
              <a:r>
                <a:rPr lang="zh-CN" altLang="en-US" sz="2000" b="1" dirty="0">
                  <a:solidFill>
                    <a:schemeClr val="bg2">
                      <a:lumMod val="75000"/>
                    </a:schemeClr>
                  </a:solidFill>
                </a:rPr>
                <a:t>提 示</a:t>
              </a:r>
              <a:endParaRPr lang="zh-CN" altLang="en-US" sz="2000" b="1" dirty="0">
                <a:solidFill>
                  <a:schemeClr val="bg2">
                    <a:lumMod val="7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txBox="1"/>
          <p:nvPr/>
        </p:nvSpPr>
        <p:spPr>
          <a:xfrm>
            <a:off x="452438" y="438150"/>
            <a:ext cx="10515600" cy="535531"/>
          </a:xfrm>
          <a:prstGeom prst="rect">
            <a:avLst/>
          </a:prstGeom>
        </p:spPr>
        <p:txBody>
          <a:bodyPr>
            <a:spAutoFit/>
          </a:bodyPr>
          <a:lstStyle/>
          <a:p>
            <a:pPr algn="ctr">
              <a:lnSpc>
                <a:spcPct val="90000"/>
              </a:lnSpc>
            </a:pPr>
            <a:r>
              <a:rPr lang="zh-CN" altLang="en-US" sz="3200" b="1" dirty="0">
                <a:solidFill>
                  <a:srgbClr val="495A66"/>
                </a:solidFill>
                <a:latin typeface="微软雅黑" panose="020B0503020204020204" pitchFamily="34" charset="-122"/>
                <a:ea typeface="微软雅黑" panose="020B0503020204020204" pitchFamily="34" charset="-122"/>
              </a:rPr>
              <a:t>项目现金净流量的应用</a:t>
            </a:r>
            <a:endParaRPr lang="zh-CN" altLang="en-US" sz="3200" b="1" dirty="0">
              <a:solidFill>
                <a:srgbClr val="495A66"/>
              </a:solidFill>
              <a:latin typeface="微软雅黑" panose="020B0503020204020204" pitchFamily="34" charset="-122"/>
              <a:ea typeface="微软雅黑" panose="020B0503020204020204" pitchFamily="34" charset="-122"/>
            </a:endParaRPr>
          </a:p>
        </p:txBody>
      </p:sp>
      <p:grpSp>
        <p:nvGrpSpPr>
          <p:cNvPr id="35" name="组合 36"/>
          <p:cNvGrpSpPr/>
          <p:nvPr/>
        </p:nvGrpSpPr>
        <p:grpSpPr bwMode="auto">
          <a:xfrm>
            <a:off x="3630303" y="968991"/>
            <a:ext cx="4872251" cy="104230"/>
            <a:chOff x="5357217" y="1143000"/>
            <a:chExt cx="1490133" cy="101600"/>
          </a:xfrm>
        </p:grpSpPr>
        <p:cxnSp>
          <p:nvCxnSpPr>
            <p:cNvPr id="3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graphicFrame>
        <p:nvGraphicFramePr>
          <p:cNvPr id="5" name="表格 4"/>
          <p:cNvGraphicFramePr>
            <a:graphicFrameLocks noGrp="1"/>
          </p:cNvGraphicFramePr>
          <p:nvPr/>
        </p:nvGraphicFramePr>
        <p:xfrm>
          <a:off x="1758306" y="1811361"/>
          <a:ext cx="8890759" cy="4556653"/>
        </p:xfrm>
        <a:graphic>
          <a:graphicData uri="http://schemas.openxmlformats.org/drawingml/2006/table">
            <a:tbl>
              <a:tblPr>
                <a:tableStyleId>{5940675A-B579-460E-94D1-54222C63F5DA}</a:tableStyleId>
              </a:tblPr>
              <a:tblGrid>
                <a:gridCol w="2449494"/>
                <a:gridCol w="1288253"/>
                <a:gridCol w="1288253"/>
                <a:gridCol w="1288253"/>
                <a:gridCol w="1288253"/>
                <a:gridCol w="1288253"/>
              </a:tblGrid>
              <a:tr h="536055">
                <a:tc>
                  <a:txBody>
                    <a:bodyPr/>
                    <a:lstStyle/>
                    <a:p>
                      <a:pPr algn="ctr">
                        <a:lnSpc>
                          <a:spcPct val="100000"/>
                        </a:lnSpc>
                        <a:spcBef>
                          <a:spcPts val="60"/>
                        </a:spcBef>
                        <a:spcAft>
                          <a:spcPts val="60"/>
                        </a:spcAft>
                      </a:pPr>
                      <a:r>
                        <a:rPr lang="zh-CN" sz="2400" dirty="0">
                          <a:effectLst/>
                        </a:rPr>
                        <a:t>项目</a:t>
                      </a:r>
                      <a:endParaRPr lang="zh-CN" sz="2400" dirty="0">
                        <a:effectLst/>
                        <a:latin typeface="方正书宋简体"/>
                        <a:cs typeface="宋体" panose="02010600030101010101" pitchFamily="2" charset="-122"/>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9B11"/>
                    </a:solidFill>
                  </a:tcPr>
                </a:tc>
                <a:tc>
                  <a:txBody>
                    <a:bodyPr/>
                    <a:lstStyle/>
                    <a:p>
                      <a:pPr algn="ctr">
                        <a:lnSpc>
                          <a:spcPct val="100000"/>
                        </a:lnSpc>
                        <a:spcBef>
                          <a:spcPts val="60"/>
                        </a:spcBef>
                        <a:spcAft>
                          <a:spcPts val="60"/>
                        </a:spcAft>
                      </a:pPr>
                      <a:r>
                        <a:rPr lang="zh-CN" sz="2400" dirty="0">
                          <a:effectLst/>
                        </a:rPr>
                        <a:t>第</a:t>
                      </a:r>
                      <a:r>
                        <a:rPr lang="en-US" sz="2400" dirty="0">
                          <a:effectLst/>
                        </a:rPr>
                        <a:t>1</a:t>
                      </a:r>
                      <a:r>
                        <a:rPr lang="zh-CN" sz="2400" dirty="0">
                          <a:effectLst/>
                        </a:rPr>
                        <a:t>年</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9B11"/>
                    </a:solidFill>
                  </a:tcPr>
                </a:tc>
                <a:tc>
                  <a:txBody>
                    <a:bodyPr/>
                    <a:lstStyle/>
                    <a:p>
                      <a:pPr algn="ctr">
                        <a:lnSpc>
                          <a:spcPct val="100000"/>
                        </a:lnSpc>
                        <a:spcBef>
                          <a:spcPts val="60"/>
                        </a:spcBef>
                        <a:spcAft>
                          <a:spcPts val="60"/>
                        </a:spcAft>
                      </a:pPr>
                      <a:r>
                        <a:rPr lang="zh-CN" sz="2400" dirty="0">
                          <a:effectLst/>
                        </a:rPr>
                        <a:t>第</a:t>
                      </a:r>
                      <a:r>
                        <a:rPr lang="en-US" sz="2400" dirty="0">
                          <a:effectLst/>
                        </a:rPr>
                        <a:t>2</a:t>
                      </a:r>
                      <a:r>
                        <a:rPr lang="zh-CN" sz="2400" dirty="0">
                          <a:effectLst/>
                        </a:rPr>
                        <a:t>年</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9B11"/>
                    </a:solidFill>
                  </a:tcPr>
                </a:tc>
                <a:tc>
                  <a:txBody>
                    <a:bodyPr/>
                    <a:lstStyle/>
                    <a:p>
                      <a:pPr algn="ctr">
                        <a:lnSpc>
                          <a:spcPct val="100000"/>
                        </a:lnSpc>
                        <a:spcBef>
                          <a:spcPts val="60"/>
                        </a:spcBef>
                        <a:spcAft>
                          <a:spcPts val="60"/>
                        </a:spcAft>
                      </a:pPr>
                      <a:r>
                        <a:rPr lang="zh-CN" sz="2400" dirty="0">
                          <a:effectLst/>
                        </a:rPr>
                        <a:t>第</a:t>
                      </a:r>
                      <a:r>
                        <a:rPr lang="en-US" sz="2400" dirty="0">
                          <a:effectLst/>
                        </a:rPr>
                        <a:t>3</a:t>
                      </a:r>
                      <a:r>
                        <a:rPr lang="zh-CN" sz="2400" dirty="0">
                          <a:effectLst/>
                        </a:rPr>
                        <a:t>年</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9B11"/>
                    </a:solidFill>
                  </a:tcPr>
                </a:tc>
                <a:tc>
                  <a:txBody>
                    <a:bodyPr/>
                    <a:lstStyle/>
                    <a:p>
                      <a:pPr algn="ctr">
                        <a:lnSpc>
                          <a:spcPct val="100000"/>
                        </a:lnSpc>
                        <a:spcBef>
                          <a:spcPts val="60"/>
                        </a:spcBef>
                        <a:spcAft>
                          <a:spcPts val="60"/>
                        </a:spcAft>
                      </a:pPr>
                      <a:r>
                        <a:rPr lang="zh-CN" sz="2400" dirty="0">
                          <a:effectLst/>
                        </a:rPr>
                        <a:t>第</a:t>
                      </a:r>
                      <a:r>
                        <a:rPr lang="en-US" sz="2400" dirty="0">
                          <a:effectLst/>
                        </a:rPr>
                        <a:t>4</a:t>
                      </a:r>
                      <a:r>
                        <a:rPr lang="zh-CN" sz="2400" dirty="0">
                          <a:effectLst/>
                        </a:rPr>
                        <a:t>年</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9B11"/>
                    </a:solidFill>
                  </a:tcPr>
                </a:tc>
                <a:tc>
                  <a:txBody>
                    <a:bodyPr/>
                    <a:lstStyle/>
                    <a:p>
                      <a:pPr algn="ctr">
                        <a:lnSpc>
                          <a:spcPct val="100000"/>
                        </a:lnSpc>
                        <a:spcBef>
                          <a:spcPts val="60"/>
                        </a:spcBef>
                        <a:spcAft>
                          <a:spcPts val="60"/>
                        </a:spcAft>
                      </a:pPr>
                      <a:r>
                        <a:rPr lang="zh-CN" sz="2400" dirty="0">
                          <a:effectLst/>
                        </a:rPr>
                        <a:t>第</a:t>
                      </a:r>
                      <a:r>
                        <a:rPr lang="en-US" sz="2400" dirty="0">
                          <a:effectLst/>
                        </a:rPr>
                        <a:t>5</a:t>
                      </a:r>
                      <a:r>
                        <a:rPr lang="zh-CN" sz="2400" dirty="0">
                          <a:effectLst/>
                        </a:rPr>
                        <a:t>年</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9B11"/>
                    </a:solidFill>
                  </a:tcPr>
                </a:tc>
              </a:tr>
              <a:tr h="502316">
                <a:tc>
                  <a:txBody>
                    <a:bodyPr/>
                    <a:lstStyle/>
                    <a:p>
                      <a:pPr algn="just">
                        <a:lnSpc>
                          <a:spcPct val="100000"/>
                        </a:lnSpc>
                        <a:spcBef>
                          <a:spcPts val="60"/>
                        </a:spcBef>
                        <a:spcAft>
                          <a:spcPts val="60"/>
                        </a:spcAft>
                      </a:pPr>
                      <a:r>
                        <a:rPr lang="zh-CN" sz="2400" dirty="0">
                          <a:effectLst/>
                        </a:rPr>
                        <a:t>营业收入</a:t>
                      </a:r>
                      <a:endParaRPr lang="zh-CN" sz="2400" dirty="0">
                        <a:effectLst/>
                        <a:latin typeface="方正书宋简体"/>
                        <a:cs typeface="宋体" panose="02010600030101010101" pitchFamily="2" charset="-122"/>
                      </a:endParaRP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sz="2400" dirty="0">
                          <a:effectLst/>
                        </a:rPr>
                        <a:t>35</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sz="2400" dirty="0">
                          <a:effectLst/>
                        </a:rPr>
                        <a:t>45</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altLang="zh-CN" sz="2400" dirty="0">
                          <a:effectLst/>
                        </a:rPr>
                        <a:t>45</a:t>
                      </a:r>
                      <a:endParaRPr lang="zh-CN" alt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altLang="zh-CN" sz="2400" dirty="0">
                          <a:effectLst/>
                        </a:rPr>
                        <a:t>45</a:t>
                      </a:r>
                      <a:endParaRPr lang="zh-CN" alt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altLang="zh-CN" sz="2400" dirty="0">
                          <a:effectLst/>
                        </a:rPr>
                        <a:t>45</a:t>
                      </a:r>
                      <a:endParaRPr lang="zh-CN" alt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3351">
                <a:tc>
                  <a:txBody>
                    <a:bodyPr/>
                    <a:lstStyle/>
                    <a:p>
                      <a:pPr indent="103505" algn="just">
                        <a:lnSpc>
                          <a:spcPct val="100000"/>
                        </a:lnSpc>
                        <a:spcBef>
                          <a:spcPts val="60"/>
                        </a:spcBef>
                        <a:spcAft>
                          <a:spcPts val="60"/>
                        </a:spcAft>
                      </a:pPr>
                      <a:r>
                        <a:rPr lang="zh-CN" sz="2400" dirty="0">
                          <a:effectLst/>
                        </a:rPr>
                        <a:t>减：付现成本</a:t>
                      </a:r>
                      <a:endParaRPr lang="zh-CN" sz="2400" dirty="0">
                        <a:effectLst/>
                        <a:latin typeface="方正书宋简体"/>
                        <a:cs typeface="宋体" panose="02010600030101010101" pitchFamily="2" charset="-122"/>
                      </a:endParaRP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sz="2400" dirty="0">
                          <a:effectLst/>
                        </a:rPr>
                        <a:t>15</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sz="2400" dirty="0">
                          <a:effectLst/>
                        </a:rPr>
                        <a:t>21</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altLang="zh-CN" sz="2400" dirty="0">
                          <a:effectLst/>
                        </a:rPr>
                        <a:t>21</a:t>
                      </a:r>
                      <a:endParaRPr lang="zh-CN" alt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altLang="zh-CN" sz="2400" dirty="0">
                          <a:effectLst/>
                        </a:rPr>
                        <a:t>21</a:t>
                      </a:r>
                      <a:endParaRPr lang="zh-CN" alt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altLang="zh-CN" sz="2400" dirty="0">
                          <a:effectLst/>
                        </a:rPr>
                        <a:t>21</a:t>
                      </a:r>
                      <a:endParaRPr lang="zh-CN" alt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502316">
                <a:tc>
                  <a:txBody>
                    <a:bodyPr/>
                    <a:lstStyle/>
                    <a:p>
                      <a:pPr indent="323850" algn="just">
                        <a:lnSpc>
                          <a:spcPct val="100000"/>
                        </a:lnSpc>
                        <a:spcBef>
                          <a:spcPts val="60"/>
                        </a:spcBef>
                        <a:spcAft>
                          <a:spcPts val="60"/>
                        </a:spcAft>
                      </a:pPr>
                      <a:r>
                        <a:rPr lang="en-US" altLang="zh-CN" sz="2400" dirty="0">
                          <a:effectLst/>
                        </a:rPr>
                        <a:t>    </a:t>
                      </a:r>
                      <a:r>
                        <a:rPr lang="zh-CN" sz="2400" dirty="0">
                          <a:effectLst/>
                        </a:rPr>
                        <a:t>折旧</a:t>
                      </a:r>
                      <a:endParaRPr lang="zh-CN" sz="2400" dirty="0">
                        <a:effectLst/>
                        <a:latin typeface="方正书宋简体"/>
                        <a:cs typeface="宋体" panose="02010600030101010101" pitchFamily="2" charset="-122"/>
                      </a:endParaRP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sz="2400" dirty="0">
                          <a:effectLst/>
                        </a:rPr>
                        <a:t> 8</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sz="2400" dirty="0">
                          <a:effectLst/>
                        </a:rPr>
                        <a:t>8</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sz="2400" dirty="0">
                          <a:effectLst/>
                        </a:rPr>
                        <a:t> 8</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sz="2400" dirty="0">
                          <a:effectLst/>
                        </a:rPr>
                        <a:t>8</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sz="2400" dirty="0">
                          <a:effectLst/>
                        </a:rPr>
                        <a:t>8</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2316">
                <a:tc>
                  <a:txBody>
                    <a:bodyPr/>
                    <a:lstStyle/>
                    <a:p>
                      <a:pPr indent="323850" algn="l">
                        <a:lnSpc>
                          <a:spcPct val="100000"/>
                        </a:lnSpc>
                        <a:spcBef>
                          <a:spcPts val="60"/>
                        </a:spcBef>
                        <a:spcAft>
                          <a:spcPts val="60"/>
                        </a:spcAft>
                      </a:pPr>
                      <a:r>
                        <a:rPr lang="zh-CN" altLang="en-US" sz="2400" dirty="0" smtClean="0">
                          <a:effectLst/>
                        </a:rPr>
                        <a:t>营业利润</a:t>
                      </a:r>
                      <a:endParaRPr lang="zh-CN" altLang="zh-CN" sz="2400" dirty="0">
                        <a:effectLst/>
                        <a:latin typeface="方正书宋简体"/>
                        <a:cs typeface="宋体" panose="02010600030101010101" pitchFamily="2" charset="-122"/>
                      </a:endParaRP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sz="2400" dirty="0">
                          <a:effectLst/>
                        </a:rPr>
                        <a:t>12</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sz="2400" dirty="0">
                          <a:effectLst/>
                        </a:rPr>
                        <a:t>16</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sz="2400" dirty="0">
                          <a:effectLst/>
                        </a:rPr>
                        <a:t>16</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sz="2400" dirty="0">
                          <a:effectLst/>
                        </a:rPr>
                        <a:t>16</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sz="2400" dirty="0">
                          <a:effectLst/>
                        </a:rPr>
                        <a:t>16</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502316">
                <a:tc>
                  <a:txBody>
                    <a:bodyPr/>
                    <a:lstStyle/>
                    <a:p>
                      <a:pPr indent="107950" algn="just">
                        <a:lnSpc>
                          <a:spcPct val="100000"/>
                        </a:lnSpc>
                        <a:spcBef>
                          <a:spcPts val="60"/>
                        </a:spcBef>
                        <a:spcAft>
                          <a:spcPts val="60"/>
                        </a:spcAft>
                      </a:pPr>
                      <a:r>
                        <a:rPr lang="zh-CN" sz="2400" dirty="0">
                          <a:effectLst/>
                        </a:rPr>
                        <a:t>减：所得税</a:t>
                      </a:r>
                      <a:endParaRPr lang="zh-CN" sz="2400" dirty="0">
                        <a:effectLst/>
                        <a:latin typeface="方正书宋简体"/>
                        <a:cs typeface="宋体" panose="02010600030101010101" pitchFamily="2" charset="-122"/>
                      </a:endParaRP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sz="2400" dirty="0">
                          <a:effectLst/>
                        </a:rPr>
                        <a:t> 3</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sz="2400" dirty="0">
                          <a:effectLst/>
                        </a:rPr>
                        <a:t> 4</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sz="2400" dirty="0">
                          <a:effectLst/>
                        </a:rPr>
                        <a:t> 4</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sz="2400" dirty="0">
                          <a:effectLst/>
                        </a:rPr>
                        <a:t> 4</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sz="2400" dirty="0">
                          <a:effectLst/>
                        </a:rPr>
                        <a:t> 4</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2316">
                <a:tc>
                  <a:txBody>
                    <a:bodyPr/>
                    <a:lstStyle/>
                    <a:p>
                      <a:pPr indent="323850" algn="l">
                        <a:lnSpc>
                          <a:spcPct val="100000"/>
                        </a:lnSpc>
                        <a:spcBef>
                          <a:spcPts val="60"/>
                        </a:spcBef>
                        <a:spcAft>
                          <a:spcPts val="60"/>
                        </a:spcAft>
                      </a:pPr>
                      <a:r>
                        <a:rPr lang="zh-CN" sz="2400" dirty="0" smtClean="0">
                          <a:effectLst/>
                        </a:rPr>
                        <a:t>税后</a:t>
                      </a:r>
                      <a:r>
                        <a:rPr lang="zh-CN" altLang="en-US" sz="2400" dirty="0" smtClean="0">
                          <a:effectLst/>
                        </a:rPr>
                        <a:t>营业利润</a:t>
                      </a:r>
                      <a:endParaRPr lang="zh-CN" sz="2400" dirty="0">
                        <a:effectLst/>
                        <a:latin typeface="方正书宋简体"/>
                        <a:cs typeface="宋体" panose="02010600030101010101" pitchFamily="2" charset="-122"/>
                      </a:endParaRP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sz="2400" dirty="0">
                          <a:effectLst/>
                        </a:rPr>
                        <a:t> 9</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sz="2400" dirty="0">
                          <a:effectLst/>
                        </a:rPr>
                        <a:t>12</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sz="2400" dirty="0">
                          <a:effectLst/>
                        </a:rPr>
                        <a:t>12</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sz="2400" dirty="0">
                          <a:effectLst/>
                        </a:rPr>
                        <a:t>12</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sz="2400" dirty="0">
                          <a:effectLst/>
                        </a:rPr>
                        <a:t>12</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502316">
                <a:tc>
                  <a:txBody>
                    <a:bodyPr/>
                    <a:lstStyle/>
                    <a:p>
                      <a:pPr indent="107950" algn="just">
                        <a:lnSpc>
                          <a:spcPct val="100000"/>
                        </a:lnSpc>
                        <a:spcBef>
                          <a:spcPts val="60"/>
                        </a:spcBef>
                        <a:spcAft>
                          <a:spcPts val="60"/>
                        </a:spcAft>
                      </a:pPr>
                      <a:r>
                        <a:rPr lang="zh-CN" sz="2400" dirty="0">
                          <a:effectLst/>
                        </a:rPr>
                        <a:t>加：折旧</a:t>
                      </a:r>
                      <a:endParaRPr lang="zh-CN" sz="2400" dirty="0">
                        <a:effectLst/>
                        <a:latin typeface="方正书宋简体"/>
                        <a:cs typeface="宋体" panose="02010600030101010101" pitchFamily="2" charset="-122"/>
                      </a:endParaRP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sz="2400" dirty="0">
                          <a:effectLst/>
                        </a:rPr>
                        <a:t> 8</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sz="2400" dirty="0">
                          <a:effectLst/>
                        </a:rPr>
                        <a:t> 8</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sz="2400" dirty="0">
                          <a:effectLst/>
                        </a:rPr>
                        <a:t> 8</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sz="2400" dirty="0">
                          <a:effectLst/>
                        </a:rPr>
                        <a:t> 8</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Bef>
                          <a:spcPts val="60"/>
                        </a:spcBef>
                        <a:spcAft>
                          <a:spcPts val="60"/>
                        </a:spcAft>
                      </a:pPr>
                      <a:r>
                        <a:rPr lang="en-US" sz="2400" dirty="0">
                          <a:effectLst/>
                        </a:rPr>
                        <a:t> 8</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3351">
                <a:tc>
                  <a:txBody>
                    <a:bodyPr/>
                    <a:lstStyle/>
                    <a:p>
                      <a:pPr algn="just">
                        <a:lnSpc>
                          <a:spcPct val="100000"/>
                        </a:lnSpc>
                        <a:spcBef>
                          <a:spcPts val="60"/>
                        </a:spcBef>
                        <a:spcAft>
                          <a:spcPts val="60"/>
                        </a:spcAft>
                      </a:pPr>
                      <a:r>
                        <a:rPr lang="zh-CN" sz="2400" dirty="0" smtClean="0">
                          <a:effectLst/>
                        </a:rPr>
                        <a:t>营</a:t>
                      </a:r>
                      <a:r>
                        <a:rPr lang="zh-CN" altLang="en-US" sz="2400" dirty="0" smtClean="0">
                          <a:effectLst/>
                        </a:rPr>
                        <a:t>业</a:t>
                      </a:r>
                      <a:r>
                        <a:rPr lang="zh-CN" sz="2400" dirty="0" smtClean="0">
                          <a:effectLst/>
                        </a:rPr>
                        <a:t>期现金</a:t>
                      </a:r>
                      <a:r>
                        <a:rPr lang="zh-CN" altLang="en-US" sz="2400" dirty="0" smtClean="0">
                          <a:effectLst/>
                        </a:rPr>
                        <a:t>净</a:t>
                      </a:r>
                      <a:r>
                        <a:rPr lang="zh-CN" sz="2400" dirty="0" smtClean="0">
                          <a:effectLst/>
                        </a:rPr>
                        <a:t>流量</a:t>
                      </a:r>
                      <a:endParaRPr lang="zh-CN" sz="2400" dirty="0">
                        <a:effectLst/>
                        <a:latin typeface="方正书宋简体"/>
                        <a:cs typeface="宋体" panose="02010600030101010101" pitchFamily="2" charset="-122"/>
                      </a:endParaRP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sz="2400" dirty="0">
                          <a:effectLst/>
                        </a:rPr>
                        <a:t>17</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sz="2400" dirty="0">
                          <a:effectLst/>
                        </a:rPr>
                        <a:t>20</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sz="2400" dirty="0">
                          <a:effectLst/>
                        </a:rPr>
                        <a:t>20</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sz="2400" dirty="0">
                          <a:effectLst/>
                        </a:rPr>
                        <a:t>20</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0000"/>
                        </a:lnSpc>
                        <a:spcBef>
                          <a:spcPts val="60"/>
                        </a:spcBef>
                        <a:spcAft>
                          <a:spcPts val="60"/>
                        </a:spcAft>
                      </a:pPr>
                      <a:r>
                        <a:rPr lang="en-US" sz="2400" dirty="0">
                          <a:effectLst/>
                        </a:rPr>
                        <a:t>20</a:t>
                      </a:r>
                      <a:endParaRPr lang="zh-CN" sz="2400" dirty="0">
                        <a:effectLst/>
                        <a:latin typeface="方正书宋简体"/>
                        <a:cs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6" name="矩形 5"/>
          <p:cNvSpPr/>
          <p:nvPr/>
        </p:nvSpPr>
        <p:spPr>
          <a:xfrm>
            <a:off x="3564627" y="1263848"/>
            <a:ext cx="5237331"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cs typeface="+mn-ea"/>
                <a:sym typeface="微软雅黑" panose="020B0503020204020204" pitchFamily="34" charset="-122"/>
              </a:rPr>
              <a:t>营业期</a:t>
            </a:r>
            <a:r>
              <a:rPr lang="zh-CN" altLang="zh-CN" sz="2800" kern="1000" dirty="0" smtClean="0">
                <a:latin typeface="Times New Roman" panose="02020603050405020304" pitchFamily="18" charset="0"/>
                <a:ea typeface="方正书宋简体"/>
                <a:cs typeface="Times New Roman" panose="02020603050405020304" pitchFamily="18" charset="0"/>
              </a:rPr>
              <a:t>计算</a:t>
            </a:r>
            <a:r>
              <a:rPr lang="zh-CN" altLang="zh-CN" sz="2800" kern="1000" dirty="0">
                <a:latin typeface="Times New Roman" panose="02020603050405020304" pitchFamily="18" charset="0"/>
                <a:ea typeface="方正书宋简体"/>
                <a:cs typeface="Times New Roman" panose="02020603050405020304" pitchFamily="18" charset="0"/>
              </a:rPr>
              <a:t>表</a:t>
            </a:r>
            <a:r>
              <a:rPr lang="en-US" altLang="zh-CN" sz="2800" kern="1000" dirty="0">
                <a:latin typeface="Times New Roman" panose="02020603050405020304" pitchFamily="18" charset="0"/>
                <a:ea typeface="方正书宋简体"/>
                <a:cs typeface="Times New Roman" panose="02020603050405020304" pitchFamily="18" charset="0"/>
              </a:rPr>
              <a:t>                  </a:t>
            </a:r>
            <a:r>
              <a:rPr lang="zh-CN" altLang="en-US" sz="2000" kern="1000" dirty="0">
                <a:latin typeface="Times New Roman" panose="02020603050405020304" pitchFamily="18" charset="0"/>
                <a:ea typeface="方正书宋简体"/>
                <a:cs typeface="Times New Roman" panose="02020603050405020304" pitchFamily="18" charset="0"/>
              </a:rPr>
              <a:t>单位：万元</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txBox="1"/>
          <p:nvPr/>
        </p:nvSpPr>
        <p:spPr>
          <a:xfrm>
            <a:off x="452438" y="438150"/>
            <a:ext cx="10515600" cy="535531"/>
          </a:xfrm>
          <a:prstGeom prst="rect">
            <a:avLst/>
          </a:prstGeom>
        </p:spPr>
        <p:txBody>
          <a:bodyPr>
            <a:spAutoFit/>
          </a:bodyPr>
          <a:lstStyle/>
          <a:p>
            <a:pPr algn="ctr">
              <a:lnSpc>
                <a:spcPct val="90000"/>
              </a:lnSpc>
            </a:pPr>
            <a:r>
              <a:rPr lang="zh-CN" altLang="en-US" sz="3200" b="1" dirty="0">
                <a:solidFill>
                  <a:srgbClr val="495A66"/>
                </a:solidFill>
                <a:latin typeface="微软雅黑" panose="020B0503020204020204" pitchFamily="34" charset="-122"/>
                <a:ea typeface="微软雅黑" panose="020B0503020204020204" pitchFamily="34" charset="-122"/>
              </a:rPr>
              <a:t>项目现金净流量的应用</a:t>
            </a:r>
            <a:endParaRPr lang="zh-CN" altLang="en-US" sz="3200" b="1" dirty="0">
              <a:solidFill>
                <a:srgbClr val="495A66"/>
              </a:solidFill>
              <a:latin typeface="微软雅黑" panose="020B0503020204020204" pitchFamily="34" charset="-122"/>
              <a:ea typeface="微软雅黑" panose="020B0503020204020204" pitchFamily="34" charset="-122"/>
            </a:endParaRPr>
          </a:p>
        </p:txBody>
      </p:sp>
      <p:grpSp>
        <p:nvGrpSpPr>
          <p:cNvPr id="35" name="组合 36"/>
          <p:cNvGrpSpPr/>
          <p:nvPr/>
        </p:nvGrpSpPr>
        <p:grpSpPr bwMode="auto">
          <a:xfrm>
            <a:off x="3562065" y="1050878"/>
            <a:ext cx="4872251" cy="104230"/>
            <a:chOff x="5357217" y="1143000"/>
            <a:chExt cx="1490133" cy="101600"/>
          </a:xfrm>
        </p:grpSpPr>
        <p:cxnSp>
          <p:nvCxnSpPr>
            <p:cNvPr id="3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灯片编号占位符 2"/>
          <p:cNvSpPr>
            <a:spLocks noGrp="1"/>
          </p:cNvSpPr>
          <p:nvPr>
            <p:ph type="sldNum" sz="quarter" idx="12"/>
          </p:nvPr>
        </p:nvSpPr>
        <p:spPr>
          <a:xfrm>
            <a:off x="11323638" y="6240463"/>
            <a:ext cx="495300" cy="354012"/>
          </a:xfrm>
        </p:spPr>
        <p:txBody>
          <a:bodyPr/>
          <a:lstStyle/>
          <a:p>
            <a:pPr>
              <a:defRPr/>
            </a:pPr>
            <a:fld id="{AF71B654-9D5B-4BCE-BB58-B2F05F2281A5}" type="slidenum">
              <a:rPr lang="en-US"/>
            </a:fld>
            <a:endParaRPr lang="en-US" dirty="0"/>
          </a:p>
        </p:txBody>
      </p:sp>
      <p:sp>
        <p:nvSpPr>
          <p:cNvPr id="6" name="矩形 5"/>
          <p:cNvSpPr/>
          <p:nvPr/>
        </p:nvSpPr>
        <p:spPr>
          <a:xfrm>
            <a:off x="4096890" y="1468565"/>
            <a:ext cx="7391767" cy="523220"/>
          </a:xfrm>
          <a:prstGeom prst="rect">
            <a:avLst/>
          </a:prstGeom>
        </p:spPr>
        <p:txBody>
          <a:bodyPr wrap="none">
            <a:spAutoFit/>
          </a:bodyPr>
          <a:lstStyle/>
          <a:p>
            <a:r>
              <a:rPr lang="zh-CN" altLang="en-US" sz="2800" kern="1000" dirty="0">
                <a:latin typeface="Times New Roman" panose="02020603050405020304" pitchFamily="18" charset="0"/>
                <a:ea typeface="方正书宋简体"/>
                <a:cs typeface="Times New Roman" panose="02020603050405020304" pitchFamily="18" charset="0"/>
              </a:rPr>
              <a:t>计算期</a:t>
            </a:r>
            <a:r>
              <a:rPr lang="zh-CN" altLang="zh-CN" sz="2800" kern="1000" dirty="0">
                <a:latin typeface="Times New Roman" panose="02020603050405020304" pitchFamily="18" charset="0"/>
                <a:ea typeface="方正书宋简体"/>
                <a:cs typeface="Times New Roman" panose="02020603050405020304" pitchFamily="18" charset="0"/>
              </a:rPr>
              <a:t>净现金流量计算表</a:t>
            </a:r>
            <a:r>
              <a:rPr lang="en-US" altLang="zh-CN" sz="2800" kern="1000" dirty="0">
                <a:latin typeface="Times New Roman" panose="02020603050405020304" pitchFamily="18" charset="0"/>
                <a:ea typeface="方正书宋简体"/>
                <a:cs typeface="Times New Roman" panose="02020603050405020304" pitchFamily="18" charset="0"/>
              </a:rPr>
              <a:t>                     </a:t>
            </a:r>
            <a:r>
              <a:rPr lang="zh-CN" altLang="en-US" sz="2000" kern="1000" dirty="0">
                <a:latin typeface="Times New Roman" panose="02020603050405020304" pitchFamily="18" charset="0"/>
                <a:ea typeface="方正书宋简体"/>
                <a:cs typeface="Times New Roman" panose="02020603050405020304" pitchFamily="18" charset="0"/>
              </a:rPr>
              <a:t>单位：万元</a:t>
            </a:r>
            <a:endParaRPr lang="zh-CN" altLang="en-US" sz="2000" dirty="0"/>
          </a:p>
        </p:txBody>
      </p:sp>
      <p:graphicFrame>
        <p:nvGraphicFramePr>
          <p:cNvPr id="3" name="表格 2"/>
          <p:cNvGraphicFramePr>
            <a:graphicFrameLocks noGrp="1"/>
          </p:cNvGraphicFramePr>
          <p:nvPr/>
        </p:nvGraphicFramePr>
        <p:xfrm>
          <a:off x="803725" y="2132249"/>
          <a:ext cx="10767563" cy="3936765"/>
        </p:xfrm>
        <a:graphic>
          <a:graphicData uri="http://schemas.openxmlformats.org/drawingml/2006/table">
            <a:tbl>
              <a:tblPr firstRow="1" bandRow="1">
                <a:tableStyleId>{21E4AEA4-8DFA-4A89-87EB-49C32662AFE0}</a:tableStyleId>
              </a:tblPr>
              <a:tblGrid>
                <a:gridCol w="2843212"/>
                <a:gridCol w="1082226"/>
                <a:gridCol w="1128712"/>
                <a:gridCol w="1171575"/>
                <a:gridCol w="1167845"/>
                <a:gridCol w="1169329"/>
                <a:gridCol w="1102332"/>
                <a:gridCol w="1102332"/>
              </a:tblGrid>
              <a:tr h="562395">
                <a:tc>
                  <a:txBody>
                    <a:bodyPr/>
                    <a:lstStyle/>
                    <a:p>
                      <a:pPr indent="254000" algn="ctr">
                        <a:lnSpc>
                          <a:spcPts val="1200"/>
                        </a:lnSpc>
                        <a:spcBef>
                          <a:spcPts val="120"/>
                        </a:spcBef>
                        <a:spcAft>
                          <a:spcPts val="120"/>
                        </a:spcAft>
                      </a:pPr>
                      <a:r>
                        <a:rPr lang="en-US" sz="2400" b="0" dirty="0">
                          <a:effectLst/>
                        </a:rPr>
                        <a:t>t</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indent="254000" algn="ctr">
                        <a:lnSpc>
                          <a:spcPts val="1200"/>
                        </a:lnSpc>
                        <a:spcBef>
                          <a:spcPts val="120"/>
                        </a:spcBef>
                        <a:spcAft>
                          <a:spcPts val="120"/>
                        </a:spcAft>
                      </a:pPr>
                      <a:r>
                        <a:rPr lang="en-US" sz="2400" b="0" dirty="0">
                          <a:effectLst/>
                        </a:rPr>
                        <a:t>0</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1</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2</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3</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4</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5</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altLang="zh-CN" sz="2400" b="0" dirty="0">
                          <a:effectLst/>
                        </a:rPr>
                        <a:t>6</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r>
              <a:tr h="562395">
                <a:tc>
                  <a:txBody>
                    <a:bodyPr/>
                    <a:lstStyle/>
                    <a:p>
                      <a:pPr indent="254000" algn="just">
                        <a:lnSpc>
                          <a:spcPts val="1200"/>
                        </a:lnSpc>
                        <a:spcBef>
                          <a:spcPts val="120"/>
                        </a:spcBef>
                        <a:spcAft>
                          <a:spcPts val="120"/>
                        </a:spcAft>
                      </a:pPr>
                      <a:r>
                        <a:rPr lang="zh-CN" sz="2400" b="0" dirty="0">
                          <a:effectLst/>
                        </a:rPr>
                        <a:t>固定资产投资</a:t>
                      </a: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indent="254000" algn="ctr">
                        <a:lnSpc>
                          <a:spcPts val="1200"/>
                        </a:lnSpc>
                        <a:spcBef>
                          <a:spcPts val="120"/>
                        </a:spcBef>
                        <a:spcAft>
                          <a:spcPts val="120"/>
                        </a:spcAft>
                      </a:pPr>
                      <a:r>
                        <a:rPr lang="en-US" altLang="zh-CN" sz="2400" b="0" dirty="0">
                          <a:effectLst/>
                        </a:rPr>
                        <a:t>-50</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a:effectLst/>
                        </a:rPr>
                        <a:t> </a:t>
                      </a:r>
                      <a:endParaRPr lang="zh-CN" sz="2400" b="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r>
              <a:tr h="562395">
                <a:tc>
                  <a:txBody>
                    <a:bodyPr/>
                    <a:lstStyle/>
                    <a:p>
                      <a:pPr indent="254000" algn="just">
                        <a:lnSpc>
                          <a:spcPts val="1200"/>
                        </a:lnSpc>
                        <a:spcBef>
                          <a:spcPts val="120"/>
                        </a:spcBef>
                        <a:spcAft>
                          <a:spcPts val="120"/>
                        </a:spcAft>
                      </a:pPr>
                      <a:r>
                        <a:rPr lang="zh-CN" sz="2400" b="0" dirty="0">
                          <a:effectLst/>
                        </a:rPr>
                        <a:t>流动资金投资</a:t>
                      </a: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indent="254000" algn="ctr">
                        <a:lnSpc>
                          <a:spcPts val="1200"/>
                        </a:lnSpc>
                        <a:spcBef>
                          <a:spcPts val="120"/>
                        </a:spcBef>
                        <a:spcAft>
                          <a:spcPts val="120"/>
                        </a:spcAft>
                      </a:pP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marL="0" marR="0" lvl="0" indent="254000" algn="ctr" defTabSz="914400" rtl="0" eaLnBrk="1" fontAlgn="auto" latinLnBrk="0" hangingPunct="1">
                        <a:lnSpc>
                          <a:spcPts val="1200"/>
                        </a:lnSpc>
                        <a:spcBef>
                          <a:spcPts val="120"/>
                        </a:spcBef>
                        <a:spcAft>
                          <a:spcPts val="120"/>
                        </a:spcAft>
                        <a:buClrTx/>
                        <a:buSzTx/>
                        <a:buFontTx/>
                        <a:buNone/>
                        <a:defRPr/>
                      </a:pPr>
                      <a:r>
                        <a:rPr lang="en-US" altLang="zh-CN" sz="2400" b="0" kern="1200" dirty="0">
                          <a:effectLst/>
                        </a:rPr>
                        <a:t>-10</a:t>
                      </a:r>
                      <a:endParaRPr lang="zh-CN" altLang="en-US" sz="2400" b="0" kern="120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marL="0" indent="254000" algn="ctr" defTabSz="914400" rtl="0" eaLnBrk="1" latinLnBrk="0" hangingPunct="1">
                        <a:lnSpc>
                          <a:spcPts val="1200"/>
                        </a:lnSpc>
                        <a:spcBef>
                          <a:spcPts val="120"/>
                        </a:spcBef>
                        <a:spcAft>
                          <a:spcPts val="120"/>
                        </a:spcAft>
                      </a:pPr>
                      <a:endParaRPr lang="zh-CN" altLang="en-US" sz="2400" b="0" kern="120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a:effectLst/>
                        </a:rPr>
                        <a:t> </a:t>
                      </a:r>
                      <a:endParaRPr lang="zh-CN" sz="2400" b="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r>
              <a:tr h="562395">
                <a:tc>
                  <a:txBody>
                    <a:bodyPr/>
                    <a:lstStyle/>
                    <a:p>
                      <a:pPr indent="254000" algn="just">
                        <a:lnSpc>
                          <a:spcPts val="1200"/>
                        </a:lnSpc>
                        <a:spcBef>
                          <a:spcPts val="120"/>
                        </a:spcBef>
                        <a:spcAft>
                          <a:spcPts val="120"/>
                        </a:spcAft>
                      </a:pPr>
                      <a:r>
                        <a:rPr lang="zh-CN" altLang="en-US" sz="2400" b="0" dirty="0" smtClean="0">
                          <a:effectLst/>
                        </a:rPr>
                        <a:t>营业</a:t>
                      </a:r>
                      <a:r>
                        <a:rPr lang="zh-CN" sz="2400" b="0" dirty="0" smtClean="0">
                          <a:effectLst/>
                        </a:rPr>
                        <a:t>期现金</a:t>
                      </a:r>
                      <a:r>
                        <a:rPr lang="zh-CN" altLang="en-US" sz="2400" b="0" dirty="0" smtClean="0">
                          <a:effectLst/>
                        </a:rPr>
                        <a:t>净</a:t>
                      </a:r>
                      <a:r>
                        <a:rPr lang="zh-CN" sz="2400" b="0" dirty="0" smtClean="0">
                          <a:effectLst/>
                        </a:rPr>
                        <a:t>流量</a:t>
                      </a:r>
                      <a:r>
                        <a:rPr lang="en-US" sz="2400" b="0" dirty="0" smtClean="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indent="254000" algn="ctr">
                        <a:lnSpc>
                          <a:spcPts val="1200"/>
                        </a:lnSpc>
                        <a:spcBef>
                          <a:spcPts val="120"/>
                        </a:spcBef>
                        <a:spcAft>
                          <a:spcPts val="120"/>
                        </a:spcAft>
                      </a:pPr>
                      <a:r>
                        <a:rPr lang="en-US" sz="2400" b="0">
                          <a:effectLst/>
                        </a:rPr>
                        <a:t> </a:t>
                      </a:r>
                      <a:endParaRPr lang="zh-CN" sz="2400" b="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marL="0" marR="0" lvl="0" indent="254000" algn="ctr" defTabSz="914400" rtl="0" eaLnBrk="1" fontAlgn="auto" latinLnBrk="0" hangingPunct="1">
                        <a:lnSpc>
                          <a:spcPts val="1200"/>
                        </a:lnSpc>
                        <a:spcBef>
                          <a:spcPts val="120"/>
                        </a:spcBef>
                        <a:spcAft>
                          <a:spcPts val="120"/>
                        </a:spcAft>
                        <a:buClrTx/>
                        <a:buSzTx/>
                        <a:buFontTx/>
                        <a:buNone/>
                        <a:defRPr/>
                      </a:pPr>
                      <a:r>
                        <a:rPr lang="en-US" altLang="zh-CN" sz="2400" b="0" kern="1200" dirty="0">
                          <a:effectLst/>
                        </a:rPr>
                        <a:t>17</a:t>
                      </a:r>
                      <a:endParaRPr lang="zh-CN" altLang="en-US" sz="2400" b="0" kern="120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20</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20</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20</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altLang="zh-CN" sz="2400" b="0" dirty="0">
                          <a:effectLst/>
                        </a:rPr>
                        <a:t>20</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r>
              <a:tr h="562395">
                <a:tc>
                  <a:txBody>
                    <a:bodyPr/>
                    <a:lstStyle/>
                    <a:p>
                      <a:pPr indent="254000" algn="just">
                        <a:lnSpc>
                          <a:spcPts val="1200"/>
                        </a:lnSpc>
                        <a:spcBef>
                          <a:spcPts val="120"/>
                        </a:spcBef>
                        <a:spcAft>
                          <a:spcPts val="120"/>
                        </a:spcAft>
                      </a:pPr>
                      <a:r>
                        <a:rPr lang="zh-CN" sz="2400" b="0">
                          <a:effectLst/>
                        </a:rPr>
                        <a:t>固定资产净残值</a:t>
                      </a:r>
                      <a:r>
                        <a:rPr lang="en-US" sz="2400" b="0">
                          <a:effectLst/>
                        </a:rPr>
                        <a:t> </a:t>
                      </a:r>
                      <a:endParaRPr lang="zh-CN" sz="2400" b="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indent="254000" algn="ctr">
                        <a:lnSpc>
                          <a:spcPts val="1200"/>
                        </a:lnSpc>
                        <a:spcBef>
                          <a:spcPts val="120"/>
                        </a:spcBef>
                        <a:spcAft>
                          <a:spcPts val="120"/>
                        </a:spcAft>
                      </a:pPr>
                      <a:r>
                        <a:rPr lang="en-US" sz="2400" b="0">
                          <a:effectLst/>
                        </a:rPr>
                        <a:t> </a:t>
                      </a:r>
                      <a:endParaRPr lang="zh-CN" sz="2400" b="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altLang="zh-CN" sz="2400" b="0" dirty="0">
                          <a:effectLst/>
                        </a:rPr>
                        <a:t>10</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r>
              <a:tr h="562395">
                <a:tc>
                  <a:txBody>
                    <a:bodyPr/>
                    <a:lstStyle/>
                    <a:p>
                      <a:pPr indent="254000" algn="just">
                        <a:lnSpc>
                          <a:spcPts val="1200"/>
                        </a:lnSpc>
                        <a:spcBef>
                          <a:spcPts val="120"/>
                        </a:spcBef>
                        <a:spcAft>
                          <a:spcPts val="120"/>
                        </a:spcAft>
                      </a:pPr>
                      <a:r>
                        <a:rPr lang="zh-CN" sz="2400" b="0">
                          <a:effectLst/>
                        </a:rPr>
                        <a:t>流动资金回收</a:t>
                      </a:r>
                      <a:r>
                        <a:rPr lang="en-US" sz="2400" b="0">
                          <a:effectLst/>
                        </a:rPr>
                        <a:t> </a:t>
                      </a:r>
                      <a:endParaRPr lang="zh-CN" sz="2400" b="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indent="254000" algn="ctr">
                        <a:lnSpc>
                          <a:spcPts val="1200"/>
                        </a:lnSpc>
                        <a:spcBef>
                          <a:spcPts val="120"/>
                        </a:spcBef>
                        <a:spcAft>
                          <a:spcPts val="120"/>
                        </a:spcAft>
                      </a:pPr>
                      <a:r>
                        <a:rPr lang="en-US" sz="2400" b="0">
                          <a:effectLst/>
                        </a:rPr>
                        <a:t> </a:t>
                      </a:r>
                      <a:endParaRPr lang="zh-CN" sz="2400" b="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a:effectLst/>
                        </a:rPr>
                        <a:t> </a:t>
                      </a:r>
                      <a:endParaRPr lang="zh-CN" sz="2400" b="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altLang="zh-CN" sz="2400" b="0" dirty="0">
                          <a:effectLst/>
                        </a:rPr>
                        <a:t>10</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r>
              <a:tr h="562395">
                <a:tc>
                  <a:txBody>
                    <a:bodyPr/>
                    <a:lstStyle/>
                    <a:p>
                      <a:pPr indent="254000" algn="just">
                        <a:lnSpc>
                          <a:spcPts val="1200"/>
                        </a:lnSpc>
                        <a:spcBef>
                          <a:spcPts val="120"/>
                        </a:spcBef>
                        <a:spcAft>
                          <a:spcPts val="120"/>
                        </a:spcAft>
                      </a:pPr>
                      <a:r>
                        <a:rPr lang="zh-CN" sz="2400" b="0" dirty="0" smtClean="0">
                          <a:effectLst/>
                        </a:rPr>
                        <a:t>现金</a:t>
                      </a:r>
                      <a:r>
                        <a:rPr lang="zh-CN" altLang="en-US" sz="2400" b="0" dirty="0" smtClean="0">
                          <a:effectLst/>
                        </a:rPr>
                        <a:t>净</a:t>
                      </a:r>
                      <a:r>
                        <a:rPr lang="zh-CN" sz="2400" b="0" dirty="0" smtClean="0">
                          <a:effectLst/>
                        </a:rPr>
                        <a:t>流量</a:t>
                      </a:r>
                      <a:r>
                        <a:rPr lang="zh-CN" sz="2400" b="0" dirty="0">
                          <a:effectLst/>
                        </a:rPr>
                        <a:t>合计</a:t>
                      </a:r>
                      <a:r>
                        <a:rPr lang="en-US" sz="2400" b="0" dirty="0">
                          <a:effectLst/>
                        </a:rPr>
                        <a:t> </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tc>
                <a:tc>
                  <a:txBody>
                    <a:bodyPr/>
                    <a:lstStyle/>
                    <a:p>
                      <a:pPr indent="254000" algn="ctr">
                        <a:lnSpc>
                          <a:spcPts val="1200"/>
                        </a:lnSpc>
                        <a:spcBef>
                          <a:spcPts val="120"/>
                        </a:spcBef>
                        <a:spcAft>
                          <a:spcPts val="120"/>
                        </a:spcAft>
                      </a:pPr>
                      <a:r>
                        <a:rPr lang="en-US" altLang="zh-CN" sz="2400" b="0" dirty="0">
                          <a:effectLst/>
                        </a:rPr>
                        <a:t>-50</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altLang="zh-CN" sz="2400" b="0" dirty="0">
                          <a:effectLst/>
                        </a:rPr>
                        <a:t>-10</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17</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20</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20</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sz="2400" b="0" dirty="0">
                          <a:effectLst/>
                        </a:rPr>
                        <a:t>20</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c>
                  <a:txBody>
                    <a:bodyPr/>
                    <a:lstStyle/>
                    <a:p>
                      <a:pPr indent="254000" algn="ctr">
                        <a:lnSpc>
                          <a:spcPts val="1200"/>
                        </a:lnSpc>
                        <a:spcBef>
                          <a:spcPts val="120"/>
                        </a:spcBef>
                        <a:spcAft>
                          <a:spcPts val="120"/>
                        </a:spcAft>
                      </a:pPr>
                      <a:r>
                        <a:rPr lang="en-US" altLang="zh-CN" sz="2400" b="0" dirty="0">
                          <a:effectLst/>
                        </a:rPr>
                        <a:t>40</a:t>
                      </a:r>
                      <a:endParaRPr lang="zh-CN" sz="2400" b="0" dirty="0">
                        <a:effectLst/>
                        <a:latin typeface="宋体" panose="02010600030101010101" pitchFamily="2" charset="-122"/>
                        <a:ea typeface="宋体" panose="02010600030101010101" pitchFamily="2" charset="-122"/>
                        <a:cs typeface="宋体" panose="02010600030101010101" pitchFamily="2" charset="-122"/>
                      </a:endParaRPr>
                    </a:p>
                  </a:txBody>
                  <a:tcPr marL="0" marR="0" marT="0" marB="0" anchor="ctr" anchorCtr="1"/>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76475"/>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cstate="print"/>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1148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879228" y="2798099"/>
            <a:ext cx="7822777" cy="1183050"/>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二、</a:t>
            </a:r>
            <a:r>
              <a:rPr lang="zh-CN" altLang="en-US" sz="4000" b="1" dirty="0" smtClean="0">
                <a:latin typeface="华文隶书" panose="02010800040101010101" pitchFamily="2" charset="-122"/>
                <a:ea typeface="华文隶书" panose="02010800040101010101" pitchFamily="2" charset="-122"/>
              </a:rPr>
              <a:t>计算分析投资项目的评价</a:t>
            </a:r>
            <a:r>
              <a:rPr lang="zh-CN" altLang="en-US" sz="4000" b="1" dirty="0">
                <a:latin typeface="华文隶书" panose="02010800040101010101" pitchFamily="2" charset="-122"/>
                <a:ea typeface="华文隶书" panose="02010800040101010101" pitchFamily="2" charset="-122"/>
              </a:rPr>
              <a:t>指标</a:t>
            </a:r>
            <a:endParaRPr lang="zh-CN" altLang="en-US"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EBAA0B0A-6C67-430D-843B-589DA2079AA5}" type="slidenum">
              <a:rPr lang="en-US"/>
            </a:fld>
            <a:endParaRPr lang="en-US" dirty="0"/>
          </a:p>
        </p:txBody>
      </p:sp>
      <p:sp>
        <p:nvSpPr>
          <p:cNvPr id="12" name="TextBox 11"/>
          <p:cNvSpPr txBox="1"/>
          <p:nvPr/>
        </p:nvSpPr>
        <p:spPr>
          <a:xfrm>
            <a:off x="4346294" y="1132255"/>
            <a:ext cx="2630488" cy="846386"/>
          </a:xfrm>
          <a:prstGeom prst="rect">
            <a:avLst/>
          </a:prstGeom>
          <a:noFill/>
          <a:ln>
            <a:solidFill>
              <a:schemeClr val="accent1"/>
            </a:solidFill>
          </a:ln>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742950" indent="-742950" algn="l">
              <a:lnSpc>
                <a:spcPct val="150000"/>
              </a:lnSpc>
              <a:defRPr/>
            </a:pPr>
            <a:r>
              <a:rPr lang="zh-CN" altLang="en-US" sz="4000" dirty="0">
                <a:solidFill>
                  <a:schemeClr val="tx1"/>
                </a:solidFill>
                <a:latin typeface="华文隶书" panose="02010800040101010101" pitchFamily="2" charset="-122"/>
                <a:ea typeface="华文隶书" panose="02010800040101010101" pitchFamily="2" charset="-122"/>
              </a:rPr>
              <a:t>任务实训</a:t>
            </a:r>
            <a:endParaRPr lang="zh-CN" altLang="en-US" sz="4000" dirty="0">
              <a:solidFill>
                <a:schemeClr val="tx1"/>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6154057"/>
            <a:ext cx="12192000" cy="70394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178630" y="928914"/>
            <a:ext cx="5733141" cy="130629"/>
            <a:chOff x="5475255" y="1143000"/>
            <a:chExt cx="1486646" cy="101600"/>
          </a:xfrm>
        </p:grpSpPr>
        <p:cxnSp>
          <p:nvCxnSpPr>
            <p:cNvPr id="4"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31"/>
            <p:cNvCxnSpPr/>
            <p:nvPr/>
          </p:nvCxnSpPr>
          <p:spPr>
            <a:xfrm>
              <a:off x="561658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3078577" y="78830"/>
            <a:ext cx="4842992" cy="923330"/>
          </a:xfrm>
          <a:prstGeom prst="rect">
            <a:avLst/>
          </a:prstGeom>
        </p:spPr>
        <p:txBody>
          <a:bodyPr wrap="none">
            <a:spAutoFit/>
          </a:bodyPr>
          <a:lstStyle/>
          <a:p>
            <a:pPr algn="l" eaLnBrk="0" hangingPunct="0">
              <a:lnSpc>
                <a:spcPct val="150000"/>
              </a:lnSpc>
            </a:pPr>
            <a:r>
              <a:rPr lang="zh-CN" altLang="en-US" sz="3600" b="1" dirty="0">
                <a:latin typeface="微软雅黑" panose="020B0503020204020204" pitchFamily="34" charset="-122"/>
                <a:ea typeface="微软雅黑" panose="020B0503020204020204" pitchFamily="34" charset="-122"/>
                <a:cs typeface="+mj-cs"/>
                <a:sym typeface="+mn-ea"/>
              </a:rPr>
              <a:t> </a:t>
            </a:r>
            <a:r>
              <a:rPr lang="zh-CN" altLang="en-US" sz="3600" b="1" dirty="0" smtClean="0">
                <a:latin typeface="微软雅黑" panose="020B0503020204020204" pitchFamily="34" charset="-122"/>
                <a:ea typeface="微软雅黑" panose="020B0503020204020204" pitchFamily="34" charset="-122"/>
                <a:cs typeface="+mj-cs"/>
                <a:sym typeface="+mn-ea"/>
              </a:rPr>
              <a:t>      投资</a:t>
            </a:r>
            <a:r>
              <a:rPr lang="zh-CN" altLang="en-US" sz="3600" b="1" dirty="0">
                <a:latin typeface="微软雅黑" panose="020B0503020204020204" pitchFamily="34" charset="-122"/>
                <a:ea typeface="微软雅黑" panose="020B0503020204020204" pitchFamily="34" charset="-122"/>
                <a:cs typeface="+mj-cs"/>
                <a:sym typeface="+mn-ea"/>
              </a:rPr>
              <a:t>项目评价指标</a:t>
            </a:r>
            <a:endParaRPr lang="zh-CN" altLang="en-US" sz="3600" b="1" dirty="0">
              <a:latin typeface="微软雅黑" panose="020B0503020204020204" pitchFamily="34" charset="-122"/>
              <a:ea typeface="微软雅黑" panose="020B0503020204020204" pitchFamily="34" charset="-122"/>
              <a:cs typeface="+mj-cs"/>
              <a:sym typeface="黑体" panose="02010609060101010101" charset="-122"/>
            </a:endParaRPr>
          </a:p>
        </p:txBody>
      </p:sp>
      <p:sp>
        <p:nvSpPr>
          <p:cNvPr id="21" name="矩形 20"/>
          <p:cNvSpPr/>
          <p:nvPr/>
        </p:nvSpPr>
        <p:spPr>
          <a:xfrm>
            <a:off x="1190360" y="1490579"/>
            <a:ext cx="4698722" cy="584775"/>
          </a:xfrm>
          <a:prstGeom prst="rect">
            <a:avLst/>
          </a:prstGeom>
        </p:spPr>
        <p:txBody>
          <a:bodyPr wrap="none">
            <a:spAutoFit/>
          </a:bodyPr>
          <a:lstStyle/>
          <a:p>
            <a:pPr algn="l"/>
            <a:r>
              <a:rPr lang="zh-CN" altLang="en-US" sz="3200" b="1" dirty="0" smtClean="0">
                <a:latin typeface="微软雅黑" panose="020B0503020204020204" pitchFamily="34" charset="-122"/>
                <a:ea typeface="微软雅黑" panose="020B0503020204020204" pitchFamily="34" charset="-122"/>
                <a:cs typeface="+mj-cs"/>
                <a:sym typeface="+mn-ea"/>
              </a:rPr>
              <a:t>投资</a:t>
            </a:r>
            <a:r>
              <a:rPr lang="zh-CN" altLang="en-US" sz="3200" b="1" dirty="0">
                <a:latin typeface="微软雅黑" panose="020B0503020204020204" pitchFamily="34" charset="-122"/>
                <a:ea typeface="微软雅黑" panose="020B0503020204020204" pitchFamily="34" charset="-122"/>
                <a:cs typeface="+mj-cs"/>
                <a:sym typeface="+mn-ea"/>
              </a:rPr>
              <a:t>项目评价指标</a:t>
            </a:r>
            <a:r>
              <a:rPr lang="zh-CN" altLang="en-US" sz="3200" b="1" dirty="0">
                <a:latin typeface="微软雅黑" panose="020B0503020204020204" pitchFamily="34" charset="-122"/>
                <a:ea typeface="微软雅黑" panose="020B0503020204020204" pitchFamily="34" charset="-122"/>
              </a:rPr>
              <a:t>的含义</a:t>
            </a:r>
            <a:endParaRPr lang="zh-CN" altLang="zh-CN" sz="32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a:xfrm>
            <a:off x="11672256" y="6492875"/>
            <a:ext cx="519744" cy="365125"/>
          </a:xfrm>
        </p:spPr>
        <p:txBody>
          <a:bodyPr/>
          <a:lstStyle/>
          <a:p>
            <a:fld id="{6FAC12D6-6874-44D7-A628-78DA8109D10F}" type="slidenum">
              <a:rPr lang="en-US" smtClean="0">
                <a:solidFill>
                  <a:schemeClr val="tx1"/>
                </a:solidFill>
              </a:rPr>
            </a:fld>
            <a:endParaRPr lang="en-US" dirty="0">
              <a:solidFill>
                <a:schemeClr val="tx1"/>
              </a:solidFill>
            </a:endParaRPr>
          </a:p>
        </p:txBody>
      </p:sp>
      <p:sp>
        <p:nvSpPr>
          <p:cNvPr id="13" name="文本框 12"/>
          <p:cNvSpPr txBox="1"/>
          <p:nvPr/>
        </p:nvSpPr>
        <p:spPr>
          <a:xfrm>
            <a:off x="1320800" y="2305685"/>
            <a:ext cx="5331460" cy="2246630"/>
          </a:xfrm>
          <a:prstGeom prst="rect">
            <a:avLst/>
          </a:prstGeom>
          <a:noFill/>
        </p:spPr>
        <p:txBody>
          <a:bodyPr wrap="square" lIns="36000" tIns="46800" rIns="36000" bIns="46800" rtlCol="0" anchor="t">
            <a:spAutoFit/>
          </a:bodyPr>
          <a:lstStyle/>
          <a:p>
            <a:pPr>
              <a:lnSpc>
                <a:spcPct val="125000"/>
              </a:lnSpc>
            </a:pPr>
            <a:r>
              <a:rPr lang="zh-CN" altLang="en-US" sz="2800" dirty="0">
                <a:solidFill>
                  <a:schemeClr val="tx1"/>
                </a:solidFill>
                <a:latin typeface="微软雅黑" panose="020B0503020204020204" pitchFamily="34" charset="-122"/>
                <a:ea typeface="微软雅黑" panose="020B0503020204020204" pitchFamily="34" charset="-122"/>
              </a:rPr>
              <a:t>投资项目评价指标，是指用于衡量和比较投资项目可行性，以便据以进行方案决策的定量化标准与尺度。</a:t>
            </a:r>
            <a:endParaRPr lang="zh-CN" altLang="en-US" sz="2800" dirty="0">
              <a:solidFill>
                <a:schemeClr val="tx1"/>
              </a:solidFill>
              <a:latin typeface="微软雅黑" panose="020B0503020204020204" pitchFamily="34" charset="-122"/>
              <a:ea typeface="微软雅黑" panose="020B0503020204020204" pitchFamily="34" charset="-122"/>
            </a:endParaRPr>
          </a:p>
        </p:txBody>
      </p:sp>
      <p:pic>
        <p:nvPicPr>
          <p:cNvPr id="8195" name="Picture 3"/>
          <p:cNvPicPr>
            <a:picLocks noChangeAspect="1" noChangeArrowheads="1"/>
          </p:cNvPicPr>
          <p:nvPr/>
        </p:nvPicPr>
        <p:blipFill>
          <a:blip r:embed="rId1"/>
          <a:srcRect/>
          <a:stretch>
            <a:fillRect/>
          </a:stretch>
        </p:blipFill>
        <p:spPr bwMode="auto">
          <a:xfrm>
            <a:off x="7219221" y="2075543"/>
            <a:ext cx="3736982" cy="2379212"/>
          </a:xfrm>
          <a:prstGeom prst="rect">
            <a:avLst/>
          </a:prstGeom>
          <a:noFill/>
          <a:ln w="9525">
            <a:noFill/>
            <a:miter lim="800000"/>
            <a:headEnd/>
            <a:tailEnd/>
          </a:ln>
          <a:effectLst/>
        </p:spPr>
      </p:pic>
      <p:sp>
        <p:nvSpPr>
          <p:cNvPr id="23" name="矩形 22"/>
          <p:cNvSpPr/>
          <p:nvPr/>
        </p:nvSpPr>
        <p:spPr>
          <a:xfrm>
            <a:off x="1287520" y="4941277"/>
            <a:ext cx="9259459"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cap="none" spc="0" dirty="0">
                <a:ln>
                  <a:prstDash val="solid"/>
                </a:ln>
                <a:solidFill>
                  <a:srgbClr val="FF9900"/>
                </a:solidFill>
                <a:effectLst>
                  <a:outerShdw blurRad="88000" dist="50800" dir="5040000" algn="tl">
                    <a:schemeClr val="accent4">
                      <a:tint val="80000"/>
                      <a:satMod val="250000"/>
                      <a:alpha val="45000"/>
                    </a:schemeClr>
                  </a:outerShdw>
                </a:effectLst>
              </a:rPr>
              <a:t>To invest or not to invest, that is a question.</a:t>
            </a:r>
            <a:endParaRPr lang="zh-CN" altLang="en-US" sz="3200" b="1" cap="none" spc="0" dirty="0">
              <a:ln>
                <a:prstDash val="solid"/>
              </a:ln>
              <a:solidFill>
                <a:srgbClr val="FF9900"/>
              </a:solidFill>
              <a:effectLst>
                <a:outerShdw blurRad="88000" dist="50800" dir="5040000" algn="tl">
                  <a:schemeClr val="accent4">
                    <a:tint val="80000"/>
                    <a:satMod val="250000"/>
                    <a:alpha val="45000"/>
                  </a:schemeClr>
                </a:outerShdw>
              </a:effectLst>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1000" fill="hold"/>
                                        <p:tgtEl>
                                          <p:spTgt spid="21"/>
                                        </p:tgtEl>
                                        <p:attrNameLst>
                                          <p:attrName>ppt_w</p:attrName>
                                        </p:attrNameLst>
                                      </p:cBhvr>
                                      <p:tavLst>
                                        <p:tav tm="0">
                                          <p:val>
                                            <p:strVal val="#ppt_w*0.70"/>
                                          </p:val>
                                        </p:tav>
                                        <p:tav tm="100000">
                                          <p:val>
                                            <p:strVal val="#ppt_w"/>
                                          </p:val>
                                        </p:tav>
                                      </p:tavLst>
                                    </p:anim>
                                    <p:anim calcmode="lin" valueType="num">
                                      <p:cBhvr>
                                        <p:cTn id="17" dur="1000" fill="hold"/>
                                        <p:tgtEl>
                                          <p:spTgt spid="21"/>
                                        </p:tgtEl>
                                        <p:attrNameLst>
                                          <p:attrName>ppt_h</p:attrName>
                                        </p:attrNameLst>
                                      </p:cBhvr>
                                      <p:tavLst>
                                        <p:tav tm="0">
                                          <p:val>
                                            <p:strVal val="#ppt_h"/>
                                          </p:val>
                                        </p:tav>
                                        <p:tav tm="100000">
                                          <p:val>
                                            <p:strVal val="#ppt_h"/>
                                          </p:val>
                                        </p:tav>
                                      </p:tavLst>
                                    </p:anim>
                                    <p:animEffect transition="in" filter="fade">
                                      <p:cBhvr>
                                        <p:cTn id="18" dur="1000"/>
                                        <p:tgtEl>
                                          <p:spTgt spid="21"/>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21"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6FAC12D6-6874-44D7-A628-78DA8109D10F}" type="slidenum">
              <a:rPr lang="en-US" smtClean="0">
                <a:solidFill>
                  <a:schemeClr val="tx1"/>
                </a:solidFill>
              </a:rPr>
            </a:fld>
            <a:endParaRPr lang="en-US" dirty="0">
              <a:solidFill>
                <a:schemeClr val="tx1"/>
              </a:solidFill>
            </a:endParaRPr>
          </a:p>
        </p:txBody>
      </p:sp>
      <p:sp>
        <p:nvSpPr>
          <p:cNvPr id="3" name="文本框 2"/>
          <p:cNvSpPr txBox="1"/>
          <p:nvPr/>
        </p:nvSpPr>
        <p:spPr>
          <a:xfrm>
            <a:off x="1259840" y="2384152"/>
            <a:ext cx="9931400" cy="554355"/>
          </a:xfrm>
          <a:prstGeom prst="rect">
            <a:avLst/>
          </a:prstGeom>
          <a:noFill/>
        </p:spPr>
        <p:txBody>
          <a:bodyPr wrap="square" lIns="36000" tIns="46800" rIns="36000" bIns="46800" rtlCol="0" anchor="t">
            <a:spAutoFit/>
          </a:bodyPr>
          <a:lstStyle/>
          <a:p>
            <a:pPr>
              <a:lnSpc>
                <a:spcPct val="125000"/>
              </a:lnSpc>
            </a:pPr>
            <a:r>
              <a:rPr lang="zh-CN" altLang="en-US" sz="2400" dirty="0">
                <a:solidFill>
                  <a:schemeClr val="tx1"/>
                </a:solidFill>
                <a:latin typeface="微软雅黑" panose="020B0503020204020204" pitchFamily="34" charset="-122"/>
                <a:ea typeface="微软雅黑" panose="020B0503020204020204" pitchFamily="34" charset="-122"/>
              </a:rPr>
              <a:t>按照是否考虑资金时间价值分类，可分为静态评价指标和动态评价指标。</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178630" y="928914"/>
            <a:ext cx="5733141" cy="130629"/>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3078577" y="78830"/>
            <a:ext cx="4705134" cy="923330"/>
          </a:xfrm>
          <a:prstGeom prst="rect">
            <a:avLst/>
          </a:prstGeom>
        </p:spPr>
        <p:txBody>
          <a:bodyPr wrap="none">
            <a:spAutoFit/>
          </a:bodyPr>
          <a:lstStyle/>
          <a:p>
            <a:pPr algn="l" eaLnBrk="0" hangingPunct="0">
              <a:lnSpc>
                <a:spcPct val="150000"/>
              </a:lnSpc>
            </a:pPr>
            <a:r>
              <a:rPr lang="zh-CN" altLang="en-US" sz="3600" b="1" dirty="0">
                <a:latin typeface="微软雅黑" panose="020B0503020204020204" pitchFamily="34" charset="-122"/>
                <a:ea typeface="微软雅黑" panose="020B0503020204020204" pitchFamily="34" charset="-122"/>
                <a:cs typeface="+mj-cs"/>
                <a:sym typeface="+mn-ea"/>
              </a:rPr>
              <a:t> </a:t>
            </a:r>
            <a:r>
              <a:rPr lang="zh-CN" altLang="en-US" sz="3600" b="1" dirty="0" smtClean="0">
                <a:latin typeface="微软雅黑" panose="020B0503020204020204" pitchFamily="34" charset="-122"/>
                <a:ea typeface="微软雅黑" panose="020B0503020204020204" pitchFamily="34" charset="-122"/>
                <a:cs typeface="+mj-cs"/>
                <a:sym typeface="+mn-ea"/>
              </a:rPr>
              <a:t>     投资</a:t>
            </a:r>
            <a:r>
              <a:rPr lang="zh-CN" altLang="en-US" sz="3600" b="1" dirty="0">
                <a:latin typeface="微软雅黑" panose="020B0503020204020204" pitchFamily="34" charset="-122"/>
                <a:ea typeface="微软雅黑" panose="020B0503020204020204" pitchFamily="34" charset="-122"/>
                <a:cs typeface="+mj-cs"/>
                <a:sym typeface="+mn-ea"/>
              </a:rPr>
              <a:t>项目评价指标</a:t>
            </a:r>
            <a:endParaRPr lang="zh-CN" altLang="en-US" sz="3600" b="1" dirty="0">
              <a:latin typeface="微软雅黑" panose="020B0503020204020204" pitchFamily="34" charset="-122"/>
              <a:ea typeface="微软雅黑" panose="020B0503020204020204" pitchFamily="34" charset="-122"/>
              <a:cs typeface="+mj-cs"/>
              <a:sym typeface="黑体" panose="02010609060101010101" charset="-122"/>
            </a:endParaRPr>
          </a:p>
        </p:txBody>
      </p:sp>
      <p:sp>
        <p:nvSpPr>
          <p:cNvPr id="21" name="矩形 20"/>
          <p:cNvSpPr/>
          <p:nvPr/>
        </p:nvSpPr>
        <p:spPr>
          <a:xfrm>
            <a:off x="1194715" y="1580930"/>
            <a:ext cx="4698722" cy="584775"/>
          </a:xfrm>
          <a:prstGeom prst="rect">
            <a:avLst/>
          </a:prstGeom>
        </p:spPr>
        <p:txBody>
          <a:bodyPr wrap="none">
            <a:spAutoFit/>
          </a:bodyPr>
          <a:lstStyle/>
          <a:p>
            <a:pPr algn="l"/>
            <a:r>
              <a:rPr lang="en-US" altLang="zh-CN" sz="3200" b="1" dirty="0" err="1" smtClean="0">
                <a:latin typeface="微软雅黑" panose="020B0503020204020204" pitchFamily="34" charset="-122"/>
                <a:ea typeface="微软雅黑" panose="020B0503020204020204" pitchFamily="34" charset="-122"/>
                <a:sym typeface="+mn-ea"/>
              </a:rPr>
              <a:t>投资决策评价指标的分类</a:t>
            </a:r>
            <a:endParaRPr lang="zh-CN" altLang="zh-CN" sz="3200" b="1" dirty="0">
              <a:latin typeface="微软雅黑" panose="020B0503020204020204" pitchFamily="34" charset="-122"/>
              <a:ea typeface="微软雅黑" panose="020B0503020204020204" pitchFamily="34" charset="-122"/>
            </a:endParaRPr>
          </a:p>
        </p:txBody>
      </p:sp>
      <p:sp>
        <p:nvSpPr>
          <p:cNvPr id="126" name="Rectangle 13"/>
          <p:cNvSpPr/>
          <p:nvPr/>
        </p:nvSpPr>
        <p:spPr>
          <a:xfrm>
            <a:off x="6583316" y="3260090"/>
            <a:ext cx="3112226" cy="612475"/>
          </a:xfrm>
          <a:prstGeom prst="rect">
            <a:avLst/>
          </a:prstGeom>
          <a:noFill/>
          <a:ln w="9525">
            <a:noFill/>
          </a:ln>
        </p:spPr>
        <p:txBody>
          <a:bodyPr wrap="square">
            <a:spAutoFit/>
          </a:bodyPr>
          <a:lstStyle/>
          <a:p>
            <a:pPr>
              <a:lnSpc>
                <a:spcPct val="130000"/>
              </a:lnSpc>
              <a:spcBef>
                <a:spcPct val="30000"/>
              </a:spcBef>
            </a:pPr>
            <a:r>
              <a:rPr lang="zh-CN" altLang="en-US" sz="2600" b="1" dirty="0">
                <a:solidFill>
                  <a:srgbClr val="FF0000"/>
                </a:solidFill>
                <a:latin typeface="微软雅黑" panose="020B0503020204020204" pitchFamily="34" charset="-122"/>
                <a:ea typeface="微软雅黑" panose="020B0503020204020204" pitchFamily="34" charset="-122"/>
              </a:rPr>
              <a:t>静态投资回收期</a:t>
            </a:r>
            <a:endParaRPr lang="zh-CN" altLang="en-US" sz="2600" b="1" dirty="0">
              <a:solidFill>
                <a:srgbClr val="FF0000"/>
              </a:solidFill>
              <a:latin typeface="微软雅黑" panose="020B0503020204020204" pitchFamily="34" charset="-122"/>
              <a:ea typeface="微软雅黑" panose="020B0503020204020204" pitchFamily="34" charset="-122"/>
            </a:endParaRPr>
          </a:p>
        </p:txBody>
      </p:sp>
      <p:grpSp>
        <p:nvGrpSpPr>
          <p:cNvPr id="8" name="Group 24"/>
          <p:cNvGrpSpPr/>
          <p:nvPr/>
        </p:nvGrpSpPr>
        <p:grpSpPr>
          <a:xfrm>
            <a:off x="2407965" y="3279775"/>
            <a:ext cx="2731453" cy="655955"/>
            <a:chOff x="1922455" y="2123279"/>
            <a:chExt cx="2192404" cy="1931011"/>
          </a:xfrm>
        </p:grpSpPr>
        <p:sp>
          <p:nvSpPr>
            <p:cNvPr id="13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0" cap="none" spc="0" normalizeH="0" baseline="0" noProof="0">
                <a:ln>
                  <a:noFill/>
                </a:ln>
                <a:solidFill>
                  <a:srgbClr val="FFFFFF"/>
                </a:solidFill>
                <a:effectLst/>
                <a:uLnTx/>
                <a:uFillTx/>
                <a:latin typeface="微软雅黑" panose="020B0503020204020204" pitchFamily="34" charset="-122"/>
                <a:ea typeface="宋体" panose="02010600030101010101" pitchFamily="2" charset="-122"/>
                <a:cs typeface="+mn-cs"/>
              </a:endParaRPr>
            </a:p>
          </p:txBody>
        </p:sp>
        <p:sp>
          <p:nvSpPr>
            <p:cNvPr id="131" name="任意多边形 83"/>
            <p:cNvSpPr/>
            <p:nvPr/>
          </p:nvSpPr>
          <p:spPr bwMode="auto">
            <a:xfrm rot="16200000">
              <a:off x="2060418" y="2001206"/>
              <a:ext cx="1902971" cy="2178897"/>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32" name="椭圆 80"/>
            <p:cNvSpPr/>
            <p:nvPr/>
          </p:nvSpPr>
          <p:spPr bwMode="auto">
            <a:xfrm>
              <a:off x="1967562" y="2229830"/>
              <a:ext cx="2107031" cy="1719777"/>
            </a:xfrm>
            <a:prstGeom prst="roundRect">
              <a:avLst/>
            </a:prstGeom>
            <a:gradFill>
              <a:gsLst>
                <a:gs pos="0">
                  <a:srgbClr val="067FC9"/>
                </a:gs>
                <a:gs pos="100000">
                  <a:srgbClr val="00B2CA"/>
                </a:gs>
              </a:gsLst>
              <a:lin ang="2700000" scaled="1"/>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静态评价指标</a:t>
              </a:r>
              <a:endParaRPr kumimoji="0" lang="zh-CN" altLang="en-US" sz="2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122" name="Line 18"/>
          <p:cNvSpPr>
            <a:spLocks noChangeShapeType="1"/>
          </p:cNvSpPr>
          <p:nvPr/>
        </p:nvSpPr>
        <p:spPr bwMode="auto">
          <a:xfrm>
            <a:off x="5139418" y="3545204"/>
            <a:ext cx="1406525" cy="0"/>
          </a:xfrm>
          <a:prstGeom prst="line">
            <a:avLst/>
          </a:prstGeom>
          <a:noFill/>
          <a:ln w="19050" cap="rnd">
            <a:solidFill>
              <a:schemeClr val="tx1"/>
            </a:solidFill>
            <a:prstDash val="sysDot"/>
            <a:round/>
            <a:tailEnd type="oval"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9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nvGrpSpPr>
          <p:cNvPr id="9" name="Group 24"/>
          <p:cNvGrpSpPr/>
          <p:nvPr/>
        </p:nvGrpSpPr>
        <p:grpSpPr>
          <a:xfrm>
            <a:off x="2436994" y="4313192"/>
            <a:ext cx="2731453" cy="655955"/>
            <a:chOff x="1922455" y="2123279"/>
            <a:chExt cx="2192404" cy="1931011"/>
          </a:xfrm>
        </p:grpSpPr>
        <p:sp>
          <p:nvSpPr>
            <p:cNvPr id="1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0" cap="none" spc="0" normalizeH="0" baseline="0" noProof="0">
                <a:ln>
                  <a:noFill/>
                </a:ln>
                <a:solidFill>
                  <a:srgbClr val="FFFFFF"/>
                </a:solidFill>
                <a:effectLst/>
                <a:uLnTx/>
                <a:uFillTx/>
                <a:latin typeface="微软雅黑" panose="020B0503020204020204" pitchFamily="34" charset="-122"/>
                <a:ea typeface="宋体" panose="02010600030101010101" pitchFamily="2" charset="-122"/>
                <a:cs typeface="+mn-cs"/>
              </a:endParaRPr>
            </a:p>
          </p:txBody>
        </p:sp>
        <p:sp>
          <p:nvSpPr>
            <p:cNvPr id="11" name="任意多边形 83"/>
            <p:cNvSpPr/>
            <p:nvPr/>
          </p:nvSpPr>
          <p:spPr bwMode="auto">
            <a:xfrm rot="16200000">
              <a:off x="2060418" y="2001206"/>
              <a:ext cx="1902971" cy="2178897"/>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椭圆 80"/>
            <p:cNvSpPr/>
            <p:nvPr/>
          </p:nvSpPr>
          <p:spPr bwMode="auto">
            <a:xfrm>
              <a:off x="1967562" y="2229830"/>
              <a:ext cx="2107031" cy="1719777"/>
            </a:xfrm>
            <a:prstGeom prst="roundRect">
              <a:avLst/>
            </a:prstGeom>
            <a:gradFill>
              <a:gsLst>
                <a:gs pos="0">
                  <a:srgbClr val="067FC9"/>
                </a:gs>
                <a:gs pos="100000">
                  <a:srgbClr val="00B2CA"/>
                </a:gs>
              </a:gsLst>
              <a:lin ang="2700000" scaled="1"/>
            </a:gra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动态评价指标</a:t>
              </a:r>
              <a:endParaRPr kumimoji="0" lang="zh-CN" altLang="en-US" sz="2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154" name="同心圆 153"/>
          <p:cNvSpPr/>
          <p:nvPr/>
        </p:nvSpPr>
        <p:spPr>
          <a:xfrm>
            <a:off x="5596261" y="5324549"/>
            <a:ext cx="223744" cy="27530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8448" name="TextBox 5"/>
          <p:cNvSpPr txBox="1"/>
          <p:nvPr/>
        </p:nvSpPr>
        <p:spPr>
          <a:xfrm>
            <a:off x="6653179" y="4280400"/>
            <a:ext cx="1431280" cy="612475"/>
          </a:xfrm>
          <a:prstGeom prst="rect">
            <a:avLst/>
          </a:prstGeom>
          <a:noFill/>
          <a:ln w="9525">
            <a:noFill/>
          </a:ln>
        </p:spPr>
        <p:txBody>
          <a:bodyPr wrap="square">
            <a:spAutoFit/>
          </a:bodyPr>
          <a:lstStyle/>
          <a:p>
            <a:pPr>
              <a:lnSpc>
                <a:spcPct val="130000"/>
              </a:lnSpc>
              <a:spcBef>
                <a:spcPct val="30000"/>
              </a:spcBef>
            </a:pPr>
            <a:r>
              <a:rPr lang="zh-CN" altLang="en-US" sz="2600" b="1" dirty="0">
                <a:solidFill>
                  <a:srgbClr val="FF0000"/>
                </a:solidFill>
                <a:latin typeface="微软雅黑" panose="020B0503020204020204" pitchFamily="34" charset="-122"/>
                <a:ea typeface="微软雅黑" panose="020B0503020204020204" pitchFamily="34" charset="-122"/>
              </a:rPr>
              <a:t>净现值</a:t>
            </a:r>
            <a:endParaRPr lang="zh-CN" altLang="en-US" sz="2600" b="1" dirty="0">
              <a:solidFill>
                <a:srgbClr val="FF0000"/>
              </a:solidFill>
              <a:latin typeface="微软雅黑" panose="020B0503020204020204" pitchFamily="34" charset="-122"/>
              <a:ea typeface="微软雅黑" panose="020B0503020204020204" pitchFamily="34" charset="-122"/>
            </a:endParaRPr>
          </a:p>
        </p:txBody>
      </p:sp>
      <p:sp>
        <p:nvSpPr>
          <p:cNvPr id="18450" name="TextBox 5"/>
          <p:cNvSpPr txBox="1"/>
          <p:nvPr/>
        </p:nvSpPr>
        <p:spPr>
          <a:xfrm>
            <a:off x="6697095" y="5450076"/>
            <a:ext cx="1938906" cy="570865"/>
          </a:xfrm>
          <a:prstGeom prst="rect">
            <a:avLst/>
          </a:prstGeom>
          <a:noFill/>
          <a:ln w="9525">
            <a:noFill/>
          </a:ln>
        </p:spPr>
        <p:txBody>
          <a:bodyPr wrap="square">
            <a:spAutoFit/>
          </a:bodyPr>
          <a:lstStyle/>
          <a:p>
            <a:pPr>
              <a:lnSpc>
                <a:spcPct val="130000"/>
              </a:lnSpc>
              <a:spcBef>
                <a:spcPct val="30000"/>
              </a:spcBef>
            </a:pPr>
            <a:r>
              <a:rPr lang="zh-CN" altLang="en-US" sz="2400" b="1" dirty="0">
                <a:solidFill>
                  <a:srgbClr val="FF0000"/>
                </a:solidFill>
                <a:latin typeface="微软雅黑" panose="020B0503020204020204" pitchFamily="34" charset="-122"/>
                <a:ea typeface="微软雅黑" panose="020B0503020204020204" pitchFamily="34" charset="-122"/>
              </a:rPr>
              <a:t>内部收益率</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5132162" y="4568461"/>
            <a:ext cx="1448722" cy="1230586"/>
            <a:chOff x="4246790" y="4916804"/>
            <a:chExt cx="1448722" cy="1230586"/>
          </a:xfrm>
        </p:grpSpPr>
        <p:sp>
          <p:nvSpPr>
            <p:cNvPr id="167" name="Line 20"/>
            <p:cNvSpPr>
              <a:spLocks noChangeShapeType="1"/>
            </p:cNvSpPr>
            <p:nvPr/>
          </p:nvSpPr>
          <p:spPr bwMode="auto">
            <a:xfrm>
              <a:off x="4903512" y="6147390"/>
              <a:ext cx="792000" cy="0"/>
            </a:xfrm>
            <a:prstGeom prst="line">
              <a:avLst/>
            </a:prstGeom>
            <a:noFill/>
            <a:ln w="19050" cap="rnd">
              <a:solidFill>
                <a:schemeClr val="tx1">
                  <a:lumMod val="75000"/>
                  <a:lumOff val="25000"/>
                </a:schemeClr>
              </a:solidFill>
              <a:prstDash val="sysDot"/>
              <a:round/>
              <a:tailEnd type="oval"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9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66" name="Line 20"/>
            <p:cNvSpPr>
              <a:spLocks noChangeShapeType="1"/>
            </p:cNvSpPr>
            <p:nvPr/>
          </p:nvSpPr>
          <p:spPr bwMode="auto">
            <a:xfrm flipV="1">
              <a:off x="4860695" y="5509125"/>
              <a:ext cx="792000" cy="0"/>
            </a:xfrm>
            <a:prstGeom prst="line">
              <a:avLst/>
            </a:prstGeom>
            <a:noFill/>
            <a:ln w="19050" cap="rnd">
              <a:solidFill>
                <a:schemeClr val="tx1">
                  <a:lumMod val="75000"/>
                  <a:lumOff val="25000"/>
                </a:schemeClr>
              </a:solidFill>
              <a:prstDash val="sysDot"/>
              <a:round/>
              <a:tailEnd type="oval"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9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cxnSp>
          <p:nvCxnSpPr>
            <p:cNvPr id="169" name="Straight Connector 4"/>
            <p:cNvCxnSpPr/>
            <p:nvPr/>
          </p:nvCxnSpPr>
          <p:spPr>
            <a:xfrm rot="16200000" flipH="1">
              <a:off x="4272846" y="5535588"/>
              <a:ext cx="1206319" cy="1589"/>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Line 18"/>
            <p:cNvSpPr>
              <a:spLocks noChangeShapeType="1"/>
            </p:cNvSpPr>
            <p:nvPr/>
          </p:nvSpPr>
          <p:spPr bwMode="auto">
            <a:xfrm>
              <a:off x="4246790" y="4916804"/>
              <a:ext cx="1406525" cy="0"/>
            </a:xfrm>
            <a:prstGeom prst="line">
              <a:avLst/>
            </a:prstGeom>
            <a:noFill/>
            <a:ln w="19050" cap="rnd">
              <a:solidFill>
                <a:schemeClr val="tx1"/>
              </a:solidFill>
              <a:prstDash val="sysDot"/>
              <a:round/>
              <a:tailEnd type="oval"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9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1000" fill="hold"/>
                                        <p:tgtEl>
                                          <p:spTgt spid="21"/>
                                        </p:tgtEl>
                                        <p:attrNameLst>
                                          <p:attrName>ppt_w</p:attrName>
                                        </p:attrNameLst>
                                      </p:cBhvr>
                                      <p:tavLst>
                                        <p:tav tm="0">
                                          <p:val>
                                            <p:strVal val="#ppt_w*0.70"/>
                                          </p:val>
                                        </p:tav>
                                        <p:tav tm="100000">
                                          <p:val>
                                            <p:strVal val="#ppt_w"/>
                                          </p:val>
                                        </p:tav>
                                      </p:tavLst>
                                    </p:anim>
                                    <p:anim calcmode="lin" valueType="num">
                                      <p:cBhvr>
                                        <p:cTn id="17" dur="1000" fill="hold"/>
                                        <p:tgtEl>
                                          <p:spTgt spid="21"/>
                                        </p:tgtEl>
                                        <p:attrNameLst>
                                          <p:attrName>ppt_h</p:attrName>
                                        </p:attrNameLst>
                                      </p:cBhvr>
                                      <p:tavLst>
                                        <p:tav tm="0">
                                          <p:val>
                                            <p:strVal val="#ppt_h"/>
                                          </p:val>
                                        </p:tav>
                                        <p:tav tm="100000">
                                          <p:val>
                                            <p:strVal val="#ppt_h"/>
                                          </p:val>
                                        </p:tav>
                                      </p:tavLst>
                                    </p:anim>
                                    <p:animEffect transition="in" filter="fade">
                                      <p:cBhvr>
                                        <p:cTn id="18" dur="1000"/>
                                        <p:tgtEl>
                                          <p:spTgt spid="21"/>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lide(fromBottom)">
                                      <p:cBhvr>
                                        <p:cTn id="22" dur="500"/>
                                        <p:tgtEl>
                                          <p:spTgt spid="3"/>
                                        </p:tgtEl>
                                      </p:cBhvr>
                                    </p:animEffect>
                                  </p:childTnLst>
                                </p:cTn>
                              </p:par>
                            </p:childTnLst>
                          </p:cTn>
                        </p:par>
                        <p:par>
                          <p:cTn id="23" fill="hold">
                            <p:stCondLst>
                              <p:cond delay="2500"/>
                            </p:stCondLst>
                            <p:childTnLst>
                              <p:par>
                                <p:cTn id="24" presetID="47"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6"/>
                                        </p:tgtEl>
                                        <p:attrNameLst>
                                          <p:attrName>style.visibility</p:attrName>
                                        </p:attrNameLst>
                                      </p:cBhvr>
                                      <p:to>
                                        <p:strVal val="visible"/>
                                      </p:to>
                                    </p:set>
                                    <p:animEffect transition="in" filter="wipe(left)">
                                      <p:cBhvr>
                                        <p:cTn id="33" dur="500"/>
                                        <p:tgtEl>
                                          <p:spTgt spid="126"/>
                                        </p:tgtEl>
                                      </p:cBhvr>
                                    </p:animEffect>
                                  </p:childTnLst>
                                </p:cTn>
                              </p:par>
                              <p:par>
                                <p:cTn id="34" presetID="22" presetClass="entr" presetSubtype="8" fill="hold" nodeType="withEffect">
                                  <p:stCondLst>
                                    <p:cond delay="0"/>
                                  </p:stCondLst>
                                  <p:childTnLst>
                                    <p:set>
                                      <p:cBhvr>
                                        <p:cTn id="35" dur="1" fill="hold">
                                          <p:stCondLst>
                                            <p:cond delay="0"/>
                                          </p:stCondLst>
                                        </p:cTn>
                                        <p:tgtEl>
                                          <p:spTgt spid="122"/>
                                        </p:tgtEl>
                                        <p:attrNameLst>
                                          <p:attrName>style.visibility</p:attrName>
                                        </p:attrNameLst>
                                      </p:cBhvr>
                                      <p:to>
                                        <p:strVal val="visible"/>
                                      </p:to>
                                    </p:set>
                                    <p:animEffect transition="in" filter="wipe(left)">
                                      <p:cBhvr>
                                        <p:cTn id="36" dur="500"/>
                                        <p:tgtEl>
                                          <p:spTgt spid="122"/>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anim calcmode="lin" valueType="num">
                                      <p:cBhvr>
                                        <p:cTn id="42" dur="500" fill="hold"/>
                                        <p:tgtEl>
                                          <p:spTgt spid="9"/>
                                        </p:tgtEl>
                                        <p:attrNameLst>
                                          <p:attrName>ppt_x</p:attrName>
                                        </p:attrNameLst>
                                      </p:cBhvr>
                                      <p:tavLst>
                                        <p:tav tm="0">
                                          <p:val>
                                            <p:strVal val="#ppt_x"/>
                                          </p:val>
                                        </p:tav>
                                        <p:tav tm="100000">
                                          <p:val>
                                            <p:strVal val="#ppt_x"/>
                                          </p:val>
                                        </p:tav>
                                      </p:tavLst>
                                    </p:anim>
                                    <p:anim calcmode="lin" valueType="num">
                                      <p:cBhvr>
                                        <p:cTn id="43" dur="5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18448"/>
                                        </p:tgtEl>
                                        <p:attrNameLst>
                                          <p:attrName>style.visibility</p:attrName>
                                        </p:attrNameLst>
                                      </p:cBhvr>
                                      <p:to>
                                        <p:strVal val="visible"/>
                                      </p:to>
                                    </p:set>
                                    <p:anim calcmode="lin" valueType="num">
                                      <p:cBhvr additive="base">
                                        <p:cTn id="47" dur="500" fill="hold"/>
                                        <p:tgtEl>
                                          <p:spTgt spid="18448"/>
                                        </p:tgtEl>
                                        <p:attrNameLst>
                                          <p:attrName>ppt_x</p:attrName>
                                        </p:attrNameLst>
                                      </p:cBhvr>
                                      <p:tavLst>
                                        <p:tav tm="0">
                                          <p:val>
                                            <p:strVal val="#ppt_x"/>
                                          </p:val>
                                        </p:tav>
                                        <p:tav tm="100000">
                                          <p:val>
                                            <p:strVal val="#ppt_x"/>
                                          </p:val>
                                        </p:tav>
                                      </p:tavLst>
                                    </p:anim>
                                    <p:anim calcmode="lin" valueType="num">
                                      <p:cBhvr additive="base">
                                        <p:cTn id="48" dur="500" fill="hold"/>
                                        <p:tgtEl>
                                          <p:spTgt spid="18448"/>
                                        </p:tgtEl>
                                        <p:attrNameLst>
                                          <p:attrName>ppt_y</p:attrName>
                                        </p:attrNameLst>
                                      </p:cBhvr>
                                      <p:tavLst>
                                        <p:tav tm="0">
                                          <p:val>
                                            <p:strVal val="1+#ppt_h/2"/>
                                          </p:val>
                                        </p:tav>
                                        <p:tav tm="100000">
                                          <p:val>
                                            <p:strVal val="#ppt_y"/>
                                          </p:val>
                                        </p:tav>
                                      </p:tavLst>
                                    </p:anim>
                                  </p:childTnLst>
                                </p:cTn>
                              </p:par>
                            </p:childTnLst>
                          </p:cTn>
                        </p:par>
                        <p:par>
                          <p:cTn id="49" fill="hold">
                            <p:stCondLst>
                              <p:cond delay="1000"/>
                            </p:stCondLst>
                            <p:childTnLst>
                              <p:par>
                                <p:cTn id="50" presetID="17" presetClass="entr" presetSubtype="10" fill="hold" grpId="0" nodeType="afterEffect">
                                  <p:stCondLst>
                                    <p:cond delay="0"/>
                                  </p:stCondLst>
                                  <p:childTnLst>
                                    <p:set>
                                      <p:cBhvr>
                                        <p:cTn id="51" dur="1" fill="hold">
                                          <p:stCondLst>
                                            <p:cond delay="0"/>
                                          </p:stCondLst>
                                        </p:cTn>
                                        <p:tgtEl>
                                          <p:spTgt spid="18450"/>
                                        </p:tgtEl>
                                        <p:attrNameLst>
                                          <p:attrName>style.visibility</p:attrName>
                                        </p:attrNameLst>
                                      </p:cBhvr>
                                      <p:to>
                                        <p:strVal val="visible"/>
                                      </p:to>
                                    </p:set>
                                    <p:anim calcmode="lin" valueType="num">
                                      <p:cBhvr>
                                        <p:cTn id="52" dur="500" fill="hold"/>
                                        <p:tgtEl>
                                          <p:spTgt spid="18450"/>
                                        </p:tgtEl>
                                        <p:attrNameLst>
                                          <p:attrName>ppt_w</p:attrName>
                                        </p:attrNameLst>
                                      </p:cBhvr>
                                      <p:tavLst>
                                        <p:tav tm="0">
                                          <p:val>
                                            <p:fltVal val="0"/>
                                          </p:val>
                                        </p:tav>
                                        <p:tav tm="100000">
                                          <p:val>
                                            <p:strVal val="#ppt_w"/>
                                          </p:val>
                                        </p:tav>
                                      </p:tavLst>
                                    </p:anim>
                                    <p:anim calcmode="lin" valueType="num">
                                      <p:cBhvr>
                                        <p:cTn id="53" dur="500" fill="hold"/>
                                        <p:tgtEl>
                                          <p:spTgt spid="184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21" grpId="0"/>
      <p:bldP spid="126" grpId="0"/>
      <p:bldP spid="18448" grpId="0"/>
      <p:bldP spid="1845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11485457" y="6398489"/>
            <a:ext cx="519744" cy="365125"/>
          </a:xfrm>
        </p:spPr>
        <p:txBody>
          <a:bodyPr/>
          <a:lstStyle/>
          <a:p>
            <a:fld id="{6FAC12D6-6874-44D7-A628-78DA8109D10F}" type="slidenum">
              <a:rPr lang="en-US" smtClean="0">
                <a:solidFill>
                  <a:schemeClr val="tx1"/>
                </a:solidFill>
              </a:rPr>
            </a:fld>
            <a:endParaRPr lang="en-US" dirty="0">
              <a:solidFill>
                <a:schemeClr val="tx1"/>
              </a:solidFill>
            </a:endParaRPr>
          </a:p>
        </p:txBody>
      </p:sp>
      <p:pic>
        <p:nvPicPr>
          <p:cNvPr id="36868" name="Picture 4" descr="https://timgsa.baidu.com/timg?image&amp;quality=80&amp;size=b9999_10000&amp;sec=1551503011399&amp;di=11fb2828e9e89e6a4528fb042427c9be&amp;imgtype=0&amp;src=http%3A%2F%2Fn.sinaimg.cn%2Fsinanews%2Ftransform%2F20160503%2FIgxz-fxrtzte990417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90816" y="1135284"/>
            <a:ext cx="4901184" cy="452431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
          <p:cNvSpPr>
            <a:spLocks noChangeArrowheads="1"/>
          </p:cNvSpPr>
          <p:nvPr/>
        </p:nvSpPr>
        <p:spPr bwMode="auto">
          <a:xfrm>
            <a:off x="0" y="1135283"/>
            <a:ext cx="7290816" cy="4524315"/>
          </a:xfrm>
          <a:prstGeom prst="rect">
            <a:avLst/>
          </a:prstGeom>
          <a:solidFill>
            <a:srgbClr val="002060"/>
          </a:solidFill>
          <a:ln w="9525">
            <a:noFill/>
            <a:miter lim="800000"/>
          </a:ln>
          <a:effectLst/>
        </p:spPr>
        <p:txBody>
          <a:bodyPr vert="horz" wrap="square" lIns="91440" tIns="45720" rIns="91440" bIns="45720" numCol="1" anchor="ctr" anchorCtr="0" compatLnSpc="1">
            <a:spAutoFit/>
          </a:bodyPr>
          <a:lstStyle/>
          <a:p>
            <a:pPr>
              <a:lnSpc>
                <a:spcPct val="120000"/>
              </a:lnSpc>
            </a:pPr>
            <a:r>
              <a:rPr lang="zh-CN" altLang="en-US" sz="3600" dirty="0">
                <a:solidFill>
                  <a:schemeClr val="bg1"/>
                </a:solidFill>
                <a:latin typeface="微软雅黑" panose="020B0503020204020204" pitchFamily="34" charset="-122"/>
                <a:ea typeface="微软雅黑" panose="020B0503020204020204" pitchFamily="34" charset="-122"/>
                <a:sym typeface="+mn-ea"/>
              </a:rPr>
              <a:t>    </a:t>
            </a:r>
            <a:r>
              <a:rPr lang="zh-CN" altLang="en-US" sz="3200" dirty="0">
                <a:solidFill>
                  <a:schemeClr val="bg1"/>
                </a:solidFill>
                <a:latin typeface="微软雅黑" panose="020B0503020204020204" pitchFamily="34" charset="-122"/>
                <a:ea typeface="微软雅黑" panose="020B0503020204020204" pitchFamily="34" charset="-122"/>
                <a:sym typeface="+mn-ea"/>
              </a:rPr>
              <a:t>成功秘诀有三条</a:t>
            </a:r>
            <a:endParaRPr lang="en-US" altLang="zh-CN" sz="3200" dirty="0">
              <a:solidFill>
                <a:schemeClr val="bg1"/>
              </a:solidFill>
              <a:latin typeface="微软雅黑" panose="020B0503020204020204" pitchFamily="34" charset="-122"/>
              <a:ea typeface="微软雅黑" panose="020B0503020204020204" pitchFamily="34" charset="-122"/>
              <a:sym typeface="+mn-ea"/>
            </a:endParaRPr>
          </a:p>
          <a:p>
            <a:pPr>
              <a:lnSpc>
                <a:spcPct val="120000"/>
              </a:lnSpc>
            </a:pPr>
            <a:endParaRPr lang="en-US" altLang="zh-CN" sz="3200" dirty="0">
              <a:solidFill>
                <a:schemeClr val="bg1"/>
              </a:solidFill>
              <a:latin typeface="微软雅黑" panose="020B0503020204020204" pitchFamily="34" charset="-122"/>
              <a:ea typeface="微软雅黑" panose="020B0503020204020204" pitchFamily="34" charset="-122"/>
              <a:sym typeface="+mn-ea"/>
            </a:endParaRPr>
          </a:p>
          <a:p>
            <a:pPr>
              <a:lnSpc>
                <a:spcPct val="120000"/>
              </a:lnSpc>
            </a:pPr>
            <a:r>
              <a:rPr lang="zh-CN" altLang="en-US" sz="3200" dirty="0">
                <a:solidFill>
                  <a:schemeClr val="bg1"/>
                </a:solidFill>
                <a:latin typeface="微软雅黑" panose="020B0503020204020204" pitchFamily="34" charset="-122"/>
                <a:ea typeface="微软雅黑" panose="020B0503020204020204" pitchFamily="34" charset="-122"/>
                <a:sym typeface="+mn-ea"/>
              </a:rPr>
              <a:t>     </a:t>
            </a:r>
            <a:r>
              <a:rPr lang="zh-CN" altLang="en-US" sz="2800" dirty="0">
                <a:solidFill>
                  <a:schemeClr val="bg1"/>
                </a:solidFill>
                <a:latin typeface="微软雅黑" panose="020B0503020204020204" pitchFamily="34" charset="-122"/>
                <a:ea typeface="微软雅黑" panose="020B0503020204020204" pitchFamily="34" charset="-122"/>
                <a:sym typeface="+mn-ea"/>
              </a:rPr>
              <a:t>第一条，尽量避免风险，保住本金</a:t>
            </a:r>
            <a:endParaRPr lang="en-US" altLang="zh-CN" sz="2800" dirty="0">
              <a:solidFill>
                <a:schemeClr val="bg1"/>
              </a:solidFill>
              <a:latin typeface="微软雅黑" panose="020B0503020204020204" pitchFamily="34" charset="-122"/>
              <a:ea typeface="微软雅黑" panose="020B0503020204020204" pitchFamily="34" charset="-122"/>
              <a:sym typeface="+mn-ea"/>
            </a:endParaRPr>
          </a:p>
          <a:p>
            <a:pPr>
              <a:lnSpc>
                <a:spcPct val="120000"/>
              </a:lnSpc>
            </a:pPr>
            <a:r>
              <a:rPr lang="zh-CN" altLang="en-US" sz="2800" dirty="0">
                <a:solidFill>
                  <a:schemeClr val="bg1"/>
                </a:solidFill>
                <a:latin typeface="微软雅黑" panose="020B0503020204020204" pitchFamily="34" charset="-122"/>
                <a:ea typeface="微软雅黑" panose="020B0503020204020204" pitchFamily="34" charset="-122"/>
                <a:sym typeface="+mn-ea"/>
              </a:rPr>
              <a:t>      第二条，尽量避免风险，保住本金</a:t>
            </a:r>
            <a:endParaRPr lang="en-US" altLang="zh-CN" sz="2800" dirty="0">
              <a:solidFill>
                <a:schemeClr val="bg1"/>
              </a:solidFill>
              <a:latin typeface="微软雅黑" panose="020B0503020204020204" pitchFamily="34" charset="-122"/>
              <a:ea typeface="微软雅黑" panose="020B0503020204020204" pitchFamily="34" charset="-122"/>
              <a:sym typeface="+mn-ea"/>
            </a:endParaRPr>
          </a:p>
          <a:p>
            <a:pPr>
              <a:lnSpc>
                <a:spcPct val="120000"/>
              </a:lnSpc>
            </a:pPr>
            <a:r>
              <a:rPr lang="zh-CN" altLang="en-US" sz="2800" dirty="0">
                <a:solidFill>
                  <a:schemeClr val="bg1"/>
                </a:solidFill>
                <a:latin typeface="微软雅黑" panose="020B0503020204020204" pitchFamily="34" charset="-122"/>
                <a:ea typeface="微软雅黑" panose="020B0503020204020204" pitchFamily="34" charset="-122"/>
                <a:sym typeface="+mn-ea"/>
              </a:rPr>
              <a:t>      第三条，坚决牢记第一、二条</a:t>
            </a:r>
            <a:endParaRPr lang="en-US" altLang="zh-CN" sz="2800" dirty="0">
              <a:solidFill>
                <a:schemeClr val="bg1"/>
              </a:solidFill>
              <a:latin typeface="微软雅黑" panose="020B0503020204020204" pitchFamily="34" charset="-122"/>
              <a:ea typeface="微软雅黑" panose="020B0503020204020204" pitchFamily="34" charset="-122"/>
              <a:sym typeface="+mn-ea"/>
            </a:endParaRPr>
          </a:p>
          <a:p>
            <a:pPr>
              <a:lnSpc>
                <a:spcPct val="120000"/>
              </a:lnSpc>
            </a:pPr>
            <a:endParaRPr lang="en-US" altLang="zh-CN" sz="2800" dirty="0">
              <a:solidFill>
                <a:schemeClr val="bg1"/>
              </a:solidFill>
              <a:latin typeface="微软雅黑" panose="020B0503020204020204" pitchFamily="34" charset="-122"/>
              <a:ea typeface="微软雅黑" panose="020B0503020204020204" pitchFamily="34" charset="-122"/>
              <a:sym typeface="+mn-ea"/>
            </a:endParaRPr>
          </a:p>
          <a:p>
            <a:pPr>
              <a:lnSpc>
                <a:spcPct val="120000"/>
              </a:lnSpc>
            </a:pPr>
            <a:r>
              <a:rPr lang="en-US" altLang="zh-CN" sz="2800" dirty="0">
                <a:solidFill>
                  <a:schemeClr val="bg1"/>
                </a:solidFill>
                <a:latin typeface="微软雅黑" panose="020B0503020204020204" pitchFamily="34" charset="-122"/>
                <a:ea typeface="微软雅黑" panose="020B0503020204020204" pitchFamily="34" charset="-122"/>
                <a:sym typeface="+mn-ea"/>
              </a:rPr>
              <a:t>                                   ——</a:t>
            </a:r>
            <a:r>
              <a:rPr lang="zh-CN" altLang="en-US" sz="2800" dirty="0">
                <a:solidFill>
                  <a:schemeClr val="bg1"/>
                </a:solidFill>
                <a:latin typeface="微软雅黑" panose="020B0503020204020204" pitchFamily="34" charset="-122"/>
                <a:ea typeface="微软雅黑" panose="020B0503020204020204" pitchFamily="34" charset="-122"/>
                <a:sym typeface="+mn-ea"/>
              </a:rPr>
              <a:t>巴菲特</a:t>
            </a:r>
            <a:endParaRPr lang="en-US" altLang="zh-CN" sz="2800" dirty="0">
              <a:solidFill>
                <a:schemeClr val="bg1"/>
              </a:solidFill>
              <a:latin typeface="微软雅黑" panose="020B0503020204020204" pitchFamily="34" charset="-122"/>
              <a:ea typeface="微软雅黑" panose="020B0503020204020204" pitchFamily="34" charset="-122"/>
              <a:sym typeface="+mn-ea"/>
            </a:endParaRPr>
          </a:p>
          <a:p>
            <a:pPr>
              <a:lnSpc>
                <a:spcPct val="120000"/>
              </a:lnSpc>
            </a:pPr>
            <a:endParaRPr lang="en-US" altLang="zh-CN" sz="28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11485457" y="6398489"/>
            <a:ext cx="519744" cy="365125"/>
          </a:xfrm>
        </p:spPr>
        <p:txBody>
          <a:bodyPr/>
          <a:lstStyle/>
          <a:p>
            <a:fld id="{6FAC12D6-6874-44D7-A628-78DA8109D10F}" type="slidenum">
              <a:rPr lang="en-US" smtClean="0">
                <a:solidFill>
                  <a:schemeClr val="tx1"/>
                </a:solidFill>
              </a:rPr>
            </a:fld>
            <a:endParaRPr lang="en-US" dirty="0">
              <a:solidFill>
                <a:schemeClr val="tx1"/>
              </a:solidFill>
            </a:endParaRPr>
          </a:p>
        </p:txBody>
      </p:sp>
      <p:grpSp>
        <p:nvGrpSpPr>
          <p:cNvPr id="3" name="组合 8"/>
          <p:cNvGrpSpPr/>
          <p:nvPr/>
        </p:nvGrpSpPr>
        <p:grpSpPr>
          <a:xfrm>
            <a:off x="3981450" y="856615"/>
            <a:ext cx="4778375" cy="145415"/>
            <a:chOff x="5475255" y="1143000"/>
            <a:chExt cx="1486646" cy="101600"/>
          </a:xfrm>
        </p:grpSpPr>
        <p:cxnSp>
          <p:nvCxnSpPr>
            <p:cNvPr id="4"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31"/>
            <p:cNvCxnSpPr/>
            <p:nvPr/>
          </p:nvCxnSpPr>
          <p:spPr>
            <a:xfrm>
              <a:off x="561658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3876675" y="0"/>
            <a:ext cx="4913757" cy="825419"/>
          </a:xfrm>
          <a:prstGeom prst="rect">
            <a:avLst/>
          </a:prstGeom>
        </p:spPr>
        <p:txBody>
          <a:bodyPr wrap="square">
            <a:spAutoFit/>
          </a:bodyPr>
          <a:lstStyle/>
          <a:p>
            <a:pPr eaLnBrk="0" hangingPunct="0">
              <a:lnSpc>
                <a:spcPct val="150000"/>
              </a:lnSpc>
            </a:pPr>
            <a:r>
              <a:rPr lang="en-US" altLang="zh-CN" sz="3600" b="1" dirty="0" smtClean="0">
                <a:latin typeface="微软雅黑" panose="020B0503020204020204" pitchFamily="34" charset="-122"/>
                <a:ea typeface="微软雅黑" panose="020B0503020204020204" pitchFamily="34" charset="-122"/>
                <a:cs typeface="+mj-cs"/>
              </a:rPr>
              <a:t>1.</a:t>
            </a:r>
            <a:r>
              <a:rPr lang="zh-CN" altLang="en-US" sz="3600" b="1" dirty="0" smtClean="0">
                <a:latin typeface="微软雅黑" panose="020B0503020204020204" pitchFamily="34" charset="-122"/>
                <a:ea typeface="微软雅黑" panose="020B0503020204020204" pitchFamily="34" charset="-122"/>
                <a:cs typeface="+mj-cs"/>
              </a:rPr>
              <a:t>静态</a:t>
            </a:r>
            <a:r>
              <a:rPr lang="zh-CN" altLang="en-US" sz="3600" b="1" dirty="0" smtClean="0">
                <a:latin typeface="微软雅黑" panose="020B0503020204020204" pitchFamily="34" charset="-122"/>
                <a:ea typeface="微软雅黑" panose="020B0503020204020204" pitchFamily="34" charset="-122"/>
                <a:cs typeface="+mj-cs"/>
                <a:sym typeface="+mn-ea"/>
              </a:rPr>
              <a:t>投资回收期法  </a:t>
            </a:r>
            <a:endParaRPr lang="zh-CN" altLang="en-US" sz="3600" b="1" dirty="0">
              <a:latin typeface="微软雅黑" panose="020B0503020204020204" pitchFamily="34" charset="-122"/>
              <a:ea typeface="微软雅黑" panose="020B0503020204020204" pitchFamily="34" charset="-122"/>
              <a:cs typeface="+mj-cs"/>
              <a:sym typeface="黑体" panose="02010609060101010101" charset="-122"/>
            </a:endParaRPr>
          </a:p>
        </p:txBody>
      </p:sp>
      <p:sp>
        <p:nvSpPr>
          <p:cNvPr id="68609" name="Rectangle 1"/>
          <p:cNvSpPr>
            <a:spLocks noChangeArrowheads="1"/>
          </p:cNvSpPr>
          <p:nvPr/>
        </p:nvSpPr>
        <p:spPr bwMode="auto">
          <a:xfrm>
            <a:off x="1036320" y="1828571"/>
            <a:ext cx="10619232" cy="1052596"/>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120000"/>
              </a:lnSpc>
            </a:pPr>
            <a:r>
              <a:rPr lang="zh-CN" altLang="zh-CN" sz="2600" dirty="0">
                <a:latin typeface="微软雅黑" panose="020B0503020204020204" pitchFamily="34" charset="-122"/>
                <a:ea typeface="微软雅黑" panose="020B0503020204020204" pitchFamily="34" charset="-122"/>
                <a:sym typeface="+mn-ea"/>
              </a:rPr>
              <a:t>在不考虑资金时间价值的情况下，收回项目投资额所需要的</a:t>
            </a:r>
            <a:r>
              <a:rPr lang="zh-CN" altLang="en-US" sz="2600" dirty="0">
                <a:latin typeface="微软雅黑" panose="020B0503020204020204" pitchFamily="34" charset="-122"/>
                <a:ea typeface="微软雅黑" panose="020B0503020204020204" pitchFamily="34" charset="-122"/>
                <a:sym typeface="+mn-ea"/>
              </a:rPr>
              <a:t>时间</a:t>
            </a:r>
            <a:r>
              <a:rPr lang="zh-CN" altLang="zh-CN" sz="2600" dirty="0">
                <a:latin typeface="微软雅黑" panose="020B0503020204020204" pitchFamily="34" charset="-122"/>
                <a:ea typeface="微软雅黑" panose="020B0503020204020204" pitchFamily="34" charset="-122"/>
                <a:sym typeface="+mn-ea"/>
              </a:rPr>
              <a:t>。</a:t>
            </a:r>
            <a:endParaRPr lang="en-US" altLang="zh-CN" sz="2600" dirty="0">
              <a:latin typeface="微软雅黑" panose="020B0503020204020204" pitchFamily="34" charset="-122"/>
              <a:ea typeface="微软雅黑" panose="020B0503020204020204" pitchFamily="34" charset="-122"/>
              <a:sym typeface="+mn-ea"/>
            </a:endParaRPr>
          </a:p>
          <a:p>
            <a:pPr>
              <a:lnSpc>
                <a:spcPct val="120000"/>
              </a:lnSpc>
            </a:pPr>
            <a:r>
              <a:rPr lang="zh-CN" altLang="en-US" sz="2600" dirty="0">
                <a:latin typeface="微软雅黑" panose="020B0503020204020204" pitchFamily="34" charset="-122"/>
                <a:ea typeface="微软雅黑" panose="020B0503020204020204" pitchFamily="34" charset="-122"/>
                <a:sym typeface="+mn-ea"/>
              </a:rPr>
              <a:t>即</a:t>
            </a:r>
            <a:r>
              <a:rPr lang="zh-CN" altLang="zh-CN" sz="2600" dirty="0">
                <a:latin typeface="微软雅黑" panose="020B0503020204020204" pitchFamily="34" charset="-122"/>
                <a:ea typeface="微软雅黑" panose="020B0503020204020204" pitchFamily="34" charset="-122"/>
                <a:sym typeface="+mn-ea"/>
              </a:rPr>
              <a:t>投资项目引起的现金流入量累计到与原始投资额相等时所需要的时间。</a:t>
            </a:r>
            <a:r>
              <a:rPr lang="en-US" altLang="zh-CN" sz="2600" dirty="0">
                <a:solidFill>
                  <a:srgbClr val="FF0000"/>
                </a:solidFill>
                <a:latin typeface="微软雅黑" panose="020B0503020204020204" pitchFamily="34" charset="-122"/>
                <a:ea typeface="微软雅黑" panose="020B0503020204020204" pitchFamily="34" charset="-122"/>
                <a:sym typeface="+mn-ea"/>
              </a:rPr>
              <a:t>       </a:t>
            </a:r>
            <a:endParaRPr lang="zh-CN" altLang="zh-CN" sz="2600" dirty="0">
              <a:solidFill>
                <a:srgbClr val="FF0000"/>
              </a:solidFill>
              <a:latin typeface="微软雅黑" panose="020B0503020204020204" pitchFamily="34" charset="-122"/>
              <a:ea typeface="微软雅黑" panose="020B0503020204020204" pitchFamily="34" charset="-122"/>
              <a:sym typeface="+mn-ea"/>
            </a:endParaRPr>
          </a:p>
        </p:txBody>
      </p:sp>
      <p:sp>
        <p:nvSpPr>
          <p:cNvPr id="6150" name="AutoShape 6" descr="data:image/jpeg;base64,R0lGODlhkAEsAfUmANMUFOENDdozM+EkJNqmptq5udjHx9jY2OHf3+XGxufm5ttvb+FGRtmOjuWPj9xVVeVvb6ioqMnJyZ2JiXFqarBISIxQUMm6urGvr6tvb62VlcWrq4aGhri4uJeXl3p6eoJ9fZYjI1gjIzIZGWJcXDc2NhoaGignJ1hYWGZmZkpKSv7+/gAAAAAAAAAAAAAAAAAAAAAAAAAAAAAAAAAAAAAAAAAAAAAAAAAAAAAAAAAAAAAAAAAAAAAAAAAAAAAAACH5BAQEAAAAIf8LTkVUU0NBUEUyLjADAQAAACwAAAAAkAEsAQAG/8CVcEgsGo/IpHLJbDqf0Kh0Sq1ar9isdsvter/gsHhMLpvP6LR6zW673/C4fE6v2+/4vH7P7/v/gIGCg4SFhoeIiYqLjI2Oj5CRkpOUlZaXmJmam5ydnp+goaKjpKWmp6ipqqusra6vsLGys7S1tre4ubq7vL2+v8DBwsPExcbHyMnKy8zNzs/Q0dLT1NXW19jZ2tvc3d7f4LAK4+Tl5grh6Wzn7O3u7+/q8k/w9fb3+Ojz4fn9/v/u9lkDSLCgwXIClx1cyNBgQmENI0os+DDXxIsYCVaMlbGjR38bVX0cSRJfSFIlU6qMd7LTypcw2bXEFLOmzXEzJd3ceTNnI/+eQHv6RBS0qM2hhIwqPYrUz9KnTJvmgfruwAEJEjpoxRChq9evGLR2wGqVakCpdsyWu9qB69e3GOLKnfsW7tgDasmhnWOWbV2uHjh8IIFChYoSJxKbWLw48YkShlGQ+MDBQ90Id83ufUM1K9gIHgarOMG4tGkTjk+rPqFisuWvY6luXrP0qtsIXDmkQGz6sYoUlD1Y1oq1OFatoAN/SHGYdOnHJDiAlYBX6Ww0Rq++5UCixPMSKD54wGC8vPnz5zGERsGbcYnoX6kbvV6mqAS3XD+MZsyagoex6AUo4IAdeEDBfo2p8IFX5BVFXxhBHdBBV/khaIIKFEQw4HlWdej/YYcbnmegCvwp6FUH1e30oBdA3UehByg4xxoHAAr44Y045uhhiB1wgOAJKEiHmwRAragFTxJQGAEF3i2mAo0B6ijllFQK2COJi5WQYVdEqmikFTsliVsEJMhIAXkcUqnmmlIGiAEFMpLwWpdRfRnFTWKqh+WFHqTJ5gEIBCrooIQWisCfVqHnwZ4qzCmUnfTUlOeijZGgYXlrGopAOx4k5kE7mq55HpnONcplnZAqUdMBXOnZGAU1FjdlofjIiE+hU57XAZxOWoZBii+lukRNE3JFQmMpxEqdlIP+c0BpAA2aa3kdpOCcpZjFJKyqL+X5AWknJItpjs0W9CxjB0mb/6N51YK7JZ0qbXvES6zi5kGTKlxKFrmCMnTuYg2pi2N5EWBZgq/AliQvEd2OeawJBxunY78R/WvCRILqWN69i2ELr8ILv9QqB+5KjCPFE1mcUcYDG8frCdJhEKy8KiUZ18P5ynpyoB2p3BHLNxpXcMenpkRzSsVyfMIHJn+IckY+ewT0jsZ9C/Fw8aaqklxWl4Dmsk7zPFLUH00NYnEReHfCmTIbbWdKrMaFZQo6h71pSramZHaixaXgJG4Je/Q2STYr3ee+Hj5dUgSJRfDS3sZ1erWGIK9Yks0kQ4zmzuQkeXde6R4aNFYYqC3dxx0ZSVJbGHywGAp1dyg2ORFIB/86QGWVE+joWKGw2AdhkWT5SKz7bQLTiFuluAIScMBB4LfDc4Dz55hd9WIpBD/SCvpsRrzcqHGQvPKfn1P7p9HjExj61YtOdfOk5dvB9t5z/5FcJJ5wqd1VOY96+uxo3vPcYT2sSC5fbRNc94aij/uB7wSbS1z53IEB6gEQHoFxHDx29z4MxA83HxHCAnOCjo+wzjsluEvY8OG/C7qjRwOsBwepVjqIZUuBSCmhR04IMRUmrh/3meBCzuYnjDhvfrcaXQdQeMOMiJCB9ssI60iUQrCRLyZsmdBltsiguwjxH8Lxxwz5tsQLNREj3PMJTjoyxR5aEVBf/FlWbgOXsIj/5Y6s22JY5KOSMV4lK96RX+pwMhMdYuQ+HcifD69IEtvYJXZqKk5b4MJHkviRdPFrkBNHWJE1HjIufoPgG2fXMzGdaHyIapkWvVJJqbmPbx40Qfb+xxD7tcSQKcON6/Q3ypG4iEKLTCWb5sggCcRRIq/8I+OOFwHo1ZKTAvHkReLCgcX0yWke0c4phcnND02yKygq24ewUk0TcCCBE7HlRqQpkUmShmnYhNoqg9nNevoFnM4M2DglsMv/oJGQD2FnRO5TQxL0EiMSOpE9F7ouhf5sn74rAeUuos6ECNRfYfGdCg56EVO+kaEgBRErj5mufQbyVxQF6D48EpZdouiH/x1lZUhn2tCiXSSZ9yHNmQQXTSmqhzQeiKdEEooZmho1R1pE6U3H6QHU+NOJK73oQQjqHQpYkZQMydNHj8pVotLSIGPECgVs+FWNqFQdUAvLsUpwVZL+AwFa3GpXuyqmcCLzlVjxDgmUStF5SLFAqPmV7NzqjwPgc66IxZEW80mQsMaSRlBFq1QLQlDSPA+mDRGTXBOLWM1ibJzV5KVEoigPvUgkLH7bKGYZUqzNcjaxXEFiRPAqARLtdbR6kexEtNLUE7xUee0s6muHq1jAIXNHsXxqOtOB0LB45wMSDBhXXEtczoqJsWLEq+u8hl2N8GOyANHKdsGGVXNxqbroDf9aV7qbj7A+V7aj/e4BojjVuAB1tQYxrIbSy98drXe2O+rtRBeygup8VwGEzQdqLxTdIZ63vxC2yn8ZElbbovMgKQJHRyeEmt+WN1oPjnCEucLee4wxuWX1rjfGkWB8ZNQEFMBvQaYr4hrrt8T2wGtqLwzWs25jHDiuh2dQQ97ytZgdE6KujYcLQgrjFagpzoeBVwxk+s44kTBebWB4bI8kawxwS7buGcG6o7GqgMv/KHBuuUGOIL8jK70lrzlq10J8JGmz9ypBCegW5sTe+R8FStiTTdAnf635xwpw8zu04jvoMrIcAqwMew27WQnoOTHvUXKf7ZmkIEcavgh2nwT/zAzqxk6ZzYnOKodPIOd2wDCGBBTuwCTXmExveq4TmnRgjsiOQQ84vz6+RptZWy1ZDrYqoMFuWzSWpN7Y+tZcjUs9Xo2BOM5QAn5LlqGDXQ0WK5odEuoAaTy8kDszG8vfgR20ufprdqwPu6/EQGC/fY4MI/pQCxGvCVBw7PzuV2Nt4Vi6Nb1uRHX6HfiWoahJ9IFSO+tuqM6dQZxrgmYC9yBaydWEAtMk/oCH4AVnU1so7KGmem2Ip84GkOkNacCWoN+UtXibNs4BXg085DNtd7RE7Z1C5zflwgbykV/YgUbLbiH/btN9lGMtZ6sb5ww9eEk75DoUOLwfEteGtzGs/xXSLOvDQBTstGi+HOd4/OlQt6dWFjLDDswbw4ceSKJZ3rkeMfji5iX4cUBT86bfPO32bCbbPUQi8WEY6N2eO8axHFQ4Ln6YpOM7Bfx+dpADfmBX78cMq6mCzOMjd1pXvLm6zmq8E8SwBidmYCZv9lqj/fKpFPzUr5IYvuIO8dRYuUGywvmjG4SeVVJ931uPmo/DXphZGXyHCh9l6eFeGm2muwK0QqLGD70dqEe+8FnvdMsf3yq2N7VVmtr5n8d9GtEfvbhN8PWpep9qk1w95V3/ftgnf/YS6DDdsx500VEWsCrwaAQhc9x0HIAxfN33fX8Sfm/lPtXXfO5wcdiwcv90lxV+42jXF0C/1U0GKHnzV3yvp4BKp3wH4Dp0Yy6gF3QdUhBj4R2ClYHnIHactn0f+BghKII5gmaLphvahmAdEgE9hILPBw26d3pagRoC6CwbOIPxh4B/h4M6YlfwIAEjomd6pgJTQxoMKGVD+AxFCBBwtm+mB4b1d24HyH1PCIVBk3mGpR9WiBiO8XI3wnwoyG1e+IX/kBVjdVkwaA4yCFIdKH/EZ4NliHOgxiocwB5vqBilEWPKQ3WyBIHY14XNkH4EMRYk8oL5tYSASIODaHxqODrM4wG7sYjEdyEp8B8fBYTld3r2lntAJolIJgGJMYZ5WIhjd4Y1CIqhmCj/HkACh2GFqVEa4CEewoEZXyc6tOhblPWK6Dd3smgOCXV3fVgOnDhTgeiElaeGSeKGwsiIJUIBleE8lTEc5LV8hMZyy2KHlQiNBMF7xgYoYHWN2OiJCfh9taOI39gbvzGO5EiOx6hCM3QshgeGKQiLifKOxfY8YGdnuCgq9piGIdcjpbiPpvEexviPAHmMyJiMolNNJ2iQlKgQ7hhetVVx8rh7r5WNaLiN60aFB2KKg9ga/qiR5fgadrQvdyM6rOh5U3iQz5iQJul1KcmCw8WSu3iDEdaNwXhp4JggKUCOlKGRwsGROYk4n6OMHfaOQAl9JQlo+XcCtugPD5l6TdiS//QnTAZgADNVQfrolPw4GTY5lVWJk8QROxPkPuPGlSOpDCsXjW3GYQFYlLhTlmapi5+olFJSAAAwAAtFkW8Ih6cBHuJok1QJTHc5Sl/kPt4he2TZldHwl7gDWPzWkPdgmKmElIkJcowZAAJQgFX4jTNZmZa5kcJxlZq5QaLjO0ElkuzIDKKZh3YXY9XYOfylmvc4Ja0pAGw5TBHgjU45k1FZm7bJIPoiVDlmFWPFNL4JTXf4R2S4h4QpkumFnBJ5I8vZnFRSQd1his4ml9TpPFWJmWOxgX34kZHYnYmXaFhBhscSVMU5DqhZgBHpkjiSngVQAFFIik0Jh8RHmfEpn/9WiZvFYZrZeQBNZVBk6IxEGIuAKaAS4DvNFKDMs5QFmpboCQCuaQAJqp6+GJOyyY/TGZ/zSZ/jchXS54OGdSEfyjyVBIv82aNYQSIoEqA4aqJnmZRvhKAF0JxJkoiR+ZSo0Y8RWpc2eqMfMnXytlEben7O0Gb9eYveQR1GamPmaaBMagA90p4WSYzhEaE3eaVNoyNT53Zs1aW/mQzeFqb+MBak4XhCWGNnuhghIACGygALoKLMuQETAKPReZEYAqc1GheZCUltEjpXsZW3yKF3eCh8CkS0aALj6SxhZp4jYKioOgABEAADcCAiEKPPQaU0ypG4IRZYOkzKR2QbCnH/QQmeYPmnX5QjEdhnyGmoqrqqyCoAIvCqUsoa8EmdVlqrlYpKf1JWwlo9VqGpZLmO3gmc0NijY7EY47lMq6FB0rhpSFmoyLqurBoCI3CRb1qlVmmrt8qB7UCup6E/5iA6i+GT7rAveYoMfwmuYTmep/gc4HZrgfgBFCAA7MquApAgtAmtEzqtAwoi7XCw/LGvVrGXm9qXxzCwJomEE6SxjZGwCjtHynGsD7uqA/CstVmj0qosF3sjGasaG6s7HWsC/toOANutJMk3IyuWE4SvvWGua/GSKssBLcuuH/C0NhmtdkSzr3WvGquvOnsAHrutoPml30qG4kqiIbd3HKCi/00bAABAAVMpoXZpseiVq+y3oSBrDCJ7i8B6eAXnGR5QAWcbACGgtuVIIVNbr8SVq6wmtwEbsl9rt6IqtmN7HxPQtwAAHJUxs+ZRY4YrpNyKkL66rXf7c2OrAasKAGa7rgBAAuI4HlQbZoMXlprbte0otGLKfo4bcgSgogPwARYQAmYLACGAupWxR9RqY60LMa87t8VQt9tKpCQ6d+u2nB6QARRgAYSBAiiQAqmLjDg3eFt6vIlLt4tbWCFacc1bcMu5ARowASDAsCmAvcHRkSFHcqxIbz/LuZ8qZdhGaOULbem5Aei7a1BbuQCyvYOXofS7ub16v583aua0v5uWnv8GcAHIUZcBaambRnLVFGOIC7R+Gb5Y1zww5sBhBsFreRzfhJtQR3LiucH226OjuG8ibGMkzJbGcUdzWnAkx5vviMBeKbt5uKU5SoE1NsPvQ7jrRnKducOw660+vK2o0bzOK2JE3ItB7G1ep8TISwzK67mi6i9DrKhruZZULHHp4rpY/L3J68EfTCIR0LzJlF5TPMbyy2BnzMF6qsb4u4dQHGFxTMVQfCggqY48HJp4nA8gnAJ73F99TMX65DccQFmD3KFNTJZbmshwDMZhPMYeok9sDMlLHLSda7diSXLotchyTHKJ4cI++skdzDfVeBWZ2BCljMlirMkrKF10HC3/9ZvArfTBeyjLxGXKp+wvGcxyf8TKd+ypvQxETYUCfzxcwjzMJaXDp0cWvOqVylyBYQnFUTxX0czI+rS1zmLNaKzFHqrKecWzwIxY3wzOFGan6EwWXtqOQarKV/HL68xVCFrLtixjBYEArqPBO/yjzxikPftmrFgxXZWm/WyzFVN9vyfP5TwMYHp/O/yn+nRUDN3QWapPusqCEm3Hd/xHBx2BJ8k+KEdT++yiHF3F5IAA5Cd9AzzR5kzSU1VNKKDQM9XOmoxMvvPIEc1HcmfTFIEVtajTDLXRLX3L4cxqVtanEj3UxyF9sExoSG1PSr3UZMx2Mb2JUZ14iSKF79jM/0O1UFmt1Snz01wXyYQc1qqMDkYdtxndTWeN1rPluk8NRCpE0xT9rW/NnwRZ1txU10uNMdVEAjmqM3wNEd9a0ggNMSkjTITd0hdxAEmMcbvcwo7dDgVmaRUn2H8y2ZSNTED4cnndDwOcxWlMRlmF05HNJqLN0ZWt1vmW2QVN1A4R139db2sS2w3tVgigcwiH17VN0EBK0kF8zzBmyD43rFTi2w0tZPIJgQgwVgLt1cZ928ex2yuQFUhoDxjqPEg7iYtJyyyt1Vv9QuTomRE4bqet1yGtgiZMYFdxLB8gPXR2TvdQ3iuayejd0fud354H0GL43vlwl6oNviS92W8mb/+j7LPrHWQ5stL/7dBStmtVQRrjzYIzLdKgnBUMztlX0Wjq3dyfl6Ir2qIVDuCfSUBVN1/ExtY9nEUu7d0PDm6u2CHQHd0IpYWyTBzIzMRZtNvoUN/LXdlWseP9vDJjxW8GbshAnuBp7KliMVBud7iVreS23BGhGuJE50WL3dcG7eUyodw5fREJAMYqvuJMfVO+E2NPfuAd7uFBO98N0dkaPhEJoKrMueZs7tL3SmRxLudfPYFj7tLcA8IlwM0KYAB8jgB+zubZ5B2PPOj7jeBhXtNZROZlbtnm1BCO7poIkAAJcN7//RHVZNoRYatBHrtZpINpxjwOvtsGoKijTur/3XzqHhGqjmPp95CTre6tVD5yEVFgB2BmBxHqAnDrCRB9FT4SJALnpwXk1xx0Br2FFHEVPVcQys7svG3XHpHqEuDr+y28nArWBjg/mrLu7F5CzYbl/tDtpd7sKMvjHxGqn8I97L7vtNIWHR5xBtg2/D7wPGPsZpaB8m4A9E7eWz42JJICME7wAz8OlFroKgeNrIMXEs/vOKHtx9MP3b6WC18VY8zo8DBe9rPx+55oFR/s7TjsDaLyK5/o6wfr5hDyCn/ioZgSQAhBJSTz7Y5IYE7n9EzS0gb07c490/PR8IDzI7/fOFgzlvXzSK8pClDx2X3xRo9SVW8oHX8AxxKA/03/6CJ/e9+nEgdgWzAeal3fLHHz793wl6xDJG1PK0Lg8SnwDk4Pumn3En7DViJU94Qi63vk8l4b1nHhOII/+DQ/9eyw9ymNwy8RWvOj74vfL7hR+FLewfy5FYJ3+f2S6ED42eaw56I+76DdZzEx+vnO9pefaNKa9aFn9NkC+mKj9JRvDgRw+riOUDZm8qg99Slv+9NXqxYfcWzhFjo6U/pgFbv0MQZQLj0DYXiiU/Ol9DS1KcAk4xdP5W5BJEfV/AfgO/DOYhaa+omFJKTh5NhPU8yz/SmpYR66SrkOUuJPRXRy/tMf/kHh2QEoQlylAKck+4iG+Ov1xvav9Ccp9v/ZUU/A7y+BRCTtn/36pfmZ/uEnXP/2r/QneafuVzbS3zO2M1WBRCTtb1RXD/+bX/Qg7hWAwlWbovQneaeUZUEuBG519o6BRCT6zlWHciKZkelCTkwg1FWbovQnWf7+kEEu9A4VBNRgGD9Eou9ddfXwv/nfmfxeAShdtUZVzYyA5jyAHhS8BmjxQyT201WH0kXcj2pBehsyM1eEZBXkv+H1MD2Q5ULwAEOKtkzsL8RGdfXFJPvfIPdfAShzRUjauRhAjQ/n40L3kEH9UE5wbj9zdSiwwf1U5v1fUf/ML/7lBPEsVJAuJN0oLT3G8zwiVP/MDxZD31Mk/RWAkv4iZFj/8QOBTeZC+91iJ6mvIpRYhwIbxy9ZiP8V9W9UDSQhamPzLuQRy5RCDcRZCgAWe030hm7QXWEZxsRZDWTkH18UjIO1EeI6JqChIsRZCJAkrzHnAYXxgLFeVTsEVpE5XAoUedMi+fM8Q1D/7AYaxm/4F9/5bvEa9R/+Q5BoZXQCKL0q0AIUmXNyQ1D/4d8Vdin7foXxgGEZxlS1DaSdTkLk5gItYYIlGixC9X9UCJAkx6j5mb6fyZ8cwlFd3SNhpmMTZBMTmSNR19/+r2WlhT/PfoXxXTGf9d9V3cOfY6U5WAQtNZE2i2FV3VP/XaUAyfEae030VNb5gFGV81O43XMo/xiAJbBDL9ACE+OrOQgwBEKc/gUyn4U/zz2F+MkhHMZUXd0zd5mzNoAO3tCyEscOLgM0BPU/VwhAhfOp+Zl+8UEKGHUJKNUFUPw5VqgBXSVBNmNjNTBGJEMgxJx1KBQ8JLK/ThgPGHVZ/+nPMBLyMDAD6BEILY1kNSZAApU/BPWf/hRs/IZ/YCTdFRRc/+nfPXNXdK9C5O+QN7tuc1aHF0MgxMOlABQMTvHNQBgPGFZa/5wFUHOHAQ+zbzZvEIyDtRmBAb7TMSg1BEJcuMkxn5qf6XEv94BRlzLTXwsEjTZXAgUZPc3TJGsTTgzTX1dPwcbPfzk0/8lRlzJD/QzDn/8c0HEo0Jt9ASPuUZAMQ/3qQcHwO8+FhPGAQcEyA2GbUgRzhwF+ByS9mR0wIiMpIHhFsPzpdfUU7Ct7TfQWJfeAQcEyE2GbUgQ+SIUxwhhPwukNcSX8gQJ9silFsPz8dfUU7Ct7nenMNf9dIRxxWv9vO0LQCCNmByQ0AujS0yMxwh8ocE0jJMT9pQDJsT6vMef0MbAbJxwbWf/p5WPOuyQdN6VRie2nV0HM0XpaYnGcJMTULxzVmdqZ7ldyDxi7JqFhVu0iBI0jMpMokL2ZgX16W3OFMZvX5GPetmTC8Y/HqPnzLBXRp3q79o/gv2TcRoEFciAm+xxSirP9MR6wK8T/IsY8Uesre53pFjX/gLFrADk/F8xtzp5QgpECheGgvYFpKnC94ihr8+zsSzZ9u7aRxi/79LGnqrdr/9h4tzbPQ5C1f1I+wyLEfbZr/3iM5l7tqjOw8bdrGgn+R5zpU+Dst8Y8lnmM5n7uDxJ9gbhrGtnGfT/PYOLsIRfclnmM5n7uqjOw8bdrNgn+sMfZScDwfR9pVOkrqT3PXxJ9gbhrUQsof355h7JrUesrqT3PkBJ9gbhrllltf552CFBBMesrqT3PwhJ9gbhrtTk/f47Dr2aZx2ju5x4yAxt/u0ad4P/nqh9pMesrqT3PCxNFZKRFwhGh8/PnxPtqMfsaCH7u/wvDMBQI4oCxa/FZpH/OX4fyahQb+0y9ME2QtB2YHJKKF39euOEtr9vPrZmuOtFnwl0hHHB6RHjx53OVaK8mr+CU2gixMHcysMSUHHA63cv/5wy1KVQIpxK6/T9L9AtTBElrwoAhHHAKkMZU/3/OJghGhXBanVdJxgtzBUkrSW4hHHNJo/Lx53/Cn7tWm2u7kdv/s5m+MEPw0mT0TcIxlwFcm/tV/3+OF9oRn0+7thuJmTo5zwtTBUm74G4hHJYZwPG5X8uP3puiHXAawFTZtoiDEAvDIkkrSd9UlXP5tGsLrev4xmq4Kb4Ip08bwP84qZm51QsjBkn7RyDuFlU5l/9P+7RrG6H/JsR9D435HaFP+7QB/I+TmpltvjBmkLR/BOJuUZdz+bRP+7RrC6fnBDbeFmF3AyIVBKdS+bRP+7Rra5ttWzcIsTDYkbR/BOKJnxy7ppFP+7RP+7QBDKc2Cb/4JTB2k5f7NCFwWptP+7RP+7QBTJUVWyNtTvQLwwXn+kcmfBt1aZlP+7RP+7RPu7ZwCqdwCqdwCqeC8bRP+7RPG8BUKbMU2uZEvzBgcK58A+KJ3xV1WZtP+7RP+7RP+7QBDKdwCqdwCqdP+7RP+7RP+7QBHLUyS6k1sskIsTB8ca5AcJAMJZ0OBhNRephMzhP6/EypVauVM41uuV0vV3v/FYu9TaYygjQSJQe3Ah5fzel1+x2f1+/5ff8fMFBwkLDQ8HAlLs7Njc3oCC3CzOMra+wSM1Nz86pyMhLjkY3xQBEOETVVdZW11fU10FSB1NEIKXKSslKKs9d3bPcpFzR0jYhUFlZ5mbnZ+ZlQFoG29ugWLVc3eOt3c5srm7i4g62NESEZWn2dvd09WpZUqNo6CTfb6Vt/Pwr/TPwRuVHI0r0zeBBhwmeyZskrVyQgEnuRJPnLxg+KxXAU06gJ+FBeqYIKSZY0eXIQw4YOHwa0JZEjR40zP8UUN04UyJAqUfb0+RPoHJUKpoV8SMRlRIlLbTaNuXRp0pxHQx5AxzNollatWw8OJVq10dGWUsmWLStWZ9WrWLm2dft2oVc4YFmitXvXLl2CcuH29ftXmVxTegkXNrxTsBzAixk3XpVYLoKih0lJhuzVcWbNm1Vd9vyZLWfRo0k/Bp24dGrVq1m3dv0admzZs2nXtn0bd27du3n39v0beHDhw4kXN34ceXLly5k3d/4cenTp06lXt34de3bt210HAQAh+QQFBAATACyEAIgAUgBSAAAG/8CJcEgsGo/IpHLJnBya0Kh0WjQsHgWqdru1DgYErnisNDy+CwN5zTYDBg01ey5+vBsFOX0vfQTgfIFSDH8NQ3qCiUUMQoZCGIqRRAJ/YZKXQgJDFpidRSUinqKjpKWmp6ipqoIcmqt0ERkAr3MXCwABrrRiVkIVFLu8twMPGkIkwVQFwwuQyVrLbwsXz9DMQ9TVUAV2cAbfEtrbfgKO4lEEduXnUum55uxLBgQMAAzw8Unz9ff5TAYN+MX59sSfEYD8CHwzUNAgEYAC7Ckk6LBKAwHEJjKs+PBixoUNOQL88kBjyIpeiOWhyFFIygUrN7ac8DLmSYc1Qc6kuQCNzf+dbgbA1DkzKB6iLbnd+TmzACE4BVbeNOj0XVSWSSmBuSozay4CXKf6K0BJgEKpOwsMyBUVbdO1AtoyFJuPANw8eQ7QjUcAl4Bvefeem4eLwcK5RRsUPqw3cQB7BqQKFgcQ14PIgR0Tw4y4pZU3l6829syM82iOCSBIMz1ZW2o0rItCyOUAgejW1QzMFuAgge/OHLnR9p1AgQLcz7gN4E0cgfGmfhj09u1cQUvbDAZIb/6cIwJ62nsbSFD9Oj2JCcaX904vQEnu1r07wPheffeKCOarhH9dP5b05N3nUH4YQVAAdeuhdoaBCAqIHwEOGIDAhMbFt9OEGFa4ExEUargKYREefjiEgxsGAQAh+QQFBAAUACyDAIgAUwBQAAAG/0CKcEgsGo/IpHLJHB6a0Kh0WjwUGgSqdsulEBiDRXdMTjYYAEajzGY3BOlse741vAcPOX0fNSwGeAQFBQZ8hkp+gAsEBgWHj0cGD4qDjpCXQw8AYZidRhUUJSKengOkp6ipqqusra6vpxOmsHQaoLRtEgSaA7e4Y7sBAr9kBl8AAgsTxFx2aGobzHVvcUIREdJSdgKB2VqJAA+W3tp/YYQGBk/kTJKU6ersTAW8Dejx8koFDAED9vDr8iEpIEBYA3j4BB4pMEAYo3QBFRoh0FDAvYgSh9gBIAwhxowU7DRk4BFkET8AwpU0OaTAgk0PVrKk4LLfApks6SG7CXCmkP9dyA72nGmMn5pCQj5KdBbg6FCW2+LgBCky0NSMiaxCVKow64KLXAVK2vQVYNh8Ov0N2upzXz976A6clUewn6C4c9lRdLhWXV5yey32/ettY0ekcn0aJmlW8YIAKhvPdEm2EdvJj8NY9tv2gbCbeH0CFXAw9MxjR02bRIC69OXVDrjl2ZyYJYLYASAUSKAaJAIIgHQnSIBALmFpv4PvJq5AwXFmCSYNcGBgOILmPqP3o269uYKZCfgNYNQdO9SCAggkqH7dvMm6Ftczd5+RdcXh7L3bdjByfX76Et3G0QMIpJOAd9/B1g+BBiJ4Wj8QIFAegBl9EeGECfqEwIYbOugRkxAKdKjfh0QgmCGJQ1D4YRAAIfkEBQQAEQAsgQCJAFUATQAABv/AiHBILBqPyKRyySQeCoamdEqtFg+GBkBg7Xq/kecCEHiAz+ikGDBYRNPw9IHwYC/ieDSBERA03nmBVQ0CAAwNQ4CCi0kLAgMPBAYFG4yWjQOQiJecRwMBAJ2iSyKjpkYjp6qrrK2ur7CxRRmyixcTXLV5WYW5umkGjlu0v2kLmQ8aQynFXw+ZC5VCHM1dBQx2BUIY1dYCAQN/BgYSEt1UBgSfApLnXVlkAlDuVlmgDOPjB/RSBQvgD/IZ2MePSYE6bQQSLJgk3YM+4vQxVJKFzyFFExsSAvAg4sKMRoIhkyQR5BEDz9pAKWmyyMFs+T62FFLgW7iVA2cSSfeNHU7/mS2zrCvwU2eiBgEC4Js0EKhJfwAnQTngFOTLhCupGhVCp4+bmFUnVtwSselWXob+ZN0aQSSkdkLCij3WBm4YtlcXQJkql+E1cA2I6uvLj2cfAoLNGhXah2hWwvTgKR33+Ow/jgoh08ubmW1XAW4qL94DsfPijRdF6wxWKBJTxToR0F0gSfXMBBDA6U2s1ejfAQ4cN9XcDUHNwwkSDCZeDYGDngWSJ0BAlXkz558YSE+goPtWBBDIPEAgHYF3o7jBQUBgIHl3BVsP9oGgvP37+HwEOCh/3+hzQwQoN11/M2H3Fn/nFQhBJhBE1555CbaU3gANIghfbA8B1950ELJlGwAD7FjIlhAcImAigSOaCGGEKb7H4ohCvMhWEAAh+QQFBAARACx/AIkAWABMAAAG/8CIcEgsGo/IpHLJPBqa0Kh0qjwUHo8CdcvtEq0CwODpLZuXBsIgIGic3/ChoQFga+N4r3URAGTzgFsHBA9iC0J3gYpMDQxsbouRSw0LYQxCJJKaRgNDAhEiJSKbpEiipaipqqusra6vsLFUALKBBx0LnbWABbkAFbt4V2IPwXEEAgEDh8Znc2sCBBfNZnMBdgYX09RcvcoPZNxdhMoLBucGB+JTcwwAbejp61JzlpDzVAa5Aw8E+FtXyhVAp+4fkzTJBjQYeK6gQSXP2BCI5/AhEn11GDCUZ1HJMH4UOyohZCikSCcNwsAjeBJlmAcNTLYk0ovYRJYzaT4QSLDiTP+EyhbizCkkYrSNPn8uyLiRI9EIAUEWGHggaUsCjgSYm5rOqsh672IyrPo0wjMADCaO9dqxJj+1DdlaJLdsYFG5D9sFnUoVr8Gz0QysLatvANqBg59GBdfT7z+sbMz1JJwyAIOYk5+eTSs4bllv/BB7fkp3Ad/RRCG3OV3V8TwEDpKlZU2WKAIIA/gl6NzV9boEOwdASEC892dHAxwQT4BAQe2cCJBZVk68uQIFT2Gv6bfcOmEIyiAU6H4dO/SoDsYbYH49u4Osytcj8G479gCNu9m3J5oAN8j81pmXE3DhFaefgDMlkFB8xJWHYEuwWUYAeeWVFUF0Bcw3n4MWCqET4Yb7dXhhgCGKKESFJhbxoIhBAAAh+QQFBAAXACx+AIkAWQBKAAAG/8CLcEgsGo/IpHLJRB4Ozah0Sl0aCI2qdss9GhqCQbZLLjMPhsdg8CiY3/DhocAADBbuuJ58HQTEBnuCWwUNAQEMBAYFeYOOS3MPf22PlU0NdQILExSWnkdhAEIhRCWfp0Sipqisra5KI6+ys7S1trdNFbiPEhsPoruCVwJ/FRbBcV9+AxkTyHAGCwABAhsRz28EkmyB2GVfmQvd3l3RAwAMY+RdBWpsBOvlBAx/eAb3UPFTytQN9/j69klDVOCfgXwBm7SbdC8hlS8CAGgyiNChEnMD0lG0yKSdnQeKAHK8OK9eQZEjkfATEBJlSiPRpjE46fIlETr1KFa0KQRiv/9F+HbyNIfOnxyeRa78utPyIFIi4P40oOn0ac8FxFg2emK1pxoAbYBW7YrzzqKTQm32+cnoYNqXBQaCbOu2q9J6itC+HQnOztQ8da1GI5aILley7sLq7XqhADGzOu028CPA37/DVuPKbIoZqVI79hYLxtSPkeinCLAWXSTkyV6OCRLnDfraooHHEAqeRoqAAGUCCIC67poAgswCCRK07mwTwcIBEJInV6CgtkMEDjI5kI4AAfWuCCCESZTAQALv363GXpO7/HnqCqw6f+zAvHn08VE7+O0+Afz8SBXnx0zu4Qdgc89FVyB88mU3gADbldcdg+qpQd59/zF2gQMOFIAaQHL4aThEdxNSKKIQJaZ3ohD/HbiiiiteEAQAIfkEBQQAEQAsfQCKAFoARwAABv/AiHBILBqPyKRyyUQeDAVDc0qtWpWHwgLwuHq/4GPjARgswuj01LAQAAQOqXpOF2Yfg8GDcKj70wYEAgFmBX+HYQ0AAQINQiCIkVQEZAEPGUIikptMA2VFJ5yiTCInI6GjqUkjqq2ur7CxsrO0ohoRAbWiDYMAALqSCwNCmMCHBWRvt8Z+Bg0MbwsXy8xzbJ4MDYZCHtVogWRmBN50zoMD2gbqEuRh14xR6gZ97V8EDIQP6vXfvIwL8ubx86LF056A9AZScYavEEKFVdgMahRPIEQqyLBVtHiRSaBzAOUl7LikQIMBAbI9JLkEXD4CK1kmYUhowcaRMo1cA8AApsj/nEoKNHwQJR5OoEOcoUQHJcqBo0gjaFnUE4q6p1GLuHQoEipQiW/S/cxKJKMemELmec35sWbRq2tlOlvUqKlaskQoLTpoNC5LmgJsWr2LNwJYlQX6FpYK7exgrIWVEhILd/FURj7h+u24lejjzZx5DQhslzBZBGYfNIBiBzJeoW4/g4aIwAFKionVzoZoAALVBHaf7h6I4B4jCAgSANddOIFtng6SJ0AgvDBqPAMgEFA+XYGC4fxqn4vDHYH3xQgg3C4AfLr583gNPMin3EB3+KcdTHSw/L6CyOqd1R4C7/13GiWEQMCefQVapx8j5CnXYGEFYFOffwY29wBy5XmHGB96BIbo4WJGiDgiiUV4+CGKRJzI4hBBAAAh+QQFBAATACx7AIoAXABFAAAG/8CJcEgsGo/IpHLJXB4Mzah0So0eCoyqdstNPhuDQLZLLk8JDwDgQTC730ZDgwEYLArwvPv6GAAYBAVQeoRbBgQCAXaFjFsFC0ICjZNaAQBCIiUilJxNIZmbnaKjpKWmp6ipqlUgq6UZkq6djwOynWiWAq22hXICAAILGhm8eod9aw0bGhogH8VuvooLBIMR0G60AQLVQxId2GSHDIoPBoPhZrTADejp4rgDbOfnB+9cBguJAg1492UFkDEQRM/evyrS7NCrd7DKIwBi2hVsSEUOHTsEGVKUkm/AAH4ZDW5sYgBLuYwGRI5cUqABxAES66lcieQYxHkFZ9KMM2fbnf+FOncWCegH50ShNRskwggUaZKH22KmDOp0XJ0HgoYcoIo03y8GC85p5brTqrxqIZ0ekRMGZtYJU9UaCRhgG1pBW+UW8QUsbEmZeonQGsCgnb+4geH2tINWJlmaHaOizJt4gknCC6c+XsnWZ0mClAPblGdYCOLACBbfKQA6tN4EEMIAYt26MoICS8OyFrJ188gEDuoycHC7dmIE8SAUSJCAt2u5CCDsc2CAeQIFCp6rTdBH3nLmCBBgt02gLQTm1cWPT1wAgnACCc4lUK/guIOLyuPPx77+dWzCDqC3X3/QXZZfevTZV5cAAcpHX32oOXDVctVdx19lEyBw33nWPYgaoRDhhRjehR8OISJ/EJY4BIoEqigEiS5OEAQAIfkEBQQAEQAsegCKAF4AQwAABv/AiHBILBqPyKRyyWweDs2odEqdGhoNQ3XL7SoPhcdgUPCaz9SDgTAIDB7ouDxJWAACjOx8P78y3AsEfINnYGIAeRoThIxcDW0DFY2TXQEhISUiIiWUnU0BRCcjnqSlpnGjp6pFAKudIK6xER4ZoLKnGxkDt6cEfwC7vJ0FjwACksKTaw9uDw3JlAsCgBvQjQW/DAVa1oPEbQILBuMGEt1yV8xvz+d8BtLGDdvkUO1mBgXTb/Pj9fZeBRaAE0fOgL9/W9IFAPCAQMGDCKu8ExCPn8GIXNboa/gQI5eAdwRkoQfRYxM/wDjSM0kFn0BE8jqylHJFXyCZM6OADCCyAL//kjmR+Gm2bciToExcDoBZ0CBQpERqAnJIEuqSMOBirrSaROqbcUKcchVaB1gefPOOjjUydMDNn0+5YsVDoGgEsWuLXIEkzme/uFaX3TnrF2/eIe8YAFtg8QlgpPjEDGBQ9+FjyA3uuG2s9vBdAg8GZync2fPEMYzx/b0c1ACDMYTTls6LwAHfbX4dexaCIIwbbWhX746QwIGAAQIgJEhAkvVMBKCbEVieAIFT5ywRQIDkwAB1BAoUYDfZW/Fk79/DDyduG7ly5tXDq/cMXV1D5t7Bz/ecAIK+7vAhoJ8Cu5X323LoDTicAbbx5AB+8ck3XH/SwRfhfvxBwMCD6Um4HZ4Q1QkYoocfCqGAgALKR2CJRKhIIotDqAgjEUEAACH5BAUEABEALHkAiwBfAEAAAAb/wIhwSCwaj8ikcslsHgyGpnRKrVINjcegYe16v8pDYTEADAjgtLr6JAgCA0ZhTa8nCYtAgLGw+/8GC28DC1x/h2oGBAxlAhZDIoiSVgJlAQBCJZObayOcn1+eoKOkpaanqKl/FaqtDJitpgUNAgAAArGjWA+XDBm5oGNlhBpDJMCIioNyF0McyIB4AAECDVBz0IeBtYRo2cmLA3EEBVBQB991Y9OE5ufpdFivAw8EUfB2iloADA3l5ujwpcEyAM6Cf+8EgtHXyxrAgAq7GBB266A7iBGtyINT72LGLwUeTKuG0ADGj1NmDXpQ8sBJlEx2cXQIEGYVYQbL/XNpc4oy/44lTfaUoijPngXuTL4cemSbQXsIlzItomgeA3L3IvCcqmSdwYk7pXIVIs9MxwJhxyLRV6afznNb1VJtUJAQWmxK5RpheAtqWr1EJpKp2DIu4Agb6dm7KHZsyJH+GDeeqpIay4lwJzNFkAVOP7CZDw9JAGFQZLyGASNwA/RuaNEICkDQw8BB7LCahyKAwAAOhAIJgr8+fKEAozjAgydQ4DK3TRAZRMJxoDwBAgXYnaMEAcICN5YJDAS/jl10BOiV4jgQLx4BeQWiMYCoUPd3+PHY4cNe5JlA+Pb56aeaARCIIwAEwuGXn3kJ9DYABP7d956AoiUggADUSfieeUa4hxaAguVxSIQCHk4oYocThniiEQGuaEQQACH5BAUEABEALHgAiwBgAD8AAAb/wIhwSCwaj8ikcslsCg+Gg3NKrVqX0Mbjyu16kwbCYzBYfM9o6qGwEATKhbR8Xsy6AQyCgc6fawN4Zn2DZ2xCAxUiJYqEjVYCRCKKIicjjpdUAJKVI5aYn6ChoqOkpaanpRqopxcNbqujYQ8AAAIVsKBsA29buJgGDbsDDBsbvo7AswEMDXvHhAYFD24CC3oGBhcYz3TAwg8Fztx8yQDLzdjYUuNosgO1C3Hs5AvC1unq82dhDG8C1+nW6eviDl64gAO/sHFTBmCUhF6A3cmD7yHEK+UGVKso8CKVaG0ANMR3oKNHJ954FTiY7+THP7WarVRn0qWSaNMMOmtps4mB/3q8HEap2fMIP5ECZB4sWZRJwWrhWDJtqmThm3vyhlK9SeDOv5VLiW4VIgsQgwXYpIoda3Vk1qljjaQcRiAqzbVUywVIyhFu3CEgBcAT6vcv2WBBWQ7F2zRZgHPRwjIuiqAAhHdQo5EtbDiBA4YP9MxcbJgIAgL9lomWV5Lz2MqXl0FIkCDa3dJDEkBgCKEA7QQISOOOcJohA9+/EShQ4Hrr6QePBThAkHy5guHEE9SjBa42beXLsSNAXEuDAe8IwF/H/fzxgAzpaFsPXxr2O0QEap9Xvx63AdD5YQPcfNgJUYBGBFC333z9iffdd/wVWER6FDIooWnpMdjghUQQyAfhEfR9aEQQACH5BAUEABIALHcAiwBhAD0AAAb/QIlwSCwaj8ikcslsEg/OqHRKdR4MjUJ1y+0mrwQGQOAtm6kGwmMwXpzf8OOhsA4MFoS4Hj5vDOwCGXuDZgYLDAFjISUlIoSPWwIAk5CVZYuOlppdI5uen6ChoqOkcBgTZKWiaQsAiaqgBQsCdhWwnlhsAwINE4K3kFgPrgILF0QpwHtpa215QhHKg7J/Aw8FBkQd0nAGBQ20AwwNBuXlUNxvWIjiWemDaYgBvNjmBujvXqyTxfXm+Pm4eFtQDY+9ewHLfKvGgIA/hAm7rEs07iDAiGgaMBiwK4u9AxcxRmHm6k6BhyFFNmElgOMDAhZVVpEV7oHHfyllKilAQNI8/4/1QOqUIozigof3cg414q3OHZgflS4tIqvkNWxBpU4VMpCdzXJcQWrdiqVlO6w4ty4hOW+Bt5Pnxk5lxqYYTLhJ5S6lZudlOX9C1Sb5Fq6hxcCCj0wUd/RwYiTx/vQ7rHcogVbzHvzNWlkmAgMQapLDK/bxEQQOajr0FhaxaSEIwgQIwMABgpOcXxOJvUYchAIJgsftrBJBAgjVfgcPrkAscYy3HVS7tjwBAgXYn0N34NVBdQTXseseEptWmwkbDAQPr2A8bDWSIUwAkUGDdezix99GzhFChgwU1MdefuMVMB0BGXyQwQQGsOceEdLVhoAGC14w4IO7GWdcAhbi1xoehkWAJ6KHIBoh4oAflmiEhymqWAR+LiYRBAAh+QQFBAATACx1AIwAZAA6AAAG/8CJcEgsGo/IpHLJbBoNBqd0Sq1KD4aGgFGwer9g5aHQYAQCgrB67c0+BgDBQgNi2+9IQ4EBCAwqFniCgxMND30AISKEjHZ8AYlFI42UYYtDk5WaVAGbnp+goaKjEx+kp0YbGQOorYVmAK6jBgQCcAMPgbKetA9nuBsTdbuVvbcLBMSbem9+DwRdQx7Kg7QLtwwEUNsS1IJ6CwLODVHejQXXkAwNBdtQB+Z24GYD6+7v8XZk4gMC7Pfw8qnRU+aMnHsGAgoMk4UBHAYL2rlTuPALLTN+IgKsyNAQgDjPNnK0SKDZAGQAKY6cYq0PrnYSE6pc6aQXvwfkRNKkgm6AM/9oOnfWRCcAQL2cRA7MFKqEqJ91MLcpZSplHyR/7YbIpOqEDCyIMCVO5cokiy00KKPJXEqWiJs+B/WIHds2Txk4crTpeUe37pOSLh8UiMmXbV1jRkNO7Ou3SAGTOKMWbmwEQQEHPusBjTZBqeG2CBJAoBdZ7mTKRRJgfupg8ODTqIWEdvCIgYPQCeYypoyAtlHbBRIIT7D2M9kEBDAKgDBcOAIFCnY37v2mH4Tgw59Dj03EskM/14UbSIBAuwLusglAgPtgPBTy5s9zt/yAHwQC4oNdgL4dveVfgokXDQgR9IfeBL3h4oB4BtABAgcYyHfgEOWRJ9wFIGQYwQESTkgdYXnlYQCCBxJ06KFsIPLH4YlJ8Gcgi0a4CCMSQQAAIfkEBQQAFAAsdACMAGUAOAAABv9AinBILBqPyKRyyWwaDwendEqtWguNhcHK7XqZB+wAMCB8z+guVhAICB6ftHyeDC/YAEFFRO/7KWJtACF/hXIMFUIBIYSGjnIARiOPlGiTlZiZmpucmRlOIJ2VHQ0VkaKoQwYEDwKnqaKrCwABAwIZn7Caq61kDA1CubqUBgUPA7UPDQVDE3HDhgZZyAO/BlvQxKzUytfeEtmFvLTVBAXe11HhfdLHZN3oBurrc7xtAw/m8fP0ae1j+BrEk9evHgEG3Ajs41fwSztabxSig9LQXwOEZBYInMiwopViDR6Qe1DgnDeKHh1eHCNggcSTHVNSwcLg3oKS+2R2uXYxQB7/l8U46uQizdXPlzCHVgFZMw+EczjloVQ6ZQ2ZlgqZUUgXk2oSkGzc3DwnhKtXKcUW1KwGVKvZs01AIhML1aRUuHELqPXJ4OY1k1C64i2iF1meBkjfDv6q11WAvn9hTl18JMGdWr+yAp5MuQiCAg7wCFhW0m7gzkcQGIDAJmBdrpxRU/gMgRwDBwmKmY6NmraAAdUcIEhAHLbgxaohULtdgDhxBIGPD0ZAQLkv4c4TIFDAXTre4ceSOTCQ+zl37rI9V19OoPjz7ejTD/ncSnxx8vDPy59P4F4+8uRpl58C+xGBQGgP4OYefBJ4AE6BRgw3nHkKHOABBxxAaIQCCHTYHWF3EWCoYWofnicBhhmOiMR53HWQoopHsAijEkEAACH5BAUEABIALHMAjABnADYAAAb/QIlwSCwaj8ikcslsJg/OqHRKrR4MhUJ1y+1KsQvGYOEtm7vXwmIQAAgyqrN8vjQQHgKAPkTv+4VXBAwAQyElf4h0Am0AISKJkH18RSORlluERxSXnFWHnaBFm00goaYSExYBq6ytq6OnnAYbGQwBsbhGagIDAAO5uXYLAkICDxOwwJ1giwMMCw0RyqEGDWsBAwINBQbToNVivg/bBuUFHRjeiVgNDwDYDwRa6pdgg9nQ5foGUPR+zO/GcNvHz9+/O3mcLRi4r5/BOXbcYdPGsNwBhw/PVHvQa8A4ggUzymFnC548ghhFerE3MR7IlCq7qOkVQMCCkw1jmhGW8Bm3/yz6YOqkEjEgA3IohQ6NsrHjUXNBLy7lUqABL5M/oyqdWkeNrWwuswyUypXoTD02CZgbS7YsUwLD3j1bq9XtlwIcsR1VC9RiW7t1NhptoE+I362Ai1TjJQ5p3cRNqtpy82Agw4t/IR9BkABCs7RY+mLWvAQBAQgdbYoVnZl0EQR4mz1w8JN1a9cSODvI64xAgt/z+N3GLSGBg3ADIDj4/RsQZsSQYR9flbwc8wQIFCgY7pozhK8MIPhOYOB3du0KEBB/XQB1GwG0f5fHjl7B+tcI4Tkob50++vv4UceAWuSZd95/ABbhgADKMVfegdolmARnnBlYn30SHpEeAhxCiBNhhkh0eOGHICpxYYlNIIjiEkEAACH5BAUEABIALHIAjQBoADMAAAb/QIlwSCwaj8ikcslsIg8Gg3NKrVqvUEJD0Lh6v2Bn9iEIACqosHoNLjQeADMgxK7bm4WFAMAPie6AgUQZFXF9In+CinUDAY5CdIuSgYmTloCVl5qbnHcREhWdok4XbwKjqEkFBHBmAqepqQZ5DHwDDAuxsgQLjUILBBu6owamAbcLBbPDnLMNDI63DcpRURfMk7N6xwILDVHYmlFvht3U1QYH4YtuDAMAAw/T6FHq64EGvGXHDwTn1fbu3cn3oBEyAvTSCQTk7EE0BvPQHQi4kI22d/C8/UtHsaKaYmTiCICwkaPHOu0MQkRIb+LJNfkWQAMgQF5Cky/DxIwzoJu/9pYuc34Z5w4erigFzgUV6iXflmj9lBUQUq8jUyoEywDAhTCpUqtXmzTkyeVn0qpgwy7RVmtAvG+zvqZVmyRmo2PJSk6cS/dIMXfHcOnd29cJggIOagWedxZtYcMGIJTp6Q3pkL18HwtBgMBBwcAL4jbmmFkzggQOBBh84MBAAq9oSz9GQECyyAcFTifYHVvzktefbzkosLs4AgWYfSdBYMDzsXgOdLvmrKC67MKHIdwdiTCB6wTUqytQvpzVZAYkeU8/Lp58eajDee9m3969Elb9TkcBT7+6/San6cafeP79ByBn4dVn4IEEErhgFQ0+aIWCEk4RBAAh+QQFBAARACxyAI0AaAAxAAAG/8CIcEgsGo/IpHLJbCYPUKd0Sq1aD4ZCo2Dter9TQ2MxAAxU4LTai9UKAAGhaE2vM8UVeAAQmtv/gEMWQnsAgYeIEXx+iY1rcY6RhyCSlVaDEZSWmxEaGZygdxELAgOhp0UGYmQBAQMVqKdZDaWuDAsNsaCrbwECDARcupazDHADtwSqBkMcw4kGBA8CewIPDcvZHc+H0Q0PxwILwdmqB9yBWdNmA9cF5Qbn6H+zDwOu4u/w8vN10ayu3O3j109NsXsAbunLFqXgGlUEALYjoKwcQYdptDC4h2zcQIwPx/RCtmWhuYsgu2jkmEyVyYYpvfx7A+AXNpcMUcaUUq/VAOpx5F7q3OkkCykAZgQWWLoMJtEwWsDhW8BU2MmhT5UYLROwgbKl+qA4zXonKsd8yxaKJRsm4r2uFXOOZaskQQMG1DpWFDqX7hEEBCAw8Mmg5FIia/0ySUBgoy1cLq2KxapYCIICgl0hc5AArNq+lYcgiCb1JwQCCVJ3vgo69OjMA9pxVp169OTQSBAkcCDVF4R3tBEgUKAgMe4iuiHUkl0ggQHnCYQTJ378L+/Yvp+n1i59enUkBDg+cNDc+fPu3r8jMfDgtG5VtYdPV6B+iXDd8efTr2///n39/Dmh33wBTgFggQbuhyAVQQAAIfkEBQQAEQAscQCOAGkALQAABv/AiHBILBqPyKRyyWwmD4aCwUmtWq9XaIHwGAiw4LDYCd08BIAAIDRuu8NQQoYtXItEprd+r5xYQmlqIXd8hYZEA0Rrh4yNEXZEIiSOlG6JlZh8k0IgmZ5FGEJfn6RUBQ0MA2qlrEoECwxqXhUVrbYRBgSoAWoCCw0afrelp10BAwMPDQVCG8OfBg0PsQADDAsFzM/QugxpXgsEUgbk5BIS24xRqKpeyuPl5Afph+TS1NbY8OXz9IXkr7wd8yUunrx+/vasSzVQmcGDCfnYOyNLwLJ98iIqzLVAAC9wBfcdQKixzUKP7hqQw0iypJiJaI4xuBgl3kiXJjl6lBkOo4H1kS1xXlknYEA1AQ6jiLwpFAzMbzOzRRFyMGhTJwAXGOVJYCXVn0CvYokCqx2DpNpwgbUqdsk6ijKXrYQXtq2VLVqhhnu4lq1dJAgSOEh19EHXlTaZ/m0S2IGxY++ySa3qdzGRwAUgbE3m4LBkypUtCwkMgaE1CAQCJ5jcV/QSBAYcq4IsLoFt26BdJwlMQHO7Bw4K3L6NQAGCurqPwC5tFoJwAwmgJ0BQXIF1oNiza9/Ovbv37+C1I5DNC2nt6NKrW1eQfEkBo5yFo7dNfb319kzGO1edXv16/E5Qpxp99t0HYIACClggewdWseB/DV7xYIRYBAEAIfkEBQQAEgAscACOAGoAKwAABv9AiXBILBqPyKRyyWwuDwendEqtWoVQQ+NRQV2/4DBTWwEAAgCReM2+bjLlszkkOrXv+CQlFDLPRSYjeYOEEmYBAUJqhYyFaYuNkXkmQxZCIJKZSRMUZ4ifoAMWFJqlSBdvFQNSmKalBgUNCwOJrrZMBQULArQDAgwZt8JEBgQLDLQAAg8NG8PCBsXHZ0LMBAbPttEEDbwBAwPW0UUR2ZGwx73hCwXj5q+6DwNnvg250fjRUe+ExVueAxgsuJYP3z5+eWBtmQcg4MCCBhEOUvhAgJmAEAgWhCIxoZZd9AQMbAeRY8c2Cnch8rXAHkQDJk+ugWXMW0Bm0UgajCkzjDTtZGeW2dO582BPMD8BioNFBIrRo1a2NWCAqOHSe0WhIo2FDM0ydrCw6uOplQq6iisFYhXrtOwVf/LSjsSn0+lTt00QFIvbUGCDl2Pv4l2CIAGBivMcXsvFtu1gKYUdQKD6TUDGdoyLkn2cpDCBySstOzCQgHFdx5wJl4YArjIEBwlix85nN3XeApN7LYMtOzaC33YF2yaCADffcA4KzJb9W4Hz4NCjS59Ovbr16wcQOKBsNfnsaAl+I3DufLiTBLyQK08APvx48uXNO0FAgPdy3/Djy58ivnfz/PtVId6A+SkQIBgF6nfgFQkuGEYQACH5BAUEABIALG8AjgBrACkAAAb/QIlwSCwaj8ikcslsOg/OqHRKrRYNmozKyu16mQdDJGMBAL7odPfQmVhCIUDAHBqp7/hmKMA3i0Z2eYKDA2Z9ISIiJoCDjY0hRCUWjpR4Z0UgmZWbeZqcn0YNDwKXoKZRBgYNCwxmp69MBgWrAnwDAw8ZsLtDqbMPtwEDAg8NBRe8sL4NDKQAw8WpmMmcsqy1zwILBAUGSB7UjakErAO22typ6upQ4YOyq622xQ3r9u3uefALhcK42/bY4cunZhkwc9DqBUx1YCDBNPCazUlYoNs9hw/RGCAHTM6wbRYvYszIJVU8OcIYLDDmK6SBhiQhzlpAauKDlQsZjoxJRRa542DQFri8yPMLvFEeBTCoZ7GiwJ1FUc2SmK2Y04ohG8KMamXjAmDnQLZ0qZVrFQQJyMlLuTIk2bJmp6AlAEEAwn8E1A3VCjXuEQQIZEEASkyoLKxP4fptgtYBUmHEHCTohlin4sVMGo/yJwACtwSgJwux3BfzkLmOzUGG4KBA6NCBX/I1vQQwAQdrBzDw/NoAaMAKFPAdTry48ePIkytPjoCAXX8PPKNNkOo3guDYhS/fzr27d+IIBkfuDft6dgW0q6T1Dbp6AuDn0ac/C/g1/OzzuwDefx97/jTx+fcfGgEOqEYQACH5BAUEABMALG4AjwBsACYAAAb/wIlwSCwaj8ikcslsMg+SCAjlrFqv2OzkgOFYQmCteExmSiYUUXgSAIjK8Lj2owIDAvgA+C3v+50AgSEiI4Ulf4iJRHqDhXyKkIkjkZRjGRYBSyQUGSCenpWhRgYXBAsCA1cgoqxCBgUNDwwDgQC0rbhLrwsPAne2DAu5w6OwC7N3AwILDQTEzxMGpr13AQPBDQVGGtCVrw3H1coPzQYGRx3diuYEsQJ4tg/M5vT1Bgfqid/heNfyBfbqHcCXzw+7WAMGWLs2L6C5gQX/vDKFKtC4BQUABhxIMGKcg70UJmTwgEBGhxA9ypl4zFcbAQyyaTSSUmUZc7BCWlxGwOSr3I01bY7J2LKNspg+X2mkx1EomW+yFFpbVk7p0ntNnYqRxstlvAbZrA55GFTrFQTGGIijSoDeSaZZzZ5NQMDBA6kJ5TVwCDeuXCcIEjiAoLZfMIxur3Is+3cJArR2aS18AKEtwIyKFzeugkAaYZH+HCQYnSCjK6x+Nyt5XCCySAGUCZCe3Zex6iOBC0BAtZCkaAOzRz9WsNj27SMFZk1lACEjaXPChyuYbvw4kgLjHAAcTS/69O8KrGtBG5h7dATgp4sXo+Bxeffp1a8X4x5+/PDz4dyXn19//P59BAEAIfkEBQQAFAAsbACQAG4AIwAABv9AinBILBqPyKRyyWwyOxSSSBQqOa/YrHZL8VBU1BBgHOKaz2ilRjgVAwJjQGiUrtvP7gBcXr77/1h7ciJCKoCHiEmEQiQZICCOiZJZERMZFUwWFJCPnZOfSgYFDQ0MA2+gqWgGBgQNDwMDewICTiCquKyuCwKysQIMCw1ruMVJug28pwEDwA8EBQUXG8bVRKLJDAC+AwwPDdEG1uMUogQLD2PM3d/hrO/vEuSTuujLsd4L7vDvBwfziZDxerNNwIMF0PjB8wcw4C4GepgZFCZKISuGDQ9hW6BNDz6KBSwawJjxz0ZYerZ5A1dRob9/Jf2YQycgZbcFCFu6JBkzTb3QBwLeSDxIoGXIhS972sH2oONQiu+iHb2YVOmqUU2FxjrIMqRUpDytbkGQwAEEUx5vshQ58iVMsWMTEIAAVBazYA2K6gQbFu4VsgXoBvUoAEJeUVKntnXrVwsCBAYcNGUmEYIDAgkSJCbitm/jJY/LNrW71YEDA5lTJ+Dr+bMSBGZNvcFnuYDq1I8RdH7rGosBCHDu1ib7DjcCBcgVVO09FkLhy5mL405OXQEC5mjIkl2NOvPj6smx18kdOjd45OLtPB7y/byC9Ijcw08Efr6kIAAh+QQFBAARACxsAI8AbgAiAAAG/8CIcEgsGo/IpHLJbDqHnKd0Sq1ahaXsdcvtOkuikDjgLZu3JaEYAAgEAKKzfJ4UrNlugFgUp/v/QmRqfYCFgH0WIBmGjE0XERkVjZNeBgUNCw8Cbk8ZHyAglI0GlpiabQEDAgySTR8cHB6ifqQFlw8Mm4ICDwsNGxETs8NCtQQNmgNvqbwNDQW1xLO1zgwDykICAr4E0AZFjxFR0rQGxwsMAMrqqwsE3aTx8gYH5OXHuKjXDAzutvPz6tmTYyxTOjf7enXzBpCewIFmCubSN6BfAwIN4x3YCPEMqXPa8FzrdbFWw40PO3axhE/AAJHNnmUkhVJlmVKZrr1RxeDBRcFvthjSrGmTC84HL1Px9PnPkq0hQzkWtYIAQYIEyKy5YUbSUq2g8lBKnTqlaoICDnAlZadwpkaxZKlUNecgl051FjE6bRoWblwpVdHW1XltFYRuCfbydej3rxOraCGkU7aPAQRbVzMvFjvWsZMEDiRvTegAc+bTCKIS9VzWAcIBDyA4MJD4aryrVREoUICgMesqBiDIpk07cfEEuXcr3/3bS+7Mx5MvZ97cee7n0qdXl1N1unfq2+l8Bx9evPfyjIIAACH5BAUEABEALGsAkQBvAB4AAAb/wIhwSCwaj8ikcslsOkuiaGjkrFqv2KwQKgqFAIBAIKQtm8/M7lcsBnst6Lg8HnB7IxbQfM+/kokgGXp9hFoGERcbDUICToKBhZFWBgYFBA0LDAJhdU6DEZ+SokSUl5kDAwFCqAwPVSAcsaOilJWYDwx1AagCrQ0NBBivs5KUlg24m2KsDwsEBQWHxNNJtpgCqHUAAwLNDdG14ZRCHhwU1JHGBbcDnLwMC8Dg4uIH6OmVBASZ2GzcDw++QaMX7oDBe4VKsWtXh1W8BgTrHUTIp5alBbjccfOlz1hEg/YoVsyHTJO/Aa3iDaz0caLIOSRPpQrzLx4BlpVWFnT58gwCuQS2MCrbtdEmOGhIJfLsWQZBAmgQGDBItaxbwKQ5SdUCGZJpU6AOHEBAhWobt4fRdNLjutRrlZ9OC4id6q8XAwf60iJVa4BtV7dWflaaK4DNtlYQHCQwkKBxznmU/P4FfAWBg6kzd3VLTKCx589AI/ulHCcBto2cCzhezNgzXAWjSc9BIFd161qgXyvYDVuy79/AgwsfThzBbrirG+vmzVx2JLjQoTOf7nza9Ou7q1PD3lz7vezevQYBACH5BAUEABEALGsAkQBvABsAAAb/wIhwSCwaj8ikcslsOiOlkkh0elqv2OxVKgp5AdqweMwUEEOAdGCdDpHfcDKA3Q5ZMqC4fu/hNANeISIWH3gZe4hkFxsNCxUCc2uSk2skFCCYmB+YiZ1LBqAFBI0PAgNgVhmFRBN+nq9CoASjDwymkgMDAgwPGYdMFLDCEaEFpJADAXO5DAsLDQUFGxsav8PXRLINDaWmkczNDbOgBkfB2K/FpAwAye3MD88FBvNLGBocFuh6odsLArfWwHsgjgC5gwhBHTiwjx89YwtqRQqQC6AzcfQSJlzYMA45Y40AuqM4gBdBUfMyajSwkGHHN6FGRWSQTKAuAQQxJkx5sOVLuDII+jmjObIdTnnRimXr6fNnGARBRUFgQPObLl7bDD58WGAIuZZNnV6BmiCBAwdTc1EkeXQBgaQIvTINK/YJ2VlTbeG6+sCBuHkpo/GcC7auFQRlCUCA8EDtqYoPIDggkMBAWcHRYn0Fy9GwlgJ63fGdbLCsadMbOXf2LIYAZMmUT1e2bBoqAtV0WZOpPK+s5YO1oSoYTjy3bji2EctOYJu4c+LHPSWf/ry6gujYrD/Hvk87dO4dgwAAIfkEBQQAGAAsawCRAG8AGgAABv9AjHBILBqPyKRyyWw6h6fTc0qtWq2lkmgbComu4LC4ye0SAwHAeM1eA9BpQEhQsWTaeLxmQrEw5V0WfhgghXmHVQYGBQUECwsPAwN/QhmFliB3iJtIiosEDQ0LDAICcACok04fmCAcnLCKjaIPpG9oAJICDA+PE1MgsIiyBKAPtQMBycsDvA8NxQWKF8LVR7IFtJGSaWkDu73QBJ7W5UPYoJAC3G+5zbyh457z9PMSGBEcFOZX86CipEzB0SUgXANG0uopPMCQH5h52WiRSoZmQK5djw4ykqVwHsOGDh8aKNagFoNk7dzxehRNYUJ6Hw+EvIIAASNHxwTkiqPr2AKyB8XoIXwJ8+NMKjUTLHIAARnKis2OxSM6dGPRmEedJFXqgOnJdQO/rQwl7SXRhTFlZn2SgEDXB6UoKvu2C0LXAkqVVrV6Ne3aKggg3HIX1S6BBHgTKF6MuICQvlj/ioFQEAIEAowWG1DsaXFNBIrSRpbcBkEC05oVMT79WYFrBaJjy55Nu7bt27Q/b2XcGsHr364R4B5OvLjxtL51twYOnPRM5tAVOF8bXfp059avax8SBAAh+QQFBAAXACxqAJIAcAAWAAAG/8CLcEgsGo/IpHLJbDovp9FIJBo9r9is9loShbyA8HZMLj/FxEA4LKiY33BkRJOxWAbMcKjCz2QocYFbBoQGBQQNDQsPDAJoSgEoRCAgHyCCmEqFhokNjI1hagEBA6UCThSXFxkgExOZmIQFh4qLAgIDAKO5AKUMDw8LiRoaqrDHSIWHBAuLDAO4umql0L/CBAQFhcjcQ5vLisC4vLumAsHCh9qE3d3fncDPvaKk0AIMzYmz65v9/oQSJHRod0UWrXAM5Ola6MtaIgKG+P37d6AiwSsIMhJC1KyRo1GiTP160EmbRGUTDVS0eJEJAgUZE8wiAAHCg1sDQE7zBexaNpZD3/adLLSSZcskGTVmc2DzATWd5vA1w/YzqNCJRVcebZKAZrycYHcmfADBgQOTVmelJJTV6NaCpXSJZFDWAYEECQzg3Zt3nxB/bYu+NYPAAVm7d/Pu1cuYb95NgQUPhvMSZkzFhRwnrQwz8oHJsDZf3rtZgenTqBV4Xs26tevXsCtyLp26tmnQk23rVoC794XdvoMPCQIAIfkEBQQAEgAsagCSAHEAFAAABv9AiXBILBqPyKRyyWw6T1DTaGRyWq/YrFZSKglFI1FoDACEQNu0ej0cBN5wuFkIiAfKAjR7zx8aDBcbGhMZFU13ZSECAhWNGR96fZJMfwYFlw2ZCw8PAgMDZXaicBYWQo+QIByTrH6VBQSxDQubi54BbnW4nwOLhkwUH49Dka1alX+wBLObDAwCZblvvL0MnAuZBBcEVqZCIBMTEhrGSwYHr7CaD87Qn3d3bp8Czg+0DbEEBcivVx/lStItW9eJly4A8notskcrXzJkTiIAbIKgoqV8zDotqqNrmkIB17Dhs7SPn8mTyA6oPDCRSMWKCS4VcAABArtnHONQA8kwm8yWk0IsofyzcmXLIjCTOVh609O7Op8QVrMmUh+Bh8lkXkKSsijLo0oK2HTq5g1CqfSs1XSgDOslk2+HnvP6FawVAh4XqYXgIFaBBAYSCB6sVatcukXt7ln69+9gwYEjPwZ8EjFdxX1ewqT8B/DkBJoVKLCcGDPAA5o3p64ourVrr6ZjS3BNu7ZtBbJj37adu/eR276DKwkCACH5BAUEABIALGoAkgBxABIAAAb/QIlwSCwaj8ikcslsOokm03NKrVqtp5FWNBKJQpbPdUwec5oDYQjABgTcgXd5Thca7vdC4dJoZDIVgXBxhIVxbWwCAgOBZ3WPRgYHeHoFBJcNCwsPnAwDAwJuA4akhQAhgRZ/GR8fIJBzeHkEBX2ZnA+KiwCjb2+jvKCgDMQVTa2uIMkZsEqyBpUEtpqbAgyhn4W9n9zWAg/Utnq0BhsbUx/MQhMedQgKlNCX0tQMD56gor6/wbr24AvEkYMmaw4FEBOIRGjyTgGChwgSQEtAwIFFCJ0UjRrgBk7HT4us3QsnjZaeZ8+oXBAihk7EBJYcEIBA8x6xANkIweHYjRjAkIB9aJE7iXJIAZRI8RxYyrRKSyYIHAjbdmjjp2v2aAJtYIkAtKMoK4klmvQO07PNpkj1x4mmxXkJJCZ4iaDSV7FlkZ7deyBtmbowDcQVLHdw4bhxySadxLexX0gHIL68I5EwYsSSETBuzPmx5yGRM4t+11CB6dMKOn9enQS169ewWct+Aru2gtm4q9zOzRtSEAAh+QQFBAARACxpAJMAcgAPAAAG/8CIcEgsGo/IpHLJbDZPI9NoOlKRQM6sdssleiLYpihEJgNCgwBA0G27i4bDwUCnF+4Fgr7BXzweFQICIQGFhoeIhgCLiwIfb5ARdXUFBnh5DQQNC5t+fwIMDAMDAmkDAIqoaomsAUMVsBUZFhkgYZGScZN2d3oFfH0Lng8MggIAo2qoqsynyKOjoQJ/f8IPs62HFB8ZH7a2E00I4+QICQkF6HoEDpx+fqHFpKfJzIWLatCjxvEP75sNHGgikKfSnUkXLmjQkKHNhC9FEgh04ACCRWqgRM0LkGaVR2f6SBVjQE0YJ2DrLlmqtGtSlnBaNCRBAKGjKo6F6O0T1K+au35MmfIQXEnUkh1KK1m2XMq0Dq4iCBxMI2bRIkWBBdGlO7frIJ5Jl1QqbTpJjtmzB56KU2DO3Lm3cOPCTaqSLFO0eNVGklOOq4EEfwHLFUKuJd7Dh/UqNjKObbnHCBwrmEx5MuLEizMzqcy5s2fKcjSLfvP58+jTihWgXs06QhAAIfkEBQQAFAAsaQCTAHIADAAABv9AinBILBqPyKRyyWw6TVDoSfhxWq/YpOFwMGy93ssloqFkKKRlSMRmh96VeCVL93bB+HzBUOgXCAR/DYANhQ0LhwuKCw+NDAwPApICAAMAdAGZAQBnQggKCEMjJiOlpiIGCQl7q4EEha+GiIuMjQ+PkQIMAgOSlQOWwAABA5uZw8aZxcSXFJYA0M1LlBUC1XIVnRQIBRAQFW9vAOLjwJLAy5bEmsftm8OVm+jz5uaSj7qOtg+0h4aGGQI6+QCiShIEDJCxQxaM3rlJunZBulWL1qx/sf4AMrCxjxePeUIaKLJhwwQQWLQZ4ebNAQQHMB0AkqlxFSuPIPfwEQlGp89qkDp5ChVJZ4ISBEiRqlqaKkHTpVBt+pka9CMfkEOzgrnDtQuXrxIuYKBDQYLZs1ySIojKNmpSrUK5bPlKty5dsniVKAClFinfT5/2ClZgt7Bhu3kTYwk8uLHjx4TrKp5MGQnky5Uza2YSBAAh+QQFBAALACxpAJQAcgAJAAAG/8CFEJFAaBajpDK50BSJCGLBYJhWpwVrdsvter9cQlY8HhM2Dc0kI7QI3/B3UiQa0S2WTAbEGToGDCEAAIKEg4aADAMCDAKAjgKQkYuSA5QAk4sDmAIAmpefjp6dmp6blgABm4NxrUKpAYMBsYcDIEOKs7K7u5a+v8DBwsPEwI6Wx8nJyL6urZ6mp6cVQ1EOBBl0dnXbIhkOBQTX4Q0EBOXnYufk6g3h5u/x8fDzBAb05vdkYvoXGxMTPjiLQyEDBRAZPoAAAdCDhwNRoiSYSKXKRCsTM2YEc6UiFSxbOmb5+NGKx5MoUxZ4w2agEApwJriCGJGIxps4MwpJybMnT02XQIMCzQBQw5ENcRQoXRpFQVOnCKAqjar0gNWrWLNq3cq1q9dWEhZ4AAqzVQcJaNFSXcq2rVu2XuNeFUq37sCyQd/qVWq3r9+/gFsFAQAh+QQFBAASACxpAJIAcgAKAAAG/0CJMFEwEI0GIyKBaDqfScMheZgKr9isdsvter/gLAISGJgHArMgLWCsHwzGY05/LO74RaOh3zcIewSCBAWCBYeIRQaKUY1TUo9ZHGGUWGNoAwCam5wAAwGeAWUAoqSlp2Wgopmen62eAgBraXEDcW1zcnR5eHwLGRkVFpUjxSMlJBQgIJMSCAoIRScixtQjItQiDgQO3d28C3bhunFwbW6zV2frZqPuoamoppqiopScamwVIAdPCdbGAl5LQLDgkUVRFClMcohhkYaFDhkCJMiPRT28xNGJc2tNmE4gMzxpouGEwGoTDBZMxJKRw5YsEy5y2aimzUYXLmDQUMlCBlCfPoFVABbhmYKjSJEabQJtZJObUKNKNVCpKpgMILBoiHDFaNKvYMNWGUu2rNmzaNOatfol65WtGLyEncu2rt27KT5MuBL3wt2/gANX+hAmCAAh+QQFBAAUACxpAJAAcgALAAAG/0AKBWFwOAhHQ6GQaCKeUKhwSq1ar9isdsvtChGPQAAQGAzKAsGAwRAwHnCIvEFvEO7LpWHP33v/gIFaCAVvD2ltZmYAimIDZGRiZY8DapVtcHALm3V2eHpKfXsHBwaCp1mkTwkICaEFBEueRkZyEJltiZWKjGKRY5Jljo9uaZkPmwt1d3aweRcXGxEeEyCoWKqrEyIj3d7dIhNN400Fe3qwBgSedckLuGxqlopnwsDBZ/Rpa2xvFf8VupgYMdAEBRQfOHCoouDJiW8QhZAbl6diHlGizCkx5wwWs3abjrlps48egCvBUkoCEIJlCIAALWQAgUCBTZsnTOjcyfNEFGsoGIOammLxIjqNGoMi5XhnHZ1kDxj8U0n1l8oBNG/ajJCT584TEbTeJEW2rFkDpYSqHXpNyIY/FizABJgm4BaxeMea3cu3r9+0B9oCslbFg+DDiK303SMBUAYrGhJLnoyYQ2QhGKBJ2CwhCAAh+QQFBAAXACxpAI0AcgAPAAAG/8CLEEFEKBDCpHLJbDqf0Kh0Sk0iCg+I1sEtJAqGRNF4rJrP6PQTMggE2u/3YMCoZ7ddAgFs6BvUgIFqCVwQD4cCiXNtAwBujQEAi3R2C5YNmAWafn6CnmkHB0UJpKQGXgV6BIWGiIpzcW6OkXMAAgy3D5eYDal8fqF/n56hY6ZhfQlhyqWlpwYEDdENlocPQq+ScG6Rcra4h7vSvpwGwcNQRArrRX5gml7NzfDvv3ybqtTVh7jZkN3dFtURoEsXLwIaEiahMIzMOgURTpiYSHHiCQ9jiiTpQ+/Xs03lOMLLZ2mBtUQCFklyBGCWtwGKKoQA8ERAEopPHq6TWLHnCYKdDyWEGhqyqMiOIo1uSqVHn8kH/VI2alklhFULFTJo/QACBAc0QNcNHUu2bDCjaNOGxNdAw4IMVbqxbPmmwld0UczqJau276kzFQILqNBIwMoBE/AqXrJ3LF6uXjNMmCBZw+LLgg5IkNAhQqAOHSRgHk1aCEMhGjxv2FC6NenTUYIAACH5BAUEABIALGkAiwByABEAAAb/QIkQQSwKj8ikcslsOp/QqBRJYDAEDwjEQSAUEokiYkoum89PBGHAHgQCgIB7cGVotwWCIXEx+NGAgYEHCggFBQ4OWlYMbWxvc3ICAgwPCwsNXV5+f4Ken0IHYmCkYHl5ihAPVgJsAG5vcgAAlFiXDZmbnKC8UKJFpJycCXulCAl5BA2Xq1euA3Fvr6+Ml5hdBcIGvZ9ECt/fo6XB44eHfueaywvNrY/RcW2Ulben2txSCOD7/OGFYkSQmRtoTlu6LusWsHInC44caPMsXcPWCR+SfgoOaNyoEeM3Awe0iURHUGS2PJmsPajlKhqcaRGtZZh5ZIRFJxEwctzJcaSwgoLnTGZTpozZFXdu4E17JQSAkxM3k/CcSlWjz6sj02Vat2oSNKdQRIiQoMJCBhBo0XKIGqXqTqxw0W3YoGGmBZex8uadNWuSgAoZ2IJyq7FMYCgCXn3lO0uD4MdIODYBYXhmhgoPDkPezOSApw0YOIv2RALJhghzN4xeDegDkg5MggAAIfkEBQQAGAAsagCJAHEAEwAABv9ADCZhIBQSiCRCyGw6n9CodEqtWq2KgiAwEDAYEIeDkCgnr+i0ep1GJCCCwQAwCNgDgvwDEjYUDEgSBmyEhYZNBwdJCQUEBA58DHlyAAGVcgMMDw8LDQ1GBqGDh6SlTopKZWWAREdifF5xdZV0AF6anQ0Fu6GmvmsICgqpRESixaoGCI8OCw9flHN2dHkMC52Of72/3E7BwsJKi6rJ5K28jgQNzg+y0tNyApu5oKLdpN/g+vvDSkznuwLy8mOEwLUFkmRN40LnCydPRrSNuseGn0V9CERp9LMxlDZ0npxBk2Ppji0913TVOzCRYpqLwhLJTNRRo8CAov40UseOAaagOiUx4VqgjsCGCB44gHBJaKbTpyxr+tE51WbBdc4mSbsEwJakBxkqWKAggukvqDOlqs25KyRCSZQqlexaxYRZUmhprq2pTd26TXHoWilLAQSHw4fv4kW7V+OFoxPQdD1ZobKFDBwUM515Re6dz3YCT57WtYLm00JmSihwAU0KChliV64gi0EE1Lh/RdCQu3caCkImaNCwwbdxNcCftG4SBAAh+QQFBAASACxqAIYAcAAWAAAG/0CJECEsGo/IpHLJbDqfUCSiACEQCgkEMcrter9dBCMQGAwED0i1UNCC3/B4c/pgMMxkQPmcdlwNbnKCg04HB1oICQkFDg4QdQJ4ZHsMagtXBQYGhJyDhoiKCQaho4yOkJIAZgMMCwsNmJqds1FaCgqgipqivLqLjRACwpJlwq2vbJqbtMxFCLfQt4iJobyj1RtsBK6oA3oBqsIPrw2Zys2z0erQ09WKF2zmBvHbCw+RZt/haOTyy+hx1glkp0XZvHj+5l1pwA2fqjysGDxoAEseQE4DDWk0yPFgJnMFrDDsBkCfADvk/si6OEiBxpcwORqJxzEkgQaP7njTB+DkOJ9Yf1h2gkn0QEdlHzWBJOCgwYM6+cCV6fmU3IQJQmkV3Xi0q4GbIxngA1fSm4AKaC1kRbfVqNejYBfYifStCJm1WYu+rWmA4oIKwp6MGFGEA15mL99eOEJhwKTHj0v2RFvhQwYQIA43M+QEsmeyJfOoGlAhg+a1/55Y+GCBcj49A05r9gBGgysNsnMvoYBViIYNGxbrHr4kgoQLyC/8CwIAIfkEBQQAFAAsagCEAHEAGQAABv9AihBBFBqPyKRyyWw6n9BokvCAQByJRFHK7Xq/3YNjEAgABgLG1VHQbsHwuFx5IDocD4FgQDYPGFVsBW9zhYZQdUQICQYFBQ4QDwx8ZgF8AlZsGwach56fiURZo6MEBJAMk31naQ8NDQSdn7NfRAq3iqScnFm7kBCqAABmAAIPrgSOsrTMSgi30NCKi70GpFoJpg0LkpR+ew8LsAW7zebR6OjT1wkbjsoFrwsMewPDZa0LpuQG5v7pABUouvCuIKd32+bxGSaMD4MF4pT183cuoAIJuzI20niQwLZUexgG0PPwFT+KFG8dkHCgpcsDHBu9O0hOXp6Flf6EayARJcXBl0BhajTIr4ApbjdFXoLIs5xPf0FbxtzI0SM3Pd7OpHIFa0OEpyijTuXoyOpNe8PsGXuQAUQGsE+Djq3qUVK9Mmf4VKggQsQAuHFfzt1FLt5VtGUCAF58BOhgAxc0aMhQQUCIxJgx/6VwgnFYqWQLbNDARU8FC21BgODAwXMzlxnBECu2N8MED65/SriAgTQUC5VD3gPwAEPu40lATDCSgRu9B8ijU7CAZIP1Dh0uSI/+gYOGCBguXNiwvfwSA0CDAAAh+QQFBAAYACxrAIIAbwAbAAAG/0AMBpEwIBDCpHLJbDqf0Kh0ShUmHgMGxEFIIKvgsHgMvg4GgbTgsTUYv+S4fM48HI4FBwSLDgAGAlpcXnSFhlV3R0QJRQR6DAIDfwFnbA4FCRcGh5ydikeMbgahBXkPD5FplAwMCw0EBW6ds2QICrcKoIxFbruMjhAMZ36UWa4EsrTKUba4zrmLRdK7CAUNDQ+QkmkAa66lycviSs/Pir67F7GlBAvZw2mAra+x4/ZC5eWfG6X9otbYBEQCUGzAg2Oi7tnLh0uCqE0YwMUyUIAAAWzaCPphtcDiRIX3Gtqx87DkOnANFiwQhoagPIQQQYobSXOkSX8TLwaM1KfbwbUG4GLKXFaTZMIk/ihWdMeSW5ZWHoUOJVq0JMWH61KiktSy0rECU+9VtXr1n0WmA/1k+alBwwQQYceNJfvPgFZhBF0GqmDBAoW4YmnSLXnR3UCXlEKEACyz5mA3FVNCAgCAsWUMNslKuLAhwoQMFaaYMHFZ7gEmF8RUqJAhA4jXHEors0MmjRCBFlpP8CB7mQQwqyVR9tMtQ+/SH1q3RsWTwfHnETZIb/CcMYUJQqRv4Fy9u9QgACH5BAUEAB8ALGsAgABvAB0AAAb/wI/QQCgkEAihcslsOp/QqHRKrX4cAYHg4SAYkNaweEyuHhAFbWCwHnAdBXB5Tq8/z4hEgQBhCAZsAAMMEHBHdoiJYXh5CQkGBgUQDwyAAQEADA8QRggHiqChH0ikeQaPjo4FDn1/mFkMCw0FBQait2UICru7pI6QkKmrDg+uAFlbDUW2uM1TvNC9SL+owgTEWoJrAA+ytczO4U3R0L6p5xt7DZR/bJixs5Di80zkvKV6F7SQtAQLlAOOveu2DBw9cfZ4SQBGq2EkIgsWVDoGAICAWAS8GDyIUOGBj/KUAANGoME/QBQHJFvGkePHlyBH8ttHpGQxlG26xWt5ECZMwJkN99FadzOlzm88e/oE6jDSnn9/BA7qRjPpPJ8xZcr0JzEgJpUYWVq9+lPrN0glu3oVJEBWgw0RxpItq5WhTS3uAHXLINcl3bpD2XnFJKCCBQt9lWYFbMBk0UsWQ4RI3PJlXWAXTFYQQJnyYkgXLmCIoCGDhQoCL6lWzbmzuMVjQlTIAAIEh9uumx2QIEa1xQoVQEzg4CF3sw5VgAeUWnhBXONyKYDIkMHP2gfQO0eI0MAkgwbZc0sYH57yyJdBAAAh+QQFBAARACxsAH0AbwAhAAAG/8CI8CAsGo/IpHLJbDqf0GOC4CgkEIiodsvtdhODAIDxcBiuWa96zXYeEI7HIBwYkB0JdHvP976xBQ4ODAJhAHZlZ1h9jI1JfwgJZ1MEEAwDh3VkBFZpjp9tWAoKWHkGkwkFlQICdXUCEAQNp6C1XAijuaWmp3mpq4ViAwILBAS0tslMucyju5KoqQ4QhQDCxA3HBsrcSc3MWJG+vhuyD5eYh9ja3e1F37rPGwWnBQUN53N1dgsN9Nvu2sFzhmCDAXv26t3LFwYTg370AgZsdkDCgVMK/x0ssIChGAAPIAKU6O6AyZMYUyok0BFdgDoh/Y0kye2kTZUJDxpg+aCaGM4BITnNpJnMJkqMCOvt7BjsZ1BkRGveTJkUYwOmdAAALQY1atGpKqlelWMoAJkF/7x2MxpWbEdMwsg02HBB7Vqwbe8tuGRNU0gNGjiAsKsMb1hZe+Gqq5AhAwUKhKVebHsKcaEihypYEDEismTKB835/BjikOe7SzY0yFAh3WmaJpFsKAL5tVciXjQL4WDbloQtALRqzgCCg4fenzzwbhIi3ccKDzJoiNABuUTiFQj1PdTAutexhRZ472ZByITpRS5c2Dme5sYC7dUaMHogCAAh+QQFBAAUACxsAHsAbgAjAAAG/0CK8IAQGo/IpHLJbDqf0OixAIE4EkWpdsvtbg8OQAAgsBYQWa96zW4eiA6IYBAYM6zYtn7vJaKxcQ8DdAADDw4EeXyLjEp+CZCQBnEMgwEDZQ5naY2dbAgKoQiSBpIJBBAPc5eGiAUYnrFcoKG1f6SmDg+VdIMPDQQGBrLETrXHorfCkQZUqoWFDAsEBcPF10vItqOR3QUNu5aYv8HW2OdG2gpo3JAXF83fDAJiAQIC09Xm6Ofq7BsFAgokQGDBHDHjGgTcxw+btg7ChAmUSADcKnvSqAlryC+UhDcHIkoUSdAgIYwLFnLkBxKkSInVClRURWgAg1/VVrJsGTLixNdmDRZUAiBGwINpG3We4/lyobCKcujYwclQKTGm5px+WyConiGkVa164tnz5dOgleqQWaAwrNhOWH02e8rV0pijDd69xdbSrE+0A+oZXaBhg4e91/r6NVCQZr2bGSYg5utyMWAxRCtUsDCZclmzBbhezCxkROdilZtesBj4NMc3L9910KBB8wDXKz8fmWDBwm3crw1I4GIhAwgOwGNdiKBlQIUMH44nb8T8CdHrmCJriABrOroKB4WM6+D9HAgPGiYEXVUenYYjGy5UTNn+3DuBB+pzjNgyCAAh+QQFBAAYACxtAHkAbQAlAAAG/0CMMIFACI/IpHLJbDqf0KhUCBFAHAbjdMvtercGyCAwGDwIheJ3zW4/D0XHg1EmMxwFonvP/xYRCQYFEHRjAwwQeVp9jI1If0WBCQkFBA4MAgF2V3qOnnsICqKRgQaTCZYPmQEAVliLn7FboaK1pKWTBQ5VY2QPCwQGBrLEU7W2gJOmp7t0AKwMwAXDxdVNx8fJp6cFC4VkA9LU1uRI2KO3kxsFBQ2YzwMCDw3T5fZH5wp/CevslQ2qBjyTt6DePXv5JEgQ5k8YgQYLBIwBYAbYuIPkakk4cEAYQ3YMIdLRBCAavYsYq3Fc2dGjSwMEFjyoQ3HByZTlWHJ8Oa0nQP+JrMw0CIYSpyydLYWAZAfQWQABAgoaNKqSpceGgmJKFHjIYlGqn3S6BJnVXa8ADOZNBUvMKk+HAAVqkjf0K1tPK3lOEwQRKKt5DezebeT2pTCRcuPZ3BBhcLG8hgV1w2RInoYJE0A4brvTMFNMrJ4KyLDZWmfDDwNqilfBQunHp10+jAhASIAQIUS8fmz4woUNDSoIsM1qt8qXvyN4yFAhBIDaxk0fQKJBSAYK0e8dULgFgIUPHLI76iDkg6bz6M+3ag0CRHjx9s4PqJBhgobG8ItZsFBBrq8MDeRXDGYaZKAaKxsIKMsESFwgkgAEKBhLBBtcUICFBiQloSwLLREBBAAh+QQFBAARACxuAHcAbAAoAAAG/8CI0GBACI/IpHLJbDqf0Kg0wRg8CEWpdsvteiMHw2MAGAiuCeN3zW47D4hEASIYBAKMhyPt7vu7B3BxcgR0dgACEHtqf42OSAiRkQmUCQYOEFUBZRBYjI+gbQgKpJOWlQgOD5pmnXyhsF6kswqmRJQGBA91AHgQDRsGscNatKW2lQWFA4cCCw1ExNJPxseVlZeGmwPPBcLT4ErVtYPYGw27dmYLBN7h70jVkgkbFwX36AK9AHlY8P/jEAS75y1Xvjv8nkX7924Wgg5hiBAkQgAds03O2n1j+C5QICISQRrIp87ZvY0cpXn0KNKAN3wMBGxjwA5lSpUrRZ40OAYhTeYsNm/GWhnR5c6KY3rhqRlUKKycIHcWWJAuwLqCTqdBNSqxQIOYMxe4y4rzY0uXFTVtesCULLGtXHNRJbOJQQN/bofBFUlgbsm7G/K+Ndvy3oIqvQTQ1KBBsF7COivWmZkhg+PBRfketoOxggUKl4dm1oy4jAALIkaEHnr2woYNuwAIkb36ccsLGDRkqECmttYDSjRMsFDBdzgJEpJQoCDA+LsLRyxAIeE8ZYUKH0BwqD4tAJIKliN44E6sgr6ZEzRAJw8q+4QMVQOcSc5+WIMFdQbUf9RYyIX/Lt21XyhRDTiNAUQFAQAh+QQFBAAcACxuAHUAbAAqAAAG/8CDMFEoIDjIpHLJbDqf0Kh0OiUMBg9C4kjter/gMCfBGAACjGxCzG67pQiEoQARDAJoByH+7vvDcQgJgw51dwMMDgZcf42OS4GCg5MOZXcCDw5bj5x+cQqgCpIGBglzDnZ4AhBajJ2vX6GhgYOkhBBlAQMCDgUXsMCxsqKjpVsOD6mICwUGwc9Tw6CSk0SVdwGYDc3Q3U7SxNVbDQu5VwsE3N7rStJxkxHNBMlmy+rs+O5IRfIND9hYtjnDly+UBAmk+JEi4A9glnsEvSnoIOQAqTnN5JWrJwDdwIjrKgq5SLLAPDN4HngEyU6kxYvNDDD8dwbAA4EsQ1YsWWTOxvQz2j7mhCYSZswiC1IBYLByaLeiCXsWIHcFD4MGBIQ6BbbTaEJ/AoBehbgVVlejSJUG1Vq209mEc8ilyoauQNtnb0mCPcR0w128I0libJALAKYFETT85RpYMIGNeLBkmABisdnGen9eqYCEguXLguMyCBvAcAULny+/JPm4TM0QSEakdntgiYQNGioISAIA9uxXtZVswJ2hAoAzAX5zlcAkgwXfypffjjAhQ3R8ia8T9AACj/fv3gWcrqzdm+EMGTx4KA9LNwAk4hFj6MC+UwaapTs2qO8IhGIke2XDFn9vbHDBBc3488CABL5hFxIMNvgGW0EAACH5BAUEACMALG8AcgBqAC0AAAb/wJFwdBgaj8ikcslsOp9QYYFQQCCi2Kx2Gz04AgOGI8Etm89PRIIxADMghCt6Tt8erAkCRNAOEwxydYKDSHd4CQgODwNtb3GEkIQKhwYJBgV7AAEBDw5VkaBlCAqkk2oGqAkJinwBAhCfobJRpbVqlpWqEGybnbGzwE21priqBQ4QA5oBEBmowdBJw8SWqpa7ymELBQbR3kbTh9YGBIubAw8N3N/sI8PiBhsEC7wDAtvd7d7vVhsX3OQeCAgAQEC6Z/qiDcOAqoBDcg14uVrwJ+G+Ax0OoLr00ECDBa0EMFBn0duBkxo3AiwQsU1BivlKAkN5cqPNj63CkJQZjKZN/27cWmpi8KAiz5koVQKd1wrAyHVHZfls+JDlojYGjUYN5dMIR5AuH+DbKjUpR6ANFgEAgI5KTLKEptq8RC8bg7FwI8ldWa4NmHQF8oIymw/VPLX2FvgTrLfm3CkCCaJbEMEDY0iO5xJoKXnBhAkgLsdNqVmgpjAVRDeeC5EX2woWVGMmjUpCWgGa2FoQITvu3AsbwK4FEIJ3b0G0L2CIkKGCsk3FjR+fc9JIBA0TLAgYQnA6cglHPlhI7R3UBQ0ayqtffwb2BxAc2EOSXAHEBPmEcjvNoAFDB/xoUJBBBq4NoNgFAJrxmRC3rWVgglyAgJ4Rm7ExAIRoBCYEOW9huAVFhyMEAQAh+QQFBAAYACxwAHEAagAuAAAG/8CDkOAgIBCYpHLJbDqf0Kh0So1CAgOGI1Hter/g8MHwGAQC2gIyzG67p4jDkQBhmAUP9XvPb8uPCYEOAmYDD1trfYqLTUcKgAkGkQ4QhQIQCYmMm3wICp+PCJGSkXUBAJcOR5ysb6CgopGBBQ5lWAIOBpqtvF2voYEGpAQPhGgQBL3KX7+ApAlExgAMBAUGy9hSzbGBmbUDAFkL1tnlTr/A3RsNC2ZYCwTX5vNK24Ea1gQLdlgMDfL06P1KUqCggQIN+E2DBzBgOVASJIw5aM0AO2N44jkMKGQiRYoNpD1oQG5juY5ChKk82KAMgHDjGppchnKlygIQBJzC82+muf+awioSSGgGFUmZPnkB/WixGDgBDJNm6yiM4EF9Io9KpUlVXsUFLsWV3Nqrq5Krxc5AjYeU7KauK/Xxy0LSrTK4N4meYgDvgt2yE89aXEAo3IMNG/4q9WhzHzhDCzR4UNwqpU2EtmBOmECZFV5hWF8OqJChc2XGoPUGEFDB9GmbTcGhqmDBteeVFy5oaHcGFYYRtt/eTKIhg4CXL4NzOrBkQ4QJGVonARBC+VsJSRJjiB4CwJlT1hlhx7AZhIXa4Vt12AD9A/r0rDoooSBlAPxsFEDc5/VSQAYOHOy3iX1J+KdBBAIyUgE4qx12wXgJtgGCBhqwwyAADxDAXIRscKYYRAFgDWAIh27kVpA1BRDTAIl9FIDSAUEAACH5BAUEACUALHEAbgBpADIAAAb/wIPwUCoaj8ikcslsOp9QKAFCSCCi2Kx2yy09AoOH49otm8/OQwEyCAQYDgMZTa9rD4j8VNBmQOR2gYJMeQgJCQUOAm4DEAVzg5F1CAp5CQYGlw4PbQIPBJCSoluUCqaWmYgEnG6fVqOwWqazqKkOEHwAcK+xvU+zp4aYl2ttYA6PvspNwJWHqQYQDJ0PDQbL2EjNlYaHiA7TAQCfBdnmRc2W3ggL0wADDNbn5undCRoFq8YCDQXX89jSXdhQwB+BBQIAvFngD2DAWRgwFTTYgI+4BQT+OVR2oIOQfwUxtRvwrprGjb6GYDIQMh8rXf1QchxyYOXKBg8SLmwosxdN/5uYDuocwPBkT1E0j/gr0A4AAE8Zj/r8KHFpg3DjCJSTCktlVUw4ScLExHWU1yJLD7Z5F7OsWaoslyJUKACjUbeBvNokULFNGK14kdZc6c/AVZJhGlwILEkIEpZhwfDbwDiS3pWrdDJYoMFDZUGXg84F82DChM+gBwNt+q5CBhCoUwMtcFicgAyxZQM97FRABQq589qUcCGsUwAVRAS349hIBw0VBBQBEELEiOV0VBfZMCG6QuojrmM/U1PCdg8TLOgMMF4QhghFPlhAwr49mgsRNEzIANz+oPz8TedfIBjoN2AkGHjwgRsMNsigBR+AwMGBgQTgG4V2HNeaBhFggDRhGSR84J2F1Vxg3odbZKCBBiORRsCJKHZRGwANEBEjFpQZQRtCC9y4hUQGDOZjF5jQdEAQACH5BAUEAB8ALHIAbQBnADMAAAb/wIPQASEkPsikcslsOp/QqHTaNDwGg4cDQe16v2AvogAZBAIMY3jNbkcPiDgBIjBr4+68PhxP+MkDAAMCDkd7h4hMcQp9BgYJBnQBAAyFXImYeggKnIwIkH8OdQGEhpmnbJ2cjY8IkqQOBZeotF6qjH6OCQUODGYCEAmztcRRt425omYDDQ0YxdBQt7iPfr2/DwUG0dxNqn1+kASjAAsE293pSMfhCRoNvqQP5+rq33EbGwUFDVcBWdrqpVN1IIKBfdrgBcrSAJ1AbgokdDjgaN/BfsvSOHwITYiQitoMEPAH4EFDjtw8UnTEssGChQxOouzokSVIf2gaBJxZrGZF/0cEFtShJJMnMZ8HDwY1Q0qn0Z4f0WkrIBQAmgU7n6LyiQSo0IVYtdZCGtLAAgYAAAgwt1FsIq4ftBFQSCqs260rWe5rMGqAuQt3T5G9GE/AvMCCoyblR25BgwiIMSFt6Y+hh8iS81YcaYbShAmY32p2hFEQgwwgQiNSXBHjJAEZVIu2KdJXWgEWKMg+pFhi6bQWdvPOe2GDhgpMBYgYIXzPyuIbMlRIm7a5cwlJImiYUAHJJBHW8xyQIGGDdg7S004KET6PBMBKLFRvf4o9/T0YNKT2fr8/ZhBnBChggLr5l0gFqBm4xyQIKtiGBRYIYFVJDWyAnYNfTOBBBlcIYh9SAQdgGAZnkzDQlohUiPRAHQ2g+EUBXc11ootQnBgEACH5BAUEACUALHMAagBmADYAAAb/wIPQUCoaj8ikcslsOp/QpgPiQCCi2Kx2mzVAAINHlUsum6EI7yAQeBSs57ice7AiCg/BIEy4zv+AS3UICYUEEGthb4GMgFYKVgkGhXhrABB9jZpmCAqekIWTCVNrAhCLm6lan56EkpKVAZcGfqq2T6ygBqIOD6WntbfCSrmEu5K9vwnDzMSfkYWFDgylGQREzdklxdHI1AECCwXY2s3PrpQZAgABAw0F5dncCRsbBgsM7Azv5PHCrAg0FBhHoIEecO/8MfskocOugeMWCGCzD57CfxGEHHhIUOIAAPv6XVSlcZeBcQYILLDE4NpIYRo3mjyZh82DBiJfaio5M+VK/zAtc+pkxPPkyVgAHrgcmqroQAMNfIFRKpTpH6cnCfhq56aqVTk8IUKlBmbB0q9Ehxw9GbWUG7Q71RqFenCAWbiNipps8C3chgt4A2EtwDfRgg2B0+4qsgufrHAaPCQGJHdXwb4LNEymLNNkAYmPM0wAsXlO5ZMS2QmoQLo02M6WfwIQYIECBddxTm+oCc4CbtMzL7QFMNv379wmO2zQUIHdbBEjjp85cGRDhubEQ0CXfkZCkQgarjsPwd3MAe9HMoRgFyDEiOjlyQAuMdoCeSMD4pPpYASEBfsB6GcGf0X4R4KAc0yA4ILxfcDgGQBU8AEHD56xWmQVblHBR7MdRihghlCAoEFNIDVwAXogPoFBA6kNsE+KWXyWiEUwMnGSEXi8VWMTQgUBACH5BAUEACQALHQAaABlADkAAAb/wIPQgECQjsikcslsOp/QqJTpgDgS06x2y9UiIIMBgzDpms/o6CEBDgQYmU96Tu8eiojCQwAYVDIgdYKDTkUJhwQPAwF+IIGEkHVFCoYGiAKLAxkFkZ1oCAqhlAkGlgkODIsMDkaerluioQiHlgUOfGIFra+8UbGVpm0AELq9xk+/s6UJBG0CxLvH0kjJpKSJmQ4a09zUorOHCQioAAECDZzd07Gj4Qa3AAAMDQbq3NUJGxsLmQwF9faOsUNgQMM/PQIYLSAAMKAxUR0uGCjwr4Eicwv+OTx2IMKBUhQnEkjFCN1GYxKEfJz4z0ADBuXmNTz5SmWpiQYINMAkhh5N/14qV4IswC8AgAcMfwIdAjKnoj4LZyqFZLOpy4sCMk51VRVngZ3lzmncGqlqSAMLYL7xSbbskCP/CCzANUZq2zpmb148SuCu249wnQ4AkLWvX0JMvWJTuOEwYqE4X4ZtsM2xIKZHJqaNx2BBZct0EoMsKm9CGdChIU/cY/TPI9RpRF/NVAE2XsgXJLe2nfqmgQtzw1rgPSexBA3B+wwnjkYIkg0aHpQjLIJ5cwm/N2DIUCEegBDVrZs5IOEIBg3cp4cQP15C+SMTMsQzKmIE+y4SLhzhAKLC+iP12XcfGssFMKAZGCSRQggAHIigg4J4ACEdEk5ooWMCUPDahVq0lkGBBxFwqEU5AzygQYIiRpFBBjAdscAF76UIRVqq0HOAjEqAMMFnOtFlF44kXHABRRTxM8CPQCKRzlhJMmFAUEIEAQAh+QQFBAAlACx1AGYAZAA7AAAG/8CDEGE4lI7IpHLJbDqf0Kh0SYA4EIipdsvtThGOAYBByHrP6PTzgIAIAgFIwayu27fDRFUsgCTod4GCSVgICYcZAgABAleDj4FYClgJBgkbFYsBD3OQnmkKoZOVlhqZAANygJ+sUqKThocGGRUDjA4JrbpTr5SWCQ4Ctgydu8ZOvbJ/bouqx89Kr6O/e4x+0NhHvbGHBQy2AxkG2djJh3/BAQAPBOPkz9vnBA+KAwsF7u/GyQYaF/PgFuTTt+vVhg0F8DVgAGBMg4EEWyk4EMEdvgILhA1gBzHiJwlCDBhIaIDAgoAFPO4SEnIkPgIMGTVIqbIVS5E4DSz4tulhTf+bLXGaFLMR309WN3EmfGALwMyjSFuSXLiIgU+okJKSLNCgHkesWUMeSYix6T2wYQ+InPoNgIAGF9A+CnpxoRirG+QOojvyZICNefUKkrqW6d8FGgQHSoqzgWEGiBXf4ctVzJgJEyTbaXlEpOF1GUBorhNUpOOGAiqIHq2mNFdFqDKwJq1W5IULfgFUsEBhdpratjUwRbXb9+8kGzIwbGjB+G8JBm5ryGCLkQjnaA5IOBJhQq2GIUaMwN5FO/fpmdSJGE++i4QNETRMsCBGnfj2aT5UOBIgxHX8W3RwxAQgWJAeACEAGCASH1BgQQiLAKCgFxlQQEIICU7IhQccVPhL4AAahijiiCRqsV+JWgRwRAaZoQhFBQIcwUAGGAjoohPfAbbdjU1sYJg9BRjBIxNUBWCVkENigERJXW00pBJrrbVAA08yUQRLBwQBACH5BAUEACUALHcAZABiAD0AAAb/wIPQcCgZj8ikcslsOp/QKNIAgSCk2Kx2Gz0QBgFG4cotm8/MAwIiCAQgY7R8nlUjEAQImOEg0/+ASAh2CQYEDAMDYn6BjWh3dwkTGRp6AQMQCY6bZgqeCggaFBkgDQ8DAHyMnKxQn6AXIKQZDYgDD3Gtuk+voRkfGXlgAw6au8dLrwoGGhkFCYeoDASryMi9CAYGCQlsiXDV1ru93NzCAQINGuLsJZ+R5QRtYQUG7dbk5QkLqAML9feuvUPATYOpPQ3sBTw28IKGAgUaCABwC+DCcQoORIAI0cCpSw0KXDzWocMBbR1rAQjwIOFIXUJOGqlXYMFEfxZfcoqJEuXH/wEudbLiqU2bxAAAHhBQKNQR0aI1Jwr413TnkKKGPqZjWjUQUY5Hk27ouulqxwKnAKQbS9brECNGEYVpwLbtn6sGaDYY9qCuXTpmaaYFGuHv3bcl4q5s6cEw4JMKDfFT+2Cd4zl480a7lGHCZcyQ6xmwubICqc9orsIlkFZABRAfUJ/JfEGl2gyyU0POe4GfmwoUKOQ2U+SIQwYAKFYYPrvohQ2k1VpgXkaIBCMYNDxYCWA5dS4nJVzoEGHCRKQiRnzfUnxDBA0VJgIIIWI9F/HvM1TgXt++FvFGcIBbCUj5t0UHR3ywX3IhGJjFBUeAYEEI/KnnYBQYHEGBBcldmFlFhiWAQAEJRwTgoRSNHdHfiVhMICGLXMQGoxYczLhFjTYG8gGOOT6hFgg9QpEcAAtYFiQTAiAE4ZFLTFYRV0we8VNQTPqlUgANFBdlCSJxuQADVEYJpRFBAAAh+QQFBAAlACx4AGIAYQA/AAAG/8CD0FAqGo/IpHLJbDqfUCQEkohar9hsVABgEBDasHi8PCAcjMAAYgCT33CrOUGADAIMhzvO7xsRZggJBgQCalR+iXwKCIIGCQgPdwJfipZhCAqaCAadCWgAARAFe5emTpqaHiAbngV2eHqns08KERwgHK2DBAwDAw+QtMNKChK4IBMFjwmwAw5VxNJGCh0cuMuPvaEQldPTB7dzCYMQhgIQpd+0qYzk5AWSAwwZROvE7YLvDncDCwX38KVq9K6Bry4N7AWclS/BBQ0FFgj49W/hsIERNiwjICmAgIQWGRrD0GlZgQaGAFQMOUvCkAImOzIAydKUkAMllxkEAIxATf+bQ0oSWjCpAcCflm52KlkoAIAHR5EqUrrUAFGPDS5InRrUgE4GoR402MoVp1evVwUs2EA2UVCYMA8yYNu2j9IiyyQ6XaChrl2zMAk9ANAlQ1+/cO6W8IoSgIAHhxG/CYqX4wDHGSZITgxY552nIEBsJtMVpmXMokePKX2h8YAKGVSTBnzBspoKslfTbv25ggUKucMIMXJhgySeFYAH13LgCIYMXBxbWM7cbHENgwnjpp5leJEIEy57FMG9u4QLFyJoqEAYQIgR5a8ckHBePXTCIUTAjx+FfnoPE7Dn1Hv8XdHBBhpM8AEXThVoYBEKshcKgQ5iYUEIE+pXoRMdYGBwBAXTFRHChlB4cASGTpFHYhMmGqFiCTyt6AQIv8kYRQRGkGAjFLfsaAWOPgb5TYhCOlEBCC0WiQRhHk0QQQdKIlEBF/5sIEGURmiQgUwJNYdlCRs00M8/XipJVwkdCRBVkV4ZYdAADZTJ5lleFSBEEAAh+QQFBAAlACx5AGAAXwBCAAAG/8CDEFEqGo/IpHLJbDqfUKPDUSBGr9istvkIMBzWrXhMRiIcjMEAkii739cDAlGADAKCKnzPP8oRCQkOAgEBDm19iWVzCoCBBQ93D3qKlVkICpmABoGDAwKHlqJRmZqbCQSRA5Nho65KjZoJnAYOd6Ctr7pFHBiyBpwFhAEQBrvHvBwSv4EQhF+5yKIcHB4HjbOcaGrF0dKWHNdzgQl1d1/futaljoEEhKsF6bql2IEIDwBeBMbzruybNCwQAGDAAnn+RgHcoMFAKkn8EipUICFCgYsFGhASsKCfxEoKIkg4YABjgTQAGCD8WEkIyZIFDCy4M6DBBZaWhPSL2YCBvv8FBDrgVOQSGLACM70suDm0T1GjGX2u2tA00dOjSWtGqOr05UUDGgMAWKCBK5+nMR96yeDB7B6dRUpqBCDgQVm3b3QeLfCQ7gQOePN6vZgUQIYJgd0UjemQQaEKGUAkLgO3RIELM+lWkDx5jN6SF3oOAAC5Mxm9lwlktUCBguktiy+EHlbhteeXsjfkw8PaNuyjFzAMBEDagm8tOi8zrKBPgPHjWQ5I6Kchgz7S0KNLv7CBIUGxIrJjkV4kgocKowGIGCH+igQJFyJUr1AoRPj2USQU8ZCBOXj2+EHRwQYeTJBBCGKFEGAUHcg3AQj+qQfggk1sVQIIFhAXQAgTUuh8BAgUKFjEeh4ygUERID4HgIglLtFWESSEcF2LUJBQhD40LhGBgUawmGMSEQBmxH0/MkHBc0UmKcaLSpbxQZNLAAAlEwNYIOSURohVgQYnYlnCdww0oF+Tz00wnEEFHOBlAw8U8UBEa97SEZQXmCSVR1OStMCcUwLjkhBBAAAh+QQFBAAcACx5AF4AXwBDAAAG/0COcHgYGo/IpHLJbDqfRgOhgIBar9hsUnI4GBoBgaOqLZvPSESBERhAEui43HpA2B+DAKMw7/uPdQgJCA4CbWN/iXF2dgmOBHgBEFSKlVkICpmCBgkFEHkMiJajUJkKgo4JBAwDAhBkpLFLpqcJnAZ4AAxwsr1ItJuchW0EsL7HpqicqwEAEAbH0RzAtp2fAQ/F0siaqQmFraLbssmonQ9tDxrjvdSp1wME0OyxyakIDYYAC3z09d0XNEAaACDbPH+WkmnYUKDAAgEABDQ4iFBRpg4YDDSUwmrAAwMSKo7qYkBjwwV5BBAQOdKLyS/6GmxgWamLywIaGQDAto5mIv+bJYM+1LPAg8+fLoM20Omx59E+QIMSQBlxwoSnfroMadggz4AMV7HOAdqwAAFD2ECIhXoTZy4BGdSujUNSSIELDwEMqCB37hmyBSQ0iFQhg1+6bTegbGPhw2E0JO9eyNeswmPIXoRcwKAzjAUKl8uQ1Lg57wALoc2QvHBhQwadACqgTq3Fy90NGh7sFDCbNhaXQjRkIBjbd5bVGyJMgBgghAjjv0NyiKChQh4AIkZApyM9gocMEAGE0L7dioQL1DNU2Om8vHn0GiZY2ImdvHsnHYRMyBCi2fj7T+THwQQgrNcMgFBgEB8I8wUQQHYINoHBEBb019xzES4xoRAUWMZtQX0ZKoGBUUJU6F+IS5AoRAj0oahEBEZg+KB9LgoBI4ciWBhCjUn0JQIAPCYRVpBMqEjkkUgmKRJoSh4hAJNNDvHVjUpacN0CM0XJCjYESKdkXhIZUASRTg2mFz9j8ojBBUNMlccDTeIE00dBAAAh+QQFBAAlACx5AF0AXwBFAAAG/8CScEgwHIbIpHLJbDqf0OiwMBg4ENKsdsttHhCPAACS6JrPaOFhvUYkIIPAo4BN2+/QNgLhEAwYV3iCg0oJhgQMVRB1hI1newoKbgYJBXAADAaOm12RkZMJBg5xAwSMnKhQnpKhlQIBAYGps06roAkPcRAFtL1MnrcQrwymvsZDwKGUDokCsse+tq0FuQMPZdDGyYYFowEMvNnR2wkErwMZF+K90oYJDLAL4euz5BG5cgT0tMAIGxoFGggAIKCBpn2pIkkAWMBAg2ryEKY6EEGCAQMNCSyI80CfRE4d1lwsQLJBnIIYPnJig5GkuQADFqhcKRLjxQcAvk2YuanmRf8DGwlm4OmI5U+BAAZUAPGB6CCjBS48HACgwlCnTw+MLLBhYwABFppixcMy6gaTSSuMzYrxwoUNA6tSoLD2jsioFzDg/Gqhrl2Rbrue6+vXDuC3E+JWIFE4zd23GvaCbexYglkNGQAkJUzZDOANGzIo7nxmjYS3ETRUyBlCBGnPEoRoUJ0TgOvXXA7Eli1ajIgRuLfolrAhdYYKsEIAD65Fwm7MqwO0Zr7ltJAJFuLYXk49yunUHDKEEKO8e5YO10FEL28+CnohICzUvt0eCgYPE+JTDfC7vv0hFIwnHX3+NeGBEBSs11+BBiJowXgAsMfgEgcK8aBmIUzYRARIiFBpm4ZMcIjgbfxxByITAmZ4YhIcJIEhgSsiwV0AMSLhAQgUWPAbADUmsVOPBuII5JBEFnlMVWIVKQZBPxYZXUHvEZmBdgYdUSQDOcljZYxNFhAUMQcN6ZAfBW0ZI0ZCEJCLTGJOQUABBwQBACH5BAUEACYALHwAWwBcAEcAAAb/wI7kcDAYDqakcslsOp/QqHTqHBYhggaCyu16v1NDYxCAGMDotNp5QBQcZEZhu67bqW1EgkAWEOh3gYJKCHoJBgwBAw6Ag45pCAoKegYJCA8BZQmPnGCSkpQGCBBkDwWdqF2fCoeVDgIBDH+ptFGrlHsMA4uNtb5Kn7gFD7sQm7/IScGHh6QBpr3JqcGGBq+xs9K+twndBYm82r/L3QnEAxAb4tug5aNx6uu15AgLAwB+8vPtBRoNDAAGNDijD1UwDRsKEHgQcMGpgp0kdYhgoIBFe88IQEQVQYIRiwXGxGpwYSMnIkVAEoAlYEEEk49QfqwIcMCDCTBjFqlYkSE+/xA5HcmseAGjAAsUggoaeqHDAgEBLSgdRMTIhQ0aoAKoQGJqoKoFrmpgGKCCVK92qhoQS/Yo2jsHPF6NkOEegLNv11RNsiGD1gp56xCRMHdCBQD4SgTWKyGJBg2HAwAQsVhNXMcaMiCeXDnNZRMRMmsVMaIzmLgGNoTOUCFTiNKmv0iQoFqDYQABQlCOLfvC4wkWcHPm7UVChw0TJvhFTJp4F8KhOWQIgfu18y4dkkwAEdn6dSrZTWwPLhn2dykdMCQBQT5A8/NR0nvYTiGEa/Pwn2DwkIRC9xH45cfEfv2Rp5uAVFBggX2TBYigEwtK5t2DTLyUxILVUeiEhSaQIHOCcBo2EQEH/X0o2XshMuGhfe45SCGJSlCXW4pPjPBhErvRyJ8SJgJAoxI7mkBaCD8WyUWQRiap5JJMamMBUE2aUIEGUQLwQDxJsnaPLI0V+UESIg1AAEFJriTZQEj8iCVAASxAZpL2iJlmkQUY0cACSQQBACH5BAUEACUALHwAWQBbAEoAAAb/wJJwaEAMj8ikcslsOp9NyeFgeCwS0Kx2y2UapoZB4IHtms9o4XSNcIgZhrR8nj0g7g5GQFAw0v+AQ3YJCQR6Aw5+gYtndwp3BgkFDwMADmWMmVsKnAgJkQYQYhBxmqZQnI+ehG5jfaewTKmPnwkOAgEMBIqxvUOpnpGGe4m+xkLAtZMDiLzHsMmgogMQmM/QqYSRomPW16azq7Zvpd/YtIQEuAMa5rHJ6YcN5e6ZwKsaegHz9aedCBc0bFgAIMCCAv3AKTAgsECBBWIeEKCXMFCEDgYcGmiAi0GDipkwgNHYgAEAAQ3agQy0xkBGA4aYLVjJCMxLAg8ADKhAc9Ea/yEFBhYU0JPlFCEXNmQAoFNEUUBgkioVA8DpUzpRN2jIgKvqVawHJGzQyrVgiBFf5YQVG0EDiApMz6ZNs3ZD2wlwA8ide2ZtQA14zVrla0aChAt3LXQVgZZwYcSAM4Rgytjx47sZKgQAsNfylsMRJkygkLez5ywSOgiZkMGC2canUasuMQGE682wY0PpgEGI7YJedWfpEME3hYIBKguHggEwCAohAujNvXwJb+cfJk+v/gSDByGkBXN34h387eDjmXwvQcFC9KrU0x8pLsT9ZtPy53OoP5lz/iX0lUCCCK/9l0QE+wlB4GYGHjhECgsm1yASCVIgQnTJxTdhCSNgiHmfgeuVcEJ/IWw4RIgjLBjCYBOGWMJgyrV4RIebxWjiECWWkOONSADA449AcvFBkEQWaeSRgQiQgYs3VhDdABlsIAGROi1wwY8gCEHJAA98YWKWQ0AEAAMFHBBkA2LwYaaJFzhUgDoBDEBRg6UcUIAAAsxJ5xdrHBAEACH5BAUEACUALH0AVwBaAEwAAAb/wJJwaBgaj8ikcslsOp8lQqNwgFqv2KxQUiw9AI8CQksukw9otIMRYBDG5rhcmUYjEATGgOGAz/+AJQcICQl5AwJ9gYtzhAkFDwMDioyVVwgKCoQGjxCSEH6WokyZmQicBp4DDwmjrkulmoUGDgNgra+5RrGbCbVtuLrCpb0EAgECXcK6xAmcBccDBcvDps6PbANv1LnNs2wAlNyu1oUJkQEOweOipo4JngEPGuzk5QieYNP17eUbGbYeEODXT9MGDQUaCADgRhnBQJkkeLhQICEDhg0cPvxzIAIXAxXzABDQ4MJGRmgMgCxAINKADCdRHlBZwEBLWyFGxAyUZiWB/wUAAOTcCahngQsbgAYYSpTjTKQaMgBYqrPpHDQSDk6wMBVAVatxDkjoEEEDCK4BvIKVI0GCkAkgKEwN8HVtGQkYNMC1cCyACLtx8OqNGyKA37qAsXTAICTuwsOJySxuTCHEVKaRFTMu8YFChcuIMz+ZLIQC2hB/RV9Z7GFC59OpVUNhPSGD6cIAYst+gqH1a9wiQu9W0ru0BeDChyfxYNzyUuW8mQsh4Rwz9CURhlgQAfp6k+wlTHOn6p1JBA6lx6strwR8CRLqk7OPIJ3CeL/sl0hPMaIw/vzLlXaCf8EBiER9/RlmnYEl1DdgdwwOIR0JI4y3oIHSlXCChQVG2HSgESIA52ESsXU4YngjJJibfACeoGIIJ4JYYVAwxjhEf1PZeERqAOjooxHo/ShkEh8MaeSRVlAwZAAVCBmCLQJo0IGPfGHk1ogkDLHAQgw04GMEDVxEkkYMbiDETQMsQCaAU565gCQLVBFjTQW8+YCQNlERBAAh+QQFBAAfACx/AFYAWABNAAAG/8CPcEgwDI/IpHLJbDqfSoPhUAgMjNCsdstVHhACa6FLLpsP6C8iwQgACgizfJ79JtiBACFO7/uPawkID1YOfH+IZAgKjGsGCYQAhomUXIyMCVIJEAMBk5WgT5cKmY+cngmhqk2XjpudEKmrs0itmQicALG0vEK2jw6wWL2zvwkOYQ9jxMWNmccCA8rMzQqBx23Kh9SVtncODAMMBNyq3gkEDAACGeWhrYEEAgAMDcPuiY1rGhPqAvb4ulnboKEAgQcD/t0L6EdBhwgXChg4OGAAQIaIIkg4YKCAQYQDFkzAiChNx44LKoYgWRJNR48LAAAIMYKlH5MeL1QAEICmzf+bHC9s2BBCps+fdNBI2BBhggieR5HKOSChA78MT3vWlDrn4QQQFLJG5UpGAgYPIDKQyApgK1kyD4es5dn2bZmHaCmEpevWLpcIHDJQIHGCr18ygIVYKJyn7+EsEeQyDiDi8d+8FE6EyFPZspYIHoRQGLGZsufPHEAI0czZ8eklTcGSIN369RPQYDMX1WrbCWghs8W67n3kt5ASRWcOJy7E+IcRwpkzCf0hbHTpSqgHh7pcOvUPJ8SK6E78+4kRUDtjZxJ+c1vy0keTlql+vZLx7sfbR8KBQgr89O3Hn3/n5Qdfb/3J595Y+3EwxHwACDigfNdJ6KAQEK4koRAXCiFk1oYcHpEViCEiEQCJH/RHgodCRAhih88JceKLRwyA4hEr3qjjjjz2SImGPo60oxsPRKbjTgAssMGOCCVZwAE6phTAAk+CqMEQC8yjDJQbXjBEA1ouA+IyYFrE5YbDNLAAAQcEAQAh+QQFBAAVACyBAFQAVQBPAAAG/8CKUGgwDI/IpHLJbDqfSMPB0Hg4oNisdpukDgYOBHdM5h7OB0QB8g2X33BnWs0Gi+N4/DyRWLfveYFjCAoICHx+doKLWgqOhoh1boyUT46FkX+Vm0yXh311EICcpEKemQKipasVp6CarKSuBqGjsZSztbecuV+qu5W9A7/AjK4JocXBj3zIXw8XysbMCQYPAAMLRtKCpxoaC1/a3N2FERoXBeHZ2+R4Ch0RBgX06+PueRJTBfPhAAvR8OnZR6/BAAAhBOY5I6TAhQUAAiRUGOfMvAITREQMMYIinDMSLmgYoVFiR49lDoTcoIJkAIQnUZLpMITkxpgyuUTwAEKETf+TOcl4qFmSY9AxHD5Q8FkU51EoHjgQvfl0CwcKJJhSrYolqhCtQLlCvZr1p1GxT7xWAHsWrZOrKdg6dauErM8RW+kuiUohxQmzc/UO4Rt3BN6wguv2/ds08RK4dyMCCOwYLuO8jo9cpfD38OTMSTZfhgkaiWjDkikntoxaYmnTFCgI8axasNTZnl9rjt0ZgO/aek/n1n2Ec+vPxIXIrjA8uZATJpo7ny15+vPoQgBYr1ndOvST2rczz27dOPjys8UvGSBegPr38OPLn4/lg3oAFm5bDz8Bg3USFAjwUgMSWJfBBAICQEA7zmHAwEsEHCDegwoy+NoGRDwYQITOFTAMBIUeTlfAFA8IUEAQACH5BAUEAAsALIMAUgBTAFIAAAb/wIVQaBgaj8ikcslsOo2Sw6HhKD6v2KzWYDgYGIEGQksum6VSBGQQcIzN8HgzrR4A3PK8XphO1Ntve4JmCAkGCRAAA3iDjVcKkIWHD2wEgY6YSZCQhgkJDwEBlpmkSJsKCFyfAQMEpa9Gm4aTrAWwt7JcCGAAtrevuQa7tb/AnKpgA1bFmbl+AqzLzI7OCNADCdPNnJ4J19na1Nye0AIa4eIK3QblG+iNm5IabAK+73uyGhoE0Az293lQRdBwoQABNv4A6lGAIYIEAwUMIvynEE4ULhEPBnggreIZLxALNLDDIIJHOVIwFsgAAEAIEh1PZklZYIMIEQAChJAZR4qE/wUnRuDUyRPOAQkeRigdurNoGQkdhCwN4NJpGQweSigV2vKlVTIctCoN0fWrFg4Ugi7tSsJslhRqR5Ct6vbKh7RbcbpsW/cJ3K1zRfDt2wTvWLaEnfwdS1Vw4sJxAw9+rCRy48mUjxiW29JxZiaMQ3j+rNkygNGkkQgNoRN16rtqRbAWjTn1EK6ta3/+YGRETtq2jaSQqhd48AUfhkv97fr4guLNSSs3wTT6Z+XPu5bQff2ECdwhtjtfML36+CPFxTvHLkJIiBPcSa/Vqf449sD1nY8wwTqAiPy2Tdfff/F9tt+A55E3xIAAOodggguGAqERTUHI1wATZqjhhhx26DZhHhRwKICGFuQkgDsTZoDQBQdMOFIACbloB0ctOofBECMBwFGGOT5Qo3MPcTESAzE5F9IBQQAAIfkEBQQAGAAshABRAFIAUwAABv9AjFByOBAMCKFyyWw6n9CoNCoxHAqDR2LK7Xq/y2IRC3gkweg0WHxAIBwDAOSsrtuhbUMCPpjf/4BKCAkGfA50gYleCAoKg4QQAwOHipVcjY0IegaRApSWoFCYgwYFEACeoapOowkJBQ8DDASIq6qjerABDAW2vhiZjwQMAQ+9v6uZhAnDxQbIyY7LDsQQW9Chyq4OAgHW2NnS23F+4JbaCJGTteaA6JEACx7tle8AAA309dIGEcQABPQpaiREwwViAwIKDHQggsECBhAeW/gnQpUCELsJmEjRTpFSGDVy7JhGDMgC3XiR9PgRY4MBzlbWMTmhhAgAMWWWPHChhM3/m/Ge6UwzD8OIESICBB36RYKECCZMHEV6b4FQpl+iTg1RVQJWMFqPcsV39SsXqVuVNvBqtgtasfcalG0b5a2IEAFCHKErJcUJu3j18j079WZehYOf+LWLM8SGxFIY570AWfHfwvdCUK785O1YC5s5L1l81ATeABZEd06LWjUT0iNMB2jt2olYpalrY6AA2wROALl1Lzn6G4Vw3pdj/xbOBG3m4K4pCHnbmPkSqYZDWJ9+NPt2DGiTAghh/DvV8d/RjhVBYrv6eyK+gx+BF0B84R9SKKEPX77RzPcJp59R9OUVoHVUGehfdiW09112JyzYWIPMDSjEPd9Z6B8GFgKwTOGHIIYo4ogkPiHABx8CUIEG/lVwzwPbOYhBBZJYZZ10QiwgiVzWTaBELALkIx8BQArJ3AUXFEAkALNsV4oBRA6wwAFOFkHAAgQcEAQAIfkEBQQAGAAshgBPAE8AVQAABv9AjHBoGBqPyKRyyWw2JYdDYVE4OK/YrFZoOBgWA0ZhSy5ro2gCI/BImN/w5QGBcAgCEER8H48iEgkOAwB5fIZldIAJEAMBDnqHkU4KlH+AEAADBJCSnUmUCn8GCQ8Bmp6oSKCiCGsCY6mxGKAJBqNrDG6yqbSjBXcPnLudvQkEjYXDxJW1gQMDycqRq82CA4/SktS1jALY2YfbBZgMBODTzAkFpWLn4elqYRPuhpWWdmyw9HH2CREZgxYU2cdPwQENGi6ACdBgIME3ByJEKFDgCwCGDh+WiSDBAEUDpU5phOjloytzI81E8VjxzquUKktSvMMgI8wsKzcgbPTA5s3/Kwc8lCghwkJAnz+ZSBh64kSJCs8EJtViYoRVESGeNZyaxUTVE1gBCGjAtWvVESIEAChXFstZsADW6mu7xKtVtHEfzKWbxO4IuAGk8q17dkSIuIIH9317GKNiJX4NBwBA9vHiuyFMobR8pPCIiy85d777OUBo0UM8X9SL2khhEXmRWn6NWPZj2gASo458mLKE1qkxx90KnHeAEJuL370YYgNwISaGwAYQYu/uESamh7jwHEN0DGgnW+De/WzmABa6Q8eeGUB69ebFq19/EQCK5ymCM58P3up+4BSsh9dx/FUlwmQh3MffdPwJIRkA6uXXX28iNPgZdRXyN0KDGJxwStVF6n3A4YgklmjiiSimyEQFHAYwhAf8vSdABh20ONZv3X0wwQQMrEWAFfM1oJZeQALnHAZCBtbFczUK0cBR6sEChkjPDfTFK0EAACH5BAUEABQALIcATgBOAFcAAAb/QIpwWCgMj8ikcslsOpsG4YPhODyv2Gz2wOU+AAwCQksua7tchIEReETN8HjzgEgUBAFIQs7vC+sJBAMBDmN+h1kICAp1BgkOAwMOiJRXCpeNBhABA0aVn0uXjAkJBg8BAm+gq0OigAVsD3ustJilgXgQhrSrto6QALq8rL4JEJGFw72jBgibAmLKn663pwye0pSujmtts9mIoqR2ubvgfuKkwA6q5322pMcDGe7ho6VfAwT16LYbEwzAYOMX59KBCBo2EMDjhmCfCBEuFDDQAM+Cdg7NSDBgYOKCAQAaYMx45gBHj5xEkoTDpePEU9BWsjRZBFaAazLNtJx4p83I/5xPDkjQEIEiyItAzZQgUaBBJJVJyYggseGjvqhZTJg4sZTAl5hYsZgQQqJBrIFhm5gYsbSiz7RPtLIl8REAUrhqx1KgCxIq3iVyl566+pfJ2rlsBKAtfOTwVDw4GSs5XMLCoLuSkVC2PABzZiFyR4gI8fQnY7knRgMA+3lIaBECBLZuPGJEagBtFmc+LBqAXdOna48Igdvv7MMnQgQIOZt2beWEm1PgjVuxdNDCcTe87ti35+O1RXgHHny47wYSrk9/7nuf+sPKQ7hXT0F8gBAX3o8wYT8E/e4BWKDfc8sJOKByABgoHXX3kTDgCLj5919vAISAAn1CiIAhEgiql17CERJquKEQAIwo3ohCDLDhhyi26OKLMMaohIIbzjOihBqMCNIDF1hxXQYTZHAUeZnV1YCP0kUgxXIEIDlbfkKw0YmTrbnUEwNESrYQlmh06eWXYIYp5phkdsHRAUEAACH5BAUEABkALIoATABLAFkAAAb/wIxQaBgaj8ikcslsKiUHQ4OAODiv2CzWEBUECFateIw9mA8ISGBQILvfSwTCwAgIEvA8HG1IFLwPCHqDWnJyCQkEAwMQgoSPTQoKCAl9DgMCDo6QnEeSk5UGEAMMbZ2nQ59zfgwAD3ioqJ+ViV6NsbKStJcDDrinqrRqAEW/nMF9D2uwxo/BrAGBzZDPigC304SSlIi8mtnaoIijAlTgg9uIBsoPpud56dAPGu/w8Q0DAAvF9W6zGxoeABhAoB8cSRg0RCigjI1BNwgwRLhQoGIdBvweioFioCIBQBk1lonSUcqifSLFmDHQscACTA1CpmyysqUyBgVnZllZoGOd/3Y6d5I0YA1l0CsRMLAsgG9Ag6NaLnQU6BCqkxIkKDIMUMoqFoofo8n0egQrxaZGySY5IWSDgQUDY6pVwjaDVIHl5tLFuqHAT3d6k1wImzawEBMnSli4gA/AU8NGEPN9SRBy5BMiSBAQ2NXyYSEkGvwcq9fECKz4AhSGbBorZbmeM7QmoSxvbNMjMl8EzLq1hQFiY8secfr3gNWGcZcIsejx7RGYQwDAKXx4bgGuSJcmLgKAau1zTZ+Q7hi8WvEh1uSsbjq9AN6xR3h/YD58d331veK+D7v6iPSOVTfEfwCEsAF73HkXAnyedReAgIcRGIAFELYXAAAUCoebfA8KuGOhghAKcV8IKIR4X4hChCAgBSi26OKLMMYo44w0GhFABS16V0EEIVYAgGMSCAjCBMoAAIZwEwihQR3vCbjBBmHRFyJa+VlV0VvNheEZSyy9tMAZYIYp5phklmnmmWUyVcABQQAAIfkEBQQAEwAsjABLAEgAWgAABv/AiVBYMAyPyKRyyWw6j4ZDgQExPq/YrPMgHQAcCK14/OQeEAbIQEAgu9/Is6HwCDAS8Pz4jEgkCAwBEGF6hVcKCH0JDgMBYIaQSwqTfQYJEAEDbZGcR5OICZaBd52lE5+VCQKChKaRn6F/AwOPrq+glmoCBbaclKF0A6S9hqh+gKzExZOxjF+tynC/uZm80Xq/CQijeNfS2Qarg97foIuzDuTfipdrGepv2VMADNbwY5QXGhkCAAtW98Qo6KBBQ4EGXhoEHNMhAoYCReoMsLcQi4QDcyCOAljxCpc5Bgg0+tcRixmQCAc04FiSyceMC+htarkFo4E5DAA8oEhzyUv/Aw76kezZ5CdCADOJ+rRJp5pSJikk3MRph+XTI1IhivRn9aqQrAZSrvSqRAJEAw9kklVyAeK8nWuVaF01Nu4QFG0LLGiUdO2JIRDr7LJ7hERbZA+6rr0Q1stQwiVIbDCwV6Xip38nME7LoK9fIRsKrFrA87NmkQHqEs68obJnsiZYCy7tN3KDQIkJCzEhhMTRx3Z5TyARU4BC3RNMjIg8ijbs5SRW5UYupISFhNSTLw8x67VdESHsOPeq/IQIL9N1Kx8hAkDqy1fXh1eZXb546utHuH8gAf8I9gBwVd8IIQRIQH/ZERhACBv4Z4IIQoQA31PrtRdAdrspCIAFGEYYZQAAA/7XoRIhdEhggAMgR0FmR6Q44oswxijjjDTSCGKMHHRYQYAZYNDhKgA0mN0HE6xSD3IgDPHbhEppsAEGlR2H3AYXXPCAMAQcgOFbTCpVBAECaGLGmGSWaeaZaKapJplhJRYEACH5BAUEABUALIwASgBIAFsAAAb/wIqwIjkYCIahcslsOp/Q6FBiOAYYCal2y4UevgfCYLBAdM9oL/iAQDQGAoI5Ta8Lv4hE4hF4JO2AaG16BQwBEHOBilIKCgkGCQ4DAQSLlk+NCnmQEAEDWZehSpl5CYV9iaKhpJBiAw6pqpaNmwkQcJWyorSPe32gurONjwYFAgGwwZeZvZIABcrLmnoGnQLA0YG8poYPsdl0pHqSr9/gaNsIEAAC0OeA2wndf+912wWTGRod9eHbCwAGNOhnT1MBDRMeAGDgjiA6CRo0bCBgaAE9h10iYChm4A2ABhcxaunwhSOfOCLPlCxQwMAxPym7rDwyCWRMLisLLMB1c0vJ/yoFFDLsqeXnkWMWiUoxuvOj0qVGqpxs+NRJ1GIvQ1ZV8kUITYFat94BqpOn2CZRWSp8QPXsECMtHQgAkNTtEBRFODbNZVcI3ipSA7Trq4RKS2N9wor92/INWMJ+DRvYiRKyEAksCwGAabnChcbHbFpG8XkygGedK5BWK1ix3QIEkLo++9mxaMglSFwwIJTv6M8VZ9N+E2Bg5xNCLgAc0NbyBkMMhFdFXqGB7M4mhJDY+fh4bj5DsY/IfV18CQsDnKY2MT4Eu+aQRczlnPqECAAB6lpmP8K9wNQV8BfCFfC5xd8I+C0AIH/3qQdgfwEAsAGAQvQHQAgXrDfCCPcFYHVBhtgtYQGFQgwYAgkkIhgAiUKIsCKLQwAAoH0w1mjjjTjmqOMQKdQ4IokDAjABhRZQMAkDGFhGwRAgZJDeAhKQ+AAcDRzQWUQRPLdZAVZChkGSFcSWn3RPFVBbegR0CRlmQpxkwBpwxinnnHTWaWecbwYlRBAAIfkEBQQAGAAsjwBIAEUAXgAABv9AjHBoGBqPyKRyyWwKDYfCouCsWq9Lg9YBYCSw4PDyQD4YCIIABCFuu4UHRMIxGBDY77yVLE8wAl56gkwIhX0JaWuDi0gKCoUGc3VUjJVCjnIGBRADgZaMjo+RaGp4n4OhCZF0dqaneqmRD4Bfr4KhfQaJrrZuuKsDAgS9t4+qBpyexG+YCQkFu8vMjqqSdtLTCs4JswK12GLNz9HgYbjOdAIO5eGPfRBdE+zmxgloAAtF81iOBhsaGQYAGLbvioIDETREKNCNUsEqESJc0EQq30MrEswUMNCgToOLe7RsfNDFIcgxGgtAC2DxJBMymgp0HOiyCUyVJAWYrHkEphb/An8e6OOJxCdHj0OJGjE6i8FOpXBE6mKZFCoGMk86XrO6VKSUADq5Drl55k9LsWS1NqgKlWxDsWOlpjnLNa1HuFGFSCmJ96qWslT7ajwKYC1cFBk1GXh7WMLflUL7Otaiti8GxxsX8JX80yxbsYQ/9kVxYWSAAU9BQ/5M9AQRtaytGtDMgCBc1xhKe7Ys5MJMArF54r6w4HRqsUADROaNArblEyVIkKzNWwiJucF5mhhRwsKAAKItcw8BIGx1EWmW9z0xQgSAwtmVhgBrG+/2EwCUx3e5vf378PaNYIIQAGxQHQYjzBfCcVy5F8CBRgBggWX9DQihECPkZ1kKSDzIVdsIF4Yo4ogklmhiiRRAmJ8AB5JgwXsLdHBgBeUBaBkDADzAoFUdgXeAZRsEqRlqP/ZVGgFN7XeSYg0IUBhvUBywwAANlGHllVhmqeWWXHZp5UYHBAEAIfkEBQQAFAAskABHAEQAXwAABv9AinBIKRiIyKRyyWw6hRKDgfAgPK/YrPJwkDYCjIR2TN5yuYYCAwBBlN9wLiLhGAys8PwYYUgkGGBueoNNCIZzCQV2DoKEjkgKCnN9dQIFj5hDkZIJfQ8BbZmZm3wJBAIBBAeimJudCRABA2Ksj5GIaqCNtYO3lIu8jrevDwMPR8G9nFKojMl6rr8DyM9ww52fDLvVZNenAc7cb5F+sAOW4uOcCQiAoend64oAGfDxyw8AAhv2Y7cXGiagWkCt3xUEHTRo2NDATgODWiJgKGAEEINLEK9I6GJk3oKMWNAYaSgAD8gmaNIUyHfspBORBhqgalDQZRKYC2RhtLmki5T/Aqha8jQjJabDoT19GlgA4CLSLUUJrCH4FAnMBgDuVLXKcSWYmk9hEhgAgOpWITjPmTzrs2IAs2cpdB0b4GFcuV2ZorurVGoAoWw5Gh1gNy7MbDvZFjUw8C7aog218i26EgBgxV5mgg2bZmmAkndRDDESdPNQFFGkjCXsmEIUI0ydOk7tF65jo6lai6Zg4NPe1lPI2r5rFHRrIZUv370wFkDhuCdKkLiQc0Bix36Vx0UR+Tl06flk3zUhhISAsqaRmhhRwoLO4yOEhABzfP0JEQDQH5evb63jE/k9cF1cI4yQn3dxkUdBfvzsN8J8IVywHwUiTDjEgwEAYOEQGm7oUOGHIIYo4ogklvhUhxYCUIEH+1lQQVYZSDDheQ806BgIE0wwQF0yHrcBU9ZNmF16Q11gZHcWInbGkkw26eSTUEYJJTKMWSfllVhmqWUBdgUBACH5BAUEABMALJMARgBAAGAAAAb/wIlwSDAMj8ikcslsJiUGQ0PgcFqv2ORhazgsBoxCdkxebg9RBgCCKLvdB4Qh4RgACO/8OJ4wPAICH3qDTQiGCQkEAwMVIISPRwqSCn0JEAACGZCbE5MIlQIAjZyQnnN1A5qkj5KfUQ+YjquErXOKqbO0kpUQAQxGuXqtoAFswXmTlXUCYsdvw68DD23ObsOJAgEO1NVjyYi9AgndZdcGocbk3gqfdAPM3OpWre2wDxryWdcNdhkX+VgkGdig4c+AZgCdKJAQQUMEAqEWAEvYJEKECwUK8BOAh2KTDlwKGFDzYKJHJVuEFFAUoONJM2gyLgCE8CUSLlEIMAgg0SbK/5gGvnD0+TPKyAAlid5Ek9OOS6VCcBYQWhMqUwM6eZpUGjIogAFPrQLdmRTqEKC3Gpg9C3QBgF9ro0ZZqabn2q5fwMadELIA2a1cjfIboDYuTq9h9jLNGKoBYKJAGwQAUDXw3L+KBS8qfPcqrMSGjZ4LwPmu4K+VIRst8Kes6SiDHWd+5Ss1VAMFssleiwIKbEy2ffpmDcC12d6w7ezeO8FPbeZCcNtZAD36xrBxWWutfoEfgNJmT5QgceGPgMdmIQKwyxyFUOxrSdRF79PEiBIWnFa/HwJQ9QkjiADAevTZZIIQIWACX3gDGmeWfQEOuOBaA0J3oBADhvDfBAICYFkBcxdueMQAIk4gQIkopqjiiiy2yFwIgoioCnQkhCKABh0w9+EH00nwHywDXHBAdRpgFpdFG2wQ25DVtVYAk9llNABpUO4lBRhdnKHlllx26eWXYHY5lRBBAAAh+QQFBAAcACyVAEUAPgBhAAAG/0CJUHIwEAycpHLJbDqf0CjHQF0MGtKsdrs8eKsDRoFLLje9CCoDAEGY32VvIuEYDBLwfPaAOMwLDwEPbnqFTQgKCghzGQADDoaRSomJCQYXAoIJlJydnp+goaKUiwkTAAAOo6usrZ6WBRUAApuutreeiwYaA2yIuMC3lgayAwXByK26BZltks+JaQkEdgTPkpSWCQ8Dg9eR0QYJzAEEhN952eIQAbTohdF/AgPO7+mKcw4AYvb3CnMJGASo189MvGl2NhR8E01XIAEaFhpUVEBDBjtYJMbpoEHDhgf7xmgkEwFDgZMDAmQcuYWIgQIGrAgQyVJLkZcFBC5AUnNPEf+YVgZY6+kTp8AHPIlC+fKS2hWlUpga4IYUapSbRgQAaJDUKhOpC9rR9PqVSlYAO8mewSpzqNouWHV2fcvhZwFqANzSrWs3EIO5b38aaDCP694kX2D6HUv3JsxMKw/bbTBg5mHEVE7KvVwXJ2WhnBMbOApYLVankRuz3Vea7GnIrb2yDWAstFlyaS9jpSxAr+okowPklmwWr+/Gmf3Gtvr6ynKos/nZpgKbs5LBdhi/RSEh8+bL3Kl8Tk03fPCqnFFcMILR+vUFrN0nIVDd/QX4tTmfKEFiQ6bhh52QBG/HHUbCGuhdZkISFvRS4F4lhNCOfByMIIIjC1DIQQj7PEhv1wioLCCBdSaMYCEqCsk3goQhaKeheyG8KGMSvcxo44045qjjjjyOhMoAL/ZSQQTWkUABBRagKF8GE6zBgHsTdBQUeZctZt0FWBbQSwMHWPdSTJUV4MWYZJZp5plopqkmVjmptOabcMaZJmEEHBAEACH5BAUEABwALJcARAA7AGMAAAb/QIlQcjAQDJykcslsOp/Qp2G6GCyi2KyWeegaDlVBYUsuN7tFhCDQQJjfZHTC4BgMEvA8FoE4JOYPARBueoVMCAoKCBsadQMEiZGSk5SVlpeWCBoZGgyCiJihoqOTFxQZBHYFpKytlpsTEAEPoK62rBIZFA1rBLW3wJibGQsBDAnByZcHGR8Ndg7K0pQXGgkQA8eG20qJCHMJAgMOhNyG3gYJDgED5eZ63nMFDACD7+eKf9gMY/fwiX/UBCDn7983dXbwFMyTD5AgDAvhxEM4IEPEN5ESMFrzAMnFMgokRNCg4dmjj2YiRNhQwMADAB1RlpFgoECBVAAayIxTxGYg/wYed2LxYjPVAJ1CsxA1sABmv6RRitQssAYpVChECzQVEPSqE6lG1izo6nWJFyoA+JV9ctaA2LVfwT4TA/dMz3kBxqLZy7ev37+AA081SSCw4cOI/U71FLOu2ZoGCDs229MlTLJ17+IkMFlJ1p+Y4cq1Y3Xy0gcDHjw1PaXmgJydPU/dGnotWAICAIyNzQFsMbWxz1Jlw7t367mrHXdJgnd38ON2OPOW2rx22dEnp7dG3bjz7dfSn9cEXVyJydKsp7zs7n1KgQEBwhdnCoBr+SS485anSR94bBTMVXUfB5ENQNd91d13gWT3bSCWdXXNJR9vJNDjXGwmJGEBfBPGVnNCCMZA6JUJI4wgAgBHDcgBiKoNOAIAxKkIAAAXuDhjCCrmqKMSAuzo449ABinkkHBVQEGOAoAwoAUzWjRgBfXdlwEIGby2gAQD/lTAAcVt4OVrDXDZ5QVhJDeZTQkWt2UVA2yZ2JtwAjYPV3HWaScaXwQBACH5BAUEAB4ALJgAQwA6AGQAAAb/QIlQeDA0DJ6kcslsOp9Qp2HaCCwQ0ax2mzx4i0aAoMAtm5lehCHBCDSw5zjXm0g4BoOEfB9FIA51BQ8BEHB8h0oICgpqdmJkiJEeChIRUwZthYubnJ2en6ChnREcGnV3Agmiq6ytmxIcIAVrDAOarri5mxEgE2t3Awa6w64HsRsGBZmKxM2hGBy+dgNjztafx7QBDszX3hIYjcB6koiLCIHL5eaMv4/rh+d1CQLb8PGMp9Tk93KLdQYGFernL9+0AZAImjmHDhOABwrjnDOwIYMYDRHPUNLAkQGABUgylokQYUOBBgAQiizTYUoBZVZCrsziJVkYAQRmbqk5yyNI/500i8xqgCch0Cc8Yf48ilTozZxMmyYrUG9BVKlUqBm9qqRmMp8yuXa9hFKl2CVJ24D8wrat27dw48a1SXSM3Lt487q1CVav3797hxY9i1ao0rBnnS6gBpWwB68GqjoeK3jM5MeG1SIW6xQlzsteqVq5/JisVtBgHC51nLrs1sQuNYMmK6Yxa74fN3NtPXj215i+n5IGI9pq8LqvOccGPrl1StuEicsm7cHI6eBgqVcnCiA54cOkJVCpTRpFksjMSVs3Sx089QueoZ89kWSDZNL0PSDX7oFE9ssmJGFBAOxpl55jASZBnnb5rUaaCAAAsAFpCXoQQgAhXMBfEgFQV1HhhiCGuAQAIpZo4okogmgBiAFUwEGIE5CWAgUWUCDAQxhQBwIIFYjRAGkxJlGVBPx55h1XE3rw32QGXHBSSgUAJuVflyg15ZV/EWUcfy8dEAQAIfkEBQQAEwAsmgBBADgAZgAABv/AiXA4kRCPyKRyyRwaDoaGoUmtWg3YRmCBsHq/k4MYGh0ICuB0dWxAMAKNrnqeFCMSCcdgkKD7iQgIBwkGBW8Qcn90CAoKCAZ5AQxTin6NdwkFAgEOlX+MjwkQAwyJnmkRjoQGmw6mp14cBwqEopKvsFUcHqoJBHuduWAcErSQDwMPuMJNHL0GAwFozLHFqxABytRfvXoDBNtWjbR4h8vhSJd4vwJ96E3jeAkPAIjv8N170/dLzwz1B/j1yydAg0Al8Qxs2JQBw8EkCg5g0KAhQ4ABlB4eiRBBwwYCAgA00JhEQiEDCyTtIxkGSoGXm8CxHCLm5AIAk2bSLFQApEj/nUJqvnyQLeNMMmW+AW2JxQC9BUZZIv0FQKbOmoWIPohKEmkDMwTGiB1LtqzZs2ZPblqAtq3bt2Kbfh1QAK7du2N5voGKty9cmwDO+B2MFgtMOEvD2CTFVaNQTXAaP3RZIGVOoFP3jFzq0imArZybFhhQNXHACQW0Sj7odY/Vq033rhaYma5pIakBQA2dxbVpvVt+Y1lAauXRppuk8I5ycTZtLD43Y25q2bhUwzGFo8TpnB+Z6NpVC/+ldDk90Lypvl6aumhik2UErGeJQogB2Yntz7Wu09CW7gJdcNMZ+QmxEGIFTkAcAwkKkRyA75gwQgkhSNKgCAAMIF1iI1T4V0B+JhyxYYMJihDARQkKQOIEA6zo4oswxijjjDSSZEGDIQRWoAUUWEBaBh0UmMEEklyQYAa+JXgehPdc8FVVpwE1jXiJFRBfWIRlmdY/WGrppVgFSHFAEAAh+QQFBAATACycAEAANQBnAAAG/8CJcDiREI/IpHLJFBoIhaZ0yjROnoEHdbs9eA8GQ2MgiHLPTS8izAg0EOi40ptIOAaDhHxPRBwSBgVtDnB8cggKCmsJEFl6hnKJCHUFeGaQaIkKgIwAD4WYZ5KAlQMEoZmJgAYPARCgqFSSBnZkBrFcmpyDsLhNs7V5vrKKpAIDDsPEnI2fylKjCaWXz0uqdRADztXWxQkEltxM3gZtEOLdk7UMj+hHugkIbQ3uSdELAAMa9UgKBxsaMgwAQI8fkQ4RNGjY8MDTLYNDIlwoUADcAGoGvQRi5RCiEI0Ux5jy+BEMxTYLSE4AaWDBAAYPPbIUQDBmRjBhFgSAqRLnk/9jBWX6bLXAwJejSJMqXcr0aJgnlppKnUoVZwGiRqtq3bqxAYAyW8NWDVRAgBuxaJtudAkzrdukZGk2eEsXZAGdPEn6FHmq50aUNjM+tYiRn13AfkN+LVzPp8WgMp/iyys0TFk3KldabvUgsOGnYwT01fs3QFG/YUQybkwWMemcO1e7s4oHMkSf+DpnxgkuwOjIgTh7hiiGzO/bT1FmHlL84m7L84YbbBn7OdSRy6/klj47DDgAx0leNc0dnYTUizOjcBI9u5gAZbJPIGDWNskLDXVntxje4IkJJOQn3wQW4NGfRyGYNuAE6WU3AnPyiQAAAMuZsCAReFyo4YYcdug+4YcghjgMABQsGEAFy5U4QQX57CPfQAtYkZkHDTFwwXILbSCXfBvgVZ47BfB1gHyA1UWXUeAIkJWRb7UkRBAAIfkEBQQAEwAsngBAADMAZwAABv9AiXBoKBQmyKRyyWw6n8hiYGGAWq/Og/ZgMBAGgiN2TN4aEAwABEFuW7eJhGMwSLjvTQTiEC+kHXiBSQgKCggGCRABD2yCgYUIfXRVjniFCgmIDwFrlZaGiHMClJ5tkJkFAgCApW6QiBADjK2mhpkJAwEEtLW3m528WK9yYGLBVqeIAgGsx8i2xAyNzk+Xfcu71FCnCb/T2kzcoqTgS9YJaMzf5UniAKPsTaepAxnx4QoGGxppDBj3SzpE0ECQjjGAEyJE2FDAwCYqCJFI4GKkwbuDALkUISBgQIOISLQUMbAAwANyGbsYGQAgW0SRRh6ivKfRQIMADDDS1JgqwEf/kCK7LBjAwMCWo0iTKl3K1IwXOg2aSp06VaVMqlizBrVZTKvXqg1VNTD6tWzSIgVujjLL9uhGqG3jjrwa12yXpwN0xoPpZ8rMvWhL5gQ5oeYXj4QLzzX5l51hOi4R8pVJuKZgvYCLYEtsGUDRyhQPR5aMlsEUzncbgGnseKRY1uAs44Qdu4to1F1MQ0w8gWsY3H0X4CaJE3NrvKNTdqFc2TZL4+V46uYd5TJwlskjkmSM+zb14IlJSBBKlDeKKGKp914wW73qAdnjnUByQTdtdhZ/8xZBYtlPwiZMUAISnwE4gQgiAACfehOEcBqDSGzAIAAQJhGAegJUqOGGHHboTOGHhFHI4IXqWYACAABY4EFiKZBgwQQBZDjhABqop4EqC0ig3lADXHBAYhsE6d+PhF1wQQEPMFaXXQ0dVsCSbTkEwAJQttUAAwQcEAQAIfkEBQQAIAAsoQA/AC8AaQAABv9AiXBYKICOyKRyyWwyDQXGwuCsWpuHrMFAGAyM13A4i9g+ABCx2qpNOAKCxHquRCAOiURBMCDQ/yAICgplCQ8DEAiAdIMIeQUDAVSLa4MKCVsMAQ6KlGqNBgkQAQ+dnmGNj16Tp1eWmIZogpa0tba3uLaObgMCBrnAwcGYewMOwsjJoKIBicrPubuQktDVtrAPza1iqW4ADHLbrtJeYOJV3aOJ5+iEeV0DrOxMqVHG807ppPj5jhcakSZE4LfkgAQNCBkAmEJwSQQPGy4sCMDAXMMjHbYUIMDHz0UkWgoYOPNAXsOQG8t9BHkASpQADVYeCWlgAYCSMkG03NIFQIH/LECDCh1KtOjQLSMDTDHKtClTpA0ACPjptKrVnRwHNLjK9amZmwa6ihWKtCfVsWhdalqAti2UmqTCthWLFJLPuWPfnlmKl6vLBr3O9rUKJevWwVf1gs25k8sAn4xbFsm2IKfOtzYrMq772OLHxodwymwMeKrlnXsAxNy8BcJiyxofexztkrLJk0gze76IWvZppKFv43bc5zcUTatpb7EpWrnd2StBKxVOcGcDiruHP7eMpOZr5fCgf9a4lvsR782jxw4gXubI7zkNlM7ODwWS1MllSlgO/6N9ENuZ91Jl5oGQWYEgdMGeeSWQQBJ1DYlggVT0NTTCEaohCMJNCI4AVsCCGoaooRcilmjiiSimqCI/JHyAYAjmkaDChABkwB0FRwgAQAUDWZbBBxVIhYFlHExg5GP5WZbNAxIUuEBgBXLE3gFOgoVYYgdA0seVfj3AgFxcYhkEACH5BAUEABMALKMAPgAtAGoAAAb/QIlwKClMjsikcslsKg2FxcLgrFqXh6xhOwAQruBr9rB9BCCHsJqZRRgSDgAjsa4nEYdEoiAYGO11CAoIbgkQZwiAdQqDegQDA1SKaowKCVB9DpNrjIUPAxCJm2CdegWQdKNXlZcJDAGaqquDb4cPgpW5uru8vbkIjgMCCb7Fxr6trw64x83GhQ4BDMzO1bvABo8CBdbdu3oJArDU3tbAcAPT5eumfV+yVqUJZhDw8Y3o0/ZV+OEB7/uYlDJgpkLAJowkaNCQIYCADQeZRIiwsIEALxGXROhwoYABCAAeSMp4REuBAgQAbCOZxCSfAQ1YIjFJMORIlmS2PPIjsySZ/5OvGhgYQ7So0aNIi24xsCCAyKRQoyJd2gBSAalYsy5lAGBK1q9Jly6QMxSsWaXZIBE4y5bmRaFtz0Ix0EBl2bhgobxsgNfskQJmFvTN67Eug7uDpc59m1irRzMPGmOda/iq5Kh6xQGU+ZOpzZ4Tcqbl2TPLEQJcY4Lu/Enk6qWPAPwpvaXAqwWgQ4t1epOk6J2zOc/lOuX1lgbSevs+rTa36Nu5kdAVpjxjzr3OaweOnrOqgOoRRb+NfoSpU+7HhQXHWVsz+IyeXRvfuZk9JgCqo8d/H/B6l/W+1QYdeebJFx1wuZFQHnH87YPCBXRJA6BM9JE3wQW3NXiQdxYeMWGehSEEUFyHK4FmwggjnAAAfhruM8IRAERnghIDRCdAhzjmqOOOPPbo444B5FhBAAOA0OGKGZAYUocZADAARLktpMGHoGGwwQaBtWhPAd5ZdllSfzBGYFORfSlVVbh1KEkQACH5BAUEABwALKYAPQAqAGsAAAb/QI5waBgaj8ikEmkgNIrLqHR4OBiuj0Bjyl1WrYYs5NAtH6uGhGPASJjfBwQibRAECG+zXJ6GBCAIeV0KhAgJBg4AbYKDCoYGBQMDUIxThIcJDwCAlZaOCWoBi51RhAqHBQIDBaRShWkMAQ6BrUqvagMCCKa8vb6/wIWoqgTBxse+oGGyyM3HcwkQbLvO1b2GoAMABdbdpqCZstTe1dh+D+PkzdgEkm61tqcJCLGz8EnCoej3SPlrAhr49VNgYIMGOxkEIsGgoWEWBpQUcogQYcOFdgLwSBQiwUqBVAO2bOSApoCBBQEeRFTosUC7VSNJtmQAoMGXmzhz6tz5BVKB/ywLDPAcShTnFQMNchUoypToUTs2m0rNeaUAyqBTs6KBlFSAUK1Zqw64AzYsFgAqy0qt2kDRUrVNIb18C7copDAAsNZ1arJBAAF09/KUS0ww3wKx9BrWebfr18WMPxaGHPlngAWUI59E+zjzVkjaCHg2ahJoTJJHUaqMuXXuaTAGYj1hnVrUSoElu7KiDQnq69SKbuOWm0vjSDAgRR4/qmk173bbfkOiqfz0sqDSdUuvU/M0EdXC+YFpy8A78rHGrTcPfw9MIga7lzeRlD4mXuzekQIALJ0AMe9CxHYZe7WgIMEVXQEoRCoA1DeSZQsoyMECaEkInYMSlUBCYgqWIGbEA96ZMIIIIgAwgIQjhHCZhCy2aEKLMMYo44w01mijQhZIqGIIAFpAQQX7TXAaCB98kAEAAGTQwWkTNFlBShcoSKEAG3i3wQYviXbaBVxqothoPrW1ymg3VTUZmT0xMIBoaOKkURAAIfkEBQQAEwAsqAA9ACcAawAABv9AidAgMRAMk6RyyWw6lYeDYboYNJ7Y7DIqNSwAEKR27IwaEoTBIEFub6WJhCBAcNsR+PMjAEHYyQqBCGcOAwx+f2OCCVMDAAWJioGMCXsOkZKDCRABD4iYT4toAwJsoFiTZwwBl6ehCpqcfa5OgoQAh4G6u7y9vrwIjAVqBb/Gx72Ue33IzcbBCQ6dCM7VyaOl1tqTcasO1NvV0Jye4eJxaaW0tbAJBQIDkOtMiwjL8/TtBg0AAhr4WyRo0JBBzT+ASSJEGLhhTgMxCDsYKODFEESAUgoUSDOgDsIJZjQyAHDlY0gDDwAsMMClpcuXMGFO3Ecsps2bL6e8s4Kz583/iQX2LPBJNCcVi0WTmpnoiIDSpDpXNXhadIqXTiyp9rTaoKbWrRQFkPwKFmWAoWR/UuTHIGvamECbvrU5U+hcuBQXYL0rk6aAAnyNGnAY2OVMvQ/cFs7IFvDiKEkIzHH6OCNKlYoDcw3AwPHjiRzlmdQp9uFHkFa/tD2NeiMp0QgPJHkHwOPoKSnDsJ4wxQGAeKy7SO4YPGoA07srrj7dZRhx5lFJ7k5yOXFxI8Su0y6ZXOjuLlWW3x5Wezpv79OvWodOEzh7A1LNq7+IcQpb8xOG0WFNgnrKBbuhcME+nNH3UVd/sXZCEhc4ZCBCiD2IjwgWvDbdCEmUhx8AD+AXSkIAAeAn4ogklmjiiSimqOKKf1iQRAUc7EYCCRUEUIF5GVjw20HTibWABKdFoMQeDwA5nWqwnbaBXOnZNd0BEVbGRRptSTmlU0EAACH5BAUEABwALKoAPAAlAGwAAAb/QIlwaDBwjsikcsk8Ho4GwoPQrFqdh4PhsBgwjNewMlssDAYFsRprSBQEA+o6jKgj2o8ABDEPKxR3CQ4DAnx9Vn8ICQZmAmmHVX8KCW4MAXKQTYltEAB7mZqAlIMDCaBMkotvaKeok0WWDoatSJsJEAMPs7QciZQEZwaSw8TFxsWqcATHzM3DiwmxCM7UxoqCAAzT1dy+bmcF3eKUBQxx4t3XeXvo1deDhbxJom5wj/K9ogaWDRH4+QY2bKgQoIKGfxwieNCgIQM4hBEibLhAQBlCCVoKlAvQAIw8MgUMLADwwONHRgWAocnCsqXLlzBbolQWs6ZNmRotLdhys+fL/yMFGmTj6bMomShnCBhdWgZOg6VGixh4AGAnVJ9SHQAQQPSqzZlxvPZEyU/sTUYiSXY161JqA3Bsa4JVGhcmWY5r62ZM+0Vv2yIqC/htq5HmYJZodeati1Yo18OINSaFDLIcALqQ0eaxmrnI25WUARvuvPFp6JAjSyKEEgUAK4QZV2HCp4URP5O8avPFnbvMQ9hN46zWvZk3rdqOjbeqbUY4cNsAGqxGMjWX8lPIf/9jbnE6h9LTa6e+Dqp24OHBZyPcV5V8qy5f0DNK6v179+lTA+xEiEKC563unSJbfeDV90Au050gAgdCvfaPCUjcN10IeNV3BAPTQbighRx26EbhhyCGKOKIHFJQHwAcAgCABfVZEMIRHngHAkEC+IPQBDhm4NpBqzGkgQDRTYeBQDpJUF9yp6U0WWjQmUZZFgcu8CRiVgUBACH5BAUEABwALKwAPAAiAGwAAAb/QInQIDE0CIaDcslsOp8GQwHAMHCu2Kx2q1VGCQOBlUsuc5SIqCBAMLu7B0QiAQlADu88RyFPOAIPCHpuCoUJBmACCYNmhQqHCWttjGWGBnR2lJV8c3+BmlyOh4mLoFuWkWymp4+XdRCrWoVpmJ+xV7NzpI68vb6/opeSwMTFnAkPAQ7GzL20EAAQCM3UfWADCdTUcwgCAwTazX3Jy+HGfdDSt7jH16XrlgUDAxnrVwcSERoTa/X2ERE8aNjwINqYWxg6SChQoMG8AvbOHJBSwNukdV4YCgDQ4InHj0ykGHgw4AHIk1AKGAEgBqXLJVISFXj5kqIkmi6jjASwIAlO/5A6GwSo8vPklzAzi360yVHpUpXJFjj1GBSQz6lNpDgUkBRrSIYDmnr9OjKA1LEwVS6wijbt1q5omXZsOxGqWbp1Dax9cDWukTB9x+q8SVdnsrltoxRY2xNvlK2BvQ4GQMCxFAZiE0eJGnlqUMCW5X2LeEYx5osYDZs9GHGlGNITESGFrXgj6tYFe9I2MpT1rdgyd1dURfrKTt0RYwutsvtt8SvDb9sru+A5B71Wm89Orjis9HXUrWPnq12AdQ7yKJMmYfxwcRQXsCMvvvV5CQsbvFsnwSBAg/NXVAegec+NwAEAAZT0HIEANujggxBGKOGEFILCHoAUgGAdAAD4QzJaBh9sVEFxHkwwQQVDYWBdBmFsUNwGGzikHmkX1BgVHs/t5Zs9DjEAV1vp/djWfxwEAQAh+QQFBAAeACyuADsAIABtAAAG/0CJcCgpeI7IpHKZPBwM0MfC4Kxar9isoTAAEJjgsBMRDTTCaOU4kYAEIIh0GkE/JAyOASMuRysUCGxcAEZ9fgp3CQwDX4Zhf2QJDwEOfI5LkAZtAw+Wl0mQbAQDAwmfTIB3BQIDhaegiFsMAY2vSJmSAHC2t4CaDgF7vEehBqMMCX/Ky8zNzapdBc7T1KGSlNXZzIFtbwja4NwOAHvg4KKkBuba3LMO69nckw7DxKltAA8X9R4KBxcbMpDSwA9DBA0ISZ2pF6Hhhg0MvPDz8KSAgUlT+FU00ICcAY1QCowSUCCLyZNOthBgVRKlSytbDMxq8LLmxgUBHth8CYWjx/+dLqGMagUUZU8BZoqe7IlRqcmeC/JRcYoFSoMBAqZShWmxC4GtV7YUiOgALNcCDwBMMZvSYkcGWsGGHNmSrUqWbNuuSpo3ZtQHcbf2bBAssGCRWOuaFSsAAM2+ZRbkfQIFJ+DJVrEaphrS6+QjMvna3YJxs1KoekyfNkZKsdwtrL5CHmvmYz3KBv7avm218ETKdH+HRFpr4sUACyZSrJxz9zDKVxm4ei7Uq3LQM697yI3cOS/KuoWzJiTeQGzttBcqv8jJuy3oALKK50ISfePi/I5nrIdCAnPA2kU3HT9DDTgMCRdkpx1GyplwRAX5NDjCCCIA0Mp1IiTBwEQjaOdP4YcghijiiCSW+CEHJaIQQgAhUIAiPxZQgAQI132QAQAAZKDcBBNwgFQGHRSERFr6XIfBAljtc90GpODHzyI0aTeLZJM5gaROVR6A1ldBAAAh+QQFBAAUACyxADsAHABuAAAG/0CJUGIoNAyHpHLJbB4M0MWg4axWoY9AA0Hper/gr9KQgAAe4bQacUgkCANBQk3vIhTtYtxQpyv+CUUCAQV9fgqBCVkOhmp/CGQQARBcjWCPbg4BD5WWXn+IBnADc56fgG6DBKZfgGSLrKcIgWaUsRSPZJoMnaaYCQVxCaDExcbEgQUCAwbHzsezCQIADs/WoNGSENfX0Zqc3M/eA7zh4sADAAXmzrMIDAGrt79ZCxi3CBIdGhoVARUablGIEIHfAgACLgjs0OFCgWACCt1KUkTZAImxKD6Ed8SKR40GFmz6+LGIgQabkJC0UqRBnAIrWeoBQCDmFSgcbTqBYqCeSv+dY6Kc+QmUoqgBF4suqfhS6ZiHqpyCfABggdQnBUKmlArFCAAGRIsWGQWTa9ZpVMz21HK1osgFYXXylCIgrlw9EdtCTWpWGVu1VK1yhYLygV2bLb+WdQoFDk29BnIOXpuWsVDDbU/uyQxxsdKuyzyLLcKRj8AuWh9cfXIy5WnWLiO+7ppO3mkKkbXcRu1zdkhypic2RooxI+gBtk8ro7kbd73mFA4a9u3ga3DjRy82NzCowfYs3ndrheu7AULowbTvtphcoN/wtzc8GICmeeHrAi2c3y2iS7zdI0DXxTIDCGjggQgmqOCCDDbYSAjNkdBFBRFWsN9u+gEwQXMTpBMkUHNodXDaBRtswEBVEjR3EFh9mcfiYGSt9gRaMh7QwIsyIhEEACH5BAUEABMALLMAOgAaAG8AAAb/QIlwaDAcjsikclksPArLqLS4ADyk2GTRAWAgJuCweBw+IAwJwkCQILvFiHjCUBgECu+8QhFHMwAOeXp8aA8BgYJue2cJEAAQX4ljiwkJDgNekpN8lXVsmptznm2gYXuiAgEEpaaECYaIrJSNAZCsE7MOAQ+RpXsKlZcDCb/FxsenlQIDBcjOxp0MAwbP1ZwJDIfWzwiVELXbzt2Wuwjhx+OXXufoCXUAeLeLBRfLGbdgGBr7qff4ER40bDC0wMAtIXQMVGFg8NYBOgUIdDGSBQudBmugVJxSoI6qjRwNZGsAMkpCghRLIimi0EpKlUeKYBTwEmYRNQI0woxpQA2z/50r6QgAQBLowwIGCBo9qjBAQaMsF2CqqfLmgJ9QOy4jsBTiUK5ZRQJY0BXpgl1dZe6iWvLiGrYgwbwDCzShtKJ16YyEW5HlgwFXoKplmBYj4aw+de70GgDv4iKGHNukgxJfGIVT00rMqTlj2gKp6D4W2djy5bNk0559wLevgZkNHTa5Gk+20AGrTE8AXVp30rGmHzZlbVl4g4nFrTJLXuSr7gkiBzR4TnrB8wlSieMzHoAhc5y1LasBkNs06en4SIBJ2jg2KxRgULvHd5ym5RNgwF+nrXtEGPTXPbdGgAQWaOCBCCao4IIMkkCCBWBAaBoFJKRSwXUVACCAB5ZpACxGBhrqtk8GV20ggWUbpDgAUaZd4OJIBzxH0HMHVMHaUkfAhuMBTqS2IxJBAAAh+QQFBAAdACy1ADoAGABvAAAG/0CJUGgoFA7IpHKpNDgFCwNzunQ2BgIpdWtIFAaAAmJMLpsPCHTCwBgQOvC4fN4hOxkBAoLO7yj+CF0PAxB9fYBdEAEQe4ZzgAkJDgEPjY5xkAYOWAmXcn8KkV8DBZ6foV0CpKaYqGx5rHCICQwADpaes4qFsZCSlLi5CJGbDAigyMnKogMDBsrQyZEJqgXR16FrtdbY0MO0AQ7d3pG748rfk4znyOkADAaxfgcXGw0AAxryEREaGhPNNESIFQHDhg0EVL2JhaRIATwNtnApYOBBgAUSqRQxsOCiloxNKC4YAA8kEycEmh0xGfKLgJUsGxpISCpmEicFBASIaPOAk/+KF3v6dNIxSs+fCwA8+BjTChaYTY08FVokZc2jRgQA4Glzo0WuUTl6xFog6VKqBq5kQZtyLVarUFk61ApWLkWIaIE2YGoSqVK+fdO+AwwSJUnCGatOJQuGANW7O/N+RczFiUWjRwWXfDsYrdq4gb8AcJyZjS15cvSijlMRAOauHP96DgAP9VC18eQNTTl6NRzTC1e/auC7Q+soxc2uvk0pN0OnWWwbDlPcgMLiD3v7frWgeIeRD1CjkGCF0moScK4w8N4BTCnfF64Xl7+6BPv7+PELuB8gv///AAYo4H8UxAEAAL4V2AEAAVjAAWoTZNCBVhWs5sEEE1QQQAUD+fYiwDsYFHfPABcUt8FiNhlBE2iFFaFTXU19JVQSV7DYFBJBAAAh+QQFBAATACy3ADoAFQBuAAAG/0CJ5CAxGAgEw2HJbDqNBoag4Kw+DYIB1WpFJAqCgOOAKJvPaEPiAYBM3vD4W0FHqCEBt3w/qScSEAMPCHxyfgkOAwyEhXCHBQCLjY4KXkcDAgmTlH8FAwEFm3MKCWoMAQSifaSmA6midUYPYoyTsYB5qrcOebWNh7yDdMPExV6IAwMJxczEfwaYBs3Tz1nL08xeYKjY2X+nDt3Gf3jh4sPHeAsGqhIdGxpsDB6qEREaGhkAAhGqHR0XLhCIxE7UEgMFGiTbwuVJAU8ACDSsgjCKq4kOC5xqgLFJRQYAFnRkUnFBAJEjD0Ax+UDJSCgKGbh8aUDhlJQqEWJi2BEhgf+FOBGCAcAx5ccARV8WMDCrwUyMQtmsM7p0AYCWVGsGwEozYbSgBX4C4Al1aRaJVMFoAbstac+ls1DSNGBy6lyrXGk2IBj0CF+qP28CHhCxLxaihhlcNIpwo6o4TEMWVGWE5VOoNa9enmhE4YDNDY14Etw1C1nOCMO8ejwhClLWb5ginUy5LmgulTU/zrlX5m4jA32ryvlTy2+dEWG3Pqtc42vYFhcon1BXOd2TtCfxJnjcZijYo7+LQvGmuPjHbVmXsHABZAPlJJpm3yQiBHblA6ZneRNguv//AAYo4IAEFmggHyQoZwEAAPhHWAbKcSAAABAqN+ECHTx2wQYbsPEYgATKsTSEUgnpBptNtzXkyVo4qfRAS0EAACH5BAUEABUALLoAOgASAG8AAAb/wMPBQCQsCsKkUkl8ABrLqJAICSyk0USiCjkgvuCwYrgdPBCVtFqtUCC0jsB5TW+/E44BA01nuxMGBAMDCX1+CloFgwaGaW2IBgkChI2OkAUCAQWVFXaRDAEOnG2ACQ8DopWepqF8hnZaThCjbpFcrn2weAEQCI+/v3d5e8DFiHgDAgnGwFoGesvMj4mD0dJ/igMF17AIkwTcfwkMAAScFRgRGhqZGRHv8PHv6xrkCxiVEhIGBQYLVgawJOFXYAGABwEFDum3QE9ChUQaAGDwEAuRAgQmVrRYoMEgJAqH8BtEIKRIA5NAQuSXqWTIi6CgvGwSQOZKAw+smCSCE8CV/5cMD26Mws9AAzlDl1z0KCCpUqMfdxZQJEClQH6CtElVVE6qAXI2r/Yj52ArgwE/IfZzkvYqkX8LnA58K3QnVIp2CQTAC1RQU6lZrVoc2XUmygEuVxaIaXdxTbs4rZxT40+nXYMI7R7NPHOz3LlMP08JFNVwMsFSLqacnAbTE9YVvtaEHbkBbba04U4W+Q8ha6NIz4kMLbwIgKrFSSNnHRg2pgDmfp+NPtmxbdj2YG/QDZs7pxNqDk42sSYA7PPo1QxIDyC9+/fw48s35KFPe9ghAISgcG4CHf6sWQDAACBMNsGBg2gwmToaAACAgrBlch0nBmxQAVjnxZShTyYlAQtXh0J4FJZJm1QQBAAh+QQFBAAUACy7ADkAEQBwAAAG/0CKcCg0HI7I5NFgKDwIRqWSuRgwolIk0xF4YKWIQyLhsCLO6PQ5YSgPEkSiYj4uDATwuHCuGBvueXp8bHYDBXpDdE0CAYeIFIoJDIaPkH1MDAEElXMITIwOnJcJDwGhj50GpKainqQDEK2qEAGxqAoIY7QQCHy+fLlkAA+9v77BEGbGv2MEXcXLuM0ADNDLwW4J0cAJdnjbit4bjx0RERoaEwMAE+bu7+boGusNlRIHTQYCAwRZSU0FGADo529JgQKMGhQ0aKCUwoX5HH6RArDUgolTqAxbiI9KgIsQNXoJaaCBFYwZGwS4wpEJAWoo/xUwaahlAQIDakI8KEBAAf+bOHUWBMiI4NACBgQa9ZdPqU2EAR4ebRjVJtUGMZcwsZi1o4EFG0ku6NKVSUmylYZ8PdmyJNuQL1nuNOmzbdCfJHviHWqAwL69TBdpapsUgNTAhTelFRIw6uIiFh9T+BrVwGPKIEOCfcCxo8qRIT939QxAwGgmdE/3fcsXZ1246xwt1kepUkeEtRcjNCw5qePLSiU3xno5suSxCyRTQG758WblotOeIPJg8QghFu4o3869u/fv4MOLH6+cRHcLQgJQSJGWg5AKpT8sBpEBvgD3adNlCFDh8QYNGZQ2TlobbEDTgJVccIFrF3B0kGuAZeHSOksNtU+FTD0gV2f4HBEBBAAh+QQFBAAUACy+ADkADQBwAAAG/0CJUGIgFg7IJNLAfCwMyiSTMBgcowdDolC9IhGIbMIgECTAYIUCMeYCMpR4XN0WDETyuWKcsI/yFHRMAgF4eYJkhYBqCFoMAIZyggkMiodrg5aSe1oPmnqNCZ4if5tsogEhi2sJqBWroRABDghqtqwJshC1t7gQABC9jK26vLenDgG7wqcQAwzGtsjP0QpIBRcNAQ8XgBEeGhoZAAIaEefoERobCwADG4BLBQQADFBYBvMDAvdR+Q1dsGTRJ8CLknxcCgrMR8XKQn0ACCwc5BBfPjsGpeQbEHFiIon4ChhgMACkvwIFCDV4WKDSypAGHgB4eTJmAJoHUT5a8NBmg/J+UkR6ehKygEyeMBcEQFpTKVF/TNo9ALokKoCpE7VhhWpAK9UsUZ99BQvQ3kR6ZkMC5Jc1oMWEY6fsi2uACoCMVblUhJpSoUW7Jg9eDBBYI5m9glNGBJRHcQPGckbehBxn5GLKLSdT9kmZgk8Dm492jgmsMwWnoCEbQL1ZKmSwSqcyJrstNePVV003qGdbDm3ZgCSg3M1A974CkElsIBCgOGULZZEDMpHHiunrFARg3869u/fv4MOLp2CBBGMQcQi9gpwBhAAA6xlPmLDeA2MMcR49wE9Z5gMJnTklQVGx9ZbHAQsMsJVAXgmEBBVMOShdEAAh+QQFBAAUACzAADkADABwAAAG/0CJ5EChSAzIg3KZXDwKy6ihIAA4okqEIcEIEJaIsNbAGHzDCkUYKQiIisW0NgEAvOHpxDTkhlPke314CnoEAIJxakh8d4laBYx+gAWHjX+EgZaABowjaZ8IepGDoQltIR6fgAgPAQ4IqmoJCa2vsaVlELGytK67pRCusKqlrbq3sw8DEH4UBwYXF60LfhERGtgVAA/W1hjfGxsM283PBQULAQsGWFMG6QtY5gUPAPHtBe/q7FL58PxM/O1rN2XBNnlI9K0jqBCgkoQGHyBEEtHhM4oDpVDcZtFdRXz6HnT0N0Akw4/93nEE2SCASY0qGXSc0gCAzIktXzKhuRLmgs4BNwnmtHhxKMECDYASRdIyqMahzSgwtbkU6QABSw00zVrT6c6kWHFSnWjI60OtV7mmJasU51qhAwZAIUjgrca6ZovGnXv3Kt+dBa5GvVhXwN+zdeVODGyYbWO6AwAUiFqk8GTKjC/DIby3HJLEmptlpkwhsNxmKCpHJkCaQmfKGwQMaF0EAGvKAmj7ma27t+/fwIMLH967joUUlC0YjzqhSOQMratAb7bhWpsMHZpdCNemQVRoF8oQEEK5SwMiUakAOC/v2Tj27RcY1r0kCAAh+QQFBAAUACzCADkACgBwAAAG/8CDkEKRGI7C5JHAIBiSh+NjsIBGE4vAgkhBIAwJSAByUJgRE1EIAEGYFQjRKDR2mw2jecBhV+D1C28KCXlrEIJ/dHxvhHoOiHkAAA2CjYqQjoJxmW9oIgABlIxSAQSaCQkMAKadCQYCe6eppacIDAMFp6+0rQmwBEQSEhcbFwIDwBQRERrNAgAZRB0dGxsaA6FEQgYFBccEUNyvuOEFBAOr5QUDyOXjBers4Erm6PPb3MfwStwDAvv4zgEAGMXAOXL81v0rd5Agt4YM/T2hd07AxG0FGrBzaA6AxXAGBzC4GCXjxoQaP/IjEGAkyAYAXOIzqRJfg5Ykj8B8cPFIxsGYBrgQMXBTps0APPkZWCAyKJcjC4C+RJpzKQCeQiksHZCUX5au+LIsqBr1gRWoWsimBSm26gMAVdiu9Zo2q4G3W+w+0JJV694GTp/i7WtAVV6hd7PpVSy0AAPGTx8D1jupr2PIRC43IKwq2dAChSFf6PZsc1bHq4SWIHLLs1BYpvvKnk27tu3buHPbtqBbtgVJJHRPyCAJhFANEyYAGDChL9MBGvrCHLCh8YWKF6T7IyhEI0IoBKRaWTfWihDQSYIAACH5BAUEABwALMMAOQALAG8AAAb/wIPwIJEYjobhEPloJJXHxkDwXBocAIYBwUUcEgnsg0NWeE6iiWPAQCjeJ9NIBAE83IqDfDRyBCB4ent1gG96fCMQf295e4kBDoGOipGGjgwAEIyHfA+Qm46eBIwKJ3wiDJ+MZ2kCAaOkCQYJDAMFpAoIYAIDsIxgBa6+b2AGvAa4ugkCAgnJCQUDtqTKBNIJZBxFFxvWAgXZEREaGhkAAxrZHR0bGwvSEdkHBgUGDVlVQvUNAVpQ9e/8LQE44EE+egX4GYRyZEGAB0rmHXlQMCIShwsONgywwCI9TB0ZGvDUICKZkQFK/iuQSuXAYABcCqFnoBYBiwVg3lwpDGcw4ls4jQH9Zw1AAZzWhlqJ9g3plKP/pCidaYAAPo/3BFI1EFCjvYcGsmVLCFbkAjsaC9QxKPYkxrBtuXL0WMDTgrYnSeLlgNIJXpYp9wJusLdmr8LCBCf+ywscXqFQrRTdKVlaZKpML0v0pjmKZY9WtVLNmk+iFCpYH7Y1DfbxWbZx18Jt+3Yvxr0cHgC4u1dv75Szs5FggFusgOJ7jyNfzry58+fQ8VpYTsJCAAAo2magUAEAAAp4QXQX8EEsBnIZAlRoe4GMbgbx8Op+0KFIEbi3xSJ861F3yIgH+IbXOzIdEAQAIfkEBQQAEwAswwA5AA0AcAAABv/Ag3B4kBiMk6RyIjQ4G4sCcegsDACEaTNREAgMiLAYkeAOBIXl5ORJGAiDgUFtOrkJAQZiaeqX4Xp0JmUOeXtKfRNlEAMPh0l9JgYJEAEQjxOJk5UQghNOD5aek6EOmJoJoQSCJ04MAQ4KsgoRJycaTgIBBbO9ZQkMcr2zZVYDvMMKf3EGycpmDAnOxYbJZAkOZ9LD19mOahISGxcLAQ9qExEeGhoPAAzoHRgbG+7nS00FBqENBloG+kIt0HIAYBcADQgafEXA3xSABoJl+VfAChaFBeAcUwjwjJR/bzxybBDnIxEnBhq8c/gwpTmWVPQtWEnRwMwHGG0GWAAz3z7iAAMpFmAANKeqngX1EU0oVBfThxUFDJg4JYkBqSZPZiyJkeRGkICQFkxJsyVZBkhR3kzrpBxPkDYB4ARZwF1Qs/zY7gvw9CRApxy7TOV4dTDYK1T9asxKpSMajgQAPAZJ8svIl5cfiG0rF50SnTw9f3Ir+pPd0kP5lo6IZTXRVaKtBIDt2Vga0QZEHv7asnLpCXjgxVaJtvSCAcVFl9NsfOfv07+jx4lOvbr169iza9+OrkKAECR+f/8tAEAFEKW9Z/BQWlcGzxfolV/w+7WE9hcJHrCYeIpt/QUxoBmAY+kXBAAh+QQFBAAUACzCADkAEQBwAAAG/8CDcEiUSCjIpDI5NBgKjQJx2jQ8Ag0qNWEFOJZKhNjJCDgUYKQCwS0IAoW0mu0UCBJyikKRSBQGd3lrXA4DA3hpJoMJhQwIgggGjAEPj4lrkhADlXKKkQlXEHmemWaWYKQJZV+CXAZvBHkRfHUDBnu4uXt9CQK2usB9BIa3wLhsjIAIxsfClMvMiw7P0YsQABDQzMgQpnkSFxcFVw6nSxERGupvGXkdHRvrAe1yQk+vA3H1B09/AwRaiDxpYEhKQH5PCABgYOCgvQIOFjY86MTAggEMHVZcEGDBxIAbO37UUvEBgAUOEbrBktJJAQb5WhbAB1BjgWEAalK8CWgkyfybElsaaBB0Z4FrD3xOucfRo00rHWW+PCm1jE6QM2Fe/fknwFYqCQsKHSZA6dKhPTU6IZqRohOOSdVaFCnXJEq1L1nKZZDTbBU3ALKoHeZ1LCCDbv8IQAwSbVmhDSj5rQJ3sj2LJ/Mo6bJAcxKoDTwjMVAmtGjAghOLxXvYcEy1BB/Dlix0AYCkoq1sEk0BtAHeV0x7Rs17Zaw8Kn3pq1egeUHNEpoTzMebLW8KkR94PoHENu7rA66LH0++vPnz6NOrFx+C9wQkAwJY8KxhAj0LHNzF8yAAwHUNAwCgQXWGbKBZPwoJcEFubFk2xEVtpdSUg0IQlFpKByyXRxAAIfkEBQQAFQAswgA5ABMAcAAABv/Ag3BIFEokhopyyWwKDVACoUgdQhuBhaFKhUIAj6a4gkAkEo8BZLxUKMrQR8BxYFfcb0OCMSDYlW4JUAIBfnZ4ggQDA0mHb2cFAwwJf25mCQQBDAiVeQkQAw+cjgh6EAEQo2yWpnN/d54Mrp2QhIaOggkCAwl4vr8KkIsGwMCXDgMCvcW+xwGizM1nDqgI0XiXXxDX2GeyDtbcZgh8t2xHBgUGtq8RERoaGQMBGq8dGO/yAvV/B1AGmRhceOWvQIEFkrZwsWJwQRaFCwsakNMA4sJ0BmQ1iMiwAKGNHAt6HFAgpL90yUqGvLJIZcR/WBhY5PLP4YOZVTA6XGAyXQH/BgB4rjQIdMrQdX16FlAEwChHlgJwdrkCQObRBlWlFsH4AIxWIlwDVDxKUalHACCfLm3ZE6UAly8NNEi5Mh1Wq0+h7PzK0MDOtj+DApblNC7SwhdRNm079y3jrIyf8bXi1+urJRPFNrqcucHlJR7FtlWUtG4kx3UVoc6LNWrbLzc/V/CbRfbsrgtsh/YsG2kB3YsQ05TLtu5d2xWwxP5cOUxv3Jv/qKPIXB1Q3p+ZmmODQonq37JVI6+QDPmA8ejTq1/Pvr379+gD2AZBgQIAABa6ywYgG8OS+x/YlgEAAkzw2QYbLECgBv5ddoGCDDT42U4SfDZdFiY9IQBaGR4wC5JwET1wU4cnZRgEACH5BAUEABMALMIAOQAVAG8AAAb/wIlwSCRKisjk5HAwOA0FpnRKZT4fi2h12zQQBoACYkwulw+JRAPAQCiHijgiDQlA3kS5IVG/44VyCQYCAQ5uf3GCBgwDBn8TcQqCCQIDBY+RaV8DCZgKcwYOA22eCHsOdod4enx2j5CfToQOr4lOjI6eaZSWkb6/mQmbCcDFn2kObAjGwHMJqBDLzL7OfdO/zrPX1IK425HZlq9WwgOcrxEeGhoLbBePHRgR6w8BFRqPVgUS9QvjTQUKCADQIBcefQItcdkCZdAAAgurOGkARktEK1DWMDBwUcqTBQEecOzYxcADAAtIYhQYoIHKLgktdnxSCaLKiRVvZhw1cmYB5gMgRd78CTLlUJYuj1aSebFhzZc4w+gsoLFnU6IhrUZseNIoSShIoQZcClXWw7IUpX7duVEn0KxDTQbwOhPKwKQkhcQs69Dm2rRMtxqo+mrIW5GFhZhEmVgvIbx197p9qhMwWp5lgxp89dZfY6SNJ0he2/ey2r9sNr/S3Hix58SgP5OdfLZyxdAUGbQ+rPpRv8Rg74ZO2JjEhr6NLQAOPSRlYQHMhQCITr269evYs2svwmF7YxAWAAAgEboCAOiNPdSrwPzkgwiFDVzYMHBBh8YEKm0Abtavyi+nqZSbVh0VQNBLBwQBACH5BAUEABMALMEAOgAYAG8AAAb/wINwSCwSDRLDZMlsOplDg4GwKBivRkNBECAgvuCw+HswJLaCwnO9VCgOiQRhIFCyn26E2QFgIO54CggJBhABEH+ATXlmDwEOik5uhAkMXZGLCoRzA3aYeXFzfphtgnsBo6SMCRAAiKQTjAaWkLCTBggMAwSwsZpnAwAFbsTFxsSDCQ50CMfOxckOAQ/Nz8/JhhDW1skMAA7b12cCA8Phx3EGdAbn6HIDAwm9B9gD1LARERoaEY4LB7Aw6NsnAECGeWUKbOByEJYQLXPSzNNSgEAfA1gyajGw4GJGLBv9YfyYpUABbw1IXtlIjoDKLFOCWXl5xECDAQxG0iwjZcE0/500pXAM8G/nQ5NcUhpNuKXcUqZ0ZhrVcrPOUoodHwB9GZLoVpUbUT6FOKDL2IpRr0ppgOoryY1Z3X6k+ADAArkaC8z6NlZKQZdqbzqdutYj4aFar+qtW9Toki0BlE5FOphwAXhSd65d14vJ0LtqDfjrOytyX06Zg8ZM07eBYcJxOy8RHdlTr72SNWsJBphwVbwabf6UvcTnA+IT9i5A3rS37uanMfddgNM2rM/WYfljXrBBZ56okUdk7jon8roQsiu6YNKRd9kETgJ43xkFrwn3kc/uPIBJAOL96SfggAQWaOCBCCaIiQUAAIACchUAMEAK+gVQgWwbbKABQx50didBhgU11EsBF9wEwAadUVTeBcixldhYjAGnkSW5LbXAA2oI+NQBQQAAIfkEBQQAFAAswQA6ABsAbwAABv/Ag3BILBollKRyyWwqhQZDgVAwWq+H6CJAMCC+4LAYLEREH4GGc60EGxIFAZfNVigQCQNhIEjQ13Z4CQQBDAh/ToFvEAAPh4hMdnkGDAEOj5BKklEMAwWZS4EJowOeoJp3ow58mKCKCRABEK2Zr2gOp6h5CQwAuLkUm3sDCXbGx8jJgg4AhsnPz8sBjtDVxoIPALPW1nhxAQXc1qNxAwbi0IJ7fejRoxADjsCiCbe0kBH5Gxe9v7n5GjRMGABADbADEi5sWABAgAZgFLIUMNBgGkQoE9EsuCgxTkEsIDEOqxLyShQ9fEiWNHKyQTMDK62c1AgzZpEoBXo1sMkyioD/AQR43kTpSeiQkwwf1DQqxcCWBUuFNq3UICpPKQTkBDUqMiVXiRQLWbXZNOnYmFJypjm7Mu3PrVxxllLJlGJDtiVxPsUbsqnGr1mkCPj4NcrIwlFcMuALEmkjxlimBoBauEA5uEwtvwWceC5EJU4fIzbwdzRVzigBYJZKccBi1BWVfk5CevLsJN92Is5adLdXxAwX3yYNAOpwnagNaIXteXZo2c6f3qZAae3tAgRXX0UpYDoFxQaGP4gXfrZagwfdAp2+B8Cn24o/k1Cy9/YFjbNLWMha0DuFyQf4J+CABBZo4IEIJqjgbRUEEMJ8ED2URAAVzLZBEgMEYAEItw00I4B3Lg0gITBIUBAcBtNpVOJsyE2XHWBCrANZSQxUBSMU0wUBACH5BAUEABUALMEAOgAdAG8AAAb/wINwSCwaD5WkcslsOoWGaNRJfR6kj4ahyq0Mo4vBY9ulIs6JxCOwKFMVCkTCkGAAHAp3Ey5PFAYBBXp7cWkOAwwIg0x8dBABEIqLSo1qAQ6TlHBzBQIBBJlJfHOHDAmhFaMJDgEPkpmVj5Gom1GeoLQKnAMCCXC/wMHCqgQBpsPIwwiOAK7Jz79yBgyXCNDQaQYCAwXXz31/AwbeyX0OAInkyH1rs6GjCAwDmKgYHRcFfwCCqBERGhoyABDAL5SECxsirHngARWUAgbWtHF4Jd8AALhCPWzAq8CRj0cM5GvQygDIk18gPgCwwCTKkyI7BWjwEqVIAh1rgpRCYKBH/50hwTRzCbRIlALUtBQ1cnQbgaVGjw7gBpWISANhGBCtelXiVqhX7dCsmlLfU7JQDHAU8HXp1QUl0VaMyEYukgqdAIxFK3LtT7JSSI6R+7aV3SR59wI2gJMq3yg4CRIWOvgx0plti8Z0aleq48cNBmYGetTr5Gl6O4u8pXrtaNJYS6JaQneB6sStc04mqXW2ktgPfP/2pJgr46l/F0cu6HsBOjK+Ubec3GnAWctTry9eKzxJbeizURcHa+tTbgHdKwAHj6q277kC9L7P15j5JBRKeHffUABu8P0MdGdCE+ylZ+CBCCao4IIMNuhgFRNQQAIA6WnABH7dARCABekJNCkABR0ONEF0ScDFQAQkVmDHAh1019gG6S1nlxC8vVbUShO5+EByM/YYBAAh+QQFBAAUACzBADsAHwBtAAAG/8CDcEgsGosSCWXJbDqfzqHBUCgYoFiscFoQPK7ZMBOBmDoAArAYq2iXExAABLHOthXlAiNAONTZeAlUAgMFf4AICQkOAwIJh1BuBnBydJBObYIGewSXmIGThIaeTG6KjAOWpBSScAFzq0uZUwwADrGyiaEDBHe+v8DAiYuNCcHHyMMQrwjIzr+KCQ8BDs/WgYoDvNfPw4wCzdzJistz4uMI07e4pgYDAKOxEpPEDI+4ER4aGgsBC6qkJHSIsE9AgAy4KGwpQOAdQlxCqjQYwEDNqgNUDPT7AhGjlVoLjogc6bEhgD4kU0op0ABARZUqp2gM8AVmSpkgbd400LCQTv+SU1q+/HlE5gIANYkaWbIJwAIDSo1Q6VkgahGZEwVUtbpSo0uoXBfqCdAAbNiphFCendJQa9iFXoeerbKn7NuSae/KbLt1blyzXLnUBWyVS963e7X1DTzlaNK1Y+0irkKowV2MPN/FS+j1MeMC0yzrnSIAgGjEmX2OdmwRl4FpIUcbMHh67UTVqFknZPLa32WZpWszzrqY8cbWsXrHRt3F9G8DxHczbUAT+Srl0pd0Ifs8enbqFbNTgC1+OwHrkDDzlR40QPjsD5yi92R+t4Qq67+7n+8p/lPxAArQxADSBQDggQgmqOCCDDYonQUATrAEAABA6KAnHSwRnwAffJAt0AVLVBBABRzsNsoeDyVUwAUmNSBdFQtQBOJujflDWGB1XRZRacW9tYBkdwUBACH5BAUEABQALMAAOwAiAG0AAAb/wINwSCwaj5SkcslsOplCg+FJrSaH0saiYO0qhQhDQTDgeruIQyLhGDCm56pCEU5AAo+4fJ4wIBgADgh6T3MKawQDAwmEhXR9DgEMg41Nc3V3EJSVSoZ9CQIBBJucFJ4GiQKMpZ10Bmx4pKV8rw8AmqxJpwWKBYa/wMHCl2sOAAwJw8rLCGt3DwjL0sFrfwEO09meCYmL2tnNsNDf0+GZ5OVroQS5rcUDqu0UBwjhkdDyEfobFw8BEPIoYIigQcOEAQAaBDxg4MKGBQAEaFgoxsACPAsZFjDAIIBCeVEKdDPTTmMBiA8MHFnJEstGfwtayjxSUUDCmTixGGgAr0BO/5xSLOJR+VNmUJhFZ0rhBYBA0pZLeb55yrLixQVEqRqp2LGB1pVSRn7duhFl1rEhDSBFS6TmTbZRssA7i9bqULhp/XnFy1DMAFF8gzY4RnfsUpiFvwbtyrevWLxBzQYWsxbyxnUBlezsOfnkXchiGHdG6HTyAjdwMhdAPJnjW9CJAPg0DSBl5iSrPSbWGtTmXtA8B6QOqDYA1tsUCgD6DXepIna3dxJGnhtr5+WNw/ZCbrH2cHnKPWYXQwb67eAkidtagDz58va8BpgPWGAwg+gFwh8PeCE/mY+3jdQeSu0pkUdm8BRIwQAKNujggxBGKGEuIEzYngXtYZBEBgAAkDRCZhckYVMF7WlgUwYeEJdEcBOpSAFEAnSQmRjKAbCABLcdQEB5jQmRymyNnZZSjwxZ11gQACH5BAUEABwALMEAOwAjAG0AAAb/wINwSCwaj5ykcslsOp1CieFJrS6FhmzWyr1iDQ0BodtFIA6IhEEQaJC5CsUhkXAMBNN3NY4wJCABD3pWcWoJDwEOCINPfHQFAwAFjI0KfX8DD4uUTXx+iBCcTpaGbGOiS551dwmoqZafARCbrhyFBgUMAw5xvb6/wMGkCZADBsLIybCYmsrOv2oGDInP1YXEdwXWz2l1AQwI285pCAwAiuLKjwIDk7VJww7fre+OCICz7xwYHRdZbO7eRYigQUMGVvoOSLiwQQMiBvo4YCkgLUCGiBMbDGiHEZeBBYHy1JpoANECjAdwQQJA4IjLl0S0NADAwADMm0eyFDCJs2fM/38AGvj0KXNjgaE9tTwAsMAm0ps6pwl9ClNLsZZUX3pcQNNp1pwFcrX5qrUAAXZYyRbxOBOPWiMezTV9u9YsWro/wWTDO2QrgAde8SYpwGYq35QFNAo4elgLyJqHEUtjGjmlAQJGI8v8Fpiu0gALKuuMRKDzW1waITfGBXLu6oqG+WbBzDFiko8hNeOSKhoX6d4LBtS0fXuaa9m47urWWNt2Saam1eoUwLI35sXEOXz8G53s9LG6rweMCIZz9snH8c7OvPzbeH2403tOHrS34uzaQQLuSFEqftrv6cOVILaFtRNo+BlAGn4cCIcfO98Qxw6DFFZo4YUYZqjhhhzqcTNREijYtkESFQAgAAX4RWIBfjMNMAFxF1zwWAT4yXUeZizhN2B30vFUmRDmpFUZAadkFwQAIfkEBQQAFAAswAA8ACcAbAAABv/Ag3BILBqPRYpyyWw6n1CK0GCQSKLY7HJKJRS04CYCwV0EGoawWjFGJBKMs3rNfhcGgO8crGAbEhABD3t8fQlUcQ6EWn1uCXcDeotRjX8QAwwIk5SGfwIBDpqbT30KhwQDApKjTZUJDgGZrKSmfwwAoaW6u7y9vI6oAwm+xMW7CJaCCMbMxIcIDwEQzdTHdngG1dp1gAMPy9vUbgbRDuHibwmfq7NKjW8OALLtTO9woKL0ShIHdgKR+phEiKBhQ4NY+fRJ6KChoQAAC9IElHLAwIUGAwZMmKikYoECBxls4DilALkAEUlSKYAqD0cpBkwukCcxYMkC0RYg2cnTCBX/A58I9By68+cCTAaIKi2yMo7OpVArGiDwT2hUpT8xCkh6lagSA065du0ZM5jVsTxjGghZAC1Zkw8ginV7pGzGs3R9fmxAMy8StTn9/jUZVLDetX0NE4mJE6Viph8fNng8JGuquYrVhqXMheoAvJmp8FXFWerJiKW73H35FaS8tpx/RntQWmqBfw1Yf+XLADbllYFTx/w0WbjWmi9PYza8Endt0RnZTSQH4MFywc0/P0esSjcFA2asC78NoHjstZe9gxd03e9P4t4paJUeULn3Ardyew9GXx916/fhxppU88U3E4AkfUSefroVmNxH4SGnDwpLxIGGdw7GJ0B8HHboS+GHIIYo4ogTeSBiAN5FMAEIFQQQAgkaBlBBCqxtsMEEAACQAWsSRVNBfBvcsgAGrH0UDIOszcTAFboBJcd+qYBGGSoMSMhjbUIEAQAh+QQFBAATACy/AD0AKgBrAAAG/8CJcEgsGo/GwwHJbDqFyoNh+qw6lVPDgmCweosIxHQxWHS/XoUinCgwAgv0V41IGAqDAUGeXhsSEAMMCHxVagoJdgIBDoSFTnR2DgMCBY9PdH8QAQ+Ol0xrdgmLBJ6fRpkJkwwJp6B+CQ8BEAiHtre4ubpqogIADrvBwrdiqpQJw8nBom+Nys+4dgQCetDWkaoBArXX0IkIDL/c3cl1CQTHrkjYm53qR9jN7/DmeAOt80URFwWxs6b5IkTQQJCag3xFDkjYoCEDgAEaEA7BUsCArAceJEKRUgCdHo0TKBZYAICBJY0ULcI5I1HKHTwA9oDkqAXAAwNRcurcybMnlv87bxb4HEp05xSPBIoqHZqFJAOcS6PqnFJgUQOpWH8aaECpQFasd7Rwgvp1aVhfV8uaLVCAq0m1awvIMgNX6Uu0dYuG5SqAbN6eZwHQ/evzDlLChSsuCPAUMeCK4YQ6NjqFr9fJU+8svok5s5sAaTtr9XhZtEuVg00bphZadJYGACqZ1jrXb+ejeUq7HlNS9+0pc2f/hCkTpJCanGdTfdN6N1LjQ5DbxkzVqnCXsCtBP755+uQsaLdP2CqIpXG5cK5XH9BA/ITs3h2DBx0fcWVKxY2Lbax8SrgG5oHE1QAnQafSTeJ91p6B5BFoYEW1iTcNe+41oE2B5z0g2HYkbOBRkXsDDIEhSAK4Z+KJKKao4ooqUsCieBFNUMGJGZRookMAWGDgBhs4JAAI0J20SAYZgXTHBQNqEIF+bC3GwAXuMRegRpZdp8RF9U1GRnP9uRcEACH5BAUEABQALL8APQAsAGsAAAb/QIpwSCwaj8jDAclsOotKieRJrSoPBkN1y7xmDYuGlktWIM6GRGPAGJO3CjMiywgs3mVzwkAYDAh4XHFzCRAADAiBVYN7CQIBBImKT4NpDmwJk5SVBg8BEJKaTIx7j4CiTZUJDgGIca+wsbKztHF7Bo8Otbu8swh7lwIFvcS9hBABDwjFzL4Jz6bN0rC/hWzL09O/nZ/Z2s8FfgWoqXqFAMrko9W4kOpIpKwMme9FGBIH1Z6g9UYRHho2hBswrl+RDhE0aHhwyCAULAU0CACQwSERiAbWDNBgUYgSAwU6oXPjEAvIcAAKWvwYcsEhlSUhFqhzpyMFk3wGpLzCs6fP/59AeX5h+MBA0KNIf2YhIGBAg6RQk35pAEBY1KtAh9oxirXrx6XivIoFCSYZV7FYT9Z5ijZtSI0F2rrltuCsXKRf+vy5G5XsglZx+UotMNOOYKlgCR7GG9JT3cVHQTJ1Cjno1KqBK/v8QtOu5q8Zw37u+eVv0dGkCa/1/HmqaNQsDXSG7aWAXgK0Qf9tkxvnaptDQlvNnaWAY9at+TRtADw4VQHINXMOIKZ3ljUCTjUve5p4lkdsvWOPXnn6gt4mbzcXAuYQechfwJO0iR2mTePJ0BefyHw9hQVsNGdSAeAJeN0A2fnH3XwG4WQKgxYByICAhBVWk00SEKaeTSRcQFyYSxP6R0GBIlIwgIh+lKjiiiy26OKLMMZYDwgh+NfBEAAAYAEKNi1BxInNXbDBBgwAUMF2Qmig0wT+FbDbBv4RUOQCU6xHAAB/VAkcXe9VNhBu6CkhQFErhnlAEAAh+QQFBAATACy/AD4ALgBqAAAG/8CJcEgsGo/I4eGQbDqfwqVBAq1WlweDoXCgWr9GRFa7eBTA6IlCIU4YHAOBIQ1eIxJuRmBBr7PxBHEEfVZrbAYJEAEMCIRVhm4JAgMOjY5PdohwDAmXmGtuBXoOnp8IWnADBYasra6vsK6REAMPCLG4ubB3CQUDAKu6wsKniQG2w8m4oQwADsrQrryBAwbR16AJCA8BELfY0NNxZ6VNdniKD53lSJC9o+xJ5wlwAuvxRvMCAZX4RhERLhSgN86fEQwRNCjkZstgkS4bFP5q4JCIlAIGFgAQoKGikiwFCggA0KCDxwkXCzQoePKiAW4L5rTUYoAaOY8uHwB4IBPnGP8CIymeREmzAQBVWJIqXcq06VKazWI6nUq1adFxVbNq3VKAoQGtYKduARqgQdizTzFqZPAVrVuQIsu+dct1pQAuc89yZZhXL9dfBPqG3ZJxZ1vBWcdOMos4McYGAe42dvxyz+HJVrXYxEyVsE6enMXWXBzaqRaVkS+XTko4qOrVYwzYxQubdUiYr2GPHTCAcW0sNNfmXn16n+/fsRcMYEAb+WncyIHXBBxdipbPw0tr5j1o6JCMi5r/Pq1HanUts71/L5899Pbe6oWAZ1s9dtD4Qowyr09+T/2f3OFXGGjnbQGYgGvd5J0oe+A3QSDAxIcRTPgVQE13Q3G1wCI94RRbEoNCxZeehELE5KAQGOIXwIn4CcDiBCu+KOOMNNboXQYyfgBAAACodwGLEvw4QQWRUYCfBvtYwAF+GnGE3wX7LIABBiIK4iBDXsRH3X8HKEfgfwQwYBaLXC4RBAAh+QQFBAATACy+AD8AMQBoAAAG/8CJcEgsGo9I4+GQbDqfxaXBAK1ahcvDtDC9eo8IxAFhKCwYha9aqFCIEwnCYEBdf9uKhCHxCCwQdnducA4DAgQKgV5tegYQAQ+AilZtCHoFAgEEkpNQlXsQAwycnU6VcJgBDnisra6vsLFkCQ4BDAaxubq7jQwBEAi7wsOncXMJxMm6egm+wMrQrpa0hgXR13izj5HY19MGmQSlVcWhDwnjntMFcw7pT8W1t++mgwYMAMD0SRJjcHID0O1DEiGChgvNfpEaOORAB4MaMlRjeETKhQ19BGCgqORAgY8DAGTgGEULlwUAHtQhiWULAQEDGrBsaNLAggAC0sycIOUjvv8FK1lqmdJg4k4pU3wB3clzioGih7JInUq1qtWrW/qovMq1q9ctIQl4HUs2SxmbKQ2UXcvV5ZwGbONWLWPGVgG5eM36BAA0L96zUO/6lXs2U9/BbAEbEos48UetahuX3cIOAGPJZM8+SIs585SXMTt7tolTsOiuW3w1iHwaK9FqrVGXMRy77euota1m5Zx7bpkBmnr7NrB5q/Cpn2HCPS7V6c2czJuXUR1051PY0ZGmWpDd7HXc2Z1C7j60sk6mQojzDm8AtEz06Z+zju5UAIDV8IUEJr/FcP4J34mTH3GQzMccWAOchx6BKqE3lHv/kSZAdSQNBc59FJJEFABo/FdhgFL/TVDUAALmV1yGLAEU4gRarQhAAO/BJ8CKRQRA44045qjjjiRpcKMGIPCYn48VAAAACSHaVwF8daA0wEj/4fOABwt+NKIGHcDHhVYX/AfhfzfdQl4W9i035gENrHZmEAAh+QQFBAATACy+AEAAMwBoAAAG/8CJcEgsGo9I5OGQbDqfx6XBIIFar0LE8jDtYr9IBUKLmC4EBbC6qBAnEoQBIL1etxXvxAMAQdTtbgkOAwIEf2p3CVMPAQ9+h19tCG8EAgEEj5BWiQYJEAMPCXejpKWmp6iBBQMDBamvsK+Kno2isbe4k3ACAw64v7FlnoS2wMalk52WhppYkp0QAKHNV5JvBQwBDtTVgQ4BAgncUIlv2Q6Z40nWggMM4upObXmW2/FN7A4AaPdNGBKdDDDq0w8JhggeNGwYNABeQSMHJGzQoMHSgnQPh3ApUGABgAEZMkLcWIDRA5FFpHCMA4AZSiEqBYIy8FJjlwasXL5UWbIRzf+aE7gYKFApQAOgQYUa8MjgZ02lq1pumUq1qtWrWKWYaVQgq9evWbtUAtDAANizaDcuBWc2rduwBQwIIPu2rtWhS911tctXKNG5C/r2HVqgAbi9gusSZgBgQdvEbvHiRANZMUeLld8Snkwgc2SOjBx7RiuWFeLRX7tkE4069RTOrcFO6fngceyrs1l2vh12kTSnSA3EGbCbN+6hJk8bpzqlaIPlx5cCaAr97tABl6pX7bKAq3bmwi0dRTok7wDb31UbBQ40LwPl2mevJl/eMOXvW9Q7pi9kMvzqXVjEXk0GwIafVrQNWBNLdNAnUAD78YcTcfxN8GBt5Ak1FgEKvhRpzUkVDjceUGox0lSIc43YHkcLEEIeChJwVIB4FU7AVIP0YbdAhQPU6OOPQAYp5JBEBhnAjxbUOFFFAIRQYwYfJVkhIwJwQN5QF7AUUoVMbeCgcKw0UIWD3b1X4YxG1RgHPz7+d+CbVQUBACH5BAUEABIALL4AQAA1AGcAAAb/QIlwSCwaj8ik5KBsOp/GAxNKrRal1iwUIT0Yvl+tuKjgIr4LBmHMlijKiQRhECi0xW9FPPEALBB3Wm9nCQ4DAgQKgVaDcQYPAQ+Ai1WDBoUDA4l5nJ2en6CheQmXkBAIoqmqqghxcwMGlJVvpAkMAaeyVJaYA3a6T41fppPATY1ymQnGTqOXt7nMSsiGAr/SSXCk0MXYRtQDALHeSLQJCAwD0eRk2tXj7EUIrdu43fESEREdlw4AvviKdIigoSC3gEOkGNigIQMAAfAQKixgQECADAgTeqG44OGajEu+FChwa0FEfBMNNPh3TeLGigEanIynEM0ABi0DehEpwA/I/yU7DXQECLImyZgz2dUUerNAl6dQo0qdSrULmAIWG1TdyrWrAY4BrHUdS9bqVwI9TZZdy/UrU4hs41L9ijWm3LtQ3XbEibevSLR2++KluyCsAcGDR/aUiViuXgAMDjdmC+aV1smUwfLFXLZyVsmcx4LZCzp0W5GZLpv2ShHSA6erTxdAC0B17KoiC0e+LZsOAd5bwfR5kDSgAcvAcX+FtDv51C9zajt/PmwA8elSoafGHlV4pNLcdzYIZzu8cOvguWvXFP4pmFvEfxIZP6C8+uXf5Qs5Hu53+6V9QFBcQPR9VJRIrg2Iz3gAGCjfIwBAoN8QBcq301EmTShBhRMWkGSghvTlBJIBJSkYz3iIaCiAEPHJt6KGMMYo44w01ngEBzNOICMGDcXIIwcVAABAjOFUgMKDF2DwgBAUPFjABQ30VAGMQ2kAY1odaLjATRdoiFVtJrJTmFj/PbXlAmVCNVJ67QUBACH5BAUEABQALL4AQQA3AGYAAAb/QIpwSCwaj8jk8KBsOp/Ig1QCrVqN0oPBQL16mwiEdEv+mo8KMWK7YBDO8KEinUgUBoBCHD5X1BMPABAIe2Z9CHUOAwNvhV9ziFsMAYN9lpeYmZqbl2sJigMFnKOkpXSSggaOj2kGnwMMeqtXkHUGAgEOFCCzVX0JrhABDBu8vVC1BgS4DhPHvn7BsBvPyHTAeI3VTb91DwEPCdtOta+M4+SIwN8PhOhJ5QR4qu9I3QmTg/VJB+qKArL2GYkQYYOBAvncCSRyoEMEDRoWABggbmERLQU2aBAAYAETi0swGpAoQAPIkAeVLWpwEmUBA99itRQisgFHljPHFCgQiAG9/5NjtsgLNZNCUAOTFvwESqbBAAHamG5BCG6pRSlCDDSYGBCoSFxKs4gdS7as2bNjUy6AVQCt27dwtQjl6DGu3bs6CywIABCv37dTlwVoYOCvYbNqATwofLhxFjJDCTieLHLSYsqNUzod0ABz5p3sGHv223RR29F/yYAVjdoumbV9W9+FnJS1bMAHJYa6PXsnLsK8474G4LPoEJWcgws/GNO28rKQ8XR+7pZMoMXGs26WTB2t6gBKs1PQ+pR7d8QHa4vXCiD2eehbflttOZL46fdk5wIAjj9tbr7znaQSAAQ4h591igV40mbT9SfWVJYpaBF55xQlF0/gSWiRUwAZd3AhWOKNt1eH2RWwTEcavoORXu2FSMEd+4XIk2JdZceZi0IwIN4ARAiA449ABinkkEQWaeQ4GmVQQQAuRjABAAFYQIJxGW0wSQU4TpRBiFaCE0GJBWwFADUhMoBiiFv1JV4BAgxQl4NlCeAenP7RWVYQACH5BAUEABQALL0AQgA6AGQAAAb/QIpwSCwaj8jk8aBsOp/NAxNKrSalB4NBYu1SEQipVustNxVhhLbxIJjfRgU6kSgMAgW4niJX0BMPAA8Ge299CHQOAwJuhWZyiHUMARAIfZeYmZqbnJtqCQ4BAwadpaanl4haAgAVlqiwsZcJBgkQAAITsruwkQQDABaOj3O1DwECw8SfigAZyl6QtAaTFRvQXdKgAwMT2FbaBgIBDt9VfX/HDAnmVNq/Aw4I7VBokccP8/RO79yE+046HPgzqRJAJRIiRNCwwQCEAQzyHLxy4IIGDRnGyZtI0UCBDYEEXOCIREyBAr+ckSyZpYCBQINWGjFpoMGiRjKJZPFYYNyC/385hdBcAGCAxKBCxxAY1wBoUDFaiDJwmhOqAXgNkA6xOimmVgotaxbFiXQnykk/sahdy7at27dueS5YVACu3bt41WpxeadB3r+A2Xp8GeBB3cCI8w62OcBv4sdw9xbAZwCy5bY8bQI4fLmzWWoB0nruPFgq59GQlXJrivry3mMCKrdOvQYYAdmzE78eMCj34zE2Gfn+7dEn7uF/SyM7jRzv3qUBWDdP7nFBgKnTqV/lRiC7drTHvb8dQ1S4+LtaCIA/b5f8cvbtPQJzAD+yFphHvwph7Lg+Zo9dUaVVTQFs5l9cxQ0g2oF6RQVRfvphxaBg910nIFI1raYfWK8Vdn1hUBkKAOFTe/m04RAGWBfRifux0tSGPKnDohDwjDggeDPOxciM0P00oxAinpgMEd78aOSRSCap5I9FLsniBhqAUAGSrLBoAJQZAAAACRtKUMAFGwBTwQczhtTkgCcxtsCJMV7XAYsHaEYAF2wyAICPLAbH3IRYqCcdn2oFAQAh+QQFBAAUACy9AEMAPABkAAAG/0CKcEgsGo/IZPKgbDqfzwMTSq02pQeDQWLtWhEIrNbgLT8VYYTWsSiY30gFOpEwCABuuF4oV9ATDwEPCX2FhoeIiYqLagkOAwMEB4uUlZaGCAkFBAwBEAiXoaKImhkVAwKEo6uiahMZAAEErLSWmQQfAgODtb2KrhUAArO+xYVqGxYCngh7en11pgEDCc7PaFoZA7LWcHKZBoAAn91v33SPAnnlXueay+TsXdB0EAGp8u1zCQTbBM35rOwz8GAcwIBUInQI5wjVOoRPJETwoGGDnQAOIFaRskGDhk4MqmmMkqWAgQUDACwYCSWLgQIFCj7wwNKJlJcFGgh7WPPITf+YBbY16HmlJEFBPIkSuamlAaShSpG4NMBJEJmoRpiehJQUK4WpBZZB9bp0qsyuUX8acCpgLFkhUwksW3D17deSBRZMK4Clr9+/gAMLHoxTLoAGBgYrXszYrxaYMhM3nkz578u1qCRV3kx5TNgAdDmLZnw5kLrRqAVfbiBWcurXTCEDeOAa9usxbDXbvv147m7bYwIx4Ps7Ne6nde0KeRmIdnHjL3UOIP5c9OPPDaqjDg5guHbrTZ9+B1+gk/PxlccsADAd/ebeARC776zlrPIimAdknz/5sfna/BGmhV7T3UcEVXfIF+Bi3NFm4BD56baggJ+FNqGAJ92D1lusxZd/3FsuxTTbh8pF+OBUc5FoF0HdbUiWU4ep+FZMgpw4hFMFPihEhTYKUdBwD+KEo1sPmqfjEMsAcOSSSgzA5JNQRinllFRCKcCSFwwRSwhBZklBBffo+NIGUGUQZB7LzLTkegJocGR+C3ChI41AHgkjX0syoBKAFwrWQBt9BlpcEAAh+QQFBAAUACy9AEQAPgBiAAAG/0CKcEgsGo/IpJJyWDqf0OWhGa1apQeD4cq9IhDTrLZLfirAX0OhsS27j4pzQi0YFOL4vH7P7/v/CgmCDwEMBoCIiYp4YgkOAwMEb5NDCgcgGQkFDAEQCJSTcR4gEwkQAwwJi6usehIfGQUEkASttqwTHxoJAp0It8CIHbCmAQIFoKEKmBsOvQ6fyWVxCBMTBYQP0dJdeHMGjwMJ3NNycwMBDuRk1III2ePrXO2OAwKS8lf0BL2e+Vbe5kAoFO9flAPmHgVAZjBKhAgXBBlgAMBfQygSImjQcAECAEMXoUwxsEFDBkjQQjoZWUBWLwYXVK7M0nJBgAEaZGJRs0YAAP82OpWIafkAwIM2QY+wNLDAHr6kRkZqmTVgAVKoRKROLHQVqxCtCwBE8hpViwF+Vbt6HVogLEiyQ5Y2oAU3q5aWvazW/UrTACEGDOvKHfBTLdahBDgdDcO4sePHkCNLniKEKYBjkzNr3syY56wADTiLHu347kSjBkirHq3G8r3VsDWb5QfAauzbke/+TY27d2c1cwEU8E2cbd7ixCsXfTAcOW6zcwewcX57ts/F1GPftWknu3YtwUN7h32XIgTe40mbbXpvb5GzkKanV6+Gk6H59C2PdT/krE/b+ImmG2oBCggeLQUaWEBe6CU4mVl/BcafAdEBxZ8QiQUAoIMPqhGD1jEXVkZVAxeKsdVRIQrx4VMXNuATBClSgE0hJUInloT8LQhajH4ZheNea9hDYor8aGgYVigIMSOIMQIQAIt72TPEADFWaeWVWGap5ZYRZDkBCFRaWQEAAFjZSwUpxFiUACDEGFwGIbZkQF4bqHkZAR2kWKEEKc6IYp+QDGclARyOFgQAIfkEBQQAEwAsvABFAEEAYQAABv/AiXBILBqPyKSSeFg6n1DooRmtWqUHg+TK7U4QiGmW6i0/FWCEQV0wKN7wuHxOr9vvcETCUGAICmaBSAdoCXsQAQIJgoxDHBwKewkOAwAFZI2BHB56fAwBEAiZjI8Gkg8DD254rK2ucB4cEWqTAwIOo6QctAUCAKG5mhwdp4mLwWUKHh6SlAOAyMlopgQCAQ6i0V1vnQmoD8faV9yGtQIE4tuFCQUDA8DpVuSGnwzZ8VXkCBAAz/jy66pdu/fPiQQwhgp8I1hwSYQIFwxR+tNQSgcNGiIQcIeropMpfDZosAbO48csbR4EGKDB5BKQbRpUWuDBZRKYBQgwAKDK5k3/lAUWAKDo8wjOjQMaFB1kgI8BawsMLDUCsukDAAzQTWWSpanMpFK3CqlqQGeAnmLHAl2QCFpamAZkAtCadgLQXgGi1rXbNCVWt2LhflW6t2tZqGHfAlX5R4zjx5AjS55M+TGfAnIJVN7MuXNkpwIXeB5NenJfhTwvlV69umlcWwQMsJ7t2fVGAFFp697ct57s3cA/NxU6QHPw42JcN7DW4Dfy4KevqnqO3PUC2NSP267UPDv0piSde6dtPZHx8eS9DgjQHX16nTzFuy/d93rj+ay3J8U/23V4/q1ZNRRge70G1l5EmDUdgKTVlwiCfKlXHIRC8IEYgoZdxQCBezXQeU9zFE4QWmJv9cUYiYEpVwmHdYUW4gQGSMdiWvYRVmABOc2EYl19BMBAiAQEBQAAIQpg5HogQmjLi0w26eSTUEYp5ZQTaJABkU4G0KRQAFhAAYJ8XCBQBRAmJpQALYGJ42AdvAiVBFuUqdKGLw7GpEy5MZhfG3qyFgQAIfkEBQQAEwAsvQBHAEIAXwAABv/AiXBILBqPyKSyeDgsn9BotGmQSK9YaPNgyHq/QwVibCh3wWioYo0wIAqLRSFNT7ITCQNkwDjX/0JrCnkJDgMDDoCKB3cGCQIBEIqKjQkMAX2Tf4yDjnsDBAiadWyODpAOoqNpdwkFDwEPqqtgjXoAAgm0aIKEhqC7taVlkBCzwVitCbAPfshXynsCoc9ZrQSHxtXJYngFl7Lb0Gt4CRABueJXEt2FAwEE6lIR9I4FAgDa8k9NGBoaGx4MeKBrHz8uGyI8wBXP4BIqBQw0GACgmUMlEAt8i6XhIkYuGmENmOMRCUSJFBuWNEKlDAFIC5ytHMKlzKuKJGcSaWlgwYD/aTJn8sQ2IKZOJmbuxQoqFKQBkTmPTjg5EQABpiUzvgRgVKqQmiFxev3q1Oe0sV8NRCTa1StYpRbHnoQloMCWu3jz6t3Lt29etT0pNvBLuLDhvWYaXIp5uLFjvkkXPrD7uLJlm2YJWN7s2Aw2AA0McB5N2KYBSM1Iq4YckS7l1bC3mPE5YHDs255hYj36CpPo27Ex/9QMHLZnwWiJEFta3HgZWAxeNx89+1Do5EMa6J6u2ib039w5zwYwMjz1MhMDNMAuRC0+xuY3m1nIgHj8ytVr79a5tW3yjQxgV1NPAYzE3gQoqXfgBBv5h9ZTAESH3RkTCbAeWiAVgE0ADo4FW6CAGsERAABRJVfVhewxQJEkBx4iRAYLLjhAjEMAQOONQoCA4440HnABjj/S6Mc7AsT4wBApHOhTABlwgJ1GWz3gwYL0bbDgRLUt+FmHY4EjGpX1OREjePeNFgQAIfkEBQQAFgAsvABIAEUAXgAABv9Ai3BILBqPyKQSeTgsn9CoVNg0TK9YaLNqkGS/YIsCgeCGz1PFmIwwNAhWtDypRiQSBsjgEZ/7h3V2CQ4DAw1/iGJ1dwUCAQ9liX6LBgkPAQIJkpNqeAkQAQMFm3NqCp6EAA4IpGimbQkEDAEQrK1nlAYPe323X5SfAwIEvmGmqIWrxb+LCY20tstYzQmzDJrS02N3n6Gj2dqChAPK4GnbsbO15lMYB4IFDwAP2OxQHRERF3d6At/2WiRo0BBhXDmAS6oU2DBhAIB1CBMeMFCggAFHAjZEfDKRoq5QGjZK9LjAYYNeIosodCMAwAKUKYdwMUDg0oN/MVUa2FlgAYD/YTmPcCnQoNChoCo70nT4EqnOnRcDMMDptKPFS0CdypxosaQhmDlXNnDUVCsVqLIegQ3Ls+dPqkgVEjVqVqZHAgMClDXL1aKjm3UtWP3IgFjdJkIM+Py6pbHjx5AjS54cGepYvQYoa97MeTLaWXw6ix6tGWq8t6RTq25MshCB1bBJ3817MrbtzW1b3rzNWzJUwq97C3cM1aeA2sOTW3YIIXPy4Wj/On8unCfWAtSh71wcPDvv5QBOBh5Ckex077ahypuK/vt2YQ3a314+YO94AtLHD4mHCW7c4t6Mp1RR4ek3BH6YGWjBaYAZqJgwhh1Gn3iHHegQHwoWMIsACgqxY0AAAPhnVlEBHBXYBd+0ZJ9ZAwihm4hBcdjhjDTWaOONSICAY4cSXBCSBQEo6IUQFdQ4AZH6UeQiJhSMFwd/LSr4YHgROHjZAh0oKMs8MCKlGACFOWFgAUaJ6eADFM4oX3JBAAAh+QQFBAAUACy8AEkARwBdAAAG/0CKcEgsGo/IpFJ5WDqf0Gjx0JRar1aqQYLteocKhFhb/ZqlivRhXDi7n+kwIoGACBaGt/4YnyccAgAOeXuFFH0JCQQMAQ8JhoZpfgUPAwyEkHqSCQYGEAMCBJl7mwZ/AwMOCKNvcZwJBQMBEKusZ32dCQKNj7a3YZwIjAKYvl6lCRABA6LGX5uJDgOCtc5YiH+7tNbHwLCMD9XcVtAFEACX49feyajN6lYS3tKp4vBPEfmmsbP290tUNmjQUABcr39PtBgQOKwNwoQHOhUwsADAgAZlHjKJOLHBtAUeNDrR0nHXg2Iijyg0sChAupRJVlIC5RAmEoUFFqBqYDNmxP9OHgM0QNlTyEoCu/AUNYKzYKOaS4f8nPgAQKioUyRS3Em0KEkDHgEoxWqUI0uTXb12MuCUAVSsUylZfRv1q86LZKWaDTs2r1mkAfqSjcsAHd2lPztVupqXwsq7Q6lInky5suXLmDNfXsvXgObPoEN/Xgv4pOjTqEOvpRRAQIHUsGNXlrhg2WvZuGGv1QkAY+7fojkn9Qy8eGbShR8cxsq2KgMCxqNv7qRTQGTp2Fd6HLAgu3fSsgQ3plBg1yXv2SU+sI0e++4AAG63N855Gs/xiRsMH09kEQDl/A0x03P8JVbdUPjVx11aPSVGwDQnBShEeS5JSJ4B6w2wHHMVAfBljl8FhBgUghYGIl5UJAzhH4D8CWBJYc8x2BMoQwRg4Y045qjjjjz2qIQFNxIyQQU2BtjJBht0CKSFYVUgYYjloTNBgA7tIoAGN2b44Xhb9caFhPqJJWNUOkV4YwENyDffmmxGFwQAIfkEBQQAEwAsuwBKAEkAWwAABv/AiXBILBqPyKRyKTwwn9CotOmcWq/Sw8GA7XqJCIR2e5B8z1OFQowwVNHwp3ptQBAghbgeOU/4CwIBBHuEQ3NtCQYMAQ9chXuHiQkPAQwFb49okQYJEAACBAiZemoIkhADAw6io3Clkg4DABCsrWevnASBD7W2XoecBYsMCb63rwkFlAKOxr9rfgYQAQJ5zs+mfqgDg9ddfX6xAaveWJEJugG05ebQyYsPxexWHQfZk5XW81IdEREF2j6F2peljAYNF7aRIwhFiwEDBSJkSLWOYcMtBQyIa2TxIsQC6Rho6PjEYYGTi6qRZOLw4wMAA/StTGLSwAJZ3WbS3PKwwYD/AA2a6TTS0kCDQAuEDiVSVBeABzKXDikqDACDnFKn8jz5YACorEQfZrwpIChYpmKNpkp6VqsQtQHYtp1QMx3HuXQhQkwZFexWZQFi4s2rd0EAAFjP1rwJwIHSrEWPApA7l6eBdAv6Qn54mcFTzVItK7NKwM2Y06hTq17NunXrIQXImh08oeda065z696dm7PPybh5Cx+umzOBn42IK1+umjOgfMyjM3e+KKb068Q5UwJwCbv34g8ZO/hOvrXvn0HLq0ftW8Bk0GA7f6YN++VV+kJie51dmfPNAfy1ZZlPA1AmoHHIPTbXcwzglx9fDhqwHXzxLQAAYvQ54hNQCoY2aMRRcXV4FgGeQUXbRwTYlxheyni14mD70SeAV0NU4OCNOOao4448IjFSjzhusEEG7jlYwAUavDRAhvlZOIAFH+B3AYELeHDiSb89EAF+Bzz3wAVm4BeISg5Wd8mNMxKASYbBrefmGEEAACH5BAUEABYALLsATABLAFgAAAb/QItwSCwaj8ikckk8MJ/QqLQ5rVqnCMRhazBcv+CiQrt1hs9XxTiLMBTQ8Kg6m0gUGAJCfJ9Uj+sGDAECCXyGRH4ICQYJDwEDb4eHiYsJEI8ECJKGlIwQAwEOmpt7nQkOoKKkfHOVDgIBEKOrcH6VBLAQhbS1areCD168aJR2DwMMkcNnrcbImcvMf3WfAqrRYM2WAwPX2GnTp9ze31YHdOIDsuVfEREWdbgBD7PsUmURGhsFsAy79lO4FNgwARYhgFUEFrjzSBlCKAoNOAKg4eG9A10KSAQAgIAwi08wujGwAFSDjyCXCDTQwCTKlEm4dGkAa8FLmEdkshQA4IFD/5w5RRogwKDnT6BFdBJ4AICBHqRIVhZgmucmVAsyF5a0ZvWqSK3cTl7NmZElN5tjjWAUYhYA2rRNMGokACoY3Lgj+QVIdrdJXoNH035lCKnvEKESAwAIPBbxAo5PDZuxQNKlYaxy277tq5NmgM2cM+Iyehlrl6FFfZZZzbq169ewY8suc3ppUwKzc+vePfv01AHWeAsfzjvj1pPEkytvbTysgeXQlZ9uOcBm9OvCpw/o+Ry7995d5AX7Th62736MvZ4flB5uoIaliSTuGH8IScj12ZYMIPay0JZudaXeTDUJCNV/wLSH1GRE9RSZYW4UYJtT8UX4mwD9xVfAcQamVUtSdR2OdUx1+RXBAAUlDhFAiiy26OKLQ1QEI4wVvDhAi57VWN9CDQqQAYqXRWibABPk58ZjGGJg5IcNSGAkdaCVVsBZIY51R5TxBQEAIfkEBQQAEwAsuwBNAE0AWAAABv/AiXBILBqPyKRyaTwwn9CotOmcWq9TxGF7MGC/4KMCod2Gz2GFWqs1eNFwqXqcQBQajnd8n5wjEgkFEAAPenyHQ36ABhADAg6IkUKKbo0DkJKIigkGDgMDEAiZh5QJnqCio3xrnKafoaqrdAYJBAOEqbFwrLS2AQ8JunG8gQIBDMHCaHOtBsbIysusgMYCydFgmwkMAQPX2Fja3AOG4FcSdHXjBeZgGBEbgAgP3QTtX1sYGhoJEPX3WLYYKLBBwwMAARzkAhhF4EADCwYEaLCQ4ROHBSDeWqDBohSMdzZe8PjRTcYGxhawIwnFoQGUhFayZOKyAbcHMmcqcUmAASH/ezqX8PTJAGjQJGYmGCBwsOjRnV0yMgXAoEG5p0MEZizwwJFVrEdARhTwFWwRsZ/KmiXSZWCBiAMWXDXbRUjIuHPB1p1wV+7as1FDEsqLVevSW4X+sm17+Bjhpy4LPMupOOrAapT/ti0gOYCAzGs3O+sGmq4bN9wAlNZ72gA9AEYVT2DsOgBs2UbcdAWgVjbjiBMfQz4N3CqX48iTK1/OvLlz5MQFAJD7vLr169ZPowygErcQxjC7ewdvDKf32dp9mh9/uifV2JXbE4WvuX1XAQSEg+XqVT/Wt/2dNwSAA/Qmm0lw+SUgXwn6h1UDnyyw4BAQEiKgBJwJ9sCEQgC3VSGHQwgAIogijihEACamKMQHKrZoogEbvEjQBgfZJqAeEQFQAQnn4ShdBSCweON2D3Q0IUwPbNDBkerRh5t7DxBQxYIRFTXlggQsIKWJ2HXp5ZfJBQEAIfkEBQQAFAAsuwBPAE8AVQAABv9AinBILBqPyKRyiTwwn9CoVCmZWq9WBeLAPRiq2LD4qNB2neP0uKxFbAvq+JWNSCQQEEHDIO8z6XZ4AwAECH6HZGV1BgkQAwEOiJJEgIyOAA53k5KVggMQCZucigmWAgEQhqKHlQkOA5+hq36trwCgs6xapa6nuLl9pIwOvrLAcaR2xKjGx2nJvczOyLvKArd802kdbnXREHDaYx0REYHEAw/Z4mFcEhoaBg4MAersYlwGBhcaGQLp4e5dyWeggIEG1x4EFDiFoMEGDAAwmMBwoJeCByMyIBChopWLBQoQ0EjA48eLBkZKLGlSCsGUJNe1ZPJS5UaZM5XUjJnzST7/gwQeSNzTkyaalEIZEC2q0wtQoQIc4GRa5CfSAXqmUh1iNSiArFubOL0KNqyRlwUeYF1qtqq+gmrLtiWCssCCtVrN1lU7gO1cIXXv9s0bNvDXBYS3BoaF+C/dt3YZJ6a6eEBjx4AhC76MuTJnx54nU9ZXoIFkzFxJmwbwGfTb1RBEM0VpOp3sorQH2UNNIbdt3r1f677dM3c94jlpn9qNGiWBRwqBO3/EYKFrfc8DVJf+lsCp7bydf7fOu8ApAeTnHggZ8nz6tuvZu+eNgoj5AOiBF5mvnwLWAAEM0N+ABBZo4IEIhrFBgkMIeOA1AAwYDj0BWJCCfiEZ8EAAAGTAIwGGQmwIQAMdDShUAA10MKCGHDYARn8LADBYgRH51V+GBwYBACH5BAUEABUALLoAUABRAFQAAAb/wIpwSCwaj8ikcrk8MJ/QqFTpnFqvWCHiwD1IsuAwUjHkGsRosUKxRWyr6fh0zUYYDAXCWc5n0hEJgQ4DAwV9h2NrgAYJgwMPe4iSFX8Jd4MADwmTk5WMjpqckpWWoJuih54GpqipioGrhBAIrX2ksQMQp7VxpAWOs7xytxCytMJpxMbIaHRssMW5x8xhGAfPltHB1GIREYzZy9xgXBIRGnfRDtPjV114GhoLhOvtWe8FeQ8AA/X27mbyEXhAKMOuf1Lw5SM4oAFCLAENDBwgoEGkh1HM3JlY8SLGJxol7uv4MeGBOyIpWiyZEaVIACRZgrxTIGVMmU1oSmQAgMFK/5w58ezs+RNokpNCCfD06dFoEaQ1GyzV4/ToEANSe1KtegQO1qlNuVbwmpXBVrFEkN4pSwCtEbVYBWRq6zatywYCAjygW1cIXLxz+5a5ilevIcFj7+Z9cFjwX7mMESdG2WBApsZ9/xKKLFnInXkAFmBG/Dmv6M5XF8g9jbqCgXkBWKN+bVl2Z9qhR5MGDSFsX9wLfNd9DSC2cLcGCAIoeptgAOaSkw94fhxt8uLQST8IsLy60ZP5knN34J2r+IblqxpgwD274PXczyIWIIQ9AAIXWhMBYEF/kQH+BSjgEBQMaOCBCArRGAADajBda5EQMN0ABepHQF4CTODfhQEIsB3Bhhhe8EVrEgbAgG6IFZDXiXCgpiKLAt7RYmtBAAAh+QQFBAATACy6AFEAUwBTAAAG/8CJcEgsGo/IpHLJPDCf0Kj06Zxar9jjQZLtepUKBOJANhi+6LQiTCan3911WIwww+9SuTiBIEAcZ3iCSXoJhg4MAAuBg41DhQYJiAEPBQiOmJCSApQFVZiDmg4DABCMoIKQCBADAaaojXpmCaylCbChawmzrAMQt7h4cruRD60Ol8F3w5EJDwEAyMrLuoYIDAEDBMnTatWG2Nrc3V8HYYaGnAOW5G8RB+gF6gXtaVsRGgUJ8gECp/VZyhTQoIFAKwbAAHYRWKBAhoMJFWJhWKABKYQSFx4w0LDAAlIPNGQMuNGMxwEDHvwbGaWMyY8DFrG84tIAAZgyZ0qpadNYzP+VOpXwJPAAgIAGQIMicVmgp1GkSqEwNdAAGwOoUZuUbFoVAAMCSbMSmdpAgFewYpeQNfuAQFq1Ww0s4FTprdC4cwHUtbsUb6sF9Phq8Rsgp+AiPIsqCmt36rMBWA+P3djQADYAkSULYWiAEwC0mofU5Kct9GQzHNW5Nb25pM15rFujNtgvMOuaFgMwsG3adcVWe2+j/q2Xd2jfMFXGnoAcpeHew3Eybjzc5/Pjs40dnf7WNdGn3AUTSCQA0HIiXa+G55se9PkJZSmtfg+f7XzWjD52Os+x4UdFxsV2EoD0CWFMYRsUOMEAQlSg4BEnsMbgg0MAQOGFQkQwAQgXYoAvIRECKMhIBiIO8d+EBS7Q4Hv9nZRSgRzhpKCLKhZYQFECXLecRds9eFNmCn6iYBAAIfkEBQQAFAAsugBTAFQAUQAABv9AinBILBqPyKRyyRQemtCodIo8PKnYrBZhtRq04PBSoeB6xeg0hVxGmNXwLNttcBfi+Og8wU8wBHd5gkh7BgkGDAEDX4ONQ4UJBQIBAgSOl5AEAwEMBQiXjXuHDpsMjKCCZHSRpAMPCaiDqn0FEAMDEJ+xebOGBQ+3ubu8ZX0EwAIOusNws3wEiQzKzM3OCQ7RBMvUaM4IDpMPgdxpEQcIfAi2ARCn5GFWERqG6psQsO9iXQUa8w8BAKblg3fAgIEC/CYNEDhQi5eDCBVqawjmIUICkwRkwEDRYUGIDTYB6ujR4MGQnMaRlNLFZIEFAwA8cLcSykODL28toFmTyU3/A8d08uypxCLQBwAENBhKtMrHAgYaRFva1ObTqAIAMCDAtGoRLwgNLAhnyavPgmFhylRp1ilEA8ACLGDb1ghYqP8A7KxbFKfBRAG78v2IU6LguoSBZuTKNwnhAihHNq7iEqW4yZRxwnR1GLFJApv3Yrb7GdgA0aOJEIaWlGrqI1EZaHX9mkLiBlm3djabeGyAB2Vr2zYpdtNc4U6IA9NLd3RiwLRrJ54EIDryg4aRE1FMKbh04pGbY34ccq32x2ofaC8CWuj6IceSol4vtfXuxvWl3eeLWyvj9xSk5x2AAQCIhAgGJqjggkhM8AGDGzBIwQVCZCAhBRUYiFMB8QGQKqF2G8Y3QAUPvhebfB4YmF8DHAHYH3ASGCiggkhBUMAVBnJoAI4J8phgEAAh+QQFBAASACy5AFUAVwBOAAAG/0CJcEgsGo/IpHLJLB6a0Kh0unxSr9jsUIE4eA8GrXisVJi7VrJ6beYi3um1HNt+JxCJQnjOl9YTgAUQAw97fYdJfwZ5DwEDDQiIkkaKCQQMAQIOcZOIbVwJiw4CAQwFkZ2Tn6GLgwGFqZ2KrQMBEAmxqmehoY0DEKi5h5UFmJrBwnx/gASkDATIyXJneKEOtQ+n0n3Uga63230RB3aMA7/R4WQHGBGLlgznDunqWl8GGhoGo6XQ9Wv3ChTQsABbgX8AvRgQaOABgFe4EK4Ds1CgQ0IdJE40ULGYowYXNI5RWLFZpgaGRF65x7FAg1rPUqqcQrJlwVcHZ2KpaYDAg/9zC2TqjEJSzyUAj4QObVLUQAMGAASgXEpFIcMFzghQrQrmqsGtNFvqcRggKFgpFAV6THoWStECJqUqbWukpstaAgjMpUvE7s1sfJlQ5Eig4ACzgZUM7nkRcWIkaZxClfs4SVqnAgDErAyZI8e/OTnX9dyw1oLQoofwxBRgauq+pE2yfa2a9MtMemnXbnnblO7dCw3D+i1hsE+ge18/jepa9+IGmRk0p70Y6yutxBf/LIuaOEdMABwTl7CQ1Gznsc3n9i7kbqbuvwUWBAB4/JDjh+2ndChggX0i0GnWwH9FRCUCgQUKUQKCDAbA4IMQRrhESgMgmJIAEQZY4X9XZSYlQAYMzveABgz+FN4GGXEIXgPwEUcKAHpx4p0AAhQgo34G3DheEAAh+QQFBAAUACy5AFcAWABLAAAG/0CKcEgsGo/IpHLJPB6a0Kh0Sq1ar1OFAnHoGiTYsFip3XKf47SaUjZz13BsG5FIIByOuF5aphsSBhADAwR7hmRafgkFD4MQBoeRRYmKBAwDAg4Jkpx9ig4CAQwOCJySfYCAggEPBaWmh6h/jAEDEJuwsYmplrWkuYZtdX8OAwECkMB7qMOCAA+4ynHMi4220dJwB1t1Cb2Zr9lrBxERf3WgogTh4mleGhqqxhCu7eMHBgYFGg0PAAGa7Knpgq9AAQMNQhFiJxALQX0HFxgTUKjhGC8QGQ14tsHiRXz6DFgCMGBBMo9XHuYrkBCAgAYnUVbBuLKBMQYEYsqcQlPfgv9/CwrsTAnyYK+SQofOLHgw4bEGSq14MWhAoqikUaVgNMjo3wOdWZlsFcmApMmwWouyDPUSLNokaCj4vJnzLRSQ+Qg0AhDUbpOeDcoOgOlXLF6EbOsWVjI14k2si5EUzfcgAF+3kYfgLUBA4dnMkvPps/kUNFzRBaw+qGi6yGG9g/q2di0aoWDCs4kcXhAKJ2bQu421yo0kH4MAAT4Tp/BaIe7lm0lT/J15s8RnkJcPgV2SeuTDgV0+J767t2LtQwzsHa4dzcECoS6jZ8rZuXfTLCeeR0+BgMQB7PE3hD8lTSAgEQMIEcKBDEKRYIMQRiihERdMaAQAEBp0QQahHLgpkkFWCWBBg109AwKDIsW3QAQokkYIGB5axUABcQlIwCBf1ShgauMxGAQAIfkEBQQAFAAsuQBZAFoASgAABv9AinBILBqPyKRyyUQeDs2odEpNKoqSqnbLLSqulKch2y2bl1/FAQE9u9/DtAJBRxjg+HKankggHBAEeYNTcggJBn4QAgENd4SQVnuIfQ8DAQ+PkZtEhpQFjAMOCJylQpOJBg6XAgSkppyoCQUQAwCZr7CRX3yJDgwBAhAJupuyCYsDDKPFu7x9lZcPBc3Oc9CgAQAOxNWEB3OHfasBA67egwcRGOKztbea6HBPEhobfQQMAwPD8nliBi7Yc8BoWS5/bgAWMLBB34BpBxGWeXLAQIGF+bQt6CbxDEWLFxtcAtCg4xuFFhfYYlCAjMkuHw3IzLdvQbyXWwDKNNBAAAD/AY5wTqy4s4BKTARuCqWCMiOABdSWchFzkWeooFK1KLx4VEDUrFWaOoQKVqvMiwV6/sRaVooYISmlsW3bpOkDAAHI0nVLdGHPcnP3LiG6s+tXwUwIW7z78DDiJDrTMhJg83HinXEBMAhs2YhiAnfzOu7sGXMDYAM4kx6i00BXQaudYC5w99bo2EI+h6qMu/TZo5uV4v5syXZv3zJPA0gtfDjmBQWTHkciM/S06UR0l+ONPUxRkcFUYyewAIDt5qsVKx/Avftzn8G7F6ku7fZwtAUIMHoq30haVuJNR95KGfSHBAAGKhFCggw26CAXIDwo4XxEVOCgJhtYIqEB+ZhnKWGCVYEXQAYTNGgUKxtg0CBo+1zXoFpAoYedSg+UtCEBBbQh4RMTUhAEACH5BAUEABMALLkAWgBbAEgAAAb/wIlwSCwaj8ikcslUHprQqHQaPTyp2KzWqChKtuAwVKFAIK7itJpIJpvP67i4XX4j5Phs25zoEx4QBnmDTXsJBocOAgEPgoSPXIaIBBAAAw8FaJCQkogODAEBDgl3m5ydCRADAQIFpaaPewiHCQUMA5cJsJuSiYsCDq+7g70Fqoyuw4SGfQmfAQOjystuzQjHrcLTcREdfH0GDJYPutt4VhIRG+AOq8Da5mlWVxoFxquY8PFhVgYG9hsyiBsAody+Nf3+FTCwYBUDAvoOapknZKGtUA82SER4wJ/FBqsGNLiwUV5CfwQaBnjoqCSYk/4aDFxQwKUYmAwHAGDQoKXN/4kd7f0DBQDTz5cdFRYACa3n0S0JF6bUyfJplqgLZVqiafVqRyH/Gu502pVKVAMExAVYQKAslqRCmQIg67YK3LA6W/msyySpPwNaByzYy3eJX7xjCRdGYmUI2gcAihJQvNjI2QaLADigXLnI4QIP3NXs3Pcv2pmjSSc5WUAlT86qJxz+A4DR5NirTWNuClv1YQOhWaXGbdl02q3DiSNp7Y6u8iGzgz+4/RwJYAGWGiSv7hi4Q+rcZRvHLnh7+AlLm/dW/gcf+PPoAYsTMBj+BKXeV763T2DRWvPnMTWAfUkEMIEIBB5hYIIMNuigFhk8KKERwy3IoD0X7AZAg6OpBCNAhByGNoAAGnDQYGALOMjcSs4RCNl/miQYWk8xMmhAjQwGAQAh+QQFBAAWACy4AFwAXQBGAAAG/0CLcEgsGo/IpHLJbB6a0Kh0Sq1ar9iiIsvtVhVgxOHpLZuHYPABISaf39i0gp1gw+9WeWK/ZzAKeIFMcggJBoYOAgECgIKORml0hwQQAwEMBG6PjoSGew4MAQMQdZubep4GDwMAmAimp2GeCYmipLCPkYWHBZWLBK+4gpF8tAwDo6XCeJ17vawMDsHLeBJzfAgEigEQBtSBBxIRh3sGvgPA33djBwYbGpPHAw/K6mfsBgYF7xCK0dP2zIzxZqGAgQYCAHArADBgF3z6DC6wNKBBQ4dcBuYrUIAAAwADGGyIgLEMxI0LFAlYQLDkw3b58jVYFeABgZYus2iMmVJUg/9GOXUO5Kjv4yWgQbFoNFgA4SKWSYVuNEiAJoMGOKNSGShEYsIBC5Bq3QqT6apWN8daWarPKVixaqNwtWCAwMRLWOOSjSnz49usepns1Gc1b2ApMPXVVQQg7OEpZfXdFWD4sRO+B+U9MGgZSmLJ0Cp3XvK5Qah5aUeT5lvgbkXAqo189ojsD+zYQz63TrjyNm4hs2na9I37s4GeFeH+zs367J/lSHQ77Q39SHBLD0RXN3JQ0dvtRYwfu5QavAXp3h2bH9LSrqWrxLebBhk2vuoDHPMXxrDeSFPGFfRHhADIDCCAEACEIOASIizo4INUTABhEh9MyN4GQmRgIU4ZJAQyYUutWRIAAA5G1NFZAmRAQYltfbWAhVUplF0HE7oVlgQTGmAJI/Ztd1xYmkw4hoVEBAEAIfkEBQQAEwAsuABfAF8AQgAABv/AiXBILBqPyKRyyVwimtCodDpVKIoSqnbLRVoViMOhSy5rv4h02MxuH7/ghDphcNvNcERinyg8BA53glt5dAYJDgIBAQRPg49NaHR7fgMBAgRjkJteVmmTBYkDAhCOnKdDhQaHBA+LD42oshOqchCWAw4Js7KSewYEDAMDD3K8p2h6lLcBDLrHpweefAgODAEAEAWm0IMHHREHynsPlgIFu92QYgcYGr+JAQMQ6ereYqsFGhutlgyx9u4dMFCg4IU/w3RxC9iGXb4CwAQACPBgG0NBDgkSXIBrwYWLdzKuMtBAGDECIEPiG1kJgIAGdVK6WTmygaJsBWTOHDiSYLn/SzB1sskIsYBNAAMW5BRqZmVBYA8mPgjKtAw+IRA5YmuwtGqXqxMIBhsAgAFEr2R4aiSgVcCCmGi3OIVYEgAAWHDjUqG56iegvHql8DWqiFjXwFN4CoHqjypiwWpXLZCY9OxjyD2DTfwH+DKTyAW0Ju3sWQnfBuXuEiBdGgloji65toZy+mZF1rOLvMblOHcS0EcN4/YtJHK/sr2JG4lsYDI2bcpNZ06NaTjx14rcWo8+BLXU1dyPMP85QHZ43UQKEKBc8bwS9VoZNHBvhODTBdeSaqCfpICwSxbwV8QwAggxgIAI3jFCggw2uMV+IDhIhASHBSDhEZY4+JB6Udl1LKEQNslTAQgBMjiQdxQ1EIEHGjpX3gYX+oeNWQZo4mADo8Bko4QHqLcdf0EAACH5BAUEABYALLgAYABgAEEAAAb/QItwSCwaj8ikcslsDg/OqHRKVSoQ1ax2u1R4ueBw1us9mMXotJHsRbix6riY7E4kEAlDQs4f0+16BRADEAZ9h01sCoB3DgIBAA6Ik0lseHoJBQwDAQIEcJShQn95mYOdEHuiopalCQ6bABCfq6GtBoGbnQQbtbZteHaCnIS9vpSkdrADAw8EExYgx4gYV8GZD5wMDhvS031mBxEXdnYQj7Kq3+BmBhcaessDDLTrfOG4BQUbGtkA2+rsxQknRJ+BBZwCQCgASmAafAYKRCQQy1NDh2ja5TNAAGGnBcYwPtSI6yC6BQQMicxIciIDALtUrhRDUmJHTgIWyJwJBqLE/4Mvm6XkSfNAPpsvA9DbSVRLTY4eBywo0LSnRokFGgR1xrQqlatIB/xr0NXrlKsRPcqiatap0ZJZN80b2rZKS47ZlJKtmwWtSUhTy/Jl8jafVgBzBQ9WUhgXgbwMdC7+WhLXgkdS6U520rgAgUdKNW9u0vjmR8WjjTQ2iRgl6tRPKnMUoE007CSdo069TbhyVgGIufKOYkCrWAZ7h+P2rXah8uVwGwBvJvF5kwaQk1tH8vMyYLbbi0TU9xsxA/Dhj2SFvCD9kssAAFQQ4Z5JgBD06y8BEEI/E/4m+CfggFsY8wGB4g0BDYJC5DPEAwAwaIFB5QEggITFQahUBiBQwB+gbiENWBxmDxQggQQMNqANWQegKGFO6GFowBkSDhEEACH5BAUEABQALLgAYwBiAD4AAAb/QIpwSCwaj8ikcslsIhDNqHRKrQoViqLEyu16i9jwYfwtm6lh7PN5OLvfxvAzkZgb4PhzGkE3JAoQAw8JeYVWe310EAwAARB3hpFNcnx+CQQCAwEMBFCSn0iUCZYEEI0CEHWgq0SIBn6AAgAAFQ2erKxyiQkOAgEBAhm4w6J9BA+zAxURw7gSanR0pZoCFRPNrAcSEQZ8dAgQvgAQBZDYkmMHkH29AwMMBbfnkemvBRoXDg+aDA6E8+jG2Cu3gYGmAQ66AaQn0ECBcgQWHBwkbyGehg4dLjAI4EEGcxYvYizXgKOABgVCFqr36tWxgwtSqswz0kBEWYIIgJx5pt5D/5LiHjTYybNMzQIEDAYYMLQoHIFCIO4DFpOo0y4NH75aICvAAp1X3aiD5LBBV05Ww1rB+KrBVAYL0qqlwtbmPgADqs412tKexAAdy+390mZIWY4Mmg7GOjZjyQEATspczKWxwwJTx02mXIVtAa54H4DlvLavgZKNhMolrcSyTUZLUbLubDoitZizabf87Cvn6txGXJsFjBa4FNcvqW42LsWuLwFffzMX4porYNHSpxcp8DiyYu1J1BFxyw83+PBEXmX+el4KAbN4GQhrHwU1sBD0lWQaIKB/IwD45SegJAGEMMKACHahQYJRXMBgEyBpUMGDRoC0gVkUKkEeXhNmaCcYb0s9cI2HUQ0HAAMbYECiEORt0sCKRCAD3XIwxkQGjEPciCMRQQAAIfkEBQQAEgAstwBkAGMAPAAABv9AiXBILBqPyKRyyWweD86odEptKhDVrHbrVCi44PDWS0YcoOK0Gkm+It7ntVzdfifuiMR8z63n7wkFEAMMBnyHUW1XCQYaE4IMAwEQeoiWSXV3GxkgFQIAAQwOCWiXpkKZgRMZFgKSAqOnshKpCRogrQMAAhAFWLOmZXkGdxOfAQC9wKcHZYAJBIMAAw++y5cHHRiLzxACyA8EldeIZwcRF4AGDt8DAuLkluYGBhcadw6RobHxh/MGBQJGaKAPloFf/ebMExKwAIEHkgZQSujvDL2ABh7qomaNokKL9AAaWCAJQDiPe/6FJLCgHQMChlDKAVkg5AIGoB40oCdTjcr/mgUaHBPQoEDPNSBFBoUYQMACo0fT/MOocdoCmFHFgBQCkGXEajGzgqFZk+UnajvFhklac+Q3k2nVckl6UaguomHlZqFLj6AkBgt46tVCs6u+AU/zDp7CV2MAjooXSzkQkt7Ds+EiS3ZCuXIBkgECZN5chS4BodMYxCU9uXNIgshU12TN2DMBnI+L0q5duQFTp7N3c64MkClirMKbuLYMGnLyKp8xr36eZHnft6o1Uzfi2W/T6duX1PQNyuktFeGTAGzoGEAFC+mbEBACGoAEEfGVDHBHqIKQAPflNwWA+AloIBccHDhFBAo2uEcBFwwhgINJsLcAABhSWARG0YHiKZ+GRBwQ1DffTZAgiBIY4B1gF3SA4hAQ7ZLYi0MYsN9TcdBYI3I6DhEEACH5BAUEABQALLcAZwBkADkAAAb/QIpwSCwaj8ikcslsDhUIhHNKrVqniiz0yu16l9os4nD4ms/WMDQaLaPfcKO24ykk7oiEIc5/ayUTHxkbdwUOAgx7fYtXWgceIIIbBgUQDAABD4qMnExhG5EZGgYGh5gMDglunaxyWlETGRMFhpcBqAmtuq5ierQJlgG3DgZSu8eveXcJhgIDAQOpx9MUEr3LpQzPDBAJxtSsZBIRUcsJh8ICxN/gnGRkBhuEeg7at93s7YvvB6S0o/WeqSuQT1+fd/4KUGrgDBo+g50QUlJooMElAAIgEIToDp6/hQ0BLNBQkOMbiaQWPhC4QKHJfR5TVrQ3YAGBTS/hIBSisECD/5XQHrjMyccjLYU/BwCoeZNoHJQ9CQAFAKGpU539PlYEKuCB1atoYtIyQMCeyK9gzcT0J/XZAKE403pZS6rt0gcN4srtklXIRKCZ0O7lmzVlgwVK3+YdrLbw32cA8OplXIUuAcRLGQimbMUxpQcCMEnmPFcmWcQBAGieTNqJ58uhBzBY3PqK5wILBAibXaC2bdOwlwqg7ZvK7dynGgwt7to0bqUBhvdmPuV4Q97UuVDKna7BhuxTcF7WhnHBBxTgrRhYwEDIAAsi0lshwBATgBDynTgbIEBIaCEhxJcfFwCIIOCACCboVAYKegFCg00oUsAFGjAIIRNH+WTLhUooYiyRWxRYwCESW7n1wAYejHhEUkvZpCISBUBWlQGrvEhEAQ94xZqNQ5DBYxJBAAAh+QQFBAAgACy3AGkAZQA3AAAG/0CQcEgsGo/IpHLJbBIVCIRzSq1aqYqs4srtep0HbfTwLZuvnHQHGh2f33BkmtOJJu6Ie3z/7swxdgZ3BQ4CDAl8iVxZHhweggkGggUQDAMBDwaKm1NaB5CgEJcBDA4GZJypR1pZeZJ3BBACAwOliKq4RWJ5kYMPow8OCVK5xWGtd8kOogG1BLfFuQcddbzJBJbNDwTE0bgH4AYRkJEOv9oG3d6p4J9CGxvDDtkCENzr3+GSBQUGGg3ZBkBIh09VO0kG+CVcIAAAKQgF1BVMdHBfQgIMAzRrEHEip4oIDWCcRWrBBgweN4HcV2DBKAYcU6rUp9BAA5cAajXQJJNiOP8h/QpguwTgAUeePeNUVFigwTlnSJPC0ZdQIcBLA7ZFlXoGHJGgV7X146qUZj8DCxg4FLCAwFayX6giJNCA5IAFY+G++cRyIQONDPC+1duFL0KhGQMIOEq4q2FJIx0GltTYjFx+50jFrFzmsSSnA3LCHMy5imeh2YruLB03ZELQ2tyy9uLZZsC2pGc3OR32bl7dVmqnDQCArWzgX0QydOgbeXDXykkGnvDBORVUQxCPEmDBgvXrRgg8aBggRIjvXoQ+EFJehAj0VmYJqQCgPgARJeBzGaXxvH4zAIwwwn9KeECgGRccmFxU1Sk4BUsFbKDBAwA4OAU//YgngIVWYLQsXQYUcLiETeM1A9MQ3ol4hAHnqFaABCou0QAtWmEXYxI2uWXjjUrsyKMSQQAAIfkEBQQAFgAstwBrAGcANAAABv9Ai3BILBqPyKRyyWwWFQqEc0qtWq1QKEJ67Xq/zGwWcQCbz1/xdl1Gu9/IgzpBT2wT8PybPE8Y6AUOAg96hWBqCH4GfwUQDAMBDwVchpVhiHR/Bo2QAQIOBpaiS32LdA4PkAMPDnijr099dYECkAAQBHawuxYHEXJRdYCOkAIQBa68rwfMEhh3mZwBng6TyrDMzKEWyHaoAwCrrZTXltkH2wUbG4GPAau55OWG54sF9wYED+7GufOj2RZtKrCJwIJOA6rJ+6cnoECCBhqkCsdggYGFDOE4FJivgTsADwgUyGhOmxB8BRYwAOAp5DaShbSlK3hw2oAFBGHGlDlwkUT/cAAYNMipM49DIYsIeLQVkmhRjejsEUy5siWBl0/dbJxqENw7nFiznuHJ8SfLik7Fjo3KUam7AQxEqtXIcapKloMahJ0Lhq29rixvpuX7hazPiQHQ7iV8xXCBpe/ijmRsxvHdlnopV+aY9CCAcGA19+Uc8YGAAEGPLRbt5XGqyHJZd/Er8HLeCbJnkzZY690DCrm9vExqepqAECKCm7n3EzWA5MrNGFgggCWAENG/DBCSoQjy7G6uhxgxArwb6ObTqw9uj0j39V8ubFhQAT4Ylba226fCW8iqCR/s50QBxQW1AAEYRGABcAIq0YAqAgzVRoNNHPRAZhRWsciEGToRAQQAIfkEBQQAFgAstwBtAGgAMgAABv9Ai3BILBqPyKRyyWweFQindEqtWhVYaNTK7Xqb2ezh8C2bvWEtYk0+u9/I9DpBT6wNbbj+LEfQDXQFDgwQeXuHV2FzBoAJBRACAwEPBVuIl2CKf4EED5IAAw4GmKRLin4JjQkQDJIDDw52pbNFHZqbCQ4QAwOgEAaWtLRjEQdrqHUOkQEAsMDC0GNjEht1dASskgIPBAnQ0dKMBRqABgStAQEMDpXfw+HiBQUXGtm8sLLupdIHjAby/xoskBRgAIRKwfQhgheP0YJWAACsy6cQE0N/BQQue0UgQsKKei4WENcAoroFBEaBvMQQoLmHrhg0ULly4RiMIwt0IigAJc3/mnvgycu5wFNBmSOB2mQkJCeBBQLSAUCZVGnImw0NlOx1sqpVOFj9MXq6kZvXr27Cim3wQACAkynRXhU7dmtBAQ3OyjWj9l+Btul6zvy5t0w/uhk9geqpt/CXwxjJSn2Ql7DjLpDXttXm8/KZzHXRqWuwwTNfumPbvt3WAIRpw6gTuxpQgcJrPf+gvgVQIcRtNyMDKo4YQsTvL36HFtCdLkTx48AbVIjI7LkFE9DPhNgNQITx7Gc+Vf8OHk6AECNGlKcyYf2eDRrauzdj2UKF+WUKDGErAL+XeGx9MkB//lmxHEQDMLBAgVY81YsQEBBwgQUeMEiFYgo2ZqETbBFQCsAYG3IhTYheBAEAIfkEBQQAFAAstgBvAGkALwAABv9AinBILBqPyKRyyWwmFQindEqtWimKLDR67Xq/T632cACbz1ZxFsFGlNHw+FHNTtgT7bd8b6bbDQZ2BQ4PDnyHXXQIf3cFEAIDARAJiJVOYnUJgIKEkQMCk3qWo0SKjAkFBBCRAQMQDnikskQda5mNEAwDAAMMEAZcs7JkBxEHi3eonQCtEASxwqTEB4AXG3eAj56FBcHRltOABgUFGoDLnxDd39Lh4+TjDQ+7rYXA7KPu7+MGC7rMvtbhq6QPUIF48zwxeDYQHDFx4lItEMAMAIMGBAw0JEgGkBB4BuQNiCTgQcaNHKm9O1igwURmvRocRHnooUYKLFtCArjgJE37Ph0jHgz5gGKAkg1u/pRj0+A4AhNZXfS5NE5QiAcbMKAIAKnHqlZV7gsZtdXFmWDDQnyqlZWAnl/TnrkKUZ5RAWeVyjVDFxBUXQG69tywF03feFsDI51Q2PBav/48CciQofHcxwYIiAzQqoIFy5cfEygKM0QI0Hwx/40EAEAIEai/iMU6mpVrEbBjw8lMOrBpESeC60aT4bSQ2yNODO/yichnIb5DjBix/MqAI62zS6defQoICiSa5O5ORYOT6+SpXEh/qMB6IZXZgxlHJLJ8MG9cChiy//6VcWUFwMACDXjg3xVleSVBBwdaYYAAAmJkgCgNVpFZXBVeEQQAIfkEBQQAFwAstgBxAGkALQAABv/Ai3BILBqPyKRyyWwqFQindEqtWi+KLDR67Xq/Sa0YcQCbz1ZxFsFml9HweFG9Tdjbb7keTGfbDQZ2BQ4OBXuHV31/gQkGBRACAwEQiJVNfQiLghAMkgMCEAkHo6SlpqeoqaqrrK0HGAdjmY2MBA4PkgADDwQGXJbAQ6MSHWuzdgmDuAEBu4W/wcGmEYzICLeRzQyh0NHApYAGGxt3DpyeAxAFCd3eiOCABfIGGrbZAaAO7O7SpOGOBRwZWBBJkoAH+trx2+Pv37wCDR5kG8DAga+F3xr+c9RgwQAAzBgsaMAGo6WGQgI6IkBQUgCRvUyeHAVoyDyWnQIAOEggoMz+dzTDzTNAIKJLAA8a+Px5COWFgPKMMtu1YClTPRo3Rpwo0upVOUHjqeyYU9cCAhu+Nj3gcGVLZgJGalDLkO3GgAsYZBPAIEMGunU3cpToSUAGC4Cx2nXYUQDInRVEJAYrGGBLkAJCiCjBucRkM4s34vwIAIBmyZ/RhA5XdJnOEJpTq64MMefr2LL3AGqgt3Rp3Ln1QKxQWqdpESOC69mQgfjj4yOSK/8SScAQCrB9H5/+RboS48ijc0cEQIRk7+OvIE6vR4IBIhPY7zFUxLr8Pbwl3ZfT+OOnChXsB8ZoU8k1l4BeGCCATgcpNUQECH6Rl1IG5BGhGYBYeOEXQQAAIfkEBQQAFAAstgBzAGoAKwAABv9AinBILBqPyKRyyWwuFQindEqtWoWKLDR67Xq/Sq0YTC53xVqEWn0wu99H9DZBX7fh+LJcTTcY6AkOBAZ5hVdoa31/CQUEEAIDAQSGlE6ICIp0jY8DkQIPBgeio6SlpqeoqaqrrKIYB2mYgHUOEAyRA58ECWytvr/AwaQSEomzgbaRAQMQg1yV0EOlhBTHBbWQAQECEA4GatHh034FBRsFjI7Z29284eKkfkLlBuULDwzLAAwPu9Tv0OL5qUevQIMH2TpBKAcQnqiBEA0QOLhOwAIHGyaQaFhJIMECfiY+GAAgAACLDSZwDDhqYDmQ5RowELBsAL8MK6O1dAmyHkX5XAIq4MzZ8SHPkBRLAhhQwYIIopR2ukQ6Utu2CiGgFo1IbuItkydDPNVqyGhEkAtmkgQAQCzZqFxD3usE1u2QE2/fmIUokqS2EHbzwtnr0mtJk4DHCtZ7IK49AWwRB17spnFcAgsgK20rYgTlSn4aVNAMVoTiz2Qscy2QoUJktolRm7FcxICGDCHY6gY8wrNsNwWITLAA+DVv3xTw/saTWxvbzsiX4xkw5O9p6Vc4OIHdGTuYCFIARPdehVyRDwDI56lXZEEF9YaQZk4PP08jhH4FMBha3wy+Tic90MAGEajUXxkEkDSAgCBJcCAcE4F0x4ODiUJhHkEAACH5BAUEABIALLYAdQBrACgAAAb/QIlwSCwaj8ikcslsMhUIp3RKrVqHiiw0eu16v0utGEwue8VihPpgbruPaK06QVcj2O98Ob6lG+gJCAQJeHqGVXFzCQaMfg4QDAMCCYeVTYkIfo0JBY8CAwEAAxAGB6anqKmqq6ytrq+wpxhZdn6ABgQOkQABAQIhFRtrscTFxsepHQaZgHQFBZCgAKIhIiKW2EWpjAYFG7cJBA+7oQDV2ehC2wZCzwURiw4Pn+XV1+nZ64zujA0L5NPs4ct3ipvBff7o9QpRrUSJgZZQGSxgkECDBwN4hWIo4iHESgW58etG4B+oeiE+Ygu57xkjAiUzoryn8hDLbhRxNogUamO11RE1bZo62LLAAgHT6lkLKvQAUW4XkU4LKGIEUKZ5blZcUCFpwJ9YDQ19ejGExq9Ww2Yde5BAhq5JA3C8qtYN24kaMpjlhZZuXTNOn254a7YX1bR/AQc+eGGCBYZnzVn1m/jL4oMaQDyeWq4q5cpeChHZwOFx4Z4/TYw4AdoQBYZ7F/783LqNhXsa5YKtXSmlkMMjTHjkfUgpYuLpaCP3knd5ugIXLnZ1brObv0hCAlDXUyDhyQEMMmzPU0CAYQEPGkDH4GH8GwEMHhCgaMq9Hm6i7b8JAgAh+QQFBAAQACy2AHcAbAAmAAAG/0CIcEgsGo/IpHLJbDYVCKd0Sq1ai4ps9Mrtep/ZsOJLLnvFYYR6a267j2itOpFYHw7vvDm+picMfnN6g1dxUAh+BoAGGxMWEAwCDoSUTgdifXSKCY0WISEAAAEBAA4GlahFdwcSHYeImgkFGhSfoaKknwRsqZSrqwYRsH4aIJ6goqKfIiO9qb8HiooFGwWcjra4AcsjIyYlzoTQeEMF5o0kn8ijACEizCMn4eK/0tMFF7TqoaPb7t7NhniY1waaPWmzPhzjR6odPBMEBxm8d46DBRG22DlkFpHeHUVEqE2ggHHdKG4BO+YBZs9cPoUYGfqDl1KlG5YIZxkriSsUStNwNt98bCmSBM+eKE+oCCo02sFGJGNqc9iNqZ6hCDXAzMjuU7cRKkiAsGoGq7QNIIxm0/ivJlkyd45MSPEOGVJ4St+WPUJLBU9SuUJ81Vv2oKIIIPyubdg2LOEyFINNMCpViE94jyvVXedTsNvMb/xKZQtPBQXQlXpS/YyaiocJVKiKaO3lwoYhFE4vmU37yzQisC0E6O1sw4YFAgQ00U2ci4ECDR4wGDCgYXNCCyINCDVAwAIIsK/nWVCd+oIGBAxIED+owHkCBQyQYy9R0Xz6hIIAACH5BAUEAA4ALLYAeQBtACQAAAb/QIdwSCwaj8ikcslsOhUIp3RKrVqLiiz0yu16n9owIvotm63hNAJ6OJzfcGRai8BMSJTN2B3vm+dZCBdCKiKGIioJCHx+jVWACAaEhiWGJ4YhDwsJjp1NBx1iBhsgJIcilYchAKwBAgSMnrIObbUSEmSmhyWpIqwAAQGsDAsEBmSzjrW1kpOVvJirwL8CFRkaG8mdy23NDoXPqtLBrNUZIBwc2o3cBwYGGiAo4akh48IA5iDr28zvQiToRWtFLoS1ffzY+fMGDtVAYPgMZpgwIaGfZe+aUWgIzR5BYRJBfKhoMc7CZqbCifAIkVVIdAhLnjk5pOHDYCAPxpT5ZuGgxG/Qbka0cG4nz5nuMjpT9YscgBAWLICAebRnUgMShgRdSfAXVKlGq37plhEDoY7jpj2FOjWsWC5tkASV9sulCAsf3s5C23VtCDx6/XhzgDbt2rsUAntSUYklxAD2EFlQnIylMMghDJEAQZKyHwGOcUYW4Znf5dEqEpfm8s+BBiEZmmQmvdpMgQI/h1RggqL2m3cFGix4MACA72QGGjR4IGAAvgECjB93RKA5OQHEGryeLgt7sQJYucsyQAB8LPGy4qLXFgQAIfkEBQQACQAstgB8AG0AIAAABv/AhHBILBqPyKRyyWwyFVAFwkmtWq/YhKLDSaU60Gl2TC4nFRIPRVVql1SHg3lOvyoOkQ/bfTqNRiUGCHJ1hYZDdxgcKG5tfn+QFAaCh5VmaB4pjSWPkH8qFhMNDQsEhJaoTQdpQo0nIp5/IiQWGQ8VAwMBAA+pvkireXtusLEioBUVAgAAAc4CAg8Fv9RxERytbUKxI8cWysvNuwMVDxkbFwbUlnEHXJpu29wi37nMuwACyRkTGuvscVglcFUMkggRIUIMEMdsgL4M/P4BDKaHmDyDCcM5C+CwAsQJ2CQeancAQ7YSIlAaS8iMITmPICZMEDmyHZdWKQ96OhiipTPoZvpggqBZqd0FD0RQcsLYkyGzZLWGEq0ZDKfSYghZbuSor9YHEBzChpxqpp0Bk0JycoKV9d7Plxm+gg2LlGzZOAY6FLnK0ye+oHFBSLVL55QRRzyb/nxawcKHD4TrxFFylaU4fOQgyo1caNIRlIndttwnGARkzr5AW74MIESy0oNRo0KZUDG+1hYsCA4bW3altqJbh8jd2/cYf1V2BagtpLjxLNOsLA8xxPlzOhEyVGAC4DqqAgZIPRAgZKv5rae90wn/gIEAXUI6qpe4QFezaAsabNBQdz61BgLkR8Akhvm3Dl7tGEhUEAAh+QQFBAAOACy1AH4AbwAeAAAG/0CHcEgsGo/IpHLJbDodiOhzSq1ar6dT6XC4er/g6clEJlO43bB67R2XyarUZGMwpNn4/DH7HpVQFBOCGhsXdlx6iWpZbmQjJyoUGRMZlYMbDQ0FBgqKnlV8ZSMjKiSTGSCTIKkZDxUCAwMBBZ+1S6GjoyUWgaerla+wAAABAQACEAa2y0R8uSMipYIclSAV1wPExgCxDAsNBAnMtSWMz6OlqyAWGdcCAsPFAQMC3hoEGxLK42wcKCUAAZ44h47EB1TtXmXbNkzAgwwLNmzowE9PioACCfoBBExhvGH0KiyY0ADDhYp4JBgpRyRXNHbYhhGTKeDapA0YUHrCOPDcS9538baFtKQhQk6daw5g4CAEowiCIkSEqBDrI7eaFUAIQprnQAcPRUo89RkixEJ5DW1yYMo16QEDKve4lBpCZrGGNau1ZYMIicCnUcsGFXqNHYi1HDx4iLDXSt8kfwPXlbcNazUQjZmJpWv37jGbH1Zl9mSBiOS62mQCqJDBMObRXl4/QT0YwNSs6mTDtnIhggZqTYLKLOt6re7dVQwUOEnkw2wRFkQjT1RAYgMhApiUnq5IOYEGDxgIo0yePAXuiRowiLUwm0P0Og0wuMrgATh8jOGjNABuk/7Rd/zHVRAAIfkEBQQACgAstQCAAG8AGwAABv9AhXBILBqPyKRyyWw6iYindEqtWj0dycHK7XqdJuHHQ45kD4fod82mhoUcD2cej2AuBvS2ze8TTScqKXF0HBMgE4kaG3hpe36QViaTJiUkY3MTQyAZE50TixsbBgUJkadPlIBDhocZnJ2foBoNDQsPDAwDDqi9RqqAgiDDFK6cicgZGg+4AgMA0AEDu2q+kCfAQ8XDrxkUiMkZuNMAAwEA0gwPEA4EBdXWbNiURcOc99wZFRUCzubnAfoxWNDAgYEECBLG4zOvyLdX3D5k0MdPQDR05QY8WLDAnYGFfk6IHEGypAoS9jJ84LSvQjloGAH020jAI8hrJ0qWtLRt4r7wfjADnJMp4EGGWhsw3Iw0UueIEioo+Kx4EabMCkY3LOqw1MsBCR6WlBShwkLLZ0GhDRCAtdMipV27oJGQxOkIESEsAI0mNOO+iRM8RDCTJa4XuEVKOMUbIkRamAP+ftJg2EuDAh+PlBhCkrFjjEKlsa0wMYOhymvWDkBSQoRrxkH7TmNrASKIOaipcBBCoYnrxiGKDAXQUuXKQrmnGLiwQYimJ+j6BghBeyKI5Kd2NwHgOG9te9ex+9lAwBa/1Ux6iz9lgADHB/6iA3ASfr2fB9Nkz5xo3/CBBQMMRFABBVzQQQTa9RcXZnno8YiCXQUBACH5BAUEAAoALLUAggBwABkAAAb/QIVwSCwaj8ikcslsOouIp3RKrVI9wo7kwI1av+Bwk0P2eCLag9ArbrufHrK8bD53Llsu983vCzlxc3J1GhoRGhsbFwYGCI5qfpFWch+CHBOYE4WFiQQFn40JbJKkSSdClXMgH0Wam4kbBRegBA4QEAIQo6WkJiZDciDCw8IZrpwbBJ4NDQsPAtADAAEBAA8JvJG+Jqd/xMMZIMaZnM3O0ALSAQPrAwMMtw6i2WLbvt1DxR/gmZoZCwsqRFNXzd27eAYKiNpFj4o9IvvChRPHL0OGBxUGpCPY7iAEBwkXNmxz4pcREBMkRhRXoaVGadMKSmPwYEGDTyJHuik5oueI2BMqKKAsBsJCywoA0gGIWRAATZvJCjDSCQYFkxEqSFDMcNQdAIJLZz6omUyRhLMGqDrRA8zIiRM+R5gYIYKEUZcwY4ZNWqEmJwwd1JKCG1eEiBAZBSzVu1hAS2N/OwQWzEdECcsieho+vHgptc6OW6bUFAGDacpOPEyYcjkE58XUqjU+ShET6ioSClDpzBT00Q8TQdz2c0icEwBCEFcQt0/YcEkGzD3QiLyJMRBkhD+P1AydO9nVm3xgtZ2UAXVeny5YXb48AZsFPDGSIARL++d68h+gf397EAAh+QQFBAAkACy2AIUAbwAVAAAG/0CScEgsGo/IpHLJbCojQskQQXVar9hsNhLBdDoSyeGAUCgQ2rR6nfS4PVwvODweUxEHtn6/5Hw4HG9wXXIXEgaIiAkJd3h8j3qAkpODXRuXFxcFm5uJBox3eZCjTJOmkhMTHhMRl66anIqLCZsEDhAOCaS7RSmnIMAgHEUaxRobBbCIBbQOthAPDwID1AMBAQVovHsmJ0OAweHAqanGrZcaBAUODRAQDPDU1wAB1gMCAgy4uttaJv8mSqAQIo4ICHLGjmlo0GBBNAbTqs2rd4/BA1zOmIHS1s8JwCLhMoAQKZJDqgwaMmRwiC8igJfz7uVzl5FZo45YTpgYYcLIyOOfQFVmqFABYjV6AejJy2eRYQONVXAqGcNk54gRAilMAJbhQwYLRCvgE0IPadJ7A6ItWECgrScDUpvARVLiql2eJVRQUAlWrAAAA2BeS/qS6YMFDJEVQBSXj4gSIk7cHSFCRAi/f2EifQl4AIMKhxdiChOmsRURTCBXrhyiNWfNrwG0JKqyWJwvpp3MJaFhgpPArgXP43yPqAWhvolgyL1nQ0oLFqwNnk6dsIDLtL0CM8kckoECBBg6NDqASQDoIoN1lyot8OCy1NbLV/KAmsXDDIuBmM/fiAF1iBxggCj9FUhEEAAh+QQFBAAUACy1AIcAcQATAAAG/0CKcEgsGo/IpHLJbDqFCIUU8axar9hlpyPpSg7gQ1Q6zZrP6CJmy+2GwYgxuZyu25GevGfddr/jgAmAgGB3hlcciYp6HhERGBFeBpMGCZaWlZSVloMHh59HiqKLeY4RRBsFmpQJk5eXlQUEsoKgn6MguYpIG729Fxcbr4KbsgQOEMkMywPNAw62ZyZCKYq519cT2hMa3Y6+GxcFF7MEDcfJEA8CDALNAe8BAPAAA8sFntFCHEkm/iYniGC7lgHENm7eNmggsKGBwwULHqwT4G7AvAEBMsJrxo7Bg2QOZhXgRAVUByXTKKQkUSRXQRAFtWXIMCHDggwPPDIYUNGivNyMF5t5/OigqIECIwdF03ThyIkTI6KOMDFiiEGXMDN8yFChawWKPX0CmCePJ0+JDxY4FIlUabSqTEr0E6GCxEyuXsGO3Ut2bFl3Q9U6RKpq0gED+oRc6BBBgxURJUSIiCpZRIjLevn23WtWAFrBBMQVPpy4imMnIYaE4DtEnmZ3Aro+mNlAQ68OTUvX2UBAwwQhFZ64BgDWa4W72zwUOak7jUO0Pf1qnD4dQIiuFu5++KArkZ7m0QpY7LuRpwDq6ANs/8APvPsiDSQ6PFegl4f27/NXOcy/kP7/VgQBACH5BAUEACoALLUAigBxABAAAAb/QJVwSCwaj8ikcslsCg9QKAKhqFqviqlzy+16hZFjVIotX7XftDqN6bglnfGUmqXO73joep/m+P8cHoIRERhtbxKJFwd4CY6PjgYGCZKOdwd8mUqAnIGDhRgbHRekFwWnBReTkI+rrJEJCAZUmrUqfyC5uhxHGhu/G6WpqMSzlgYFCAUEyw7OEA/QDNMDDpi2TCba2iclKB8cuuK5QxMTGugRwMGkp8jMBQ3yC/TQDw8C+QP7AQMA/QEC/vMHAQE2JSZGjDBBJJy4DLkymDuHzpcGeQQaLNC44N40BgIGhPQHwJ/AgAP67ZsmIFo0Zw7gJUgSLklIAUZElNBpZMQJ1RUpQEyIGDGD0aMVMjyowDKfEH/8APwLMJCqyAEfHyyAACGmgwIJCkxCEMuOQSYbilg4MWJAE7YKFYoQQcJChgp48eYLWVKq34CA/5VMqY/BPa0bGxBYjEqSY1sSjICgQKGJiBCYQwDQDNWvVIGe9wHYaxixvAbLmDk2cNDJuwvyjOadCri27dqhR+fL+8DoAnTASBlIdIB16zULGFzdl5L2bdshBOStYNforkAahmA4zn2IgIE3WeJ9bpvChw8gOg3qzt7IgdTESGHI3r4+tij287cOAgAh+QQFBAAWACy1AIsAcQAOAAAG/0CLcEgsGo/IpHLJbDqNiqd0Sq0iFdisdrtFWL9gqmRMRiC46DTWG25bPfDIsEMnjw94ySF9Vpj/gIAHboQpHIeIiYhwHhERGBh1dhIGlZYGQn8Jm5ydmwacgoRVJkSJIKiJExMarXJDF0SYFgW1traenKAJu7miYAeVHR5IJybHpUMcRqggE86rrRoRG9UbF9e2l5cFlbi7tQkFBOMO5g5CEOoQDARsRcRCFCcjSxRCJSIlShQgHM0AUa2K5soatg0FLhAgR6BBwwYQF0hc8KAig4sMBGQcMEAAx48DAgwAEKCkyQfviGg4ImCJCBEjYsocoYLEhwz/MoDIwHMnz7ufGSpSrPgAo4CWQkCOHBkAQMimJUmSFBmyI8eMGos+oAjhnIGUBmIRyUCBBJOXaEOorVBBQNujApyOdAqgLtSmU/OKLMnRqccBF7My2DqxwQKIDggYqAXKgAZ6M03Us6AhpYWFhg1XbNuWyVSTn6PirVsXJNzBgycePvxwHDlt2ywFGyWkQFWpJKkAcOuWre8KQKVpMHjhAqVLs2m3MbAgI1HCDzJI+dDsULwjYpVrRxLbwJhh28OLLxIEACH5BAUEABAALLYAjgBxAAsAAAb/QIhwSCwaj8ikcslsEhXQqHSqQDiv2KzQY+wgD+AwmEouR63aNJbDbnM88EgEg+l0JPi8eB+WIqAIf4GChFNoakMHEmptII5ucHFzGBsXlhcGmZqbnJkFCAmgCaOkpaahgWFDFxEaE4hEJiMjJkMpSxxKG5WWBb6/nL/CBRenowbHyaWDqUMbSQNNJ0kcjtbWHBPaExrdEbu7F5XCBgWe5r7n5QS+7Be+CQXs8uwNDQQE9vYO/A6oRAWOUGAyS4SIEQYtWMjA0EKFDBUiQnz4gOKDBwsuZsT4gMHFjhcFMBgpgIiAkycHpBzAsqVLADABBAgAc6bMAAMYoMk4siNKkZUAmsQcWpNoUZk1aSJdanMmzaY3B9BkOVUmSwAqWaYUOQBACJghvob1GqIjgUMQkCod6rSt26FdAQjouhUlSY89NWZcwHdBg772/OrLd88evnv02gFTlmCW48eyTgwakk+wvgYMMzShoBlCBmvbJnjQIGdDHUt5DEjIdIB1awNgDMBCxKUInwNDIszezbs3kSAAIfkEBQQAJAAstQCQAHIACQAABv9AknBILBqPyKRySeowmYqodEp9kkBW4SGr5HiPkQgG0+lIzuiDes1uS6jwOByBIG6eA0GeWBKVSieBQiaERV4giCBeixMeHmFiZBcXaAaWl5YHl5oGnAYSdAp0CKKkoaJRpFR0RBdEGVxCI7O0J0MTibmITBuTFwXAwQVDmJbCwEIJysvMx8EJo3RrwAQEGw0aE7AkFla0IyIoFBmI5CDmuBPqExrtERvwvZPBxQXF9wbAxsDMzBMi376J0BANwYECegYoXDgAAAArIRwC0CNAwESKFTNWrMCAwYMHHj8+WPBxAUmTJ1GqNNmgwYKWL1vKdOCAAM1qDkTo1AkO4M6UAgSiGXhgsWJDPQAGWAkgUSLTpk2ZBpgKgKrVq1WxVnUYoCHVrQOmelXYVWFSqVm3SlT4oA4JTcesbdCQ4cPUu3jvWtibIYOFvoADL8jgkqXhlygLr0z5AAJJkSJDdvwowCMDASArXxYQEUBnzw7zAIDgNtYTD0nMoDnThk0nTp5g45uNKRo0BMssJbi024AyA6WDAAAh+QQFBAAUACy2AJEAcQAKAAAG/0CKkOLhDI/IpHLJbDqf0ChTI02WkqYkZ8vtbj2eI6ZDlpjNh7R6zV5LFPC4fE6XV++U0ZAD6vtBXBNgGh4RERhjF2dnBwYGbZBsb3VwkXUIDQuamxkZFRZ4FFcUE3x/fhwTqlRQBa6OsLGys44Itre2HicmvL28Jx5zCAMBAAHFxgDKxsfNzsUhQiEV1NXVndidExrcG94bF+CuBY7ksuav5+PrBQnu7+4iI/P09Se2cLaZD/wM/gIDAD4beEzIsyTIBihcGFCAAH8M+PHbtCBTg4sNCBTIaICARgOv0pFrhwBeAgPy6qkUgQtBmkexLmDQMCGKNWsCKjjc2RCAQodjA5IxO8asKDGfPhk2dMjgSMQFECA4kOqgagYRWEdknSdCgztbB0I54eCBkAZDh76B81jAo8eLBCxSlAiRQUC7AYMqPEas2dBmQQPsVZr3IQMBDhCIvSNhMQVHjWiBHMc2blyMm6JGjfjgsL+GDAUTe6DYsenTeAwgUNDyFjxXCdq6cpCgdBAAIfkEBQQAIgAstQCRAHIADQAABv9AkVAU0UyGSNEoyWw6n9CodEqNZp6CQZZxrHoj3rDYWSggOSBhSSjwmkanM3rOqdc9+EgEg+l0JICBB4MHY4ZMBg8CAgyNDA8VkRVjJEIgl5iXHEN4GnpCGBeigQYGB6aEqaqrhBIKr7CvYE+zSAYMAwEBAAFCu71UISEWFRnGGR/GlxPMExqeERtJohdlBaXY2drbp6qusbAnJuPk5SfgCKcFBA0EC++KFW1UvAD291mLAhUPGf0NCxpsIECgWplS17IdtMZwm0MDCCJKjCiunMVzsdKtAtQhgocpkRZVGABAwL2Tv3bxGsCSJSNGD2K+C9igZhkC1w46ZGgtgc+rnz6PjBhKdOgJDQhgITjEhMIHTcw0ZHjWIAPAmY0UaREQgCUvXV9JAmg5YAhMme/a2Vx3zScCoEANJNDmVuIgplT+BAKkLSfBAjVrYm2UzyTLlGFXutTi6AGExw4iE8SZoG1du4Xwan5iapu1v4EBPljgyLDJroh1oW6Zr/HjzbBhlxrU9+bkyA4eQ1DUyGXXXF8BQIhNvPiTiRPnymWLO3eBpcajS68iEUkQACH5BAUEACEALLUAkAByABAAAAb/wJBQyAENj8ikcslsOp/QaJRyGkmv2Kx2O5wMSaLkQDDmms/oIaHRWGsmkw+FOiIrB0rTyKTk+P9+HkkdaYVJBQMBAwADjQKPAlsoTIAelhERGBgdHRKenwehB4ZnCw+QiQBCAAFPIq8WFhkgtLVGSIJCERsbGBe/BhIGw8OixsfIoaRIB8MFBWsNGQ8VFVcA2JDVFRndGRrgGLy/v0cFxOjp6MnsCu7v7qQYHiAB9vf49o+M2NgBrP+wOXrE4MGCBWzaPDuHjuHChwzVqTsgAR68CCdMaNyo8UQEi8uEeMtQ4cEDBpAYpbLHSiUkkwYRNoBGwJlEYhCfGSiAoKdPrJ8KEFgc+g5BSF1HyF0gwLQBQlMnHf1jaW9RIyEMCh5EuOaczp3OniUYS7as2Z9C4Rk9GiXdwmhOTaHcxwhfqoECYMqc+ayn2bESx6JlW8hAM5s012zNyqDRonuPHY8pyAACBAcOCEArkGBY2Z/KCIsW4lZztIMmGz+qOlWRokaMH1jGTEDo2tG4mbg1kICmA8sQGFttXXeAg9zIzfwc+4wAZsupayefTgrt7SAAIfkEBQQAIgAstQCRAHIAEQAABv9AkVCkGRpHxqRyyWw6n9Co1Fi4XDTFqeij7Xq/4AWDsShnzhaoYHgajUxwsHzuNTACgAB+AOALQgBeJBQcIIaHHE4ddIxSBwUNZQ8MAgJ8AVoqFCATh54gHBMTHqQRERgYHR0SrKwHr6+NskOwBgYbGxpoery9vQB9lRXDFmcZohNYpky2zc6w0NCz0098wMB61wMDAhUPDxkNDQRWFwUG5+gF6c7tttHw8dSMxsMVltt5egN73GNlCxoUIJCuoLp1CN01i/dKgcOHEBXM8xIh1wZxksbw4adv2zYBDL4FHJfQWUmF7RBEXMlS4kQpJgnIBEjJkj48eyoJeABQJkGhdM3OIRyaIAGCo0hVqmwZ8eUXW0IJYPzGoA+/bBv9hRxJ8CfQomATGAhbNOnRlQicNjK5buoYAXk47uNWSeQ4ggjGknUmtuxZtYBFsJUZ6ZslAThxehzDAAIEBw7UkfWLNLDlIQYOBB3ollKfxFb9fXvsgADly6ib2DqaYB0BB44fVLoa4NJHBgYUpE3NWwrrojJhU/1YoLdxMGeP2jI6JAgAIfkEBQQAFAAstQCQAHEAFAAABv9AipDimQyPyKRyyWw6n9AoMyL8CEWjrHTL7XqlhQZBaByesiKBWjAQfN/weNLAbjMEj4rlCi2JTnKBgk0LAgADAIkBiYleKEIckZKDlF0HBgQEDQsPd4wBoKGiAQNaURweHlRCHR0SlbBKBxISHRFlAKO6iW0VviAZGSAgE8UeRxsYHRcXtLQH0NHQsdQcurufjAMDFQwVGRrhGxvMzAUXBunq6wbS7tTwQ3sWvnW5oYfbDA8PYpnsBQKyG9jOnbR4gT5wmJAqXLhNnNQgAnUo375+/tIV0Biw40aCBg0qQDioY4OTndQsAoVIH78FJwlo5NhRCMGC0RTo3MlzJMm6L+oCatrEwBPFXNvwPIApZuY6jx/VIUDQs2rVn16eDoWQMpfXRXYYMCXQkabABGjRTl1rtS1WoOqGcuqEdOUhAUUxNiibNq2BvmrZWn1LSeNQfgxa2m2D9wEEBw7+/u27rq9gn4RhtTOsiVPibSu32XEMeWMBwIGnHsiMdbOBApkcQOAqWlRSPLMdmF6LYDXr30KmJthIYPaDOvhuM3CQQAEC4NCTCE9HQDaENWATRN/uZC3aApGbKwgCACH5BAUEAB8ALLUAjwBxABgAAAb/wI9QCBoaj8ikcslsOp/QpWZIiVqv2KxWaTmNvqOteExeNhiLRiMzAVGqwnB5TtcyAIAAYCCo+C1PJSInJyZ1h3MHBQsPDAJ5AXp4eYiVlkoGBhcECxkPAwN0HKMeRhiXqEoabgORrq+SAn0ZFhkgtyATHEYRvRgdHRISqcRGRVF4fH4ZbBq9G6dGmdMGB9bXB8XaQxYVsgOQeqACDwsLBBcb1Ovs2O7biBQgHBNCGZ2OAuCRe7JoagUMBMxUYCC7au6wwUN0oeEGAg3MMQClJxIoBg8eNCBAIODAggUPIkxobeEhghwZPXjUKs+4jOc6rgNpkBpJawoUmKyTCWKDx0YTIYHjgyYNSIIi1+HMybTpTjLTCqhZkK9igHHk0hBAKpCmQQRgm4oV+1QMwQIQGelr1ZJouY1bBXZNQLduArBhx5ItuyVq2kb7Kl58y9GA3bqG7eLVm5NvGZScGgmwuofPAwgOCCBInMAwtbp5mTo+iXLqN0j9GDDA7KDA4Ux38SIYnSqqAQcOIHwCJXQAxgeZOyKIDTYb7W1gExTM3WiPuKsDLkMIO/v4TgQKhqMlAEH1I37TrYvHm4AA7gcFqotfLwTvkCAAIfkEBQQAEQAstQCQAHEAGQAABv/AiHBIHBGPyKRyyWw6n9AjAYMRgqLYrHbLNTwGgscjQ04OuOi0urkYBN4AwGBQqYhEYGZpze87DQUNCwsCA3FvfomKWweNBhcbGhkVAlsgl5ggHIucaBcYHptNASF1GSCnmaJCHkIYHZ2xUBxvtba3cQACAhVkExoaRxfDEsUSjY2yylF1ArlCcrwPCxvVwxcG2drbyMnL30cfQmQPu25vcwIMDw0NBdvw3N3e4N+vHdWC5XMBAAFz6xY0APQOkJB42ebRq6csWwECDcQI6NcPDAMGAgkUdFigIzyFyBh+ywZxwRd+ccBMW6CxYMcj8kAeECkLEAECJhlMRGeRXQPGAvA2flSooCjNTtoeDmKA8p9KgR2FRo2HoKjVqwqOLnJY8uI5p+oyAiUYtSOCs2exqs2q1U9SfYXc+AM4aKBHAwny6k2Atupao20TkYT4QKe/iuow3sS7N5tetH+tBnbLVd8cuekeQHBQIAFjz44fp706GalNnIV3gl3nQONez3khF5VJu7bt27hzgwxNwAEEBnL+OWUAYfPnvmdL0zxr4OZvpocBatZYNbnytmfz+oYQV/iAAtfDDzn70EHhBwbEqx/fd0gQACH5BAUEACQALLUAjwBxABwAAAb/QJKQxBFShsikcslsOp/QqLSZQY6m2Kx2myUsGprJ5CMscc/otBYAGAwYFYsFKRIIBkmNes+XHggPdmwBAwACISFCeH2MjVEHBgUbDQsMAkMBWSaOnHwSEh0RExUVAgABqKmql0kTIK+vRZ2zWRIYEVhVJCBLHB60wLMCpCAZE0oYGB0dEsHOXHenAWwCcGAb2BfaBtzcB9/gz+JMxRmlg20DAg8NDQXd8PHgB+P1QxsY7ZV304QDD1/evYsHb144e+IiFWjwIJA0NwwAEigwkOLAggYRjovkpRI6dREbECAAz6I8g/Q0BuNGgNIDN/3UARRZ0iTGjCqBcaRkKVWb1IgBK9rshhKcgpyduBXw8oCBtDbV2I0kSNWogqtHkXJS6tLNKagMvpDsZvGiAQRY02LV6mjnAjsDUEGdqVDhuwQI8qJVm5ZtI6UFFjQthAokO5MJEitOrJdvX798uAo2Nc1NtQUj8So2kIAz3ryOs0Lu4xbuKcsPHDjwnLibYtB8i8qeTbu27du1lbYcHNffAwgO7rbmxnjv1dHAEjuAEKg3RAYQJrLWmxe5OAQJCCxnAPP0OtVn9Vq3l9eA9qb8/DkYrzVvYgLMGQR4wB459gIJkAQBACH5BAUEABQALLYAkABvAB0AAAb/QMmG4qEYj5QRcslsOp/QqHRKXQgYjwx1y+16v80GABAADAQVi6U0aoPf8HjUQFg8BMYyAC/v+/sHBwYXDQsVAmQBAV8ff46PRhoZFhWLXBwgIBybkJ1vHURUaRkgWlARnqmQY2gWpBOwE0sdHRKqt28BIQMARmYCWRoRERsbHRcXEsoSgbjOWxkZh4hkZgwLCxsGBQbd3t6Bzc/jTcQadgyKAQMDWA3c3/EG4QfkuI1OBXUL6Yrs7gXgyetGr569g90IFEpH5h+DdwIFfit40F7ChezKnLlGgIC3gBLnUaz47CI/Abx+XWvgcRtIiQUNksTVTd9JXuvaLWBZ8+XEzJgyZ3rqyY8BTms7PYaMF1OB0Fsu0Q1QhHQBN3ggmR5QwJXrU1UXHzBI9O+B1YAusxpAgKCrW69fIZkc66+d2axoEyQwwvat27hy6Sw0k/PKgo56Eydm29YvXMB/5mZkdwVCQMUGFDN2DPlRzQYNGKDktRGCgwJ6M3db3Pct0NewY8ueTVt2TwcMjOZsZ5oAZtZ/O3tim8CAA7E41zEwjVozY+HOGCdwAEG3xuWWGT+H/oyxcQgPpuZcfgQBd5IIvj8gTOA84OIOfHcNAgAh+QQFBAAkACy1AI8AcAAhAAAG/0CScDgcEY/IpHLJbDqf0ONCM1Eao9isdgsdDASMTMZCEXHP6HT0UGAMAHDAoGIRjUZmtX6PPhgIDQtecAEAISEASyV8jI1JEhIbGhkVcFkmjpmNGFQWFolZHByapHofTmRKo6WsmXACFWIgSB4RGK24aHGFAAICGRMTEUQXF5CQB7nKURUCbwABXw8NBBvFBtjZB9vJy95JHhqBznFgCwQFBdnr2Nzf70MdF4CCA4VfDAvp7Ozu8O8GCgB64CWatAb7+LXj1u3fsoCA3NiTw2BaQnX9GDp8+IfAAmfReuVDhzGhNo0bc2GjV1COuYsmF/pL2QpiA4L2vAiwWDImw9SZNElBXCDRYEUC6LAVELLu57agpZSOyynyXMyM3BQogCr0z82W+Kj19Km17FaumWwWpTgtabq3COIiMFsWrSOlHt1Aw3cuqYEEgBPIpWvWLiOpH+0Vevk3cODBhLUa5mPzAUgvFR2oA5wNMGS6kw8LbFAU84OknLF5jks4NOWVEEqDgZAusGrBc8063c27t+/fwIPzzh1XIISC0cBoLuD4s2tSCBIUcIDT6APNBuTKfd4qOgEHpQcwgCBYKwLuuYoTgEAuwIPz6N9FN04Afvx/cYkEAQAh+QQFBAAfACy2AI8AbwAjAAAG/8CP0CO0lITIpHLJbDqf0KhUumE8MhkQxTLter/gcLIBCAAGlYp4zW6DDY2HIEAHANTCkXvPbx8kF3ECA3Z2fYeIYh0RExkChlMmiZOHEhgeHFsDlJydTRFTJFlLHKUcRJ6pfAIVFiCvExwTEx4eoB8dqrpgAUmsFRMaGkkYHRK7yF0WaWVmAwwLDRsX1AYGEtYHB8ncTcIZcoUDAtEF1ufn2trd7EgXBAsPhGYCDw0E6Pnq2+3dBgVxGJgJ8GwBAXP50q3rl8xaAXgMBjir16AAwoT7GDa02IDBI0ICoFl0iFGdxl0OCciROKBgRYQjFZo8qeofRIlnKMZMki0jzeqaBOLMO/Mg2jmLSAzsW/iz078GCxg0cwkzZk+fTSlZgyevzgB7DUjqW8ov66SnD6TSoXr0olJtCuIqMHvWwM0y4+wd/Gfxoty/dM8ClDMwpMGqBhIgWPxXbuBDKRcMIpj3YIEEmDMvRtA47uM+Nju2zMnAQebTmBl3nvvZzVahLL9CIHA6cWrOnVvzeRpVIkEGEExntnY7t+49iws4gOC75QMHtBMktq0a8HHkCZar/R38snTF1Vlf55Mcgjy89aCDRyCE/fhJCLKnJfjbQQHOi993il8AQkR6Cei3S3wGOABcgAIis5kSQQAAIfkEBQQAJQAstgCOAG4AJgAABv/AklBIGRqPyKRyyWw6n9ChZjI5jqLYrHYbbQwEgkqGUjReSySues1OGgSDwOBbsZza+Dz+cGksBABDISEieoaHWRIbDRWAAQGIkZJOGBoZjVEmk5trHRgRHB9lSwNHHJyoWh4co0oAJBQgGSCptYgDFRUfILwgVKe2wVuPgSUZGRMeGhoRERgdwtFQAwDVAwwZDRtHEhIHB9LhSBkPcNUCDAsXBQbt7gbf4vIXGwQLc3ICDwvs7+7f4ORFk2CggB8GxAbsI+DvHUCB0drZewDg0bUFBPo1fAhRmIGJ1PJh7DekHcB4HW0VXMBAQAAAFzNqdMgxZaqCDRjEgcngQYP7dyXh1bTJ6WODB3FENuhXYOZJojcNliOmrwHDgk1pooQ6CecDhDCrZsSq8WRArpIKEii3E93Pmf/Mok1bwB6+Ofvgat0611C7gxVhLmzXtEDJbwoSK+h7SCLLinLSjS3MDgECxZgZ+y3AklrYkVgTJLB8GXNizXpWtnwZs4Do16NLm0adx6jOitcgOEAAW7Rl06dptzGK1CID3QZEt/P9e7ZwNgUdQHA0B0JG5ctJO3++hreDr6z1OXCdwJ1v4NzZ8C4wPc6XB7t7Nw+eXv1HCHfFkyddHxFvAhAgxBp8BJBmWX+HWAZgcXIUiCAnCbDHAAMEPFgLbwkYEQQAIfkEBQQAFAAstgCOAG4AKAAABv9AinBIGRGPyKRyyWw6n1DiopJBGqPYrHb73AwCA0HFwi2bz1nJgjEABAACiwhNr9cll81C4AYA7ICBXB0RGRVtAW+Ci4xLEh0eExYVjZWWSB4gFAKXnZ5aHJ+iZmIWmkQcHqOrWH5wGRkTExoaEREYHR0SrLxJh64CDBkRG0QSxwe9ykMZD4hhDw0XFwbV1QfYy8obDXtuAwMLBAXW1tjJ2qwGBQ0PAm8DDAsF5OXX2emj6+1tAAMP4uyZw5fvkwEC7dyAiUZAoIFzBfURWODMTbAG9NaVO4cuYqd1e75Aa+DwXkePldZNfCZgAcZqGQeeRMmoWrd3YFqOg1nvIUfxminZuYMnL2YBISZnAg20jw08gA3XHR3yc2lNhA8U/msQdaoQjgStAjq4BpGAaDE3ghUrCKSANiOtpfV5AIECtmMLrPzW8iW9ngYUCBaM186+PYnCiCP31wACu4MJF6azb6i/ouQSaE7wOLLkyWeaivw3D8FmzZ093wVt5mADBn3+OShgOoEB1JA9s2490Sm0cZqroVa9ejcX2xB8M4DgoLZwzrk/G9dimgCEL2CWOwguPLX06dQTOIDAJ6eDhqe9fwePxbQDy/EgbH5slz2dxwYc+JbtmL79Oo8VoN8X/jT33yIJFJDcABAcWAkC1RwRBAAh+QQFBAAXACy2AI0AbAArAAAG/8CLcDgaGo/IpHLJbDqf0MsERLEIi9Gsdst9bgSDSoZCEY3O2K56zVZKGIC4oGJt2+/2TYMxBFTwgIFaEhsaFQIBAXEhIyJggpCRRhgaGRVxAJKamh0YERyWIU8mm6VdHB+mqqtJdayvbXQZHyC1HBywuVlzGRO6v08CmGEZGsDHShkZiIkCDwQbSAfIv3oPwgADDAsFBt7fB9PUuQV7A4rODd3f3uHi46sGBAsMigMC3Ovs7vCs8tf2HnBjB+5dv1IGyj0AEGDAgAXqCBrgd9CUPHr28BXQVzBcxVIFCAB0+CAix4kUP0aSt4chAHwETqL0qFLSxXrZtiU0YGSmweiagUI+OHevZLeN+tz9BHqHZT10C2Im3NguJVNA/xDlXOANacelV9kkNNcwnUyfYMN2ucnwXlSZSmmqbZMVncCuVKseUKBgrp2xcMpCPJp3L1++funOe+oW6cYECBAcPpxYbIORZg0k2Aw58uS+ldcS2JPIYVTOnD1PDq2GbUMGDlCnlvyZ9ZaEDkYOgBA7wbfOtCnb1oKggAPGAiAQ0Oxtc3Dhw7MgIAABkUPYnDV3Xh2deAICDIgm791cNeLuxI0jh9ANOGj0XBB81/3AQeTI8NkgMHBcvP38d0wHQT0MIAAgIN8VEFwQACH5BAUEACQALLYAjgBqACwAAAb/QIymQiJRiqQRcslsOp/QqHRKfXaKg4rFUqp6v+CweCEABAADi2jEbovf8HhUsskIBoB8SCTv+/8dGBkVeAFFfCQCf4uMXhETFWUBZwCNlpdRHxaYnJ1MHl8nnqNiH1IDRRkgqyAcpK9yFhkfGZ+wt2IVqkseERhXuMFQhQACGRpLHRcSws1LFBR2A2cCDw0XF0wHzsJHJBEaC4UD1gQG5+jb3MES7QUND9MDAgsF6Onq68EGBWRo5A3s3TNwIJ8+WPzgmZlXb+C5ggdxGSDwQECAedYcEjQYcdTEBgwmDWDQwNzAghw7djIAz2KxByZPQlTp8d0AeeUcoqTpkWU8/2r1BN7byXNlvztorNkrwPQh0aKXEj4wU2wBgaVFnKaEumgiGWoZ+QnduJVrn4QhL9IzWWAJyrJm47D097IBP5kz43Z9d+ciyZj4nuo9O3dagGpXzwl9O3jvAgZ4yDVkuliB5cZ+pFJdu7QtCcugL2OW2y9kUrt3EyBYHVrBaNIEIKu1mqC2bQStXb9+41WSAAYEbN/G3Xr3m3eyR0IggKC2gdrEQRsXc44ABIuHYT5PsJ116OlhmjtI/gBCAe7nVEcXDd5Lc+uGBSx/nl719/ZgEBiAwOAfAwfNcaeedPiFkUABP82z3HC6FSgGAgXwt9B/6jnYBwKxWaQcbhZeGAuhhgl0+Id4zFkWBAAh+QQFBAATACy3AI0AaQAwAAAG/8CJcDgaGo/IpHLJbDqfzIygYjkWodisdgt9AACDCvLKLZvPy81iAAgABOi4fD7pRKTGkInO7zslGBoZYkIAfoeISoNfAY2Jj4ggFBaGkJaXmJmaHByanlsUGR+fpFpwpahOX19hGhoRQhgdEqm1FWxvDw0XvBcGEgcHtaSuCwyNAwwNBQbNzcHDnrMXDQxsyQvMzgbQ0Z4GBGtuAtnazt3emAYFCwJsArrbz+jpkOsND8jK5ufC9ZcG8AkIgI2APG7+/tkLNwDZAgL85im0Z8DYtXjrzNGb6OeeF4IClh0MlpBjRwIPBgJg8LCZkHklTfIB1w7ZA4jrXiKMKVPOPf9rYJQ1K6CRZM+ZBVC2GRDSYEaYPI+eoakSnkGiRaNKLXNvIMGbzPgZ3eoz4INrLA/u1EpWC7izIFvKI7mx7Raax3JdJdqPrV0sBRq4+yoS6zMFiBX85Wq2IbaMRBFITqx4MZd14pjKTcAZAWXElu+yOxZAAAMCnFNPphz6bjXHDxwUSN35c+XWUAKKWwkhtYHOnlnjhoIgAYSBTCGgTtAswerEw4kbcMBg6WnfzoNDj/4EAQEGyBnIZv7buXDuTrwfbyQAQvPfz9ETNw50AAQHxbPflt89gYOPyThggGQI8LdFAiiFB4FnkhmoBQIFrBeAAQ6aUZwD+FV4xnMKBAEAIfkEBQQAJQAstwCMAGkAMwAABv/AklA4GhqPyKRyyWw6n84MhTIsQq/YrDYLEFQs27B4rNUMAgBARZQkkd9w7UVTEaQBIfYRFe/7lxIYExkDAGghVn+Ki0geExZph4yTlBwgFiEBlJuMHhxQJpyio6SlpqemFBkfqyCfqLBNXyBDHh4RsblGaAMVGUMbGB26uSQWdgEDDw0bF84XEsSoH0IZD4UDDA0G3N0H0qgXBA+GANoF3dzf4KYG4wLJDAvo6Qfr7KPuC2cBAvPpBuzhI2WgwAIGyfwRABjw3kBKBRsgTPagAD1vDh9OMiAR2zKG9jJq/MOtAbl4BC6qEzhy47gzyhqgMxKy5cYG+xJuAynSZpz/gjkHCGiwEGBNnyQJHETjD51FjD2RkinQoFCyBUWfNowqNUzEB0wfLLRILyTXrlkKEmBgSFnKgkK2nkWLheM1ADG5aTVLF467a/Fk8pzb98lfeNn+GT1a2KtSfk2dQiXceAlQhEKxFtx7QIHnylsiTlRGVqvnz6C3UGXgcWeBBAkQnEad+srXtgxSwoaNQPbp2mlfUnRgYHds37+BQ9EHk4EDBMZ7z1agfHkBCM0dvE5QPPb06k8QXJ/IAAJsbry/g3eSwAHMARAInE8/e30T6A4wCxDLvTty6vY1kcBaMIlVXHHS0RbgEu1dM4AyDuyWoIILJpFAAYBlQ1xvCFR4HYV4ECDmHIcefliAewEEUECJWkAHQYQsbtHbEUEAACH5BAUEABcALLcAjQBnADQAAAb/wEmlQroYL6OjcslsOp/QqHTqBAwq1Kx2y+ViHgMAQMBMds/odLMTEQICYrV8Lu9g2lgjQETv+6d2bRR5ASEhf4iJTB5GFW8BkIqSkkWTlpMAl5qbRigZICAcnKNnFBkfIKSqWVcfGauwVAIVE7G2TBYVYWMLG0oSt6sUHBMPAgEDDA0bBs3NB8GqGAQLxwDKzs7Q0aQFCwPIygXZBtvcmwbex8kN5OXnnOnfcAIN49kH5vCT8uvi5Pn2XTJAzRo2gPoEKvIGjt09bQkV/iFYTcxBI88iSvRTAMKbAfUeZtS4UU6/cPYQkiyZRh64MSnxBWTp56TDdPfyraTZhaLB4XY4R/LkOO9mAYw6h9I5eQ1ogZwzlapxSS/lUSM6d0qdYvOfzKhbexas6i5r2DTqUI57OlLr2Sc+LTqFCvatFoZw/rFthkCBArtculod19evX8BaqMJkmyABgsKHEVMRbKBxY8iRJUvxGc4BAsuOMWumgjeZgwKgHxv+OzpKZQgMOn9u5ng169ZPEBiA0FCAg8qVQ6/GDUU3BH+/E9DGfJs4EwQFHPR20Di46szOnyc43hl15evNsy+BfnyAacvgxUPZ3pDB78cI1Eshjxy+/PnRG169P+UzBAgJ8KcFeAoEAQAh+QQFBAARACy3AIwAZgA3AAAG/0DOJ0KMjIrIpHLJbDqf0ChzILBIr9isVusZBAAC0Wg83prPaOekMgAAQqK0fJ7GeDKVwDdE7/uzGSEAe3+FhksgFiF6bwOHj4UcFBZujJCXf3yYm34BTyacoWgAJKKmcxynqk9Vq65OXwAVGUgYHa+4egIPGkgSuKsTGQIARAsbBsnJB8CnGwsMAAMMCwXKy82iEgUNAgHTDdcGB8zZogte4NbK5OacBgULxAMP4dft7pgGBBCD9OvsyuWDtO9BugUExOEb+MhAgweDBFRTKJChoX0M9AyYeK+ixT8Oo02biGThRz/wGmQEwMBeSY8n6RhA960lwGUwY6aBJ09avf9kRHDqRMnPHwMC1gCaHLqzgMFvCIFGEMp0jsOnuxIWWEcuZ1UtGHVNLBC061c5IaVR01rE7NkzKVdSS6Z06dss3NLZpOj1LhSe3ujZ69jXrxOeRpHCC2jX8BN4TzfaIzuVnALHWQq2yQpv6zgFoC9jlhIW6tatCRAgCD36SsgBVKImSL06tOjWT7hFC8DAwezftVnjzt1ArwMDv1PbHv64AISM9BwgSIBc+XLmTQxA0FtgdvXgt7Ermb79GwQC3mnbDi++CAJ+XnZ1T2ZdePskCJxqhFAduWr79yGBgAMMtMEABPPNFlyAS2xAoB4HTqceaAwuUYADbUxznGoIVHgZ2HPfPCCdah46cWE6BpQIBXkQdKjiiuAFAQAh+QQFBAAdACy3AIwAZQA5AAAG/0COxdIpdkbGpHLJbDqf0KhUyRkAQqKRVjvter/gaGUQuGa3SFJ4zW4vPZlKoBwyKVHuvN4b4WQAAGUiSmp7hodMHB8VgEWDiJCRRh4gFCGBAUkDkpyGHxYhRpmdpKWmp4cCqKttFhQgHKyyXRkUGbO4TxW2IEUeucCaGRkawcZjgAwZGxjGwHFWAw8bFwbWEgfOqxEbD2QDCwTW49napwYNDAMDDA0F4wbl5qYFDQJl7fDx86cFC98PxMGTx4+TAQLeAAgIp49gwUgHH8xZ2NDhQ0ToBABg526gxYuGDCy4J61BRZAQCfzb+OCdR5SQDBRQF2ChS3IfYbZBxyAAx/+b1g7k1LmmHkkG4m4KHUoUjD+AAnEybdolopWFSV0upZoH3YNAFGVqncpVCrpoSN8VCUq27BOZI30+MFlgbFu3TQ4uAPvAWl22d/EukaluY0elQgWH4emzHdB4iRV/Mdo4KuDAkos89clQ5uXMVRFeZfgXMubMXufkq6tVgWvQU85WZv3O9WvYUeBqlJY0AQIEthXgzk0AAtgFBhIo9x18OJSDDMA6SK78d3PnThhLc7DcN3Db2PMmcECypfLk38GHZ5IAwjcIBc57V79eCQLRAwQ4iG+N+fX6RiDgQE8BMMBdf/7dBmCADgAUXwLopbdgEvchMwAEBEBYHX0TdoAxQRwTQYBAdRJ2mIQFZCg03W8ImLiEBBNUUJ4DLLrIBAEN1mSAjU6MCIGIPD5hnW1BAAAh+QQFBAAYACy3AIsAZAA8AAAG/0CMUDgaDY/IpHLJbDqf0GQlJDJGr9is9loJAKjbsHj8jGQqAG+IzG6PI5MMACAUIUnuvH75qQzBe4GCQh4gFl1eg4qDFiEBiYuRbRR4kpZ6A5eaiiabnp+gkiChpEwgGaWpRxUZExOqpSFpAAsaERtCErCbHxkCcwwLurkHu5oaCwMAAw8FBs/PxcaWFw8DAQMLztDS05EGDQ/LDA3Q0d6SBQ0C2A8E5gfd6IMF1gEC2vDy83vgDOPl4PFTpO4Xs3cCBwoqsCBNNnMG4ikMZIAAgwEDyG2Ltm8iGwMLGLRDyK2jxzEEGt5b8GxIPJMnt1T8d6/BxogwY2oBKZJZwP+SOj+mVIbv2UaJQcfMfCTApoFtL5MqXTeyJQacOaU6qZgMAD5nBaBm1dqk4gOm5cJyHEt2CTh2B8MKwdo2y9MFv/C9O4q0bhSzachBjOr3CrhrzNSWZFt4bj2DC/YubgwF3NmMAcX2pczkLTYGYRUT5tyEIeLIT7cpWE26bDhgaZ0hWM26tVuqGd8l2D2btu0lprEt2M27d+3fR2ZiZOCAeAIExpEnMeCgp7vdBp7TPi4dQwIIiCFg5729+xAEBS5mdJA9O/Ty5jEgqN7OgYYN7rcriI/egcMKH0zgjHa+8WfARdhYkIEGBTwXXXzy0QdABRWAsIGDBRroAGKsFJcnoYHi3NMcdAhAmMR81hFAoolIIGAABAJklACLS6AHAQQ0NvEebUEAACH5BAUEABgALLcAiwBjAD4AAAb/QIxwJCwaj8ikcslsOp9ICyAkGlmJ0Kx2y116MoEA4Egkdc/o9JHzEYqRKLV8nvWAKoB8iM7vO+0WexhjfoWGRRwUUnpGA4ePaolmSAKQlmoil5pzKZuen6ChTR8coqZMFBmkp6xFFhRtGKWtrRNFEbSieQACGkUdErmfFBUDAAMLBBcXBcHCmxoTD2IMDQbX1wfPmhcNAwEDD9jZ25oFD98CDQXj2uWQBg0M4A8E7e+WBQvGAgvjBu7wGTJAYB4ve9gOBBTox8A+cAvYJVzIkA5BdACq/aNYcU48BsfqtePYUY2+MOokZiNZ8kw8AfQQJmzJR58AXhENFFFI0yOB/wcAAmhUybOnmnhBkakEWNQomnP81unEwNRpmo8xDRSQ2NQqF31B+10TwpSl1yZaYQ5gsHXryrNdHKpNpnUi3C0Xjw3l2vWuk5f02PE16zcJ1AApRxIubARrOJkrFzOmqo9fzomSJ1+kZs9t2cl/vUEUPBg0k4sD1q7zrFCB6dPysrpFoKD2ayVaF4S1xi4B7dqubyMhqJZtguMIftsWfkTuMQcGjvtWzrz5T3AMHCCQrjx4dSEJHHwbAGF7dN/AvX9PgA6xvQTXIlwA/r0IAgfzyBNIsCEDiAkS0FcfAgVAYAwD5WmgCggRHCDgdwQaxJYBGqQCQgcPrgeBWhBsNUDBBxNQVx8GBKKzlgP8FZBchuvhB06HyIk4IlUQhKVdcgjMeAQCBKj1gIo56mjEdhsCAIGQSvAIgQNILrEicEEAACH5BAUEABkALLgAiwBgAEAAAAb/wIxIZDKNRpmkcslsOp/QqHRKBYSOWKp2y+1OQQJAANBEec/otBNkIWdC6rg8bqkEkqK5fk+ltMdXR3l8hIVvAWNLAoaMcyJuAAMCA42VaRQicJabnJ2en6ChoqOkpUpuGSAcpqMCFqylAQMVGRuwnxYUYQAMDRe/BhIHt5YTC2EDCwUGzAbDxJUNDwC8Dc3O0JUFDQOyC9fY2YwFDAO8y83P4oUGx97ozOrrewYED7IP1unzhdvdAt+uyeM3h9wYBvCcDSSopp0AWQ0SLmSIpt60AfnATaToxSEAgBo3cuRi7yABA0kUjozTrtuAiAbQHRC5cko9BpEenBRYM41H/4ASafaEYlEWg5PwZg71sk3My2UyhS5tcjMn0nRSpy75qSxmPKVaqRTFiDRqWC1NA4AskBLsWSkxGeArQPdr1rM/YWK9q9WANHw7sb6d4k9twL2Do8Q1CjXJTLeJqS4w99SrQr5T/d4jGzOqgshPCkz++K2uMwWfQVMlIHcAws4IUKNWLdllxAS4Y8umvbVB6wcFcCdAoDs17ySiB7h2IHy4bOO8xwJvHhtBBAnHkySAIEYA8wQGhkvgwMFD9gwIWMuCEDw8AgzkV53f/pDB9/AGIsQ/n37z9PDgeUAedLRt1x1zzIh3wGzZIVDAQwOwB95wxZ2XwXbd2Acgcbvx5yrAZhAQkJtuFmrHXQD2ERdbiUo4COEDKrK4BIYAOCBjEwg44ABKN+L4XBAAIfkEBQQAEQAsuACLAF8AQgAABv/AVCg0ihiLxqRyyWw6n9Co9EkBBACiqXbL7XItIWNYSfKaz+ilB0QJAd7ZZDlNr2s5H8sbEDLZ/4BSJCEBV4GHiGRuRnGJjoCEAY+TdSmUl5QCmJtQAJyfoKGfICCipkwZp6oRFRmlER4RGKuhqbShegEDCxtJErebDAMADwQGxwYHwJQbCwIAAg0Fy5wND7rFyMnUjwULVgwN2srciQYEAroL4+TlhwUPwwzGyO3ugAYN6QPS9fb3dc5dG5CtHsBABRoMCBCN3cE/5xhg05bs38Mz3oYJIFDA38WA+tR1NPgxjUAABI0ZqVjSpEJo60aybHmGgESCFA9YpKnFwIL/hRtl6tzJM0q+fQs6rtRZtIsBeAMIihNKtKmTozCPLa1qtQmBgQw6jhzatec3htIKjOVaNsk5pGKPMW0rBeqAcE890oWCVUBSdmzpfr0yD/Bevg2s8MsZuO3TZ7viVmxc1qe8tGspW83HAOXfzIevElhAmOO0CDoVhL6qkGHMjggUyF7dpEBngmoNJIgtWzVtJZahNUhAHAFv379XNrgJQXfx3siTZwzwwAHx57OTG0GAjiEEBAl0H++g3UiCgQ+Ii+etuSkCB0Ad6Bbfuz1P7gMhFAi/+3j5CAlAII91x+wGXXncMQcefb39d95CDMxnYIMIOrCPfMXx9l8ECMCjKAsEBGSY3X8ICAgAAw4YF9uGSST4oYosKhGgFQbEyAR3KdrYxHEKBAEAIfkEBQQAEgAsuACKAF4ARAAABv9AiWQkHEpIxaRyyWw6n9BoFBAiSq/YrFb6CQECIdF2TC4/OZQKYC02u99btCUUoMLveChlHqiP/m15gnAcQiIAhoOKeRQiIUKPi5JuFCNek5huJ4GZnZ6fmAGgo25IpKdMFqirrK1JABUfGa6johIVExIRGxi0nRVCAg0dvp4gGV8DCwUGzQfFmAwAAw/MzQbP0IoFCwIADA3X2NqKBg3SAgvi2eR5BgQPAdQE7ZMFDX3g6/XuBAPy6q6x4wenwINp1fYRhGNgwQAAAggoXOjGHAOA1pxRrEhggbwHEgVudHPvnz6BA0dqeScAoLhxKskYXFOtgLUDKWNeMQChpbD/jDh1brGIcaJQLNw+hnSW8+gTcw+FGbDJ1CkWAheVTb3Z1CqTmQEYMBOCratXJeZ8NmDG9SwUosrGSijrFgq3AdTCcTVbN21YvUWC1m3yLuuDZm0HN0kaNmNZvm6hyluLEvLZwkX3Kv7qEMADwBJwWvaaFqLexJuTvItHzSZXBamVcPsScSs2BbBjF5E8YK1NBLhx6yZbQJoyAgmSAxc+fK7DAQyQK1+eWzdRAQ6SKw/efCqEjwa0U68eO4GDfMjDJwhOPjUCf/KyJwg/vnkCBnghFJifoP5wBBDgFR1/CFDXHAIOXIRdePRx918B37VGIHv2nRdWev1R+OA/A8iXKCFz9j2AVzX9GdicBAAKAB0BBSJwYhIIZuWAiy/K9h0DNTKBgE3sBQEAIfkEBQQAEwAsuQCJAFsARwAABv/AiXBIGhqPyKRyyWw6lyORyIh6Wq/YrFIUAEyJ2rB4bLSEuiFjkcxuO81ot3y+JHG79LyeIgIIv3qBbCkiaROGgolhKSchAAEhXwOKlE4fKVFHApWcT36doKGio6SlpqMfp6qroBYgQh4RrJWTQxgds4kCAAAPGxfAErmCFbwMBAbDig2PAg0G0AYHynkEAgEDCwXR09RzBQ8D2dvQ3d5yCwMAx9HS524GDQwAzu3m72MGBA/Y2tz4bQosePSAXDmAZOI1Q/YP4RgCA7A943bPIZYCDPoZPFDRohUD6XoxPOgxS7xd9SiWxBJv3jh7Ky8uwFYQZkwrBRp0YTeE483/J/oipizX8WcSjP2gkfNplImBcANqLi3adAjIa8cKCJFGteqElhK3bWXq9Yi+BwCyIRvbtWoBCLweIJtaNkk8oc8KbOPYtimBjNkM6OXa1yi4tAW1CiFb12pIdiobGzkZwNlGxo3ParRX+KdAxHOJdo55d13evZgb/628QDBdyUPA0XRdTgFsxxEZ6NWLQIHv218bXLNsIEFv37Zh6wP8LIHx48lhyx4AoYBz48iB3x1w7Dp04BNWC3CAwHv229MhOC/+/XYCCAECMCjPHnn0xggcCLVe/7xkBNZg40Bx/d2XGVTVJVAgcAhAII5cCmL32235CcCdAxG2BxuA/FBnKd6E7sEX1XPHgTdBfs0UgEBvJgoB4DUDGLBii1YxMAABCNBoBAIqIhcEACH5BAUEABEALLkAiQBaAEkAAAb/wIhwiBoaj8ikcslsOpeh0HNKrVqdp0AAcO16v0qKCLAVgc/oampcHo3M6bh8uJZGQm74fH9Onex4IyURF3yGVx8pb2QheoWHkFV6QwKRlk0UFG4hWkIDl6BOAaGkpaZfXKeqq6xUmSAcraUUFrCyt7iHAhm5lxUAALsbGxcSvXwpGQIAAwsXBQYGB8d7Gg/MD9HR09RyFwtkDNDdfAYNAwECBAbkfAToAw3a0u1pBQwBzdDb9WgFDwP0aePW74uBBQEfrNtGsOAVc8sYyBvo0Is5BsEm8qvYhcCDfAvmNeRIpQA4AA/2bSRJxZwWBgtXsnxi4F06jdJGzmRSQEC+/wYqD+jcqeQfswVBhxJFYjKhSnpLmxyMGDNnVCYXM4pUejVCTYzNtnZdYhLkOK9CxyYxSSalgX1p1R4xh07dW4ZykRDwKUBeAWhx8w65Z/avVcGDAQoEHFjwwQEo18HlehViAIliEXttgK/vVspRPZrNjLjsALeTNW9uK5khaKI16/pl/Jpoz5t/GauO8K8wYAUKVD9GmTsBcOCah8NMwBzB8eQN+BJgnsA5csQ1Pw5wQB2B9eCIE0DIB8FA9+fhIWArcP66YAQO0C03/131bQHc6R8H7xjfAAgIRGMceoKJRx5z+rmXFwIQQJZNAgnyt6ADPokDYXUELkhAZ9w1ly2hXAj0th191u0mHjMQFOBdiaolEN9pKjq3mxDw+fSAcQjMmNgDOepoBIT7BQEAIfkEBQQAEQAsuACJAFoASwAABv9Ak2k0ihhJxqRyyWw6n9ColGkCAETFCHLK7Xq/zZAROxKBz+h0kpIahQABsXpO957eAHl9z2eW4SFmfYN9IoCChIloFBREIQEAipJzj5FGA5OZUilNApqfUSOWS56gpqeoqaqrrIQfrakWsKkUs6gVtqB4DBO5mRQVAwAMDb6ZGQLDxcaSDQwAAg0G0wYHzH0EDwEDC9TV13wFCwADD97W4HUG4wDm1OjpcwYOcAwF7/F0BgRwAvfT8PKlKTBgG4FzAtUUELBNGr6EaAo8ILfg3zeIZww8GMDN4oGAGLms4/jgIECQIaUYaEDSJMCUXlYmI4YQpkgCz6IZSILSppP/fRMFdOPZ0ycTcdu6vStqVAnSdueYNjWysp7Fi1N/0gvgb2eEalKnEuR6kOrHrE8WNjTw7yzaJgUYNCxAF+zbJhop3rvn9q6SkeXumfW7BHBJticJJ5GpDLFdxV+dDdC5FPJXnNAcngxrVGLSqJx9Ii03rW1omwUawHmwNzHkqgHsOe5LeF9BAQdNW46gdoC0ugcU7I47ly4CBcgtS9SbIMHx5JDFcVzQ3Plz4YoNF6h+/bUDAeUIcEeOXTHO2OKbd1eMIBtXBwkMOCcPGYFEjvDlI3hu2QCEbRA0px99iiXgACQPCDgfdIQh4EBBrMW3YHl+tVeQPRKup5hauGVIMWCBcg2Q34SWJaCNiOrxZxkCEHAU4H4fstfiAC/upoSDwjiAgI03OgBBATwyASN5QQAAIfkEBQQAEQAsugCJAFYATAAABv/AkWgUKRqPyKRyyWw6n8hQIDQUQa/YrBYpAgCoo1Lksi2bzyMpoHpuu68i9VBMftvtn2I6ADjW74Bue30RVoGHZiknRyGIjmhGjY+TWCdCAXyUmpucnZ6foKGio6SlSBSmmyEWRR6pr7BmAQMZGrGPXgsbRge3dhMPAwMLBQbGvb5uGAvCD8XHyW4GDc0ExgbI0WbTAgAM1tDa2w0M3g3X2eJaBgTlDOfh6usEDwEC8NjyZfT2+Pn6WQo8ADDs2j+AVwpAILjAYDqETgosIPjAIcQr0/hURHcRyjQAARg4fNgxiQEHIBk8w0ayJBICIAWsPNDSpZECA+wVe1bTZoT/AgLsWePpcwnQWQ1mFlVSgAHSmT1dCiSYFF3UkgaCDYO6FIkBZlsNFKPZ9chXYQuGsixr5OyAB9aKHCzLDQBcA3LJsj3Z7ZvYY1cvTnN3jmdgiOzK3fu7lm0EegAWW3X8s56AhpMdS5yFGfBhhBIZii1C8zPArxRHRyjtOKNdsWP10m2QsoBtlqb1sat9G5sCygRyyrx9QMFvzcIJFEtg3LjmoAIIJJiOoLlmpwOkU7fOVuAsB9MTVHfONoFW8NvJl00AQRgEA+nVL0XQfgCEAgngjz/elb4A+/jpx11/DjQToHgDzufAf3CFtx9bCCw4wDf5IShfUQi0ExJ4Al7oNBMCUzHAoYX8deWdAOhZSJkBEHyHgHjjUcYeQRAgYGOJ5S1kn42UHRGhPcz16GMBBDSnQBAAIfkEBQQAEQAsuQCJAFUATgAABv/ASCQUMgkvwqRyyWw6n9CodDQKAEKno3TL7Xqbo5A19C2bz8zTSCQka9HwOHQdCLgt8ryeElGL6lh6goN/diMleIOKZyaFgYuQZY11kZVlVXUCA5qWnU8DnqFRAqKlTQGmqVugqq0RH66xspEUGSCznRYTSR24igBLFxK+igMAAw0XFwbDxIICAcgGzoobDAECDdPUghfX0tyCBQ/H2uGC5MgF53rpDevscg8DAwvb8WgG8/UFBv4H+MoYWEBvQb9/Ab8MLHjQAMCEXRby8+cQYkSCExFa3CLRIMWHG6MsBOBRY0goBhoIAPCgIciTTlJqekDg40uYS2SyrPnvJs7/JDpp2vzZROYAoR+JMknJAAADniaVCmHqFGpFqUAJNGVgLsJVrF61OtV20CdRA2K5Gihr9ieBB9jI9gQr5C2AbGvn0n0bN6/DtjjH9WVLN8K4u/YI0y0AATHFv4ULLMBmb+jiBccq6wUrOVrizVgHZl7b7wBgmKLrkYZMd2C0B6tNnw6Z8nXs2bQbWIFdoLSCwikBBOBtAIGC460dCIedIIFx5GBTDhiOoPnz39EJCGdQvflx7Jync2+e4Htk8dUNlDfPWbiA5uq/g5dqYPr7BOqvt7YP3zl7rAnYp15+/0mVADQCFICff9ABiKCCBDZo4IML6gdWAt8QUGGBSmGIKo2GDM5nYIbOPVdYBAnANYADCLR4ohAp0lOAiy+i+IAABCBQYxIIFPddEAAh+QQFBAARACy5AIgAVABRAAAG/0CTaRQpGo/IpHLJbDqfRxMAQIRar9isUQgIULXgsDgy7FJF47SaWfau3/BiGxCvp+ejkn2fxYtIG3yCTyNmVYOITIVuiY1JZY6RSCaSlZaXmJmam5yNHJ2goVcfGUUYomsBAQIeqHAWXQKBRQeuYxldDAa7BrW2YQ25vL2/YQTCvL7FWccBusnLWs3Pu8rRUAbTw9bXT80P291W2V3g0OJPBg0DAebV6FDB7eHwTers7sT1TOrl9PtK+s07BzDJPQD5uBUsIjDhQoMOAAxw+PBIP4QGCryraMRAxIkZN3KMoC4ASI29FBYsOWDBNpUAWSaEua9fy5ApR5JsYNIlyuADNOsV4HnzZ1B4BhZI9FntKLqkPXEC1Zl0qVSn4qoWbUpV6dacIw1AsGq0q9VkWLuJPct1ZAGvLtHqLDD2ply3cK/OHSuAKViOb1f5nYoXQF+9eFc1kKpg7gKTizUiUNA48eEECShXBqxUgAPMCSZvrhjYM2jROhNAWPUZM+qRqlmfpkx1tWnXmsPa/mwgdG6OBh4MMN1b9OiFwWUX/10xgXDivmkDf+CMd/TjK6kzsG48rHbu0qcD2O76NeDvobu7fTCeAIL34c87cz9Zp5EC1CHUt38fggME/CEBn2ZBAAAh+QQFBAATACy7AIgAUABSAAAG/8CJaEKSGCbIpHLJbDqf0KgzFAgNJ0epdsvtIkUAQCiZ9ZrP3usVi267oeDAuvyuv8dCEelCt/u9JngiV31/hlqCZIeLW4lIhYyRSniSlZaXaAIAmJxJA52gm6CjpKWmp6ipqlICSRGrfgAVGrB+FQEAD0kStW0gFQADC711GgvBw8RuGwsBAg3KbhcPAM8G1wfRXgXU1tjaXdwBDA3XBtngWwTUDATmB/Dx8vP09fb3+Pn1BAwA7e/6AgocSBAeP3/usBVcyLCggYMPEp5rSLGiPQMNBAx4UOBdOi0YNXL0+DFKSGEdv5WEgnEASpIrnRhY4HJBynMxn8yseRNdTv8mOwc06PmziYEHLofCLEqGmtACHeExXXI0mNKJU5UcdSZRalYkBRhwNRDVZ9YCApx1LPsVbFoBUNm2LTDAGVm5X+nahYp1bl0Gd/t+JQBgXGCvgws/OGx2qoMwi1MinooxwEayCttiRIZZMOUGlheY88x0JmeAmo8JHT2ZaQEIVju3LsqtWjnJjWl3u505LzvepIseJCdbQdvhBPgqMP71Yb+IBhIgWM788/MCCaRTb+5AI4To2pdz9449fHXHLr9nny4+KwIH6cGzP1/0vUsH8re7h3A/f/upCPA3gAMJRDffVwHeV6B5XyWA1AAELHigew9YFqGB+k3loFoLUkcv308JiAVXh/9pKKJ/H4L41nrstTVBAnUJgMCMKZb214wuKqGXAQogkGMSCRDgYRAAIfkEBQQAEQAsuwCIAE8AVAAABv/AUUgUKRqKyKRyyWw6n1CmKAAobqLYrHaLFAKq3LB4bBIGQtaxev0cFdHsuLxoEn3h17lebD/v/3xggINafYSHiIlsIQEBA4qQRY+RlAKUlAGXmpucnZEfnogcoX8VHyCkeplKHalsFhUAAhlGrmwUArINBrwHtmoTDAAMBLwGvr9hGA3CDwXGyMlcDbkLBdJqBg0DA9bYYwYL3Na931vh3Lu9B+zt7u/w8fLz9PXvBg8AA+rH9v7/AAMewBdAQLF1AhMqDFiAQcFnCBdKnAivgICCxvpR3EixwACM0DiKXEjgI4OMI1MGNFAywAOUKmPaa6BvAUpzWbQ5sgkNJ5b/cPr4HfMZpQAEXSGJQinwIAADftGUNmE67OBQqU4INLMaFWsSlrmc9fS6RJuAbhCvkv26De3YtUjQ7SsAsetauQ3o9oP7Nd8AAnrZ8Y3b1GBgu2QbPjw8uIhFjIwbe3RqIPLgli/rIvZKM4BNzY11doMZekFN0oPDFRQqeDBVAbtAu873tLLGxlqr2m6He+vhzUrNDnBmGa62cXSfKVAQuq21AgmWM08tbl+C69JL6yNwPfry0BAcQcf+fXCCwga6ZzfvUMD19Ov5GrjIAEECAwjiw51c/37+8nxhdl8C/03HlwP6QDBggYMh4IAjECCQHoN8OaiPAwsCCBcC4QmAOOGEGq6VQHjE+PdfaE2VSKB+azU0HHQInNibS/hRWCEBZykYY4hrOcgNATE2loSDzgi5hH3SLRcEACH5BAUEABEALLsAiABNAFUAAAb/QBMgFCkaj8ikcslsOpcjQIAYKRie2KxWaxoFpkXrdkwuiwJDVPFabruVXRFg+K7bj6NQ4M6359F9gWQmRlSCh09dRVQbiI5LckUDAo+VR4SWmZqbnJ2en6Choo4Uo4cWH6Z9qBmqfAIZE0USrm5UGrO1bRkDAA+Num0TvAMLVgYHwWMbCwMDDQbRycpaFw8AAwTRyNRbDAECx9zdWAUC4NHkWwUDAQxs6lkEcw/bB/f4+fr7/P3+/wDzGWgQoJi9gAgTKly4oCA0aQsjSpRooKGAh8gmatzor8A1Btogchw5kgADXyEzklxJkYAAAMYOspyZcKCzmCpp6vxX0RnG/51A/VXERuBY0KP6DDwAJw6p0wMFvgkwYPTpUZfuqEqL54RAu3pGuTIZiG3BtnFikwx9dnZaWiQVwf10+9aIRwAgD9ZFEhWlvb1IXA540BSwEZvFCoQ1HKHnM8UZGTdegK0B5HuSlTK9THdvVHScJZvLWpWxAa8BwEI03aBs285v4xrUazjuRZmM7wrQZgVz7m8PeEdm7NKX4t6w3zYQkDh07QY+IQ8HvNZybwWZl2ZTjEAB9t9MEyTo/t3waAYIxJOXjBWC+PHeDXf3CgBCevjl9yJwUNDB+/XyQQCOf+rFJ99SICVgAHn51ZUAggUoyOBvvhhQoIGAeTUABNHg10dgWvs544CFHsrH3wD+WegdhnUhIGA4CiawImMPoiPhjOZ9w8B/LHp2zgPpTWiiM/YhAKCJ2DhgpGRGuBiAfUwegYAVKyoQBAAh+QQFBAASACy7AIcASwBYAAAG/0CJiHSRGI/IpHLJbDqfyhDAcjRAr9js1RQKTLXgsNjY/Y7PaKVpBAgYC4W0/LwOuCWbgnXOz5pEXiFvfYRYIgAAISQbhY1OI11HcY6UUZWXakZeAgOYmIeeoRKdoqWmp6ipqqusra6vsJgVRx2xYYiztmIVAAMNFwYGB7pZD70Ee8RYEQwBAsnKUB0EAgEM0NFPBG0LwcLZTgYNAb7ew+BMBgvODeYH7/Dx8vP09fb3+AcFxgwE6FAEGAB4oEdYvoMIEyJswGlBQYUQI0IUN6BcMIkYM9ZTd8ydxo8ZDTxw5s0gyJMQC1S75hGly3wEBgR40PKlTXrienW7eLPnPP917Gr67CnSGjKeQ4cWEPjgqMmkPakNcCgUKkqKvuA8tfoS6ABkergSHSlA61axJ5daK4nWJrWZBh7+U0IRQDe5c5FwLGfkXV69ZMEa/CtJYD9zhI9Qs2v2XOIGFR2GdUx4Qa92kxNLACpAsN/Eahk0ppz3LU13ievu5Jl6QcV2rFOThT04dbPDsQmrHDhac8ypvQmLI4fZZGtnBLR+1j1StHIFvpsR1INAAXThDO0aSJDA+vW/WB1wR1D9e17OBMZ7T5ygeQH11tlXownf/NwCFSFwT1DeNznx261HGAIOIJdAgPERlgAE1rxnQHn2/aPWAwfyJ+Bfi+m3XX8DOlBCEYAWRogOAhB8WCGHfyFA1nshighOAittF6JmBsikX4u+teEAeSimWOAAO1anmRELAsAAeUNWAQEECCSJBHneKRAEACH5BAUEABIALLwAhwBIAFkAAAb/QFGlISkaj8ikcslsOo0iQGhjKDyv2OxzBJBaJQateHw1RaXGMHnNPoa6lk17Pn8DLBe6fswNhFBFanuDTCYjAQFGX4SMSWYBAI2STpGTlkYjIZebnJ0SAp6WA6GTlaSnqKmqq6ggrG13FBker2sAFSAaEbVjdhm8awIBA3LAY8IMgsZYDV0LBtAHy1cNww3QBtLTTQULAQIE21gFDAAPi+JNBAIDCwXRB/Hy8/T19vf4+fgGDQMD1/D0CRxIcKABbwPepXNC7hu2ghAjSlwX4MFDiRgz2uPn71lAjSAxHvwGMFvIkxENPAjAgMBFlDAFFhBg7p3JmDjx9ftnM6fP/3oHAQxw+fGnT5XfbN406rOhxZdMc/YD4LFoVJQH/ZW8enQlOKhcUTpVGhYngQFUe5aN2exflaVrQY78+i6u2JUMCqi1C3Kdubdw+abc+ayutoVH5l4zjBiJAQYsiWZrjGRmzZ6Uj5yl+jZe5kDVBCw2+VlCgQcAWl4sTa7m6sz82FWd/DmrW3ilkX7F/XkmS7KHKRcYEMCd4eCNq7llXNsbOL2ke6POC93z53XtoGdTUHvnaAXcmwt1mQAB+PCUH39LwN48euHEH7AvD561Pwjzz5d28M1B/vqZJQBBagW0B2Bm5AxgkYHvNYYdfgbQ1+BCCDjgDwEJROjeZwh4VVSgAe5NmE4CkDGQoYQiijNcABCimFmFQvkXoX4vQvANhiDSSFkCDyhYoISsMTAABBpu+KKFA/iHgJE1+lPAkge+6NWSpSXGjgEKIFClEQkUcJ4CQQAAIfkEBQQAEQAsvACHAEcAWwAABv/AUmhRiBiPyKRyyWw6n5FRALCAWq9Yq0k0bRSK2bDYOgoFQpvveM1GbgGAENjQrou39nzbDLDo/1cmAEcXBXSAiEpSZyhpiY9HeBEhRmCQl5iZmpucjwKdjwGgo6SlpqeoqWITqmsWE6wXrVkBA6wRErNXFgMBDEcHulYZcAsGx8HCTw8AAg3KVxsMAA+W0E4EAgNEyNdMBg0DAw3HBsneSQYLAQLH6E0FDL7lB/X29/j5+vv8/f3hVOj5G0iwYMF1zt41MfDAFwFkBiNKjFhAABVD5iZq3Kgv3DiBHENqVFcLY0aRKA0WaMgAZMqX/QxkCwgRpk194AB8rHmzZz3/huwe8vR5syI1jESTEhBnbGjSl+BqCT35FOZKX1+cVhVJYNqDQxG2wgQnjpxWsRtJCpiK9mU8rC7bcizQy5ghuSkb6CR3F29IkgwIZPUbMt5RpAqRNNBmN2NiI+rEPez7OIIBeQyymqscgW6Ar5Qr6x03+JxCdc3Ymn638qjAxzIZv4a9QPLsxEAFmKxXueJnA4hhE6jVmDftZnwdw2b2QHDoxNm2aTae2GNy6qcRfjGkQEFvzMcSdPf+eCkACAnSj4fdgJ2D9Ai6V0YA4XMB+PIfJ2AwAIIB/ORBJ857/62XGH21/GdAfPkplABLCPzHYICsCRAAehI2+A4CDgyYUkCBGqKDYGAAUojOftT8lwCDvXkIoonoOFDShxPqVx8DH65ooEJvPZCejjBew+GACAA5X31rIVDjYwjI85WSIb6TgDgFKMnZEQRAgMCVSUzYXRAAIfkEBQQAEQAsvACGAEUAXQAABv9A0iVCLBqPyKRyyWwWBY2DweCsWq/KUyjAIBgKVKx4zBwBAguyen00iQKABnuuHoUAgE2hQO9b7QEhRWF+hUhuAIaKTVsAFouQR3ghjxGEkYUjmJsRbkQDApyRiaKlpqeoqaqrrK2uphSvsqkUGUQds1VnoblYeLa9VSAVAVBDwU0aDAAPYAYHyEsNAwMNU8/RSgsBA2DZSwUPXNfQ30cEAgAL5Aft7u/w8fLz9PXxBttQ5koG4gzO9gIKHCiwQLoFAAkqXDiwATcv+5DgK8aOocWL7wgse1ARo0eFBqZV6/ixpL1+xbw8M8nSnkFmCVvKjEeAm7UpM3O+y6dypc7/meGYTYl4pIGAAetw/pyJD8CAnkuZMuDizGdUkwXOrANztWVIAFBIdsXYD8A/sWMtokOKNu3CkNSguvWIUkDVuR4NBuDIFS/GBk6t9fXLsGmXL1YJEyzAYECzmIoJihS8kuhEu3uwEWU8rq9lAgPUIW5neQHYm5Ujlm1GjmiEtUlTRwT8lJ1lcQKuyTaHDs3ocvu+jvSs2h+BzKQjvkSYkCiBwMiBm7u8h/g+xkK5KrAscl0CBAq2q85XIEGC8OKDT31g/nt4ogmoOWiPnqiDYuXdpzeXQBx78+Dt941BA0CAgAHnvbcPAg7ElYABAQoYDQL+IKgffAMEAMGDCUoYSk1NA8yHYH0LQjDAWRcq19iGCAZon3wPRhgRAhBQBCCJ/AmwF4c48sbNfCkueJ8ABCAgY0T9Ofadi84dVaRrRTD4D5RGHIheeEEAACH5BAUEABEALL0AhgBCAF4AAAb/QAnBECkaj8ikcslsLi2Ah+HgrFqvThFgsMB6v9dTKCAgFApEsHodGQECD7ZcbRoFAI3LfH81hQAAG2d8hEwjYyEFRWmFjUVajpFJYwCSlhFvl5qVmoUjRQGdoqOkpaanqI4fqaytrmoZHK9fIBMYs1YAFbhWJBUBA7xXAlGCU8JLEwMDDYzISRgLZM7PSBsMcAbaVNVHDcsN3UoG0mXiSQUCAQtoUwfv8PHy8/T19vfxBMDN50fkAQy0ucNHsKDBegQYAFgg8KDDh/gMfGPWz98DgO0gatwIr8CAdQ05inTYYMuQioseAGCQcaRLggQEcAn5sia9BcuGbLPJE54B/2wsd/bsSWDAQppDa0oko3Ng0pcGVD5QVOSpzZjMkFoV+U9AO6dbORbAJqVqWJff8Gg9C/Efg6ZsRY5dRzVCXI5Fs6K5u7GrgZZ8H86VsjfwQ4ng/oI1TDAqQLiMD6ZbeGZx5HsNgJkpfLmxtIAZ+8U8Wrgfzqw7z/2E85WbOI9HU5/LXCbkuQJSFR87h5VhaXHkANT+3c2AuqmceQNqRrwauQFlKr+7zWAA8m39JjI3oECB6nJoEnTvlw4OggTix4tzsMUBegTquyGAwPp9/GoJqkNAnwC+9/XLFGDff/LRJ8B5/d33THn7odcdgc8g4AAZ7hng3zkIXDTVgOckQFZMhelB+MyEAwho4YPiJHARAwkYkKCIyGC1n4soFsgUh+IgQJaLL6q2jHs95jihAC76B6MwKlqHwJIKPpOXA0xWNN8AUBr54JVYZqnlllx2mSUCBVgZBAAh+QQFBAARACy9AIYAQABgAAAG/8BIo2GIGI/IpHLJbDqTpMGAYCw+r9isshQKCLTgMFYEGCys4rT61BU0qup4uPsowOX4JxnwzvudJkYAFwV2f4dIIyEAIYiORyYij5NHjREWd5R4IwEBmpoDn6KjpKWmp6ipqqusra5XjRmvVwEDmBEYs00CAAIauk4fAwALF8BND73Gx0saDAEPBtIHzEcdDVJ91UgGDwEMBdPbRgXDZ9MH6err7O3u7/Dx6Q1e4eNHBcnR6PL9/v/tGggYoO2egQX1+AFcyNBduQDnDDScSPFAgzIE0IzrBmCfxIog/xEYSERhyJPtDpYJ9xGlS3YFBECT1vKlTQdlSta0iZIjOP+TPE/GNEMzqM2LA1juNFox3zcD4Zi6xEaQpdSTB79lBHqVYUxiVruCJFBr61KxAH0WRUtxJFGubPtlFWA2bkMDMhcUOmtXHoGcUPn2fWcAAgAGgQUPbuf2TNTF/xZIyfgYsjwDz+pUthzvL8HAnC8vOEwgbOh3BRgQ3Xw64OS127p9CzuOgDnY1Qr3qkstNwOwj2u/Dp4boYDEvauNhAg6+TGVbprH/q0Z3bZyVYkzmwu1wAEF41ITM5AAgQLwuakSSJDgPPrt3h6wL39+W4JaDtibr1/NgRfy9L13TALeQIAAe+5tY9sA+QW4DQIQPKUff9sNEAAECZCXIDMI+EdkV4b7PfjAAPKRF2I1Q+VnwH4CAuPNcRO2qEsGMmGoIYXAfJABfiBueMwH8UnjIDMg0MhgjNsU6UWMMs4yQWYIRIkjMAc4IIUDUrqn5ZZcdunll2BuCWEAWN5zRIcJmIkEi+cFAQAh+QQFBAARACy8AIYAPwBhAAAG/0BUJPIgDI/IpHLJbDqVj8HD8Kxar03LYNAwFKjYsHhZCgUE47T6KAIEFt61/HoKAQSEQmHOd54AAA99g01tAEaEiUkBR3uKiYAhF4+JJnYAlI+YmZydfWiefQOhg5ukp6ipqqusrBStaRqwVW4CGUMds0+AFUcSulkBAxvATxMMAAxHB8VLGVsNzU0XDwEMXwbM0kgFAwBd20oGDWfYB+fo6err7O3u7+cFyHAG2fD3+PnrDVuI4UgGGAR4YE6fwYPtCADgAubfEAMLrBVESBGhvAH07FXciG/cwokcQ7qTN7CeRpEo1TVYCM7hwweBQKac2Y1hvZk4z0UUYDInTv+SGX2m9GjzpNCNAWPePCqyAMueTDlCtObFaFSEBOZBvVoRwh0CW7keNCBgoEyx+QwoLIoWoYEoBL+0xSqAody5+qYKwGYV78iycO76vTfuTB7Bg9+9jYk4sTsC0Ko6hqdX8uR3BAQACNz38jm9YJd6Xkd2s57OowkIC4368mIGUB1m/hY73FQGrLWF6/bm9Ll/HvH41i1t8ZS7DvnZtQe82rWC/yBvtuwwIm7fDpNyPqAgeT8DCRR0b24NQYLw4qNvcXAeQfp/ECS2f78tQV32CdyPD+dA2Pn89EmTQDUPIACeePtJ48B6CRig3z8IEPgFgAk2k4A37DmIYDgI9MdvQIMU/pMAMhWAiOCJKKao4oostoiiA4A0MJ+LNNZoI4oIlMUTePrd6OOPKTq1WYM9AmmkjwjsNGGRRzbpYgGaZTCjk1S2uMBH+TFZ5ZbijTgQAmByKeaJCw5AQJgVNhMhABCA6dIQCTjgyJtDMBkEACH5BAUEABEALL4AhgA7AGIAAAb/QANgYYgYj8ikcslsOhuAAcFAdVqvWCXpAXgUsuCw0zIYNAyFongdLoUCArZcLAIM1fO8880gGPF6gUYjdguCh0gmIgEAR4CIcyNvkJAjIpSYmZADmp2cnWFxoHoBo6anqKmqq6ytVhWuWSGxVhZ2GUYSB7RJFBUAoga7vEgZA0PETA8BfVTDyREbhY/JBg0DAmnC0EYFDHfcjtdS4UfeAQ9Uwgfs7e7v8PHy8/ENcGflEQZc6c70/wADwiNQZko+AwvgqBPIsKE8AgIGEDmYkIE2hxgxFohIxF/GjwDtCVgIsuS8cx3XmVzpbpyfgwzQXWRJ8wCBKFM81ixpAEIX/5I7TUI0AzToR4TMZhoFSfBOmqUgEQKwqBSqw40Si1ptCGWANpVbGZ5L9zRsQ2vYzug0C9BATC9G2DYsUBANWLn0kDKwi1cgRABnyvbNWzHn3cHw6AZoUEAw4njW4DRe+9idN6eHK7dzqVUzu7GTPde719nzvp+URROUQhIa0pH+uP0lUtZ14YvcNgIO/YxX5JG8oV2mvc71NQGMa1d7yxtBtZtSJivgtm9AugQJFEyHNtQBdu3bk0Fghj0BAu3QEhzzbh49NAdJsZ8PzysBgwHs53NzEMWAfPfE2BcABAn4B14yCDiADQH/0UcLAjFBQEV2APpWUAYTzAfehhx26G7hhyB+iMB4DHyQwQYhpqjiih5itYCJGrIo44wbjshMBhRsECONPK6oXgAvZmBAj0SumCAwE2SgwY5FNrmhfRJ9MAGFTla5oYJSmMeklUUKSCAC+iFIQABSgFkhLwg8MAAEZpZTAAQv5RMBldoFAQAh+QQFBAATACy9AIUAOgBkAAAG/8DDoWCYGI/IpHLJbDonDwFBSK1ar9isVouSMAKPp3hMTjYA0gKxzG4fSQ+we94+WQYDgmFP7ztLIQEMBX6FTCMiAAMNaoaOSIFhj5MTIwAADZSaE2qEm3QmlgGfjiFGA6Spqqusra6vsLGys30ftGK2t00WFiC6TAAVRhG/SgEAHsVLAgCSykgVaBqezxEaAgEL1M8TDQECRAYH3BcMAAtF3EYNeATqRgVfD3viW/b3+FbeUu8TBubo9uQbSBALATzhCiosaCDOPIELI95jtwiixItY/jVLiLFjFQKK9NTz6NEAhGb0SJI8uKhfQzAcVWIEWdGizIgmUdq8ubCAgP+aI3kqNLDgW0yhClk2SIl0aNFBRpr2xLN0p1R8RQUYIHK1oM8BAYN2tUdUkEixY7UUGICJaVqy+7aifYslHli5dO8tQHM27xaf2fD6zWLgDLijg6vYRcc1MZYzA8LNTRwvcGPHVQrzRYz5XzY1kxMTCBCZs+OGKC9jpkKxami/nrVZPU2z72oqqB/We6aUqbKXD0ALedZa+LhiuY0/W5tH8O+szpUR+Lm08W+HwhUsp2oggQLtzwEwQJDA+3dldh2UR3BeGQRB3ROwB/8rAVv18tv/QuBAUHnz9OmSAAMD4DffM/1ptZ5+ulQGQQIGHFgMf4KEw0EE32Wo4YYcduh34YccJsCMegWAAIIEIKao4ooaJlieBiBwwOKMNG6YQBwPGhBjBzX2yCJ/A0iRwAYxHuDjkSCKGECOE4CAIZJQcjiaABCW6EGUWGZ44wAPQjhfllg60I58Eu73xYMIlPnLlAWkyaAuCDzApZvqFPAAAQj0Q96GQQAAIfkEBQQAEQAsvwCFADYAZQAABv9AQ8NwKBqPyKRyyUw2Bo+mdEpFPgcEgzbC7Xq/4LB4zL0IAguyes3+NgCCQntO95ZIDMDCIK/72RYBAgRcBn+HYSclAGiGiI9fJyFwhBGOkJgRaZmYJiIBABecnAAho5Amk3CnnAKsiABfrq+0tba3uLm6u7y9vmAUGR6/YKAWIMRgJJMCE8lgFgAAGVwSz10MAQwbF0TXHhkAA0PXXRsPAA+X5QQDWOVdBQ8B6lpV9/hGb4PwhXkQWojkGziFQIABBewRXLjEADp1/SI8GaSQoUUjBs7sibgvocCLFw0wGLCx374sH0EyLKAxoEqLQrR5fGmRJUmXNBc2EDQzJ8H/Atn2VPR5z8ACmUOJVikwAMCQpEqlxGTAJ2XUKTaFWr3KxCjSrVyXtBuHM2wTr/XAmkVi86natUW8MugJV6w7t3UbzntQIGHeJUyxlP2L8ShVv4SRjB2COHHcvX0cHyEgjkDft3AdQqkq2chYy1D/OqR3uXORnYPoOhapZ7BjyghdE5aXTjbhk7bzZmwd+i9qzgeusd6D+NrJmddYoikdPNlU5skFOAVunOdMBc9Ytk6I/ZncAgkSKOieLLCD8OPJE3OgDQH68d5Hnk+AAP4zCPQMhK+ffEAAAvvZRwwCEKSTgH7pZSfAAPPVp54vBGpzoHjNlefOeQYgcAAHHCSDW8ADUEyoAAYdOucOePQhUOKA+D0gYgcr/vJZgB7E2MuHAQCEoAQ29lKAOFrQp0CFv3wYopACyugOgEg+g0A2EKSYJIQGxYGAg9cY6cCVDxJDwAMEXNmPe+mNFwQAIfkEBQQAFgAsvgCFADUAZgAABv9Ai2VBOBiPyKRyyWwmC4NBQUitWq/YrNZaYAAWhul2TCajJA2AgFBuu7GbQaBRKBje+PYCwMj7yyQCAw1hf4ZYIQEMYoeNQiIAg3WOjokPlJQjQht1d5h/iSEXn4ciAQEDpIYCqq2prbCxsrO0tba3uLm5IBG6WRQZvlkBFcJYFZETxlYZA1/LVg98FwYGB9AWgg3YVAuK1dbQBFHb3AYPAWDVTuzt7gcEqHbW7/X2B+cAD57YDQNr6+4JZFdAQDp+yww0+BZwoEMlBQchXOZNwLyHGJEQ0NYw48NzAfZ19DgQygACI0neyyeSnsqB/k6mfPnOAIODM2m2S2Mxp07/JzYHqHP58x3Pi0XrFQRAx2fSJAa8LRLy9J1JlE6rGonKkKhWJuMkZtUKcgHSr03iSRlLVhoYO2idxMTqNe6Rggfh2lUSlU+nvUsiEtILGEnFv4U1ciScGOQDxImNEIjUqe5elmEs750LLvLWm2bZPlWo5mzkoEM9G1nYU7PdpYNdo+X6mHHiq4iNcWWQ2ciysLGv6Qad29jROkeGf+ktXNhxAwoULOuSLkECBNJ1e3tgPUH0ZQmiELCOPbswB4q6RzevK6ID8t+FIUDH/Xp8YWELwGefa/4ACOrxl0t++xmTwE0AGlCeMQigt4gB3q0nTAKCvKfgfb6gJ0ACEEooRkwXAFi4oHwQhFRNhOulqOKKLLbo4nom6WefgLcgUGJ95dFoS1jjzcggOgAiMOJ5pQmJoS4HDuCAkTreQsBjQnKDAIrRBQEAIfkEBQQAEQAsvwCFADIAZwAABv/AQ2NROBiPyKRyyWweDIzB4umsWq2NgKBgiHi/4LB4TC4XGIFGgXttu1GSReBRrtvvYBQBMCB4u3iBghEPAHSDiHgWA31/iY9kAAuQlGEnXgyVml8AAA2blSYRnaCaAKWoqaqrrK2ur7CxsrO0tXWnERwetrx1Fp0WXh29KRUBFRq9YAEDyREHvRoCkspeGFlbBgbQvBvTk9URcg9c227nVgV8BNro7k0GhQ+Ayg2M7Obv+kdnAQv0vAxkYVBun8EDBQQMaNDuoD4Dchhoy+cQHQFGDClWdAPFH0BeDQAImLjRHRRJH20tAECwYUk3BTC6fHkF4hySNNvE7DMzp5P/eDd7+mRiTwC+oVYMDPCEEykTgQEksnHaJOHCplSTACUnNKuRkEanetXKAGVXr2ALjk1yBqXYtU/GrdG4Vh3Ps1TjGTLwFq69u3S9diTSdyxUqYG9WmVYeGzEuXCRXLyK1ynQf429EmCmNvKTsv8qO10woGXirDsznrY8DivcnfhWI93KVzZSsASmBlSoRnctqCN911pcm9vvB3MgG6e1ecsaIwELhUagQAFIkQYSJKgeEI0D7dSt24IwBzx3WwkYFTAvnhYC8g+0b2/PfIBR9rYQoIGQwED4/A6w1N989MmSQBTf+XdeLeRJlF11EEYo4YQUVmghbOxZqOGGGyKAUhx/CnIo4ogRFqCFfOGRqKKGCTwwAIgprijjhA5ExQWBtigVAAH41fLeAPElkKItGAq54CweBsAfAv/ZUuMWTB6JpEIERFngLATwpwAC1VgJYRAAIfkEBQQAFgAsvwCFADAAaAAABv/Ag2GwOBiPyKRyyWw2AAyDsEmtWguCQcNQMFi+4LB4TC6LDYsAw8xuu8GEwYDwrtu/F0Zgwb372Q0BAn+EZSRZWwWFixYlIQEPjJIiAHMFipKLC5mLIgEAG5ecfiOjjANhqKZ1AWKDq7CxsrO0tba3uLm6qyFgGLthGcBfFCQDAMNgIBVqEckWE5UNzxYPAA8Szw0DAgQGUsAXx1vJaFBeyQVyW1JW7u9GBg976MOBDF3t8PtNWFr1u9CoAbgrzj99/BIiMaCHT7knAr4hVKjQHzuKGI2keZAvI8Vt3b55VMgQgMNkgSKKHMkPCwByw+RB6shyHwEAAmjWfMeQiMT/nfBS6gRahQCioUSZyLv2M2lRQUidKinJZ6VUJgugRL16xKA3q1wXWnvAZWJYI3FCgj17oEDDsmwXbrxk9qy6OU3jChkLV68RkAS6+DWCJUCiulzNkRU8+O5XxFdlkv0y+ADErWGHHIQsVWCUtWwNsuPslOEezJHv9fVrcXVcz3SN7NpmqV1ABib76jLgAKduXRZjA5vHUbCC2Ti7JFBwfDduBwkSIGC+y4Gg6Mub50qQBbp06rrmQYg+XTsug9jL60rwYAAEBN+Zy59Pv779+/Wtf86Ov7///o6R99+ABDKHgDXjGVBegQzid1cBAjYoIX0JMOBeAgpOqKF8EEBiSEB0G25oQCUQxhdigwh0mKB6uqSlHIu4cBeAdzDekiIk8C24nhwQIlCjLQcG8J6P4OXiADcK/mhLAjwSaZ6NBUCnAALJOClfEAAh+QQFBAARACzAAIQALQBpAAAG/8CDIUIsGo/IpFL5YBQO0Kh0Sq1apwZBoLHser2GBeDxLZuJh8JgQCAOz3Ck4RFYFArvuD4iWQSce4FEGwBsboJ6D2OIgRYAAm2MewANd3mSXichAWSYcCMAAASWnqWmp5Ooqqusra6vsLFwJLJIE7IBtUYhj7oRjgAZRBKyAot8shmPG2ixGsaVBgewEhd0C5ewDY8G3Vff4FcFAgNctWF/BboNA5De4fDwWZTZrgYNf93S8fxXBOQN3vUbKMUAgzr1XOFjoI+gQyjjygl82A/dg4St2AnAs49iPzX0OnqMFwYAw4kjwxFYQwBlym8GEbp8WaXkxZk0qahhg3HVnP86HHOGW6guglBwIEfhPCoEwhgDeJj6Y7mUaYGDAasKtdhQapUChVpqzTkHALaoXqn4cYI2rZSVPMfSLHtWpNsDGsXelRKxUtu7Py/+vUugkKW9UQwOqIsYip8HhxsXHhAZsWJscmni25j55T+Jdt3+xBw67eauiK+CLi3VYuW9m18DZkBvcFp0G9HC+hwNCqyYjKfZ28ZQ96u+dw4o+E3nQYIECBQsf+Xgz/ME0mElIEfgefTpriBw8p79eLsCz6WDZ7U9gAPy6uPLn0+/fnwE1R8gMIDdvv//9SXAEnwAFvgfAnRAkIAB3xnoYH3VndTfgxTGJyAbBFZIIQJOOcdKoIYgrsTZhCA+2N570JXXCocDeDjhKwasgV6K662SgCIKfljjKuI5R+OOqMRI2Y+vIDgABAgkqWIrETL43W/kJPlkkQUQ0KACQQAAIfkEBQQAGAAswACEACsAagAABv9ADKZwKBqPyKRyiWwMFsyoNLoIMAzYqXZKGAwKQsN2rDQ8AAsDWMhuu9/wOObQsMrv+Ht3QMj7/SgXDGhqf4ZxKHUCa4eNbgIDDQUFBo6OJSEBC5acbFednQ2go1CjhgFCAqZ+A26tq7CxsrO0tba3uLm6lhZCHrsYARUUExG6KRUBAxPAGB8AABkbwBMVAA8XFxK7CwMC07sdGwMABFm6ZmjNBgQBi1lk8UYFkA3w8vFmmpXADQACWMTgi0cv0r2BW/Q94LerDgNKAhFuKeDFXkSJUwxUWdjMybuLGKNQLHcwJBMzAzgCI/APoskpBS2+lKIvTcmZTQB8uYnTiAH/BgZ59tQY4IHLnkoUTQKJtIiBegGbIiG6kJLUJt4IWL06r2JUrgc0XvsKdo85pk0LDLKIdiiEsVvLKjsK9icAe3G5blwKtog/gHmvPjUYWGqVh4WbetTadig5vI1nir2SGKnZyj3VBmDblypZrgV0nu0bFqjNyDP3Cu3JcoAa1C9/PnlN+jDfvl0EMCb99C7tXJNpH8h1WSBwBpv5At/4WoGCXBS/JEjgPBeCBwEcTHf+HBeEotMRVMcVfXoC8dYfDIAQnrv79/Djy3fvoKiB8/Pz648fvcD2/QDqhwBQ2hkgXoAIwodAfQIkcF+CELpXkDnURRjhgNk5eKCFCC4ISgADDlbIIYIJeEFAe93Zcl0A7Bk43i31PRAid7gYoJN/+KVYy3XrafiiLfVdkSN0Xvi3IS4DrofAkbgwmKOOtfz0wJJQqmike0EAACH5BAUEABMALMEAhAAnAGsAAAb/QAPBcCgaj8ikcmkYCArLqHRZEAwah4l2y+16v17DI7AwFMDo9LcBEKjf8OrVAK9/xeRCgW7vSxYBD32DWwQAAwRafIRvJAwAZYyEgpJ2IgFuE2eVdQucdSFdi5+kpaanqKmqq6ytrq9vHK4AFhYgswAVH7ATFbAWAQMaEx2uApCvEWMPF68LAAyjqxcDiAZErWORrg0BDJuthgN7RFPmUQYMA56uBt3frwRO5Of1SVUADdf2/EUGgA+kqZInYEi5fvXk6DuI0JwYSAJTEcBEr+E5hfssOtQW8ZQ7aNcYaqRSzeDIKXjKZDy5BGBIllHEVYSZJN26lzSTAJyZ00i3/yd7eiIxYGWhyJz/AuEUWoTNt5VMC5RcKjSlmaM5321iaoSAFQJBuR5IBzEs04/RzDKVh0it0AIMAuhzi9Ql3ZziwGKlSbaBnr0wOd6lyUbAVbEHMELtmZKn0HdU3x4yCPjkwzKDYWrNzJLtX8REr3wWC+gb55ME9SLGNxebqqQBw65KHRTBKowJFChY9RBCggQIds/G9Du48FQJvv7WffwUgjG+gTOfTr26desIHARCsPy69+/UE1QrUBy8ee/PAUQ3fr79dAiBEhjI7b6+ggLE57O3bx6BOgfy7ccfePA9EOCA7TkwQDTzMaeKeIiU15wpCBR44ISmKPgUfRiSIi3VOBKq8twA6+m2inYChKiKHARI1yEp/gXgAALGrZLddjWuksADMwbnCoe6BQEAIfkEBQQAEQAswQCEACUAbAAABv/AQ6ERKRqPyKRS+Rg0DtCodEqtUheBh2HJ7SIPDQCj4C1zhYMBoWiwut9RwwOwKBS25nwRHGDo/0YEAAJkgHoXAk4GhYZlWA+MjV0nFmKSegBqdniXSyGdfwGgeQOjpqeoqaqrrK2ueimvsrOVABavAABGGKwVg0UXrBmZGhutGgIADRcGEqwMdK8NAYSuBWkEBm1w3FUGDAENnKoGCwBargTUd9vd7lAFieLt791yAQvjquYM+qnXarTVe/ctnMCB7ubkczWN0EGEcOIpogfRyr2FrR5po1iRSoFM2Th2lPJN2cORVR7g24jSyrR+J1tGAThPJpWLLG1K0RjTprr/Aex0SinAYKLQOFjq9JT5MufRjwFFtpRDx6nQR5uOQmm4SCpKA/Ks2iyHL6vWl2aPCgIqVua3AfnuaD2AVe7ZQWmFAgzptSPVOnaPol3aksAAh339JpuXGCJZSIRRNjgcVOvetlMVdp2LNrBQwwIIeNZJc/PRcudMq8VrV5VhTXLJQYuLQAG5lwkS1Lb9j3JuBbxRJRAQgEDu2qsgDIBwHLjz59CjS3+uToAB3dOza38OVs3v7eClJwDnoHn488ARKH+QwMBu9OevOUwAH/14AMax1wePQCVz9/uF58Bh7dEX3CndZWPggaMgQJ55qag3AHsAMjhKAet8Z2En4w3gLMB1u0XoHwL6qeKAGCSGmEoC2JQYIXkIqJgKBAE4ECNwqyRQngIIuPIecEEAACH5BAUEABEALMEAhAAjAGwAAAb/wINhQTgYj8ikcolsDAQGpnSKLAwGBEOUyk0WGICGobDtdg0PwGIcabvf8Lg8cmgEBPO8Hl4QYPeAc31hYwaBhxESDwMPiI4RdniPgSUWVwQFBZN7JQBhm4AnEQGNoKanqKmqq6ytrq+wsbKztI8UsBaeGbECABWxFQEMGxsSrhlPG20HrQQAWFrMrBdpa7ALpJqvDQBQ0WZmVtBl4FRoaoav2A/prtze5OVSBldi8fJL52v3+Err7c26aeHX74gBP/YKznsQYJ9CKf++PUzibAAZggoPDkg4MQmahgBZRcRYsOLFjh4ZbJSIUgjDfST72WFQqOWRAs+yxMRnAEwD/zI2jXyEGdQAN5osUYrTGVSIz4FNX9YM+m6qzaVAiz5NOvEcBKstI2lr2gdL1qsMAtjbWU4fWJQE7mRiW64sJrrgvqiFanMIKb42nQk4GdQu16691hZdAIDd2ZYEnswle+kxyoOELHddNzlo5MGaJ4rLFDqjyjVZV/mlmXrVZzIIFChgJS6BbdmsEDB0cBv3KgekbMeWTby48ePIFURmYDtB8ufQZdOzKDy6deO6B0Cofr27AuDsEgz3bn15AgPOyVtPcIm7+ue6AWw3MP59cvDn07P6jAC9b1XsYcHdKghAEMB8w7GCn3+zuXZHfsStkoAfvIn3HyoFHjjgb6QgYBphg6pENoB4CUqokgMIlKhKgQPQpyKAFg4XBAAh+QQFBAARACzCAIQAIABtAAAG/0BDY3EoGo/IpPJgGAway6iU+QAQI9isdsvlHhaBR3dM1h4aAEF5PS44Gwa2HGt4BBr0+fobWBT0cg0BDIByG04EhWskDAANBQVxil0hfZKTZISYXSZZA5tdaqCjpKWmp6ipqqusraOVIRQgphQRAQOzER2mAAAZWBKlEwIBv6hVDxcXwaULaReohwMEBgZT10YGjXDW2Nd1fahCg5elbgLU3d5SBQLT1etT2lbw8VEGzgzlpAQDAn+n+g2IpM5eEgPuuBlcgi/MvlFo9KEiEEBAtYILsyWsl/EIuAUPQTl7cLEjEor/OJo80O6JSpPg4KAC4+dlR0H/Iq004maazv+dTLZVM1UHAISSO8elxNjxXDqgLN2lY7pwHsifO/NBorqwX06uBgUShIrwyVagDR+cBRrRANaVBAAMfAtzI1h7H9dmdUi3Y9yvUFsqRGuH2914YEjazIhmaWCpfTPOM0zYqNvD63DqheuPQOSFLT1/xtvoKmZs4xisJdXA3+pRPc8qIKVtgIMECRTMJgUhAATcuks5GMAAQQIEupMrX86ceYFbuHM3n05dQQIGtoFX364cQe/fx7mLV+AgDAIDyMdvR2lAu3rqCdzdlv5+OgI789PXb/49Afrgo7DXHoCgxDeNe6NcF0B+BGJy3wC//bcbKOXpIyEp5xSAYIHuaBgn3oQO2gFeeqMgUN4Dx5EYIHEpNohJEwOgpyIoCBBwm377NYejbkEAACH5BAUEABIALMIAhAAeAG0AAAb/wEOBQTgYj8ikUrkAPJbQ6JEQEBQMBqn2WBAMCJKweEwuk7sAsCS7lRoeAIjhaq7bG4FHoWDvlxsADAZ+hGIEAAN8hX4oF14Ne4t+DwELkoVOl34iVZqen6ChoqOkpaanqKmqq2EhFhSnFRQZpCkVVR+mFgAAExoRpQMDExsXpBoCAA0bpRiUlqZ4DIqkDQPTpgTCV1mkDMpYbVoGC5WDpeUP59UAVqZdX+HiUQYMAQ3y80tvAAv5+kwCrRtVYICVfwC5eOGWUImBRwgbkjPHpuERA3jURUwISACWihaFCCOwEWA9ZVdCXiznr6S+dB9VGqGSKKVMeARsqqx3L+ZO/zgtQUqUxlCmtoNCGxZM5HLeSUhN20xcsCcpxzxzrALsqEimEIha9b3pGbUN0KwyMQaYpjNkQQE5w86DV1Wu1EdV0zZR19ZixqIqD3ksu2UpSbtSGQwIqpci4i3S0BqtEtcrPKheeeLr2/DBAL6PtRDlnPBo3psjGYqqtxjtapgJECgY5SAPgtizRRWokgC3gt/Agwsf/juBFwK9iStfjoCSg96yl0sPDiEABOjTsytwECiBgejalycweCVBeOnGE2E/TxyB4uff2beH4MR7dFFUBBkwnxvUW+/8iTLeF8n9FkpzA1znmyjVXRdff5/UxgAC+xkYylLlARdKAoohxyQfhJo0F8BzC4ZCHwQIpGghKFQIENt9odSDInjyCYdAASmCFwQAIfkEBQQAEgAswwCEABsAbgAABv9Aw2JxKBqPyKSxABgUlFCoQTBoSK7YrHZ7NTwCC0PBEC0XF2Axd709NACCAnuOPRQGAgJ9X6ASDHtzfVUFY4FrDwALhYCHW2gPjmwWAQyScwN6l1sAm56foKGio6SlpqeooBygAAAWVx6fFCEBFSASEaAVAQJXGKAZcBqiGQMDGx2hG8ZWEgefFwwAzWZmX2GiCwAPjaAEvHKhfXEGZNVQfQB/5udJBgwDYeztR0IB3KIN992f+gL8nu5kKkfPnbQGBAvW+4JwnsIDkABuesMgnDc8YxwWFLjuoZF30xJ6tCcvVESRD9+Q00iP4xiPRaYMZNkOZEOa1exxQ1nQgL7/BxlhusFTDmc1Ak06wnxHyKgZLwFuCo34cqRKRkLvxKnqcRDWpVQaCvWi6KvHn2KcltHHIK1QpJm4PpTZQK7Cd1GLCk0kT60UtkFhEhhQkWfBwU4M0zPATHFNvnphogljtyBbt4J5Eajc0g/ndgUOYp4L+XNOSF89NSCcFoECT98EJEjg+vWmBH5mK9jNu7fv3wi+OND9u7hxCAGG0zbOvDcEAAwQLG/evEClAtOpG2f8z0AC7cwTGMOeHXxvBNKGG6ht/jxyCAnW7/bk4F782rB5lftu+xLugfx5gl4ms+F3SXDJ3Tffgc89oGB/knzTlnwQOqLVbAFuwpgT2W0yHeBw7Hn4HgIhbvIcBAqw115vCTiwnoor8lYbe0EAACH5BAUEABEALMMAgwAYAG8AAAb/wMPBICwaj0hhQ0BIOpGPweJJFS4AjIh2y+12DwRswUsmEwaCsppbAAwI67WBMWhoidWj4RFoFAoGcV4HfAuBgl4SCwNZiF4oYY2OXmiTZG5+Y5abagNaAp6cXWmipaanqKmqq6ysFgAAJKUksKcCABWlHBUBD6YPWBgXEpwNAAIbpRtoBIebBaCAeHlGBqANBtPUQnsAhqIGCwHfog29zpvmApqc0G/Z20buzdrb1nXw8dzAhvXb4g/QWTLHQOAkAgHW5dM3b2G8e/T0cWMAAJu/POHOlTIX0OE2gtkuVgnzTiSVeYAkDqFIIKXEOd5CvgQoUyLHmvpAeqRGMqJE/3cWVcK0aNJJN0MuHwL8U9SJsYBJ4yEUYCDqtjZvrFK752dnlT19qjZNwk/sTDFa85wpmHZkQrM/B5QUSpHoSz52JQLrOBaJMQbSVK5lKvgY4bj4+uqpe/hhIbj6FkFVbIRgY6loLm87M+CwgkkF5DpIkEDB50kI+Iwubbq169euIQRYDbs2bAgDHpBGYLu3AoQFE/D2XdsAGtKsib82PsAAaeWwEYCiDd116tm7q7dGIBtCAgPDLTno9T38wbfPTztKgCYba0v3CqRXLyjB9Pmou2enL0g/eNPikfcff3EUkJB85q0nwDrCATiJfZ0hkCAiCNDhgITabecAA8INlwehAhJ6qEAQACH5BAUEABEALMQAhAAVAG4AAAb/QANjcSgaj0gjASAwJJ/HAmBAMDihSYNg0Ih4v+CwVwjoRq5YI3lhKBjEcO9i8CgU4vBDI/B44+F7DH9xDUyDYiQXA1SHYSRbdneNESUAAJOYmZqbnJ2en6ChoqOaIJgWlhYZmgMAq5kTAq5eHZiyC5kSHQ8ADxcXEpgLfH6YgcWThQKSmAWLVWhpRQWQVtJRWw3W10Vr29wGw2yaw32ahQzIjQQBy5rOTd/XzlTy0lpc9mkGDwHa0df6sQEobUEvdYcCuSGIZUk6fQ2nLOQ27ZkbigfI/MOoESIUfgAGMnwSjpjHJ3v6nEyyJ97IJwSerURCrd7LJNQAQOPIYIBI94ogf1IU1+YmkmMXKba0YzTKgGVJudFjipFeg6jXQF6dqUZgUYwG+2Ddp5CrkgEPmyphYkXttCk7gWYz242Bv7ZAebEZi6WkWLd6iPHFghTwEgEEBkOpmRgwY8Uks9kp0iiogQQIFDRCACEAhAQJFIgeTbq0Agd8QGc2zVoBOwaqW7NO8PRyaNml8YG+jXs0bSqge5NG0NNBbOEKOAcwjhm56M6fDaw+hMABANjSRa8LgP32OrQJLms/NDW45kMJtlRpvpmBzuPU+xnPfv6PcgiXpw+qnrp5/T/WPQDfIew0gYB+g/xWwIHOJfeAAAeuhhwCBWAmYRAAIfkEBQQAEQAsxACDABMAcAAABv/ASMRwKBqPyOJCQEg6iwYGoPF0Gh6AxUHI7Xoji8CiUDB8z43Aw1A4fw9pRtvthQcE9HNhIJjnuQQDA35/EXsDDYVCKBcMiGRmhQwBDZCKIVmWhQOKnZ6foKGio6SlpooAnyEBIREWngEDFCCdFgCcn7caQhKFGrobih0bA1OejcadV5QGRFVGV1mRhQZha55p151x04UEd4R/e33Nz0aHZc7mhw3l5gdRU+7my+3qz9EL8/gQANrU2br94YYNALl7Vcale3dgXDOETw4R2FclXiWIVh4wU4ZFn6cHAx4spBeQ4pOSGJM0MDjSXKCDDAsIGGTSicSaSQzMvMiw3sPrd/UgMcSypgzQBf7YpEQS0Oi7OELffRvkdB2fqOtmtnzGrio+KfaWQtMYdqiYn/SQrsHJVA1ac9y8VlnZR25EPgTs2tSqNwk7tkcsYq1IdnAVjfr6IlFr2ApKBAr+OPCHIAFkBZgza8Zc4E4Cy5tDY04g6HMC0aETzDTwGfVm1YNau84M28Hny7MRaLQNerYCBBAC2DaAe3a/B7cx50HgQE0C4srzfEPOOjqdbwyeXxYHTvYf2GVOWz8Dm7X4yHRqJ0fvRrfw9cuD896eJzgE+HSYO0dA/7oa/sW5FsgD/PmWGXMFFGjgZrgFAQAh+QQFBAASACzEAIMAEQBwAAAG/0CJpHAoGo9IwmCBbBobgYfB2WwABAWhdqs9KAXcsPBQGIDFYeWAgOaWB4321sBYG+RCOiCOl+iFBXdyDwELfUKEC4J9Aw+Hj2EBkJOUlZaXmJmam2IVV4cgFQEVIEIdchmfEhh4GQECEYdWAxt+eBtmBYFURmpZfQUAdlN4AgAEBlO8B3TDy8zGDcnPBg8AENPLBguF2cvWisrLEABSfQZQ5n3pi3JQWIcEV4HiVGUCyfVOvt72A87aBADkpQeZviYGovVzUu1aMjzbui1sAi7fM24P6D1jNxEJFAYWl1nB0vHIF43L7oXkJW/NrpT/CLwkWMcgNQYBpB1EkhAOSuUq1STuNLINgKKZVDAaQOpkQTldQ59EWRq1yEdBG+cxbXIP6rMvK+0JsxlwIFAGx0oSFajz5pKfDBNR1eb0aNUDGL0STKeXF7utHgMw6EtlJGEnXV+2uZcgAQIFkCNLVpDgX4HGkzMnqHM5QebJmwd0/iwZgUAHjR+TVoCAEGrHq1lDCPBa9erZEBIYsE2a3APdqtEgcBAFOOQ2xH/vPo7GgZlkwdEUeGUAs4I2lQXo9nxdumXrbQzErB5ZOOfUzMMgwEnAenf1dWqn59KatuPo6mc7QMC7dwAI/MUGmQG5BSggaUEAACH5BAUEABgALMUAgwAOAHAAAAb/wIPBcCgaj8KHoIBEGgQDQvNYGAwaw6mQAWgUCsSm4RFoYM7otIFrxoSdD8DibEinF4GFAWxH4/VgWngPfWkSg3WFZwsAhIpnFQEMj2kAZwWUmZqbnJ2en6ChohYYFI8DABWknBGFE5EVlBFkjo9xDxcXEoqDu4+IlAsDDJiPDZKJig3DyYXHS5QEAdCPVQLNfQQD1IoEAFFZUwVQYG9I4wPlWlVX4WJQWOZHawAE7k7w9/NcevJGY2X0/YvTT8sBgtjU/Bnir8hCgQ4bMdRyjBjEA8ce7GmIEdnFZ+qmaFtyceREkd8IBBJnxR5HdF9etlzZhJ0XjvRcasl58cmVzpBwAkIE6IXmPIRGBw5YAHTeQ45PBQGwyDHjySZWP0qKSRHAkqRGqjDYqMXbV47SooAtYo2rOHJrDxRIGRfdzZ0M1Ibp49NBggQKAgsOjCCvX8CDBSMgczjxYMZ/HRN+MADCXwSSEUAAYDkBZseaA1g28NkxBNEJSEtWAGHAg9Sf+zgI8Fq1Atm0YQfGfc12tmGpEfcRq/u2HWlLIhtPww6McDsJBAj4i3g5HSsFlPNtqdw6hujpPAu2UzgdgtKJwTs4vxqBAwjn0SeWHzgIACH5BAUEABEALMUAgwALAHAAAAb/wEikcCgajQ1AQ8hkLgILw9G4ADyazMPzYcAKGwFuQXqsPgoF7AHMQKvBV+86wPB+AQJ7hJ32NgZ1dhYBeXoRAYaJWAOKjY6PkJGSdgAAhpUWQh6LABl6Ap0aGh1NGgOdGxsSTRsCA0teFwxKEmRGBrMNBrZFBq66vAcGDwHAU8PFu8cMA1HBw0rKR8jG0w8AzsfX2dNP3Lfe0kfb4r3hz+dTWmFdXlvtTQZw8E1m9EwQAG3lc1z88//ojAnGhx8BfQbGTClIEM/AKQQA7Qp2kMFEiITQUHSo8EiBAQISbhygESKAAQQ6GvkooKTHASRVFjmIUuaBAq5SBsMZcydMtJ1TPtZ85urhtF/8hFa7NYsAP1wBnBJ9ZbRXrou3iC21qsSl1WZehWkVaa1YWGgLzpKTaSCcwizXICBIgECBXbsQAkBIkODu3bx7+/pVAJhvXb8QBjww7BeBA72M7zqGTHfw48WV/V5OYOAwExFhOHsWAnpxZ7uf6ewaHaE0Z8GpGYhGTZqQgcyxZytgMoIOgtu0W9s+vbt2S77BR+iby1oEHrqH7wotgCC63QQQ5FqXXDd6EAAh+QQFBAALACzFAIMACQBwAAAG/8DDwWAQGocMRvFYGAgKxwMBMCAsrtfmoIBdHJqC7pUwqIqn5i5YvABzu2gr3MneON/iNDbMXvD7gIGCg4SFhiQfghYAACQWFBxXFlgUXRlUHxliAAITGhFYGQEDn10NVBtidgIXF3CceGMBT2dOBrUCt6+0cLOxbQNKZ75iDcRzwnO5xbBnzWrBuljGT0RGp9VLUtHWQgS+3QfYBeFTDOTaZErh1OjXz0bqBuTX4Nrj5QDr6QFK9ELt/onrV0CgPIEB78EyqG/evX4O3z1BCJGhv4cTH56zqKveOXaw2EEEuc+jO4AEGT6IiHKjxoIPV1KUqTCjR5YDaQpB4KBhAnAECoI66JfgZ1AF3x4gMCo0wIOiQIXqg3p0qFKmSJ0mMBBVwVAGVJs+5XpUVAgNZIOKCBBCRFoEa0OMSHsg7tyoBuzSXQtgboKgcNneDVpX8Fu9UQ+EEMw0cIgTWM1OwPr1Z1cDDAgg6KpgM9ArQYMAACH5BAUEABMALMMAgwAKAHAAAAb/wIlQWDgYj8bFoIE0Gh4AZtPAGCwOBuQz0DAUj9tG4eusNoRZpyCKBjMAhOGQupQTB8uxYVgQDOJyKBd+gHYDfHYAdouMjY6PkJGSk5RDJHYBIRaLFY4VARUgIHYZAYwYUAwRdh0LAA9CEnILAQuLBrQLe3ZQD7tzubfBdnS6xFC6aU4PXAbKWG9dzwZr0loMzdNmzkgFeNZgawTcbn/kRt5L5wfp4899AwXr7esEAObvAwLy+fv19+6QEAiwT163AQy8PBvo71kDAA2ROACQ8F9FhwT5IWkQwJfBIxw9PnP1QA8Skiad0BJ5spbCk69SYsn1UqXLj1iQ1cwJQBfOrDDOlD2JorGMlaBusmmBAk5NnnPU1GnDp8WPmHxSq8bDyY4Q1wIAv+KR2VVAzTvxEhhAoKBtgQADEiRg21ZBAoQI5tZV4I2BXLptGRaQu3egX711+yJYu9dBgISI2zr2y7iuPQYnRExonGnEiBONAQDwPIJzCNJ1ETg+7XkvhM6t675mXbotgtmobeMeYWIvFNqpd4O2zSzDZw+pmTlAAFgBAgIP5jZ3PmSvgiAAIfkEBQQAFAAswQCDAAwAcAAABv/Ag3B4MBCPhwLjgRwSAAxjsxEQSJHUB4VyHWYNha5wAXgUCts05QApg9XpRWABNsApcnoYbmAA6HdcDwENZ3ZwfoV7aiQCA4qHagFVgZWWl5iZmpucnZ6VIVsklgEVlgIAaRpwGhUBGad/GhEdcBuoC5UXfgQXBhJHBY4NBmJJAAMExUjCA2HGBQMCz0hPyctHBFVogQQDUZVUDNx34uRwX4EG6YFyD5FqBnnYRPJz9EMGD3/4Qn0AxIzpI9SvSKKC0R4hdKQMmiNqwQYkC1MNGQGKEa0U9DatYAMAHY2JKybSTUE54066wUhkHkt/eQwd0cfvZZFBkGbiJDlzGMTbfMMK9rnm8JHNJBIvQpPGM+NPJ8ieCtEWZeO3pkTMeQwQ5eiXo+7qICHzzqY9PWIGop3JYMACmfUSwc0nt4AQNQjaOkiQ4AACBYAVJEjKN3DgBI74JjAMGPEAA4UZFwjgLLLhaAL4/mVs4Jtixgq0WbEc2AGUBAY2G9b2IMGEEyciGHYQoLWIESbgQKhdYARuE4YhDIBgwLcJ4IF3EzeOXAGCB8N7/w78PICD3sebV7/+W7te7LnTIHDEPTv1tgUSnDiuxnF6DbBlN5ZYAIFq6hAg2L9P/S9/wEEAACH5BAUEABIALL8AgwAPAHAAAAb/QIlwSCwcjsgkcjEwKpUGBqDxVBYGA2oVWRA0DcSw5CooiMOEgIBwJjbU5rbkQAAw5MM3I94+LAAPfG0LAQtgeIQLeBIoDAOKiwCLYQNCE5OYmZqbnJ2eixRnAZ9yAAAWiyADpyATHm0TXpMaqxMaG3INAAO4eAQDAheLeoJnumWLhA+HbQaJzG0PhdBiBg8AhgZbB9YBDQbaW1FT4NtXWeVbXV/hVWQF6VV17NtvAtRidQz4RAbEyYD4DXE2DQ9BQwYdZds27lu7J1EGEIj3ZF0DeOZ2EcCoDhi4h0p+IZuz5Rg8kEn0fKwXYBlFJX8CvUxyDYIBjhCf4YQizSHK8SMGvPgUJwDAxJ9H1m1EeuDc0m1pyuwMOWDf1JQB9lxFQmzrEWU3kR5cueVaNrFmyULsORNJxKHusFxkuq6A16ZY7DKdp3ebAwD37uoLK64r05iEq4zFeAYBhAAQEiRAQPmMIweSFWjevBnB5cycOSdwVAB0aM0JvBAwffpc6QSnNxsAJhl2bAXvWIf+e2/ybQUOWiYwgCBC4+APhiM4YeIMhAHLhptoLuZxZHDTxTgOgBk7dSIIHgxwYED69yGpx0s+cH6I5ybr2wtJDy8B+zOu4+On7bvNFQaUIaCAcflkNZmAtyXgAAGU/daZAkL8FgQAIfkEBQQAEQAsvQCDABEAcAAABv/Ag3BIFBqKSCJBsEgmG4GHIUKtWqmGBUB67UYMj8DCUPBawYFGoTA1fwWDBtYdKQwGBHq1AC/rDwQDAnl6EQ0AAoURB1APihKNbXQkD1uKXZKXmpucnZ6foKGiZiQAABYqhRRXHHQZph+KrwITiloCGhoYeloMlwtiVBJ0aGOFBgxxBkdORgIBBMvNQnx40tN21szNBAECfnqHDJluUOO2W+RmYWPbTmgN183Iyu5J2fH2SNVs+kXZ/aYxQhRwmrll/oYYiCQvSZZ0xyoZ0wNPHaZkahIOKQCgnsBsCD8KWqNRCJRvDZ8AGJeySJYoIecBa1cSGQCa02zmE2jTQUznJ9kIsBEYaABJooLIlGQUgMHRab2UCpwpVaaYqu+S4ZwHZ2dOONGWBm1ZpBvKpQ0GsETbtGCzXk/fXh06jx1Whxjj3ruT8WMfskSC0m126NtgJwfpunGwBUECBAjoQBjwIEECBZgza8YMIQAEy5tDIwjjAHRozQiSlX58OnOCOwRMt1Zg4I7ly7MVvBawDPdsswVkt3bQNIEBBJgXezaOXIEZBJ0/H1dw4PmDAdKRV/cyOsBq7c8ZAIjNenuX19ZwuwFper1a4+rNdBvH2rkZxgwsN3cTHfL++55BlhtmBcQm4IAIbhYEACH5BAUEABMALLoAgwAUAHAAAAb/wIlwSCxODMYk0bBgIJXJgmBAgBoPBMCgYC0eGgOn4dn9Bh5d4wLwKHDTxwdgYSiQrYZHoDG+Qw1TDXBDWVSDQgQDAoeIAAxvgwsBDIwTAwEDlZkTi5Wen6ChoqOkpRMcohafqp4VAJ2ocHoVjBhyaBGDFwJzQhJwUoaHwQRjB8fIycmFkHANk35dzw/Rf2vUhwYMc8bK3sfaAHwG39+AVN3lyQVaxeTqyQ2v1VCJTtmS2IdydO/w4HrG/UMWTuDAAwUGoPP3L5EAOwzh2YN40MyjdP+u9TmYJ0C/iOXyiBszyIBCgwMTbsEIL+FDOxXlPWSpbo0YkOYkfeSoZ+fA/3Mo/0kB4K5iMDc4vxEI8DKpt2ePYP6cVsdpMiYeq3LcRkfqv3MEvH6dEtbqOoVlYzJFqpYazXL5Nv58MMDnVwZ73ppjQIViSrRiJa4NrC6LE8LloLL9qRGxt450hPAUt3jsgAZujqVh1/fd5jAIEiBAoGDzpASiFahezZq1gzOoSbeerQABhAAQYtOejUCPA927WSPg+zt18NUmt6A+ztqkANQJmK92WWC5dAWvGSQwIDvN7dzcVXexjXt7dyvDBzgwYLxLArLWS1t5P4B9dPF4FNq5n8bBq+38dfHaA+bhBwUCr+XWHnp0QRDaeQdu48Boq40HgQDcyXZdbBpetwVah8wFAQAh+QQFBAARACy4AIMAFgBwAAAG/8CIcEgsCg/GZPJAEDSU0IhhAVhElQZG4Hk1FgQDQtcLFo+HzIDgTDw0Agw2cRFYGAryyKNaKBjYBmANfXJfA3h5BQMCZmwob2t5kpOUlZaXmJmam5xXAQAoFiRyFQACo3kCABURGakBrhEebBuqsXIEAAMNGx1yDQAMF5JvD4iAdA9/clkADQYGB9LT1NUHzQTQ1tvThtnR3NsEAYfEcMvIAcp5Bnt24OHVgbva8dWGfvD20oph9fvSgAk4xiYZujNT6hwc0+wdwG4D/Onbh+8fQAKL8j0MCEfjRjrvJsZrp9CivSz0RMbr920jk4x+XI5j4PEhFQbQVIZ7UFLnNv+Sz0yOFBRzY65DRR9ixJl0n4E3NJueNCh1JM9nVcM1C+rTGsus4cYNBMsNGNOu8pL1QUutXZWcG5s5gPtwXsuNLIXGg1QTYLE7bKcltEPWGkrCgfmpIlDYa5nG1XIxgkwNKmCXIC/XdbcWyRgERAtIO5MATILTClKPSbDodILUsGPLTj3zNILZuGE7UGc7N24EEAJA6O1bNoI9DogXh116QPLXy2P3cx1d+gAGCQxAr65gN04DtxWcgQBgOHjVXY4HSH5efHoGzrWHXx0xG/QzGAVQd99l6f7Puz2Q3Xzp7WEegVeo5wACCSAYRQLwEdAgbAzpUgACDj4IwYIYcgcJG4YdeigibkEAACH5BAUEABEALLYAhAAZAG4AAAb/wIhwSCwSDYuHcck8EACCAnM6PDQCDAOVelgEFluq4fEtFLThokEwaKSZhMFA+i46Bwx6nXhl7I0PAAsGZ38RBgwBDWZof2yLenUkDQADBIaYmZqbnJ2en6CholMeHxSdFBUBIRYomCACARVCH4YTAAAWmhpymxpQGppeDBsbF4YSZAsXFxKGY4qNfwWPBgYH2Nna29oEAVGalFmZSAEP0nuIA4PX3O7b1AAE1u/12NSW9Pbv3uCZCwDOaVKmbx+3MQAaFDSorYAche0YdvtmLaJEbOIqXsyGJCC6OurYbcwWb57Fi/hMjsQI5cxJiV7OLZRYjt1Lg4gURdrjsM1M/4lxBGhc6S3PT5wAZd7ch0jQ0I3qTC6115PAmZVWWl5dGZPQ1Ho1va4M+RSlHJVEB0TZCrUoo7FJxY5sOojtxaZSV1a1e5FSlKMGryiF+6UsTQYJAe+rqthe0Lcrr6z9Wi8uX4bQIFF211Sz3rOXGUqW+0cw6ToIIBS++gcBgwEOEiRQoOBPAjayZ9Pezbs3bwNqDcj2Tdy3A4oJEBRfThsCAAiylTMnjoBM7OTTqb++Lj077wKVCgz33rtoAuHkex9/cF76ntTP29N+z4b7/Dq350S//yaB2jO6/XEcA+cFuIdq0BngHmqq2VcbftuN9+Ab4OnX3R5xMIDAhvy94Q8NexxO2B8ByXWX3onTBQEAIfkEBQQAEQAsswCDABwAbwAABv/AiHBILBqFh6NyiSQwCszo0MAYLKTSwmBAwEYJAwHUqzw0AgwycwF4GAoGdZEaaBjucmJBwM0XDwQAfX5DB2xphIULAQtxiRFUAFOJGwOPRpKXmpucnZ6foKGinCmZmyFCJBaXAwAWFhSPGQEAHxQgsgACE5cXiw+aFwwACxsbHYlag49gYncH0NHS09RmaGOJBg/EjtkMdZp7XM/V5dQEAWKav92EBouNl5F2Bub20QWCBOT35mcM7QidcSNvW6N6/cwpo5fQXDM4CBue0wVRIrV3AQg+mhcwjwE+DC1OU7Yvokho/+6YPAlP5clo2rjxO/lxQMiXgNK5xGnNzUz/ke/a7HxZk95Ki8oq8nwIh6eBfwWa4ozZSCrRb0Z5iiNg9eUZMV1ZCg1rURujN0clUrFJ1mIgLm0lNgAAMG7DX0qJPrAy9CTJnyIfAlYbyFnahhjd2O1Hx87ie0XzngQD93DDlI/tYaxqmbFBtFq3cEVICJ0A0En8OMiYgBwhCAEgJEigQAEhBHwczK7Nu7fv37WVzaYNvPhvLU92G1+uAMFqBrMRMF+OYK/sBNKnF0cwjEB07cUTiDZAHPxvB2GGmwcOW7aB7H4QtP9uO0+C3Mrry8k3gHx51Wi0Rlx8qz3QGnx5cAeAbu/V5sd9AxRAnx9anKZcaWiQh6Ac8sWGFMCHDiZIgBgghpjghyWut52KvwUBACH5BAUEABEALLEAhAAeAG4AAAb/wIhwSCwaiYZF48hsCg8NgMDgrBIPi8DCyo0YHoGGgdptFgSDZbkJlRbW7OzD8IYbv1o62T40oNV8RQQBAoFHDQEPhkZZW4tCKBd/BQV7iwFClY9DA5uen6ChoqOkpaZMJKMAABYqnhkAoRVSHx+bGGAVnxsMAI4RHYsEAwMan4gMFxcSj0l5nga9C2MH1dbX2NnWBcQE1Nrg4MhjBuHm2HKWhl++3+fnBQAD3uXv5w0DApX19uHIdc0etOPXTxu3ee4KZhumL6HCa/+gCZwGTQAAMQQfbkNDT2M2RA0zakwCYI7DkQzCqAt0Js1JjYNCekSXiNxMa3imvVTYEuNN/2sE5O37WS3dzoLOdIp86Mfl0odBBwwlOq4SUZIPKD1F+sfmz2FSjxaMwkDrVTlmf0YbMM3qz4Nat/ZjmPZnlrJub65tK9deS3p933ET0FHtOLH2cnq9WYCB08DwuuW9WRXyOTB8r4JpUHfmQQKTZ0aZEtpjOrfrJppdlEByPWEBGCBI8NqQg0QJEiBQsAjBgwEQcisYTry48ePEW88Tjrx5c4a5Ezifbvz2g9y7qVNHAAFAcAPZtTtPwBG7+OkHx0g/73wQA/Xsm3MfcB38cEMIUjowzztQ00q69ccSIQUwhx8E9NGWHX5g7BeggHaQh9B6EMJRAIHMVVgGAtbNtiBgIL4FsB8CH/Lh2wAOkEgcfgWkqKKGfCgQXnw01qhAEAAh+QQFBAARACyvAIQAIQBtAAAG/8CIcEgsGo0HwuLIbBoNgkHDSWUSBgJDdTs8NAIMw4G7NTwGD0OBXC0MpGotu3kVrOdOL/iObz4AC3F9R24DBAUFcoNEdXyLRV8Mj0wMA0uTRQKYTgGbnp+goaKjpKWmnxwRFqSrp6ECABURFJ8aAwAZQh6eDW8avxi8AAIbGx2eBgyAoQVRBKF1z58GCwBhoMkAU6DNhgZiB+Hi4+Tl5ATDjpgGEABp2AwBDd/m9fbi3QT09/znAXbY/rz7VCDePHD9Eubbl7DfFzsMG9ozA0jRpoIAHESUWK+QPoQczRmI9A1kSHJmAgTaeBJfpYMtO76RFrMcNWtxaqJUttJkzf9uMHWOI/Avkc+YN9OwRGqwpFB8URokeiru4R2q4RYESDOVajJ5TqkCXRrzoRysB/4E6vr0q1SyJz2yFToS51ydKdcebZnt7d64ALz9PVktDNyQecO2jXo4JFGIg0Nq5RpZYuLGEoHe1dkg3eaak3N6faBS9FPN4DaZ7bopNOtJCEjPm7opwZsCCRIoULDJARgECRDs3gQhAITcwncrX868OXMElRwgd069+u4CgXHrts6due8Hubd3746g+PHg48dDHyAdfXru2AcYyP2++/cE8+tbL298Ou9JCUTRXnKYPIZAfsNNcp97mMQGwHEGEAjgTP4VCAZ+2xG3VYWwnQEbAXASPmLbAAUgkNx/Ij7woYkJNmjiiaPoZ10QACH5BAUEABIALK0AhAAjAGwAAAb/QIlwSCwaj0JDo4BsOomHxeDxrCINj8DCyiUWBINGt3toBASFgmFcxQIWTHa1wACIJWt5szAYEPRPUQAMgE8GdQt5hUdffmmLRgcEZ5BND1OKlUZUmp2en6ChoqOkpaanTR5CAaUBACQWKCmeExUBFSShGgMAFiCgHQ0AAxOiCwEMGhoRnxeIHaEEw3+hZgwG2Afa29zd3t9YWpmeYA3Z3+jp3MIC2Abq8OjHD+Oa4Ynv8frbfH7n+/qs1at0byCkRubyAYwnbYAahQvTGZhncNGhAAkjxutH4J9GcMKuefzY7WKiUAhHkuQmDY3KlQcMQABA7+XKLxgrFiIAhoAa/5jelJxJAxFoTAYD8BUF2qjjUqAEBrh8unJigJpUSfZLmPVjVAE+u2oUyoCoUW6H3hj4eVYbR3dttTUYUJZtW6v07J41UG6t2Ihz0eg9a+aB2bhuEg1mOg1uXGuH71K0SZJvGMdtJ7WjTHLy34UFOWt8+3mhwMUwC6KuinTJapINI7elyLZTYrOeONbu5ACZX22eskBIcK5TAqQEEiRQoCB3H+UImHdCAOEqdObYs2vfzl0BAgYBHFzvTr685eTLy6vn3lvA+PXwvV8abiB6fPjn398vz8dl+v3lUTcFcf8B2F0CAgAgXn3SadJfAcphx5tvDDanCQLzEWefbX1AmC3AhppEVZYB/11Y3QMaNlgJAmCI96GKB0lFon0WEjQgAiBqkgCEOEoYio+dBAEAIfkEBQQAFAAsqgCEACYAbAAABv9AinBILBqPxUOBgGw6kYXBwPCsOg8NAKNg7RoNi8CD6i1TCoJBg2y2YgOCdvkQfhS48qqBob6z80gEAAN4gFd1hnoMAAt+iVBSTI9IEgtak5iZmpttA5yfoKGio6SlkxymFBUBIaMCAKMTAQAZHx+fFw8BFaIXiwsRoRtSDRugYFoXFxKfewENogRpBAYGB9fY2drb3NkNcIWce4zRUgXV3enq2llboQYPAGOhUQPU1uv53d8M1fj6AK+BEfNnExo16AIqzCLAn8KAA+cdW7Tm38N89e5d1BfR4cZ1BRg8K6iJQKSEH9MZ4OcxZTdnDc5ZdKnNpL1zNNPx85OTGzz/Ri17Yisw6FyodjKFaoMXYEFQpQcrzhTKEqfSbLoaWb16YE8flEoNEAhAaOvVn2PMQqWYlKuSSGqFIks7tacBASPj9jQpgIDenCvB/aV5d4DTwS5ttnW7E2zYeE4dCyVq7ynVAFsk283K021Uyz0ZGkCckunhujlDAoiJk9NYAZ03zR2Nz+ArB7QPcMpolZMDMQkSILi2KUEaB8EVKHA9AHby5Zt+MwiOQLn169iza7+OgA9y4dvDi79ezwD18ei3Sw+eIL177vEgJDBQ/f37BJHO23e/3vx+9whAEIB89P2XnnEDfFdfdM3N1x50muhC4IKaJOCdeRRmUgA4/imnKUmAAMgHHoSYGBeAgh5qEoVz9ZH4CALSISBjiirKNyONH8qY4Sc7ZhIEACH5BAUEABEALKgAhAApAGwAAAb/wIhwSCwaj0hDAclsOg+LQcNJrUYKjMDUyjUeCoPBsksWGhaAR3ldEGgLBcOa2xgICHMy+iHPW8FSBoJ+VA0AAmOEVAsBaopVAlJwfY9HhgKVVAMBDJlcGZ6hipiipaanqKmqq6xUFa0gAwCsGQAAFhYkqBgZAQIgFCCoG26gqnUDGhqqjAwbGxipDAMLlKcEvoIGB9zd3t/g4eGMfKoGWQ3WpgQAYoLi8PHhBhBp6qVtAA7v8v3yBHYI8PNH8NuZRvdEAUq3raDDbpfiNHxY8GC5VG0CTaRI8JI2jhUfBKimKiNDkAUb+JKI0p+BBwCqDWwJj0AkAnFo9lOJaKZO/3AvY378KY6du41Ev6FhMCnpPJEykTr9Ekagz6nNhk7tdm6k1q1UB1gFy3WpEqlODQgAwBBtUoB3cpLl1qzp3HOS5JLlaXcuub5g8VbTCxbb0bkHztgjvDWfA8BbAYq9mpbc18Zh2iKu09MtUYuXpy4M7VQlU8ZTX46ELDpSA9als8k1pXpww3Wu4XA7xXd2KQQwbe/GF0bbtlMOGiVIgECBAlPAB0BY7vyUgTAFqD83BUE5c+fgw4sfT5488AAOljcvz779+Oti1buf3x4BhAEPEhhIQL+/+SzpfeffgM7BRYB2BPqHQHIM6Ldegv0hEEl6BjwI4XzYCCAIf9WV0j1dfvt1KAoC01C43jq+6Cfgb91NV6GIoSTAgD7ybacQdgLa6Il9AUCAwI8w7ugAU0AGueOPRbICXis6ihIEACH5BAUEABIALKYAhAArAGsAAAb/QIlwSCwaj0jhwWBIOp9OAuMBrVoPjQCjae0iDYzBwksuHggBQaHMlhwWAWq7XGAAGoUCdw49p9d8XQYPAAsGgIFQBAMDeHqJT1hakFZgYnuUSQQAA3mPmU4CoE+io6anqKmqq6ytrq+wTyGxGQAAFiqwA68bdhUSHx+sGpwTr3AMGxoRrHWFFxsdrIsDBBetgwByrQWMBEwH4eLj5OXm51gAauDo7e7k2RCYqgWc3wbv+e4GcA/zqc4MuaJ2T59Bc/y0/UPVDYADdgcjhmsAgIEefBIjDoqz8FS3ahAz6uPHMaTId3UCCGxF0OTJdgn9uXx5ruHDjqMaDFiHkea+/wcle/pE9/EbtgUVDwkdipCBSiZLmZJrGVWqOJIyq1o90LAB1K3mdAogoAdsuY3+ypodV0BAo69rwyXcMnMrmKdq457xdlHvEmRK/S5h5DVvXIpjDa/FykVw27eKwRrIsiWyZKeG6lql5lWrVZJ0PUs14LazaKaI85weilW149KB9U7WEls25tiqCMAGp2q2GrW9BdwJvCrLb4yrIMRxfUBVgjAOEiRAEE6Vg4oIpCtQoAoBUAjSEXCn55aA9vGoEDhIE367+/fw48ufrwAB9Pb08+uHj0YAkwT7BagfAso9kIABAAqoYHzPDRCdAeItKOF21wlwYIITLuhdAOBBmEKhhI+ZN92HC67nH4LbdXffiOid0t9/7qlS4IUxotJgdCzmxt55LY7iHQAQICBkiqkQONaQRKYSHpKu1FfjKz2eEgQAIfkEBQQAEwAspACFAC0AaQAABv/AiXBILBqPSOJhITAkn1BoQTBoRK9YYSPAcGa/SIMAsDiAz8XGQEBAuyeGBdf7BhcGVYO+nl1yC3x2DAELdIFXBHhtcIdXcg+NWYATi5FZlZZZFJmcnZ6foKGio6SlbwGmRAABAKkTqKkaFQEVm6UaA0QgpAsAAhpCHqNTZBGmamymcQEPgBKkdwOYonEAXaYFg4XHinoH3+Dh4uPk5d/VD4aiBQDS3ubw8eVyDAXv8vjx2YTqoQTt9gzkG2jOwAMAEPqBSuROIMGH4nrVuwfxoQEGA7aVIhCgCcWKAw3y+wgSHwEqDUiWjGdgi4CAKwmKyaMyZjmXMG3iE5mupk7/cVNoOvxZcEsXe0RZDgCQ0mfSAw18EXCalKeeoU/HRWuKNSu4ZemQetUqIECDnGPDISMgNu3Xg2G7pmXXUK5XsAXauj2QjYwBvW7/DchL9adBv4DTMmRb+Cc9wnu/MkBsN6sBjh4rW9Z2NfI3hk09f3vcWOdFpp0940w8VuQCyJ5PVoFMjd5fh9TwpBQrKiob3qGsAgeVQBFtURAGPEjwTlSCsg4SJFCgwEwoB2ukT1cgCgGEABCkI6BODaB47qG8MztPvb379/Djy6d+MUD0BOPn698fP9FL9vwFqB8CDwwQngH5CahgfAUEMJgB+C0o4XvfpSPdhBgqkABG0SGYQOGEmDEX4YcKIoDRgfmJshiEKYbyHQMikhfKhgPc1yIoDnCBwIUyfmIieOw5VyABCCTYnT1F3jhKke2ZYuQoQQAAIfkEBQQAEgAsogCEADAAagAABv9AiXBILBqPyOMhyWw6i4VF40mtCg0LwMPKZR4Kg8G0Sy4eFgFGocwWFhiBhWHd7h4IgAHdUOcaHgAQc31dBGEEV4RVWAEPdIpVBQJig5BUDWmWXAIBY5pVA258n0yhpFwBp1ymqq2ur7CxsrOnFgC0RB4UuEUVASG8QgJEKbRZAxkfyhyyF4AVwQ15GxsRtH+N1Be0BJMNBqOyBpgC4AYH6Onq6+zt7uuSYrzjAQIF4O/5+voGcHK8hgYQwLevoMEDf7SEm1Ugz8BzByO+Y6SGoMSL6t4M+IeL3D2IGEP2A8CRljQBD0OqxPbAnMqQ8b6BfBkRCwAGLmlKBAPgG6//BQNQWtRpMKGcoUT3EQigB2nSfEZzPlUapsHHqQXRqLmHdV9MqV3b0cPpNKw6A5yOzjS7rkHQh2vZokvYkqtcdg0Fgr2LEI0ju3zTSeo5J+5dj4ADI2SwsbDidCcLJA7cL45kw3IDysRslqLjx1+q7r1L8TLoL/5G38XTlHNnQGpPLxU4OfCDRqZBx8yteByAcnbFDSAcHNa4t8WN364LURYY2lxlIfD7Wbje5K8cpEmQAAE6WQkYO+COQMGspQK4J1BgPhYCBoHIs5cVkID89q8QQGiUwMB69gAGKOCABBYoYAKT2NedgQw2yKB+/Pnn4IQUsofgAOMZUF6FHBroVUBQ9yzY4YgBIvDAABD09x+JLOal4oYsjmhiAIKIGOOI8YwnoizapSfhfLBcqOOG7mmHE3cAugdHijvGEp4eCEQJZJAEFBAlkbhIOeUsMAYjBH6yBAEAIfkEBQQAEgAsoACEADIAaQAABv9AiXBILBqPyKTkoGw6n8IDYQGtWpeFwaBw7SoNj8DD4C0bCYJBw8yOLgKCgoHc9hrSDQO37m0EGHt8XQUCAQsFgYJQBw0DAgRCdIpPYIaTV1IBW4iSl18Mlp5da6JWAaVXA6irrK2ur7CxsrNdp7REFgEAt0IaAgAVKBYqJLMZAAAWvBdhAiAZtxta0LcGbwwbEbdZAA0XF7TWfwXgtAUMA1S8fgJzBkyzaQudsuwEcwf5+vv8/f7//gqEmceLgJZ77wAqXMgQDIAxBTUhZEix4r5KD+QktMhRIRo1+DqK9CeOgbuRKPdlAbkx5ciSGl2mPGeIXix2MWW+RDcvpE7/jgZw+vxp0QCoQ0OJUmw04F61Bw9PKrVIAEBTqVMbhskoJ2vFj3mSeiX5pp3Ysf0IsWyJth/Mrm0BEgIwD25cfw0AxMF69yJPPWz75ssbx65gfUYNcTrMjymBnIwPYAQcWd9KhIH7YlxcWYqWPIYZX+NcWW3YzHetATB5ti+3050PLHA0sbNRupQrG6g6ILesxHUT1qMd8/dW37EuLzYeFa4sg2o4y4IwznmsBOgcJEggHBYCB38QbFegQFYCLdoTkC8fCzyg8exhJQgDYTsC8s/hGLCP3zu6+gncF98rBMBRAH8DtoLAVtypt96DEEYo4YQUqkUAghRmqGGGCFD3UkCDG4Yo4oOXcSfgiChS2KEYcziY4osRngNAeifCaKMC4AkAYn+vJJAGjTy68t048CXICnYBQCCegOY5UgACJ5rnwJNQrkcLlFHekiUvEhj5ShAAIfkEBQQAEQAsngCFADQAZwAABv/AiHBILBqPyOTQ0DAon9Co0PAYNKTYrPBAGFi1YKhhEWA4w+gjQfBNu4nkx3vOBVgLhfMcTA3I925rdwWAaGQMhWkFXk2JYQ9+jmgDAQt6kpiZmpucnZ6foKGio6SlQxwVpkUTAwAWJKoRDwACFq+mGwIAFRwgvqVkAxpCHKUFDAALGBumTLQX0B3GlJYGEqYLAwIEscfJsRENAQIG5Qfn6Onq6+zt7ga6lqpM4wTm7vj5+ufHlZek4gTkMbCvoEF0BpDJaxbQHsGDEPP1W2iqgReHETO2o5Ls36iAAzWKTAcvWciRIy1uu4dSY58H5R62zEggwICTMyMm7Mgy58H/BrQcyvRZ8KWBPEQhdhkgNKlBjtWGOs0HlCnOqfgS+rmK1Z1FKzG75uMIs6dYdgTsDJR6liSkB4QitPXKKOzcdUaR3l23iKndvQhnwdQLGN3SBnjY3n2ZuHA6QU0IFx7j56jiu2n9mt3LePNeyH8nHwpduG9TxwfINj5A6rBl1qMoM1hNqgCbyA9jLwBgRm9rRrRHHUpMkFSC269hi3JQJsE94xcTJECAQDkoBBCaS1egoLYuB9IRdCfFXID0BNyNswE/Pb0o7LwNbHcfCl4A8AbEj18+rkB4+qAkwMAA+Ok3CgLMMeAcegB+kgAlBTboCYJl+NcedxhmqOGGHHbYQWFCA0DgnH4elmjiiQqUtyCKLLaI4XEEjihhJxTO9t9+ATIQAAQIXEiKAdrIR6JxDhRAnYGmHIlhLEOCEwGOowQBACH5BAUEABIALJwAhQA2AGYAAAb/QIlwSCwaj8hk8WAoKJ/QaJEweEiv2KLhEXgYsuDogToghM/KLcCKbi8bgHLB6XYbGIFFfX9oDMpCX3tnBVx6g219AQNDgohZBgIAh49nCwECBHOOlVICnaChWJiipaanqKmqq6ytrkUVr7JgAbNFGwIBFRS2QnADGRMfthd4VhMTHrN+AxsbEb0Mk70SBg2YZr0FuQsG3gfg4eLj5OXm5+ALA5nf6O7v8AUMA5Sz1pjeBvD7/OMFAwAacHpl4BKDAu36KXxHQAC9ga4K4ku4sGK5fwME9lLzAKE+iyDHkdFoa0sABvlCqgRHhgDFlRU5poRp0QCBOC4/0oxpzONO/4vMSNp7sGbmz34242zSeXRfpDw+m/KzBoDdS6no5OUxivXdNQFRu77b9vCqWHISD4Y9a27bpCZM2Za7BHaI3HNkBSK8a64gALVx+Ya7mXGTYLRcAB8m1zAj3MXi0j6GHK4AzsmUTXbcSxlcUK6LNYNeTNhjYMF33prley+TT1lau3GW9UvTN9jzZH8k+HXpAdgAFxj+HdGgbX2wHeoGJ8sBPs7EWyX442DyKwQQuiRIgID5K7IOtiNQQN4V9pPbE5Qn+IeA+PWtzj9ID78VYffc669CwGX+dv2rtPSeArI8UEUCBqgH4CkgcEDAIgjlR6ArG+ABAYIKutKgA+vgN0zehK1swMWFCZIHIisPDoDhhya26OKLMMYoI3kJOBReiTPmqKOOCDh30IAEWYiAhCeu8o8A3LEoSwLVIeDkgqwo8CSUrChJjRBFuhIEACH5BAUEABEALJoAhQA5AGUAAAb/wIhwSCwaj8hk0qBsOp/Hg+ExYEKvWOOhMRgQsuDsdPCwhs/KLUBQOKDfyIIgsCgUzPD8IiD4RvB5aAQCAwsGBYGBBnsMgIloBV0Ndo95DwEPiJVwXAMNm4kPoKOkpaanqKmqq6ytrq+wsVkgAwCySBlCKUMot0K1Q7u+F5cCExMgHx++nQu+RFMBDB1CGM8EXX7PQgwAhtt/DXzaz3J0jrJ7bAYGB+7v8PHy8/T18YOe4H8LAI3s9gADCoRHAIAndLAMMMB0p93AhxDhdWrwL6LFgQUeAChT8aLHeuIEsHP4sWQ8Od5GmlzpbpE0Ah1ZlsT3bZtLkTFlesTmBeGr/ykbG+osaSAkxZxDIRZYyJFkUosLsql8anFpoalUIbpkYMdpVowGJyH9ai8a17FkQRI66jVtvWhl7rgdSCDAgIZt58ozIMBbV70AF62BiRawu6Xn5Bqmd/PvYnpyDip+HA9oJqGU4008lPcxXMeZJUotbFhhStKAi67BGxpepHOo9W5l7QufWIe3tnJ256uAQQKOc3e7jFtWUUm73chaujE5Mz52FN9KQMiQ9FsQpHVt17uLgwQJisdCkJ0B+AQKFNTOBj69elkIqEAAjyD9LQR12dC3L4t6gPntvScLBAPol0B9AsKCz3wGIOhLBdIgYAB67lVo4YUYZqghhhMAAF7Adw1uKOKIJLqHwRwcHchfLBkY9J2KJcYoo3saoBgehTPmSKIFBk0Io45AZkgdAAwiGOSRFSLggHb7IemkAnwRicCPt0QiwIFG+pIAAVg6uI0CCGS5jZEJglOmLEEAACH5BAUEABsALJgAhQA6AGQAAAb/wI1wSCwaj8ik8qBsOp9LwqMBrVqThsdgce12D42AoOAtQwsDwMJgbmMXAQaB7a4PD4TB1kC227NxfoJ4AQMFh3SCbQJqin5wcoiOZXiMa5N2AkIFHZiLE55+IqGkpaanqKmqq6ytpCCark0ZAAAhskgRDAACJBYoKLhEDbUZQhTCRAIBDxMgyUMGcAIa1R7QG3lqFxsYEdCADAYXFxLYDXpzBubYu2sGBgfy8/T19vf4+fXSAHLYQ9ou/QtXAJ6+gwgT1kM3gMA/IVnUwIunsKJFegbCCFB3saNFNAEEYiNo0KPJgw0EDKDyMOKDiSdj4tNYkKLMm/LQSCyJU6a0/zgce95MCaABTKExwx1FepIAAENLmXYswAhCTakmf8qJirVinj08u1YEJICr2IQM1dk8m9CAO7Ns8/HbCDfuPTR7Ctpt+yDO1b0IGRrVC1ify7qF5WUUQ+Bv4rsDQvJZ+xhjXwaIKFeWl3Ilos32AL0kDJoeMUOfS8+jqia16gNa1b6W9/UdxWRKS0JLezRZAXepcUNqbBBawMnycF8OnkwwcibC3EokDM0Br8bUhSXQYzU7LgQQ4iRIoFvYVwfjESiAjitBXwgIxitQYFyMgfT0k20fAAF//u/hYeZfMgSohF4C6v0ni3vi3Tefgq4QUIg6Ceq3SwUZOPjghhx26GbhhyB6CJ4YGWiAYIgopqjihjpVAEIBCa4o44wPItCXAB80kACNPM74lQUTnNjjkCEiwMAALhKwI5FMdoiAA2JMYGKMTVZpQBoHLlnllmgwgGCM0CBQwJcV/qMAAmD+Q+VDQ0CYTBAAIfkEBQQAEwAslgCFAD0AYwAABv/AiXBILBqPyKRyeFg6n9CkoRGtWpUHQkBw7XoLgsDC4C1DDYsAg2BuYxsDANVNNxYegUehzhceGgEDBYNkfW5gA2OGdQZ4DEOFi2UNAAMNkZJlBQx5mX2DBReebhmjdAOmdVyprK2ur7CxsrO0S6i1ThW4ThoCALq7RxcPAAIgFBTBRVoDpaXKQ2AADxvQRGhbBB3WQ3CJ3NGOmNaAguBCiGMGBgft7u/w8fLz9PONanvgU5WX55t569jVG0iwYDxsAgqsM8iwIT0CAiyNU9ZomkKBDjM2nJJtYrACA8QE1EjS4D0GF0uqHOitH7hNANRhXEnTHZpiKWvqbFeA38j/nTUNcNKzEChNNAMGEPhpVCXERIWarsTGwEBOqSSZEbiKNSMYMVy7bkyzhqnYht5knvUqruhatJUuznxLMF1UuiYdEZqL1x4liQr7Fvz3wCpfwQfTJAyLON7TS4Eb06uoh7HkdhwFLI18OR5IkZw7vzsptwm0lj+hwVRrOtjNxQutgZRjuB00oXn2tt6FVABkgdAIMIhZezcuqobZWSNQaWtkaAnCLCBkGxoENc6BK3vqIEFR6I4QJEigoHowB0kNjFfAHnpECOMRtFeG4Lqe+PN3IWDWPYF8BdAN5R15+eFSXzHq+VcgLoh0Z8B/0CDwwAAPJLDBBhAGg4AD2WyQbQEI7IUo4ogklmjiiScaEBJ8GXwQAYowxigjiRKqYYCHHBww4448luhARA4Y0GIHPRbZYwLEwKcBCBwY6aSMG+Ij5AcSPGnliQkE0p8GGFzpJYlgQPDgf1+WGSICaJJ5jgJkAghOm+cM4SY4QQAAIfkEBQQAHwAslACGAD8AYQAABv/Aj3BILBqPyKSSeDAQDMuodJo0MAYEqnarNCwCgix3PD4QBIAFeb0tPAIMtlx6aAQGhfx8fzwP1HyBRAZvDwUGiIJ8B18CDQYFiotnaZKChGBCh5ZzAndinIEDE6GlpnIDp6qrrK2ur7CxsnwBs1SetlEdCwAAFhS5SRtoFRkUFCnBRV5gGhMg0MpEBHcN0kcFAwELGxdCGNcfmAxiEuHiDQMD1udDBQwAD4gGB/X29/j5+vv8/cwCUNoJIaDuEaJ+CBMq5FcAzYJD9BZKnMiPGTmB6AoGbPcugLyDFEOK/DdPpEmK6daVPMkS4bs0EFvK3OcFQJiN51IajDizZ73/jgxW+uz5b5PABgJUghw60028mExn/nuyNCpLAgD+QOJp9aQBT4aqdh3JC4vQsSGdJN2J9qRTeVDbUjRg56ZYuQsL9GqQhyvehVY8RhLyd2JNR2cLI1Sr9ZBiiW7gbPX7mJ8dPH0rK8wGgK9jzYsZCI4LWt/hR59L76O0YGu9cOPm0cuZlWrEcA21goRdCOLsa3TBsD0Q7sw218SBvxHQ97Y0uuqefMadtPV05QAY5LkuzUFW1M6lJfBkPbwyBG8YJEiw+5qD6OsRvL72bgCE+AoUhEMAIbsB/OdQM4AD+Ol3TQLa3LdefgaeBwEcBRR4DQLvDcgeAvnBdsV9/2HYa2Aw/MHBXgIe4vYJIglIIMGHuYwXAAQoSsABBwzWaOONOOao444hahefBxyEUyGBBiDQQZDAwfPAiAfMOOGDAqxHYgQceLDjlVhmeSOCAyJAIgJOAgcBgQh4GEE7ZZbJIEZCrMlmm2/CiVEQACH5BAUEABEALJIAhgBCAF8AAAb/wIhwSCwaj8ik8ngwLJ/QaLQhWEivWOiBIAg8suAw0fAICJzi9NXQGAwIB7Ucyh0sCgX0fF8ke4d6fIILAAINBgWCihEGBG5Wi4sFDAEMkZGQiZeKbg14G5tzAkMZoaanqKmqq6ytrq+wrwGxWB6ltFcaAwEhuFAXZQO+UAsDALfDSXVfyUlkAAygzUgNZg0XFxjTRQXGC4HbQ5QPeQYSceEGC2YE4UZtdgbyB/T19vf4+fr7/PWTAA/kGehHsKBBferM5HFHhACAAYfmHZxIcV8BAQAglKvIsWOTMgwISPRIsiCbABAZAuIC4NvIkjD1FQApMKZNfesGlBt4syc9/0cQa/rsaYABwI1DbyYMKTQpTDYPXfJ0CvOil6ZUSfoRsDMrTHgiX3rlWOeOkLFaHwAMOxUtxZOGsLqd6CiA1LkcJ1VC1BavQXUPu/qdCO9QnsET/91Bipgg4JB4+jbe1+ChYcmT83WzyzezY5CRMXuup65TZ3Tbygp1N/PoRneABbClx3pXRJ6su5CTCLuM7NXb2Jg+jHraMr4De0PDQ9xdtTeRaYfr1jJ68WYJxjHHHQ7CgLjNw3EJ4CAB73TjEqhHIH0aAghm1CdQQN8d0PIJENQPl30ABPn6KRDOe5UUsN5+7jmAEn4B5hbAfwbMhyB2viEQYYPbIKCgTuYFKFBgagIMUN6FEyaTwAMDBETih+7BF1KHJSZzn3kSsoidbjTSZ2MyBJ5x4I7JFPUGAvnp6I6GBCCgpI5ANqOkhyoRweSUVFZp5ZVYZmlllBEEAQAh+QQFBAARACyQAIcARABdAAAG/8CIcEgsGo/IpBJ5MDwey6h0OjUsAAIDdcudHhqDQUPbLZuHhwIDsCic32UngEEgw+/SRkAwduP/TAQDAQuAhkdpAgEMQ3aHgE57BZOOj39gYpaaDANsmpYDn6KjpKWmp6ipqqusrY8UrmcVsV0XEwAAs7RTG4MCFBYku0sFD3vDUlZhGUIcER/IRw0CAwsXQh7RR8UADwUXFx3aRlZ7dQUS40YNAGIG7wfp6kIFgwvvBgf6+/z9/v8AAwrsZ4DBIj/ziJQTQCBhEQOYxsAbSLGixYAE1jzAd7GjR4rFDlaaB7FdHYdECLSTmO+jy5f6CijyNhGmzYuR6NS8yVOglf+VHHsKBTgNAISgQ5PuUxNg406lQxcWQAp1KDt3T6vyJCDA6NSWWoUWbPoVbNibC+tkPeuyJFazbGFybWpgalyeIRngg3vXY7kBZfvajEhJMEyZ1RAabmtM59rFA3/yqcsXcmRB1Shb9ihzEeV8DiMJmGQ39IIwBAofcMg18dfVCdV0C2wai9qWCd2y1Md6kFPcuQ0yoJ37yoBzwNVBDNMnubqMbCg518aNjurceibbhT2vQLt72x0m8E16ejQEjRMkCD8PAQTU6hHwTtgaQnwF+IMPeKA+AQIFDrl30H0AJuRAOw70h1+B6owXgH0GJLBgQgkYtBGBCQnIEIbtORBURoIRTtjdGhD6l988CaQX4X8njoOAA5IkEGKL43g3AIgS0qhNAoocxaE66A1oIoMNPrAhAiwS2aB/SIqIkgJN6pjhgkqiJASVWGap5ZZcdunlgkEAACH5BAUEABIALI4AhgBGAF0AAAb/QIlwSCwaj8ikcik5HJjQqBR6ICwK06w2WmUMGtuwuGh4ABjYsVprWAQE4LVc2gAMFvP8sjoIPPSASAUMb0IFBoGJZW8FjYmPCwNfiI+BBw0Cd0OUlXkCAH+diQOipaanqKmqq6ytrq+wWxaxYRq0WxsZAQCzt1F1ABW+URt9DBPDTINvtkIcyUdldgQbGxHQ0Q2SDRdDHdhFmHcG5OBGg6Bp5kUFbgwE60YGDQGT5E74+fr7/P3+//0I1FtAzgDAgwgTHizQ58EhgwojSkRogBCaeGTcDCBQcKLHj/nmbesIsuREAp8I3jPJMiE6hytbyvTX5g1HjJvo2YM4s6c+/wIDAKjk6bNoAQF+HhZdeqBigHckmc5sY6dBVKktRY6LiZWlAZQBCA7pKrPAg6eNuJIFWVMAR7VrP+q0CjfuSUlX6tqNeDTd1b0SF0HVC/hgW6uHCnvUSlApRpSgDDiOZ/ap5MQY2zZK/GTdvKppnTzGG7rzupcPIcYT/Fa15wVVSa7WttX1OrAPJN/DuEyAbtvgag7YDByb1galH2e6otQ0ONTJ1yGA8JQjZ4wO3iC/Hg/oAAgJZJ9G+gBBggQIRK9LQEiA+QQK4sebbqfAeQTypTuQ5OA8/PzmoPSdf/gpEE8CDwzg0H0AgjNddQwaqJ8d/Z0Xn4QBSgKeAeg1iEJNAuSF1yGGDp4lgIgFkgjNdJLYZ0CK+vGHoofQEODFhiPOB0E6Eaq4ogMQFIDAkBfiJMGQRNIoHYxGEqEkRj7GEwQAIfkEBQQAEQAsjACHAEgAWgAABv/AiHBILBqPyKRyOTQUmNCoVHpYDB7TrHZ6aAwGi614bDwQBoGHgcwWHwqCgKBN1xoe8oK+zl8aFgADBH2ESl4DDYWKRV0CYE8Ra4uFBAwAD3qQk4sMgxETm4RzEQGhpkMip6qrrK2ur7CxsrO0tUMTo7Zalrm6UAWAAxa+UQYNAQMZxFEEAJcby0wFaA8X0UtweZrXRndyntxHf18NBuYH4UTG5OYGB+/w8fLz9PX29/YNjgvb6UOVl/r5i1DgAYBOkgYK+SOn3Dl8ECNKjNggkEN3EzNqnNgswIJ2G0OKpDctDciRKEUWYBCAQYGECr0JIHAypU2J4xDVvMnT3jr/MDt7Co1ngIAAAPxgDgSIKejQoQVb0nz4tOofAAIuVt3aBVm5l1yrnkGqh2pYntmamj1rc6VUp2xHehMEN27InOWEvBv48+NLdwqNXnJyTuHKg5kwDiyIlSZYdP6u6nyssCKisnuXouH3F7K/tGUB82WJ8CFfPFlP8rWi03TkQx9BBj6qprPncG5dYr7NDdi33au9Es7szwuABrt5X5sGAEJi4uESsMQE3B8CPC4TULYO4VuCBAjgWXcQyMF3BArSWz8zAAKC8woMx3nwHbx6fwmw10cfn3ueBAYkkF5/4SDgADIEACjgfek48IUDAdpHIG5HQWCOhANJl0YB8DHIOM11UgHI34TXINCdAOZJSGI0Bj6oIH+aBQDBfgOOl8Z7KiqEAAEI9DiiQkP4WCOQQoy4IpAeDhQEACH5BAUEABEALIsAhwBKAFkAAAb/wIhwSCwaj8ikckk8GAzMqHRKjRQEgqp2SzUwAgIod0wmGh6AAaHMHhsWg0GjTdc24otCQVzvJxsCAAtDfH6GQgcEAgMPhIePQgQMAA8EepCQBQ8BDGuYmJMCc5+kjaSnESWonyOrrq+wsbKztLWyFbZlGBkDAAC5XIABuMBakgACGcVVmsgTy1QFC2Cj0FFvadXWSwYNaQtiHdtKBGkPTwYS40kFAAHn60tXnIXxRgVfAntPB/3+/wADChxIsGDBMwHUoDPIsKHDh9jkLHxIsSLFN3EaTLTIsWPAbovy8PNIkiQgRvtKquR47EEBe+zQdNq4sqZBadRo2tz5cZoo/508gzrxNgDcSKFIEwUQBDSpzXbv0BlwKrTAAE77plLliQ9M1q08ESo8CnZlRI1ky5bEKLGpWovd8OjhB5PISZcp6w5puWfPAb1Cms30+1dvMwEODBAG/CbnYr3dEoLLC5jA0sl0AUM9R9nwVQZ9tWoWgHUi400CCJiGjKataMhwXE9lfKeo4pGQAQma+7ou37n9NE/qBLxw3cOWHtdFAMFxb5gIHCTUSNg4zHIDICRIoBym1QDatyMIrjcB6QfbEyhYDzjBF9Di2ZdHXSC+fOjN1aRHcN8e8zgOJGBAAvwpoFd0cUCAwIAFAubAItox2J89LQ1oQIEGHreJSwJiODgfVumtlyF+YBAgoHoTrhNdQgFuJyJjSzmAgH0jesdAeAh4CFgEBOao445CYFgjkCIOCWQERgIWBAAh+QQFBAARACyJAIcATABXAAAG/8CIcEgsGo/IpHJ5PDCf0KiUaGgsCNOsNtsQDBrbsBjZHTwK47T4QGAAzup4lu1mEAzy/PNQeADsBWh6g0h9AAINBoKEjEMFC4eJQniNjAaQX5SUlYR+AwubnJwMoqVEIqapqqusra6vsLGyrxOzahsVALZiFwsDurtal78VwVlVXg8aEyAfxk/IZhvPUQZtb1gRGNRM13YGFxcS3Ep9AXbkT4aIBu1O6UePAezuB/b3+Pn6+/z9/v+XAGSq96+gwYMIqwgEBU+Jwk+hGhohMCDAg4gSiRQAYLFdxngVGXj8WKSAgHkF2hlAyLKlSz4nBaQk+LKmTXwFGKBUebPnTf8DDwIMuEPTp9GDQAcMXHm0qcFhX2Y6neoP6oKZTKlqvVdF6VWeW8NG+1o0rFNrAt5gfUfy2gOiK0kK8QbXnlxDDBLVu7tgXqKUdkle8quJbcaAEKXKfQhKsdwGAQA0dic3AgGOF6UalrixYyCmd0MGAry5ocmdQgJ/zLlzr2CdAuqWhgdUoOzFvqJqFpy7wWfQH63+Vi1x7GjgH7tIPk6cs5szn5ubZmCGQPTZ6cwxKJDAdXAI5wgkSIDgHskE4AU4GI9AgXuSCNKvZ69ALgIHQueTf//xvkAI3e1XX1tCAWiAgANmVEBFDwTYHn+HMeigewlKlEBI4xnwYIUNJXAzkkgBUngebNwdKGJ/QckUIoQSxSeUeAc+uBh1+sloXyAI5LhhZULoSCGH8G0IZGUsVhYEACH5BAUEABEALIcAhwBOAFYAAAb/wIhwSCwaj8ikcqk8MJ/QqLR4KDSm2Ky2ugA8tOBwkhsQXMVotKE7WKTf4DWgDa9P14O2wc5nGhpzbkJ7fYVEf3NfhotFDQFeQgWMkwMBipOYEQJCIpmMAZ6hoqOkpaanqKmqq0IArGkCoK9hDHMWs1kFD3MZILhYDwEDZ79SD3nExVALyJLKT3jDBQYGEs9K0QvO19jMbdvcSNng4UZ/At/lSecA2tQGB/Hy8/T19vf4+frx5wMP09T2CRxIcCC7f+8KKlyo8E8thAEZSpxozwCBhwQSUty48WIABhkjchy58CIAkBpJqhxoEqXIlTDxEdjFoEHKmDjp6QJgJqG6/yK6ytgM+JOIrgE9fRaNUICNzSFOljad81RI1KJy9CjFymbBO3hLIyDSA/Dqzz/CvJYNO/aBgbVLEVl6GzEugUduC0yLF5YAgLl64ZlV5/fj272DyxX4y+Cw4LAFKglwzFeqZGqIIccSAPCx1M2dKxctAFojZAZlMmaWinoAgcDy4gZzDVu0OgO7pJVNzA1Bbpu7lyKA0Ky2cOIDHOhd/XN4HgcJEtQt6jx59AQKbJdD4CAPBAPRFYhXQL37gO/REYgX7gAd+gTq1zdvf75A+vHlBQCAYB8+/uYEoPPPffKpg8BF/thnQHzkAchAggQ2aGABD4IkHQLxSRWMhQRq+CkRAddlWN6HIRY43wMEIAAfg2FFgOGLLLYYgQIYjiehjDOaiGOOO0YQBAAh+QQFBAAMACyGAIgATwBTAAAG/0CGcEgsGo/IpHKpPBgMzKh0Si0eCoBBdcvtXgEBQXdMbmLD0LJa/UUf1nDvWcwoxO/TNt2O75vBe36CR3qDhkcLgIeLRlqMj5CRkpOUlZaXmJmam0sBnGsanp9lBGADH6NjgB4ZqVtzG66vgGkMHrJRc08MHR24TLq1v0vBT2/DScUGx8hHygfQ0dLT1NXW19jZ0s/a3d7f39zg4+Tj4uXo6dXn6u3p7O7x4PDy9dn09vnUz81I/P1G/gEkInCgEF0FjBkkSKtAQmgLDzZ8yMwgQmMVB3KLWGfisowAEVLkKPIjSY8QI5ZMuXAlyH4uT6JxaFIlypfNYtpE86RmS5NaPVlabIhRpgADfIRqvGkU6cidR2kqBZjgJs5hCQbMpHj1lwGtAhBIndrsaxgECRJ87IrLACC0aRWQRWY2bNoEChRwrAsXr96IfNX6/WswsIHBgMEieIJ4IV/GeQkPfHw4cuKzkPNeDptZMkDKgz03y3pWcGTRzQiUjmt5L4LXCE5zFKIAtuzZDF6fRs1RM24hQQAA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6152" name="AutoShape 8" descr="data:image/jpeg;base64,R0lGODlhkAEsAfUmANMUFOENDdozM+EkJNqmptq5udjHx9jY2OHf3+XGxufm5ttvb+FGRtmOjuWPj9xVVeVvb6ioqMnJyZ2JiXFqarBISIxQUMm6urGvr6tvb62VlcWrq4aGhri4uJeXl3p6eoJ9fZYjI1gjIzIZGWJcXDc2NhoaGignJ1hYWGZmZkpKSv7+/gAAAAAAAAAAAAAAAAAAAAAAAAAAAAAAAAAAAAAAAAAAAAAAAAAAAAAAAAAAAAAAAAAAAAAAAAAAAAAAACH5BAQEAAAAIf8LTkVUU0NBUEUyLjADAQAAACwAAAAAkAEsAQAG/8CVcEgsGo/IpHLJbDqf0Kh0Sq1ar9isdsvter/gsHhMLpvP6LR6zW673/C4fE6v2+/4vH7P7/v/gIGCg4SFhoeIiYqLjI2Oj5CRkpOUlZaXmJmam5ydnp+goaKjpKWmp6ipqqusra6vsLGys7S1tre4ubq7vL2+v8DBwsPExcbHyMnKy8zNzs/Q0dLT1NXW19jZ2tvc3d7f4LAK4+Tl5grh6Wzn7O3u7+/q8k/w9fb3+Ojz4fn9/v/u9lkDSLCgwXIClx1cyNBgQmENI0os+DDXxIsYCVaMlbGjR38bVX0cSRJfSFIlU6qMd7LTypcw2bXEFLOmzXEzJd3ceTNnI/+eQHv6RBS0qM2hhIwqPYrUz9KnTJvmgfruwAEJEjpoxRChq9evGLR2wGqVakCpdsyWu9qB69e3GOLKnfsW7tgDasmhnWOWbV2uHjh8IIFChYoSJxKbWLw48YkShlGQ+MDBQ90Id83ufUM1K9gIHgarOMG4tGkTjk+rPqFisuWvY6luXrP0qtsIXDmkQGz6sYoUlD1Y1oq1OFatoAN/SHGYdOnHJDiAlYBX6Ww0Rq++5UCixPMSKD54wGC8vPnz5zGERsGbcYnoX6kbvV6mqAS3XD+MZsyagoex6AUo4IAdeEDBfo2p8IFX5BVFXxhBHdBBV/khaIIKFEQw4HlWdej/YYcbnmegCvwp6FUH1e30oBdA3UehByg4xxoHAAr44Y045uhhiB1wgOAJKEiHmwRAragFTxJQGAEF3i2mAo0B6ijllFQK2COJi5WQYVdEqmikFTsliVsEJMhIAXkcUqnmmlIGiAEFMpLwWpdRfRnFTWKqh+WFHqTJ5gEIBCrooIQWisCfVqHnwZ4qzCmUnfTUlOeijZGgYXlrGopAOx4k5kE7mq55HpnONcplnZAqUdMBXOnZGAU1FjdlofjIiE+hU57XAZxOWoZBii+lukRNE3JFQmMpxEqdlIP+c0BpAA2aa3kdpOCcpZjFJKyqL+X5AWknJItpjs0W9CxjB0mb/6N51YK7JZ0qbXvES6zi5kGTKlxKFrmCMnTuYg2pi2N5EWBZgq/AliQvEd2OeawJBxunY78R/WvCRILqWN69i2ELr8ILv9QqB+5KjCPFE1mcUcYDG8frCdJhEKy8KiUZ18P5ynpyoB2p3BHLNxpXcMenpkRzSsVyfMIHJn+IckY+ewT0jsZ9C/Fw8aaqklxWl4Dmsk7zPFLUH00NYnEReHfCmTIbbWdKrMaFZQo6h71pSramZHaixaXgJG4Je/Q2STYr3ee+Hj5dUgSJRfDS3sZ1erWGIK9Yks0kQ4zmzuQkeXde6R4aNFYYqC3dxx0ZSVJbGHywGAp1dyg2ORFIB/86QGWVE+joWKGw2AdhkWT5SKz7bQLTiFuluAIScMBB4LfDc4Dz55hd9WIpBD/SCvpsRrzcqHGQvPKfn1P7p9HjExj61YtOdfOk5dvB9t5z/5FcJJ5wqd1VOY96+uxo3vPcYT2sSC5fbRNc94aij/uB7wSbS1z53IEB6gEQHoFxHDx29z4MxA83HxHCAnOCjo+wzjsluEvY8OG/C7qjRwOsBwepVjqIZUuBSCmhR04IMRUmrh/3meBCzuYnjDhvfrcaXQdQeMOMiJCB9ssI60iUQrCRLyZsmdBltsiguwjxH8Lxxwz5tsQLNREj3PMJTjoyxR5aEVBf/FlWbgOXsIj/5Y6s22JY5KOSMV4lK96RX+pwMhMdYuQ+HcifD69IEtvYJXZqKk5b4MJHkviRdPFrkBNHWJE1HjIufoPgG2fXMzGdaHyIapkWvVJJqbmPbx40Qfb+xxD7tcSQKcON6/Q3ypG4iEKLTCWb5sggCcRRIq/8I+OOFwHo1ZKTAvHkReLCgcX0yWke0c4phcnND02yKygq24ewUk0TcCCBE7HlRqQpkUmShmnYhNoqg9nNevoFnM4M2DglsMv/oJGQD2FnRO5TQxL0EiMSOpE9F7ouhf5sn74rAeUuos6ECNRfYfGdCg56EVO+kaEgBRErj5mufQbyVxQF6D48EpZdouiH/x1lZUhn2tCiXSSZ9yHNmQQXTSmqhzQeiKdEEooZmho1R1pE6U3H6QHU+NOJK73oQQjqHQpYkZQMydNHj8pVotLSIGPECgVs+FWNqFQdUAvLsUpwVZL+AwFa3GpXuyqmcCLzlVjxDgmUStF5SLFAqPmV7NzqjwPgc66IxZEW80mQsMaSRlBFq1QLQlDSPA+mDRGTXBOLWM1ibJzV5KVEoigPvUgkLH7bKGYZUqzNcjaxXEFiRPAqARLtdbR6kexEtNLUE7xUee0s6muHq1jAIXNHsXxqOtOB0LB45wMSDBhXXEtczoqJsWLEq+u8hl2N8GOyANHKdsGGVXNxqbroDf9aV7qbj7A+V7aj/e4BojjVuAB1tQYxrIbSy98drXe2O+rtRBeygup8VwGEzQdqLxTdIZ63vxC2yn8ZElbbovMgKQJHRyeEmt+WN1oPjnCEucLee4wxuWX1rjfGkWB8ZNQEFMBvQaYr4hrrt8T2wGtqLwzWs25jHDiuh2dQQ97ytZgdE6KujYcLQgrjFagpzoeBVwxk+s44kTBebWB4bI8kawxwS7buGcG6o7GqgMv/KHBuuUGOIL8jK70lrzlq10J8JGmz9ypBCegW5sTe+R8FStiTTdAnf635xwpw8zu04jvoMrIcAqwMew27WQnoOTHvUXKf7ZmkIEcavgh2nwT/zAzqxk6ZzYnOKodPIOd2wDCGBBTuwCTXmExveq4TmnRgjsiOQQ84vz6+RptZWy1ZDrYqoMFuWzSWpN7Y+tZcjUs9Xo2BOM5QAn5LlqGDXQ0WK5odEuoAaTy8kDszG8vfgR20ufprdqwPu6/EQGC/fY4MI/pQCxGvCVBw7PzuV2Nt4Vi6Nb1uRHX6HfiWoahJ9IFSO+tuqM6dQZxrgmYC9yBaydWEAtMk/oCH4AVnU1so7KGmem2Ip84GkOkNacCWoN+UtXibNs4BXg085DNtd7RE7Z1C5zflwgbykV/YgUbLbiH/btN9lGMtZ6sb5ww9eEk75DoUOLwfEteGtzGs/xXSLOvDQBTstGi+HOd4/OlQt6dWFjLDDswbw4ceSKJZ3rkeMfji5iX4cUBT86bfPO32bCbbPUQi8WEY6N2eO8axHFQ4Ln6YpOM7Bfx+dpADfmBX78cMq6mCzOMjd1pXvLm6zmq8E8SwBidmYCZv9lqj/fKpFPzUr5IYvuIO8dRYuUGywvmjG4SeVVJ931uPmo/DXphZGXyHCh9l6eFeGm2muwK0QqLGD70dqEe+8FnvdMsf3yq2N7VVmtr5n8d9GtEfvbhN8PWpep9qk1w95V3/ftgnf/YS6DDdsx500VEWsCrwaAQhc9x0HIAxfN33fX8Sfm/lPtXXfO5wcdiwcv90lxV+42jXF0C/1U0GKHnzV3yvp4BKp3wH4Dp0Yy6gF3QdUhBj4R2ClYHnIHactn0f+BghKII5gmaLphvahmAdEgE9hILPBw26d3pagRoC6CwbOIPxh4B/h4M6YlfwIAEjomd6pgJTQxoMKGVD+AxFCBBwtm+mB4b1d24HyH1PCIVBk3mGpR9WiBiO8XI3wnwoyG1e+IX/kBVjdVkwaA4yCFIdKH/EZ4NliHOgxiocwB5vqBilEWPKQ3WyBIHY14XNkH4EMRYk8oL5tYSASIODaHxqODrM4wG7sYjEdyEp8B8fBYTld3r2lntAJolIJgGJMYZ5WIhjd4Y1CIqhmCj/HkACh2GFqVEa4CEewoEZXyc6tOhblPWK6Dd3smgOCXV3fVgOnDhTgeiElaeGSeKGwsiIJUIBleE8lTEc5LV8hMZyy2KHlQiNBMF7xgYoYHWN2OiJCfh9taOI39gbvzGO5EiOx6hCM3QshgeGKQiLifKOxfY8YGdnuCgq9piGIdcjpbiPpvEexviPAHmMyJiMolNNJ2iQlKgQ7hhetVVx8rh7r5WNaLiN60aFB2KKg9ga/qiR5fgadrQvdyM6rOh5U3iQz5iQJul1KcmCw8WSu3iDEdaNwXhp4JggKUCOlKGRwsGROYk4n6OMHfaOQAl9JQlo+XcCtugPD5l6TdiS//QnTAZgADNVQfrolPw4GTY5lVWJk8QROxPkPuPGlSOpDCsXjW3GYQFYlLhTlmapi5+olFJSAAAwAAtFkW8Ih6cBHuJok1QJTHc5Sl/kPt4he2TZldHwl7gDWPzWkPdgmKmElIkJcowZAAJQgFX4jTNZmZa5kcJxlZq5QaLjO0ElkuzIDKKZh3YXY9XYOfylmvc4Ja0pAGw5TBHgjU45k1FZm7bJIPoiVDlmFWPFNL4JTXf4R2S4h4QpkumFnBJ5I8vZnFRSQd1his4ml9TpPFWJmWOxgX34kZHYnYmXaFhBhscSVMU5DqhZgBHpkjiSngVQAFFIik0Jh8RHmfEpn/9WiZvFYZrZeQBNZVBk6IxEGIuAKaAS4DvNFKDMs5QFmpboCQCuaQAJqp6+GJOyyY/TGZ/zSZ/jchXS54OGdSEfyjyVBIv82aNYQSIoEqA4aqJnmZRvhKAF0JxJkoiR+ZSo0Y8RWpc2eqMfMnXytlEben7O0Gb9eYveQR1GamPmaaBMagA90p4WSYzhEaE3eaVNoyNT53Zs1aW/mQzeFqb+MBak4XhCWGNnuhghIACGygALoKLMuQETAKPReZEYAqc1GheZCUltEjpXsZW3yKF3eCh8CkS0aALj6SxhZp4jYKioOgABEAADcCAiEKPPQaU0ypG4IRZYOkzKR2QbCnH/QQmeYPmnX5QjEdhnyGmoqrqqyCoAIvCqUsoa8EmdVlqrlYpKf1JWwlo9VqGpZLmO3gmc0NijY7EY47lMq6FB0rhpSFmoyLqurBoCI3CRb1qlVmmrt8qB7UCup6E/5iA6i+GT7rAveYoMfwmuYTmep/gc4HZrgfgBFCAA7MquApAgtAmtEzqtAwoi7XCw/LGvVrGXm9qXxzCwJomEE6SxjZGwCjtHynGsD7uqA/CstVmj0qosF3sjGasaG6s7HWsC/toOANutJMk3IyuWE4SvvWGua/GSKssBLcuuH/C0NhmtdkSzr3WvGquvOnsAHrutoPml30qG4kqiIbd3HKCi/00bAABAAVMpoXZpseiVq+y3oSBrDCJ7i8B6eAXnGR5QAWcbACGgtuVIIVNbr8SVq6wmtwEbsl9rt6IqtmN7HxPQtwAAHJUxs+ZRY4YrpNyKkL66rXf7c2OrAasKAGa7rgBAAuI4HlQbZoMXlprbte0otGLKfo4bcgSgogPwARYQAmYLACGAupWxR9RqY60LMa87t8VQt9tKpCQ6d+u2nB6QARRgAYSBAiiQAqmLjDg3eFt6vIlLt4tbWCFacc1bcMu5ARowASDAsCmAvcHRkSFHcqxIbz/LuZ8qZdhGaOULbem5Aei7a1BbuQCyvYOXofS7ub16v583aua0v5uWnv8GcAHIUZcBaambRnLVFGOIC7R+Gb5Y1zww5sBhBsFreRzfhJtQR3LiucH226OjuG8ibGMkzJbGcUdzWnAkx5vviMBeKbt5uKU5SoE1NsPvQ7jrRnKducOw660+vK2o0bzOK2JE3ItB7G1ep8TISwzK67mi6i9DrKhruZZULHHp4rpY/L3J68EfTCIR0LzJlF5TPMbyy2BnzMF6qsb4u4dQHGFxTMVQfCggqY48HJp4nA8gnAJ73F99TMX65DccQFmD3KFNTJZbmshwDMZhPMYeok9sDMlLHLSda7diSXLotchyTHKJ4cI++skdzDfVeBWZ2BCljMlirMkrKF10HC3/9ZvArfTBeyjLxGXKp+wvGcxyf8TKd+ypvQxETYUCfzxcwjzMJaXDp0cWvOqVylyBYQnFUTxX0czI+rS1zmLNaKzFHqrKecWzwIxY3wzOFGan6EwWXtqOQarKV/HL68xVCFrLtixjBYEArqPBO/yjzxikPftmrFgxXZWm/WyzFVN9vyfP5TwMYHp/O/yn+nRUDN3QWapPusqCEm3Hd/xHBx2BJ8k+KEdT++yiHF3F5IAA5Cd9AzzR5kzSU1VNKKDQM9XOmoxMvvPIEc1HcmfTFIEVtajTDLXRLX3L4cxqVtanEj3UxyF9sExoSG1PSr3UZMx2Mb2JUZ14iSKF79jM/0O1UFmt1Snz01wXyYQc1qqMDkYdtxndTWeN1rPluk8NRCpE0xT9rW/NnwRZ1txU10uNMdVEAjmqM3wNEd9a0ggNMSkjTITd0hdxAEmMcbvcwo7dDgVmaRUn2H8y2ZSNTED4cnndDwOcxWlMRlmF05HNJqLN0ZWt1vmW2QVN1A4R139db2sS2w3tVgigcwiH17VN0EBK0kF8zzBmyD43rFTi2w0tZPIJgQgwVgLt1cZ928ex2yuQFUhoDxjqPEg7iYtJyyyt1Vv9QuTomRE4bqet1yGtgiZMYFdxLB8gPXR2TvdQ3iuayejd0fud354H0GL43vlwl6oNviS92W8mb/+j7LPrHWQ5stL/7dBStmtVQRrjzYIzLdKgnBUMztlX0Wjq3dyfl6Ir2qIVDuCfSUBVN1/ExtY9nEUu7d0PDm6u2CHQHd0IpYWyTBzIzMRZtNvoUN/LXdlWseP9vDJjxW8GbshAnuBp7KliMVBud7iVreS23BGhGuJE50WL3dcG7eUyodw5fREJAMYqvuJMfVO+E2NPfuAd7uFBO98N0dkaPhEJoKrMueZs7tL3SmRxLudfPYFj7tLcA8IlwM0KYAB8jgB+zubZ5B2PPOj7jeBhXtNZROZlbtnm1BCO7poIkAAJcN7//RHVZNoRYatBHrtZpINpxjwOvtsGoKijTur/3XzqHhGqjmPp95CTre6tVD5yEVFgB2BmBxHqAnDrCRB9FT4SJALnpwXk1xx0Br2FFHEVPVcQys7svG3XHpHqEuDr+y28nArWBjg/mrLu7F5CzYbl/tDtpd7sKMvjHxGqn8I97L7vtNIWHR5xBtg2/D7wPGPsZpaB8m4A9E7eWz42JJICME7wAz8OlFroKgeNrIMXEs/vOKHtx9MP3b6WC18VY8zo8DBe9rPx+55oFR/s7TjsDaLyK5/o6wfr5hDyCn/ioZgSQAhBJSTz7Y5IYE7n9EzS0gb07c490/PR8IDzI7/fOFgzlvXzSK8pClDx2X3xRo9SVW8oHX8AxxKA/03/6CJ/e9+nEgdgWzAeal3fLHHz793wl6xDJG1PK0Lg8SnwDk4Pumn3En7DViJU94Qi63vk8l4b1nHhOII/+DQ/9eyw9ymNwy8RWvOj74vfL7hR+FLewfy5FYJ3+f2S6ED42eaw56I+76DdZzEx+vnO9pefaNKa9aFn9NkC+mKj9JRvDgRw+riOUDZm8qg99Slv+9NXqxYfcWzhFjo6U/pgFbv0MQZQLj0DYXiiU/Ol9DS1KcAk4xdP5W5BJEfV/AfgO/DOYhaa+omFJKTh5NhPU8yz/SmpYR66SrkOUuJPRXRy/tMf/kHh2QEoQlylAKck+4iG+Ov1xvav9Ccp9v/ZUU/A7y+BRCTtn/36pfmZ/uEnXP/2r/QneafuVzbS3zO2M1WBRCTtb1RXD/+bX/Qg7hWAwlWbovQneaeUZUEuBG519o6BRCT6zlWHciKZkelCTkwg1FWbovQnWf7+kEEu9A4VBNRgGD9Eou9ddfXwv/nfmfxeAShdtUZVzYyA5jyAHhS8BmjxQyT201WH0kXcj2pBehsyM1eEZBXkv+H1MD2Q5ULwAEOKtkzsL8RGdfXFJPvfIPdfAShzRUjauRhAjQ/n40L3kEH9UE5wbj9zdSiwwf1U5v1fUf/ML/7lBPEsVJAuJN0oLT3G8zwiVP/MDxZD31Mk/RWAkv4iZFj/8QOBTeZC+91iJ6mvIpRYhwIbxy9ZiP8V9W9UDSQhamPzLuQRy5RCDcRZCgAWe030hm7QXWEZxsRZDWTkH18UjIO1EeI6JqChIsRZCJAkrzHnAYXxgLFeVTsEVpE5XAoUedMi+fM8Q1D/7AYaxm/4F9/5bvEa9R/+Q5BoZXQCKL0q0AIUmXNyQ1D/4d8Vdin7foXxgGEZxlS1DaSdTkLk5gItYYIlGixC9X9UCJAkx6j5mb6fyZ8cwlFd3SNhpmMTZBMTmSNR19/+r2WlhT/PfoXxXTGf9d9V3cOfY6U5WAQtNZE2i2FV3VP/XaUAyfEae030VNb5gFGV81O43XMo/xiAJbBDL9ACE+OrOQgwBEKc/gUyn4U/zz2F+MkhHMZUXd0zd5mzNoAO3tCyEscOLgM0BPU/VwhAhfOp+Zl+8UEKGHUJKNUFUPw5VqgBXSVBNmNjNTBGJEMgxJx1KBQ8JLK/ThgPGHVZ/+nPMBLyMDAD6BEILY1kNSZAApU/BPWf/hRs/IZ/YCTdFRRc/+nfPXNXdK9C5O+QN7tuc1aHF0MgxMOlABQMTvHNQBgPGFZa/5wFUHOHAQ+zbzZvEIyDtRmBAb7TMSg1BEJcuMkxn5qf6XEv94BRlzLTXwsEjTZXAgUZPc3TJGsTTgzTX1dPwcbPfzk0/8lRlzJD/QzDn/8c0HEo0Jt9ASPuUZAMQ/3qQcHwO8+FhPGAQcEyA2GbUgRzhwF+ByS9mR0wIiMpIHhFsPzpdfUU7Ct7TfQWJfeAQcEyE2GbUgQ+SIUxwhhPwukNcSX8gQJ9silFsPz8dfUU7Ct7nenMNf9dIRxxWv9vO0LQCCNmByQ0AujS0yMxwh8ocE0jJMT9pQDJsT6vMef0MbAbJxwbWf/p5WPOuyQdN6VRie2nV0HM0XpaYnGcJMTULxzVmdqZ7ldyDxi7JqFhVu0iBI0jMpMokL2ZgX16W3OFMZvX5GPetmTC8Y/HqPnzLBXRp3q79o/gv2TcRoEFciAm+xxSirP9MR6wK8T/IsY8Uesre53pFjX/gLFrADk/F8xtzp5QgpECheGgvYFpKnC94ihr8+zsSzZ9u7aRxi/79LGnqrdr/9h4tzbPQ5C1f1I+wyLEfbZr/3iM5l7tqjOw8bdrGgn+R5zpU+Dst8Y8lnmM5n7uDxJ9gbhrGtnGfT/PYOLsIRfclnmM5n7uqjOw8bdrNgn+sMfZScDwfR9pVOkrqT3PXxJ9gbhrUQsof355h7JrUesrqT3PkBJ9gbhrllltf552CFBBMesrqT3PwhJ9gbhrtTk/f47Dr2aZx2ju5x4yAxt/u0ad4P/nqh9pMesrqT3PCxNFZKRFwhGh8/PnxPtqMfsaCH7u/wvDMBQI4oCxa/FZpH/OX4fyahQb+0y9ME2QtB2YHJKKF39euOEtr9vPrZmuOtFnwl0hHHB6RHjx53OVaK8mr+CU2gixMHcysMSUHHA63cv/5wy1KVQIpxK6/T9L9AtTBElrwoAhHHAKkMZU/3/OJghGhXBanVdJxgtzBUkrSW4hHHNJo/Lx53/Cn7tWm2u7kdv/s5m+MEPw0mT0TcIxlwFcm/tV/3+OF9oRn0+7thuJmTo5zwtTBUm74G4hHJYZwPG5X8uP3puiHXAawFTZtoiDEAvDIkkrSd9UlXP5tGsLrev4xmq4Kb4Ip08bwP84qZm51QsjBkn7RyDuFlU5l/9P+7RrG6H/JsR9D435HaFP+7QB/I+TmpltvjBmkLR/BOJuUZdz+bRP+7RrC6fnBDbeFmF3AyIVBKdS+bRP+7Rra5ttWzcIsTDYkbR/BOKJnxy7ppFP+7RP+7QBDKc2Cb/4JTB2k5f7NCFwWptP+7RP+7QBTJUVWyNtTvQLwwXn+kcmfBt1aZlP+7RP+7RPu7ZwCqdwCqdwCqeC8bRP+7RPG8BUKbMU2uZEvzBgcK58A+KJ3xV1WZtP+7RP+7RP+7QBDKdwCqdwCqdP+7RP+7RP+7QBHLUyS6k1sskIsTB8ca5AcJAMJZ0OBhNRephMzhP6/EypVauVM41uuV0vV3v/FYu9TaYygjQSJQe3Ah5fzel1+x2f1+/5ff8fMFBwkLDQ8HAlLs7Njc3oCC3CzOMra+wSM1Nz86pyMhLjkY3xQBEOETVVdZW11fU10FSB1NEIKXKSslKKs9d3bPcpFzR0jYhUFlZ5mbnZ+ZlQFoG29ugWLVc3eOt3c5srm7i4g62NESEZWn2dvd09WpZUqNo6CTfb6Vt/Pwr/TPwRuVHI0r0zeBBhwmeyZskrVyQgEnuRJPnLxg+KxXAU06gJ+FBeqYIKSZY0eXIQw4YOHwa0JZEjR40zP8UUN04UyJAqUfb0+RPoHJUKpoV8SMRlRIlLbTaNuXRp0pxHQx5AxzNollatWw8OJVq10dGWUsmWLStWZ9WrWLm2dft2oVc4YFmitXvXLl2CcuH29ftXmVxTegkXNrxTsBzAixk3XpVYLoKih0lJhuzVcWbNm1Vd9vyZLWfRo0k/Bp24dGrVq1m3dv0admzZs2nXtn0bd27du3n39v0beHDhw4kXN34ceXLly5k3d/4cenTp06lXt34de3bt210HAQAh+QQFBAATACyEAIgAUgBSAAAG/8CJcEgsGo/IpHLJnBya0Kh0WjQsHgWqdru1DgYErnisNDy+CwN5zTYDBg01ey5+vBsFOX0vfQTgfIFSDH8NQ3qCiUUMQoZCGIqRRAJ/YZKXQgJDFpidRSUinqKjpKWmp6ipqoIcmqt0ERkAr3MXCwABrrRiVkIVFLu8twMPGkIkwVQFwwuQyVrLbwsXz9DMQ9TVUAV2cAbfEtrbfgKO4lEEduXnUum55uxLBgQMAAzw8Unz9ff5TAYN+MX59sSfEYD8CHwzUNAgEYAC7Ckk6LBKAwHEJjKs+PBixoUNOQL88kBjyIpeiOWhyFFIygUrN7ac8DLmSYc1Qc6kuQCNzf+dbgbA1DkzKB6iLbnd+TmzACE4BVbeNOj0XVSWSSmBuSozay4CXKf6K0BJgEKpOwsMyBUVbdO1AtoyFJuPANw8eQ7QjUcAl4Bvefeem4eLwcK5RRsUPqw3cQB7BqQKFgcQ14PIgR0Tw4y4pZU3l6829syM82iOCSBIMz1ZW2o0rItCyOUAgejW1QzMFuAgge/OHLnR9p1AgQLcz7gN4E0cgfGmfhj09u1cQUvbDAZIb/6cIwJ62nsbSFD9Oj2JCcaX904vQEnu1r07wPheffeKCOarhH9dP5b05N3nUH4YQVAAdeuhdoaBCAqIHwEOGIDAhMbFt9OEGFa4ExEUargKYREefjiEgxsGAQAh+QQFBAAUACyDAIgAUwBQAAAG/0CKcEgsGo/IpHLJHB6a0Kh0WjwUGgSqdsulEBiDRXdMTjYYAEajzGY3BOlse741vAcPOX0fNSwGeAQFBQZ8hkp+gAsEBgWHj0cGD4qDjpCXQw8AYZidRhUUJSKengOkp6ipqqusra6vpxOmsHQaoLRtEgSaA7e4Y7sBAr9kBl8AAgsTxFx2aGobzHVvcUIREdJSdgKB2VqJAA+W3tp/YYQGBk/kTJKU6ersTAW8Dejx8koFDAED9vDr8iEpIEBYA3j4BB4pMEAYo3QBFRoh0FDAvYgSh9gBIAwhxowU7DRk4BFkET8AwpU0OaTAgk0PVrKk4LLfApks6SG7CXCmkP9dyA72nGmMn5pCQj5KdBbg6FCW2+LgBCky0NSMiaxCVKow64KLXAVK2vQVYNh8Ov0N2upzXz976A6clUewn6C4c9lRdLhWXV5yey32/ettY0ekcn0aJmlW8YIAKhvPdEm2EdvJj8NY9tv2gbCbeH0CFXAw9MxjR02bRIC69OXVDrjl2ZyYJYLYASAUSKAaJAIIgHQnSIBALmFpv4PvJq5AwXFmCSYNcGBgOILmPqP3o269uYKZCfgNYNQdO9SCAggkqH7dvMm6Ftczd5+RdcXh7L3bdjByfX76Et3G0QMIpJOAd9/B1g+BBiJ4Wj8QIFAegBl9EeGECfqEwIYbOugRkxAKdKjfh0QgmCGJQ1D4YRAAIfkEBQQAEQAsgQCJAFUATQAABv/AiHBILBqPyKRyySQeCoamdEqtFg+GBkBg7Xq/kecCEHiAz+ikGDBYRNPw9IHwYC/ieDSBERA03nmBVQ0CAAwNQ4CCi0kLAgMPBAYFG4yWjQOQiJecRwMBAJ2iSyKjpkYjp6qrrK2ur7CxRRmyixcTXLV5WYW5umkGjlu0v2kLmQ8aQynFXw+ZC5VCHM1dBQx2BUIY1dYCAQN/BgYSEt1UBgSfApLnXVlkAlDuVlmgDOPjB/RSBQvgD/IZ2MePSYE6bQQSLJgk3YM+4vQxVJKFzyFFExsSAvAg4sKMRoIhkyQR5BEDz9pAKWmyyMFs+T62FFLgW7iVA2cSSfeNHU7/mS2zrCvwU2eiBgEC4Js0EKhJfwAnQTngFOTLhCupGhVCp4+bmFUnVtwSselWXob+ZN0aQSSkdkLCij3WBm4YtlcXQJkql+E1cA2I6uvLj2cfAoLNGhXah2hWwvTgKR33+Ow/jgoh08ubmW1XAW4qL94DsfPijRdF6wxWKBJTxToR0F0gSfXMBBDA6U2s1ejfAQ4cN9XcDUHNwwkSDCZeDYGDngWSJ0BAlXkz558YSE+goPtWBBDIPEAgHYF3o7jBQUBgIHl3BVsP9oGgvP37+HwEOCh/3+hzQwQoN11/M2H3Fn/nFQhBJhBE1555CbaU3gANIghfbA8B1950ELJlGwAD7FjIlhAcImAigSOaCGGEKb7H4ohCvMhWEAAh+QQFBAARACx/AIkAWABMAAAG/8CIcEgsGo/IpHLJPBqa0Kh0qjwUHo8CdcvtEq0CwODpLZuXBsIgIGic3/ChoQFga+N4r3URAGTzgFsHBA9iC0J3gYpMDQxsbouRSw0LYQxCJJKaRgNDAhEiJSKbpEiipaipqqusra6vsLFUALKBBx0LnbWABbkAFbt4V2IPwXEEAgEDh8Znc2sCBBfNZnMBdgYX09RcvcoPZNxdhMoLBucGB+JTcwwAbejp61JzlpDzVAa5Aw8E+FtXyhVAp+4fkzTJBjQYeK6gQSXP2BCI5/AhEn11GDCUZ1HJMH4UOyohZCikSCcNwsAjeBJlmAcNTLYk0ovYRJYzaT4QSLDiTP+EyhbizCkkYrSNPn8uyLiRI9EIAUEWGHggaUsCjgSYm5rOqsh672IyrPo0wjMADCaO9dqxJj+1DdlaJLdsYFG5D9sFnUoVr8Gz0QysLatvANqBg59GBdfT7z+sbMz1JJwyAIOYk5+eTSs4bllv/BB7fkp3Ad/RRCG3OV3V8TwEDpKlZU2WKAIIA/gl6NzV9boEOwdASEC892dHAxwQT4BAQe2cCJBZVk68uQIFT2Gv6bfcOmEIyiAU6H4dO/SoDsYbYH49u4Osytcj8G479gCNu9m3J5oAN8j81pmXE3DhFaefgDMlkFB8xJWHYEuwWUYAeeWVFUF0Bcw3n4MWCqET4Yb7dXhhgCGKKESFJhbxoIhBAAAh+QQFBAAXACx+AIkAWQBKAAAG/8CLcEgsGo/IpHLJRB4Ozah0Sl0aCI2qdss9GhqCQbZLLjMPhsdg8CiY3/DhocAADBbuuJ58HQTEBnuCWwUNAQEMBAYFeYOOS3MPf22PlU0NdQILExSWnkdhAEIhRCWfp0Sipqisra5KI6+ys7S1trdNFbiPEhsPoruCVwJ/FRbBcV9+AxkTyHAGCwABAhsRz28EkmyB2GVfmQvd3l3RAwAMY+RdBWpsBOvlBAx/eAb3UPFTytQN9/j69klDVOCfgXwBm7SbdC8hlS8CAGgyiNChEnMD0lG0yKSdnQeKAHK8OK9eQZEjkfATEBJlSiPRpjE46fIlETr1KFa0KQRiv/9F+HbyNIfOnxyeRa78utPyIFIi4P40oOn0ac8FxFg2emK1pxoAbYBW7YrzzqKTQm32+cnoYNqXBQaCbOu2q9J6itC+HQnOztQ8da1GI5aILley7sLq7XqhADGzOu028CPA37/DVuPKbIoZqVI79hYLxtSPkeinCLAWXSTkyV6OCRLnDfraooHHEAqeRoqAAGUCCIC67poAgswCCRK07mwTwcIBEJInV6CgtkMEDjI5kI4AAfWuCCCESZTAQALv363GXpO7/HnqCqw6f+zAvHn08VE7+O0+Afz8SBXnx0zu4Qdgc89FVyB88mU3gADbldcdg+qpQd59/zF2gQMOFIAaQHL4aThEdxNSKKIQJaZ3ohD/HbiiiiteEAQAIfkEBQQAEQAsfQCKAFoARwAABv/AiHBILBqPyKRyyUQeDAVDc0qtWpWHwgLwuHq/4GPjARgswuj01LAQAAQOqXpOF2Yfg8GDcKj70wYEAgFmBX+HYQ0AAQINQiCIkVQEZAEPGUIikptMA2VFJ5yiTCInI6GjqUkjqq2ur7CxsrO0ohoRAbWiDYMAALqSCwNCmMCHBWRvt8Z+Bg0MbwsXy8xzbJ4MDYZCHtVogWRmBN50zoMD2gbqEuRh14xR6gZ97V8EDIQP6vXfvIwL8ubx86LF056A9AZScYavEEKFVdgMahRPIEQqyLBVtHiRSaBzAOUl7LikQIMBAbI9JLkEXD4CK1kmYUhowcaRMo1cA8AApsj/nEoKNHwQJR5OoEOcoUQHJcqBo0gjaFnUE4q6p1GLuHQoEipQiW/S/cxKJKMemELmec35sWbRq2tlOlvUqKlaskQoLTpoNC5LmgJsWr2LNwJYlQX6FpYK7exgrIWVEhILd/FURj7h+u24lejjzZx5DQhslzBZBGYfNIBiBzJeoW4/g4aIwAFKionVzoZoAALVBHaf7h6I4B4jCAgSANddOIFtng6SJ0AgvDBqPAMgEFA+XYGC4fxqn4vDHYH3xQgg3C4AfLr583gNPMin3EB3+KcdTHSw/L6CyOqd1R4C7/13GiWEQMCefQVapx8j5CnXYGEFYFOffwY29wBy5XmHGB96BIbo4WJGiDgiiUV4+CGKRJzI4hBBAAAh+QQFBAATACx7AIoAXABFAAAG/8CJcEgsGo/IpHLJXB4Mzah0So0eCoyqdstNPhuDQLZLLk8JDwDgQTC730ZDgwEYLArwvPv6GAAYBAVQeoRbBgQCAXaFjFsFC0ICjZNaAQBCIiUilJxNIZmbnaKjpKWmp6ipqlUgq6UZkq6djwOynWiWAq22hXICAAILGhm8eod9aw0bGhogH8VuvooLBIMR0G60AQLVQxId2GSHDIoPBoPhZrTADejp4rgDbOfnB+9cBguJAg1492UFkDEQRM/evyrS7NCrd7DKIwBi2hVsSEUOHTsEGVKUkm/AAH4ZDW5sYgBLuYwGRI5cUqABxAES66lcieQYxHkFZ9KMM2fbnf+FOncWCegH50ShNRskwggUaZKH22KmDOp0XJ0HgoYcoIo03y8GC85p5brTqrxqIZ0ekRMGZtYJU9UaCRhgG1pBW+UW8QUsbEmZeonQGsCgnb+4geH2tINWJlmaHaOizJt4gknCC6c+XsnWZ0mClAPblGdYCOLACBbfKQA6tN4EEMIAYt26MoICS8OyFrJ188gEDuoycHC7dmIE8SAUSJCAt2u5CCDsc2CAeQIFCp6rTdBH3nLmCBBgt02gLQTm1cWPT1wAgnACCc4lUK/guIOLyuPPx77+dWzCDqC3X3/QXZZfevTZV5cAAcpHX32oOXDVctVdx19lEyBw33nWPYgaoRDhhRjehR8OISJ/EJY4BIoEqigEiS5OEAQAIfkEBQQAEQAsegCKAF4AQwAABv/AiHBILBqPyKRyyWweDs2odEqdGhoNQ3XL7SoPhcdgUPCaz9SDgTAIDB7ouDxJWAACjOx8P78y3AsEfINnYGIAeRoThIxcDW0DFY2TXQEhISUiIiWUnU0BRCcjnqSlpnGjp6pFAKudIK6xER4ZoLKnGxkDt6cEfwC7vJ0FjwACksKTaw9uDw3JlAsCgBvQjQW/DAVa1oPEbQILBuMGEt1yV8xvz+d8BtLGDdvkUO1mBgXTb/Pj9fZeBRaAE0fOgL9/W9IFAPCAQMGDCKu8ExCPn8GIXNboa/gQI5eAdwRkoQfRYxM/wDjSM0kFn0BE8jqylHJFXyCZM6OADCCyAL//kjmR+Gm2bciToExcDoBZ0CBQpERqAnJIEuqSMOBirrSaROqbcUKcchVaB1gefPOOjjUydMDNn0+5YsVDoGgEsWuLXIEkzme/uFaX3TnrF2/eIe8YAFtg8QlgpPjEDGBQ9+FjyA3uuG2s9vBdAg8GZync2fPEMYzx/b0c1ACDMYTTls6LwAHfbX4dexaCIIwbbWhX746QwIGAAQIgJEhAkvVMBKCbEVieAIFT5ywRQIDkwAB1BAoUYDfZW/Fk79/DDyduG7ly5tXDq/cMXV1D5t7Bz/ecAIK+7vAhoJ8Cu5X323LoDTicAbbx5AB+8ck3XH/SwRfhfvxBwMCD6Um4HZ4Q1QkYoocfCqGAgALKR2CJRKhIIotDqAgjEUEAACH5BAUEABEALHkAiwBfAEAAAAb/wIhwSCwaj8ikcslsHgyGpnRKrVINjcegYe16v8pDYTEADAjgtLr6JAgCA0ZhTa8nCYtAgLGw+/8GC28DC1x/h2oGBAxlAhZDIoiSVgJlAQBCJZObayOcn1+eoKOkpaanqKl/FaqtDJitpgUNAgAAArGjWA+XDBm5oGNlhBpDJMCIioNyF0McyIB4AAECDVBz0IeBtYRo2cmLA3EEBVBQB991Y9OE5ufpdFivAw8EUfB2iloADA3l5ujwpcEyAM6Cf+8EgtHXyxrAgAq7GBB266A7iBGtyINT72LGLwUeTKuG0ADGj1NmDXpQ8sBJlEx2cXQIEGYVYQbL/XNpc4oy/44lTfaUoijPngXuTL4cemSbQXsIlzItomgeA3L3IvCcqmSdwYk7pXIVIs9MxwJhxyLRV6afznNb1VJtUJAQWmxK5RpheAtqWr1EJpKp2DIu4Agb6dm7KHZsyJH+GDeeqpIay4lwJzNFkAVOP7CZDw9JAGFQZLyGASNwA/RuaNEICkDQw8BB7LCahyKAwAAOhAIJgr8+fKEAozjAgydQ4DK3TRAZRMJxoDwBAgXYnaMEAcICN5YJDAS/jl10BOiV4jgQLx4BeQWiMYCoUPd3+PHY4cNe5JlA+Pb56aeaARCIIwAEwuGXn3kJ9DYABP7d956AoiUggADUSfieeUa4hxaAguVxSIQCHk4oYocThniiEQGuaEQQACH5BAUEABEALHgAiwBgAD8AAAb/wIhwSCwaj8ikcslsCg+Gg3NKrVqX0Mbjyu16kwbCYzBYfM9o6qGwEATKhbR8Xsy6AQyCgc6fawN4Zn2DZ2xCAxUiJYqEjVYCRCKKIicjjpdUAJKVI5aYn6ChoqOkpaanpRqopxcNbqujYQ8AAAIVsKBsA29buJgGDbsDDBsbvo7AswEMDXvHhAYFD24CC3oGBhcYz3TAwg8Fztx8yQDLzdjYUuNosgO1C3Hs5AvC1unq82dhDG8C1+nW6eviDl64gAO/sHFTBmCUhF6A3cmD7yHEK+UGVKso8CKVaG0ANMR3oKNHJ954FTiY7+THP7WarVRn0qWSaNMMOmtps4mB/3q8HEap2fMIP5ECZB4sWZRJwWrhWDJtqmThm3vyhlK9SeDOv5VLiW4VIgsQgwXYpIoda3Vk1qljjaQcRiAqzbVUywVIyhFu3CEgBcAT6vcv2WBBWQ7F2zRZgHPRwjIuiqAAhHdQo5EtbDiBA4YP9MxcbJgIAgL9lomWV5Lz2MqXl0FIkCDa3dJDEkBgCKEA7QQISOOOcJohA9+/EShQ4Hrr6QePBThAkHy5guHEE9SjBa42beXLsSNAXEuDAe8IwF/H/fzxgAzpaFsPXxr2O0QEap9Xvx63AdD5YQPcfNgJUYBGBFC333z9iffdd/wVWER6FDIooWnpMdjghUQQyAfhEfR9aEQQACH5BAUEABIALHcAiwBhAD0AAAb/QIlwSCwaj8ikcslsEg/OqHRKdR4MjUJ1y+0mrwQGQOAtm6kGwmMwXpzf8OOhsA4MFoS4Hj5vDOwCGXuDZgYLDAFjISUlIoSPWwIAk5CVZYuOlppdI5uen6ChoqOkcBgTZKWiaQsAiaqgBQsCdhWwnlhsAwINE4K3kFgPrgILF0QpwHtpa215QhHKg7J/Aw8FBkQd0nAGBQ20AwwNBuXlUNxvWIjiWemDaYgBvNjmBujvXqyTxfXm+Pm4eFtQDY+9ewHLfKvGgIA/hAm7rEs07iDAiGgaMBiwK4u9AxcxRmHm6k6BhyFFNmElgOMDAhZVVpEV7oHHfyllKilAQNI8/4/1QOqUIozigof3cg414q3OHZgflS4tIqvkNWxBpU4VMpCdzXJcQWrdiqVlO6w4ty4hOW+Bt5Pnxk5lxqYYTLhJ5S6lZudlOX9C1Sb5Fq6hxcCCj0wUd/RwYiTx/vQ7rHcogVbzHvzNWlkmAgMQapLDK/bxEQQOajr0FhaxaSEIwgQIwMABgpOcXxOJvUYchAIJgsftrBJBAgjVfgcPrkAscYy3HVS7tjwBAgXYn0N34NVBdQTXseseEptWmwkbDAQPr2A8bDWSIUwAkUGDdezix99GzhFChgwU1MdefuMVMB0BGXyQwQQGsOceEdLVhoAGC14w4IO7GWdcAhbi1xoehkWAJ6KHIBoh4oAflmiEhymqWAR+LiYRBAAh+QQFBAATACx1AIwAZAA6AAAG/8CJcEgsGo/IpHLJbBoNBqd0Sq1KD4aGgFGwer9g5aHQYAQCgrB67c0+BgDBQgNi2+9IQ4EBCAwqFniCgxMND30AISKEjHZ8AYlFI42UYYtDk5WaVAGbnp+goaKjEx+kp0YbGQOorYVmAK6jBgQCcAMPgbKetA9nuBsTdbuVvbcLBMSbem9+DwRdQx7Kg7QLtwwEUNsS1IJ6CwLODVHejQXXkAwNBdtQB+Z24GYD6+7v8XZk4gMC7Pfw8qnRU+aMnHsGAgoMk4UBHAYL2rlTuPALLTN+IgKsyNAQgDjPNnK0SKDZAGQAKY6cYq0PrnYSE6pc6aQXvwfkRNKkgm6AM/9oOnfWRCcAQL2cRA7MFKqEqJ91MLcpZSplHyR/7YbIpOqEDCyIMCVO5cokiy00KKPJXEqWiJs+B/WIHds2Txk4crTpeUe37pOSLh8UiMmXbV1jRkNO7Ou3SAGTOKMWbmwEQQEHPusBjTZBqeG2CBJAoBdZ7mTKRRJgfupg8ODTqIWEdvCIgYPQCeYypoyAtlHbBRIIT7D2M9kEBDAKgDBcOAIFCnY37v2mH4Tgw59Dj03EskM/14UbSIBAuwLusglAgPtgPBTy5s9zt/yAHwQC4oNdgL4dveVfgokXDQgR9IfeBL3h4oB4BtABAgcYyHfgEOWRJ9wFIGQYwQESTkgdYXnlYQCCBxJ06KFsIPLH4YlJ8Gcgi0a4CCMSQQAAIfkEBQQAFAAsdACMAGUAOAAABv9AinBILBqPyKRyyWwaDwendEqtWguNhcHK7XqZB+wAMCB8z+guVhAICB6ftHyeDC/YAEFFRO/7KWJtACF/hXIMFUIBIYSGjnIARiOPlGiTlZiZmpucmRlOIJ2VHQ0VkaKoQwYEDwKnqaKrCwABAwIZn7Caq61kDA1CubqUBgUPA7UPDQVDE3HDhgZZyAO/BlvQxKzUytfeEtmFvLTVBAXe11HhfdLHZN3oBurrc7xtAw/m8fP0ae1j+BrEk9evHgEG3Ajs41fwSztabxSig9LQXwOEZBYInMiwopViDR6Qe1DgnDeKHh1eHCNggcSTHVNSwcLg3oKS+2R2uXYxQB7/l8U46uQizdXPlzCHVgFZMw+EczjloVQ6ZQ2ZlgqZUUgXk2oSkGzc3DwnhKtXKcUW1KwGVKvZs01AIhML1aRUuHELqPXJ4OY1k1C64i2iF1meBkjfDv6q11WAvn9hTl18JMGdWr+yAp5MuQiCAg7wCFhW0m7gzkcQGIDAJmBdrpxRU/gMgRwDBwmKmY6NmraAAdUcIEhAHLbgxaohULtdgDhxBIGPD0ZAQLkv4c4TIFDAXTre4ceSOTCQ+zl37rI9V19OoPjz7ejTD/ncSnxx8vDPy59P4F4+8uRpl58C+xGBQGgP4OYefBJ4AE6BRgw3nHkKHOABBxxAaIQCCHTYHWF3EWCoYWofnicBhhmOiMR53HWQoopHsAijEkEAACH5BAUEABIALHMAjABnADYAAAb/QIlwSCwaj8ikcslsJg/OqHRKrR4MhUJ1y+1KsQvGYOEtm7vXwmIQAAgyqrN8vjQQHgKAPkTv+4VXBAwAQyElf4h0Am0AISKJkH18RSORlluERxSXnFWHnaBFm00goaYSExYBq6ytq6OnnAYbGQwBsbhGagIDAAO5uXYLAkICDxOwwJ1giwMMCw0RyqEGDWsBAwINBQbToNVivg/bBuUFHRjeiVgNDwDYDwRa6pdgg9nQ5foGUPR+zO/GcNvHz9+/O3mcLRi4r5/BOXbcYdPGsNwBhw/PVHvQa8A4ggUzymFnC548ghhFerE3MR7IlCq7qOkVQMCCkw1jmhGW8Bm3/yz6YOqkEjEgA3IohQ6NsrHjUXNBLy7lUqABL5M/oyqdWkeNrWwuswyUypXoTD02CZgbS7YsUwLD3j1bq9XtlwIcsR1VC9RiW7t1NhptoE+I362Ai1TjJQ5p3cRNqtpy82Agw4t/IR9BkABCs7RY+mLWvAQBAQgdbYoVnZl0EQR4mz1w8JN1a9cSODvI64xAgt/z+N3GLSGBg3ADIDj4/RsQZsSQYR9flbwc8wQIFCgY7pozhK8MIPhOYOB3du0KEBB/XQB1GwG0f5fHjl7B+tcI4Tkob50++vv4UceAWuSZd95/ABbhgADKMVfegdolmARnnBlYn30SHpEeAhxCiBNhhkh0eOGHICpxYYlNIIjiEkEAACH5BAUEABIALHIAjQBoADMAAAb/QIlwSCwaj8ikcslsIg8Gg3NKrVqvUEJD0Lh6v2Bn9iEIACqosHoNLjQeADMgxK7bm4WFAMAPie6AgUQZFXF9In+CinUDAY5CdIuSgYmTloCVl5qbnHcREhWdok4XbwKjqEkFBHBmAqepqQZ5DHwDDAuxsgQLjUILBBu6owamAbcLBbPDnLMNDI63DcpRURfMk7N6xwILDVHYmlFvht3U1QYH4YtuDAMAAw/T6FHq64EGvGXHDwTn1fbu3cn3oBEyAvTSCQTk7EE0BvPQHQi4kI22d/C8/UtHsaKaYmTiCICwkaPHOu0MQkRIb+LJNfkWQAMgQF5Cky/DxIwzoJu/9pYuc34Z5w4erigFzgUV6iXflmj9lBUQUq8jUyoEywDAhTCpUqtXmzTkyeVn0qpgwy7RVmtAvG+zvqZVmyRmo2PJSk6cS/dIMXfHcOnd29cJggIOagWedxZtYcMGIJTp6Q3pkL18HwtBgMBBwcAL4jbmmFkzggQOBBh84MBAAq9oSz9GQECyyAcFTifYHVvzktefbzkosLs4AgWYfSdBYMDzsXgOdLvmrKC67MKHIdwdiTCB6wTUqytQvpzVZAYkeU8/Lp58eajDee9m3969Elb9TkcBT7+6/San6cafeP79ByBn4dVn4IEEErhgFQ0+aIWCEk4RBAAh+QQFBAARACxyAI0AaAAxAAAG/8CIcEgsGo/IpHLJbCYPUKd0Sq1aD4ZCo2Dter9TQ2MxAAxU4LTai9UKAAGhaE2vM8UVeAAQmtv/gEMWQnsAgYeIEXx+iY1rcY6RhyCSlVaDEZSWmxEaGZygdxELAgOhp0UGYmQBAQMVqKdZDaWuDAsNsaCrbwECDARcupazDHADtwSqBkMcw4kGBA8CewIPDcvZHc+H0Q0PxwILwdmqB9yBWdNmA9cF5Qbn6H+zDwOu4u/w8vN10ayu3O3j109NsXsAbunLFqXgGlUEALYjoKwcQYdptDC4h2zcQIwPx/RCtmWhuYsgu2jkmEyVyYYpvfx7A+AXNpcMUcaUUq/VAOpx5F7q3OkkCykAZgQWWLoMJtEwWsDhW8BU2MmhT5UYLROwgbKl+qA4zXonKsd8yxaKJRsm4r2uFXOOZaskQQMG1DpWFDqX7hEEBCAw8Mmg5FIia/0ySUBgoy1cLq2KxapYCIICgl0hc5AArNq+lYcgiCb1JwQCCVJ3vgo69OjMA9pxVp169OTQSBAkcCDVF4R3tBEgUKAgMe4iuiHUkl0ggQHnCYQTJ378L+/Yvp+n1i59enUkBDg+cNDc+fPu3r8jMfDgtG5VtYdPV6B+iXDd8efTr2///n39/Dmh33wBTgFggQbuhyAVQQAAIfkEBQQAEQAscQCOAGkALQAABv/AiHBILBqPyKRyyWwmD4aCwUmtWq9XaIHwGAiw4LDYCd08BIAAIDRuu8NQQoYtXItEprd+r5xYQmlqIXd8hYZEA0Rrh4yNEXZEIiSOlG6JlZh8k0IgmZ5FGEJfn6RUBQ0MA2qlrEoECwxqXhUVrbYRBgSoAWoCCw0afrelp10BAwMPDQVCG8OfBg0PsQADDAsFzM/QugxpXgsEUgbk5BIS24xRqKpeyuPl5Afph+TS1NbY8OXz9IXkr7wd8yUunrx+/vasSzVQmcGDCfnYOyNLwLJ98iIqzLVAAC9wBfcdQKixzUKP7hqQw0iypJiJaI4xuBgl3kiXJjl6lBkOo4H1kS1xXlknYEA1AQ6jiLwpFAzMbzOzRRFyMGhTJwAXGOVJYCXVn0CvYokCqx2DpNpwgbUqdsk6ijKXrYQXtq2VLVqhhnu4lq1dJAgSOEh19EHXlTaZ/m0S2IGxY++ySa3qdzGRwAUgbE3m4LBkypUtCwkMgaE1CAQCJ5jcV/QSBAYcq4IsLoFt26BdJwlMQHO7Bw4K3L6NQAGCurqPwC5tFoJwAwmgJ0BQXIF1oNiza9/Ovbv37+C1I5DNC2nt6NKrW1eQfEkBo5yFo7dNfb319kzGO1edXv16/E5Qpxp99t0HYIACClggewdWseB/DV7xYIRYBAEAIfkEBQQAEgAscACOAGoAKwAABv9AiXBILBqPyKRyyWwuDwendEqtWoVQQ+NRQV2/4DBTWwEAAgCReM2+bjLlszkkOrXv+CQlFDLPRSYjeYOEEmYBAUJqhYyFaYuNkXkmQxZCIJKZSRMUZ4ifoAMWFJqlSBdvFQNSmKalBgUNCwOJrrZMBQULArQDAgwZt8JEBgQLDLQAAg8NG8PCBsXHZ0LMBAbPttEEDbwBAwPW0UUR2ZGwx73hCwXj5q+6DwNnvg250fjRUe+ExVueAxgsuJYP3z5+eWBtmQcg4MCCBhEOUvhAgJmAEAgWhCIxoZZd9AQMbAeRY8c2Cnch8rXAHkQDJk+ugWXMW0Bm0UgajCkzjDTtZGeW2dO582BPMD8BioNFBIrRo1a2NWCAqOHSe0WhIo2FDM0ydrCw6uOplQq6iisFYhXrtOwVf/LSjsSn0+lTt00QFIvbUGCDl2Pv4l2CIAGBivMcXsvFtu1gKYUdQKD6TUDGdoyLkn2cpDCBySstOzCQgHFdx5wJl4YArjIEBwlix85nN3XeApN7LYMtOzaC33YF2yaCADffcA4KzJb9W4Hz4NCjS59Ovbr16wcQOKBsNfnsaAl+I3DufLiTBLyQK08APvx48uXNO0FAgPdy3/Djy58ivnfz/PtVId6A+SkQIBgF6nfgFQkuGEYQACH5BAUEABIALG8AjgBrACkAAAb/QIlwSCwaj8ikcslsOg/OqHRKrRYNmozKyu16mQdDJGMBAL7odPfQmVhCIUDAHBqp7/hmKMA3i0Z2eYKDA2Z9ISIiJoCDjY0hRCUWjpR4Z0UgmZWbeZqcn0YNDwKXoKZRBgYNCwxmp69MBgWrAnwDAw8ZsLtDqbMPtwEDAg8NBRe8sL4NDKQAw8WpmMmcsqy1zwILBAUGSB7UjakErAO22typ6upQ4YOyq622xQ3r9u3uefALhcK42/bY4cunZhkwc9DqBUx1YCDBNPCazUlYoNs9hw/RGCAHTM6wbRYvYszIJVU8OcIYLDDmK6SBhiQhzlpAauKDlQsZjoxJRRa542DQFri8yPMLvFEeBTCoZ7GiwJ1FUc2SmK2Y04ohG8KMamXjAmDnQLZ0qZVrFQQJyMlLuTIk2bJmp6AlAEEAwn8E1A3VCjXuEQQIZEEASkyoLKxP4fptgtYBUmHEHCTohlin4sVMGo/yJwACtwSgJwux3BfzkLmOzUGG4KBA6NCBX/I1vQQwAQdrBzDw/NoAaMAKFPAdTry48ePIkytPjoCAXX8PPKNNkOo3guDYhS/fzr27d+IIBkfuDft6dgW0q6T1Dbp6AuDn0ac/C/g1/OzzuwDefx97/jTx+fcfGgEOqEYQACH5BAUEABMALG4AjwBsACYAAAb/wIlwSCwaj8ikcslsMg+SCAjlrFqv2OzkgOFYQmCteExmSiYUUXgSAIjK8Lj2owIDAvgA+C3v+50AgSEiI4Ulf4iJRHqDhXyKkIkjkZRjGRYBSyQUGSCenpWhRgYXBAsCA1cgoqxCBgUNDwwDgQC0rbhLrwsPAne2DAu5w6OwC7N3AwILDQTEzxMGpr13AQPBDQVGGtCVrw3H1coPzQYGRx3diuYEsQJ4tg/M5vT1Bgfqid/heNfyBfbqHcCXzw+7WAMGWLs2L6C5gQX/vDKFKtC4BQUABhxIMGKcg70UJmTwgEBGhxA9ypl4zFcbAQyyaTSSUmUZc7BCWlxGwOSr3I01bY7J2LKNspg+X2mkx1EomW+yFFpbVk7p0ntNnYqRxstlvAbZrA55GFTrFQTGGIijSoDeSaZZzZ5NQMDBA6kJ5TVwCDeuXCcIEjiAoLZfMIxur3Is+3cJArR2aS18AKEtwIyKFzeugkAaYZH+HCQYnSCjK6x+Nyt5XCCySAGUCZCe3Zex6iOBC0BAtZCkaAOzRz9WsNj27SMFZk1lACEjaXPChyuYbvw4kgLjHAAcTS/69O8KrGtBG5h7dATgp4sXo+Bxeffp1a8X4x5+/PDz4dyXn19//P59BAEAIfkEBQQAFAAsbACQAG4AIwAABv9AinBILBqPyKRyyWwyOxSSSBQqOa/YrHZL8VBU1BBgHOKaz2ilRjgVAwJjQGiUrtvP7gBcXr77/1h7ciJCKoCHiEmEQiQZICCOiZJZERMZFUwWFJCPnZOfSgYFDQ0MA2+gqWgGBgQNDwMDewICTiCquKyuCwKysQIMCw1ruMVJug28pwEDwA8EBQUXG8bVRKLJDAC+AwwPDdEG1uMUogQLD2PM3d/hrO/vEuSTuujLsd4L7vDvBwfziZDxerNNwIMF0PjB8wcw4C4GepgZFCZKISuGDQ9hW6BNDz6KBSwawJjxz0ZYerZ5A1dRob9/Jf2YQycgZbcFCFu6JBkzTb3QBwLeSDxIoGXIhS972sH2oONQiu+iHb2YVOmqUU2FxjrIMqRUpDytbkGQwAEEUx5vshQ58iVMsWMTEIAAVBazYA2K6gQbFu4VsgXoBvUoAEJeUVKntnXrVwsCBAYcNGUmEYIDAgkSJCbitm/jJY/LNrW71YEDA5lTJ+Dr+bMSBGZNvcFnuYDq1I8RdH7rGosBCHDu1ib7DjcCBcgVVO09FkLhy5mL405OXQEC5mjIkl2NOvPj6smx18kdOjd45OLtPB7y/byC9Ijcw08Efr6kIAAh+QQFBAARACxsAI8AbgAiAAAG/8CIcEgsGo/IpHLJbDqHnKd0Sq1ahaXsdcvtOkuikDjgLZu3JaEYAAgEAKKzfJ4UrNlugFgUp/v/QmRqfYCFgH0WIBmGjE0XERkVjZNeBgUNCw8Cbk8ZHyAglI0GlpiabQEDAgySTR8cHB6ifqQFlw8Mm4ICDwsNGxETs8NCtQQNmgNvqbwNDQW1xLO1zgwDykICAr4E0AZFjxFR0rQGxwsMAMrqqwsE3aTx8gYH5OXHuKjXDAzutvPz6tmTYyxTOjf7enXzBpCewIFmCubSN6BfAwIN4x3YCPEMqXPa8FzrdbFWw40PO3axhE/AAJHNnmUkhVJlmVKZrr1RxeDBRcFvthjSrGmTC84HL1Px9PnPkq0hQzkWtYIAQYIEyKy5YUbSUq2g8lBKnTqlaoICDnAlZadwpkaxZKlUNecgl051FjE6bRoWblwpVdHW1XltFYRuCfbydej3rxOraCGkU7aPAQRbVzMvFjvWsZMEDiRvTegAc+bTCKIS9VzWAcIBDyA4MJD4aryrVREoUICgMesqBiDIpk07cfEEuXcr3/3bS+7Mx5MvZ97cee7n0qdXl1N1unfq2+l8Bx9evPfyjIIAACH5BAUEABEALGsAkQBvAB4AAAb/wIhwSCwaj8ikcslsOkuiaGjkrFqv2KwQKgqFAIBAIKQtm8/M7lcsBnst6Lg8HnB7IxbQfM+/kokgGXp9hFoGERcbDUICToKBhZFWBgYFBA0LDAJhdU6DEZ+SokSUl5kDAwFCqAwPVSAcsaOilJWYDwx1AagCrQ0NBBivs5KUlg24m2KsDwsEBQWHxNNJtpgCqHUAAwLNDdG14ZRCHhwU1JHGBbcDnLwMC8Dg4uIH6OmVBASZ2GzcDw++QaMX7oDBe4VKsWtXh1W8BgTrHUTIp5alBbjccfOlz1hEg/YoVsyHTJO/Aa3iDaz0caLIOSRPpQrzLx4BlpVWFnT58gwCuQS2MCrbtdEmOGhIJfLsWQZBAmgQGDBItaxbwKQ5SdUCGZJpU6AOHEBAhWobt4fRdNLjutRrlZ9OC4id6q8XAwf60iJVa4BtV7dWflaaK4DNtlYQHCQwkKBxznmU/P4FfAWBg6kzd3VLTKCx589AI/ulHCcBto2cCzhezNgzXAWjSc9BIFd161qgXyvYDVuy79/AgwsfThzBbrirG+vmzVx2JLjQoTOf7nza9Ou7q1PD3lz7vezevQYBACH5BAUEABEALGsAkQBvABsAAAb/wIhwSCwaj8ikcslsOiOlkkh0elqv2OxVKgp5AdqweMwUEEOAdGCdDpHfcDKA3Q5ZMqC4fu/hNANeISIWH3gZe4hkFxsNCxUCc2uSk2skFCCYmB+YiZ1LBqAFBI0PAgNgVhmFRBN+nq9CoASjDwymkgMDAgwPGYdMFLDCEaEFpJADAXO5DAsLDQUFGxsav8PXRLINDaWmkczNDbOgBkfB2K/FpAwAye3MD88FBvNLGBocFuh6odsLArfWwHsgjgC5gwhBHTiwjx89YwtqRQqQC6AzcfQSJlzYMA45Y40AuqM4gBdBUfMyajSwkGHHN6FGRWSQTKAuAQQxJkx5sOVLuDII+jmjObIdTnnRimXr6fNnGARBRUFgQPObLl7bDD58WGAIuZZNnV6BmiCBAwdTc1EkeXQBgaQIvTINK/YJ2VlTbeG6+sCBuHkpo/GcC7auFQRlCUCA8EDtqYoPIDggkMBAWcHRYn0Fy9GwlgJ63fGdbLCsadMbOXf2LIYAZMmUT1e2bBoqAtV0WZOpPK+s5YO1oSoYTjy3bji2EctOYJu4c+LHPSWf/ry6gujYrD/Hvk87dO4dgwAAIfkEBQQAGAAsawCRAG8AGgAABv9AjHBILBqPyKRyyWw6h6fTc0qtWq2lkmgbComu4LC4ye0SAwHAeM1eA9BpQEhQsWTaeLxmQrEw5V0WfhgghXmHVQYGBQUECwsPAwN/QhmFliB3iJtIiosEDQ0LDAICcACok04fmCAcnLCKjaIPpG9oAJICDA+PE1MgsIiyBKAPtQMBycsDvA8NxQWKF8LVR7IFtJGSaWkDu73QBJ7W5UPYoJAC3G+5zbyh457z9PMSGBEcFOZX86CipEzB0SUgXANG0uopPMCQH5h52WiRSoZmQK5djw4ykqVwHsOGDh8aKNagFoNk7dzxehRNYUJ6Hw+EvIIAASNHxwTkiqPr2AKyB8XoIXwJ8+NMKjUTLHIAARnKis2OxSM6dGPRmEedJFXqgOnJdQO/rQwl7SXRhTFlZn2SgEDXB6UoKvu2C0LXAkqVVrV6Ne3aKggg3HIX1S6BBHgTKF6MuICQvlj/ioFQEAIEAowWG1DsaXFNBIrSRpbcBkEC05oVMT79WYFrBaJjy55Nu7bt27Q/b2XcGsHr364R4B5OvLjxtL51twYOnPRM5tAVOF8bXfp059avax8SBAAh+QQFBAAXACxqAJIAcAAWAAAG/8CLcEgsGo/IpHLJbDovp9FIJBo9r9is9loShbyA8HZMLj/FxEA4LKiY33BkRJOxWAbMcKjCz2QocYFbBoQGBQQNDQsPDAJoSgEoRCAgHyCCmEqFhokNjI1hagEBA6UCThSXFxkgExOZmIQFh4qLAgIDAKO5AKUMDw8LiRoaqrDHSIWHBAuLDAO4umql0L/CBAQFhcjcQ5vLisC4vLumAsHCh9qE3d3fncDPvaKk0AIMzYmz65v9/oQSJHRod0UWrXAM5Ola6MtaIgKG+P37d6AiwSsIMhJC1KyRo1GiTP160EmbRGUTDVS0eJEJAgUZE8wiAAHCg1sDQE7zBexaNpZD3/adLLSSZcskGTVmc2DzATWd5vA1w/YzqNCJRVcebZKAZrycYHcmfADBgQOTVmelJJTV6NaCpXSJZFDWAYEECQzg3Zt3nxB/bYu+NYPAAVm7d/Pu1cuYb95NgQUPhvMSZkzFhRwnrQwz8oHJsDZf3rtZgenTqBV4Xs26tevXsCtyLp26tmnQk23rVoC794XdvoMPCQIAIfkEBQQAEgAsagCSAHEAFAAABv9AiXBILBqPyKRyyWw6T1DTaGRyWq/YrFZSKglFI1FoDACEQNu0ej0cBN5wuFkIiAfKAjR7zx8aDBcbGhMZFU13ZSECAhWNGR96fZJMfwYFlw2ZCw8PAgMDZXaicBYWQo+QIByTrH6VBQSxDQubi54BbnW4nwOLhkwUH49Dka1alX+wBLObDAwCZblvvL0MnAuZBBcEVqZCIBMTEhrGSwYHr7CaD87Qn3d3bp8Czg+0DbEEBcivVx/lStItW9eJly4A8notskcrXzJkTiIAbIKgoqV8zDotqqNrmkIB17Dhs7SPn8mTyA6oPDCRSMWKCS4VcAABArtnHONQA8kwm8yWk0IsofyzcmXLIjCTOVh609O7Op8QVrMmUh+Bh8lkXkKSsijLo0oK2HTq5g1CqfSs1XSgDOslk2+HnvP6FawVAh4XqYXgIFaBBAYSCB6sVatcukXt7ln69+9gwYEjPwZ8EjFdxX1ewqT8B/DkBJoVKLCcGDPAA5o3p64ourVrr6ZjS3BNu7ZtBbJj37adu/eR276DKwkCACH5BAUEABIALGoAkgBxABIAAAb/QIlwSCwaj8ikcslsOokm03NKrVqtp5FWNBKJQpbPdUwec5oDYQjABgTcgXd5Thca7vdC4dJoZDIVgXBxhIVxbWwCAgOBZ3WPRgYHeHoFBJcNCwsPnAwDAwJuA4akhQAhgRZ/GR8fIJBzeHkEBX2ZnA+KiwCjb2+jvKCgDMQVTa2uIMkZsEqyBpUEtpqbAgyhn4W9n9zWAg/Utnq0BhsbUx/MQhMedQgKlNCX0tQMD56gor6/wbr24AvEkYMmaw4FEBOIRGjyTgGChwgSQEtAwIFFCJ0UjRrgBk7HT4us3QsnjZaeZ8+oXBAihk7EBJYcEIBA8x6xANkIweHYjRjAkIB9aJE7iXJIAZRI8RxYyrRKSyYIHAjbdmjjp2v2aAJtYIkAtKMoK4klmvQO07PNpkj1x4mmxXkJJCZ4iaDSV7FlkZ7deyBtmbowDcQVLHdw4bhxySadxLexX0gHIL68I5EwYsSSETBuzPmx5yGRM4t+11CB6dMKOn9enQS169ewWct+Aru2gtm4q9zOzRtSEAAh+QQFBAARACxpAJMAcgAPAAAG/8CIcEgsGo/IpHLJbDZPI9NoOlKRQM6sdssleiLYpihEJgNCgwBA0G27i4bDwUCnF+4Fgr7BXzweFQICIQGFhoeIhgCLiwIfb5ARdXUFBnh5DQQNC5t+fwIMDAMDAmkDAIqoaomsAUMVsBUZFhkgYZGScZN2d3oFfH0Lng8MggIAo2qoqsynyKOjoQJ/f8IPs62HFB8ZH7a2E00I4+QICQkF6HoEDpx+fqHFpKfJzIWLatCjxvEP75sNHGgikKfSnUkXLmjQkKHNhC9FEgh04ACCRWqgRM0LkGaVR2f6SBVjQE0YJ2DrLlmqtGtSlnBaNCRBAKGjKo6F6O0T1K+au35MmfIQXEnUkh1KK1m2XMq0Dq4iCBxMI2bRIkWBBdGlO7frIJ5Jl1QqbTpJjtmzB56KU2DO3Lm3cOPCTaqSLFO0eNVGklOOq4EEfwHLFUKuJd7Dh/UqNjKObbnHCBwrmEx5MuLEizMzqcy5s2fKcjSLfvP58+jTihWgXs06QhAAIfkEBQQAFAAsaQCTAHIADAAABv9AinBILBqPyKRyyWw6TVDoSfhxWq/YpOFwMGy93ssloqFkKKRlSMRmh96VeCVL93bB+HzBUOgXCAR/DYANhQ0LhwuKCw+NDAwPApICAAMAdAGZAQBnQggKCEMjJiOlpiIGCQl7q4EEha+GiIuMjQ+PkQIMAgOSlQOWwAABA5uZw8aZxcSXFJYA0M1LlBUC1XIVnRQIBRAQFW9vAOLjwJLAy5bEmsftm8OVm+jz5uaSj7qOtg+0h4aGGQI6+QCiShIEDJCxQxaM3rlJunZBulWL1qx/sf4AMrCxjxePeUIaKLJhwwQQWLQZ4ebNAQQHMB0AkqlxFSuPIPfwEQlGp89qkDp5ChVJZ4ISBEiRqlqaKkHTpVBt+pka9CMfkEOzgrnDtQuXrxIuYKBDQYLZs1ySIojKNmpSrUK5bPlKty5dsniVKAClFinfT5/2ClZgt7Bhu3kTYwk8uLHjx4TrKp5MGQnky5Uza2YSBAAh+QQFBAALACxpAJQAcgAJAAAG/8CFEJFAaBajpDK50BSJCGLBYJhWpwVrdsvter9cQlY8HhM2Dc0kI7QI3/B3UiQa0S2WTAbEGToGDCEAAIKEg4aADAMCDAKAjgKQkYuSA5QAk4sDmAIAmpefjp6dmp6blgABm4NxrUKpAYMBsYcDIEOKs7K7u5a+v8DBwsPEwI6Wx8nJyL6urZ6mp6cVQ1EOBBl0dnXbIhkOBQTX4Q0EBOXnYufk6g3h5u/x8fDzBAb05vdkYvoXGxMTPjiLQyEDBRAZPoAAAdCDhwNRoiSYSKXKRCsTM2YEc6UiFSxbOmb5+NGKx5MoUxZ4w2agEApwJriCGJGIxps4MwpJybMnT02XQIMCzQBQw5ENcRQoXRpFQVOnCKAqjar0gNWrWLNq3cq1q9dWEhZ4AAqzVQcJaNFSXcq2rVu2XuNeFUq37sCyQd/qVWq3r9+/gFsFAQAh+QQFBAASACxpAJIAcgAKAAAG/0CJMFEwEI0GIyKBaDqfScMheZgKr9isdsvter/gLAISGJgHArMgLWCsHwzGY05/LO74RaOh3zcIewSCBAWCBYeIRQaKUY1TUo9ZHGGUWGNoAwCam5wAAwGeAWUAoqSlp2Wgopmen62eAgBraXEDcW1zcnR5eHwLGRkVFpUjxSMlJBQgIJMSCAoIRScixtQjItQiDgQO3d28C3bhunFwbW6zV2frZqPuoamoppqiopScamwVIAdPCdbGAl5LQLDgkUVRFClMcohhkYaFDhkCJMiPRT28xNGJc2tNmE4gMzxpouGEwGoTDBZMxJKRw5YsEy5y2aimzUYXLmDQUMlCBlCfPoFVABbhmYKjSJEabQJtZJObUKNKNVCpKpgMILBoiHDFaNKvYMNWGUu2rNmzaNOatfol65WtGLyEncu2rt27KT5MuBL3wt2/gANX+hAmCAAh+QQFBAAUACxpAJAAcgALAAAG/0AKBWFwOAhHQ6GQaCKeUKhwSq1ar9isdsvtChGPQAAQGAzKAsGAwRAwHnCIvEFvEO7LpWHP33v/gIFaCAVvD2ltZmYAimIDZGRiZY8DapVtcHALm3V2eHpKfXsHBwaCp1mkTwkICaEFBEueRkZyEJltiZWKjGKRY5Jljo9uaZkPmwt1d3aweRcXGxEeEyCoWKqrEyIj3d7dIhNN400Fe3qwBgSedckLuGxqlopnwsDBZ/Rpa2xvFf8VupgYMdAEBRQfOHCoouDJiW8QhZAbl6diHlGizCkx5wwWs3abjrlps48egCvBUkoCEIJlCIAALWQAgUCBTZsnTOjcyfNEFGsoGIOammLxIjqNGoMi5XhnHZ1kDxj8U0n1l8oBNG/ajJCT584TEbTeJEW2rFkDpYSqHXpNyIY/FizABJgm4BaxeMea3cu3r9+0B9oCslbFg+DDiK303SMBUAYrGhJLnoyYQ2QhGKBJ2CwhCAAh+QQFBAAXACxpAI0AcgAPAAAG/8CLEEFEKBDCpHLJbDqf0Kh0Sk0iCg+I1sEtJAqGRNF4rJrP6PQTMggE2u/3YMCoZ7ddAgFs6BvUgIFqCVwQD4cCiXNtAwBujQEAi3R2C5YNmAWafn6CnmkHB0UJpKQGXgV6BIWGiIpzcW6OkXMAAgy3D5eYDal8fqF/n56hY6ZhfQlhyqWlpwYEDdENlocPQq+ScG6Rcra4h7vSvpwGwcNQRArrRX5gml7NzfDvv3ybqtTVh7jZkN3dFtURoEsXLwIaEiahMIzMOgURTpiYSHHiCQ9jiiTpQ+/Xs03lOMLLZ2mBtUQCFklyBGCWtwGKKoQA8ERAEopPHq6TWLHnCYKdDyWEGhqyqMiOIo1uSqVHn8kH/VI2alklhFULFTJo/QACBAc0QNcNHUu2bDCjaNOGxNdAw4IMVbqxbPmmwld0UczqJau276kzFQILqNBIwMoBE/AqXrJ3LF6uXjNMmCBZw+LLgg5IkNAhQqAOHSRgHk1aCEMhGjxv2FC6NenTUYIAACH5BAUEABIALGkAiwByABEAAAb/QIkQQSwKj8ikcslsOp/QqBRJYDAEDwjEQSAUEokiYkoum89PBGHAHgQCgIB7cGVotwWCIXEx+NGAgYEHCggFBQ4OWlYMbWxvc3ICAgwPCwsNXV5+f4Ken0IHYmCkYHl5ihAPVgJsAG5vcgAAlFiXDZmbnKC8UKJFpJycCXulCAl5BA2Xq1euA3Fvr6+Ml5hdBcIGvZ9ECt/fo6XB44eHfueaywvNrY/RcW2Ulben2txSCOD7/OGFYkSQmRtoTlu6LusWsHInC44caPMsXcPWCR+SfgoOaNyoEeM3Awe0iURHUGS2PJmsPajlKhqcaRGtZZh5ZIRFJxEwctzJcaSwgoLnTGZTpozZFXdu4E17JQSAkxM3k/CcSlWjz6sj02Vat2oSNKdQRIiQoMJCBhBo0XKIGqXqTqxw0W3YoGGmBZex8uadNWuSgAoZ2IJyq7FMYCgCXn3lO0uD4MdIODYBYXhmhgoPDkPezOSApw0YOIv2RALJhghzN4xeDegDkg5MggAAIfkEBQQAGAAsagCJAHEAEwAABv9ADCZhIBQSiCRCyGw6n9CodEqtWq2KgiAwEDAYEIeDkCgnr+i0ep1GJCCCwQAwCNgDgvwDEjYUDEgSBmyEhYZNBwdJCQUEBA58DHlyAAGVcgMMDw8LDQ1GBqGDh6SlTopKZWWAREdifF5xdZV0AF6anQ0Fu6GmvmsICgqpRESixaoGCI8OCw9flHN2dHkMC52Of72/3E7BwsJKi6rJ5K28jgQNzg+y0tNyApu5oKLdpN/g+vvDSkznuwLy8mOEwLUFkmRN40LnCydPRrSNuseGn0V9CERp9LMxlDZ0npxBk2Ppji0913TVOzCRYpqLwhLJTNRRo8CAov40UseOAaagOiUx4VqgjsCGCB44gHBJaKbTpyxr+tE51WbBdc4mSbsEwJakBxkqWKAggukvqDOlqs25KyRCSZQqlexaxYRZUmhprq2pTd26TXHoWilLAQSHw4fv4kW7V+OFoxPQdD1ZobKFDBwUM515Re6dz3YCT57WtYLm00JmSihwAU0KChliV64gi0EE1Lh/RdCQu3caCkImaNCwwbdxNcCftG4SBAAh+QQFBAASACxqAIYAcAAWAAAG/0CJECEsGo/IpHLJbDqfUCSiACEQCgkEMcrter9dBCMQGAwED0i1UNCC3/B4c/pgMMxkQPmcdlwNbnKCg04HB1oICQkFDg4QdQJ4ZHsMagtXBQYGhJyDhoiKCQaho4yOkJIAZgMMCwsNmJqds1FaCgqgipqivLqLjRACwpJlwq2vbJqbtMxFCLfQt4iJobyj1RtsBK6oA3oBqsIPrw2Zys2z0erQ09WKF2zmBvHbCw+RZt/haOTyy+hx1glkp0XZvHj+5l1pwA2fqjysGDxoAEseQE4DDWk0yPFgJnMFrDDsBkCfADvk/si6OEiBxpcwORqJxzEkgQaP7njTB+DkOJ9Yf1h2gkn0QEdlHzWBJOCgwYM6+cCV6fmU3IQJQmkV3Xi0q4GbIxngA1fSm4AKaC1kRbfVqNejYBfYifStCJm1WYu+rWmA4oIKwp6MGFGEA15mL99eOEJhwKTHj0v2RFvhQwYQIA43M+QEsmeyJfOoGlAhg+a1/55Y+GCBcj49A05r9gBGgysNsnMvoYBViIYNGxbrHr4kgoQLyC/8CwIAIfkEBQQAFAAsagCEAHEAGQAABv9AihBBFBqPyKRyyWw6n9BokvCAQByJRFHK7Xq/3YNjEAgABgLG1VHQbsHwuFx5IDocD4FgQDYPGFVsBW9zhYZQdUQICQYFBQ4QDwx8ZgF8AlZsGwach56fiURZo6MEBJAMk31naQ8NDQSdn7NfRAq3iqScnFm7kBCqAABmAAIPrgSOsrTMSgi30NCKi70GpFoJpg0LkpR+ew8LsAW7zebR6OjT1wkbjsoFrwsMewPDZa0LpuQG5v7pABUouvCuIKd32+bxGSaMD4MF4pT183cuoAIJuzI20niQwLZUexgG0PPwFT+KFG8dkHCgpcsDHBu9O0hOXp6Flf6EayARJcXBl0BhajTIr4ApbjdFXoLIs5xPf0FbxtzI0SM3Pd7OpHIFa0OEpyijTuXoyOpNe8PsGXuQAUQGsE+Djq3qUVK9Mmf4VKggQsQAuHFfzt1FLt5VtGUCAF58BOhgAxc0aMhQQUCIxJgx/6VwgnFYqWQLbNDARU8FC21BgODAwXMzlxnBECu2N8MED65/SriAgTQUC5VD3gPwAEPu40lATDCSgRu9B8ijU7CAZIP1Dh0uSI/+gYOGCBguXNiwvfwSA0CDAAAh+QQFBAAYACxrAIIAbwAbAAAG/0AMBpEwIBDCpHLJbDqf0Kh0ShUmHgMGxEFIIKvgsHgMvg4GgbTgsTUYv+S4fM48HI4FBwSLDgAGAlpcXnSFhlV3R0QJRQR6DAIDfwFnbA4FCRcGh5ydikeMbgahBXkPD5FplAwMCw0EBW6ds2QICrcKoIxFbruMjhAMZ36UWa4EsrTKUba4zrmLRdK7CAUNDQ+QkmkAa66lycviSs/Pir67F7GlBAvZw2mAra+x4/ZC5eWfG6X9otbYBEQCUGzAg2Oi7tnLh0uCqE0YwMUyUIAAAWzaCPphtcDiRIX3Gtqx87DkOnANFiwQhoagPIQQQYobSXOkSX8TLwaM1KfbwbUG4GLKXFaTZMIk/ihWdMeSW5ZWHoUOJVq0JMWH61KiktSy0rECU+9VtXr1n0WmA/1k+alBwwQQYceNJfvPgFZhBF0GqmDBAoW4YmnSLXnR3UCXlEKEACyz5mA3FVNCAgCAsWUMNslKuLAhwoQMFaaYMHFZ7gEmF8RUqJAhA4jXHEors0MmjRCBFlpP8CB7mQQwqyVR9tMtQ+/SH1q3RsWTwfHnETZIb/CcMYUJQqRv4Fy9u9QgACH5BAUEAB8ALGsAgABvAB0AAAb/wI/QQCgkEAihcslsOp/QqHRKrX4cAYHg4SAYkNaweEyuHhAFbWCwHnAdBXB5Tq8/z4hEgQBhCAZsAAMMEHBHdoiJYXh5CQkGBgUQDwyAAQEADA8QRggHiqChH0ikeQaPjo4FDn1/mFkMCw0FBQait2UICru7pI6QkKmrDg+uAFlbDUW2uM1TvNC9SL+owgTEWoJrAA+ytczO4U3R0L6p5xt7DZR/bJixs5Di80zkvKV6F7SQtAQLlAOOveu2DBw9cfZ4SQBGq2EkIgsWVDoGAICAWAS8GDyIUOGBj/KUAANGoME/QBQHJFvGkePHlyBH8ttHpGQxlG26xWt5ECZMwJkN99FadzOlzm88e/oE6jDSnn9/BA7qRjPpPJ8xZcr0JzEgJpUYWVq9+lPrN0glu3oVJEBWgw0RxpItq5WhTS3uAHXLINcl3bpD2XnFJKCCBQt9lWYFbMBk0UsWQ4RI3PJlXWAXTFYQQJnyYkgXLmCIoCGDhQoCL6lWzbmzuMVjQlTIAAIEh9uumx2QIEa1xQoVQEzg4CF3sw5VgAeUWnhBXONyKYDIkMHP2gfQO0eI0MAkgwbZc0sYH57yyJdBAAAh+QQFBAARACxsAH0AbwAhAAAG/8CI8CAsGo/IpHLJbDqf0GOC4CgkEIiodsvtdhODAIDxcBiuWa96zXYeEI7HIBwYkB0JdHvP976xBQ4ODAJhAHZlZ1h9jI1JfwgJZ1MEEAwDh3VkBFZpjp9tWAoKWHkGkwkFlQICdXUCEAQNp6C1XAijuaWmp3mpq4ViAwILBAS0tslMucyju5KoqQ4QhQDCxA3HBsrcSc3MWJG+vhuyD5eYh9ja3e1F37rPGwWnBQUN53N1dgsN9Nvu2sFzhmCDAXv26t3LFwYTg370AgZsdkDCgVMK/x0ssIChGAAPIAKU6O6AyZMYUyok0BFdgDoh/Y0kye2kTZUJDxpg+aCaGM4BITnNpJnMJkqMCOvt7BjsZ1BkRGveTJkUYwOmdAAALQY1atGpKqlelWMoAJkF/7x2MxpWbEdMwsg02HBB7Vqwbe8tuGRNU0gNGjiAsKsMb1hZe+Gqq5AhAwUKhKVebHsKcaEihypYEDEismTKB835/BjikOe7SzY0yFAh3WmaJpFsKAL5tVciXjQL4WDbloQtALRqzgCCg4fenzzwbhIi3ccKDzJoiNABuUTiFQj1PdTAutexhRZ472ZByITpRS5c2Dme5sYC7dUaMHogCAAh+QQFBAAUACxsAHsAbgAjAAAG/0CK8IAQGo/IpHLJbDqf0OixAIE4EkWpdsvtbg8OQAAgsBYQWa96zW4eiA6IYBAYM6zYtn7vJaKxcQ8DdAADDw4EeXyLjEp+CZCQBnEMgwEDZQ5naY2dbAgKoQiSBpIJBBAPc5eGiAUYnrFcoKG1f6SmDg+VdIMPDQQGBrLETrXHorfCkQZUqoWFDAsEBcPF10vItqOR3QUNu5aYv8HW2OdG2gpo3JAXF83fDAJiAQIC09Xm6Ofq7BsFAgokQGDBHDHjGgTcxw+btg7ChAmUSADcKnvSqAlryC+UhDcHIkoUSdAgIYwLFnLkBxKkSInVClRURWgAg1/VVrJsGTLixNdmDRZUAiBGwINpG3We4/lyobCKcujYwclQKTGm5px+WyConiGkVa164tnz5dOgleqQWaAwrNhOWH02e8rV0pijDd69xdbSrE+0A+oZXaBhg4e91/r6NVCQZr2bGSYg5utyMWAxRCtUsDCZclmzBbhezCxkROdilZtesBj4NMc3L9910KBB8wDXKz8fmWDBwm3crw1I4GIhAwgOwGNdiKBlQIUMH44nb8T8CdHrmCJriABrOroKB4WM6+D9HAgPGiYEXVUenYYjGy5UTNn+3DuBB+pzjNgyCAAh+QQFBAAYACxtAHkAbQAlAAAG/0CMMIFACI/IpHLJbDqf0KhUCBFAHAbjdMvtercGyCAwGDwIheJ3zW4/D0XHg1EmMxwFonvP/xYRCQYFEHRjAwwQeVp9jI1If0WBCQkFBA4MAgF2V3qOnnsICqKRgQaTCZYPmQEAVliLn7FboaK1pKWTBQ5VY2QPCwQGBrLEU7W2gJOmp7t0AKwMwAXDxdVNx8fJp6cFC4VkA9LU1uRI2KO3kxsFBQ2YzwMCDw3T5fZH5wp/CevslQ2qBjyTt6DePXv5JEgQ5k8YgQYLBIwBYAbYuIPkakk4cEAYQ3YMIdLRBCAavYsYq3Fc2dGjSwMEFjyoQ3HByZTlWHJ8Oa0nQP+JrMw0CIYSpyydLYWAZAfQWQABAgoaNKqSpceGgmJKFHjIYlGqn3S6BJnVXa8ADOZNBUvMKk+HAAVqkjf0K1tPK3lOEwQRKKt5DezebeT2pTCRcuPZ3BBhcLG8hgV1w2RInoYJE0A4brvTMFNMrJ4KyLDZWmfDDwNqilfBQunHp10+jAhASIAQIUS8fmz4woUNDSoIsM1qt8qXvyN4yFAhBIDaxk0fQKJBSAYK0e8dULgFgIUPHLI76iDkg6bz6M+3ag0CRHjx9s4PqJBhgobG8ItZsFBBrq8MDeRXDGYaZKAaKxsIKMsESFwgkgAEKBhLBBtcUICFBiQloSwLLREBBAAh+QQFBAARACxuAHcAbAAoAAAG/8CI0GBACI/IpHLJbDqf0Kg0wRg8CEWpdsvteiMHw2MAGAiuCeN3zW47D4hEASIYBAKMhyPt7vu7B3BxcgR0dgACEHtqf42OSAiRkQmUCQYOEFUBZRBYjI+gbQgKpJOWlQgOD5pmnXyhsF6kswqmRJQGBA91AHgQDRsGscNatKW2lQWFA4cCCw1ExNJPxseVlZeGmwPPBcLT4ErVtYPYGw27dmYLBN7h70jVkgkbFwX36AK9AHlY8P/jEAS75y1Xvjv8nkX7924Wgg5hiBAkQgAds03O2n1j+C5QICISQRrIp87ZvY0cpXn0KNKAN3wMBGxjwA5lSpUrRZ40OAYhTeYsNm/GWhnR5c6KY3rhqRlUKKycIHcWWJAuwLqCTqdBNSqxQIOYMxe4y4rzY0uXFTVtesCULLGtXHNRJbOJQQN/bofBFUlgbsm7G/K+Ndvy3oIqvQTQ1KBBsF7COivWmZkhg+PBRfketoOxggUKl4dm1oy4jAALIkaEHnr2woYNuwAIkb36ccsLGDRkqECmttYDSjRMsFDBdzgJEpJQoCDA+LsLRyxAIeE8ZYUKH0BwqD4tAJIKliN44E6sgr6ZEzRAJw8q+4QMVQOcSc5+WIMFdQbUf9RYyIX/Lt21XyhRDTiNAUQFAQAh+QQFBAAcACxuAHUAbAAqAAAG/8CDMFEoIDjIpHLJbDqf0Kh0OiUMBg9C4kjter/gMCfBGAACjGxCzG67pQiEoQARDAJoByH+7vvDcQgJgw51dwMMDgZcf42OS4GCg5MOZXcCDw5bj5x+cQqgCpIGBglzDnZ4AhBajJ2vX6GhgYOkhBBlAQMCDgUXsMCxsqKjpVsOD6mICwUGwc9Tw6CSk0SVdwGYDc3Q3U7SxNVbDQu5VwsE3N7rStJxkxHNBMlmy+rs+O5IRfIND9hYtjnDly+UBAmk+JEi4A9glnsEvSnoIOQAqTnN5JWrJwDdwIjrKgq5SLLAPDN4HngEyU6kxYvNDDD8dwbAA4EsQ1YsWWTOxvQz2j7mhCYSZswiC1IBYLByaLeiCXsWIHcFD4MGBIQ6BbbTaEJ/AoBehbgVVlejSJUG1Vq209mEc8ilyoauQNtnb0mCPcR0w128I0libJALAKYFETT85RpYMIGNeLBkmABisdnGen9eqYCEguXLguMyCBvAcAULny+/JPm4TM0QSEakdntgiYQNGioISAIA9uxXtZVswJ2hAoAzAX5zlcAkgwXfypffjjAhQ3R8ia8T9AACj/fv3gWcrqzdm+EMGTx4KA9LNwAk4hFj6MC+UwaapTs2qO8IhGIke2XDFn9vbHDBBc3488CABL5hFxIMNvgGW0EAACH5BAUEACMALG8AcgBqAC0AAAb/wJFwdBgaj8ikcslsOp9QYYFQQCCi2Kx2Gz04AgOGI8Etm89PRIIxADMghCt6Tt8erAkCRNAOEwxydYKDSHd4CQgODwNtb3GEkIQKhwYJBgV7AAEBDw5VkaBlCAqkk2oGqAkJinwBAhCfobJRpbVqlpWqEGybnbGzwE21priqBQ4QA5oBEBmowdBJw8SWqpa7ymELBQbR3kbTh9YGBIubAw8N3N/sI8PiBhsEC7wDAtvd7d7vVhsX3OQeCAgAQEC6Z/qiDcOAqoBDcg14uVrwJ+G+Ax0OoLr00ECDBa0EMFBn0duBkxo3AiwQsU1BivlKAkN5cqPNj63CkJQZjKZN/27cWmpi8KAiz5koVQKd1wrAyHVHZfls+JDlojYGjUYN5dMIR5AuH+DbKjUpR6ANFgEAgI5KTLKEptq8RC8bg7FwI8ldWa4NmHQF8oIymw/VPLX2FvgTrLfm3CkCCaJbEMEDY0iO5xJoKXnBhAkgLsdNqVmgpjAVRDeeC5EX2woWVGMmjUpCWgGa2FoQITvu3AsbwK4FEIJ3b0G0L2CIkKGCsk3FjR+fc9JIBA0TLAgYQnA6cglHPlhI7R3UBQ0ayqtffwb2BxAc2EOSXAHEBPmEcjvNoAFDB/xoUJBBBq4NoNgFAJrxmRC3rWVgglyAgJ4Rm7ExAIRoBCYEOW9huAVFhyMEAQAh+QQFBAAYACxwAHEAagAuAAAG/8CDkOAgIBCYpHLJbDqf0Kh0So1CAgOGI1Hter/g8MHwGAQC2gIyzG67p4jDkQBhmAUP9XvPb8uPCYEOAmYDD1trfYqLTUcKgAkGkQ4QhQIQCYmMm3wICp+PCJGSkXUBAJcOR5ysb6CgopGBBQ5lWAIOBpqtvF2voYEGpAQPhGgQBL3KX7+ApAlExgAMBAUGy9hSzbGBmbUDAFkL1tnlTr/A3RsNC2ZYCwTX5vNK24Ea1gQLdlgMDfL06P1KUqCggQIN+E2DBzBgOVASJIw5aM0AO2N44jkMKGQiRYoNpD1oQG5juY5ChKk82KAMgHDjGppchnKlygIQBJzC82+muf+awioSSGgGFUmZPnkB/WixGDgBDJNm6yiM4EF9Io9KpUlVXsUFLsWV3Nqrq5Krxc5AjYeU7KauK/Xxy0LSrTK4N4meYgDvgt2yE89aXEAo3IMNG/4q9WhzHzhDCzR4UNwqpU2EtmBOmECZFV5hWF8OqJChc2XGoPUGEFDB9GmbTcGhqmDBteeVFy5oaHcGFYYRtt/eTKIhg4CXL4NzOrBkQ4QJGVonARBC+VsJSRJjiB4CwJlT1hlhx7AZhIXa4Vt12AD9A/r0rDoooSBlAPxsFEDc5/VSQAYOHOy3iX1J+KdBBAIyUgE4qx12wXgJtgGCBhqwwyAADxDAXIRscKYYRAFgDWAIh27kVpA1BRDTAIl9FIDSAUEAACH5BAUEACUALHEAbgBpADIAAAb/wIPwUCoaj8ikcslsOp9QKAFCSCCi2Kx2yy09AoOH49otm8/OQwEyCAQYDgMZTa9rD4j8VNBmQOR2gYJMeQgJCQUOAm4DEAVzg5F1CAp5CQYGlw4PbQIPBJCSoluUCqaWmYgEnG6fVqOwWqazqKkOEHwAcK+xvU+zp4aYl2ttYA6PvspNwJWHqQYQDJ0PDQbL2EjNlYaHiA7TAQCfBdnmRc2W3ggL0wADDNbn5undCRoFq8YCDQXX89jSXdhQwB+BBQIAvFngD2DAWRgwFTTYgI+4BQT+OVR2oIOQfwUxtRvwrprGjb6GYDIQMh8rXf1QchxyYOXKBg8SLmwosxdN/5uYDuocwPBkT1E0j/gr0A4AAE8Zj/r8KHFpg3DjCJSTCktlVUw4ScLExHWU1yJLD7Z5F7OsWaoslyJUKACjUbeBvNokULFNGK14kdZc6c/AVZJhGlwILEkIEpZhwfDbwDiS3pWrdDJYoMFDZUGXg84F82DChM+gBwNt+q5CBhCoUwMtcFicgAyxZQM97FRABQq589qUcCGsUwAVRAS349hIBw0VBBQBEELEiOV0VBfZMCG6QuojrmM/U1PCdg8TLOgMMF4QhghFPlhAwr49mgsRNEzIANz+oPz8TedfIBjoN2AkGHjwgRsMNsigBR+AwMGBgQTgG4V2HNeaBhFggDRhGSR84J2F1Vxg3odbZKCBBiORRsCJKHZRGwANEBEjFpQZQRtCC9y4hUQGDOZjF5jQdEAQACH5BAUEAB8ALHIAbQBnADMAAAb/wIPQASEkPsikcslsOp/QqHTaNDwGg4cDQe16v2AvogAZBAIMY3jNbkcPiDgBIjBr4+68PhxP+MkDAAMCDkd7h4hMcQp9BgYJBnQBAAyFXImYeggKnIwIkH8OdQGEhpmnbJ2cjY8IkqQOBZeotF6qjH6OCQUODGYCEAmztcRRt425omYDDQ0YxdBQt7iPfr2/DwUG0dxNqn1+kASjAAsE293pSMfhCRoNvqQP5+rq33EbGwUFDVcBWdrqpVN1IIKBfdrgBcrSAJ1AbgokdDjgaN/BfsvSOHwITYiQitoMEPAH4EFDjtw8UnTEssGChQxOouzokSVIf2gaBJxZrGZF/0cEFtShJJMnMZ8HDwY1Q0qn0Z4f0WkrIBQAmgU7n6LyiQSo0IVYtdZCGtLAAgYAAAgwt1FsIq4ftBFQSCqs260rWe5rMGqAuQt3T5G9GE/AvMCCoyblR25BgwiIMSFt6Y+hh8iS81YcaYbShAmY32p2hFEQgwwgQiNSXBHjJAEZVIu2KdJXWgEWKMg+pFhi6bQWdvPOe2GDhgpMBYgYIXzPyuIbMlRIm7a5cwlJImiYUAHJJBHW8xyQIGGDdg7S004KET6PBMBKLFRvf4o9/T0YNKT2fr8/ZhBnBChggLr5l0gFqBm4xyQIKtiGBRYIYFVJDWyAnYNfTOBBBlcIYh9SAQdgGAZnkzDQlohUiPRAHQ2g+EUBXc11ootQnBgEACH5BAUEACUALHMAagBmADYAAAb/wIPQUCoaj8ikcslsOp/QpgPiQCCi2Kx2mzVAAINHlUsum6EI7yAQeBSs57ice7AiCg/BIEy4zv+AS3UICYUEEGthb4GMgFYKVgkGhXhrABB9jZpmCAqekIWTCVNrAhCLm6lan56EkpKVAZcGfqq2T6ygBqIOD6WntbfCSrmEu5K9vwnDzMSfkYWFDgylGQREzdklxdHI1AECCwXY2s3PrpQZAgABAw0F5dncCRsbBgsM7Azv5PHCrAg0FBhHoIEecO/8MfskocOugeMWCGCzD57CfxGEHHhIUOIAAPv6XVSlcZeBcQYILLDE4NpIYRo3mjyZh82DBiJfaio5M+VK/zAtc+pkxPPkyVgAHrgcmqroQAMNfIFRKpTpH6cnCfhq56aqVTk8IUKlBmbB0q9Ehxw9GbWUG7Q71RqFenCAWbiNipps8C3chgt4A2EtwDfRgg2B0+4qsgufrHAaPCQGJHdXwb4LNEymLNNkAYmPM0wAsXlO5ZMS2QmoQLo02M6WfwIQYIECBddxTm+oCc4CbtMzL7QFMNv379wmO2zQUIHdbBEjjp85cGRDhubEQ0CXfkZCkQgarjsPwd3MAe9HMoRgFyDEiOjlyQAuMdoCeSMD4pPpYASEBfsB6GcGf0X4R4KAc0yA4ILxfcDgGQBU8AEHD56xWmQVblHBR7MdRihghlCAoEFNIDVwAXogPoFBA6kNsE+KWXyWiEUwMnGSEXi8VWMTQgUBACH5BAUEACQALHQAaABlADkAAAb/wIPQgECQjsikcslsOp/QqJTpgDgS06x2y9UiIIMBgzDpms/o6CEBDgQYmU96Tu8eiojCQwAYVDIgdYKDTkUJhwQPAwF+IIGEkHVFCoYGiAKLAxkFkZ1oCAqhlAkGlgkODIsMDkaerluioQiHlgUOfGIFra+8UbGVpm0AELq9xk+/s6UJBG0CxLvH0kjJpKSJmQ4a09zUorOHCQioAAECDZzd07Gj4Qa3AAAMDQbq3NUJGxsLmQwF9faOsUNgQMM/PQIYLSAAMKAxUR0uGCjwr4Eicwv+OTx2IMKBUhQnEkjFCN1GYxKEfJz4z0ADBuXmNTz5SmWpiQYINMAkhh5N/14qV4IswC8AgAcMfwIdAjKnoj4LZyqFZLOpy4sCMk51VRVngZ3lzmncGqlqSAMLYL7xSbbskCP/CCzANUZq2zpmb148SuCu249wnQ4AkLWvX0JMvWJTuOEwYqE4X4ZtsM2xIKZHJqaNx2BBZct0EoMsKm9CGdChIU/cY/TPI9RpRF/NVAE2XsgXJLe2nfqmgQtzw1rgPSexBA3B+wwnjkYIkg0aHpQjLIJ5cwm/N2DIUCEegBDVrZs5IOEIBg3cp4cQP15C+SMTMsQzKmIE+y4SLhzhAKLC+iP12XcfGssFMKAZGCSRQggAHIigg4J4ACEdEk5ooWMCUPDahVq0lkGBBxFwqEU5AzygQYIiRpFBBjAdscAF76UIRVqq0HOAjEqAMMFnOtFlF44kXHABRRTxM8CPQCKRzlhJMmFAUEIEAQAh+QQFBAAlACx1AGYAZAA7AAAG/8CDEGE4lI7IpHLJbDqf0Kh0SYA4EIipdsvtThGOAYBByHrP6PTzgIAIAgFIwayu27fDRFUsgCTod4GCSVgICYcZAgABAleDj4FYClgJBgkbFYsBD3OQnmkKoZOVlhqZAANygJ+sUqKThocGGRUDjA4JrbpTr5SWCQ4Ctgydu8ZOvbJ/bouqx89Kr6O/e4x+0NhHvbGHBQy2AxkG2djJh3/BAQAPBOPkz9vnBA+KAwsF7u/GyQYaF/PgFuTTt+vVhg0F8DVgAGBMg4EEWyk4EMEdvgILhA1gBzHiJwlCDBhIaIDAgoAFPO4SEnIkPgIMGTVIqbIVS5E4DSz4tulhTf+bLXGaFLMR309WN3EmfGALwMyjSFuSXLiIgU+okJKSLNCgHkesWUMeSYix6T2wYQ+InPoNgIAGF9A+CnpxoRirG+QOojvyZICNefUKkrqW6d8FGgQHSoqzgWEGiBXf4ctVzJgJEyTbaXlEpOF1GUBorhNUpOOGAiqIHq2mNFdFqDKwJq1W5IULfgFUsEBhdpratjUwRbXb9+8kGzIwbGjB+G8JBm5ryGCLkQjnaA5IOBJhQq2GIUaMwN5FO/fpmdSJGE++i4QNETRMsCBGnfj2aT5UOBIgxHX8W3RwxAQgWJAeACEAGCASH1BgQQiLAKCgFxlQQEIICU7IhQccVPhL4AAahijiiCRqsV+JWgRwRAaZoQhFBQIcwUAGGAjoohPfAbbdjU1sYJg9BRjBIxNUBWCVkENigERJXW00pBJrrbVAA08yUQRLBwQBACH5BAUEACUALHcAZABiAD0AAAb/wIPQcCgZj8ikcslsOp/QKNIAgSCk2Kx2Gz0QBgFG4cotm8/MAwIiCAQgY7R8nlUjEAQImOEg0/+ASAh2CQYEDAMDYn6BjWh3dwkTGRp6AQMQCY6bZgqeCggaFBkgDQ8DAHyMnKxQn6AXIKQZDYgDD3Gtuk+voRkfGXlgAw6au8dLrwoGGhkFCYeoDASryMi9CAYGCQlsiXDV1ru93NzCAQINGuLsJZ+R5QRtYQUG7dbk5QkLqAML9feuvUPATYOpPQ3sBTw28IKGAgUaCABwC+DCcQoORIAI0cCpSw0KXDzWocMBbR1rAQjwIOFIXUJOGqlXYMFEfxZfcoqJEuXH/wEudbLiqU2bxAAAHhBQKNQR0aI1Jwr413TnkKKGPqZjWjUQUY5Hk27ouulqxwKnAKQbS9brECNGEYVpwLbtn6sGaDYY9qCuXTpmaaYFGuHv3bcl4q5s6cEw4JMKDfFT+2Cd4zl480a7lGHCZcyQ6xmwubICqc9orsIlkFZABRAfUJ/JfEGl2gyyU0POe4GfmwoUKOQ2U+SIQwYAKFYYPrvohQ2k1VpgXkaIBCMYNDxYCWA5dS4nJVzoEGHCRKQiRnzfUnxDBA0VJgIIIWI9F/HvM1TgXt++FvFGcIBbCUj5t0UHR3ywX3IhGJjFBUeAYEEI/KnnYBQYHEGBBcldmFlFhiWAQAEJRwTgoRSNHdHfiVhMICGLXMQGoxYczLhFjTYG8gGOOT6hFgg9QpEcAAtYFiQTAiAE4ZFLTFYRV0we8VNQTPqlUgANFBdlCSJxuQADVEYJpRFBAAAh+QQFBAAlACx4AGIAYQA/AAAG/8CD0FAqGo/IpHLJbDqfUCQEkohar9hsVABgEBDasHi8PCAcjMAAYgCT33CrOUGADAIMhzvO7xsRZggJBgQCalR+iXwKCIIGCQgPdwJfipZhCAqaCAadCWgAARAFe5emTpqaHiAbngV2eHqns08KERwgHK2DBAwDAw+QtMNKChK4IBMFjwmwAw5VxNJGCh0cuMuPvaEQldPTB7dzCYMQhgIQpd+0qYzk5AWSAwwZROvE7YLvDncDCwX38KVq9K6Bry4N7AWclS/BBQ0FFgj49W/hsIERNiwjICmAgIQWGRrD0GlZgQaGAFQMOUvCkAImOzIAydKUkAMllxkEAIxATf+bQ0oSWjCpAcCflm52KlkoAIAHR5EqUrrUAFGPDS5InRrUgE4GoR402MoVp1evVwUs2EA2UVCYMA8yYNu2j9IiyyQ6XaChrl2zMAk9ANAlQ1+/cO6W8IoSgIAHhxG/CYqX4wDHGSZITgxY552nIEBsJtMVpmXMokePKX2h8YAKGVSTBnzBspoKslfTbv25ggUKucMIMXJhgySeFYAH13LgCIYMXBxbWM7cbHENgwnjpp5leJEIEy57FMG9u4QLFyJoqEAYQIgR5a8ckHBePXTCIUTAjx+FfnoPE7Dn1Hv8XdHBBhpM8AEXThVoYBEKshcKgQ5iYUEIE+pXoRMdYGBwBAXTFRHChlB4cASGTpFHYhMmGqFiCTyt6AQIv8kYRQRGkGAjFLfsaAWOPgb5TYhCOlEBCC0WiQRhHk0QQQdKIlEBF/5sIEGURmiQgUwJNYdlCRs00M8/XipJVwkdCRBVkV4ZYdAADZTJ5lleFSBEEAAh+QQFBAAlACx5AGAAXwBCAAAG/8CDEFEqGo/IpHLJbDqfUKPDUSBGr9istvkIMBzWrXhMRiIcjMEAkii739cDAlGADAKCKnzPP8oRCQkOAgEBDm19iWVzCoCBBQ93D3qKlVkICpmABoGDAwKHlqJRmZqbCQSRA5Nho65KjZoJnAYOd6Ctr7pFHBiyBpwFhAEQBrvHvBwSv4EQhF+5yKIcHB4HjbOcaGrF0dKWHNdzgQl1d1/futaljoEEhKsF6bql2IEIDwBeBMbzruybNCwQAGDAAnn+RgHcoMFAKkn8EipUICFCgYsFGhASsKCfxEoKIkg4YABjgTQAGCD8WEkIyZIFDCy4M6DBBZaWhPSL2YCBvv8FBDrgVOQSGLACM70suDm0T1GjGX2u2tA00dOjSWtGqOr05UUDGgMAWKCBK5+nMR96yeDB7B6dRUpqBCDgQVm3b3QeLfCQ7gQOePN6vZgUQIYJgd0UjemQQaEKGUAkLgO3RIELM+lWkDx5jN6SF3oOAAC5Mxm9lwlktUCBguktiy+EHlbhteeXsjfkw8PaNuyjFzAMBEDagm8tOi8zrKBPgPHjWQ5I6Kchgz7S0KNLv7CBIUGxIrJjkV4kgocKowGIGCH+igQJFyJUr1AoRPj2USQU8ZCBOXj2+EHRwQYeTJBBCGKFEGAUHcg3AQj+qQfggk1sVQIIFhAXQAgTUuh8BAgUKFjEeh4ygUERID4HgIglLtFWESSEcF2LUJBQhD40LhGBgUawmGMSEQBmxH0/MkHBc0UmKcaLSpbxQZNLAAAlEwNYIOSURohVgQYnYlnCdww0oF+Tz00wnEEFHOBlAw8U8UBEa97SEZQXmCSVR1OStMCcUwLjkhBBAAAh+QQFBAAcACx5AF4AXwBDAAAG/0COcHgYGo/IpHLJbDqfRgOhgIBar9hsUnI4GBoBgaOqLZvPSESBERhAEui43HpA2B+DAKMw7/uPdQgJCA4CbWN/iXF2dgmOBHgBEFSKlVkICpmCBgkFEHkMiJajUJkKgo4JBAwDAhBkpLFLpqcJnAZ4AAxwsr1ItJuchW0EsL7HpqicqwEAEAbH0RzAtp2fAQ/F0siaqQmFraLbssmonQ9tDxrjvdSp1wME0OyxyakIDYYAC3z09d0XNEAaACDbPH+WkmnYUKDAAgEABDQ4iFBRpg4YDDSUwmrAAwMSKo7qYkBjwwV5BBAQOdKLyS/6GmxgWamLywIaGQDAto5mIv+bJYM+1LPAg8+fLoM20Omx59E+QIMSQBlxwoSnfroMadggz4AMV7HOAdqwAAFD2ECIhXoTZy4BGdSujUNSSIELDwEMqCB37hmyBSQ0iFQhg1+6bTegbGPhw2E0JO9eyNeswmPIXoRcwKAzjAUKl8uQ1Lg57wALoc2QvHBhQwadACqgTq3Fy90NGh7sFDCbNhaXQjRkIBjbd5bVGyJMgBgghAjjv0NyiKChQh4AIkZApyM9gocMEAGE0L7dioQL1DNU2Om8vHn0GiZY2ImdvHsnHYRMyBCi2fj7T+THwQQgrNcMgFBgEB8I8wUQQHYINoHBEBb019xzES4xoRAUWMZtQX0ZKoGBUUJU6F+IS5AoRAj0oahEBEZg+KB9LgoBI4ciWBhCjUn0JQIAPCYRVpBMqEjkkUgmKRJoSh4hAJNNDvHVjUpacN0CM0XJCjYESKdkXhIZUASRTg2mFz9j8ojBBUNMlccDTeIE00dBAAAh+QQFBAAlACx5AF0AXwBFAAAG/8CScEgwHIbIpHLJbDqf0OiwMBg4ENKsdsttHhCPAACS6JrPaOFhvUYkIIPAo4BN2+/QNgLhEAwYV3iCg0oJhgQMVRB1hI1newoKbgYJBXAADAaOm12RkZMJBg5xAwSMnKhQnpKhlQIBAYGps06roAkPcRAFtL1MnrcQrwymvsZDwKGUDokCsse+tq0FuQMPZdDGyYYFowEMvNnR2wkErwMZF+K90oYJDLAL4euz5BG5cgT0tMAIGxoFGggAIKCBpn2pIkkAWMBAg2ryEKY6EEGCAQMNCSyI80CfRE4d1lwsQLJBnIIYPnJig5GkuQADFqhcKRLjxQcAvk2YuanmRf8DGwlm4OmI5U+BAAZUAPGB6CCjBS48HACgwlCnTw+MLLBhYwABFppixcMy6gaTSSuMzYrxwoUNA6tSoLD2jsioFzDg/Gqhrl2Rbrue6+vXDuC3E+JWIFE4zd23GvaCbexYglkNGQAkJUzZDOANGzIo7nxmjYS3ETRUyBlCBGnPEoRoUJ0TgOvXXA7Eli1ajIgRuLfolrAhdYYKsEIAD65Fwm7MqwO0Zr7ltJAJFuLYXk49yunUHDKEEKO8e5YO10FEL28+CnohICzUvt0eCgYPE+JTDfC7vv0hFIwnHX3+NeGBEBSs11+BBiJowXgAsMfgEgcK8aBmIUzYRARIiFBpm4ZMcIjgbfxxByITAmZ4YhIcJIEhgSsiwV0AMSLhAQgUWPAbADUmsVOPBuII5JBEFnlMVWIVKQZBPxYZXUHvEZmBdgYdUSQDOcljZYxNFhAUMQcN6ZAfBW0ZI0ZCEJCLTGJOQUABBwQBACH5BAUEACYALHwAWwBcAEcAAAb/wI7kcDAYDqakcslsOp/QqHTqHBYhggaCyu16v1NDYxCAGMDotNp5QBQcZEZhu67bqW1EgkAWEOh3gYJKCHoJBgwBAw6Ag45pCAoKegYJCA8BZQmPnGCSkpQGCBBkDwWdqF2fCoeVDgIBDH+ptFGrlHsMA4uNtb5Kn7gFD7sQm7/IScGHh6QBpr3JqcGGBq+xs9K+twndBYm82r/L3QnEAxAb4tug5aNx6uu15AgLAwB+8vPtBRoNDAAGNDijD1UwDRsKEHgQcMGpgp0kdYhgoIBFe88IQEQVQYIRiwXGxGpwYSMnIkVAEoAlYEEEk49QfqwIcMCDCTBjFqlYkSE+/xA5HcmseAGjAAsUggoaeqHDAgEBLSgdRMTIhQ0aoAKoQGJqoKoFrmpgGKCCVK92qhoQS/Yo2jsHPF6NkOEegLNv11RNsiGD1gp56xCRMHdCBQD4SgTWKyGJBg2HAwAQsVhNXMcaMiCeXDnNZRMRMmsVMaIzmLgGNoTOUCFTiNKmv0iQoFqDYQABQlCOLfvC4wkWcHPm7UVChw0TJvhFTJp4F8KhOWQIgfu18y4dkkwAEdn6dSrZTWwPLhn2dykdMCQBQT5A8/NR0nvYTiGEa/Pwn2DwkIRC9xH45cfEfv2Rp5uAVFBggX2TBYigEwtK5t2DTLyUxILVUeiEhSaQIHOCcBo2EQEH/X0o2XshMuGhfe45SCGJSlCXW4pPjPBhErvRyJ8SJgJAoxI7mkBaCD8WyUWQRiap5JJMamMBUE2aUIEGUQLwQDxJsnaPLI0V+UESIg1AAEFJriTZQEj8iCVAASxAZpL2iJlmkQUY0cACSQQBACH5BAUEACUALHwAWQBbAEoAAAb/wJJwaEAMj8ikcslsOp9NyeFgeCwS0Kx2y2UapoZB4IHtms9o4XSNcIgZhrR8nj0g7g5GQFAw0v+AQ3YJCQR6Aw5+gYtndwp3BgkFDwMADmWMmVsKnAgJkQYQYhBxmqZQnI+ehG5jfaewTKmPnwkOAgEMBIqxvUOpnpGGe4m+xkLAtZMDiLzHsMmgogMQmM/QqYSRomPW16azq7Zvpd/YtIQEuAMa5rHJ6YcN5e6ZwKsaegHz9aedCBc0bFgAIMCCAv3AKTAgsECBBWIeEKCXMFCEDgYcGmiAi0GDipkwgNHYgAEAAQ3agQy0xkBGA4aYLVjJCMxLAg8ADKhAc9Ea/yEFBhYU0JPlFCEXNmQAoFNEUUBgkioVA8DpUzpRN2jIgKvqVawHJGzQyrVgiBFf5YQVG0EDiApMz6ZNs3ZD2wlwA8ide2ZtQA14zVrla0aChAt3LXQVgZZwYcSAM4Rgytjx47sZKgQAsNfylsMRJkygkLez5ywSOgiZkMGC2canUasuMQGE682wY0PpgEGI7YJedWfpEME3hYIBKguHggEwCAohAujNvXwJb+cfJk+v/gSDByGkBXN34h387eDjmXwvQcFC9KrU0x8pLsT9ZtPy53OoP5lz/iX0lUCCCK/9l0QE+wlB4GYGHjhECgsm1yASCVIgQnTJxTdhCSNgiHmfgeuVcEJ/IWw4RIgjLBjCYBOGWMJgyrV4RIebxWjiECWWkOONSADA449AcvFBkEQWaeSRgQiQgYs3VhDdABlsIAGROi1wwY8gCEHJAA98YWKWQ0AEAAMFHBBkA2LwYaaJFzhUgDoBDEBRg6UcUIAAAsxJ5xdrHBAEACH5BAUEACUALH0AVwBaAEwAAAb/wJJwaBgaj8ikcslsOp8lQqNwgFqv2KxQUiw9AI8CQksukw9otIMRYBDG5rhcmUYjEATGgOGAz/+AJQcICQl5AwJ9gYtzhAkFDwMDioyVVwgKCoQGjxCSEH6WokyZmQicBp4DDwmjrkulmoUGDgNgra+5RrGbCbVtuLrCpb0EAgECXcK6xAmcBccDBcvDps6PbANv1LnNs2wAlNyu1oUJkQEOweOipo4JngEPGuzk5QieYNP17eUbGbYeEODXT9MGDQUaCADgRhnBQJkkeLhQICEDhg0cPvxzIAIXAxXzABDQ4MJGRmgMgCxAINKADCdRHlBZwEBLWyFGxAyUZiWB/wUAAOTcCahngQsbgAYYSpTjTKQaMgBYqrPpHDQSDk6wMBVAVatxDkjoEEEDCK4BvIKVI0GCkAkgKEwN8HVtGQkYNMC1cCyACLtx8OqNGyKA37qAsXTAICTuwsOJySxuTCHEVKaRFTMu8YFChcuIMz+ZLIQC2hB/RV9Z7GFC59OpVUNhPSGD6cIAYst+gqH1a9wiQu9W0ru0BeDChyfxYNzyUuW8mQsh4Rwz9CURhlgQAfp6k+wlTHOn6p1JBA6lx6strwR8CRLqk7OPIJ3CeL/sl0hPMaIw/vzLlXaCf8EBiER9/RlmnYEl1DdgdwwOIR0JI4y3oIHSlXCChQVG2HSgESIA52ESsXU4YngjJJibfACeoGIIJ4JYYVAwxjhEf1PZeERqAOjooxHo/ShkEh8MaeSRVlAwZAAVCBmCLQJo0IGPfGHk1ogkDLHAQgw04GMEDVxEkkYMbiDETQMsQCaAU565gCQLVBFjTQW8+YCQNlERBAAh+QQFBAAfACx/AFYAWABNAAAG/8CPcEgwDI/IpHLJbDqfSoPhUAgMjNCsdstVHhACa6FLLpsP6C8iwQgACgizfJ79JtiBACFO7/uPawkID1YOfH+IZAgKjGsGCYQAhomUXIyMCVIJEAMBk5WgT5cKmY+cngmhqk2XjpudEKmrs0itmQicALG0vEK2jw6wWL2zvwkOYQ9jxMWNmccCA8rMzQqBx23Kh9SVtncODAMMBNyq3gkEDAACGeWhrYEEAgAMDcPuiY1rGhPqAvb4ulnboKEAgQcD/t0L6EdBhwgXChg4OGAAQIaIIkg4YKCAQYQDFkzAiChNx44LKoYgWRJNR48LAAAIMYKlH5MeL1QAEICmzf+bHC9s2BBCps+fdNBI2BBhggieR5HKOSChA78MT3vWlDrn4QQQFLJG5UpGAgYPIDKQyApgK1kyD4es5dn2bZmHaCmEpevWLpcIHDJQIHGCr18ygIVYKJyn7+EsEeQyDiDi8d+8FE6EyFPZspYIHoRQGLGZsufPHEAI0czZ8eklTcGSIN369RPQYDMX1WrbCWghs8W67n3kt5ASRWcOJy7E+IcRwpkzCf0hbHTpSqgHh7pcOvUPJ8SK6E78+4kRUDtjZxJ+c1vy0keTlql+vZLx7sfbR8KBQgr89O3Hn3/n5Qdfb/3J595Y+3EwxHwACDigfNdJ6KAQEK4koRAXCiFk1oYcHpEViCEiEQCJH/RHgodCRAhih88JceKLRwyA4hEr3qjjjjz2SImGPo60oxsPRKbjTgAssMGOCCVZwAE6phTAAk+CqMEQC8yjDJQbXjBEA1ouA+IyYFrE5YbDNLAAAQcEAQAh+QQFBAAVACyBAFQAVQBPAAAG/8CKUGgwDI/IpHLJbDqfSMPB0Hg4oNisdpukDgYOBHdM5h7OB0QB8g2X33BnWs0Gi+N4/DyRWLfveYFjCAoICHx+doKLWgqOhoh1boyUT46FkX+Vm0yXh311EICcpEKemQKipasVp6CarKSuBqGjsZSztbecuV+qu5W9A7/AjK4JocXBj3zIXw8XysbMCQYPAAMLRtKCpxoaC1/a3N2FERoXBeHZ2+R4Ch0RBgX06+PueRJTBfPhAAvR8OnZR6/BAAAhBOY5I6TAhQUAAiRUGOfMvAITREQMMYIinDMSLmgYoVFiR49lDoTcoIJkAIQnUZLpMITkxpgyuUTwAEKETf+TOcl4qFmSY9AxHD5Q8FkU51EoHjgQvfl0CwcKJJhSrYolqhCtQLlCvZr1p1GxT7xWAHsWrZOrKdg6dauErM8RW+kuiUohxQmzc/UO4Rt3BN6wguv2/ds08RK4dyMCCOwYLuO8jo9cpfD38OTMSTZfhgkaiWjDkikntoxaYmnTFCgI8axasNTZnl9rjt0ZgO/aek/n1n2Ec+vPxIXIrjA8uZATJpo7ny15+vPoQgBYr1ndOvST2rczz27dOPjys8UvGSBegPr38OPLn4/lg3oAFm5bDz8Bg3USFAjwUgMSWJfBBAICQEA7zmHAwEsEHCDegwoy+NoGRDwYQITOFTAMBIUeTlfAFA8IUEAQACH5BAUEAAsALIMAUgBTAFIAAAb/wIVQaBgaj8ikcslsOo2Sw6HhKD6v2KzWYDgYGIEGQksum6VSBGQQcIzN8HgzrR4A3PK8XphO1Ntve4JmCAkGCRAAA3iDjVcKkIWHD2wEgY6YSZCQhgkJDwEBlpmkSJsKCFyfAQMEpa9Gm4aTrAWwt7JcCGAAtrevuQa7tb/AnKpgA1bFmbl+AqzLzI7OCNADCdPNnJ4J19na1Nye0AIa4eIK3QblG+iNm5IabAK+73uyGhoE0Az293lQRdBwoQABNv4A6lGAIYIEAwUMIvynEE4ULhEPBnggreIZLxALNLDDIIJHOVIwFsgAAEAIEh1PZklZYIMIEQAChJAZR4qE/wUnRuDUyRPOAQkeRigdurNoGQkdhCwN4NJpGQweSigV2vKlVTIctCoN0fWrFg4Ugi7tSsJslhRqR5Ct6vbKh7RbcbpsW/cJ3K1zRfDt2wTvWLaEnfwdS1Vw4sJxAw9+rCRy48mUjxiW29JxZiaMQ3j+rNkygNGkkQgNoRN16rtqRbAWjTn1EK6ta3/+YGRETtq2jaSQqhd48AUfhkv97fr4guLNSSs3wTT6Z+XPu5bQff2ECdwhtjtfML36+CPFxTvHLkJIiBPcSa/Vqf449sD1nY8wwTqAiPy2Tdfff/F9tt+A55E3xIAAOodggguGAqERTUHI1wATZqjhhhx26DZhHhRwKICGFuQkgDsTZoDQBQdMOFIACbloB0ctOofBECMBwFGGOT5Qo3MPcTESAzE5F9IBQQAAIfkEBQQAGAAshABRAFIAUwAABv9AjFByOBAMCKFyyWw6n9CoNCoxHAqDR2LK7Xq/y2IRC3gkweg0WHxAIBwDAOSsrtuhbUMCPpjf/4BKCAkGfA50gYleCAoKg4QQAwOHipVcjY0IegaRApSWoFCYgwYFEACeoapOowkJBQ8DDASIq6qjerABDAW2vhiZjwQMAQ+9v6uZhAnDxQbIyY7LDsQQW9Chyq4OAgHW2NnS23F+4JbaCJGTteaA6JEACx7tle8AAA309dIGEcQABPQpaiREwwViAwIKDHQggsECBhAeW/gnQpUCELsJmEjRTpFSGDVy7JhGDMgC3XiR9PgRY4MBzlbWMTmhhAgAMWWWPHChhM3/m/Ge6UwzD8OIESICBB36RYKECCZMHEV6b4FQpl+iTg1RVQJWMFqPcsV39SsXqVuVNvBqtgtasfcalG0b5a2IEAFCHKErJcUJu3j18j079WZehYOf+LWLM8SGxFIY570AWfHfwvdCUK785O1YC5s5L1l81ATeABZEd06LWjUT0iNMB2jt2olYpalrY6AA2wROALl1Lzn6G4Vw3pdj/xbOBG3m4K4pCHnbmPkSqYZDWJ9+NPt2DGiTAghh/DvV8d/RjhVBYrv6eyK+gx+BF0B84R9SKKEPX77RzPcJp59R9OUVoHVUGehfdiW09112JyzYWIPMDSjEPd9Z6B8GFgKwTOGHIIYo4ogkPiHABx8CUIEG/lVwzwPbOYhBBZJYZZ10QiwgiVzWTaBELALkIx8BQArJ3AUXFEAkALNsV4oBRA6wwAFOFkHAAgQcEAQAIfkEBQQAGAAshgBPAE8AVQAABv9AjHBoGBqPyKRyyWw2JYdDYVE4OK/YrFZoOBgWA0ZhSy5ro2gCI/BImN/w5QGBcAgCEER8H48iEgkOAwB5fIZldIAJEAMBDnqHkU4KlH+AEAADBJCSnUmUCn8GCQ8Bmp6oSKCiCGsCY6mxGKAJBqNrDG6yqbSjBXcPnLudvQkEjYXDxJW1gQMDycqRq82CA4/SktS1jALY2YfbBZgMBODTzAkFpWLn4elqYRPuhpWWdmyw9HH2CREZgxYU2cdPwQENGi6ACdBgIME3ByJEKFDgCwCGDh+WiSDBAEUDpU5phOjloytzI81E8VjxzquUKktSvMMgI8wsKzcgbPTA5s3/Kwc8lCghwkJAnz+ZSBh64kSJCs8EJtViYoRVESGeNZyaxUTVE1gBCGjAtWvVESIEAChXFstZsADW6mu7xKtVtHEfzKWbxO4IuAGk8q17dkSIuIIH9317GKNiJX4NBwBA9vHiuyFMobR8pPCIiy85d777OUBo0UM8X9SL2khhEXmRWn6NWPZj2gASo458mLKE1qkxx90KnHeAEJuL370YYgNwISaGwAYQYu/uESamh7jwHEN0DGgnW+De/WzmABa6Q8eeGUB69ebFq19/EQCK5ymCM58P3up+4BSsh9dx/FUlwmQh3MffdPwJIRkA6uXXX28iNPgZdRXyN0KDGJxwStVF6n3A4YgklmjiiSimyEQFHAYwhAf8vSdABh20ONZv3X0wwQQMrEWAFfM1oJZeQALnHAZCBtbFczUK0cBR6sEChkjPDfTFK0EAACH5BAUEABQALIcATgBOAFcAAAb/QIpwWCgMj8ikcslsOpsG4YPhODyv2Gz2wOU+AAwCQksua7tchIEReETN8HjzgEgUBAFIQs7vC+sJBAMBDmN+h1kICAp1BgkOAwMOiJRXCpeNBhABA0aVn0uXjAkJBg8BAm+gq0OigAVsD3ustJilgXgQhrSrto6QALq8rL4JEJGFw72jBgibAmLKn663pwye0pSujmtts9mIoqR2ubvgfuKkwA6q5322pMcDGe7ho6VfAwT16LYbEwzAYOMX59KBCBo2EMDjhmCfCBEuFDDQAM+Cdg7NSDBgYOKCAQAaYMx45gBHj5xEkoTDpePEU9BWsjRZBFaAazLNtJx4p83I/5xPDkjQEIEiyItAzZQgUaBBJJVJyYggseGjvqhZTJg4sZTAl5hYsZgQQqJBrIFhm5gYsbSiz7RPtLIl8REAUrhqx1KgCxIq3iVyl566+pfJ2rlsBKAtfOTwVDw4GSs5XMLCoLuSkVC2PABzZiFyR4gI8fQnY7knRgMA+3lIaBECBLZuPGJEagBtFmc+LBqAXdOna48Igdvv7MMnQgQIOZt2beWEm1PgjVuxdNDCcTe87ti35+O1RXgHHny47wYSrk9/7nuf+sPKQ7hXT0F8gBAX3o8wYT8E/e4BWKDfc8sJOKByABgoHXX3kTDgCLj5919vAISAAn1CiIAhEgiql17CERJquKEQAIwo3ohCDLDhhyi26OKLMMaohIIbzjOihBqMCNIDF1hxXQYTZHAUeZnV1YCP0kUgxXIEIDlbfkKw0YmTrbnUEwNESrYQlmh06eWXYIYp5phkdsHRAUEAACH5BAUEABkALIoATABLAFkAAAb/wIxQaBgaj8ikcslsKiUHQ4OAODiv2CzWEBUECFateIw9mA8ISGBQILvfSwTCwAgIEvA8HG1IFLwPCHqDWnJyCQkEAwMQgoSPTQoKCAl9DgMCDo6QnEeSk5UGEAMMbZ2nQ59zfgwAD3ioqJ+ViV6NsbKStJcDDrinqrRqAEW/nMF9D2uwxo/BrAGBzZDPigC304SSlIi8mtnaoIijAlTgg9uIBsoPpud56dAPGu/w8Q0DAAvF9W6zGxoeABhAoB8cSRg0RCigjI1BNwgwRLhQoGIdBvweioFioCIBQBk1lonSUcqifSLFmDHQscACTA1CpmyysqUyBgVnZllZoGOd/3Y6d5I0YA1l0CsRMLAsgG9Ag6NaLnQU6BCqkxIkKDIMUMoqFoofo8n0egQrxaZGySY5IWSDgQUDY6pVwjaDVIHl5tLFuqHAT3d6k1wImzawEBMnSli4gA/AU8NGEPN9SRBy5BMiSBAQ2NXyYSEkGvwcq9fECKz4AhSGbBorZbmeM7QmoSxvbNMjMl8EzLq1hQFiY8secfr3gNWGcZcIsejx7RGYQwDAKXx4bgGuSJcmLgKAau1zTZ+Q7hi8WvEh1uSsbjq9AN6xR3h/YD58d331veK+D7v6iPSOVTfEfwCEsAF73HkXAnyedReAgIcRGIAFELYXAAAUCoebfA8KuGOhghAKcV8IKIR4X4hChCAgBSi26OKLMMYo44w0GhFABS16V0EEIVYAgGMSCAjCBMoAAIZwEwihQR3vCbjBBmHRFyJa+VlV0VvNheEZSyy9tMAZYIYp5phklmnmmWUyVcABQQAAIfkEBQQAEwAsjABLAEgAWgAABv/AiVBYMAyPyKRyyWw6j4ZDgQExPq/YrPMgHQAcCK14/OQeEAbIQEAgu9/Is6HwCDAS8Pz4jEgkCAwBEGF6hVcKCH0JDgMBYIaQSwqTfQYJEAEDbZGcR5OICZaBd52lE5+VCQKChKaRn6F/AwOPrq+glmoCBbaclKF0A6S9hqh+gKzExZOxjF+tynC/uZm80Xq/CQijeNfS2Qarg97foIuzDuTfipdrGepv2VMADNbwY5QXGhkCAAtW98Qo6KBBQ4EGXhoEHNMhAoYCReoMsLcQi4QDcyCOAljxCpc5Bgg0+tcRixmQCAc04FiSyceMC+htarkFo4E5DAA8oEhzyUv/Aw76kezZ5CdCADOJ+rRJp5pSJikk3MRph+XTI1IhivRn9aqQrAZSrvSqRAJEAw9kklVyAeK8nWuVaF01Nu4QFG0LLGiUdO2JIRDr7LJ7hERbZA+6rr0Q1stQwiVIbDCwV6Xip38nME7LoK9fIRsKrFrA87NmkQHqEs68obJnsiZYCy7tN3KDQIkJCzEhhMTRx3Z5TyARU4BC3RNMjIg8ijbs5SRW5UYupISFhNSTLw8x67VdESHsOPeq/IQIL9N1Kx8hAkDqy1fXh1eZXb546utHuH8gAf8I9gBwVd8IIQRIQH/ZERhACBv4Z4IIQoQA31PrtRdAdrspCIAFGEYYZQAAA/7XoRIhdEhggAMgR0FmR6Q44oswxijjjDTSCGKMHHRYQYAZYNDhKgA0mN0HE6xSD3IgDPHbhEppsAEGlR2H3AYXXPCAMAQcgOFbTCpVBAECaGLGmGSWaeaZaKapJplhJRYEACH5BAUEABUALIwASgBIAFsAAAb/wIqwIjkYCIahcslsOp/Q6FBiOAYYCal2y4UevgfCYLBAdM9oL/iAQDQGAoI5Ta8Lv4hE4hF4JO2AaG16BQwBEHOBilIKCgkGCQ4DAQSLlk+NCnmQEAEDWZehSpl5CYV9iaKhpJBiAw6pqpaNmwkQcJWyorSPe32gurONjwYFAgGwwZeZvZIABcrLmnoGnQLA0YG8poYPsdl0pHqSr9/gaNsIEAAC0OeA2wndf+912wWTGRod9eHbCwAGNOhnT1MBDRMeAGDgjiA6CRo0bCBgaAE9h10iYChm4A2ABhcxaunwhSOfOCLPlCxQwMAxPym7rDwyCWRMLisLLMB1c0vJ/yoFFDLsqeXnkWMWiUoxuvOj0qVGqpxs+NRJ1GIvQ1ZV8kUITYFat94BqpOn2CZRWSp8QPXsECMtHQgAkNTtEBRFODbNZVcI3ipSA7Trq4RKS2N9wor92/INWMJ+DRvYiRKyEAksCwGAabnChcbHbFpG8XkygGedK5BWK1ix3QIEkLo++9mxaMglSFwwIJTv6M8VZ9N+E2Bg5xNCLgAc0NbyBkMMhFdFXqGB7M4mhJDY+fh4bj5DsY/IfV18CQsDnKY2MT4Eu+aQRczlnPqECAAB6lpmP8K9wNQV8BfCFfC5xd8I+C0AIH/3qQdgfwEAsAGAQvQHQAgXrDfCCPcFYHVBhtgtYQGFQgwYAgkkIhgAiUKIsCKLQwAAoH0w1mjjjTjmqOMQKdQ4IokDAjABhRZQMAkDGFhGwRAgZJDeAhKQ+AAcDRzQWUQRPLdZAVZChkGSFcSWn3RPFVBbegR0CRlmQpxkwBpwxinnnHTWaWecbwYlRBAAIfkEBQQAGAAsjwBIAEUAXgAABv9AjHBoGBqPyKRyyWwKDYfCouCsWq9Lg9YBYCSw4PDyQD4YCIIABCFuu4UHRMIxGBDY77yVLE8wAl56gkwIhX0JaWuDi0gKCoUGc3VUjJVCjnIGBRADgZaMjo+RaGp4n4OhCZF0dqaneqmRD4Bfr4KhfQaJrrZuuKsDAgS9t4+qBpyexG+YCQkFu8vMjqqSdtLTCs4JswK12GLNz9HgYbjOdAIO5eGPfRBdE+zmxgloAAtF81iOBhsaGQYAGLbvioIDETREKNCNUsEqESJc0EQq30MrEswUMNCgToOLe7RsfNDFIcgxGgtAC2DxJBMymgp0HOiyCUyVJAWYrHkEphb/An8e6OOJxCdHj0OJGjE6i8FOpXBE6mKZFCoGMk86XrO6VKSUADq5Drl55k9LsWS1NqgKlWxDsWOlpjnLNa1HuFGFSCmJ96qWslT7ajwKYC1cFBk1GXh7WMLflUL7Otaiti8GxxsX8JX80yxbsYQ/9kVxYWSAAU9BQ/5M9AQRtaytGtDMgCBc1xhKe7Ys5MJMArF54r6w4HRqsUADROaNArblEyVIkKzNWwiJucF5mhhRwsKAAKItcw8BIGx1EWmW9z0xQgSAwtmVhgBrG+/2EwCUx3e5vf378PaNYIIQAGxQHQYjzBfCcVy5F8CBRgBggWX9DQihECPkZ1kKSDzIVdsIF4Yo4ogklmhiiRRAmJ8AB5JgwXsLdHBgBeUBaBkDADzAoFUdgXeAZRsEqRlqP/ZVGgFN7XeSYg0IUBhvUBywwAANlGHllVhmqeWWXHZp5UYHBAEAIfkEBQQAFAAskABHAEQAXwAABv9AinBIKRiIyKRyyWw6hRKDgfAgPK/YrPJwkDYCjIR2TN5yuYYCAwBBlN9wLiLhGAys8PwYYUgkGGBueoNNCIZzCQV2DoKEjkgKCnN9dQIFj5hDkZIJfQ8BbZmZm3wJBAIBBAeimJudCRABA2Ksj5GIaqCNtYO3lIu8jrevDwMPR8G9nFKojMl6rr8DyM9ww52fDLvVZNenAc7cb5F+sAOW4uOcCQiAoend64oAGfDxyw8AAhv2Y7cXGiagWkCt3xUEHTRo2NDATgODWiJgKGAEEINLEK9I6GJk3oKMWNAYaSgAD8gmaNIUyHfspBORBhqgalDQZRKYC2RhtLmki5T/Aqha8jQjJabDoT19GlgA4CLSLUUJrCH4FAnMBgDuVLXKcSWYmk9hEhgAgOpWITjPmTzrs2IAs2cpdB0b4GFcuV2ZorurVGoAoWw5Gh1gNy7MbDvZFjUw8C7aog218i26EgBgxV5mgg2bZmmAkndRDDESdPNQFFGkjCXsmEIUI0ydOk7tF65jo6lai6Zg4NPe1lPI2r5rFHRrIZUv370wFkDhuCdKkLiQc0Bix36Vx0UR+Tl06flk3zUhhISAsqaRmhhRwoLO4yOEhABzfP0JEQDQH5evb63jE/k9cF1cI4yQn3dxkUdBfvzsN8J8IVywHwUiTDjEgwEAYOEQGm7oUOGHIIYo4ogklvhUhxYCUIEH+1lQQVYZSDDheQ806BgIE0wwQF0yHrcBU9ZNmF16Q11gZHcWInbGkkw26eSTUEYJJTKMWSfllVhmqWUBdgUBACH5BAUEABMALJMARgBAAGAAAAb/wIlwSDAMj8ikcslsJiUGQ0PgcFqv2ORhazgsBoxCdkxebg9RBgCCKLvdB4Qh4RgACO/8OJ4wPAICH3qDTQiGCQkEAwMVIISPRwqSCn0JEAACGZCbE5MIlQIAjZyQnnN1A5qkj5KfUQ+YjquErXOKqbO0kpUQAQxGuXqtoAFswXmTlXUCYsdvw68DD23ObsOJAgEO1NVjyYi9AgndZdcGocbk3gqfdAPM3OpWre2wDxryWdcNdhkX+VgkGdig4c+AZgCdKJAQQUMEAqEWAEvYJEKECwUK8BOAh2KTDlwKGFDzYKJHJVuEFFAUoONJM2gyLgCE8CUSLlEIMAgg0SbK/5gGvnD0+TPKyAAlid5Ek9OOS6VCcBYQWhMqUwM6eZpUGjIogAFPrQLdmRTqEKC3Gpg9C3QBgF9ro0ZZqabn2q5fwMadELIA2a1cjfIboDYuTq9h9jLNGKoBYKJAGwQAUDXw3L+KBS8qfPcqrMSGjZ4LwPmu4K+VIRst8Kes6SiDHWd+5Ss1VAMFssleiwIKbEy2ffpmDcC12d6w7ezeO8FPbeZCcNtZAD36xrBxWWutfoEfgNJmT5QgceGPgMdmIQKwyxyFUOxrSdRF79PEiBIWnFa/HwJQ9QkjiADAevTZZIIQIWACX3gDGmeWfQEOuOBaA0J3oBADhvDfBAICYFkBcxdueMQAIk4gQIkopqjiiiy2yFwIgoioCnQkhCKABh0w9+EH00nwHywDXHBAdRpgFpdFG2wQ25DVtVYAk9llNABpUO4lBRhdnKHlllx26eWXYHY5lRBBAAAh+QQFBAAcACyVAEUAPgBhAAAG/0CJUHIwEAycpHLJbDqf0CjHQF0MGtKsdrs8eKsDRoFLLje9CCoDAEGY32VvIuEYDBLwfPaAOMwLDwEPbnqFTQgKCghzGQADDoaRSomJCQYXAoIJlJydnp+goaKUiwkTAAAOo6usrZ6WBRUAApuutreeiwYaA2yIuMC3lgayAwXByK26BZltks+JaQkEdgTPkpSWCQ8Dg9eR0QYJzAEEhN952eIQAbTohdF/AgPO7+mKcw4AYvb3CnMJGASo189MvGl2NhR8E01XIAEaFhpUVEBDBjtYJMbpoEHDhgf7xmgkEwFDgZMDAmQcuYWIgQIGrAgQyVJLkZcFBC5AUnNPEf+YVgZY6+kTp8AHPIlC+fKS2hWlUpga4IYUapSbRgQAaJDUKhOpC9rR9PqVSlYAO8mewSpzqNouWHV2fcvhZwFqANzSrWs3EIO5b38aaDCP694kX2D6HUv3JsxMKw/bbTBg5mHEVE7KvVwXJ2WhnBMbOApYLVankRuz3Vea7GnIrb2yDWAstFlyaS9jpSxAr+okowPklmwWr+/Gmf3Gtvr6ynKos/nZpgKbs5LBdhi/RSEh8+bL3Kl8Tk03fPCqnFFcMILR+vUFrN0nIVDd/QX4tTmfKEFiQ6bhh52QBG/HHUbCGuhdZkISFvRS4F4lhNCOfByMIIIjC1DIQQj7PEhv1wioLCCBdSaMYCEqCsk3goQhaKeheyG8KGMSvcxo44045qjjjjyOhMoAL/ZSQQTWkUABBRagKF8GE6zBgHsTdBQUeZctZt0FWBbQSwMHWPdSTJUV4MWYZJZp5plopqkmVjmptOabcMaZJmEEHBAEACH5BAUEABwALJcARAA7AGMAAAb/QIlQcjAQDJykcslsOp/Qp2G6GCyi2KyWeegaDlVBYUsuN7tFhCDQQJjfZHTC4BgMEvA8FoE4JOYPARBueoVMCAoKCBsadQMEiZGSk5SVlpeWCBoZGgyCiJihoqOTFxQZBHYFpKytlpsTEAEPoK62rBIZFA1rBLW3wJibGQsBDAnByZcHGR8Ndg7K0pQXGgkQA8eG20qJCHMJAgMOhNyG3gYJDgED5eZ63nMFDACD7+eKf9gMY/fwiX/UBCDn7983dXbwFMyTD5AgDAvhxEM4IEPEN5ESMFrzAMnFMgokRNCg4dmjj2YiRNhQwMADAB1RlpFgoECBVAAayIxTxGYg/wYed2LxYjPVAJ1CsxA1sABmv6RRitQssAYpVChECzQVEPSqE6lG1izo6nWJFyoA+JV9ctaA2LVfwT4TA/dMz3kBxqLZy7ev37+AA081SSCw4cOI/U71FLOu2ZoGCDs229MlTLJ17+IkMFlJ1p+Y4cq1Y3Xy0gcDHjw1PaXmgJydPU/dGnotWAICAIyNzQFsMbWxz1Jlw7t367mrHXdJgnd38ON2OPOW2rx22dEnp7dG3bjz7dfSn9cEXVyJydKsp7zs7n1KgQEBwhdnCoBr+SS485anSR94bBTMVXUfB5ENQNd91d13gWT3bSCWdXXNJR9vJNDjXGwmJGEBfBPGVnNCCMZA6JUJI4wgAgBHDcgBiKoNOAIAxKkIAAAXuDhjCCrmqKMSAuzo449ABinkkHBVQEGOAoAwoAUzWjRgBfXdlwEIGby2gAQD/lTAAcVt4OVrDXDZ5QVhJDeZTQkWt2UVA2yZ2JtwAjYPV3HWaScaXwQBACH5BAUEAB4ALJgAQwA6AGQAAAb/QIlQeDA0DJ6kcslsOp9Qp2HaCCwQ0ax2mzx4i0aAoMAtm5lehCHBCDSw5zjXm0g4BoOEfB9FIA51BQ8BEHB8h0oICgpqdmJkiJEeChIRUwZthYubnJ2en6ChnREcGnV3Agmiq6ytmxIcIAVrDAOarri5mxEgE2t3Awa6w64HsRsGBZmKxM2hGBy+dgNjztafx7QBDszX3hIYjcB6koiLCIHL5eaMv4/rh+d1CQLb8PGMp9Tk93KLdQYGFernL9+0AZAImjmHDhOABwrjnDOwIYMYDRHPUNLAkQGABUgylokQYUOBBgAQiizTYUoBZVZCrsziJVkYAQRmbqk5yyNI/500i8xqgCch0Cc8Yf48ilTozZxMmyYrUG9BVKlUqBm9qqRmMp8yuXa9hFKl2CVJ24D8wrat27dw48a1SXSM3Lt487q1CVav3797hxY9i1ao0rBnnS6gBpWwB68GqjoeK3jM5MeG1SIW6xQlzsteqVq5/JisVtBgHC51nLrs1sQuNYMmK6Yxa74fN3NtPXj215i+n5IGI9pq8LqvOccGPrl1StuEicsm7cHI6eBgqVcnCiA54cOkJVCpTRpFksjMSVs3Sx089QueoZ89kWSDZNL0PSDX7oFE9ssmJGFBAOxpl55jASZBnnb5rUaaCAAAsAFpCXoQQgAhXMBfEgFQV1HhhiCGuAQAIpZo4okogmgBiAFUwEGIE5CWAgUWUCDAQxhQBwIIFYjRAGkxJlGVBPx55h1XE3rw32QGXHBSSgUAJuVflyg15ZV/EWUcfy8dEAQAIfkEBQQAEwAsmgBBADgAZgAABv/AiXA4kRCPyKRyyRwaDoaGoUmtWg3YRmCBsHq/k4MYGh0ICuB0dWxAMAKNrnqeFCMSCcdgkKD7iQgIBwkGBW8Qcn90CAoKCAZ5AQxTin6NdwkFAgEOlX+MjwkQAwyJnmkRjoQGmw6mp14cBwqEopKvsFUcHqoJBHuduWAcErSQDwMPuMJNHL0GAwFozLHFqxABytRfvXoDBNtWjbR4h8vhSJd4vwJ96E3jeAkPAIjv8N170/dLzwz1B/j1yydAg0Al8Qxs2JQBw8EkCg5g0KAhQ4ABlB4eiRBBwwYCAgA00JhEQiEDCyTtIxkGSoGXm8CxHCLm5AIAk2bSLFQApEj/nUJqvnyQLeNMMmW+AW2JxQC9BUZZIv0FQKbOmoWIPohKEmkDMwTGiB1LtqzZs2ZPblqAtq3bt2Kbfh1QAK7du2N5voGKty9cmwDO+B2MFgtMOEvD2CTFVaNQTXAaP3RZIGVOoFP3jFzq0imArZybFhhQNXHACQW0Sj7odY/Vq033rhaYma5pIakBQA2dxbVpvVt+Y1lAauXRppuk8I5ycTZtLD43Y25q2bhUwzGFo8TpnB+Z6NpVC/+ldDk90Lypvl6aumhik2UErGeJQogB2Yntz7Wu09CW7gJdcNMZ+QmxEGIFTkAcAwkKkRyA75gwQgkhSNKgCAAMIF1iI1T4V0B+JhyxYYMJihDARQkKQOIEA6zo4oswxijjjDSSZEGDIQRWoAUUWEBaBh0UmMEEklyQYAa+JXgehPdc8FVVpwE1jXiJFRBfWIRlmdY/WGrppVgFSHFAEAAh+QQFBAATACycAEAANQBnAAAG/8CJcDiREI/IpHLJFBoIhaZ0yjROnoEHdbs9eA8GQ2MgiHLPTS8izAg0EOi40ptIOAaDhHxPRBwSBgVtDnB8cggKCmsJEFl6hnKJCHUFeGaQaIkKgIwAD4WYZ5KAlQMEoZmJgAYPARCgqFSSBnZkBrFcmpyDsLhNs7V5vrKKpAIDDsPEnI2fylKjCaWXz0uqdRADztXWxQkEltxM3gZtEOLdk7UMj+hHugkIbQ3uSdELAAMa9UgKBxsaMgwAQI8fkQ4RNGjY8MDTLYNDIlwoUADcAGoGvQRi5RCiEI0Ux5jy+BEMxTYLSE4AaWDBAAYPPbIUQDBmRjBhFgSAqRLnk/9jBWX6bLXAwJejSJMqXcr0aJgnlppKnUoVZwGiRqtq3bqxAYAyW8NWDVRAgBuxaJtudAkzrdukZGk2eEsXZAGdPEn6FHmq50aUNjM+tYiRn13AfkN+LVzPp8WgMp/iyys0TFk3KldabvUgsOGnYwT01fs3QFG/YUQybkwWMemcO1e7s4oHMkSf+DpnxgkuwOjIgTh7hiiGzO/bT1FmHlL84m7L84YbbBn7OdSRy6/klj47DDgAx0leNc0dnYTUizOjcBI9u5gAZbJPIGDWNskLDXVntxje4IkJJOQn3wQW4NGfRyGYNuAE6WU3AnPyiQAAAMuZsCAReFyo4YYcdug+4YcghjgMABQsGEAFy5U4QQX57CPfQAtYkZkHDTFwwXILbSCXfBvgVZ47BfB1gHyA1UWXUeAIkJWRb7UkRBAAIfkEBQQAEwAsngBAADMAZwAABv9AiXBoKBQmyKRyyWw6n8hiYGGAWq/Og/ZgMBAGgiN2TN4aEAwABEFuW7eJhGMwSLjvTQTiEC+kHXiBSQgKCggGCRABD2yCgYUIfXRVjniFCgmIDwFrlZaGiHMClJ5tkJkFAgCApW6QiBADjK2mhpkJAwEEtLW3m528WK9yYGLBVqeIAgGsx8i2xAyNzk+Xfcu71FCnCb/T2kzcoqTgS9YJaMzf5UniAKPsTaepAxnx4QoGGxppDBj3SzpE0ECQjjGAEyJE2FDAwCYqCJFI4GKkwbuDALkUISBgQIOISLQUMbAAwANyGbsYGQAgW0SRRh6ivKfRQIMADDDS1JgqwEf/kCK7LBjAwMCWo0iTKl3K1IwXOg2aSp06VaVMqlizBrVZTKvXqg1VNTD6tWzSIgVujjLL9uhGqG3jjrwa12yXpwN0xoPpZ8rMvWhL5gQ5oeYXj4QLzzX5l51hOi4R8pVJuKZgvYCLYEtsGUDRyhQPR5aMlsEUzncbgGnseKRY1uAs44Qdu4to1F1MQ0w8gWsY3H0X4CaJE3NrvKNTdqFc2TZL4+V46uYd5TJwlskjkmSM+zb14IlJSBBKlDeKKGKp914wW73qAdnjnUByQTdtdhZ/8xZBYtlPwiZMUAISnwE4gQgiAACfehOEcBqDSGzAIAAQJhGAegJUqOGGHHboTOGHhFHI4IXqWYACAABY4EFiKZBgwQQBZDjhABqop4EqC0ig3lADXHBAYhsE6d+PhF1wQQEPMFaXXQ0dVsCSbTkEwAJQttUAAwQcEAQAIfkEBQQAIAAsoQA/AC8AaQAABv9AiXBYKICOyKRyyWwyDQXGwuCsWpuHrMFAGAyM13A4i9g+ABCx2qpNOAKCxHquRCAOiURBMCDQ/yAICgplCQ8DEAiAdIMIeQUDAVSLa4MKCVsMAQ6KlGqNBgkQAQ+dnmGNj16Tp1eWmIZogpa0tba3uLaObgMCBrnAwcGYewMOwsjJoKIBicrPubuQktDVtrAPza1iqW4ADHLbrtJeYOJV3aOJ5+iEeV0DrOxMqVHG807ppPj5jhcakSZE4LfkgAQNCBkAmEJwSQQPGy4sCMDAXMMjHbYUIMDHz0UkWgoYOPNAXsOQG8t9BHkASpQADVYeCWlgAYCSMkG03NIFQIH/LECDCh1KtOjQLSMDTDHKtClTpA0ACPjptKrVnRwHNLjK9amZmwa6ihWKtCfVsWhdalqAti2UmqTCthWLFJLPuWPfnlmKl6vLBr3O9rUKJevWwVf1gs25k8sAn4xbFsm2IKfOtzYrMq772OLHxodwymwMeKrlnXsAxNy8BcJiyxofexztkrLJk0gze76IWvZppKFv43bc5zcUTatpb7EpWrnd2StBKxVOcGcDiruHP7eMpOZr5fCgf9a4lvsR782jxw4gXubI7zkNlM7ODwWS1MllSlgO/6N9ENuZ91Jl5oGQWYEgdMGeeSWQQBJ1DYlggVT0NTTCEaohCMJNCI4AVsCCGoaooRcilmjiiSimqCI/JHyAYAjmkaDChABkwB0FRwgAQAUDWZbBBxVIhYFlHExg5GP5WZbNAxIUuEBgBXLE3gFOgoVYYgdA0seVfj3AgFxcYhkEACH5BAUEABMALKMAPgAtAGoAAAb/QIlwKClMjsikcslsKg2FxcLgrFqXh6xhOwAQruBr9rB9BCCHsJqZRRgSDgAjsa4nEYdEoiAYGO11CAoIbgkQZwiAdQqDegQDA1SKaowKCVB9DpNrjIUPAxCJm2CdegWQdKNXlZcJDAGaqquDb4cPgpW5uru8vbkIjgMCCb7Fxr6trw64x83GhQ4BDMzO1bvABo8CBdbdu3oJArDU3tbAcAPT5eumfV+yVqUJZhDw8Y3o0/ZV+OEB7/uYlDJgpkLAJowkaNCQIYCADQeZRIiwsIEALxGXROhwoYABCAAeSMp4REuBAgQAbCOZxCSfAQ1YIjFJMORIlmS2PPIjsySZ/5OvGhgYQ7So0aNIi24xsCCAyKRQoyJd2gBSAalYsy5lAGBK1q9Jly6QMxSsWaXZIBE4y5bmRaFtz0Ix0EBl2bhgobxsgNfskQJmFvTN67Eug7uDpc59m1irRzMPGmOda/iq5Kh6xQGU+ZOpzZ4Tcqbl2TPLEQJcY4Lu/Enk6qWPAPwpvaXAqwWgQ4t1epOk6J2zOc/lOuX1lgbSevs+rTa36Nu5kdAVpjxjzr3OaweOnrOqgOoRRb+NfoSpU+7HhQXHWVsz+IyeXRvfuZk9JgCqo8d/H/B6l/W+1QYdeebJFx1wuZFQHnH87YPCBXRJA6BM9JE3wQW3NXiQdxYeMWGehSEEUFyHK4FmwggjnAAAfhruM8IRAERnghIDRCdAhzjmqOOOPPbo444B5FhBAAOA0OGKGZAYUocZADAARLktpMGHoGGwwQaBtWhPAd5ZdllSfzBGYFORfSlVVbh1KEkQACH5BAUEABwALKYAPQAqAGsAAAb/QI5waBgaj8ikEmkgNIrLqHR4OBiuj0Bjyl1WrYYs5NAtH6uGhGPASJjfBwQibRAECG+zXJ6GBCAIeV0KhAgJBg4AbYKDCoYGBQMDUIxThIcJDwCAlZaOCWoBi51RhAqHBQIDBaRShWkMAQ6BrUqvagMCCKa8vb6/wIWoqgTBxse+oGGyyM3HcwkQbLvO1b2GoAMABdbdpqCZstTe1dh+D+PkzdgEkm61tqcJCLGz8EnCoej3SPlrAhr49VNgYIMGOxkEIsGgoWEWBpQUcogQYcOFdgLwSBQiwUqBVAO2bOSApoCBBQEeRFTosUC7VSNJtmQAoMGXmzhz6tz5BVKB/ywLDPAcShTnFQMNchUoypToUTs2m0rNeaUAyqBTs6KBlFSAUK1Zqw64AzYsFgAqy0qt2kDRUrVNIb18C7copDAAsNZ1arJBAAF09/KUS0ww3wKx9BrWebfr18WMPxaGHPlngAWUI59E+zjzVkjaCHg2ahJoTJJHUaqMuXXuaTAGYj1hnVrUSoElu7KiDQnq69SKbuOWm0vjSDAgRR4/qmk173bbfkOiqfz0sqDSdUuvU/M0EdXC+YFpy8A78rHGrTcPfw9MIga7lzeRlD4mXuzekQIALJ0AMe9CxHYZe7WgIMEVXQEoRCoA1DeSZQsoyMECaEkInYMSlUBCYgqWIGbEA96ZMIIIIgAwgIQjhHCZhCy2aEKLMMYo44w01mijQhZIqGIIAFpAQQX7TXAaCB98kAEAAGTQwWkTNFlBShcoSKEAG3i3wQYviXbaBVxqothoPrW1ymg3VTUZmT0xMIBoaOKkURAAIfkEBQQAEwAsqAA9ACcAawAABv9AidAgMRAMk6RyyWw6lYeDYboYNJ7Y7DIqNSwAEKR27IwaEoTBIEFub6WJhCBAcNsR+PMjAEHYyQqBCGcOAwx+f2OCCVMDAAWJioGMCXsOkZKDCRABD4iYT4toAwJsoFiTZwwBl6ehCpqcfa5OgoQAh4G6u7y9vrwIjAVqBb/Gx72Ue33IzcbBCQ6dCM7VyaOl1tqTcasO1NvV0Jye4eJxaaW0tbAJBQIDkOtMiwjL8/TtBg0AAhr4WyRo0JBBzT+ASSJEGLhhTgMxCDsYKODFEESAUgoUSDOgDsIJZjQyAHDlY0gDDwAsMMClpcuXMGFO3Ecsps2bL6e8s4Kz583/iQX2LPBJNCcVi0WTmpnoiIDSpDpXNXhadIqXTiyp9rTaoKbWrRQFkPwKFmWAoWR/UuTHIGvamECbvrU5U+hcuBQXYL0rk6aAAnyNGnAY2OVMvQ/cFs7IFvDiKEkIzHH6OCNKlYoDcw3AwPHjiRzlmdQp9uFHkFa/tD2NeiMp0QgPJHkHwOPoKSnDsJ4wxQGAeKy7SO4YPGoA07srrj7dZRhx5lFJ7k5yOXFxI8Su0y6ZXOjuLlWW3x5Wezpv79OvWodOEzh7A1LNq7+IcQpb8xOG0WFNgnrKBbuhcME+nNH3UVd/sXZCEhc4ZCBCiD2IjwgWvDbdCEmUhx8AD+AXSkIAAeAn4ogklmjiiSimqOKKf1iQRAUc7EYCCRUEUIF5GVjw20HTibWABKdFoMQeDwA5nWqwnbaBXOnZNd0BEVbGRRptSTmlU0EAACH5BAUEABwALKoAPAAlAGwAAAb/QIlwaDBwjsikcsk8Ho4GwoPQrFqdh4PhsBgwjNewMlssDAYFsRprSBQEA+o6jKgj2o8ABDEPKxR3CQ4DAnx9Vn8ICQZmAmmHVX8KCW4MAXKQTYltEAB7mZqAlIMDCaBMkotvaKeok0WWDoatSJsJEAMPs7QciZQEZwaSw8TFxsWqcATHzM3DiwmxCM7UxoqCAAzT1dy+bmcF3eKUBQxx4t3XeXvo1deDhbxJom5wj/K9ogaWDRH4+QY2bKgQoIKGfxwieNCgIQM4hBEibLhAQBlCCVoKlAvQAIw8MgUMLADwwONHRgWAocnCsqXLlzBbolQWs6ZNmRotLdhys+fL/yMFGmTj6bMomShnCBhdWgZOg6VGixh4AGAnVJ9SHQAQQPSqzZlxvPZEyU/sTUYiSXY161JqA3Bsa4JVGhcmWY5r62ZM+0Vv2yIqC/htq5HmYJZodeati1Yo18OINSaFDLIcALqQ0eaxmrnI25WUARvuvPFp6JAjSyKEEgUAK4QZV2HCp4URP5O8avPFnbvMQ9hN46zWvZk3rdqOjbeqbUY4cNsAGqxGMjWX8lPIf/9jbnE6h9LTa6e+Dqp24OHBZyPcV5V8qy5f0DNK6v179+lTA+xEiEKC563unSJbfeDV90Au050gAgdCvfaPCUjcN10IeNV3BAPTQbighRx26EbhhyCGKOKIHFJQHwAcAgCABfVZEMIRHngHAkEC+IPQBDhm4NpBqzGkgQDRTYeBQDpJUF9yp6U0WWjQmUZZFgcu8CRiVgUBACH5BAUEABwALKwAPAAiAGwAAAb/QInQIDE0CIaDcslsOp8GQwHAMHCu2Kx2q1VGCQOBlUsuc5SIqCBAMLu7B0QiAQlADu88RyFPOAIPCHpuCoUJBmACCYNmhQqHCWttjGWGBnR2lJV8c3+BmlyOh4mLoFuWkWymp4+XdRCrWoVpmJ+xV7NzpI68vb6/opeSwMTFnAkPAQ7GzL20EAAQCM3UfWADCdTUcwgCAwTazX3Jy+HGfdDSt7jH16XrlgUDAxnrVwcSERoTa/X2ERE8aNjwINqYWxg6SChQoMG8AvbOHJBSwNukdV4YCgDQ4InHj0ykGHgw4AHIk1AKGAEgBqXLJVISFXj5kqIkmi6jjASwIAlO/5A6GwSo8vPklzAzi360yVHpUpXJFjj1GBSQz6lNpDgUkBRrSIYDmnr9OjKA1LEwVS6wijbt1q5omXZsOxGqWbp1Dax9cDWukTB9x+q8SVdnsrltoxRY2xNvlK2BvQ4GQMCxFAZiE0eJGnlqUMCW5X2LeEYx5osYDZs9GHGlGNITESGFrXgj6tYFe9I2MpT1rdgyd1dURfrKTt0RYwutsvtt8SvDb9sru+A5B71Wm89Orjis9HXUrWPnq12AdQ7yKJMmYfxwcRQXsCMvvvV5CQsbvFsnwSBAg/NXVAegec+NwAEAAZT0HIEANujggxBGKOGEFILCHoAUgGAdAAD4QzJaBh9sVEFxHkwwQQVDYWBdBmFsUNwGGzikHmkX1BgVHs/t5Zs9DjEAV1vp/djWfxwEAQAh+QQFBAAeACyuADsAIABtAAAG/0CJcCgpeI7IpHKZPBwM0MfC4Kxar9isoTAAEJjgsBMRDTTCaOU4kYAEIIh0GkE/JAyOASMuRysUCGxcAEZ9fgp3CQwDX4Zhf2QJDwEOfI5LkAZtAw+Wl0mQbAQDAwmfTIB3BQIDhaegiFsMAY2vSJmSAHC2t4CaDgF7vEehBqMMCX/Ky8zNzapdBc7T1KGSlNXZzIFtbwja4NwOAHvg4KKkBuba3LMO69nckw7DxKltAA8X9R4KBxcbMpDSwA9DBA0ISZ2pF6Hhhg0MvPDz8KSAgUlT+FU00ICcAY1QCowSUCCLyZNOthBgVRKlSytbDMxq8LLmxgUBHth8CYWjx/+dLqGMagUUZU8BZoqe7IlRqcmeC/JRcYoFSoMBAqZShWmxC4GtV7YUiOgALNcCDwBMMZvSYkcGWsGGHNmSrUqWbNuuSpo3ZtQHcbf2bBAssGCRWOuaFSsAAM2+ZRbkfQIFJ+DJVrEaphrS6+QjMvna3YJxs1KoekyfNkZKsdwtrL5CHmvmYz3KBv7avm218ETKdH+HRFpr4sUACyZSrJxz9zDKVxm4ei7Uq3LQM697yI3cOS/KuoWzJiTeQGzttBcqv8jJuy3oALKK50ISfePi/I5nrIdCAnPA2kU3HT9DDTgMCRdkpx1GyplwRAX5NDjCCCIA0Mp1IiTBwEQjaOdP4YcghijiiCSW+CEHJaIQQgAhUIAiPxZQgAQI132QAQAAZKDcBBNwgFQGHRSERFr6XIfBAljtc90GpODHzyI0aTeLZJM5gaROVR6A1ldBAAAh+QQFBAAUACyxADsAHABuAAAG/0CJUGIoNAyHpHLJbB4M0MWg4axWoY9AA0Hper/gr9KQgAAe4bQacUgkCANBQk3vIhTtYtxQpyv+CUUCAQV9fgqBCVkOhmp/CGQQARBcjWCPbg4BD5WWXn+IBnADc56fgG6DBKZfgGSLrKcIgWaUsRSPZJoMnaaYCQVxCaDExcbEgQUCAwbHzsezCQIADs/WoNGSENfX0Zqc3M/eA7zh4sADAAXmzrMIDAGrt79ZCxi3CBIdGhoVARUablGIEIHfAgACLgjs0OFCgWACCt1KUkTZAImxKD6Ed8SKR40GFmz6+LGIgQabkJC0UqRBnAIrWeoBQCDmFSgcbTqBYqCeSv+dY6Kc+QmUoqgBF4suqfhS6ZiHqpyCfABggdQnBUKmlArFCAAGRIsWGQWTa9ZpVMz21HK1osgFYXXylCIgrlw9EdtCTWpWGVu1VK1yhYLygV2bLb+WdQoFDk29BnIOXpuWsVDDbU/uyQxxsdKuyzyLLcKRj8AuWh9cfXIy5WnWLiO+7ppO3mkKkbXcRu1zdkhypic2RooxI+gBtk8ro7kbd73mFA4a9u3ga3DjRy82NzCowfYs3ndrheu7AULowbTvtphcoN/wtzc8GICmeeHrAi2c3y2iS7zdI0DXxTIDCGjggQgmqOCCDDbYSAjNkdBFBRFWsN9u+gEwQXMTpBMkUHNodXDaBRtswEBVEjR3EFh9mcfiYGSt9gRaMh7QwIsyIhEEACH5BAUEABMALLMAOgAaAG8AAAb/QIlwaDAcjsikclksPArLqLS4ADyk2GTRAWAgJuCweBw+IAwJwkCQILvFiHjCUBgECu+8QhFHMwAOeXp8aA8BgYJue2cJEAAQX4ljiwkJDgNekpN8lXVsmptznm2gYXuiAgEEpaaECYaIrJSNAZCsE7MOAQ+RpXsKlZcDCb/FxsenlQIDBcjOxp0MAwbP1ZwJDIfWzwiVELXbzt2Wuwjhx+OXXufoCXUAeLeLBRfLGbdgGBr7qff4ER40bDC0wMAtIXQMVGFg8NYBOgUIdDGSBQudBmugVJxSoI6qjRwNZGsAMkpCghRLIimi0EpKlUeKYBTwEmYRNQI0woxpQA2z/50r6QgAQBLowwIGCBo9qjBAQaMsF2CqqfLmgJ9QOy4jsBTiUK5ZRQJY0BXpgl1dZe6iWvLiGrYgwbwDCzShtKJ16YyEW5HlgwFXoKplmBYj4aw+de70GgDv4iKGHNukgxJfGIVT00rMqTlj2gKp6D4W2djy5bNk0559wLevgZkNHTa5Gk+20AGrTE8AXVp30rGmHzZlbVl4g4nFrTJLXuSr7gkiBzR4TnrB8wlSieMzHoAhc5y1LasBkNs06en4SIBJ2jg2KxRgULvHd5ym5RNgwF+nrXtEGPTXPbdGgAQWaOCBCCao4IIMkkCCBWBAaBoFJKRSwXUVACCAB5ZpACxGBhrqtk8GV20ggWUbpDgAUaZd4OJIBzxH0HMHVMHaUkfAhuMBTqS2IxJBAAAh+QQFBAAdACy1ADoAGABvAAAG/0CJUGgoFA7IpHKpNDgFCwNzunQ2BgIpdWtIFAaAAmJMLpsPCHTCwBgQOvC4fN4hOxkBAoLO7yj+CF0PAxB9fYBdEAEQe4ZzgAkJDgEPjY5xkAYOWAmXcn8KkV8DBZ6foV0CpKaYqGx5rHCICQwADpaes4qFsZCSlLi5CJGbDAigyMnKogMDBsrQyZEJqgXR16FrtdbY0MO0AQ7d3pG748rfk4znyOkADAaxfgcXGw0AAxryEREaGhPNNESIFQHDhg0EVL2JhaRIATwNtnApYOBBgAUSqRQxsOCiloxNKC4YAA8kEycEmh0xGfKLgJUsGxpISCpmEicFBASIaPOAk/+KF3v6dNIxSs+fCwA8+BjTChaYTY08FVokZc2jRgQA4Glzo0WuUTl6xFog6VKqBq5kQZtyLVarUFk61ApWLkWIaIE2YGoSqVK+fdO+AwwSJUnCGatOJQuGANW7O/N+RczFiUWjRwWXfDsYrdq4gb8AcJyZjS15cvSijlMRAOauHP96DgAP9VC18eQNTTl6NRzTC1e/auC7Q+soxc2uvk0pN0OnWWwbDlPcgMLiD3v7frWgeIeRD1CjkGCF0moScK4w8N4BTCnfF64Xl7+6BPv7+PELuB8gv///AAYo4H8UxAEAAL4V2AEAAVjAAWoTZNCBVhWs5sEEE1QQQAUD+fYiwDsYFHfPABcUt8FiNhlBE2iFFaFTXU19JVQSV7DYFBJBAAAh+QQFBAATACy3ADoAFQBuAAAG/0CJ5CAxGAgEw2HJbDqNBoag4Kw+DYIB1WpFJAqCgOOAKJvPaEPiAYBM3vD4W0FHqCEBt3w/qScSEAMPCHxyfgkOAwyEhXCHBQCLjY4KXkcDAgmTlH8FAwEFm3MKCWoMAQSifaSmA6midUYPYoyTsYB5qrcOebWNh7yDdMPExV6IAwMJxczEfwaYBs3Tz1nL08xeYKjY2X+nDt3Gf3jh4sPHeAsGqhIdGxpsDB6qEREaGhkAAhGqHR0XLhCIxE7UEgMFGiTbwuVJAU8ACDSsgjCKq4kOC5xqgLFJRQYAFnRkUnFBAJEjD0Ax+UDJSCgKGbh8aUDhlJQqEWJi2BEhgf+FOBGCAcAx5ccARV8WMDCrwUyMQtmsM7p0AYCWVGsGwEozYbSgBX4C4Al1aRaJVMFoAbstac+ls1DSNGBy6lyrXGk2IBj0CF+qP28CHhCxLxaihhlcNIpwo6o4TEMWVGWE5VOoNa9enmhE4YDNDY14Etw1C1nOCMO8ejwhClLWb5ginUy5LmgulTU/zrlX5m4jA32ryvlTy2+dEWG3Pqtc42vYFhcon1BXOd2TtCfxJnjcZijYo7+LQvGmuPjHbVmXsHABZAPlJJpm3yQiBHblA6ZneRNguv//AAYo4IAEFmggHyQoZwEAAPhHWAbKcSAAABAqN+ECHTx2wQYbsPEYgATKsTSEUgnpBptNtzXkyVo4qfRAS0EAACH5BAUEABUALLoAOgASAG8AAAb/wMPBQCQsCsKkUkl8ABrLqJAICSyk0USiCjkgvuCwYrgdPBCVtFqtUCC0jsB5TW+/E44BA01nuxMGBAMDCX1+CloFgwaGaW2IBgkChI2OkAUCAQWVFXaRDAEOnG2ACQ8DopWepqF8hnZaThCjbpFcrn2weAEQCI+/v3d5e8DFiHgDAgnGwFoGesvMj4mD0dJ/igMF17AIkwTcfwkMAAScFRgRGhqZGRHv8PHv6xrkCxiVEhIGBQYLVgawJOFXYAGABwEFDum3QE9ChUQaAGDwEAuRAgQmVrRYoMEgJAqH8BtEIKRIA5NAQuSXqWTIi6CgvGwSQOZKAw+smCSCE8CV/5cMD26Mws9AAzlDl1z0KCCpUqMfdxZQJEClQH6CtElVVE6qAXI2r/Yj52ArgwE/IfZzkvYqkX8LnA58K3QnVIp2CQTAC1RQU6lZrVoc2XUmygEuVxaIaXdxTbs4rZxT40+nXYMI7R7NPHOz3LlMP08JFNVwMsFSLqacnAbTE9YVvtaEHbkBbba04U4W+Q8ha6NIz4kMLbwIgKrFSSNnHRg2pgDmfp+NPtmxbdj2YG/QDZs7pxNqDk42sSYA7PPo1QxIDyC9+/fw48s35KFPe9ghAISgcG4CHf6sWQDAACBMNsGBg2gwmToaAACAgrBlch0nBmxQAVjnxZShTyYlAQtXh0J4FJZJm1QQBAAh+QQFBAAUACy7ADkAEQBwAAAG/0CKcCg0HI7I5NFgKDwIRqWSuRgwolIk0xF4YKWIQyLhsCLO6PQ5YSgPEkSiYj4uDATwuHCuGBvueXp8bHYDBXpDdE0CAYeIFIoJDIaPkH1MDAEElXMITIwOnJcJDwGhj50GpKainqQDEK2qEAGxqAoIY7QQCHy+fLlkAA+9v77BEGbGv2MEXcXLuM0ADNDLwW4J0cAJdnjbit4bjx0RERoaEwMAE+bu7+boGusNlRIHTQYCAwRZSU0FGADo529JgQKMGhQ0aKCUwoX5HH6RArDUgolTqAxbiI9KgIsQNXoJaaCBFYwZGwS4wpEJAWoo/xUwaahlAQIDakI8KEBAAf+bOHUWBMiI4NACBgQa9ZdPqU2EAR4ebRjVJtUGMZcwsZi1o4EFG0ku6NKVSUmylYZ8PdmyJNuQL1nuNOmzbdCfJHviHWqAwL69TBdpapsUgNTAhTelFRIw6uIiFh9T+BrVwGPKIEOCfcCxo8qRIT939QxAwGgmdE/3fcsXZ1246xwt1kepUkeEtRcjNCw5qePLSiU3xno5suSxCyRTQG758WblotOeIPJg8QghFu4o3869u/fv4MOLH6+cRHcLQgJQSJGWg5AKpT8sBpEBvgD3adNlCFDh8QYNGZQ2TlobbEDTgJVccIFrF3B0kGuAZeHSOksNtU+FTD0gV2f4HBEBBAAh+QQFBAAUACy+ADkADQBwAAAG/0CJUGIgFg7IJNLAfCwMyiSTMBgcowdDolC9IhGIbMIgECTAYIUCMeYCMpR4XN0WDETyuWKcsI/yFHRMAgF4eYJkhYBqCFoMAIZyggkMiodrg5aSe1oPmnqNCZ4if5tsogEhi2sJqBWroRABDghqtqwJshC1t7gQABC9jK26vLenDgG7wqcQAwzGtsjP0QpIBRcNAQ8XgBEeGhoZAAIaEefoERobCwADG4BLBQQADFBYBvMDAvdR+Q1dsGTRJ8CLknxcCgrMR8XKQn0ACCwc5BBfPjsGpeQbEHFiIon4ChhgMACkvwIFCDV4WKDSypAGHgB4eTJmAJoHUT5a8NBmg/J+UkR6ehKygEyeMBcEQFpTKVF/TNo9ALokKoCpE7VhhWpAK9UsUZ99BQvQ3kR6ZkMC5Jc1oMWEY6fsi2uACoCMVblUhJpSoUW7Jg9eDBBYI5m9glNGBJRHcQPGckbehBxn5GLKLSdT9kmZgk8Dm492jgmsMwWnoCEbQL1ZKmSwSqcyJrstNePVV003qGdbDm3ZgCSg3M1A974CkElsIBCgOGULZZEDMpHHiunrFARg3869u/fv4MOLp2CBBGMQcQi9gpwBhAAA6xlPmLDeA2MMcR49wE9Z5gMJnTklQVGx9ZbHAQsMsJVAXgmEBBVMOShdEAAh+QQFBAAUACzAADkADABwAAAG/0CJ5EChSAzIg3KZXDwKy6ihIAA4okqEIcEIEJaIsNbAGHzDCkUYKQiIisW0NgEAvOHpxDTkhlPke314CnoEAIJxakh8d4laBYx+gAWHjX+EgZaABowjaZ8IepGDoQltIR6fgAgPAQ4IqmoJCa2vsaVlELGytK67pRCusKqlrbq3sw8DEH4UBwYXF60LfhERGtgVAA/W1hjfGxsM283PBQULAQsGWFMG6QtY5gUPAPHtBe/q7FL58PxM/O1rN2XBNnlI9K0jqBCgkoQGHyBEEtHhM4oDpVDcZtFdRXz6HnT0N0Akw4/93nEE2SCASY0qGXSc0gCAzIktXzKhuRLmgs4BNwnmtHhxKMECDYASRdIyqMahzSgwtbkU6QABSw00zVrT6c6kWHFSnWjI60OtV7mmJasU51qhAwZAIUjgrca6ZovGnXv3Kt+dBa5GvVhXwN+zdeVODGyYbWO6AwAUiFqk8GTKjC/DIby3HJLEmptlpkwhsNxmKCpHJkCaQmfKGwQMaF0EAGvKAmj7ma27t+/fwIMLH967joUUlC0YjzqhSOQMratAb7bhWpsMHZpdCNemQVRoF8oQEEK5SwMiUakAOC/v2Tj27RcY1r0kCAAh+QQFBAAUACzCADkACgBwAAAG/8CDkEKRGI7C5JHAIBiSh+NjsIBGE4vAgkhBIAwJSAByUJgRE1EIAEGYFQjRKDR2mw2jecBhV+D1C28KCXlrEIJ/dHxvhHoOiHkAAA2CjYqQjoJxmW9oIgABlIxSAQSaCQkMAKadCQYCe6eppacIDAMFp6+0rQmwBEQSEhcbFwIDwBQRERrNAgAZRB0dGxsaA6FEQgYFBccEUNyvuOEFBAOr5QUDyOXjBers4Erm6PPb3MfwStwDAvv4zgEAGMXAOXL81v0rd5Agt4YM/T2hd07AxG0FGrBzaA6AxXAGBzC4GCXjxoQaP/IjEGAkyAYAXOIzqRJfg5Ykj8B8cPFIxsGYBrgQMXBTps0APPkZWCAyKJcjC4C+RJpzKQCeQiksHZCUX5au+LIsqBr1gRWoWsimBSm26gMAVdiu9Zo2q4G3W+w+0JJV694GTp/i7WtAVV6hd7PpVSy0AAPGTx8D1jupr2PIRC43IKwq2dAChSFf6PZsc1bHq4SWIHLLs1BYpvvKnk27tu3buHPbtqBbtgVJJHRPyCAJhFANEyYAGDChL9MBGvrCHLCh8YWKF6T7IyhEI0IoBKRaWTfWihDQSYIAACH5BAUEABwALMMAOQALAG8AAAb/wIPwIJEYjobhEPloJJXHxkDwXBocAIYBwUUcEgnsg0NWeE6iiWPAQCjeJ9NIBAE83IqDfDRyBCB4ent1gG96fCMQf295e4kBDoGOipGGjgwAEIyHfA+Qm46eBIwKJ3wiDJ+MZ2kCAaOkCQYJDAMFpAoIYAIDsIxgBa6+b2AGvAa4ugkCAgnJCQUDtqTKBNIJZBxFFxvWAgXZEREaGhkAAxrZHR0bGwvSEdkHBgUGDVlVQvUNAVpQ9e/8LQE44EE+egX4GYRyZEGAB0rmHXlQMCIShwsONgywwCI9TB0ZGvDUICKZkQFK/iuQSuXAYABcCqFnoBYBiwVg3lwpDGcw4ls4jQH9Zw1AAZzWhlqJ9g3plKP/pCidaYAAPo/3BFI1EFCjvYcGsmVLCFbkAjsaC9QxKPYkxrBtuXL0WMDTgrYnSeLlgNIJXpYp9wJusLdmr8LCBCf+ywscXqFQrRTdKVlaZKpML0v0pjmKZY9WtVLNmk+iFCpYH7Y1DfbxWbZx18Jt+3Yvxr0cHgC4u1dv75Szs5FggFusgOJ7jyNfzry58+fQ8VpYTsJCAAAo2magUAEAAAp4QXQX8EEsBnIZAlRoe4GMbgbx8Op+0KFIEbi3xSJ861F3yIgH+IbXOzIdEAQAIfkEBQQAEwAswwA5AA0AcAAABv/Ag3B4kBiMk6RyIjQ4G4sCcegsDACEaTNREAgMiLAYkeAOBIXl5ORJGAiDgUFtOrkJAQZiaeqX4Xp0JmUOeXtKfRNlEAMPh0l9JgYJEAEQjxOJk5UQghNOD5aek6EOmJoJoQSCJ04MAQ4KsgoRJycaTgIBBbO9ZQkMcr2zZVYDvMMKf3EGycpmDAnOxYbJZAkOZ9LD19mOahISGxcLAQ9qExEeGhoPAAzoHRgbG+7nS00FBqENBloG+kIt0HIAYBcADQgafEXA3xSABoJl+VfAChaFBeAcUwjwjJR/bzxybBDnIxEnBhq8c/gwpTmWVPQtWEnRwMwHGG0GWAAz3z7iAAMpFmAANKeqngX1EU0oVBfThxUFDJg4JYkBqSZPZiyJkeRGkICQFkxJsyVZBkhR3kzrpBxPkDYB4ARZwF1Qs/zY7gvw9CRApxy7TOV4dTDYK1T9asxKpSMajgQAPAZJ8svIl5cfiG0rF50SnTw9f3Ir+pPd0kP5lo6IZTXRVaKtBIDt2Vga0QZEHv7asnLpCXjgxVaJtvSCAcVFl9NsfOfv07+jx4lOvbr169iza9+OrkKAECR+f/8tAEAFEKW9Z/BQWlcGzxfolV/w+7WE9hcJHrCYeIpt/QUxoBmAY+kXBAAh+QQFBAAUACzCADkAEQBwAAAG/8CDcEiUSCjIpDI5NBgKjQJx2jQ8Ag0qNWEFOJZKhNjJCDgUYKQCwS0IAoW0mu0UCBJyikKRSBQGd3lrXA4DA3hpJoMJhQwIgggGjAEPj4lrkhADlXKKkQlXEHmemWaWYKQJZV+CXAZvBHkRfHUDBnu4uXt9CQK2usB9BIa3wLhsjIAIxsfClMvMiw7P0YsQABDQzMgQpnkSFxcFVw6nSxERGupvGXkdHRvrAe1yQk+vA3H1B09/AwRaiDxpYEhKQH5PCABgYOCgvQIOFjY86MTAggEMHVZcEGDBxIAbO37UUvEBgAUOEbrBktJJAQb5WhbAB1BjgWEAalK8CWgkyfybElsaaBB0Z4FrD3xOucfRo00rHWW+PCm1jE6QM2Fe/fknwFYqCQsKHSZA6dKhPTU6IZqRohOOSdVaFCnXJEq1L1nKZZDTbBU3ALKoHeZ1LCCDbv8IQAwSbVmhDSj5rQJ3sj2LJ/Mo6bJAcxKoDTwjMVAmtGjAghOLxXvYcEy1BB/Dlix0AYCkoq1sEk0BtAHeV0x7Rs17Zaw8Kn3pq1egeUHNEpoTzMebLW8KkR94PoHENu7rA66LH0++vPnz6NOrFx+C9wQkAwJY8KxhAj0LHNzF8yAAwHUNAwCgQXWGbKBZPwoJcEFubFk2xEVtpdSUg0IQlFpKByyXRxAAIfkEBQQAFQAswgA5ABMAcAAABv/Ag3BIFEokhopyyWwKDVACoUgdQhuBhaFKhUIAj6a4gkAkEo8BZLxUKMrQR8BxYFfcb0OCMSDYlW4JUAIBfnZ4ggQDA0mHb2cFAwwJf25mCQQBDAiVeQkQAw+cjgh6EAEQo2yWpnN/d54Mrp2QhIaOggkCAwl4vr8KkIsGwMCXDgMCvcW+xwGizM1nDqgI0XiXXxDX2GeyDtbcZgh8t2xHBgUGtq8RERoaGQMBGq8dGO/yAvV/B1AGmRhceOWvQIEFkrZwsWJwQRaFCwsakNMA4sJ0BmQ1iMiwAKGNHAt6HFAgpL90yUqGvLJIZcR/WBhY5PLP4YOZVTA6XGAyXQH/BgB4rjQIdMrQdX16FlAEwChHlgJwdrkCQObRBlWlFsH4AIxWIlwDVDxKUalHACCfLm3ZE6UAly8NNEi5Mh1Wq0+h7PzK0MDOtj+DApblNC7SwhdRNm079y3jrIyf8bXi1+urJRPFNrqcucHlJR7FtlWUtG4kx3UVoc6LNWrbLzc/V/CbRfbsrgtsh/YsG2kB3YsQ05TLtu5d2xWwxP5cOUxv3Jv/qKPIXB1Q3p+ZmmODQonq37JVI6+QDPmA8ejTq1/Pvr379+gD2AZBgQIAABa6ywYgG8OS+x/YlgEAAkzw2QYbLECgBv5ddoGCDDT42U4SfDZdFiY9IQBaGR4wC5JwET1wU4cnZRgEACH5BAUEABMALMIAOQAVAG8AAAb/wIlwSCRKisjk5HAwOA0FpnRKZT4fi2h12zQQBoACYkwulw+JRAPAQCiHijgiDQlA3kS5IVG/44VyCQYCAQ5uf3GCBgwDBn8TcQqCCQIDBY+RaV8DCZgKcwYOA22eCHsOdod4enx2j5CfToQOr4lOjI6eaZSWkb6/mQmbCcDFn2kObAjGwHMJqBDLzL7OfdO/zrPX1IK425HZlq9WwgOcrxEeGhoLbBePHRgR6w8BFRqPVgUS9QvjTQUKCADQIBcefQItcdkCZdAAAgurOGkARktEK1DWMDBwUcqTBQEecOzYxcADAAtIYhQYoIHKLgktdnxSCaLKiRVvZhw1cmYB5gMgRd78CTLlUJYuj1aSebFhzZc4w+gsoLFnU6IhrUZseNIoSShIoQZcClXWw7IUpX7duVEn0KxDTQbwOhPKwKQkhcQs69Dm2rRMtxqo+mrIW5GFhZhEmVgvIbx197p9qhMwWp5lgxp89dZfY6SNJ0he2/ey2r9sNr/S3Hix58SgP5OdfLZyxdAUGbQ+rPpRv8Rg74ZO2JjEhr6NLQAOPSRlYQHMhQCITr269evYs2svwmF7YxAWAAAgEboCAOiNPdSrwPzkgwiFDVzYMHBBh8YEKm0Abtavyi+nqZSbVh0VQNBLBwQBACH5BAUEABMALMEAOgAYAG8AAAb/wINwSCwSDRLDZMlsOplDg4GwKBivRkNBECAgvuCw+HswJLaCwnO9VCgOiQRhIFCyn26E2QFgIO54CggJBhABEH+ATXlmDwEOik5uhAkMXZGLCoRzA3aYeXFzfphtgnsBo6SMCRAAiKQTjAaWkLCTBggMAwSwsZpnAwAFbsTFxsSDCQ50CMfOxckOAQ/Nz8/JhhDW1skMAA7b12cCA8Phx3EGdAbn6HIDAwm9B9gD1LARERoaEY4LB7Aw6NsnAECGeWUKbOByEJYQLXPSzNNSgEAfA1gyajGw4GJGLBv9YfyYpUABbw1IXtlIjoDKLFOCWXl5xECDAQxG0iwjZcE0/500pXAM8G/nQ5NcUhpNuKXcUqZ0ZhrVcrPOUoodHwB9GZLoVpUbUT6FOKDL2IpRr0ppgOoryY1Z3X6k+ADAArkaC8z6NlZKQZdqbzqdutYj4aFar+qtW9Toki0BlE5FOphwAXhSd65d14vJ0LtqDfjrOytyX06Zg8ZM07eBYcJxOy8RHdlTr72SNWsJBphwVbwabf6UvcTnA+IT9i5A3rS37uanMfddgNM2rM/WYfljXrBBZ56okUdk7jon8roQsiu6YNKRd9kETgJ43xkFrwn3kc/uPIBJAOL96SfggAQWaOCBCCaIiQUAAIACchUAMEAK+gVQgWwbbKABQx50didBhgU11EsBF9wEwAadUVTeBcixldhYjAGnkSW5LbXAA2oI+NQBQQAAIfkEBQQAFAAswQA6ABsAbwAABv/Ag3BILBollKRyyWwqhQZDgVAwWq+H6CJAMCC+4LAYLEREH4GGc60EGxIFAZfNVigQCQNhIEjQ13Z4CQQBDAh/ToFvEAAPh4hMdnkGDAEOj5BKklEMAwWZS4EJowOeoJp3ow58mKCKCRABEK2Zr2gOp6h5CQwAuLkUm3sDCXbGx8jJgg4AhsnPz8sBjtDVxoIPALPW1nhxAQXc1qNxAwbi0IJ7fejRoxADjsCiCbe0kBH5Gxe9v7n5GjRMGABADbADEi5sWABAgAZgFLIUMNBgGkQoE9EsuCgxTkEsIDEOqxLyShQ9fEiWNHKyQTMDK62c1AgzZpEoBXo1sMkyioD/AQR43kTpSeiQkwwf1DQqxcCWBUuFNq3UICpPKQTkBDUqMiVXiRQLWbXZNOnYmFJypjm7Mu3PrVxxllLJlGJDtiVxPsUbsqnGr1mkCPj4NcrIwlFcMuALEmkjxlimBoBauEA5uEwtvwWceC5EJU4fIzbwdzRVzigBYJZKccBi1BWVfk5CevLsJN92Is5adLdXxAwX3yYNAOpwnagNaIXteXZo2c6f3qZAae3tAgRXX0UpYDoFxQaGP4gXfrZagwfdAp2+B8Cn24o/k1Cy9/YFjbNLWMha0DuFyQf4J+CABBZo4IEIJqjgbRUEEMJ8ED2URAAVzLZBEgMEYAEItw00I4B3Lg0gITBIUBAcBtNpVOJsyE2XHWBCrANZSQxUBSMU0wUBACH5BAUEABUALMEAOgAdAG8AAAb/wINwSCwaD5WkcslsOoWGaNRJfR6kj4ahyq0Mo4vBY9ulIs6JxCOwKFMVCkTCkGAAHAp3Ey5PFAYBBXp7cWkOAwwIg0x8dBABEIqLSo1qAQ6TlHBzBQIBBJlJfHOHDAmhFaMJDgEPkpmVj5Gom1GeoLQKnAMCCXC/wMHCqgQBpsPIwwiOAK7Jz79yBgyXCNDQaQYCAwXXz31/AwbeyX0OAInkyH1rs6GjCAwDmKgYHRcFfwCCqBERGhoyABDAL5SECxsirHngARWUAgbWtHF4Jd8AALhCPWzAq8CRj0cM5GvQygDIk18gPgCwwCTKkyI7BWjwEqVIAh1rgpRCYKBH/50hwTRzCbRIlALUtBQ1cnQbgaVGjw7gBpWISANhGBCtelXiVqhX7dCsmlLfU7JQDHAU8HXp1QUl0VaMyEYukgqdAIxFK3LtT7JSSI6R+7aV3SR59wI2gJMq3yg4CRIWOvgx0plti8Z0aleq48cNBmYGetTr5Gl6O4u8pXrtaNJYS6JaQneB6sStc04mqXW2ktgPfP/2pJgr46l/F0cu6HsBOjK+Ubec3GnAWctTry9eKzxJbeizURcHa+tTbgHdKwAHj6q277kC9L7P15j5JBRKeHffUABu8P0MdGdCE+ylZ+CBCCao4IIMNuhgFRNQQAIA6WnABH7dARCABekJNCkABR0ONEF0ScDFQAQkVmDHAh1019gG6S1nlxC8vVbUShO5+EByM/YYBAAh+QQFBAAUACzBADsAHwBtAAAG/8CDcEgsGosSCWXJbDqfzqHBUCgYoFiscFoQPK7ZMBOBmDoAArAYq2iXExAABLHOthXlAiNAONTZeAlUAgMFf4AICQkOAwIJh1BuBnBydJBObYIGewSXmIGThIaeTG6KjAOWpBSScAFzq0uZUwwADrGyiaEDBHe+v8DAiYuNCcHHyMMQrwjIzr+KCQ8BDs/WgYoDvNfPw4wCzdzJistz4uMI07e4pgYDAKOxEpPEDI+4ER4aGgsBC6qkJHSIsE9AgAy4KGwpQOAdQlxCqjQYwEDNqgNUDPT7AhGjlVoLjogc6bEhgD4kU0op0ABARZUqp2gM8AVmSpkgbd400LCQTv+SU1q+/HlE5gIANYkaWbIJwAIDSo1Q6VkgahGZEwVUtbpSo0uoXBfqCdAAbNiphFCendJQa9iFXoeerbKn7NuSae/KbLt1blyzXLnUBWyVS963e7X1DTzlaNK1Y+0irkKowV2MPN/FS+j1MeMC0yzrnSIAgGjEmX2OdmwRl4FpIUcbMHh67UTVqFknZPLa32WZpWszzrqY8cbWsXrHRt3F9G8DxHczbUAT+Srl0pd0Ifs8enbqFbNTgC1+OwHrkDDzlR40QPjsD5yi92R+t4Qq67+7n+8p/lPxAArQxADSBQDggQgmqOCCDDYonQUATrAEAABA6KAnHSwRnwAffJAt0AVLVBBABRzsNsoeDyVUwAUmNSBdFQtQBOJujflDWGB1XRZRacW9tYBkdwUBACH5BAUEABQALMAAOwAiAG0AAAb/wINwSCwaj5SkcslsOplCg+FJrSaH0saiYO0qhQhDQTDgeruIQyLhGDCm56pCEU5AAo+4fJ4wIBgADgh6T3MKawQDAwmEhXR9DgEMg41Nc3V3EJSVSoZ9CQIBBJucFJ4GiQKMpZ10Bmx4pKV8rw8AmqxJpwWKBYa/wMHCl2sOAAwJw8rLCGt3DwjL0sFrfwEO09meCYmL2tnNsNDf0+GZ5OVroQS5rcUDqu0UBwjhkdDyEfobFw8BEPIoYIigQcOEAQAaBDxg4MKGBQAEaFgoxsACPAsZFjDAIIBCeVEKdDPTTmMBiA8MHFnJEstGfwtayjxSUUDCmTixGGgAr0BO/5xSLOJR+VNmUJhFZ0rhBYBA0pZLeb55yrLixQVEqRqp2LGB1pVSRn7duhFl1rEhDSBFS6TmTbZRssA7i9bqULhp/XnFy1DMAFF8gzY4RnfsUpiFvwbtyrevWLxBzQYWsxbyxnUBlezsOfnkXchiGHdG6HTyAjdwMhdAPJnjW9CJAPg0DSBl5iSrPSbWGtTmXtA8B6QOqDYA1tsUCgD6DXepIna3dxJGnhtr5+WNw/ZCbrH2cHnKPWYXQwb67eAkidtagDz58va8BpgPWGAwg+gFwh8PeCE/mY+3jdQeSu0pkUdm8BRIwQAKNujggxBGKGEuIEzYngXtYZBEBgAAkDRCZhckYVMF7WlgUwYeEJdEcBOpSAFEAnSQmRjKAbCABLcdQEB5jQmRymyNnZZSjwxZ11gQACH5BAUEABwALMEAOwAjAG0AAAb/wINwSCwaj5ykcslsOp1CieFJrS6FhmzWyr1iDQ0BodtFIA6IhEEQaJC5CsUhkXAMBNN3NY4wJCABD3pWcWoJDwEOCINPfHQFAwAFjI0KfX8DD4uUTXx+iBCcTpaGbGOiS551dwmoqZafARCbrhyFBgUMAw5xvb6/wMGkCZADBsLIybCYmsrOv2oGDInP1YXEdwXWz2l1AQwI285pCAwAiuLKjwIDk7VJww7fre+OCICz7xwYHRdZbO7eRYigQUMGVvoOSLiwQQMiBvo4YCkgLUCGiBMbDGiHEZeBBYHy1JpoANECjAdwQQJA4IjLl0S0NADAwADMm0eyFDCJs2fM/38AGvj0KXNjgaE9tTwAsMAm0ps6pwl9ClNLsZZUX3pcQNNp1pwFcrX5qrUAAXZYyRbxOBOPWiMezTV9u9YsWro/wWTDO2QrgAde8SYpwGYq35QFNAo4elgLyJqHEUtjGjmlAQJGI8v8Fpiu0gALKuuMRKDzW1waITfGBXLu6oqG+WbBzDFiko8hNeOSKhoX6d4LBtS0fXuaa9m47urWWNt2Saam1eoUwLI35sXEOXz8G53s9LG6rweMCIZz9snH8c7OvPzbeH2403tOHrS34uzaQQLuSFEqftrv6cOVILaFtRNo+BlAGn4cCIcfO98Qxw6DFFZo4YUYZqjhhhzqcTNREijYtkESFQAgAAX4RWIBfjMNMAFxF1zwWAT4yXUeZizhN2B30vFUmRDmpFUZAadkFwQAIfkEBQQAFAAswAA8ACcAbAAABv/Ag3BILBqPRYpyyWw6n1CK0GCQSKLY7HJKJRS04CYCwV0EGoawWjFGJBKMs3rNfhcGgO8crGAbEhABD3t8fQlUcQ6EWn1uCXcDeotRjX8QAwwIk5SGfwIBDpqbT30KhwQDApKjTZUJDgGZrKSmfwwAoaW6u7y9vI6oAwm+xMW7CJaCCMbMxIcIDwEQzdTHdngG1dp1gAMPy9vUbgbRDuHibwmfq7NKjW8OALLtTO9woKL0ShIHdgKR+phEiKBhQ4NY+fRJ6KChoQAAC9IElHLAwIUGAwZMmKikYoECBxls4DilALkAEUlSKYAqD0cpBkwukCcxYMkC0RYg2cnTCBX/A58I9By68+cCTAaIKi2yMo7OpVArGiDwT2hUpT8xCkh6lagSA065du0ZM5jVsTxjGghZAC1Zkw8ginV7pGzGs3R9fmxAMy8StTn9/jUZVLDetX0NE4mJE6Viph8fNng8JGuquYrVhqXMheoAvJmp8FXFWerJiKW73H35FaS8tpx/RntQWmqBfw1Yf+XLADbllYFTx/w0WbjWmi9PYza8Endt0RnZTSQH4MFywc0/P0esSjcFA2asC78NoHjstZe9gxd03e9P4t4paJUeULn3Ardyew9GXx916/fhxppU88U3E4AkfUSefroVmNxH4SGnDwpLxIGGdw7GJ0B8HHboS+GHIIYo4ogTeSBiAN5FMAEIFQQQAgkaBlBBCqxtsMEEAACQAWsSRVNBfBvcsgAGrH0UDIOszcTAFboBJcd+qYBGGSoMSMhjbUIEAQAh+QQFBAATACy/AD0AKgBrAAAG/8CJcEgsGo/GwwHJbDqFyoNh+qw6lVPDgmCweosIxHQxWHS/XoUinCgwAgv0V41IGAqDAUGeXhsSEAMMCHxVagoJdgIBDoSFTnR2DgMCBY9PdH8QAQ+Ol0xrdgmLBJ6fRpkJkwwJp6B+CQ8BEAiHtre4ubpqogIADrvBwrdiqpQJw8nBom+Nys+4dgQCetDWkaoBArXX0IkIDL/c3cl1CQTHrkjYm53qR9jN7/DmeAOt80URFwWxs6b5IkTQQJCag3xFDkjYoCEDgAEaEA7BUsCArAceJEKRUgCdHo0TKBZYAICBJY0ULcI5I1HKHTwA9oDkqAXAAwNRcurcybMnlv87bxb4HEp05xSPBIoqHZqFJAOcS6PqnFJgUQOpWH8aaECpQFasd7Rwgvp1aVhfV8uaLVCAq0m1awvIMgNX6Uu0dYuG5SqAbN6eZwHQ/evzDlLChSsuCPAUMeCK4YQ6NjqFr9fJU+8svok5s5sAaTtr9XhZtEuVg00bphZadJYGACqZ1jrXb+ejeUq7HlNS9+0pc2f/hCkTpJCanGdTfdN6N1LjQ5DbxkzVqnCXsCtBP755+uQsaLdP2CqIpXG5cK5XH9BA/ITs3h2DBx0fcWVKxY2Lbax8SrgG5oHE1QAnQafSTeJ91p6B5BFoYEW1iTcNe+41oE2B5z0g2HYkbOBRkXsDDIEhSAK4Z+KJKKao4ooqUsCieBFNUMGJGZRookMAWGDgBhs4JAAI0J20SAYZgXTHBQNqEIF+bC3GwAXuMRegRpZdp8RF9U1GRnP9uRcEACH5BAUEABQALL8APQAsAGsAAAb/QIpwSCwaj8jDAclsOotKieRJrSoPBkN1y7xmDYuGlktWIM6GRGPAGJO3CjMiywgs3mVzwkAYDAh4XHFzCRAADAiBVYN7CQIBBImKT4NpDmwJk5SVBg8BEJKaTIx7j4CiTZUJDgGIca+wsbKztHF7Bo8Otbu8swh7lwIFvcS9hBABDwjFzL4Jz6bN0rC/hWzL09O/nZ/Z2s8FfgWoqXqFAMrko9W4kOpIpKwMme9FGBIH1Z6g9UYRHho2hBswrl+RDhE0aHhwyCAULAU0CACQwSERiAbWDNBgUYgSAwU6oXPjEAvIcAAKWvwYcsEhlSUhFqhzpyMFk3wGpLzCs6fP/59AeX5h+MBA0KNIf2YhIGBAg6RQk35pAEBY1KtAh9oxirXrx6XivIoFCSYZV7FYT9Z5ijZtSI0F2rrltuCsXKRf+vy5G5XsglZx+UotMNOOYKlgCR7GG9JT3cVHQTJ1Cjno1KqBK/v8QtOu5q8Zw37u+eVv0dGkCa/1/HmqaNQsDXSG7aWAXgK0Qf9tkxvnaptDQlvNnaWAY9at+TRtADw4VQHINXMOIKZ3ljUCTjUve5p4lkdsvWOPXnn6gt4mbzcXAuYQechfwJO0iR2mTePJ0BefyHw9hQVsNGdSAeAJeN0A2fnH3XwG4WQKgxYByICAhBVWk00SEKaeTSRcQFyYSxP6R0GBIlIwgIh+lKjiiiy26OKLMMZYDwgh+NfBEAAAYAEKNi1BxInNXbDBBgwAUMF2Qmig0wT+FbDbBv4RUOQCU6xHAAB/VAkcXe9VNhBu6CkhQFErhnlAEAAh+QQFBAATACy/AD4ALgBqAAAG/8CJcEgsGo/I4eGQbDqfwqVBAq1WlweDoXCgWr9GRFa7eBTA6IlCIU4YHAOBIQ1eIxJuRmBBr7PxBHEEfVZrbAYJEAEMCIRVhm4JAgMOjY5PdohwDAmXmGtuBXoOnp8IWnADBYasra6vsK6REAMPCLG4ubB3CQUDAKu6wsKniQG2w8m4oQwADsrQrryBAwbR16AJCA8BELfY0NNxZ6VNdniKD53lSJC9o+xJ5wlwAuvxRvMCAZX4RhERLhSgN86fEQwRNCjkZstgkS4bFP5q4JCIlAIGFgAQoKGikiwFCggA0KCDxwkXCzQoePKiAW4L5rTUYoAaOY8uHwB4IBPnGP8CIymeREmzAQBVWJIqXcq06VKazWI6nUq1adFxVbNq3VKAoQGtYKduARqgQdizTzFqZPAVrVuQIsu+dct1pQAuc89yZZhXL9dfBPqG3ZJxZ1vBWcdOMos4McYGAe42dvxyz+HJVrXYxEyVsE6enMXWXBzaqRaVkS+XTko4qOrVYwzYxQubdUiYr2GPHTCAcW0sNNfmXn16n+/fsRcMYEAb+WncyIHXBBxdipbPw0tr5j1o6JCMi5r/Pq1HanUts71/L5899Pbe6oWAZ1s9dtD4Qowyr09+T/2f3OFXGGjnbQGYgGvd5J0oe+A3QSDAxIcRTPgVQE13Q3G1wCI94RRbEoNCxZeehELE5KAQGOIXwIn4CcDiBCu+KOOMNNboXQYyfgBAAACodwGLEvw4QQWRUYCfBvtYwAF+GnGE3wX7LIABBiIK4iBDXsRH3X8HKEfgfwQwYBaLXC4RBAAh+QQFBAATACy+AD8AMQBoAAAG/8CJcEgsGo9I4+GQbDqfxaXBAK1ahcvDtDC9eo8IxAFhKCwYha9aqFCIEwnCYEBdf9uKhCHxCCwQdnducA4DAgQKgV5tegYQAQ+AilZtCHoFAgEEkpNQlXsQAwycnU6VcJgBDnisra6vsLFkCQ4BDAaxubq7jQwBEAi7wsOncXMJxMm6egm+wMrQrpa0hgXR13izj5HY19MGmQSlVcWhDwnjntMFcw7pT8W1t++mgwYMAMD0SRJjcHID0O1DEiGChgvNfpEaOORAB4MaMlRjeETKhQ19BGCgqORAgY8DAGTgGEULlwUAHtQhiWULAQEDGrBsaNLAggAC0sycIOUjvv8FK1lqmdJg4k4pU3wB3clzioGih7JInUq1qtWrW/qovMq1q9ctIQl4HUs2SxmbKQ2UXcvV5ZwGbONWLWPGVgG5eM36BAA0L96zUO/6lXs2U9/BbAEbEos48UetahuX3cIOAGPJZM8+SIs585SXMTt7tolTsOiuW3w1iHwaK9FqrVGXMRy77euota1m5Zx7bpkBmnr7NrB5q/Cpn2HCPS7V6c2czJuXUR1051PY0ZGmWpDd7HXc2Z1C7j60sk6mQojzDm8AtEz06Z+zju5UAIDV8IUEJr/FcP4J34mTH3GQzMccWAOchx6BKqE3lHv/kSZAdSQNBc59FJJEFABo/FdhgFL/TVDUAALmV1yGLAEU4gRarQhAAO/BJ8CKRQRA44045qjjjiRpcKMGIPCYn48VAAAACSHaVwF8daA0wEj/4fOABwt+NKIGHcDHhVYX/AfhfzfdQl4W9i035gENrHZmEAAh+QQFBAATACy+AEAAMwBoAAAG/8CJcEgsGo9I5OGQbDqfx6XBIIFar0LE8jDtYr9IBUKLmC4EBbC6qBAnEoQBIL1etxXvxAMAQdTtbgkOAwIEf2p3CVMPAQ9+h19tCG8EAgEEj5BWiQYJEAMPCXejpKWmp6iBBQMDBamvsK+Kno2isbe4k3ACAw64v7FlnoS2wMalk52WhppYkp0QAKHNV5JvBQwBDtTVgQ4BAgncUIlv2Q6Z40nWggMM4upObXmW2/FN7A4AaPdNGBKdDDDq0w8JhggeNGwYNABeQSMHJGzQoMHSgnQPh3ApUGABgAEZMkLcWIDRA5FFpHCMA4AZSiEqBYIy8FJjlwasXL5UWbIRzf+aE7gYKFApQAOgQYUa8MjgZ02lq1pumUq1qtWrWKWYaVQgq9evWbtUAtDAANizaDcuBWc2rduwBQwIIPu2rtWhS911tctXKNG5C/r2HVqgAbi9gusSZgBgQdvEbvHiRANZMUeLld8Snkwgc2SOjBx7RiuWFeLRX7tkE4069RTOrcFO6fngceyrs1l2vh12kTSnSA3EGbCbN+6hJk8bpzqlaIPlx5cCaAr97tABl6pX7bKAq3bmwi0dRTok7wDb31UbBQ40LwPl2mevJl/eMOXvW9Q7pi9kMvzqXVjEXk0GwIafVrQNWBNLdNAnUAD78YcTcfxN8GBt5Ak1FgEKvhRpzUkVDjceUGox0lSIc43YHkcLEEIeChJwVIB4FU7AVIP0YbdAhQPU6OOPQAYp5JBEBhnAjxbUOFFFAIRQYwYfJVkhIwJwQN5QF7AUUoVMbeCgcKw0UIWD3b1X4YxG1RgHPz7+d+CbVQUBACH5BAUEABIALL4AQAA1AGcAAAb/QIlwSCwaj8ik5KBsOp/GAxNKrRal1iwUIT0Yvl+tuKjgIr4LBmHMlijKiQRhECi0xW9FPPEALBB3Wm9nCQ4DAgQKgVaDcQYPAQ+Ai1WDBoUDA4l5nJ2en6CheQmXkBAIoqmqqghxcwMGlJVvpAkMAaeyVJaYA3a6T41fppPATY1ymQnGTqOXt7nMSsiGAr/SSXCk0MXYRtQDALHeSLQJCAwD0eRk2tXj7EUIrdu43fESEREdlw4AvviKdIigoSC3gEOkGNigIQMAAfAQKixgQECADAgTeqG44OGajEu+FChwa0FEfBMNNPh3TeLGigEanIynEM0ABi0DehEpwA/I/yU7DXQECLImyZgz2dUUerNAl6dQo0qdSrULmAIWG1TdyrWrAY4BrHUdS9bqVwI9TZZdy/UrU4hs41L9ijWm3LtQ3XbEibevSLR2++KluyCsAcGDR/aUiViuXgAMDjdmC+aV1smUwfLFXLZyVsmcx4LZCzp0W5GZLpv2ShHSA6erTxdAC0B17KoiC0e+LZsOAd5bwfR5kDSgAcvAcX+FtDv51C9zajt/PmwA8elSoafGHlV4pNLcdzYIZzu8cOvguWvXFP4pmFvEfxIZP6C8+uXf5Qs5Hu53+6V9QFBcQPR9VJRIrg2Iz3gAGCjfIwBAoN8QBcq301EmTShBhRMWkGSghvTlBJIBJSkYz3iIaCiAEPHJt6KGMMYo44w01ngEBzNOICMGDcXIIwcVAABAjOFUgMKDF2DwgBAUPFjABQ30VAGMQ2kAY1odaLjATRdoiFVtJrJTmFj/PbXlAmVCNVJ67QUBACH5BAUEABQALL4AQQA3AGYAAAb/QIpwSCwaj8jk8KBsOp/Ig1QCrVqN0oPBQL16mwiEdEv+mo8KMWK7YBDO8KEinUgUBoBCHD5X1BMPABAIe2Z9CHUOAwNvhV9ziFsMAYN9lpeYmZqbl2sJigMFnKOkpXSSggaOj2kGnwMMeqtXkHUGAgEOFCCzVX0JrhABDBu8vVC1BgS4DhPHvn7BsBvPyHTAeI3VTb91DwEPCdtOta+M4+SIwN8PhOhJ5QR4qu9I3QmTg/VJB+qKArL2GYkQYYOBAvncCSRyoEMEDRoWABggbmERLQU2aBAAYAETi0swGpAoQAPIkAeVLWpwEmUBA99itRQisgFHljPHFCgQiAG9/5NjtsgLNZNCUAOTFvwESqbBAAHamG5BCG6pRSlCDDSYGBCoSFxKs4gdS7as2bNjUy6AVQCt27dwtQjl6DGu3bs6CywIABCv37dTlwVoYOCvYbNqATwofLhxFjJDCTieLHLSYsqNUzod0ABz5p3sGHv223RR29F/yYAVjdoumbV9W9+FnJS1bMAHJYa6PXsnLsK8474G4LPoEJWcgws/GNO28rKQ8XR+7pZMoMXGs26WTB2t6gBKs1PQ+pR7d8QHa4vXCiD2eehbflttOZL46fdk5wIAjj9tbr7znaQSAAQ4h591igV40mbT9SfWVJYpaBF55xQlF0/gSWiRUwAZd3AhWOKNt1eH2RWwTEcavoORXu2FSMEd+4XIk2JdZceZi0IwIN4ARAiA449ABinkkEQWaeQ4GmVQQQAuRjABAAFYQIJxGW0wSQU4TpRBiFaCE0GJBWwFADUhMoBiiFv1JV4BAgxQl4NlCeAenP7RWVYQACH5BAUEABQALL0AQgA6AGQAAAb/QIpwSCwaj8jk8aBsOp/NAxNKrSalB4NBYu1SEQipVustNxVhhLbxIJjfRgU6kSgMAgW4niJX0BMPAA8Ge299CHQOAwJuhWZyiHUMARAIfZeYmZqbnJtqCQ4BAwadpaanl4haAgAVlqiwsZcJBgkQAAITsruwkQQDABaOj3O1DwECw8SfigAZyl6QtAaTFRvQXdKgAwMT2FbaBgIBDt9VfX/HDAnmVNq/Aw4I7VBokccP8/RO79yE+046HPgzqRJAJRIiRNCwwQCEAQzyHLxy4IIGDRnGyZtI0UCBDYEEXOCIREyBAr+ckSyZpYCBQINWGjFpoMGiRjKJZPFYYNyC/385hdBcAGCAxKBCxxAY1wBoUDFaiDJwmhOqAXgNkA6xOimmVgotaxbFiXQnykk/sahdy7at27dueS5YVACu3bt41WpxeadB3r+A2Xp8GeBB3cCI8w62OcBv4sdw9xbAZwCy5bY8bQI4fLmzWWoB0nruPFgq59GQlXJrivry3mMCKrdOvQYYAdmzE78eMCj34zE2Gfn+7dEn7uF/SyM7jRzv3qUBWDdP7nFBgKnTqV/lRiC7drTHvb8dQ1S4+LtaCIA/b5f8cvbtPQJzAD+yFphHvwph7Lg+Zo9dUaVVTQFs5l9cxQ0g2oF6RQVRfvphxaBg910nIFI1raYfWK8Vdn1hUBkKAOFTe/m04RAGWBfRifux0tSGPKnDohDwjDggeDPOxciM0P00oxAinpgMEd78aOSRSCap5I9FLsniBhqAUAGSrLBoAJQZAAAACRtKUMAFGwBTwQczhtTkgCcxtsCJMV7XAYsHaEYAF2wyAICPLAbH3IRYqCcdn2oFAQAh+QQFBAAUACy9AEMAPABkAAAG/0CKcEgsGo/IZPKgbDqfzwMTSq02pQeDQWLtWhEIrNbgLT8VYYTWsSiY30gFOpEwCABuuF4oV9ATDwEPCX2FhoeIiYqLagkOAwMEB4uUlZaGCAkFBAwBEAiXoaKImhkVAwKEo6uiahMZAAEErLSWmQQfAgODtb2KrhUAArO+xYVqGxYCngh7en11pgEDCc7PaFoZA7LWcHKZBoAAn91v33SPAnnlXueay+TsXdB0EAGp8u1zCQTbBM35rOwz8GAcwIBUInQI5wjVOoRPJETwoGGDnQAOIFaRskGDhk4MqmmMkqWAgQUDACwYCSWLgQIFCj7wwNKJlJcFGgh7WPPITf+YBbY16HmlJEFBPIkSuamlAaShSpG4NMBJEJmoRpiehJQUK4WpBZZB9bp0qsyuUX8acCpgLFkhUwksW3D17deSBRZMK4Clr9+/gAMLHoxTLoAGBgYrXszYrxaYMhM3nkz578u1qCRV3kx5TNgAdDmLZnw5kLrRqAVfbiBWcurXTCEDeOAa9usxbDXbvv147m7bYwIx4Ps7Ne6nde0KeRmIdnHjL3UOIP5c9OPPDaqjDg5guHbrTZ9+B1+gk/PxlccsADAd/ebeARC776zlrPIimAdknz/5sfna/BGmhV7T3UcEVXfIF+Bi3NFm4BD56baggJ+FNqGAJ92D1lusxZd/3FsuxTTbh8pF+OBUc5FoF0HdbUiWU4ep+FZMgpw4hFMFPihEhTYKUdBwD+KEo1sPmqfjEMsAcOSSSgzA5JNQRinllFRCKcCSFwwRSwhBZklBBffo+NIGUGUQZB7LzLTkegJocGR+C3ChI41AHgkjX0syoBKAFwrWQBt9BlpcEAAh+QQFBAAUACy9AEQAPgBiAAAG/0CKcEgsGo/IpJJyWDqf0OWhGa1apQeD4cq9IhDTrLZLfirAX0OhsS27j4pzQi0YFOL4vH7P7/v/CgmCDwEMBoCIiYp4YgkOAwMEb5NDCgcgGQkFDAEQCJSTcR4gEwkQAwwJi6usehIfGQUEkASttqwTHxoJAp0It8CIHbCmAQIFoKEKmBsOvQ6fyWVxCBMTBYQP0dJdeHMGjwMJ3NNycwMBDuRk1III2ePrXO2OAwKS8lf0BL2e+Vbe5kAoFO9flAPmHgVAZjBKhAgXBBlgAMBfQygSImjQcAECAEMXoUwxsEFDBkjQQjoZWUBWLwYXVK7M0nJBgAEaZGJRs0YAAP82OpWIafkAwIM2QY+wNLDAHr6kRkZqmTVgAVKoRKROLHQVqxCtCwBE8hpViwF+Vbt6HVogLEiyQ5Y2oAU3q5aWvazW/UrTACEGDOvKHfBTLdahBDgdDcO4sePHkCNLniKEKYBjkzNr3syY56wADTiLHu347kSjBkirHq3G8r3VsDWb5QfAauzbke/+TY27d2c1cwEU8E2cbd7ixCsXfTAcOW6zcwewcX57ts/F1GPftWknu3YtwUN7h32XIgTe40mbbXpvb5GzkKanV6+Gk6H59C2PdT/krE/b+ImmG2oBCggeLQUaWEBe6CU4mVl/BcafAdEBxZ8QiQUAoIMPqhGD1jEXVkZVAxeKsdVRIQrx4VMXNuATBClSgE0hJUInloT8LQhajH4ZheNea9hDYor8aGgYVigIMSOIMQIQAIt72TPEADFWaeWVWGap5ZYRZDkBCFRaWQEAAFjZSwUpxFiUACDEGFwGIbZkQF4bqHkZAR2kWKEEKc6IYp+QDGclARyOFgQAIfkEBQQAEwAsvABFAEEAYQAABv/AiXBILBqPyKSSeFg6n1DooRmtWqUHg+TK7U4QiGmW6i0/FWCEQV0wKN7wuHxOr9vvcETCUGAICmaBSAdoCXsQAQIJgoxDHBwKewkOAwAFZI2BHB56fAwBEAiZjI8Gkg8DD254rK2ucB4cEWqTAwIOo6QctAUCAKG5mhwdp4mLwWUKHh6SlAOAyMlopgQCAQ6i0V1vnQmoD8faV9yGtQIE4tuFCQUDA8DpVuSGnwzZ8VXkCBAAz/jy66pdu/fPiQQwhgp8I1hwSYQIFwxR+tNQSgcNGiIQcIeropMpfDZosAbO48csbR4EGKDB5BKQbRpUWuDBZRKYBQgwAKDK5k3/lAUWAKDo8wjOjQMaFB1kgI8BawsMLDUCsukDAAzQTWWSpanMpFK3CqlqQGeAnmLHAl2QCFpamAZkAtCadgLQXgGi1rXbNCVWt2LhflW6t2tZqGHfAlX5R4zjx5AjS55M+TGfAnIJVN7MuXNkpwIXeB5NenJfhTwvlV69umlcWwQMsJ7t2fVGAFFp697ct57s3cA/NxU6QHPw42JcN7DW4Dfy4KevqnqO3PUC2NSP267UPDv0piSde6dtPZHx8eS9DgjQHX16nTzFuy/d93rj+ay3J8U/23V4/q1ZNRRge70G1l5EmDUdgKTVlwiCfKlXHIRC8IEYgoZdxQCBezXQeU9zFE4QWmJv9cUYiYEpVwmHdYUW4gQGSMdiWvYRVmABOc2EYl19BMBAiAQEBQAAIQpg5HogQmjLi0w26eSTUEYp5ZQTaJABkU4G0KRQAFhAAYJ8XCBQBRAmJpQALYGJ42AdvAiVBFuUqdKGLw7GpEy5MZhfG3qyFgQAIfkEBQQAEwAsvQBHAEIAXwAABv/AiXBILBqPyKSyeDgsn9BotGmQSK9YaPNgyHq/QwVibCh3wWioYo0wIAqLRSFNT7ITCQNkwDjX/0JrCnkJDgMDDoCKB3cGCQIBEIqKjQkMAX2Tf4yDjnsDBAiadWyODpAOoqNpdwkFDwEPqqtgjXoAAgm0aIKEhqC7taVlkBCzwVitCbAPfshXynsCoc9ZrQSHxtXJYngFl7Lb0Gt4CRABueJXEt2FAwEE6lIR9I4FAgDa8k9NGBoaGx4MeKBrHz8uGyI8wBXP4BIqBQw0GACgmUMlEAt8i6XhIkYuGmENmOMRCUSJFBuWNEKlDAFIC5ytHMKlzKuKJGcSaWlgwYD/aTJn8sQ2IKZOJmbuxQoqFKQBkTmPTjg5EQABpiUzvgRgVKqQmiFxev3q1Oe0sV8NRCTa1StYpRbHnoQloMCWu3jz6t3Lt29etT0pNvBLuLDhvWYaXIp5uLFjvkkXPrD7uLJlm2YJWN7s2Aw2AA0McB5N2KYBSM1Iq4YckS7l1bC3mPE5YHDs255hYj36CpPo27Ex/9QMHLZnwWiJEFta3HgZWAxeNx89+1Do5EMa6J6u2ib039w5zwYwMjz1MhMDNMAuRC0+xuY3m1nIgHj8ytVr79a5tW3yjQxgV1NPAYzE3gQoqXfgBBv5h9ZTAESH3RkTCbAeWiAVgE0ADo4FW6CAGsERAABRJVfVhewxQJEkBx4iRAYLLjhAjEMAQOONQoCA4440HnABjj/S6Mc7AsT4wBApHOhTABlwgJ1GWz3gwYL0bbDgRLUt+FmHY4EjGpX1OREjePeNFgQAIfkEBQQAFgAsvABIAEUAXgAABv9Ai3BILBqPyKQSeTgsn9CoVNg0TK9YaLNqkGS/YIsCgeCGz1PFmIwwNAhWtDypRiQSBsjgEZ/7h3V2CQ4DAw1/iGJ1dwUCAQ9liX6LBgkPAQIJkpNqeAkQAQMFm3NqCp6EAA4IpGimbQkEDAEQrK1nlAYPe323X5SfAwIEvmGmqIWrxb+LCY20tstYzQmzDJrS02N3n6Gj2dqChAPK4GnbsbO15lMYB4IFDwAP2OxQHRERF3d6At/2WiRo0BBhXDmAS6oU2DBhAIB1CBMeMFCggAFHAjZEfDKRoq5QGjZK9LjAYYNeIosodCMAwAKUKYdwMUDg0oN/MVUa2FlgAYD/YTmPcCnQoNChoCo70nT4EqnOnRcDMMDptKPFS0CdypxosaQhmDlXNnDUVCsVqLIegQ3Ls+dPqkgVEjVqVqZHAgMClDXL1aKjm3UtWP3IgFjdJkIM+Py6pbHjx5AjS54cGepYvQYoa97MeTLaWXw6ix6tGWq8t6RTq25MshCB1bBJ3817MrbtzW1b3rzNWzJUwq97C3cM1aeA2sOTW3YIIXPy4Wj/On8unCfWAtSh71wcPDvv5QBOBh5Ckex077ahypuK/vt2YQ3a314+YO94AtLHD4mHCW7c4t6Mp1RR4ek3BH6YGWjBaYAZqJgwhh1Gn3iHHegQHwoWMIsACgqxY0AAAPhnVlEBHBXYBd+0ZJ9ZAwihm4hBcdjhjDTWaOONSICAY4cSXBCSBQEo6IUQFdQ4AZH6UeQiJhSMFwd/LSr4YHgROHjZAh0oKMs8MCKlGACFOWFgAUaJ6eADFM4oX3JBAAAh+QQFBAAUACy8AEkARwBdAAAG/0CKcEgsGo/IpFJ5WDqf0Gjx0JRar1aqQYLteocKhFhb/ZqlivRhXDi7n+kwIoGACBaGt/4YnyccAgAOeXuFFH0JCQQMAQ8JhoZpfgUPAwyEkHqSCQYGEAMCBJl7mwZ/AwMOCKNvcZwJBQMBEKusZ32dCQKNj7a3YZwIjAKYvl6lCRABA6LGX5uJDgOCtc5YiH+7tNbHwLCMD9XcVtAFEACX49feyajN6lYS3tKp4vBPEfmmsbP290tUNmjQUABcr39PtBgQOKwNwoQHOhUwsADAgAZlHjKJOLHBtAUeNDrR0nHXg2Iijyg0sChAupRJVlIC5RAmEoUFFqBqYDNmxP9OHgM0QNlTyEoCu/AUNYKzYKOaS4f8nPgAQKioUyRS3Em0KEkDHgEoxWqUI0uTXb12MuCUAVSsUylZfRv1q86LZKWaDTs2r1mkAfqSjcsAHd2lPztVupqXwsq7Q6lInky5suXLmDNfXsvXgObPoEN/Xgv4pOjTqEOvpRRAQIHUsGNXlrhg2WvZuGGv1QkAY+7fojkn9Qy8eGbShR8cxsq2KgMCxqNv7qRTQGTp2Fd6HLAgu3fSsgQ3plBg1yXv2SU+sI0e++4AAG63N855Gs/xiRsMH09kEQDl/A0x03P8JVbdUPjVx11aPSVGwDQnBShEeS5JSJ4B6w2wHHMVAfBljl8FhBgUghYGIl5UJAzhH4D8CWBJYc8x2BMoQwRg4Y045qjjjjz2qIQFNxIyQQU2BtjJBht0CKSFYVUgYYjloTNBgA7tIoAGN2b44Xhb9caFhPqJJWNUOkV4YwENyDffmmxGFwQAIfkEBQQAEwAsuwBKAEkAWwAABv/AiXBILBqPyKRyKTwwn9CotOmcWq/Sw8GA7XqJCIR2e5B8z1OFQowwVNHwp3ptQBAghbgeOU/4CwIBBHuEQ3NtCQYMAQ9chXuHiQkPAQwFb49okQYJEAACBAiZemoIkhADAw6io3Clkg4DABCsrWevnASBD7W2XoecBYsMCb63rwkFlAKOxr9rfgYQAQJ5zs+mfqgDg9ddfX6xAaveWJEJugG05ebQyYsPxexWHQfZk5XW81IdEREF2j6F2peljAYNF7aRIwhFiwEDBSJkSLWOYcMtBQyIa2TxIsQC6Rho6PjEYYGTi6qRZOLw4wMAA/StTGLSwAJZ3WbS3PKwwYD/AA2a6TTS0kCDQAuEDiVSVBeABzKXDikqDACDnFKn8jz5YACorEQfZrwpIChYpmKNpkp6VqsQtQHYtp1QMx3HuXQhQkwZFexWZQFi4s2rd0EAAFjP1rwJwIHSrEWPApA7l6eBdAv6Qn54mcFTzVItK7NKwM2Y06hTq17NunXrIQXImh08oeda065z696dm7PPybh5Cx+umzOBn42IK1+umjOgfMyjM3e+KKb068Q5UwJwCbv34g8ZO/hOvrXvn0HLq0ftW8Bk0GA7f6YN++VV+kJie51dmfPNAfy1ZZlPA1AmoHHIPTbXcwzglx9fDhqwHXzxLQAAYvQ54hNQCoY2aMRRcXV4FgGeQUXbRwTYlxheyni14mD70SeAV0NU4OCNOOao4448IjFSjzhusEEG7jlYwAUavDRAhvlZOIAFH+B3AYELeHDiSb89EAF+Bzz3wAVm4BeISg5Wd8mNMxKASYbBrefmGEEAACH5BAUEABYALLsATABLAFgAAAb/QItwSCwaj8ikckk8MJ/QqLQ5rVqnCMRhazBcv+CiQrt1hs9XxTiLMBTQ8Kg6m0gUGAJCfJ9Uj+sGDAECCXyGRH4ICQYJDwEDb4eHiYsJEI8ECJKGlIwQAwEOmpt7nQkOoKKkfHOVDgIBEKOrcH6VBLAQhbS1areCD168aJR2DwMMkcNnrcbImcvMf3WfAqrRYM2WAwPX2GnTp9ze31YHdOIDsuVfEREWdbgBD7PsUmURGhsFsAy79lO4FNgwARYhgFUEFrjzSBlCKAoNOAKg4eG9A10KSAQAgIAwi08wujGwAFSDjyCXCDTQwCTKlEm4dGkAa8FLmEdkshQA4IFD/5w5RRogwKDnT6BFdBJ4AICBHqRIVhZgmucmVAsyF5a0ZvWqSK3cTl7NmZElN5tjjWAUYhYA2rRNMGokACoY3Lgj+QVIdrdJXoNH035lCKnvEKESAwAIPBbxAo5PDZuxQNKlYaxy277tq5NmgM2cM+Iyehlrl6FFfZZZzbq169ewY8suc3ppUwKzc+vePfv01AHWeAsfzjvj1pPEkytvbTysgeXQlZ9uOcBm9OvCpw/o+Ry7995d5AX7Th62736MvZ4flB5uoIaliSTuGH8IScj12ZYMIPay0JZudaXeTDUJCNV/wLSH1GRE9RSZYW4UYJtT8UX4mwD9xVfAcQamVUtSdR2OdUx1+RXBAAUlDhFAiiy26OKLQ1QEI4wVvDhAi57VWN9CDQqQAYqXRWibABPk58ZjGGJg5IcNSGAkdaCVVsBZIY51R5TxBQEAIfkEBQQAEwAsuwBNAE0AWAAABv/AiXBILBqPyKRyaTwwn9CotOmcWq9TxGF7MGC/4KMCod2Gz2GFWqs1eNFwqXqcQBQajnd8n5wjEgkFEAAPenyHQ36ABhADAg6IkUKKbo0DkJKIigkGDgMDEAiZh5QJnqCio3xrnKafoaqrdAYJBAOEqbFwrLS2AQ8JunG8gQIBDMHCaHOtBsbIysusgMYCydFgmwkMAQPX2Fja3AOG4FcSdHXjBeZgGBEbgAgP3QTtX1sYGhoJEPX3WLYYKLBBwwMAARzkAhhF4EADCwYEaLCQ4ROHBSDeWqDBohSMdzZe8PjRTcYGxhawIwnFoQGUhFayZOKyAbcHMmcqcUmAASH/ezqX8PTJAGjQJGYmGCBwsOjRnV0yMgXAoEG5p0MEZizwwJFVrEdARhTwFWwRsZ/KmiXSZWCBiAMWXDXbRUjIuHPB1p1wV+7as1FDEsqLVevSW4X+sm17+Bjhpy4LPMupOOrAapT/ti0gOYCAzGs3O+sGmq4bN9wAlNZ72gA9AEYVT2DsOgBs2UbcdAWgVjbjiBMfQz4N3CqX48iTK1/OvLlz5MQFAJD7vLr169ZPowygErcQxjC7ewdvDKf32dp9mh9/uifV2JXbE4WvuX1XAQSEg+XqVT/Wt/2dNwSAA/Qmm0lw+SUgXwn6h1UDnyyw4BAQEiKgBJwJ9sCEQgC3VSGHQwgAIogijihEACamKMQHKrZoogEbvEjQBgfZJqAeEQFQAQnn4ShdBSCweON2D3Q0IUwPbNDBkerRh5t7DxBQxYIRFTXlggQsIKWJ2HXp5ZfJBQEAIfkEBQQAFAAsuwBPAE8AVQAABv9AinBILBqPyKRyiTwwn9CoVCmZWq9WBeLAPRiq2LD4qNB2neP0uKxFbAvq+JWNSCQQEEHDIO8z6XZ4AwAECH6HZGV1BgkQAwEOiJJEgIyOAA53k5KVggMQCZucigmWAgEQhqKHlQkOA5+hq36trwCgs6xapa6nuLl9pIwOvrLAcaR2xKjGx2nJvczOyLvKArd802kdbnXREHDaYx0REYHEAw/Z4mFcEhoaBg4MAersYlwGBhcaGQLp4e5dyWeggIEG1x4EFDiFoMEGDAAwmMBwoJeCByMyIBChopWLBQoQ0EjA48eLBkZKLGlSCsGUJNe1ZPJS5UaZM5XUjJnzST7/gwQeSNzTkyaalEIZEC2q0wtQoQIc4GRa5CfSAXqmUh1iNSiArFubOL0KNqyRlwUeYF1qtqq+gmrLtiWCssCCtVrN1lU7gO1cIXXv9s0bNvDXBYS3BoaF+C/dt3YZJ6a6eEBjx4AhC76MuTJnx54nU9ZXoIFkzFxJmwbwGfTb1RBEM0VpOp3sorQH2UNNIbdt3r1f677dM3c94jlpn9qNGiWBRwqBO3/EYKFrfc8DVJf+lsCp7bydf7fOu8ApAeTnHggZ8nz6tuvZu+eNgoj5AOiBF5mvnwLWAAEM0N+ABBZo4IEIhrFBgkMIeOA1AAwYDj0BWJCCfiEZ8EAAAGTAIwGGQmwIQAMdDShUAA10MKCGHDYARn8LADBYgRH51V+GBwYBACH5BAUEABUALLoAUABRAFQAAAb/wIpwSCwaj8ikcrk8MJ/QqFTpnFqvWCHiwD1IsuAwUjHkGsRosUKxRWyr6fh0zUYYDAXCWc5n0hEJgQ4DAwV9h2NrgAYJgwMPe4iSFX8Jd4MADwmTk5WMjpqckpWWoJuih54GpqipioGrhBAIrX2ksQMQp7VxpAWOs7xytxCytMJpxMbIaHRssMW5x8xhGAfPltHB1GIREYzZy9xgXBIRGnfRDtPjV114GhoLhOvtWe8FeQ8AA/X27mbyEXhAKMOuf1Lw5SM4oAFCLAENDBwgoEGkh1HM3JlY8SLGJxol7uv4MeGBOyIpWiyZEaVIACRZgrxTIGVMmU1oSmQAgMFK/5w58ezs+RNokpNCCfD06dFoEaQ1GyzV4/ToEANSe1KtegQO1qlNuVbwmpXBVrFEkN4pSwCtEbVYBWRq6zatywYCAjygW1cIXLxz+5a5ilevIcFj7+Z9cFjwX7mMESdG2WBApsZ9/xKKLFnInXkAFmBG/Dmv6M5XF8g9jbqCgXkBWKN+bVl2Z9qhR5MGDSFsX9wLfNd9DSC2cLcGCAIoeptgAOaSkw94fhxt8uLQST8IsLy60ZP5knN34J2r+IblqxpgwD274PXczyIWIIQ9AAIXWhMBYEF/kQH+BSjgEBQMaOCBCArRGAADajBda5EQMN0ABepHQF4CTODfhQEIsB3Bhhhe8EVrEgbAgG6IFZDXiXCgpiKLAt7RYmtBAAAh+QQFBAATACy6AFEAUwBTAAAG/8CJcEgsGo/IpHLJPDCf0Kj06Zxar9jjQZLtepUKBOJANhi+6LQiTCan3911WIwww+9SuTiBIEAcZ3iCSXoJhg4MAAuBg41DhQYJiAEPBQiOmJCSApQFVZiDmg4DABCMoIKQCBADAaaojXpmCaylCbChawmzrAMQt7h4cruRD60Ol8F3w5EJDwEAyMrLuoYIDAEDBMnTatWG2Nrc3V8HYYaGnAOW5G8RB+gF6gXtaVsRGgUJ8gECp/VZyhTQoIFAKwbAAHYRWKBAhoMJFWJhWKABKYQSFx4w0LDAAlIPNGQMuNGMxwEDHvwbGaWMyY8DFrG84tIAAZgyZ0qpadNYzP+VOpXwJPAAgIAGQIMicVmgp1GkSqEwNdAAGwOoUZuUbFoVAAMCSbMSmdpAgFewYpeQNfuAQFq1Ww0s4FTprdC4cwHUtbsUb6sF9Phq8Rsgp+AiPIsqCmt36rMBWA+P3djQADYAkSULYWiAEwC0mofU5Kct9GQzHNW5Nb25pM15rFujNtgvMOuaFgMwsG3adcVWe2+j/q2Xd2jfMFXGnoAcpeHew3Eybjzc5/Pjs40dnf7WNdGn3AUTSCQA0HIiXa+G55se9PkJZSmtfg+f7XzWjD52Os+x4UdFxsV2EoD0CWFMYRsUOMEAQlSg4BEnsMbgg0MAQOGFQkQwAQgXYoAvIRECKMhIBiIO8d+EBS7Q4Hv9nZRSgRzhpKCLKhZYQFECXLecRds9eFNmCn6iYBAAIfkEBQQAFAAsugBTAFQAUQAABv9AinBILBqPyKRyyRQemtCodIo8PKnYrBZhtRq04PBSoeB6xeg0hVxGmNXwLNttcBfi+Og8wU8wBHd5gkh7BgkGDAEDX4ONQ4UJBQIBAgSOl5AEAwEMBQiXjXuHDpsMjKCCZHSRpAMPCaiDqn0FEAMDEJ+xebOGBQ+3ubu8ZX0EwAIOusNws3wEiQzKzM3OCQ7RBMvUaM4IDpMPgdxpEQcIfAi2ARCn5GFWERqG6psQsO9iXQUa8w8BAKblg3fAgIEC/CYNEDhQi5eDCBVqawjmIUICkwRkwEDRYUGIDTYB6ujR4MGQnMaRlNLFZIEFAwA8cLcSykODL28toFmTyU3/A8d08uypxCLQBwAENBhKtMrHAgYaRFva1ObTqAIAMCDAtGoRLwgNLAhnyavPgmFhylRp1ilEA8ACLGDb1ghYqP8A7KxbFKfBRAG78v2IU6LguoSBZuTKNwnhAihHNq7iEqW4yZRxwnR1GLFJApv3Yrb7GdgA0aOJEIaWlGrqI1EZaHX9mkLiBlm3djabeGyAB2Vr2zYpdtNc4U6IA9NLd3RiwLRrJ54EIDryg4aRE1FMKbh04pGbY34ccq32x2ofaC8CWuj6IceSol4vtfXuxvWl3eeLWyvj9xSk5x2AAQCIhAgGJqjggkhM8AGDGzBIwQVCZCAhBRUYiFMB8QGQKqF2G8Y3QAUPvhebfB4YmF8DHAHYH3ASGCiggkhBUMAVBnJoAI4J8phgEAAh+QQFBAASACy5AFUAVwBOAAAG/0CJcEgsGo/IpHLJLB6a0Kh0unxSr9jsUIE4eA8GrXisVJi7VrJ6beYi3um1HNt+JxCJQnjOl9YTgAUQAw97fYdJfwZ5DwEDDQiIkkaKCQQMAQIOcZOIbVwJiw4CAQwFkZ2Tn6GLgwGFqZ2KrQMBEAmxqmehoY0DEKi5h5UFmJrBwnx/gASkDATIyXJneKEOtQ+n0n3Uga63230RB3aMA7/R4WQHGBGLlgznDunqWl8GGhoGo6XQ9Wv3ChTQsABbgX8AvRgQaOABgFe4EK4Ds1CgQ0IdJE40ULGYowYXNI5RWLFZpgaGRF65x7FAg1rPUqqcQrJlwVcHZ2KpaYDAg/9zC2TqjEJSzyUAj4QObVLUQAMGAASgXEpFIcMFzghQrQrmqsGtNFvqcRggKFgpFAV6THoWStECJqUqbWukpstaAgjMpUvE7s1sfJlQ5Eig4ACzgZUM7nkRcWIkaZxClfs4SVqnAgDErAyZI8e/OTnX9dyw1oLQoofwxBRgauq+pE2yfa2a9MtMemnXbnnblO7dCw3D+i1hsE+ge18/jepa9+IGmRk0p70Y6yutxBf/LIuaOEdMABwTl7CQ1Gznsc3n9i7kbqbuvwUWBAB4/JDjh+2ndChggX0i0GnWwH9FRCUCgQUKUQKCDAbA4IMQRrhESgMgmJIAEQZY4X9XZSYlQAYMzveABgz+FN4GGXEIXgPwEUcKAHpx4p0AAhQgo34G3DheEAAh+QQFBAAUACy5AFcAWABLAAAG/0CKcEgsGo/IpHLJPB6a0Kh0Sq1ar1OFAnHoGiTYsFip3XKf47SaUjZz13BsG5FIIByOuF5aphsSBhADAwR7hmRafgkFD4MQBoeRRYmKBAwDAg4Jkpx9ig4CAQwOCJySfYCAggEPBaWmh6h/jAEDEJuwsYmplrWkuYZtdX8OAwECkMB7qMOCAA+4ynHMi4220dJwB1t1Cb2Zr9lrBxERf3WgogTh4mleGhqqxhCu7eMHBgYFGg0PAAGa7Knpgq9AAQMNQhFiJxALQX0HFxgTUKjhGC8QGQ14tsHiRXz6DFgCMGBBMo9XHuYrkBCAgAYnUVbBuLKBMQYEYsqcQlPfgv9/CwrsTAnyYK+SQofOLHgw4bEGSq14MWhAoqikUaVgNMjo3wOdWZlsFcmApMmwWouyDPUSLNokaCj4vJnzLRSQ+Qg0AhDUbpOeDcoOgOlXLF6EbOsWVjI14k2si5EUzfcgAF+3kYfgLUBA4dnMkvPps/kUNFzRBaw+qGi6yGG9g/q2di0aoWDCs4kcXhAKJ2bQu421yo0kH4MAAT4Tp/BaIe7lm0lT/J15s8RnkJcPgV2SeuTDgV0+J767t2LtQwzsHa4dzcECoS6jZ8rZuXfTLCeeR0+BgMQB7PE3hD8lTSAgEQMIEcKBDEKRYIMQRiihERdMaAQAEBp0QQahHLgpkkFWCWBBg109AwKDIsW3QAQokkYIGB5axUABcQlIwCBf1ShgauMxGAQAIfkEBQQAFAAsuQBZAFoASgAABv9AinBILBqPyKRyyUQeDs2odEpNKoqSqnbLLSqulKch2y2bl1/FAQE9u9/DtAJBRxjg+HKankggHBAEeYNTcggJBn4QAgENd4SQVnuIfQ8DAQ+PkZtEhpQFjAMOCJylQpOJBg6XAgSkppyoCQUQAwCZr7CRX3yJDgwBAhAJupuyCYsDDKPFu7x9lZcPBc3Oc9CgAQAOxNWEB3OHfasBA67egwcRGOKztbea6HBPEhobfQQMAwPD8nliBi7Yc8BoWS5/bgAWMLBB34BpBxGWeXLAQIGF+bQt6CbxDEWLFxtcAtCg4xuFFhfYYlCAjMkuHw3IzLdvQbyXWwDKNNBAAAD/AY5wTqy4s4BKTARuCqWCMiOABdSWchFzkWeooFK1KLx4VEDUrFWaOoQKVqvMiwV6/sRaVooYISmlsW3bpOkDAAHI0nVLdGHPcnP3LiG6s+tXwUwIW7z78DDiJDrTMhJg83HinXEBMAhs2YhiAnfzOu7sGXMDYAM4kx6i00BXQaudYC5w99bo2EI+h6qMu/TZo5uV4v5syXZv3zJPA0gtfDjmBQWTHkciM/S06UR0l+ONPUxRkcFUYyewAIDt5qsVKx/Avftzn8G7F6ku7fZwtAUIMHoq30haVuJNR95KGfSHBAAGKhFCggw26CAXIDwo4XxEVOCgJhtYIqEB+ZhnKWGCVYEXQAYTNGgUKxtg0CBo+1zXoFpAoYedSg+UtCEBBbQh4RMTUhAEACH5BAUEABMALLkAWgBbAEgAAAb/wIlwSCwaj8ikcslUHprQqHQaPTyp2KzWqChKtuAwVKFAIK7itJpIJpvP67i4XX4j5Phs25zoEx4QBnmDTXsJBocOAgEPgoSPXIaIBBAAAw8FaJCQkogODAEBDgl3m5ydCRADAQIFpaaPewiHCQUMA5cJsJuSiYsCDq+7g70Fqoyuw4SGfQmfAQOjystuzQjHrcLTcREdfH0GDJYPutt4VhIRG+AOq8Da5mlWVxoFxquY8PFhVgYG9hsyiBsAody+Nf3+FTCwYBUDAvoOapknZKGtUA82SER4wJ/FBqsGNLiwUV5CfwQaBnjoqCSYk/4aDFxQwKUYmAwHAGDQoKXN/4kd7f0DBQDTz5cdFRYACa3n0S0JF6bUyfJplqgLZVqiafVqRyH/Gu502pVKVAMExAVYQKAslqRCmQIg67YK3LA6W/msyySpPwNaByzYy3eJX7xjCRdGYmUI2gcAihJQvNjI2QaLADigXLnI4QIP3NXs3Pcv2pmjSSc5WUAlT86qJxz+A4DR5NirTWNuClv1YQOhWaXGbdl02q3DiSNp7Y6u8iGzgz+4/RwJYAGWGiSv7hi4Q+rcZRvHLnh7+AlLm/dW/gcf+PPoAYsTMBj+BKXeV763T2DRWvPnMTWAfUkEMIEIBB5hYIIMNuigFhk8KKERwy3IoD0X7AZAg6OpBCNAhByGNoAAGnDQYGALOMjcSs4RCNl/miQYWk8xMmhAjQwGAQAh+QQFBAAWACy4AFwAXQBGAAAG/0CLcEgsGo/IpHLJbB6a0Kh0Sq1ar9iiIsvtVhVgxOHpLZuHYPABISaf39i0gp1gw+9WeWK/ZzAKeIFMcggJBoYOAgECgIKORml0hwQQAwEMBG6PjoSGew4MAQMQdZubep4GDwMAmAimp2GeCYmipLCPkYWHBZWLBK+4gpF8tAwDo6XCeJ17vawMDsHLeBJzfAgEigEQBtSBBxIRh3sGvgPA33djBwYbGpPHAw/K6mfsBgYF7xCK0dP2zIzxZqGAgQYCAHArADBgF3z6DC6wNKBBQ4dcBuYrUIAAAwADGGyIgLEMxI0LFAlYQLDkw3b58jVYFeABgZYus2iMmVJUg/9GOXUO5Kjv4yWgQbFoNFgA4SKWSYVuNEiAJoMGOKNSGShEYsIBC5Bq3QqT6apWN8daWarPKVixaqNwtWCAwMRLWOOSjSnz49usepns1Gc1b2ApMPXVVQQg7OEpZfXdFWD4sRO+B+U9MGgZSmLJ0Cp3XvK5Qah5aUeT5lvgbkXAqo189ojsD+zYQz63TrjyNm4hs2na9I37s4GeFeH+zs367J/lSHQ77Q39SHBLD0RXN3JQ0dvtRYwfu5QavAXp3h2bH9LSrqWrxLebBhk2vuoDHPMXxrDeSFPGFfRHhADIDCCAEACEIOASIizo4INUTABhEh9MyN4GQmRgIU4ZJAQyYUutWRIAAA5G1NFZAmRAQYltfbWAhVUplF0HE7oVlgQTGmAJI/Ztd1xYmkw4hoVEBAEAIfkEBQQAEwAsuABfAF8AQgAABv/AiXBILBqPyKRyyVwimtCodDpVKIoSqnbLRVoViMOhSy5rv4h02MxuH7/ghDphcNvNcERinyg8BA53glt5dAYJDgIBAQRPg49NaHR7fgMBAgRjkJteVmmTBYkDAhCOnKdDhQaHBA+LD42oshOqchCWAw4Js7KSewYEDAMDD3K8p2h6lLcBDLrHpweefAgODAEAEAWm0IMHHREHynsPlgIFu92QYgcYGr+JAQMQ6ereYqsFGhutlgyx9u4dMFCg4IU/w3RxC9iGXb4CwAQACPBgG0NBDgkSXIBrwYWLdzKuMtBAGDECIEPiG1kJgIAGdVK6WTmygaJsBWTOHDiSYLn/SzB1sskIsYBNAAMW5BRqZmVBYA8mPgjKtAw+IRA5YmuwtGqXqxMIBhsAgAFEr2R4aiSgVcCCmGi3OIVYEgAAWHDjUqG56iegvHql8DWqiFjXwFN4CoHqjypiwWpXLZCY9OxjyD2DTfwH+DKTyAW0Ju3sWQnfBuXuEiBdGgloji65toZy+mZF1rOLvMblOHcS0EcN4/YtJHK/sr2JG4lsYDI2bcpNZ06NaTjx14rcWo8+BLXU1dyPMP85QHZ43UQKEKBc8bwS9VoZNHBvhODTBdeSaqCfpICwSxbwV8QwAggxgIAI3jFCggw2uMV+IDhIhASHBSDhEZY4+JB6Udl1LKEQNslTAQgBMjiQdxQ1EIEHGjpX3gYX+oeNWQZo4mADo8Bko4QHqLcdf0EAACH5BAUEABYALLgAYABgAEEAAAb/QItwSCwaj8ikcslsDg/OqHRKVSoQ1ax2u1R4ueBw1us9mMXotJHsRbix6riY7E4kEAlDQs4f0+16BRADEAZ9h01sCoB3DgIBAA6Ik0lseHoJBQwDAQIEcJShQn95mYOdEHuiopalCQ6bABCfq6GtBoGbnQQbtbZteHaCnIS9vpSkdrADAw8EExYgx4gYV8GZD5wMDhvS031mBxEXdnYQj7Kq3+BmBhcaessDDLTrfOG4BQUbGtkA2+rsxQknRJ+BBZwCQCgASmAafAYKRCQQy1NDh2ja5TNAAGGnBcYwPtSI6yC6BQQMicxIciIDALtUrhRDUmJHTgIWyJwJBqLE/4Mvm6XkSfNAPpsvA9DbSVRLTY4eBywo0LSnRokFGgR1xrQqlatIB/xr0NXrlKsRPcqiatap0ZJZN80b2rZKS47ZlJKtmwWtSUhTy/Jl8jafVgBzBQ9WUhgXgbwMdC7+WhLXgkdS6U520rgAgUdKNW9u0vjmR8WjjTQ2iRgl6tRPKnMUoE007CSdo069TbhyVgGIufKOYkCrWAZ7h+P2rXah8uVwGwBvJvF5kwaQk1tH8vMyYLbbi0TU9xsxA/Dhj2SFvCD9kssAAFQQ4Z5JgBD06y8BEEI/E/4m+CfggFsY8wGB4g0BDYJC5DPEAwAwaIFB5QEggITFQahUBiBQwB+gbiENWBxmDxQggQQMNqANWQegKGFO6GFowBkSDhEEACH5BAUEABQALLgAYwBiAD4AAAb/QIpwSCwaj8ikcslsIhDNqHRKrQoViqLEyu16i9jwYfwtm6lh7PN5OLvfxvAzkZgb4PhzGkE3JAoQAw8JeYVWe310EAwAARB3hpFNcnx+CQQCAwEMBFCSn0iUCZYEEI0CEHWgq0SIBn6AAgAAFQ2erKxyiQkOAgEBAhm4w6J9BA+zAxURw7gSanR0pZoCFRPNrAcSEQZ8dAgQvgAQBZDYkmMHkH29AwMMBbfnkemvBRoXDg+aDA6E8+jG2Cu3gYGmAQ66AaQn0ECBcgQWHBwkbyGehg4dLjAI4EEGcxYvYizXgKOABgVCFqr36tWxgwtSqswz0kBEWYIIgJx5pt5D/5LiHjTYybNMzQIEDAYYMLQoHIFCIO4DFpOo0y4NH75aICvAAp1X3aiD5LBBV05Ww1rB+KrBVAYL0qqlwtbmPgADqs412tKexAAdy+390mZIWY4Mmg7GOjZjyQEATspczKWxwwJTx02mXIVtAa54H4DlvLavgZKNhMolrcSyTUZLUbLubDoitZizabf87Cvn6txGXJsFjBa4FNcvqW42LsWuLwFffzMX4porYNHSpxcp8DiyYu1J1BFxyw83+PBEXmX+el4KAbN4GQhrHwU1sBD0lWQaIKB/IwD45SegJAGEMMKACHahQYJRXMBgEyBpUMGDRoC0gVkUKkEeXhNmaCcYb0s9cI2HUQ0HAAMbYECiEORt0sCKRCAD3XIwxkQGjEPciCMRQQAAIfkEBQQAEgAstwBkAGMAPAAABv9AiXBILBqPyKRyyWweD86odEptKhDVrHbrVCi44PDWS0YcoOK0Gkm+It7ntVzdfifuiMR8z63n7wkFEAMMBnyHUW1XCQYaE4IMAwEQeoiWSXV3GxkgFQIAAQwOCWiXpkKZgRMZFgKSAqOnshKpCRogrQMAAhAFWLOmZXkGdxOfAQC9wKcHZYAJBIMAAw++y5cHHRiLzxACyA8EldeIZwcRF4AGDt8DAuLkluYGBhcadw6RobHxh/MGBQJGaKAPloFf/ebMExKwAIEHkgZQSujvDL2ABh7qomaNokKL9AAaWCAJQDiPe/6FJLCgHQMChlDKAVkg5AIGoB40oCdTjcr/mgUaHBPQoEDPNSBFBoUYQMACo0fT/MOocdoCmFHFgBQCkGXEajGzgqFZk+UnajvFhklac+Q3k2nVckl6UaguomHlZqFLj6AkBgt46tVCs6u+AU/zDp7CV2MAjooXSzkQkt7Ds+EiS3ZCuXIBkgECZN5chS4BodMYxCU9uXNIgshU12TN2DMBnI+L0q5duQFTp7N3c64MkClirMKbuLYMGnLyKp8xr36eZHnft6o1Uzfi2W/T6duX1PQNyuktFeGTAGzoGEAFC+mbEBACGoAEEfGVDHBHqIKQAPflNwWA+AloIBccHDhFBAo2uEcBFwwhgINJsLcAABhSWARG0YHiKZ+GRBwQ1DffTZAgiBIY4B1gF3SA4hAQ7ZLYi0MYsN9TcdBYI3I6DhEEACH5BAUEABQALLcAZwBkADkAAAb/QIpwSCwaj8ikcslsDhUIhHNKrVqniiz0yu16l9os4nD4ms/WMDQaLaPfcKO24ykk7oiEIc5/ayUTHxkbdwUOAgx7fYtXWgceIIIbBgUQDAABD4qMnExhG5EZGgYGh5gMDglunaxyWlETGRMFhpcBqAmtuq5ierQJlgG3DgZSu8eveXcJhgIDAQOpx9MUEr3LpQzPDBAJxtSsZBIRUcsJh8ICxN/gnGRkBhuEeg7at93s7YvvB6S0o/WeqSuQT1+fd/4KUGrgDBo+g50QUlJooMElAAIgEIToDp6/hQ0BLNBQkOMbiaQWPhC4QKHJfR5TVrQ3YAGBTS/hIBSisECD/5XQHrjMyccjLYU/BwCoeZNoHJQ9CQAFAKGpU539PlYEKuCB1atoYtIyQMCeyK9gzcT0J/XZAKE403pZS6rt0gcN4srtklXIRKCZ0O7lmzVlgwVK3+YdrLbw32cA8OplXIUuAcRLGQimbMUxpQcCMEnmPFcmWcQBAGieTNqJ58uhBzBY3PqK5wILBAibXaC2bdOwlwqg7ZvK7dynGgwt7to0bqUBhvdmPuV4Q97UuVDKna7BhuxTcF7WhnHBBxTgrRhYwEDIAAsi0lshwBATgBDynTgbIEBIaCEhxJcfFwCIIOCACCboVAYKegFCg00oUsAFGjAIIRNH+WTLhUooYiyRWxRYwCESW7n1wAYejHhEUkvZpCISBUBWlQGrvEhEAQ94xZqNQ5DBYxJBAAAh+QQFBAAgACy3AGkAZQA3AAAG/0CQcEgsGo/IpHLJbBIVCIRzSq1aqYqs4srtep0HbfTwLZuvnHQHGh2f33BkmtOJJu6Ie3z/7swxdgZ3BQ4CDAl8iVxZHhweggkGggUQDAMBDwaKm1NaB5CgEJcBDA4GZJypR1pZeZJ3BBACAwOliKq4RWJ5kYMPow8OCVK5xWGtd8kOogG1BLfFuQcddbzJBJbNDwTE0bgH4AYRkJEOv9oG3d6p4J9CGxvDDtkCENzr3+GSBQUGGg3ZBkBIh09VO0kG+CVcIAAAKQgF1BVMdHBfQgIMAzRrEHEip4oIDWCcRWrBBgweN4HcV2DBKAYcU6rUp9BAA5cAajXQJJNiOP8h/QpguwTgAUeePeNUVFigwTlnSJPC0ZdQIcBLA7ZFlXoGHJGgV7X146qUZj8DCxg4FLCAwFayX6giJNCA5IAFY+G++cRyIQONDPC+1duFL0KhGQMIOEq4q2FJIx0GltTYjFx+50jFrFzmsSSnA3LCHMy5imeh2YruLB03ZELQ2tyy9uLZZsC2pGc3OR32bl7dVmqnDQCArWzgX0QydOgbeXDXykkGnvDBORVUQxCPEmDBgvXrRgg8aBggRIjvXoQ+EFJehAj0VmYJqQCgPgARJeBzGaXxvH4zAIwwwn9KeECgGRccmFxU1Sk4BUsFbKDBAwA4OAU//YgngIVWYLQsXQYUcLiETeM1A9MQ3ol4hAHnqFaABCou0QAtWmEXYxI2uWXjjUrsyKMSQQAAIfkEBQQAFgAstwBrAGcANAAABv9Ai3BILBqPyKRyyWwWFQqEc0qtWq1QKEJ67Xq/zGwWcQCbz1/xdl1Gu9/IgzpBT2wT8PybPE8Y6AUOAg96hWBqCH4GfwUQDAMBDwVchpVhiHR/Bo2QAQIOBpaiS32LdA4PkAMPDnijr099dYECkAAQBHawuxYHEXJRdYCOkAIQBa68rwfMEhh3mZwBng6TyrDMzKEWyHaoAwCrrZTXltkH2wUbG4GPAau55OWG54sF9wYED+7GufOj2RZtKrCJwIJOA6rJ+6cnoECCBhqkCsdggYGFDOE4FJivgTsADwgUyGhOmxB8BRYwAOAp5DaShbSlK3hw2oAFBGHGlDlwkUT/cAAYNMipM49DIYsIeLQVkmhRjejsEUy5siWBl0/dbJxqENw7nFiznuHJ8SfLik7Fjo3KUam7AQxEqtXIcapKloMahJ0Lhq29rixvpuX7hazPiQHQ7iV8xXCBpe/ijmRsxvHdlnopV+aY9CCAcGA19+Uc8YGAAEGPLRbt5XGqyHJZd/Er8HLeCbJnkzZY690DCrm9vExqepqAECKCm7n3EzWA5MrNGFgggCWAENG/DBCSoQjy7G6uhxgxArwb6ObTqw9uj0j39V8ubFhQAT4Ylba226fCW8iqCR/s50QBxQW1AAEYRGABcAIq0YAqAgzVRoNNHPRAZhRWsciEGToRAQQAIfkEBQQAFgAstwBtAGgAMgAABv9Ai3BILBqPyKRyyWweFQindEqtWhVYaNTK7Xqb2ezh8C2bvWEtYk0+u9/I9DpBT6wNbbj+LEfQDXQFDgwQeXuHV2FzBoAJBRACAwEPBVuIl2CKf4EED5IAAw4GmKRLin4JjQkQDJIDDw52pbNFHZqbCQ4QAwOgEAaWtLRjEQdrqHUOkQEAsMDC0GNjEht1dASskgIPBAnQ0dKMBRqABgStAQEMDpXfw+HiBQUXGtm8sLLupdIHjAby/xoskBRgAIRKwfQhgheP0YJWAACsy6cQE0N/BQQue0UgQsKKei4WENcAoroFBEaBvMQQoLmHrhg0ULly4RiMIwt0IigAJc3/mnvgycu5wFNBmSOB2mQkJCeBBQLSAUCZVGnImw0NlOx1sqpVOFj9MXq6kZvXr27Cim3wQACAkynRXhU7dmtBAQ3OyjWj9l+Btul6zvy5t0w/uhk9geqpt/CXwxjJSn2Ql7DjLpDXttXm8/KZzHXRqWuwwTNfumPbvt3WAIRpw6gTuxpQgcJrPf+gvgVQIcRtNyMDKo4YQsTvL36HFtCdLkTx48AbVIjI7LkFE9DPhNgNQITx7Gc+Vf8OHk6AECNGlKcyYf2eDRrauzdj2UKF+WUKDGErAL+XeGx9MkB//lmxHEQDMLBAgVY81YsQEBBwgQUeMEiFYgo2ZqETbBFQCsAYG3IhTYheBAEAIfkEBQQAFAAstgBvAGkALwAABv9AinBILBqPyKRyyWwmFQindEqtWimKLDR67Xq/T632cACbz1ZxFsFGlNHw+FHNTtgT7bd8b6bbDQZ2BQ4PDnyHXXQIf3cFEAIDARAJiJVOYnUJgIKEkQMCk3qWo0SKjAkFBBCRAQMQDnikskQda5mNEAwDAAMMEAZcs7JkBxEHi3eonQCtEASxwqTEB4AXG3eAj56FBcHRltOABgUFGoDLnxDd39Lh4+TjDQ+7rYXA7KPu7+MGC7rMvtbhq6QPUIF48zwxeDYQHDFx4lItEMAMAIMGBAw0JEgGkBB4BuQNiCTgQcaNHKm9O1igwURmvRocRHnooUYKLFtCArjgJE37Ph0jHgz5gGKAkg1u/pRj0+A4AhNZXfS5NE5QiAcbMKAIAKnHqlZV7gsZtdXFmWDDQnyqlZWAnl/TnrkKUZ5RAWeVyjVDFxBUXQG69tywF03feFsDI51Q2PBav/48CciQofHcxwYIiAzQqoIFy5cfEygKM0QI0Hwx/40EAEAIEai/iMU6mpVrEbBjw8lMOrBpESeC60aT4bSQ2yNODO/yichnIb5DjBix/MqAI62zS6defQoICiSa5O5ORYOT6+SpXEh/qMB6IZXZgxlHJLJ8MG9cChiy//6VcWUFwMACDXjg3xVleSVBBwdaYYAAAmJkgCgNVpFZXBVeEQQAIfkEBQQAFwAstgBxAGkALQAABv/Ai3BILBqPyKRyyWwqFQindEqtWi+KLDR67Xq/Sa0YcQCbz1ZxFsFml9HweFG9Tdjbb7keTGfbDQZ2BQ4OBXuHV31/gQkGBRACAwEQiJVNfQiLghAMkgMCEAkHo6SlpqeoqaqrrK0HGAdjmY2MBA4PkgADDwQGXJbAQ6MSHWuzdgmDuAEBu4W/wcGmEYzICLeRzQyh0NHApYAGGxt3DpyeAxAFCd3eiOCABfIGGrbZAaAO7O7SpOGOBRwZWBBJkoAH+trx2+Pv37wCDR5kG8DAga+F3xr+c9RgwQAAzBgsaMAGo6WGQgI6IkBQUgCRvUyeHAVoyDyWnQIAOEggoMz+dzTDzTNAIKJLAA8a+Px5COWFgPKMMtu1YClTPRo3Rpwo0upVOUHjqeyYU9cCAhu+Nj3gcGVLZgJGalDLkO3GgAsYZBPAIEMGunU3cpToSUAGC4Cx2nXYUQDInRVEJAYrGGBLkAJCiCjBucRkM4s34vwIAIBmyZ/RhA5XdJnOEJpTq64MMefr2LL3AGqgt3Rp3Ln1QKxQWqdpESOC69mQgfjj4yOSK/8SScAQCrB9H5/+RboS48ijc0cEQIRk7+OvIE6vR4IBIhPY7zFUxLr8Pbwl3ZfT+OOnChXsB8ZoU8k1l4BeGCCATgcpNUQECH6Rl1IG5BGhGYBYeOEXQQAAIfkEBQQAFAAstgBzAGoAKwAABv9AinBILBqPyKRyyWwuFQindEqtWoWKLDR67Xq/Sq0YTC53xVqEWn0wu99H9DZBX7fh+LJcTTcY6AkOBAZ5hVdoa31/CQUEEAIDAQSGlE6ICIp0jY8DkQIPBgeio6SlpqeoqaqrrKIYB2mYgHUOEAyRA58ECWytvr/AwaQSEomzgbaRAQMQg1yV0EOlhBTHBbWQAQECEA4GatHh034FBRsFjI7Z29284eKkfkLlBuULDwzLAAwPu9Tv0OL5qUevQIMH2TpBKAcQnqiBEA0QOLhOwAIHGyaQaFhJIMECfiY+GAAgAACLDSZwDDhqYDmQ5RowELBsAL8MK6O1dAmyHkX5XAIq4MzZ8SHPkBRLAhhQwYIIopR2ukQ6Utu2CiGgFo1IbuItkydDPNVqyGhEkAtmkgQAQCzZqFxD3usE1u2QE2/fmIUokqS2EHbzwtnr0mtJk4DHCtZ7IK49AWwRB17spnFcAgsgK20rYgTlSn4aVNAMVoTiz2Qscy2QoUJktolRm7FcxICGDCHY6gY8wrNsNwWITLAA+DVv3xTw/saTWxvbzsiX4xkw5O9p6Vc4OIHdGTuYCFIARPdehVyRDwDI56lXZEEF9YaQZk4PP08jhH4FMBha3wy+Tic90MAGEajUXxkEkDSAgCBJcCAcE4F0x4ODiUJhHkEAACH5BAUEABIALLYAdQBrACgAAAb/QIlwSCwaj8ikcslsMhUIp3RKrVqHiiw0eu16v0utGEwue8VihPpgbruPaK06QVcj2O98Ob6lG+gJCAQJeHqGVXFzCQaMfg4QDAMCCYeVTYkIfo0JBY8CAwEAAxAGB6anqKmqq6ytrq+wpxhZdn6ABgQOkQABAQIhFRtrscTFxsepHQaZgHQFBZCgAKIhIiKW2EWpjAYFG7cJBA+7oQDV2ehC2wZCzwURiw4Pn+XV1+nZ64zujA0L5NPs4ct3ipvBff7o9QpRrUSJgZZQGSxgkECDBwN4hWIo4iHESgW58etG4B+oeiE+Ygu57xkjAiUzoryn8hDLbhRxNogUamO11RE1bZo62LLAAgHT6lkLKvQAUW4XkU4LKGIEUKZ5blZcUCFpwJ9YDQ19ejGExq9Ww2Yde5BAhq5JA3C8qtYN24kaMpjlhZZuXTNOn254a7YX1bR/AQc+eGGCBYZnzVn1m/jL4oMaQDyeWq4q5cpeChHZwOFx4Z4/TYw4AdoQBYZ7F/783LqNhXsa5YKtXSmlkMMjTHjkfUgpYuLpaCP3knd5ugIXLnZ1brObv0hCAlDXUyDhyQEMMmzPU0CAYQEPGkDH4GH8GwEMHhCgaMq9Hm6i7b8JAgAh+QQFBAAQACy2AHcAbAAmAAAG/0CIcEgsGo/IpHLJbDYVCKd0Sq1ai4ps9Mrtep/ZsOJLLnvFYYR6a267j2itOpFYHw7vvDm+picMfnN6g1dxUAh+BoAGGxMWEAwCDoSUTgdifXSKCY0WISEAAAEBAA4GlahFdwcSHYeImgkFGhSfoaKknwRsqZSrqwYRsH4aIJ6goqKfIiO9qb8HiooFGwWcjra4AcsjIyYlzoTQeEMF5o0kn8ijACEizCMn4eK/0tMFF7TqoaPb7t7NhniY1waaPWmzPhzjR6odPBMEBxm8d46DBRG22DlkFpHeHUVEqE2ggHHdKG4BO+YBZs9cPoUYGfqDl1KlG5YIZxkriSsUStNwNt98bCmSBM+eKE+oCCo02sFGJGNqc9iNqZ6hCDXAzMjuU7cRKkiAsGoGq7QNIIxm0/ivJlkyd45MSPEOGVJ4St+WPUJLBU9SuUJ81Vv2oKIIIPyubdg2LOEyFINNMCpViE94jyvVXedTsNvMb/xKZQtPBQXQlXpS/YyaiocJVKiKaO3lwoYhFE4vmU37yzQisC0E6O1sw4YFAgQ00U2ci4ECDR4wGDCgYXNCCyINCDVAwAIIsK/nWVCd+oIGBAxIED+owHkCBQyQYy9R0Xz6hIIAACH5BAUEAA4ALLYAeQBtACQAAAb/QIdwSCwaj8ikcslsOhUIp3RKrVqLiiz0yu16n9owIvotm63hNAJ6OJzfcGRai8BMSJTN2B3vm+dZCBdCKiKGIioJCHx+jVWACAaEhiWGJ4YhDwsJjp1NBx1iBhsgJIcilYchAKwBAgSMnrIObbUSEmSmhyWpIqwAAQGsDAsEBmSzjrW1kpOVvJirwL8CFRkaG8mdy23NDoXPqtLBrNUZIBwc2o3cBwYGGiAo4akh48IA5iDr28zvQiToRWtFLoS1ffzY+fMGDtVAYPgMZpgwIaGfZe+aUWgIzR5BYRJBfKhoMc7CZqbCifAIkVVIdAhLnjk5pOHDYCAPxpT5ZuGgxG/Qbka0cG4nz5nuMjpT9YscgBAWLICAebRnUgMShgRdSfAXVKlGq37plhEDoY7jpj2FOjWsWC5tkASV9sulCAsf3s5C23VtCDx6/XhzgDbt2rsUAntSUYklxAD2EFlQnIylMMghDJEAQZKyHwGOcUYW4Znf5dEqEpfm8s+BBiEZmmQmvdpMgQI/h1RggqL2m3cFGix4MACA72QGGjR4IGAAvgECjB93RKA5OQHEGryeLgt7sQJYucsyQAB8LPGy4qLXFgQAIfkEBQQACQAstgB8AG0AIAAABv/AhHBILBqPyKRyyWwyFVAFwkmtWq/YhKLDSaU60Gl2TC4nFRIPRVVql1SHg3lOvyoOkQ/bfTqNRiUGCHJ1hYZDdxgcKG5tfn+QFAaCh5VmaB4pjSWPkH8qFhMNDQsEhJaoTQdpQo0nIp5/IiQWGQ8VAwMBAA+pvkireXtusLEioBUVAgAAAc4CAg8Fv9RxERytbUKxI8cWysvNuwMVDxkbFwbUlnEHXJpu29wi37nMuwACyRkTGuvscVglcFUMkggRIUIMEMdsgL4M/P4BDKaHmDyDCcM5C+CwAsQJ2CQeancAQ7YSIlAaS8iMITmPICZMEDmyHZdWKQ96OhiipTPoZvpggqBZqd0FD0RQcsLYkyGzZLWGEq0ZDKfSYghZbuSor9YHEBzChpxqpp0Bk0JycoKV9d7Plxm+gg2LlGzZOAY6FLnK0ye+oHFBSLVL55QRRzyb/nxawcKHD4TrxFFylaU4fOQgyo1caNIRlIndttwnGARkzr5AW74MIESy0oNRo0KZUDG+1hYsCA4bW3altqJbh8jd2/cYf1V2BagtpLjxLNOsLA8xxPlzOhEyVGAC4DqqAgZIPRAgZKv5rae90wn/gIEAXUI6qpe4QFezaAsabNBQdz61BgLkR8Akhvm3Dl7tGEhUEAAh+QQFBAAOACy1AH4AbwAeAAAG/0CHcEgsGo/IpHLJbDodiOhzSq1ar6dT6XC4er/g6clEJlO43bB67R2XyarUZGMwpNn4/DH7HpVQFBOCGhsXdlx6iWpZbmQjJyoUGRMZlYMbDQ0FBgqKnlV8ZSMjKiSTGSCTIKkZDxUCAwMBBZ+1S6GjoyUWgaerla+wAAABAQACEAa2y0R8uSMipYIclSAV1wPExgCxDAsNBAnMtSWMz6OlqyAWGdcCAsPFAQMC3hoEGxLK42wcKCUAAZ44h47EB1TtXmXbNkzAgwwLNmzowE9PioACCfoBBExhvGH0KiyY0ADDhYp4JBgpRyRXNHbYhhGTKeDapA0YUHrCOPDcS9538baFtKQhQk6daw5g4CAEowiCIkSEqBDrI7eaFUAIQprnQAcPRUo89RkixEJ5DW1yYMo16QEDKve4lBpCZrGGNau1ZYMIicCnUcsGFXqNHYi1HDx4iLDXSt8kfwPXlbcNazUQjZmJpWv37jGbH1Zl9mSBiOS62mQCqJDBMObRXl4/QT0YwNSs6mTDtnIhggZqTYLKLOt6re7dVQwUOEnkw2wRFkQjT1RAYgMhApiUnq5IOYEGDxgIo0yePAXuiRowiLUwm0P0Og0wuMrgATh8jOGjNABuk/7Rd/zHVRAAIfkEBQQACgAstQCAAG8AGwAABv9AhXBILBqPyKRyyWw6iYindEqtWj0dycHK7XqdJuHHQ45kD4fod82mhoUcD2cej2AuBvS2ze8TTScqKXF0HBMgE4kaG3hpe36QViaTJiUkY3MTQyAZE50TixsbBgUJkadPlIBDhocZnJ2foBoNDQsPDAwDDqi9RqqAgiDDFK6cicgZGg+4AgMA0AEDu2q+kCfAQ8XDrxkUiMkZuNMAAwEA0gwPEA4EBdXWbNiURcOc99wZFRUCzubnAfoxWNDAgYEECBLG4zOvyLdX3D5k0MdPQDR05QY8WLDAnYGFfk6IHEGypAoS9jJ84LSvQjloGAH020jAI8hrJ0qWtLRt4r7wfjADnJMp4EGGWhsw3Iw0UueIEioo+Kx4EabMCkY3LOqw1MsBCR6WlBShwkLLZ0GhDRCAtdMipV27oJGQxOkIESEsAI0mNOO+iRM8RDCTJa4XuEVKOMUbIkRamAP+ftJg2EuDAh+PlBhCkrFjjEKlsa0wMYOhymvWDkBSQoRrxkH7TmNrASKIOaipcBBCoYnrxiGKDAXQUuXKQrmnGLiwQYimJ+j6BghBeyKI5Kd2NwHgOG9te9ex+9lAwBa/1Ux6iz9lgADHB/6iA3ASfr2fB9Nkz5xo3/CBBQMMRFABBVzQQQTa9RcXZnno8YiCXQUBACH5BAUEAAoALLUAggBwABkAAAb/QIVwSCwaj8ikcslsOouIp3RKrVI9wo7kwI1av+Bwk0P2eCLag9ArbrufHrK8bD53Llsu983vCzlxc3J1GhoRGhsbFwYGCI5qfpFWch+CHBOYE4WFiQQFn40JbJKkSSdClXMgH0Wam4kbBRegBA4QEAIQo6WkJiZDciDCw8IZrpwbBJ4NDQsPAtADAAEBAA8JvJG+Jqd/xMMZIMaZnM3O0ALSAQPrAwMMtw6i2WLbvt1DxR/gmZoZCwsqRFNXzd27eAYKiNpFj4o9IvvChRPHL0OGBxUGpCPY7iAEBwkXNmxz4pcREBMkRhRXoaVGadMKSmPwYEGDTyJHuik5oueI2BMqKKAsBsJCywoA0gGIWRAATZvJCjDSCQYFkxEqSFDMcNQdAIJLZz6omUyRhLMGqDrRA8zIiRM+R5gYIYKEUZcwY4ZNWqEmJwwd1JKCG1eEiBAZBSzVu1hAS2N/OwQWzEdECcsieho+vHgptc6OW6bUFAGDacpOPEyYcjkE58XUqjU+ShET6ioSClDpzBT00Q8TQdz2c0icEwBCEFcQt0/YcEkGzD3QiLyJMRBkhD+P1AydO9nVm3xgtZ2UAXVeny5YXb48AZsFPDGSIARL++d68h+gf397EAAh+QQFBAAkACy2AIUAbwAVAAAG/0CScEgsGo/IpHLJbCojQskQQXVar9hsNhLBdDoSyeGAUCgQ2rR6nfS4PVwvODweUxEHtn6/5Hw4HG9wXXIXEgaIiAkJd3h8j3qAkpODXRuXFxcFm5uJBox3eZCjTJOmkhMTHhMRl66anIqLCZsEDhAOCaS7RSmnIMAgHEUaxRobBbCIBbQOthAPDwID1AMBAQVovHsmJ0OAweHAqanGrZcaBAUODRAQDPDU1wAB1gMCAgy4uttaJv8mSqAQIo4ICHLGjmlo0GBBNAbTqs2rd4/BA1zOmIHS1s8JwCLhMoAQKZJDqgwaMmRwiC8igJfz7uVzl5FZo45YTpgYYcLIyOOfQFVmqFABYjV6AejJy2eRYQONVXAqGcNk54gRAilMAJbhQwYLRCvgE0IPadJ7A6ItWECgrScDUpvARVLiql2eJVRQUAlWrAAAA2BeS/qS6YMFDJEVQBSXj4gSIk7cHSFCRAi/f2EifQl4AIMKhxdiChOmsRURTCBXrhyiNWfNrwG0JKqyWJwvpp3MJaFhgpPArgXP43yPqAWhvolgyL1nQ0oLFqwNnk6dsIDLtL0CM8kckoECBBg6NDqASQDoIoN1lyot8OCy1NbLV/KAmsXDDIuBmM/fiAF1iBxggCj9FUhEEAAh+QQFBAAUACy1AIcAcQATAAAG/0CKcEgsGo/IpHLJbDqFCIUU8axar9hlpyPpSg7gQ1Q6zZrP6CJmy+2GwYgxuZyu25GevGfddr/jgAmAgGB3hlcciYp6HhERGBFeBpMGCZaWlZSVloMHh59HiqKLeY4RRBsFmpQJk5eXlQUEsoKgn6MguYpIG729Fxcbr4KbsgQOEMkMywPNAw62ZyZCKYq519cT2hMa3Y6+GxcFF7MEDcfJEA8CDALNAe8BAPAAA8sFntFCHEkm/iYniGC7lgHENm7eNmggsKGBwwULHqwT4G7AvAEBMsJrxo7Bg2QOZhXgRAVUByXTKKQkUSRXQRAFtWXIMCHDggwPPDIYUNGivNyMF5t5/OigqIECIwdF03ThyIkTI6KOMDFiiEGXMDN8yFChawWKPX0CmCePJ0+JDxY4FIlUabSqTEr0E6GCxEyuXsGO3Ut2bFl3Q9U6RKpq0gED+oRc6BBBgxURJUSIiCpZRIjLevn23WtWAFrBBMQVPpy4imMnIYaE4DtEnmZ3Aro+mNlAQ68OTUvX2UBAwwQhFZ64BgDWa4W72zwUOak7jUO0Pf1qnD4dQIiuFu5++KArkZ7m0QpY7LuRpwDq6ANs/8APvPsiDSQ6PFegl4f27/NXOcy/kP7/VgQBACH5BAUEACoALLUAigBxABAAAAb/QJVwSCwaj8ikcslsCg9QKAKhqFqviqlzy+16hZFjVIotX7XftDqN6bglnfGUmqXO73joep/m+P8cHoIRERhtbxKJFwd4CY6PjgYGCZKOdwd8mUqAnIGDhRgbHRekFwWnBReTkI+rrJEJCAZUmrUqfyC5uhxHGhu/G6WpqMSzlgYFCAUEyw7OEA/QDNMDDpi2TCba2iclKB8cuuK5QxMTGugRwMGkp8jMBQ3yC/TQDw8C+QP7AQMA/QEC/vMHAQE2JSZGjDBBJJy4DLkymDuHzpcGeQQaLNC44N40BgIGhPQHwJ/AgAP67ZsmIFo0Zw7gJUgSLklIAUZElNBpZMQJ1RUpQEyIGDGD0aMVMjyowDKfEH/8APwLMJCqyAEfHyyAACGmgwIJCkxCEMuOQSYbilg4MWJAE7YKFYoQQcJChgp48eYLWVKq34CA/5VMqY/BPa0bGxBYjEqSY1sSjICgQKGJiBCYQwDQDNWvVIGe9wHYaxixvAbLmDk2cNDJuwvyjOadCri27dqhR+fL+8DoAnTASBlIdIB16zULGFzdl5L2bdshBOStYNforkAahmA4zn2IgIE3WeJ9bpvChw8gOg3qzt7IgdTESGHI3r4+tij287cOAgAh+QQFBAAWACy1AIsAcQAOAAAG/0CLcEgsGo/IpHLJbDqNiqd0Sq0iFdisdrtFWL9gqmRMRiC46DTWG25bPfDIsEMnjw94ySF9Vpj/gIAHboQpHIeIiYhwHhERGBh1dhIGlZYGQn8Jm5ydmwacgoRVJkSJIKiJExMarXJDF0SYFgW1traenKAJu7miYAeVHR5IJybHpUMcRqggE86rrRoRG9UbF9e2l5cFlbi7tQkFBOMO5g5CEOoQDARsRcRCFCcjSxRCJSIlShQgHM0AUa2K5soatg0FLhAgR6BBwwYQF0hc8KAig4sMBGQcMEAAx48DAgwAEKCkyQfviGg4ImCJCBEjYsocoYLEhwz/MoDIwHMnz7ufGSpSrPgAo4CWQkCOHBkAQMimJUmSFBmyI8eMGos+oAjhnIGUBmIRyUCBBJOXaEOorVBBQNujApyOdAqgLtSmU/OKLMnRqccBF7My2DqxwQKIDggYqAXKgAZ6M03Us6AhpYWFhg1XbNuWyVSTn6PirVsXJNzBgycePvxwHDlt2ywFGyWkQFWpJKkAcOuWre8KQKVpMHjhAqVLs2m3MbAgI1HCDzJI+dDsULwjYpVrRxLbwJhh28OLLxIEACH5BAUEABAALLYAjgBxAAsAAAb/QIhwSCwaj8ikcslsEhXQqHSqQDiv2KzQY+wgD+AwmEouR63aNJbDbnM88EgEg+l0JPi8eB+WIqAIf4GChFNoakMHEmptII5ucHFzGBsXlhcGmZqbnJkFCAmgCaOkpaahgWFDFxEaE4hEJiMjJkMpSxxKG5WWBb6/nL/CBRenowbHyaWDqUMbSQNNJ0kcjtbWHBPaExrdEbu7F5XCBgWe5r7n5QS+7Be+CQXs8uwNDQQE9vYO/A6oRAWOUGAyS4SIEQYtWMjA0EKFDBUiQnz4gOKDBwsuZsT4gMHFjhcFMBgpgIiAkycHpBzAsqVLADABBAgAc6bMAAMYoMk4siNKkZUAmsQcWpNoUZk1aSJdanMmzaY3B9BkOVUmSwAqWaYUOQBACJghvob1GqIjgUMQkCod6rSt26FdAQjouhUlSY89NWZcwHdBg772/OrLd88evnv02gFTlmCW48eyTgwakk+wvgYMMzShoBlCBmvbJnjQIGdDHUt5DEjIdIB1awNgDMBCxKUInwNDIszezbs3kSAAIfkEBQQAJAAstQCQAHIACQAABv9AknBILBqPyKRySeowmYqodEp9kkBW4SGr5HiPkQgG0+lIzuiDes1uS6jwOByBIG6eA0GeWBKVSieBQiaERV4giCBeixMeHmFiZBcXaAaWl5YHl5oGnAYSdAp0CKKkoaJRpFR0RBdEGVxCI7O0J0MTibmITBuTFwXAwQVDmJbCwEIJysvMx8EJo3RrwAQEGw0aE7AkFla0IyIoFBmI5CDmuBPqExrtERvwvZPBxQXF9wbAxsDMzBMi376J0BANwYECegYoXDgAAAArIRwC0CNAwESKFTNWrMCAwYMHHj8+WPBxAUmTJ1GqNNmgwYKWL1vKdOCAAM1qDkTo1AkO4M6UAgSiGXhgsWJDPQAGWAkgUSLTpk2ZBpgKgKrVq1WxVnUYoCHVrQOmelXYVWFSqVm3SlT4oA4JTcesbdCQ4cPUu3jvWtibIYOFvoADL8jgkqXhlygLr0z5AAJJkSJDdvwowCMDASArXxYQEUBnzw7zAIDgNtYTD0nMoDnThk0nTp5g45uNKRo0BMssJbi024AyA6WDAAAh+QQFBAAUACy2AJEAcQAKAAAG/0CKkOLhDI/IpHLJbDqf0ChTI02WkqYkZ8vtbj2eI6ZDlpjNh7R6zV5LFPC4fE6XV++U0ZAD6vtBXBNgGh4RERhjF2dnBwYGbZBsb3VwkXUIDQuamxkZFRZ4FFcUE3x/fhwTqlRQBa6OsLGys44Itre2HicmvL28Jx5zCAMBAAHFxgDKxsfNzsUhQiEV1NXVndidExrcG94bF+CuBY7ksuav5+PrBQnu7+4iI/P09Se2cLaZD/wM/gIDAD4beEzIsyTIBihcGFCAAH8M+PHbtCBTg4sNCBTIaICARgOv0pFrhwBeAgPy6qkUgQtBmkexLmDQMCGKNWsCKjjc2RCAQodjA5IxO8asKDGfPhk2dMjgSMQFECA4kOqgagYRWEdknSdCgztbB0I54eCBkAZDh76B81jAo8eLBCxSlAiRQUC7AYMqPEas2dBmQQPsVZr3IQMBDhCIvSNhMQVHjWiBHMc2blyMm6JGjfjgsL+GDAUTe6DYsenTeAwgUNDyFjxXCdq6cpCgdBAAIfkEBQQAIgAstQCRAHIADQAABv9AkVAU0UyGSNEoyWw6n9CodEqNZp6CQZZxrHoj3rDYWSggOSBhSSjwmkanM3rOqdc9+EgEg+l0JICBB4MHY4ZMBg8CAgyNDA8VkRVjJEIgl5iXHEN4GnpCGBeigQYGB6aEqaqrhBIKr7CvYE+zSAYMAwEBAAFCu71UISEWFRnGGR/GlxPMExqeERtJohdlBaXY2drbp6qusbAnJuPk5SfgCKcFBA0EC++KFW1UvAD291mLAhUPGf0NCxpsIECgWplS17IdtMZwm0MDCCJKjCiunMVzsdKtAtQhgocpkRZVGABAwL2Tv3bxGsCSJSNGD2K+C9igZhkC1w46ZGgtgc+rnz6PjBhKdOgJDQhgITjEhMIHTcw0ZHjWIAPAmY0UaREQgCUvXV9JAmg5YAhMme/a2Vx3zScCoEANJNDmVuIgplT+BAKkLSfBAjVrYm2UzyTLlGFXutTi6AGExw4iE8SZoG1du4Xwan5iapu1v4EBPljgyLDJroh1oW6Zr/HjzbBhlxrU9+bkyA4eQ1DUyGXXXF8BQIhNvPiTiRPnymWLO3eBpcajS68iEUkQACH5BAUEACEALLUAkAByABAAAAb/wJBQyAENj8ikcslsOp/QaJRyGkmv2Kx2O5wMSaLkQDDmms/oIaHRWGsmkw+FOiIrB0rTyKTk+P9+HkkdaYVJBQMBAwADjQKPAlsoTIAelhERGBgdHRKenwehB4ZnCw+QiQBCAAFPIq8WFhkgtLVGSIJCERsbGBe/BhIGw8OixsfIoaRIB8MFBWsNGQ8VFVcA2JDVFRndGRrgGLy/v0cFxOjp6MnsCu7v7qQYHiAB9vf49o+M2NgBrP+wOXrE4MGCBWzaPDuHjuHChwzVqTsgAR68CCdMaNyo8UQEi8uEeMtQ4cEDBpAYpbLHSiUkkwYRNoBGwJlEYhCfGSiAoKdPrJ8KEFgc+g5BSF1HyF0gwLQBQlMnHf1jaW9RIyEMCh5EuOaczp3OniUYS7as2Z9C4Rk9GiXdwmhOTaHcxwhfqoECYMqc+ayn2bESx6JlW8hAM5s012zNyqDRonuPHY8pyAACBAcOCEArkGBY2Z/KCIsW4lZztIMmGz+qOlWRokaMH1jGTEDo2tG4mbg1kICmA8sQGFttXXeAg9zIzfwc+4wAZsupayefTgrt7SAAIfkEBQQAIgAstQCRAHIAEQAABv9AkVCkGRpHxqRyyWw6n9Co1Fi4XDTFqeij7Xq/4AWDsShnzhaoYHgajUxwsHzuNTACgAB+AOALQgBeJBQcIIaHHE4ddIxSBwUNZQ8MAgJ8AVoqFCATh54gHBMTHqQRERgYHR0SrKwHr6+NskOwBgYbGxpoery9vQB9lRXDFmcZohNYpky2zc6w0NCz0098wMB61wMDAhUPDxkNDQRWFwUG5+gF6c7tttHw8dSMxsMVltt5egN73GNlCxoUIJCuoLp1CN01i/dKgcOHEBXM8xIh1wZxksbw4adv2zYBDL4FHJfQWUmF7RBEXMlS4kQpJgnIBEjJkj48eyoJeABQJkGhdM3OIRyaIAGCo0hVqmwZ8eUXW0IJYPzGoA+/bBv9hRxJ8CfQomATGAhbNOnRlQicNjK5buoYAXk47uNWSeQ4ggjGknUmtuxZtYBFsJUZ6ZslAThxehzDAAIEBw7UkfWLNLDlIQYOBB3ollKfxFb9fXvsgADly6ib2DqaYB0BB44fVLoa4NJHBgYUpE3NWwrrojJhU/1YoLdxMGeP2jI6JAgAIfkEBQQAFAAstQCQAHEAFAAABv9AipDimQyPyKRyyWw6n9AoMyL8CEWjrHTL7XqlhQZBaByesiKBWjAQfN/weNLAbjMEj4rlCi2JTnKBgk0LAgADAIkBiYleKEIckZKDlF0HBgQEDQsPd4wBoKGiAQNaURweHlRCHR0SlbBKBxISHRFlAKO6iW0VviAZGSAgE8UeRxsYHRcXtLQH0NHQsdQcurufjAMDFQwVGRrhGxvMzAUXBunq6wbS7tTwQ3sWvnW5oYfbDA8PYpnsBQKyG9jOnbR4gT5wmJAqXLhNnNQgAnUo375+/tIV0Biw40aCBg0qQDioY4OTndQsAoVIH78FJwlo5NhRCMGC0RTo3MlzJMm6L+oCatrEwBPFXNvwPIApZuY6jx/VIUDQs2rVn16eDoWQMpfXRXYYMCXQkabABGjRTl1rtS1WoOqGcuqEdOUhAUUxNiibNq2BvmrZWn1LSeNQfgxa2m2D9wEEBw7+/u27rq9gn4RhtTOsiVPibSu32XEMeWMBwIGnHsiMdbOBApkcQOAqWlRSPLMdmF6LYDXr30KmJthIYPaDOvhuM3CQQAEC4NCTCE9HQDaENWATRN/uZC3aApGbKwgCACH5BAUEAB8ALLUAjwBxABgAAAb/wI9QCBoaj8ikcslsOp/QpWZIiVqv2KxWaTmNvqOteExeNhiLRiMzAVGqwnB5TtcyAIAAYCCo+C1PJSInJyZ1h3MHBQsPDAJ5AXp4eYiVlkoGBhcECxkPAwN0HKMeRhiXqEoabgORrq+SAn0ZFhkgtyATHEYRvRgdHRISqcRGRVF4fH4ZbBq9G6dGmdMGB9bXB8XaQxYVsgOQeqACDwsLBBcb1Ovs2O7biBQgHBNCGZ2OAuCRe7JoagUMBMxUYCC7au6wwUN0oeEGAg3MMQClJxIoBg8eNCBAIODAggUPIkxobeEhghwZPXjUKs+4jOc6rgNpkBpJawoUmKyTCWKDx0YTIYHjgyYNSIIi1+HMybTpTjLTCqhZkK9igHHk0hBAKpCmQQRgm4oV+1QMwQIQGelr1ZJouY1bBXZNQLduArBhx5ItuyVq2kb7Kl58y9GA3bqG7eLVm5NvGZScGgmwuofPAwgOCCBInMAwtbp5mTo+iXLqN0j9GDDA7KDA4Ux38SIYnSqqAQcOIHwCJXQAxgeZOyKIDTYb7W1gExTM3WiPuKsDLkMIO/v4TgQKhqMlAEH1I37TrYvHm4AA7gcFqotfLwTvkCAAIfkEBQQAEQAstQCQAHEAGQAABv/AiHBIHBGPyKRyyWw6n9AjAYMRgqLYrHbLNTwGgscjQ04OuOi0urkYBN4AwGBQqYhEYGZpze87DQUNCwsCA3FvfomKWweNBhcbGhkVAlsgl5ggHIucaBcYHptNASF1GSCnmaJCHkIYHZ2xUBxvtba3cQACAhVkExoaRxfDEsUSjY2yylF1ArlCcrwPCxvVwxcG2drbyMnL30cfQmQPu25vcwIMDw0NBdvw3N3e4N+vHdWC5XMBAAFz6xY0APQOkJB42ebRq6csWwECDcQI6NcPDAMGAgkUdFigIzyFyBh+ywZxwRd+ccBMW6CxYMcj8kAeECkLEAECJhlMRGeRXQPGAvA2flSooCjNTtoeDmKA8p9KgR2FRo2HoKjVqwqOLnJY8uI5p+oyAiUYtSOCs2exqs2q1U9SfYXc+AM4aKBHAwny6k2Atupao20TkYT4QKe/iuow3sS7N5tetH+tBnbLVd8cuekeQHBQIAFjz44fp706GalNnIV3gl3nQONez3khF5VJu7bt27hzgwxNwAEEBnL+OWUAYfPnvmdL0zxr4OZvpocBatZYNbnytmfz+oYQV/iAAtfDDzn70EHhBwbEqx/fd0gQACH5BAUEACQALLUAjwBxABwAAAb/QJKQxBFShsikcslsOp/QqLSZQY6m2Kx2myUsGprJ5CMscc/otBYAGAwYFYsFKRIIBkmNes+XHggPdmwBAwACISFCeH2MjVEHBgUbDQsMAkMBWSaOnHwSEh0RExUVAgABqKmql0kTIK+vRZ2zWRIYEVhVJCBLHB60wLMCpCAZE0oYGB0dEsHOXHenAWwCcGAb2BfaBtzcB9/gz+JMxRmlg20DAg8NDQXd8PHgB+P1QxsY7ZV304QDD1/evYsHb144e+IiFWjwIJA0NwwAEigwkOLAggYRjovkpRI6dREbECAAz6I8g/Q0BuNGgNIDN/3UARRZ0iTGjCqBcaRkKVWb1IgBK9rshhKcgpyduBXw8oCBtDbV2I0kSNWogqtHkXJS6tLNKagMvpDsZvGiAQRY02LV6mjnAjsDUEGdqVDhuwQI8qJVm5ZtI6UFFjQthAokO5MJEitOrJdvX798uAo2Nc1NtQUj8So2kIAz3ryOs0Lu4xbuKcsPHDjwnLibYtB8i8qeTbu27du1lbYcHNffAwgO7rbmxnjv1dHAEjuAEKg3RAYQJrLWmxe5OAQJCCxnAPP0OtVn9Vq3l9eA9qb8/DkYrzVvYgLMGQR4wB459gIJkAQBACH5BAUEABQALLYAkABvAB0AAAb/QMmG4qEYj5QRcslsOp/QqHRKXQgYjwx1y+16v80GABAADAQVi6U0aoPf8HjUQFg8BMYyAC/v+/sHBwYXDQsVAmQBAV8ff46PRhoZFhWLXBwgIBybkJ1vHURUaRkgWlARnqmQY2gWpBOwE0sdHRKqt28BIQMARmYCWRoRERsbHRcXEsoSgbjOWxkZh4hkZgwLCxsGBQbd3t6Bzc/jTcQadgyKAQMDWA3c3/EG4QfkuI1OBXUL6Yrs7gXgyetGr569g90IFEpH5h+DdwIFfit40F7ChezKnLlGgIC3gBLnUaz47CI/Abx+XWvgcRtIiQUNksTVTd9JXuvaLWBZ8+XEzJgyZ3rqyY8BTms7PYaMF1OB0Fsu0Q1QhHQBN3ggmR5QwJXrU1UXHzBI9O+B1YAusxpAgKCrW69fIZkc66+d2axoEyQwwvat27hy6Sw0k/PKgo56Eydm29YvXMB/5mZkdwVCQMUGFDN2DPlRzQYNGKDktRGCgwJ6M3db3Pct0NewY8ueTVt2TwcMjOZsZ5oAZtZ/O3tim8CAA7E41zEwjVozY+HOGCdwAEG3xuWWGT+H/oyxcQgPpuZcfgQBd5IIvj8gTOA84OIOfHcNAgAh+QQFBAAkACy1AI8AcAAhAAAG/0CScDgcEY/IpHLJbDqf0ONCM1Eao9isdgsdDASMTMZCEXHP6HT0UGAMAHDAoGIRjUZmtX6PPhgIDQtecAEAISEASyV8jI1JEhIbGhkVcFkmjpmNGFQWFolZHByapHofTmRKo6WsmXACFWIgSB4RGK24aHGFAAICGRMTEUQXF5CQB7nKURUCbwABXw8NBBvFBtjZB9vJy95JHhqBznFgCwQFBdnr2Nzf70MdF4CCA4VfDAvp7Ozu8O8GCgB64CWatAb7+LXj1u3fsoCA3NiTw2BaQnX9GDp8+IfAAmfReuVDhzGhNo0bc2GjV1COuYsmF/pL2QpiA4L2vAiwWDImw9SZNElBXCDRYEUC6LAVELLu57agpZSOyynyXMyM3BQogCr0z82W+Kj19Km17FaumWwWpTgtabq3COIiMFsWrSOlHt1Aw3cuqYEEgBPIpWvWLiOpH+0Vevk3cODBhLUa5mPzAUgvFR2oA5wNMGS6kw8LbFAU84OknLF5jks4NOWVEEqDgZAusGrBc8063c27t+/fwIPzzh1XIISC0cBoLuD4s2tSCBIUcIDT6APNBuTKfd4qOgEHpQcwgCBYKwLuuYoTgEAuwIPz6N9FN04Afvx/cYkEAQAh+QQFBAAfACy2AI8AbwAjAAAG/8CP0CO0lITIpHLJbDqf0KhUumE8MhkQxTLter/gcLIBCAAGlYp4zW6DDY2HIEAHANTCkXvPbx8kF3ECA3Z2fYeIYh0RExkChlMmiZOHEhgeHFsDlJydTRFTJFlLHKUcRJ6pfAIVFiCvExwTEx4eoB8dqrpgAUmsFRMaGkkYHRK7yF0WaWVmAwwLDRsX1AYGEtYHB8ncTcIZcoUDAtEF1ufn2trd7EgXBAsPhGYCDw0E6Pnq2+3dBgVxGJgJ8GwBAXP50q3rl8xaAXgMBjir16AAwoT7GDa02IDBI0ICoFl0iFGdxl0OCciROKBgRYQjFZo8qeofRIlnKMZMki0jzeqaBOLMO/Mg2jmLSAzsW/iz078GCxg0cwkzZk+fTSlZgyevzgB7DUjqW8ov66SnD6TSoXr0olJtCuIqMHvWwM0y4+wd/Gfxoty/dM8ClDMwpMGqBhIgWPxXbuBDKRcMIpj3YIEEmDMvRtA47uM+Nju2zMnAQebTmBl3nvvZzVahLL9CIHA6cWrOnVvzeRpVIkEGEExntnY7t+49iws4gOC75QMHtBMktq0a8HHkCZar/R38snTF1Vlf55Mcgjy89aCDRyCE/fhJCLKnJfjbQQHOi993il8AQkR6Cei3S3wGOABcgAIis5kSQQAAIfkEBQQAJQAstgCOAG4AJgAABv/AklBIGRqPyKRyyWw6n9ChZjI5jqLYrHYbbQwEgkqGUjReSySues1OGgSDwOBbsZza+Dz+cGksBABDISEieoaHWRIbDRWAAQGIkZJOGBoZjVEmk5trHRgRHB9lSwNHHJyoWh4co0oAJBQgGSCptYgDFRUfILwgVKe2wVuPgSUZGRMeGhoRERgdwtFQAwDVAwwZDRtHEhIHB9LhSBkPcNUCDAsXBQbt7gbf4vIXGwQLc3ICDwvs7+7f4ORFk2CggB8GxAbsI+DvHUCB0drZewDg0bUFBPo1fAhRmIGJ1PJh7DekHcB4HW0VXMBAQAAAFzNqdMgxZaqCDRjEgcngQYP7dyXh1bTJ6WODB3FENuhXYOZJojcNliOmrwHDgk1pooQ6CecDhDCrZsSq8WRArpIKEii3E93Pmf/Mok1bwB6+Ofvgat0611C7gxVhLmzXtEDJbwoSK+h7SCLLinLSjS3MDgECxZgZ+y3AklrYkVgTJLB8GXNizXpWtnwZs4Do16NLm0adx6jOitcgOEAAW7Rl06dptzGK1CID3QZEt/P9e7ZwNgUdQHA0B0JG5ctJO3++hreDr6z1OXCdwJ1v4NzZ8C4wPc6XB7t7Nw+eXv1HCHfFkyddHxFvAhAgxBp8BJBmWX+HWAZgcXIUiCAnCbDHAAMEPFgLbwkYEQQAIfkEBQQAFAAstgCOAG4AKAAABv9AinBIGRGPyKRyyWw6n1DiopJBGqPYrHb73AwCA0HFwi2bz1nJgjEABAACiwhNr9cll81C4AYA7ICBXB0RGRVtAW+Ci4xLEh0eExYVjZWWSB4gFAKXnZ5aHJ+iZmIWmkQcHqOrWH5wGRkTExoaEREYHR0SrLxJh64CDBkRG0QSxwe9ykMZD4hhDw0XFwbV1QfYy8obDXtuAwMLBAXW1tjJ2qwGBQ0PAm8DDAsF5OXX2emj6+1tAAMP4uyZw5fvkwEC7dyAiUZAoIFzBfURWODMTbAG9NaVO4cuYqd1e75Aa+DwXkePldZNfCZgAcZqGQeeRMmoWrd3YFqOg1nvIUfxminZuYMnL2YBISZnAg20jw08gA3XHR3yc2lNhA8U/msQdaoQjgStAjq4BpGAaDE3ghUrCKSANiOtpfV5AIECtmMLrPzW8iW9ngYUCBaM186+PYnCiCP31wACu4MJF6azb6i/ouQSaE7wOLLkyWeaivw3D8FmzZ093wVt5mADBn3+OShgOoEB1JA9s2490Sm0cZqroVa9ejcX2xB8M4DgoLZwzrk/G9dimgCEL2CWOwguPLX06dQTOIDAJ6eDhqe9fwePxbQDy/EgbH5slz2dxwYc+JbtmL79Oo8VoN8X/jT33yIJFJDcABAcWAkC1RwRBAAh+QQFBAAXACy2AI0AbAArAAAG/8CLcDgaGo/IpHLJbDqf0MsERLEIi9Gsdst9bgSDSoZCEY3O2K56zVZKGIC4oGJt2+/2TYMxBFTwgIFaEhsaFQIBAXEhIyJggpCRRhgaGRVxAJKamh0YERyWIU8mm6VdHB+mqqtJdayvbXQZHyC1HBywuVlzGRO6v08CmGEZGsDHShkZiIkCDwQbSAfIv3oPwgADDAsFBt7fB9PUuQV7A4rODd3f3uHi46sGBAsMigMC3Ovs7vCs8tf2HnBjB+5dv1IGyj0AEGDAgAXqCBrgd9CUPHr28BXQVzBcxVIFCAB0+CAix4kUP0aSt4chAHwETqL0qFLSxXrZtiU0YGSmweiagUI+OHevZLeN+tz9BHqHZT10C2Im3NguJVNA/xDlXOANacelV9kkNNcwnUyfYMN2ucnwXlSZSmmqbZMVncCuVKseUKBgrp2xcMpCPJp3L1++funOe+oW6cYECBAcPpxYbIORZg0k2Aw58uS+ldcS2JPIYVTOnD1PDq2GbUMGDlCnlvyZ9ZaEDkYOgBA7wbfOtCnb1oKggAPGAiAQ0Oxtc3Dhw7MgIAABkUPYnDV3Xh2deAICDIgm791cNeLuxI0jh9ANOGj0XBB81/3AQeTI8NkgMHBcvP38d0wHQT0MIAAgIN8VEFwQACH5BAUEACQALLYAjgBqACwAAAb/QIymQiJRiqQRcslsOp/QqHRKfXaKg4rFUqp6v+CweCEABAADi2jEbovf8HhUsskIBoB8SCTv+/8dGBkVeAFFfCQCf4uMXhETFWUBZwCNlpdRHxaYnJ1MHl8nnqNiH1IDRRkgqyAcpK9yFhkfGZ+wt2IVqkseERhXuMFQhQACGRpLHRcSws1LFBR2A2cCDw0XF0wHzsJHJBEaC4UD1gQG5+jb3MES7QUND9MDAgsF6Onq68EGBWRo5A3s3TNwIJ8+WPzgmZlXb+C5ggdxGSDwQECAedYcEjQYcdTEBgwmDWDQwNzAghw7djIAz2KxByZPQlTp8d0AeeUcoqTpkWU8/2r1BN7byXNlvztorNkrwPQh0aKXEj4wU2wBgaVFnKaEumgiGWoZ+QnduJVrn4QhL9IzWWAJyrJm47D097IBP5kz43Z9d+ciyZj4nuo9O3dagGpXzwl9O3jvAgZ4yDVkuliB5cZ+pFJdu7QtCcugL2OW2y9kUrt3EyBYHVrBaNIEIKu1mqC2bQStXb9+41WSAAYEbN/G3Xr3m3eyR0IggKC2gdrEQRsXc44ABIuHYT5PsJ116OlhmjtI/gBCAe7nVEcXDd5Lc+uGBSx/nl719/ZgEBiAwOAfAwfNcaeedPiFkUABP82z3HC6FSgGAgXwt9B/6jnYBwKxWaQcbhZeGAuhhgl0+Id4zFkWBAAh+QQFBAATACy3AI0AaQAwAAAG/8CJcDgaGo/IpHLJbDqfzIygYjkWodisdgt9AACDCvLKLZvPy81iAAgABOi4fD7pRKTGkInO7zslGBoZYkIAfoeISoNfAY2Jj4ggFBaGkJaXmJmaHByanlsUGR+fpFpwpahOX19hGhoRQhgdEqm1FWxvDw0XvBcGEgcHtaSuCwyNAwwNBQbNzcHDnrMXDQxsyQvMzgbQ0Z4GBGtuAtnazt3emAYFCwJsArrbz+jpkOsND8jK5ufC9ZcG8AkIgI2APG7+/tkLNwDZAgL85im0Z8DYtXjrzNGb6OeeF4IClh0MlpBjRwIPBgJg8LCZkHklTfIB1w7ZA4jrXiKMKVPOPf9rYJQ1K6CRZM+ZBVC2GRDSYEaYPI+eoakSnkGiRaNKLXNvIMGbzPgZ3eoz4INrLA/u1EpWC7izIFvKI7mx7Raax3JdJdqPrV0sBRq4+yoS6zMFiBX85Wq2IbaMRBFITqx4MZd14pjKTcAZAWXElu+yOxZAAAMCnFNPphz6bjXHDxwUSN35c+XWUAKKWwkhtYHOnlnjhoIgAYSBTCGgTtAswerEw4kbcMBg6WnfzoNDj/4EAQEGyBnIZv7buXDuTrwfbyQAQvPfz9ETNw50AAQHxbPflt89gYOPyThggGQI8LdFAiiFB4FnkhmoBQIFrBeAAQ6aUZwD+FV4xnMKBAEAIfkEBQQAJQAstwCMAGkAMwAABv/AklA4GhqPyKRyyWw6n84MhTIsQq/YrDYLEFQs27B4rNUMAgBARZQkkd9w7UVTEaQBIfYRFe/7lxIYExkDAGghVn+Ki0geExZph4yTlBwgFiEBlJuMHhxQJpyio6SlpqemFBkfqyCfqLBNXyBDHh4RsblGaAMVGUMbGB26uSQWdgEDDw0bF84XEsSoH0IZD4UDDA0G3N0H0qgXBA+GANoF3dzf4KYG4wLJDAvo6Qfr7KPuC2cBAvPpBuzhI2WgwAIGyfwRABjw3kBKBRsgTPagAD1vDh9OMiAR2zKG9jJq/MOtAbl4BC6qEzhy47gzyhqgMxKy5cYG+xJuAynSZpz/gjkHCGiwEGBNnyQJHETjD51FjD2RkinQoFCyBUWfNowqNUzEB0wfLLRILyTXrlkKEmBgSFnKgkK2nkWLheM1ADG5aTVLF467a/Fk8pzb98lfeNn+GT1a2KtSfk2dQiXceAlQhEKxFtx7QIHnylsiTlRGVqvnz6C3UGXgcWeBBAkQnEad+srXtgxSwoaNQPbp2mlfUnRgYHds37+BQ9EHk4EDBMZ7z1agfHkBCM0dvE5QPPb06k8QXJ/IAAJsbry/g3eSwAHMARAInE8/e30T6A4wCxDLvTty6vY1kcBaMIlVXHHS0RbgEu1dM4AyDuyWoIILJpFAAYBlQ1xvCFR4HYV4ECDmHIcefliAewEEUECJWkAHQYQsbtHbEUEAACH5BAUEABcALLcAjQBnADQAAAb/wEmlQroYL6OjcslsOp/QqHTqBAwq1Kx2y+ViHgMAQMBMds/odLMTEQICYrV8Lu9g2lgjQETv+6d2bRR5ASEhf4iJTB5GFW8BkIqSkkWTlpMAl5qbRigZICAcnKNnFBkfIKSqWVcfGauwVAIVE7G2TBYVYWMLG0oSt6sUHBMPAgEDDA0bBs3NB8GqGAQLxwDKzs7Q0aQFCwPIygXZBtvcmwbex8kN5OXnnOnfcAIN49kH5vCT8uvi5Pn2XTJAzRo2gPoEKvIGjt09bQkV/iFYTcxBI88iSvRTAMKbAfUeZtS4UU6/cPYQkiyZRh64MSnxBWTp56TDdPfyraTZhaLB4XY4R/LkOO9mAYw6h9I5eQ1ogZwzlapxSS/lUSM6d0qdYvOfzKhbexas6i5r2DTqUI57OlLr2Sc+LTqFCvatFoZw/rFthkCBArtculod19evX8BaqMJkmyABgsKHEVMRbKBxY8iRJUvxGc4BAsuOMWumgjeZgwKgHxv+OzpKZQgMOn9u5ng169ZPEBiA0FCAg8qVQ6/GDUU3BH+/E9DGfJs4EwQFHPR20Di46szOnyc43hl15evNsy+BfnyAacvgxUPZ3pDB78cI1Eshjxy+/PnRG169P+UzBAgJ8KcFeAoEAQAh+QQFBAARACy3AIwAZgA3AAAG/0DOJ0KMjIrIpHLJbDqf0ChzILBIr9isVusZBAAC0Wg83prPaOekMgAAQqK0fJ7GeDKVwDdE7/uzGSEAe3+FhksgFiF6bwOHj4UcFBZujJCXf3yYm34BTyacoWgAJKKmcxynqk9Vq65OXwAVGUgYHa+4egIPGkgSuKsTGQIARAsbBsnJB8CnGwsMAAMMCwXKy82iEgUNAgHTDdcGB8zZogte4NbK5OacBgULxAMP4dft7pgGBBCD9OvsyuWDtO9BugUExOEb+MhAgweDBFRTKJChoX0M9AyYeK+ixT8Oo02biGThRz/wGmQEwMBeSY8n6RhA960lwGUwY6aBJ09avf9kRHDqRMnPHwMC1gCaHLqzgMFvCIFGEMp0jsOnuxIWWEcuZ1UtGHVNLBC061c5IaVR01rE7NkzKVdSS6Z06dss3NLZpOj1LhSe3ujZ69jXrxOeRpHCC2jX8BN4TzfaIzuVnALHWQq2yQpv6zgFoC9jlhIW6tatCRAgCD36SsgBVKImSL06tOjWT7hFC8DAwezftVnjzt1ArwMDv1PbHv64AISM9BwgSIBc+XLmTQxA0FtgdvXgt7Ermb79GwQC3mnbDi++CAJ+XnZ1T2ZdePskCJxqhFAduWr79yGBgAMMtMEABPPNFlyAS2xAoB4HTqceaAwuUYADbUxznGoIVHgZ2HPfPCCdah46cWE6BpQIBXkQdKjiiuAFAQAh+QQFBAAdACy3AIwAZQA5AAAG/0COxdIpdkbGpHLJbDqf0KhUyRkAQqKRVjvter/gaGUQuGa3SFJ4zW4vPZlKoBwyKVHuvN4b4WQAAGUiSmp7hodMHB8VgEWDiJCRRh4gFCGBAUkDkpyGHxYhRpmdpKWmp4cCqKttFhQgHKyyXRkUGbO4TxW2IEUeucCaGRkawcZjgAwZGxjGwHFWAw8bFwbWEgfOqxEbD2QDCwTW49napwYNDAMDDA0F4wbl5qYFDQJl7fDx86cFC98PxMGTx4+TAQLeAAgIp49gwUgHH8xZ2NDhQ0ToBABg526gxYuGDCy4J61BRZAQCfzb+OCdR5SQDBRQF2ChS3IfYbZBxyAAx/+b1g7k1LmmHkkG4m4KHUoUjD+AAnEybdolopWFSV0upZoH3YNAFGVqncpVCrpoSN8VCUq27BOZI30+MFlgbFu3TQ4uAPvAWl22d/EukaluY0elQgWH4emzHdB4iRV/Mdo4KuDAkos89clQ5uXMVRFeZfgXMubMXufkq6tVgWvQU85WZv3O9WvYUeBqlJY0AQIEthXgzk0AAtgFBhIo9x18OJSDDMA6SK78d3PnThhLc7DcN3Db2PMmcECypfLk38GHZ5IAwjcIBc57V79eCQLRAwQ4iG+N+fX6RiDgQE8BMMBdf/7dBmCADgAUXwLopbdgEvchMwAEBEBYHX0TdoAxQRwTQYBAdRJ2mIQFZCg03W8ImLiEBBNUUJ4DLLrIBAEN1mSAjU6MCIGIPD5hnW1BAAAh+QQFBAAYACy3AIsAZAA8AAAG/0CMUDgaDY/IpHLJbDqf0GQlJDJGr9is9loJAKjbsHj8jGQqAG+IzG6PI5MMACAUIUnuvH75qQzBe4GCQh4gFl1eg4qDFiEBiYuRbRR4kpZ6A5eaiiabnp+gkiChpEwgGaWpRxUZExOqpSFpAAsaERtCErCbHxkCcwwLurkHu5oaCwMAAw8FBs/PxcaWFw8DAQMLztDS05EGDQ/LDA3Q0d6SBQ0C2A8E5gfd6IMF1gEC2vDy83vgDOPl4PFTpO4Xs3cCBwoqsCBNNnMG4ikMZIAAgwEDyG2Ltm8iGwMLGLRDyK2jxzEEGt5b8GxIPJMnt1T8d6/BxogwY2oBKZJZwP+SOj+mVIbv2UaJQcfMfCTApoFtL5MqXTeyJQacOaU6qZgMAD5nBaBm1dqk4gOm5cJyHEt2CTh2B8MKwdo2y9MFv/C9O4q0bhSzachBjOr3CrhrzNSWZFt4bj2DC/YubgwF3NmMAcX2pczkLTYGYRUT5tyEIeLIT7cpWE26bDhgaZ0hWM26tVuqGd8l2D2btu0lprEt2M27d+3fR2ZiZOCAeAIExpEnMeCgp7vdBp7TPi4dQwIIiCFg5729+xAEBS5mdJA9O/Ty5jEgqN7OgYYN7rcriI/egcMKH0zgjHa+8WfARdhYkIEGBTwXXXzy0QdABRWAsIGDBRroAGKsFJcnoYHi3NMcdAhAmMR81hFAoolIIGAABAJklACLS6AHAQQ0NvEebUEAACH5BAUEABgALLcAiwBjAD4AAAb/QIxwJCwaj8ikcslsOp9ICyAkGlmJ0Kx2y116MoEA4Egkdc/o9JHzEYqRKLV8nvWAKoB8iM7vO+0WexhjfoWGRRwUUnpGA4ePaolmSAKQlmoil5pzKZuen6ChTR8coqZMFBmkp6xFFhRtGKWtrRNFEbSieQACGkUdErmfFBUDAAMLBBcXBcHCmxoTD2IMDQbX1wfPmhcNAwEDD9jZ25oFD98CDQXj2uWQBg0M4A8E7e+WBQvGAgvjBu7wGTJAYB4ve9gOBBTox8A+cAvYJVzIkA5BdACq/aNYcU48BsfqtePYUY2+MOokZiNZ8kw8AfQQJmzJR58AXhENFFFI0yOB/wcAAmhUybOnmnhBkakEWNQomnP81unEwNRpmo8xDRSQ2NQqF31B+10TwpSl1yZaYQ5gsHXryrNdHKpNpnUi3C0Xjw3l2vWuk5f02PE16zcJ1AApRxIubARrOJkrFzOmqo9fzomSJ1+kZs9t2cl/vUEUPBg0k4sD1q7zrFCB6dPysrpFoKD2ayVaF4S1xi4B7dqubyMhqJZtguMIftsWfkTuMQcGjvtWzrz5T3AMHCCQrjx4dSEJHHwbAGF7dN/AvX9PgA6xvQTXIlwA/r0IAgfzyBNIsCEDiAkS0FcfAgVAYAwD5WmgCggRHCDgdwQaxJYBGqQCQgcPrgeBWhBsNUDBBxNQVx8GBKKzlgP8FZBchuvhB06HyIk4IlUQhKVdcgjMeAQCBKj1gIo56mjEdhsCAIGQSvAIgQNILrEicEEAACH5BAUEABkALLgAiwBgAEAAAAb/wIxIZDKNRpmkcslsOp/QqHRKBYSOWKp2y+1OQQJAANBEec/otBNkIWdC6rg8bqkEkqK5fk+ltMdXR3l8hIVvAWNLAoaMcyJuAAMCA42VaRQicJabnJ2en6ChoqOkpUpuGSAcpqMCFqylAQMVGRuwnxYUYQAMDRe/BhIHt5YTC2EDCwUGzAbDxJUNDwC8Dc3O0JUFDQOyC9fY2YwFDAO8y83P4oUGx97ozOrrewYED7IP1unzhdvdAt+uyeM3h9wYBvCcDSSopp0AWQ0SLmSIpt60AfnATaToxSEAgBo3cuRi7yABA0kUjozTrtuAiAbQHRC5cko9BpEenBRYM41H/4ASafaEYlEWg5PwZg71sk3My2UyhS5tcjMn0nRSpy75qSxmPKVaqRTFiDRqWC1NA4AskBLsWSkxGeArQPdr1rM/YWK9q9WANHw7sb6d4k9twL2Do8Q1CjXJTLeJqS4w99SrQr5T/d4jGzOqgshPCkz++K2uMwWfQVMlIHcAws4IUKNWLdllxAS4Y8umvbVB6wcFcCdAoDs17ySiB7h2IHy4bOO8xwJvHhtBBAnHkySAIEYA8wQGhkvgwMFD9gwIWMuCEDw8AgzkV53f/pDB9/AGIsQ/n37z9PDgeUAedLRt1x1zzIh3wGzZIVDAQwOwB95wxZ2XwXbd2Acgcbvx5yrAZhAQkJtuFmrHXQD2ERdbiUo4COEDKrK4BIYAOCBjEwg44ABKN+L4XBAAIfkEBQQAEQAsuACLAF8AQgAABv/AVCg0ihiLxqRyyWw6n9Co9EkBBACiqXbL7XItIWNYSfKaz+ilB0QJAd7ZZDlNr2s5H8sbEDLZ/4BSJCEBV4GHiGRuRnGJjoCEAY+TdSmUl5QCmJtQAJyfoKGfICCipkwZp6oRFRmlER4RGKuhqbShegEDCxtJErebDAMADwQGxwYHwJQbCwIAAg0Fy5wND7rFyMnUjwULVgwN2srciQYEAroL4+TlhwUPwwzGyO3ugAYN6QPS9fb3dc5dG5CtHsBABRoMCBCN3cE/5xhg05bs38Mz3oYJIFDA38WA+tR1NPgxjUAABI0ZqVjSpEJo60aybHmGgESCFA9YpKnFwIL/hRtl6tzJM0q+fQs6rtRZtIsBeAMIihNKtKmTozCPLa1qtQmBgQw6jhzatec3htIKjOVaNsk5pGKPMW0rBeqAcE890oWCVUBSdmzpfr0yD/Bevg2s8MsZuO3TZ7viVmxc1qe8tGspW83HAOXfzIevElhAmOO0CDoVhL6qkGHMjggUyF7dpEBngmoNJIgtWzVtJZahNUhAHAFv379XNrgJQXfx3siTZwzwwAHx57OTG0GAjiEEBAl0H++g3UiCgQ+Ii+etuSkCB0Ad6Bbfuz1P7gMhFAi/+3j5CAlAII91x+wGXXncMQcefb39d95CDMxnYIMIOrCPfMXx9l8ECMCjKAsEBGSY3X8ICAgAAw4YF9uGSST4oYosKhGgFQbEyAR3KdrYxHEKBAEAIfkEBQQAEgAsuACKAF4ARAAABv9AiWQkHEpIxaRyyWw6n9BoFBAiSq/YrFb6CQECIdF2TC4/OZQKYC02u99btCUUoMLveChlHqiP/m15gnAcQiIAhoOKeRQiIUKPi5JuFCNek5huJ4GZnZ6fmAGgo25IpKdMFqirrK1JABUfGa6johIVExIRGxi0nRVCAg0dvp4gGV8DCwUGzQfFmAwAAw/MzQbP0IoFCwIADA3X2NqKBg3SAgvi2eR5BgQPAdQE7ZMFDX3g6/XuBAPy6q6x4wenwINp1fYRhGNgwQAAAggoXOjGHAOA1pxRrEhggbwHEgVudHPvnz6BA0dqeScAoLhxKskYXFOtgLUDKWNeMQChpbD/jDh1brGIcaJQLNw+hnSW8+gTcw+FGbDJ1CkWAheVTb3Z1CqTmQEYMBOCratXJeZ8NmDG9SwUosrGSijrFgq3AdTCcTVbN21YvUWC1m3yLuuDZm0HN0kaNmNZvm6hyluLEvLZwkX3Kv7qEMADwBJwWvaaFqLexJuTvItHzSZXBamVcPsScSs2BbBjF5E8YK1NBLhx6yZbQJoyAgmSAxc+fK7DAQyQK1+eWzdRAQ6SKw/efCqEjwa0U68eO4GDfMjDJwhOPjUCf/KyJwg/vnkCBnghFJifoP5wBBDgFR1/CFDXHAIOXIRdePRx918B37VGIHv2nRdWev1R+OA/A8iXKCFz9j2AVzX9GdicBAAKAB0BBSJwYhIIZuWAiy/K9h0DNTKBgE3sBQEAIfkEBQQAEwAsuQCJAFsARwAABv/AiXBIGhqPyKRyyWw6lyORyIh6Wq/YrFIUAEyJ2rB4bLSEuiFjkcxuO81ot3y+JHG79LyeIgIIv3qBbCkiaROGgolhKSchAAEhXwOKlE4fKVFHApWcT36doKGio6SlpqMfp6qroBYgQh4RrJWTQxgds4kCAAAPGxfAErmCFbwMBAbDig2PAg0G0AYHynkEAgEDCwXR09RzBQ8D2dvQ3d5yCwMAx9HS524GDQwAzu3m72MGBA/Y2tz4bQosePSAXDmAZOI1Q/YP4RgCA7A943bPIZYCDPoZPFDRohUD6XoxPOgxS7xd9SiWxBJv3jh7Ky8uwFYQZkwrBRp0YTeE483/J/oipizX8WcSjP2gkfNplImBcANqLi3adAjIa8cKCJFGteqElhK3bWXq9Yi+BwCyIRvbtWoBCLweIJtaNkk8oc8KbOPYtimBjNkM6OXa1yi4tAW1CiFb12pIdiobGzkZwNlGxo3ParRX+KdAxHOJdo55d13evZgb/628QDBdyUPA0XRdTgFsxxEZ6NWLQIHv218bXLNsIEFv37Zh6wP8LIHx48lhyx4AoYBz48iB3x1w7Dp04BNWC3CAwHv229MhOC/+/XYCCAECMCjPHnn0xggcCLVe/7xkBNZg40Bx/d2XGVTVJVAgcAhAII5cCmL32235CcCdAxG2BxuA/FBnKd6E7sEX1XPHgTdBfs0UgEBvJgoB4DUDGLBii1YxMAABCNBoBAIqIhcEACH5BAUEABEALLkAiQBaAEkAAAb/wIhwiBoaj8ikcslsOpeh0HNKrVqdp0AAcO16v0qKCLAVgc/oampcHo3M6bh8uJZGQm74fH9Onex4IyURF3yGVx8pb2QheoWHkFV6QwKRlk0UFG4hWkIDl6BOAaGkpaZfXKeqq6xUmSAcraUUFrCyt7iHAhm5lxUAALsbGxcSvXwpGQIAAwsXBQYGB8d7Gg/MD9HR09RyFwtkDNDdfAYNAwECBAbkfAToAw3a0u1pBQwBzdDb9WgFDwP0aePW74uBBQEfrNtGsOAVc8sYyBvo0Is5BsEm8qvYhcCDfAvmNeRIpQA4AA/2bSRJxZwWBgtXsnxi4F06jdJGzmRSQEC+/wYqD+jcqeQfswVBhxJFYjKhSnpLmxyMGDNnVCYXM4pUejVCTYzNtnZdYhLkOK9CxyYxSSalgX1p1R4xh07dW4ZykRDwKUBeAWhx8w65Z/avVcGDAQoEHFjwwQEo18HlehViAIliEXttgK/vVspRPZrNjLjsALeTNW9uK5khaKI16/pl/Jpoz5t/GauO8K8wYAUKVD9GmTsBcOCah8NMwBzB8eQN+BJgnsA5csQ1Pw5wQB2B9eCIE0DIB8FA9+fhIWArcP66YAQO0C03/131bQHc6R8H7xjfAAgIRGMceoKJRx5z+rmXFwIQQJZNAgnyt6ADPokDYXUELkhAZ9w1ly2hXAj0th191u0mHjMQFOBdiaolEN9pKjq3mxDw+fSAcQjMmNgDOepoBIT7BQEAIfkEBQQAEQAsuACJAFoASwAABv9Ak2k0ihhJxqRyyWw6n9ColGkCAETFCHLK7Xq/zZAROxKBz+h0kpIahQABsXpO957eAHl9z2eW4SFmfYN9IoCChIloFBREIQEAipJzj5FGA5OZUilNApqfUSOWS56gpqeoqaqrrIQfrakWsKkUs6gVtqB4DBO5mRQVAwAMDb6ZGQLDxcaSDQwAAg0G0wYHzH0EDwEDC9TV13wFCwADD97W4HUG4wDm1OjpcwYOcAwF7/F0BgRwAvfT8PKlKTBgG4FzAtUUELBNGr6EaAo8ILfg3zeIZww8GMDN4oGAGLms4/jgIECQIaUYaEDSJMCUXlYmI4YQpkgCz6IZSILSppP/fRMFdOPZ0ycTcdu6vStqVAnSdueYNjWysp7Fi1N/0gvgb2eEalKnEuR6kOrHrE8WNjTw7yzaJgUYNCxAF+zbJhop3rvn9q6SkeXumfW7BHBJticJJ5GpDLFdxV+dDdC5FPJXnNAcngxrVGLSqJx9Ii03rW1omwUawHmwNzHkqgHsOe5LeF9BAQdNW46gdoC0ugcU7I47ly4CBcgtS9SbIMHx5JDFcVzQ3Plz4YoNF6h+/bUDAeUIcEeOXTHO2OKbd1eMIBtXBwkMOCcPGYFEjvDlI3hu2QCEbRA0px99iiXgACQPCDgfdIQh4EBBrMW3YHl+tVeQPRKup5hauGVIMWCBcg2Q34SWJaCNiOrxZxkCEHAU4H4fstfiAC/upoSDwjiAgI03OgBBATwyASN5QQAAIfkEBQQAEQAsugCJAFYATAAABv/AkWgUKRqPyKRyyWw6n8hQIDQUQa/YrBYpAgCoo1Lksi2bzyMpoHpuu68i9VBMftvtn2I6ADjW74Bue30RVoGHZiknRyGIjmhGjY+TWCdCAXyUmpucnZ6foKGio6SlSBSmmyEWRR6pr7BmAQMZGrGPXgsbRge3dhMPAwMLBQbGvb5uGAvCD8XHyW4GDc0ExgbI0WbTAgAM1tDa2w0M3g3X2eJaBgTlDOfh6usEDwEC8NjyZfT2+Pn6WQo8ADDs2j+AVwpAILjAYDqETgosIPjAIcQr0/hURHcRyjQAARg4fNgxiQEHIBk8w0ayJBICIAWsPNDSpZECA+wVe1bTZoT/AgLsWePpcwnQWQ1mFlVSgAHSmT1dCiSYFF3UkgaCDYO6FIkBZlsNFKPZ9chXYQuGsixr5OyAB9aKHCzLDQBcA3LJsj3Z7ZvYY1cvTnN3jmdgiOzK3fu7lm0EegAWW3X8s56AhpMdS5yFGfBhhBIZii1C8zPArxRHRyjtOKNdsWP10m2QsoBtlqb1sat9G5sCygRyyrx9QMFvzcIJFEtg3LjmoAIIJJiOoLlmpwOkU7fOVuAsB9MTVHfONoFW8NvJl00AQRgEA+nVL0XQfgCEAgngjz/elb4A+/jpx11/DjQToHgDzufAf3CFtx9bCCw4wDf5IShfUQi0ExJ4Al7oNBMCUzHAoYX8deWdAOhZSJkBEHyHgHjjUcYeQRAgYGOJ5S1kn42UHRGhPcz16GMBBDSnQBAAIfkEBQQAEQAsuQCJAFUATgAABv/ASCQUMgkvwqRyyWw6n9CodDQKAEKno3TL7Xqbo5A19C2bz8zTSCQka9HwOHQdCLgt8ryeElGL6lh6goN/diMleIOKZyaFgYuQZY11kZVlVXUCA5qWnU8DnqFRAqKlTQGmqVugqq0RH66xspEUGSCznRYTSR24igBLFxK+igMAAw0XFwbDxIICAcgGzoobDAECDdPUghfX0tyCBQ/H2uGC5MgF53rpDevscg8DAwvb8WgG8/UFBv4H+MoYWEBvQb9/Ab8MLHjQAMCEXRby8+cQYkSCExFa3CLRIMWHG6MsBOBRY0goBhoIAPCgIciTTlJqekDg40uYS2SyrPnvJs7/JDpp2vzZROYAoR+JMknJAAADniaVCmHqFGpFqUAJNGVgLsJVrF61OtV20CdRA2K5Gihr9ieBB9jI9gQr5C2AbGvn0n0bN6/DtjjH9WVLN8K4u/YI0y0AATHFv4ULLMBmb+jiBccq6wUrOVrizVgHZl7b7wBgmKLrkYZMd2C0B6tNnw6Z8nXs2bQbWIFdoLSCwikBBOBtAIGC460dCIedIIFx5GBTDhiOoPnz39EJCGdQvflx7Jync2+e4Htk8dUNlDfPWbiA5uq/g5dqYPr7BOqvt7YP3zl7rAnYp15+/0mVADQCFICff9ABiKCCBDZo4IML6gdWAt8QUGGBSmGIKo2GDM5nYIbOPVdYBAnANYADCLR4ohAp0lOAiy+i+IAABCBQYxIIFPddEAAh+QQFBAARACy5AIgAVABRAAAG/0CTaRQpGo/IpHLJbDqfRxMAQIRar9isUQgIULXgsDgy7FJF47SaWfau3/BiGxCvp+ejkn2fxYtIG3yCTyNmVYOITIVuiY1JZY6RSCaSlZaXmJmam5yNHJ2goVcfGUUYomsBAQIeqHAWXQKBRQeuYxldDAa7BrW2YQ25vL2/YQTCvL7FWccBusnLWs3Pu8rRUAbTw9bXT80P291W2V3g0OJPBg0DAebV6FDB7eHwTers7sT1TOrl9PtK+s07BzDJPQD5uBUsIjDhQoMOAAxw+PBIP4QGCryraMRAxIkZN3KMoC4ASI29FBYsOWDBNpUAWSaEua9fy5ApR5JsYNIlyuADNOsV4HnzZ1B4BhZI9FntKLqkPXEC1Zl0qVSn4qoWbUpV6dacIw1AsGq0q9VkWLuJPct1ZAGvLtHqLDD2ply3cK/OHSuAKViOb1f5nYoXQF+9eFc1kKpg7gKTizUiUNA48eEECShXBqxUgAPMCSZvrhjYM2jROhNAWPUZM+qRqlmfpkx1tWnXmsPa/mwgdG6OBh4MMN1b9OiFwWUX/10xgXDivmkDf+CMd/TjK6kzsG48rHbu0qcD2O76NeDvobu7fTCeAIL34c87cz9Zp5EC1CHUt38fggME/CEBn2ZBAAAh+QQFBAATACy7AIgAUABSAAAG/8CJaEKSGCbIpHLJbDqf0KgzFAgNJ0epdsvtIkUAQCiZ9ZrP3usVi267oeDAuvyuv8dCEelCt/u9JngiV31/hlqCZIeLW4lIhYyRSniSlZaXaAIAmJxJA52gm6CjpKWmp6ipqlICSRGrfgAVGrB+FQEAD0kStW0gFQADC711GgvBw8RuGwsBAg3KbhcPAM8G1wfRXgXU1tjaXdwBDA3XBtngWwTUDATmB/Dx8vP09fb3+Pn1BAwA7e/6AgocSBAeP3/usBVcyLCggYMPEp5rSLGiPQMNBAx4UOBdOi0YNXL0+DFKSGEdv5WEgnEASpIrnRhY4HJBynMxn8yseRNdTv8mOwc06PmziYEHLofCLEqGmtACHeExXXI0mNKJU5UcdSZRalYkBRhwNRDVZ9YCApx1LPsVbFoBUNm2LTDAGVm5X+nahYp1bl0Gd/t+JQBgXGCvgws/OGx2qoMwi1MinooxwEayCttiRIZZMOUGlheY88x0JmeAmo8JHT2ZaQEIVju3LsqtWjnJjWl3u505LzvepIseJCdbQdvhBPgqMP71Yb+IBhIgWM788/MCCaRTb+5AI4To2pdz9449fHXHLr9nny4+KwIH6cGzP1/0vUsH8re7h3A/f/upCPA3gAMJRDffVwHeV6B5XyWA1AAELHigew9YFqGB+k3loFoLUkcv308JiAVXh/9pKKJ/H4L41nrstTVBAnUJgMCMKZb214wuKqGXAQogkGMSCRDgYRAAIfkEBQQAEQAsuwCIAE8AVAAABv/AUUgUKRqKyKRyyWw6n1CmKAAobqLYrHaLFAKq3LB4bBIGQtaxev0cFdHsuLxoEn3h17lebD/v/3xggINafYSHiIlsIQEBA4qQRY+RlAKUlAGXmpucnZEfnogcoX8VHyCkeplKHalsFhUAAhlGrmwUArINBrwHtmoTDAAMBLwGvr9hGA3CDwXGyMlcDbkLBdJqBg0DA9bYYwYL3Na931vh3Lu9B+zt7u/w8fLz9PXvBg8AA+rH9v7/AAMewBdAQLF1AhMqDFiAQcFnCBdKnAivgICCxvpR3EixwACM0DiKXEjgI4OMI1MGNFAywAOUKmPaa6BvAUpzWbQ5sgkNJ5b/cPr4HfMZpQAEXSGJQinwIAADftGUNmE67OBQqU4INLMaFWsSlrmc9fS6RJuAbhCvkv26De3YtUjQ7SsAsetauQ3o9oP7Nd8AAnrZ8Y3b1GBgu2QbPjw8uIhFjIwbe3RqIPLgli/rIvZKM4BNzY11doMZekFN0oPDFRQqeDBVAbtAu873tLLGxlqr2m6He+vhzUrNDnBmGa62cXSfKVAQuq21AgmWM08tbl+C69JL6yNwPfry0BAcQcf+fXCCwga6ZzfvUMD19Ov5GrjIAEECAwjiw51c/37+8nxhdl8C/03HlwP6QDBggYMh4IAjECCQHoN8OaiPAwsCCBcC4QmAOOGEGq6VQHjE+PdfaE2VSKB+azU0HHQInNibS/hRWCEBZykYY4hrOcgNATE2loSDzgi5hH3SLRcEACH5BAUEABEALLsAiABNAFUAAAb/QBMgFCkaj8ikcslsOpcjQIAYKRie2KxWaxoFpkXrdkwuiwJDVPFabruVXRFg+K7bj6NQ4M6359F9gWQmRlSCh09dRVQbiI5LckUDAo+VR4SWmZqbnJ2en6Choo4Uo4cWH6Z9qBmqfAIZE0USrm5UGrO1bRkDAA+Num0TvAMLVgYHwWMbCwMDDQbRycpaFw8AAwTRyNRbDAECx9zdWAUC4NHkWwUDAQxs6lkEcw/bB/f4+fr7/P3+/wDzGWgQoJi9gAgTKly4oCA0aQsjSpRooKGAh8gmatzor8A1Btogchw5kgADXyEzklxJkYAAAMYOspyZcKCzmCpp6vxX0RnG/51A/VXERuBY0KP6DDwAJw6p0wMFvgkwYPTpUZfuqEqL54RAu3pGuTIZiG3BtnFikwx9dnZaWiQVwf10+9aIRwAgD9ZFEhWlvb1IXA540BSwEZvFCoQ1HKHnM8UZGTdegK0B5HuSlTK9THdvVHScJZvLWpWxAa8BwEI03aBs285v4xrUazjuRZmM7wrQZgVz7m8PeEdm7NKX4t6w3zYQkDh07QY+IQ8HvNZybwWZl2ZTjEAB9t9MEyTo/t3waAYIxJOXjBWC+PHeDXf3CgBCevjl9yJwUNDB+/XyQQCOf+rFJ99SICVgAHn51ZUAggUoyOBvvhhQoIGAeTUABNHg10dgWvs544CFHsrH3wD+WegdhnUhIGA4CiawImMPoiPhjOZ9w8B/LHp2zgPpTWiiM/YhAKCJ2DhgpGRGuBiAfUwegYAVKyoQBAAh+QQFBAASACy7AIcASwBYAAAG/0CJiHSRGI/IpHLJbDqfyhDAcjRAr9js1RQKTLXgsNjY/Y7PaKVpBAgYC4W0/LwOuCWbgnXOz5pEXiFvfYRYIgAAISQbhY1OI11HcY6UUZWXakZeAgOYmIeeoRKdoqWmp6ipqqusra6vsJgVRx2xYYiztmIVAAMNFwYGB7pZD70Ee8RYEQwBAsnKUB0EAgEM0NFPBG0LwcLZTgYNAb7ew+BMBgvODeYH7/Dx8vP09fb3+AcFxgwE6FAEGAB4oEdYvoMIEyJswGlBQYUQI0IUN6BcMIkYM9ZTd8ydxo8ZDTxw5s0gyJMQC1S75hGly3wEBgR40PKlTXrienW7eLPnPP917Gr67CnSGjKeQ4cWEPjgqMmkPakNcCgUKkqKvuA8tfoS6ABkergSHSlA61axJ5daK4nWJrWZBh7+U0IRQDe5c5FwLGfkXV69ZMEa/CtJYD9zhI9Qs2v2XOIGFR2GdUx4Qa92kxNLACpAsN/Eahk0ppz3LU13ievu5Jl6QcV2rFOThT04dbPDsQmrHDhac8ypvQmLI4fZZGtnBLR+1j1StHIFvpsR1INAAXThDO0aSJDA+vW/WB1wR1D9e17OBMZ7T5ygeQH11tlXownf/NwCFSFwT1DeNznx261HGAIOIJdAgPERlgAE1rxnQHn2/aPWAwfyJ+Bfi+m3XX8DOlBCEYAWRogOAhB8WCGHfyFA1nshighOAittF6JmBsikX4u+teEAeSimWOAAO1anmRELAsAAeUNWAQEECCSJBHneKRAEACH5BAUEABIALLwAhwBIAFkAAAb/QFGlISkaj8ikcslsOo0iQGhjKDyv2OxzBJBaJQateHw1RaXGMHnNPoa6lk17Pn8DLBe6fswNhFBFanuDTCYjAQFGX4SMSWYBAI2STpGTlkYjIZebnJ0SAp6WA6GTlaSnqKmqq6ggrG13FBker2sAFSAaEbVjdhm8awIBA3LAY8IMgsZYDV0LBtAHy1cNww3QBtLTTQULAQIE21gFDAAPi+JNBAIDCwXRB/Hy8/T19vf4+fgGDQMD1/D0CRxIcKABbwPepXNC7hu2ghAjSlwX4MFDiRgz2uPn71lAjSAxHvwGMFvIkxENPAjAgMBFlDAFFhBg7p3JmDjx9ftnM6fP/3oHAQxw+fGnT5XfbN406rOhxZdMc/YD4LFoVJQH/ZW8enQlOKhcUTpVGhYngQFUe5aN2exflaVrQY78+i6u2JUMCqi1C3Kdubdw+abc+ayutoVH5l4zjBiJAQYsiWZrjGRmzZ6Uj5yl+jZe5kDVBCw2+VlCgQcAWl4sTa7m6sz82FWd/DmrW3ilkX7F/XkmS7KHKRcYEMCd4eCNq7llXNsbOL2ke6POC93z53XtoGdTUHvnaAXcmwt1mQAB+PCUH39LwN48euHEH7AvD561Pwjzz5d28M1B/vqZJQBBagW0B2Bm5AxgkYHvNYYdfgbQ1+BCCDjgDwEJROjeZwh4VVSgAe5NmE4CkDGQoYQiijNcABCimFmFQvkXoX4vQvANhiDSSFkCDyhYoISsMTAABBpu+KKFA/iHgJE1+lPAkge+6NWSpSXGjgEKIFClEQkUcJ4CQQAAIfkEBQQAEQAsvACHAEcAWwAABv/AUmhRiBiPyKRyyWw6n5FRALCAWq9Yq0k0bRSK2bDYOgoFQpvveM1GbgGAENjQrou39nzbDLDo/1cmAEcXBXSAiEpSZyhpiY9HeBEhRmCQl5iZmpucjwKdjwGgo6SlpqeoqWITqmsWE6wXrVkBA6wRErNXFgMBDEcHulYZcAsGx8HCTw8AAg3KVxsMAA+W0E4EAgNEyNdMBg0DAw3HBsneSQYLAQLH6E0FDL7lB/X29/j5+vv8/f3hVOj5G0iwYMF1zt41MfDAFwFkBiNKjFhAABVD5iZq3Kgv3DiBHENqVFcLY0aRKA0WaMgAZMqX/QxkCwgRpk194AB8rHmzZz3/huwe8vR5syI1jESTEhBnbGjSl+BqCT35FOZKX1+cVhVJYNqDQxG2wgQnjpxWsRtJCpiK9mU8rC7bcizQy5ghuSkb6CR3F29IkgwIZPUbMt5RpAqRNNBmN2NiI+rEPez7OIIBeQyymqscgW6Ar5Qr6x03+JxCdc3Ymn638qjAxzIZv4a9QPLsxEAFmKxXueJnA4hhE6jVmDftZnwdw2b2QHDoxNm2aTae2GNy6qcRfjGkQEFvzMcSdPf+eCkACAnSj4fdgJ2D9Ai6V0YA4XMB+PIfJ2AwAIIB/ORBJ857/62XGH21/GdAfPkplABLCPzHYICsCRAAehI2+A4CDgyYUkCBGqKDYGAAUojOftT8lwCDvXkIoonoOFDShxPqVx8DH65ooEJvPZCejjBew+GACAA5X31rIVDjYwjI85WSIb6TgDgFKMnZEQRAgMCVSUzYXRAAIfkEBQQAEQAsvACGAEUAXQAABv9A0iVCLBqPyKRyyWwWBY2DweCsWq/KUyjAIBgKVKx4zBwBAguyen00iQKABnuuHoUAgE2hQO9b7QEhRWF+hUhuAIaKTVsAFouQR3ghjxGEkYUjmJsRbkQDApyRiaKlpqeoqaqrrK2uphSvsqkUGUQds1VnoblYeLa9VSAVAVBDwU0aDAAPYAYHyEsNAwMNU8/RSgsBA2DZSwUPXNfQ30cEAgAL5Aft7u/w8fLz9PXxBttQ5koG4gzO9gIKHCiwQLoFAAkqXDiwATcv+5DgK8aOocWL7wgse1ARo0eFBqZV6/ixpL1+xbw8M8nSnkFmCVvKjEeAm7UpM3O+y6dypc7/meGYTYl4pIGAAetw/pyJD8CAnkuZMuDizGdUkwXOrANztWVIAFBIdsXYD8A/sWMtokOKNu3CkNSguvWIUkDVuR4NBuDIFS/GBk6t9fXLsGmXL1YJEyzAYECzmIoJihS8kuhEu3uwEWU8rq9lAgPUIW5neQHYm5Ujlm1GjmiEtUlTRwT8lJ1lcQKuyTaHDs3ocvu+jvSs2h+BzKQjvkSYkCiBwMiBm7u8h/g+xkK5KrAscl0CBAq2q85XIEGC8OKDT31g/nt4ogmoOWiPnqiDYuXdpzeXQBx78+Dt941BA0CAgAHnvbcPAg7ElYABAQoYDQL+IKgffAMEAMGDCUoYSk1NA8yHYH0LQjDAWRcq19iGCAZon3wPRhgRAhBQBCCJ/AmwF4c48sbNfCkueJ8ABCAgY0T9Ofadi84dVaRrRTD4D5RGHIheeEEAACH5BAUEABEALL0AhgBCAF4AAAb/QAnBECkaj8ikcslsLi2Ah+HgrFqvThFgsMB6v9dTKCAgFApEsHodGQECD7ZcbRoFAI3LfH81hQAAG2d8hEwjYyEFRWmFjUVajpFJYwCSlhFvl5qVmoUjRQGdoqOkpaanqI4fqaytrmoZHK9fIBMYs1YAFbhWJBUBA7xXAlGCU8JLEwMDDYzISRgLZM7PSBsMcAbaVNVHDcsN3UoG0mXiSQUCAQtoUwfv8PHy8/T19vfxBMDN50fkAQy0ucNHsKDBegQYAFgg8KDDh/gMfGPWz98DgO0gatwIr8CAdQ05inTYYMuQioseAGCQcaRLggQEcAn5sia9BcuGbLPJE54B/2wsd/bsSWDAQppDa0oko3Ng0pcGVD5QVOSpzZjMkFoV+U9AO6dbORbAJqVqWJff8Gg9C/Efg6ZsRY5dRzVCXI5Fs6K5u7GrgZZ8H86VsjfwQ4ng/oI1TDAqQLiMD6ZbeGZx5HsNgJkpfLmxtIAZ+8U8Wrgfzqw7z/2E85WbOI9HU5/LXCbkuQJSFR87h5VhaXHkANT+3c2AuqmceQNqRrwauQFlKr+7zWAA8m39JjI3oECB6nJoEnTvlw4OggTix4tzsMUBegTquyGAwPp9/GoJqkNAnwC+9/XLFGDff/LRJ8B5/d33THn7odcdgc8g4AAZ7hng3zkIXDTVgOckQFZMhelB+MyEAwho4YPiJHARAwkYkKCIyGC1n4soFsgUh+IgQJaLL6q2jHs95jihAC76B6MwKlqHwJIKPpOXA0xWNN8AUBr54JVYZqnlllx2mSUCBVgZBAAh+QQFBAARACy9AIYAQABgAAAG/8BIo2GIGI/IpHLJbDqTpMGAYCw+r9isshQKCLTgMFYEGCys4rT61BU0qup4uPsowOX4JxnwzvudJkYAFwV2f4dIIyEAIYiORyYij5NHjREWd5R4IwEBmpoDn6KjpKWmp6ipqqusra5XjRmvVwEDmBEYs00CAAIauk4fAwALF8BND73Gx0saDAEPBtIHzEcdDVJ91UgGDwEMBdPbRgXDZ9MH6err7O3u7/Dx6Q1e4eNHBcnR6PL9/v/tGggYoO2egQX1+AFcyNBduQDnDDScSPFAgzIE0IzrBmCfxIog/xEYSERhyJPtDpYJ9xGlS3YFBECT1vKlTQdlSta0iZIjOP+TPE/GNEMzqM2LA1juNFox3zcD4Zi6xEaQpdSTB79lBHqVYUxiVruCJFBr61KxAH0WRUtxJFGubPtlFWA2bkMDMhcUOmtXHoGcUPn2fWcAAgAGgQUPbuf2TNTF/xZIyfgYsjwDz+pUthzvL8HAnC8vOEwgbOh3BRgQ3Xw64OS127p9CzuOgDnY1Qr3qkstNwOwj2u/Dp4boYDEvauNhAg6+TGVbprH/q0Z3bZyVYkzmwu1wAEF41ITM5AAgQLwuakSSJDgPPrt3h6wL39+W4JaDtibr1/NgRfy9L13TALeQIAAe+5tY9sA+QW4DQIQPKUff9sNEAAECZCXIDMI+EdkV4b7PfjAAPKRF2I1Q+VnwH4CAuPNcRO2qEsGMmGoIYXAfJABfiBueMwH8UnjIDMg0MhgjNsU6UWMMs4yQWYIRIkjMAc4IIUDUrqn5ZZcdunll2BuCWEAWN5zRIcJmIkEi+cFAQAh+QQFBAARACy8AIYAPwBhAAAG/0BUJPIgDI/IpHLJbDqVj8HD8Kxar03LYNAwFKjYsHhZCgUE47T6KAIEFt61/HoKAQSEQmHOd54AAA99g01tAEaEiUkBR3uKiYAhF4+JJnYAlI+YmZydfWiefQOhg5ukp6ipqqusrBStaRqwVW4CGUMds0+AFUcSulkBAxvATxMMAAxHB8VLGVsNzU0XDwEMXwbM0kgFAwBd20oGDWfYB+fo6err7O3u7+cFyHAG2fD3+PnrDVuI4UgGGAR4YE6fwYPtCADgAubfEAMLrBVESBGhvAH07FXciG/cwokcQ7qTN7CeRpEo1TVYCM7hwweBQKac2Y1hvZk4z0UUYDInTv+SGX2m9GjzpNCNAWPePCqyAMueTDlCtObFaFSEBOZBvVoRwh0CW7keNCBgoEyx+QwoLIoWoYEoBL+0xSqAody5+qYKwGYV78iycO76vTfuTB7Bg9+9jYk4sTsC0Ko6hqdX8uR3BAQACNz38jm9YJd6Xkd2s57OowkIC4368mIGUB1m/hY73FQGrLWF6/bm9Ll/HvH41i1t8ZS7DvnZtQe82rWC/yBvtuwwIm7fDpNyPqAgeT8DCRR0b24NQYLw4qNvcXAeQfp/ECS2f78tQV32CdyPD+dA2Pn89EmTQDUPIACeePtJ48B6CRig3z8IEPgFgAk2k4A37DmIYDgI9MdvQIMU/pMAMhWAiOCJKKao4oostoiiA4A0MJ+LNNZoI4oIlMUTePrd6OOPKTq1WYM9AmmkjwjsNGGRRzbpYgGaZTCjk1S2uMBH+TFZ5ZbijTgQAmByKeaJCw5AQJgVNhMhABCA6dIQCTjgyJtDMBkEACH5BAUEABEALL4AhgA7AGIAAAb/QANgYYgYj8ikcslsOhuAAcFAdVqvWCXpAXgUsuCw0zIYNAyFongdLoUCArZcLAIM1fO8880gGPF6gUYjdguCh0gmIgEAR4CIcyNvkJAjIpSYmZADmp2cnWFxoHoBo6anqKmqq6ytVhWuWSGxVhZ2GUYSB7RJFBUAoga7vEgZA0PETA8BfVTDyREbhY/JBg0DAmnC0EYFDHfcjtdS4UfeAQ9Uwgfs7e7v8PHy8/ENcGflEQZc6c70/wADwiNQZko+AwvgqBPIsKE8AgIGEDmYkIE2hxgxFohIxF/GjwDtCVgIsuS8cx3XmVzpbpyfgwzQXWRJ8wCBKFM81ixpAEIX/5I7TUI0AzToR4TMZhoFSfBOmqUgEQKwqBSqw40Si1ptCGWANpVbGZ5L9zRsQ2vYzug0C9BATC9G2DYsUBANWLn0kDKwi1cgRABnyvbNWzHn3cHw6AZoUEAw4njW4DRe+9idN6eHK7dzqVUzu7GTPde719nzvp+URROUQhIa0pH+uP0lUtZ14YvcNgIO/YxX5JG8oV2mvc71NQGMa1d7yxtBtZtSJivgtm9AugQJFEyHNtQBdu3bk0Fghj0BAu3QEhzzbh49NAdJsZ8PzysBgwHs53NzEMWAfPfE2BcABAn4B14yCDiADQH/0UcLAjFBQEV2APpWUAYTzAfehhx26G7hhyB+iMB4DHyQwQYhpqjiih5itYCJGrIo44wbjshMBhRsECONPK6oXgAvZmBAj0SumCAwE2SgwY5FNrmhfRJ9MAGFTla5oYJSmMeklUUKSCAC+iFIQABSgFkhLwg8MAAEZpZTAAQv5RMBldoFAQAh+QQFBAATACy9AIUAOgBkAAAG/8DDoWCYGI/IpHLJbDonDwFBSK1ar9isVouSMAKPp3hMTjYA0gKxzG4fSQ+we94+WQYDgmFP7ztLIQEMBX6FTCMiAAMNaoaOSIFhj5MTIwAADZSaE2qEm3QmlgGfjiFGA6Spqqusra6vsLGys30ftGK2t00WFiC6TAAVRhG/SgEAHsVLAgCSykgVaBqezxEaAgEL1M8TDQECRAYH3BcMAAtF3EYNeATqRgVfD3viW/b3+FbeUu8TBubo9uQbSBALATzhCiosaCDOPIELI95jtwiixItY/jVLiLFjFQKK9NTz6NEAhGb0SJI8uKhfQzAcVWIEWdGizIgmUdq8ubCAgP+aI3kqNLDgW0yhClk2SIl0aNFBRpr2xLN0p1R8RQUYIHK1oM8BAYN2tUdUkEixY7UUGICJaVqy+7aifYslHli5dO8tQHM27xaf2fD6zWLgDLijg6vYRcc1MZYzA8LNTRwvcGPHVQrzRYz5XzY1kxMTCBCZs+OGKC9jpkKxami/nrVZPU2z72oqqB/We6aUqbKXD0ALedZa+LhiuY0/W5tH8O+szpUR+Lm08W+HwhUsp2oggQLtzwEwQJDA+3dldh2UR3BeGQRB3ROwB/8rAVv18tv/QuBAUHnz9OmSAAMD4DffM/1ptZ5+ulQGQQIGHFgMf4KEw0EE32Wo4YYcduh34YccJsCMegWAAIIEIKao4ooaJlieBiBwwOKMNG6YQBwPGhBjBzX2yCJ/A0iRwAYxHuDjkSCKGECOE4CAIZJQcjiaABCW6EGUWGZ44wAPQjhfllg60I58Eu73xYMIlPnLlAWkyaAuCDzApZvqFPAAAQj0Q96GQQAAIfkEBQQAEQAsvwCFADYAZQAABv9AQ8NwKBqPyKRyyUw2Bo+mdEpFPgcEgzbC7Xq/4LB4zL0IAguyes3+NgCCQntO95ZIDMDCIK/72RYBAgRcBn+HYSclAGiGiI9fJyFwhBGOkJgRaZmYJiIBABecnAAho5Amk3CnnAKsiABfrq+0tba3uLm6u7y9vmAUGR6/YKAWIMRgJJMCE8lgFgAAGVwSz10MAQwbF0TXHhkAA0PXXRsPAA+X5QQDWOVdBQ8B6lpV9/hGb4PwhXkQWojkGziFQIABBewRXLjEADp1/SI8GaSQoUUjBs7sibgvocCLFw0wGLCx374sH0EyLKAxoEqLQrR5fGmRJUmXNBc2EDQzJ8H/Atn2VPR5z8ACmUOJVikwAMCQpEqlxGTAJ2XUKTaFWr3KxCjSrVyXtBuHM2wTr/XAmkVi86natUW8MugJV6w7t3UbzntQIGHeJUyxlP2L8ShVv4SRjB2COHHcvX0cHyEgjkDft3AdQqkq2chYy1D/OqR3uXORnYPoOhapZ7BjyghdE5aXTjbhk7bzZmwd+i9qzgeusd6D+NrJmddYoikdPNlU5skFOAVunOdMBc9Ytk6I/ZncAgkSKOieLLCD8OPJE3OgDQH68d5Hnk+AAP4zCPQMhK+ffEAAAvvZRwwCEKSTgH7pZSfAAPPVp54vBGpzoHjNlefOeQYgcAAHHCSDW8ADUEyoAAYdOucOePQhUOKA+D0gYgcr/vJZgB7E2MuHAQCEoAQ29lKAOFrQp0CFv3wYopACyugOgEg+g0A2EKSYJIQGxYGAg9cY6cCVDxJDwAMEXNmPe+mNFwQAIfkEBQQAFgAsvgCFADUAZgAABv9Ai2VBOBiPyKRyyWwmC4NBQUitWq/YrNZaYAAWhul2TCajJA2AgFBuu7GbQaBRKBje+PYCwMj7yyQCAw1hf4ZYIQEMYoeNQiIAg3WOjokPlJQjQht1d5h/iSEXn4ciAQEDpIYCqq2prbCxsrO0tba3uLm5IBG6WRQZvlkBFcJYFZETxlYZA1/LVg98FwYGB9AWgg3YVAuK1dbQBFHb3AYPAWDVTuzt7gcEqHbW7/X2B+cAD57YDQNr6+4JZFdAQDp+yww0+BZwoEMlBQchXOZNwLyHGJEQ0NYw48NzAfZ19DgQygACI0neyyeSnsqB/k6mfPnOAIODM2m2S2Mxp07/JzYHqHP58x3Pi0XrFQRAx2fSJAa8LRLy9J1JlE6rGonKkKhWJuMkZtUKcgHSr03iSRlLVhoYO2idxMTqNe6Rggfh2lUSlU+nvUsiEtILGEnFv4U1ciScGOQDxImNEIjUqe5elmEs750LLvLWm2bZPlWo5mzkoEM9G1nYU7PdpYNdo+X6mHHiq4iNcWWQ2ciysLGv6Qad29jROkeGf+ktXNhxAwoULOuSLkECBNJ1e3tgPUH0ZQmiELCOPbswB4q6RzevK6ID8t+FIUDH/Xp8YWELwGefa/4ACOrxl0t++xmTwE0AGlCeMQigt4gB3q0nTAKCvKfgfb6gJ0ACEEooRkwXAFi4oHwQhFRNhOulqOKKLLbo4nom6WefgLcgUGJ95dFoS1jjzcggOgAiMOJ5pQmJoS4HDuCAkTreQsBjQnKDAIrRBQEAIfkEBQQAEQAsvwCFADIAZwAABv/AQ2NROBiPyKRyyWweDIzB4umsWq2NgKBgiHi/4LB4TC4XGIFGgXttu1GSReBRrtvvYBQBMCB4u3iBghEPAHSDiHgWA31/iY9kAAuQlGEnXgyVml8AAA2blSYRnaCaAKWoqaqrrK2ur7CxsrO0tXWnERwetrx1Fp0WXh29KRUBFRq9YAEDyREHvRoCkspeGFlbBgbQvBvTk9URcg9c227nVgV8BNro7k0GhQ+Ayg2M7Obv+kdnAQv0vAxkYVBun8EDBQQMaNDuoD4Dchhoy+cQHQFGDClWdAPFH0BeDQAImLjRHRRJH20tAECwYUk3BTC6fHkF4hySNNvE7DMzp5P/eDd7+mRiTwC+oVYMDPCEEykTgQEksnHaJOHCplSTACUnNKuRkEanetXKAGVXr2ALjk1yBqXYtU/GrdG4Vh3Ps1TjGTLwFq69u3S9diTSdyxUqYG9WmVYeGzEuXCRXLyK1ynQf429EmCmNvKTsv8qO10woGXirDsznrY8DivcnfhWI93KVzZSsASmBlSoRnctqCN911pcm9vvB3MgG6e1ecsaIwELhUagQAFIkQYSJKgeEI0D7dSt24IwBzx3WwkYFTAvnhYC8g+0b2/PfIBR9rYQoIGQwED4/A6w1N989MmSQBTf+XdeLeRJlF11EEYo4YQUVmghbOxZqOGGGyKAUhx/CnIo4ogRFqCFfOGRqKKGCTwwAIgprijjhA5ExQWBtigVAAH41fLeAPElkKItGAq54CweBsAfAv/ZUuMWTB6JpEIERFngLATwpwAC1VgJYRAAIfkEBQQAFgAsvwCFADAAaAAABv/Ag2GwOBiPyKRyyWw2AAyDsEmtWguCQcNQMFi+4LB4TC6LDYsAw8xuu8GEwYDwrtu/F0Zgwb372Q0BAn+EZSRZWwWFixYlIQEPjJIiAHMFipKLC5mLIgEAG5ecfiOjjANhqKZ1AWKDq7CxsrO0tba3uLm6qyFgGLthGcBfFCQDAMNgIBVqEckWE5UNzxYPAA8Szw0DAgQGUsAXx1vJaFBeyQVyW1JW7u9GBg976MOBDF3t8PtNWFr1u9CoAbgrzj99/BIiMaCHT7knAr4hVKjQHzuKGI2keZAvI8Vt3b55VMgQgMNkgSKKHMkPCwByw+RB6shyHwEAAmjWfMeQiMT/nfBS6gRahQCioUSZyLv2M2lRQUidKinJZ6VUJgugRL16xKA3q1wXWnvAZWJYI3FCgj17oEDDsmwXbrxk9qy6OU3jChkLV68RkAS6+DWCJUCiulzNkRU8+O5XxFdlkv0y+ADErWGHHIQsVWCUtWwNsuPslOEezJHv9fVrcXVcz3SN7NpmqV1ABib76jLgAKduXRZjA5vHUbCC2Ti7JFBwfDduBwkSIGC+y4Gg6Mub50qQBbp06rrmQYg+XTsug9jL60rwYAAEBN+Zy59Pv779+/Wtf86Ov7///o6R99+ABDKHgDXjGVBegQzid1cBAjYoIX0JMOBeAgpOqKF8EEBiSEB0G25oQCUQxhdigwh0mKB6uqSlHIu4cBeAdzDekiIk8C24nhwQIlCjLQcG8J6P4OXiADcK/mhLAjwSaZ6NBUCnAALJOClfEAAh+QQFBAARACzAAIQALQBpAAAG/8CDIUIsGo/IpFL5YBQO0Kh0Sq1apwZBoLHser2GBeDxLZuJh8JgQCAOz3Ck4RFYFArvuD4iWQSce4FEGwBsboJ6D2OIgRYAAm2MewANd3mSXichAWSYcCMAAASWnqWmp5Ooqqusra6vsLFwJLJIE7IBtUYhj7oRjgAZRBKyAot8shmPG2ixGsaVBgewEhd0C5ewDY8G3Vff4FcFAgNctWF/BboNA5De4fDwWZTZrgYNf93S8fxXBOQN3vUbKMUAgzr1XOFjoI+gQyjjygl82A/dg4St2AnAs49iPzX0OnqMFwYAw4kjwxFYQwBlym8GEbp8WaXkxZk0qahhg3HVnP86HHOGW6guglBwIEfhPCoEwhgDeJj6Y7mUaYGDAasKtdhQapUChVpqzTkHALaoXqn4cYI2rZSVPMfSLHtWpNsDGsXelRKxUtu7Py/+vUugkKW9UQwOqIsYip8HhxsXHhAZsWJscmni25j55T+Jdt3+xBw67eauiK+CLi3VYuW9m18DZkBvcFp0G9HC+hwNCqyYjKfZ28ZQ96u+dw4o+E3nQYIECBQsf+Xgz/ME0mElIEfgefTpriBw8p79eLsCz6WDZ7U9gAPy6uPLn0+/fnwE1R8gMIDdvv//9SXAEnwAFvgfAnRAkIAB3xnoYH3VndTfgxTGJyAbBFZIIQJOOcdKoIYgrsTZhCA+2N570JXXCocDeDjhKwasgV6K662SgCIKfljjKuI5R+OOqMRI2Y+vIDgABAgkqWIrETL43W/kJPlkkQUQ0KACQQAAIfkEBQQAGAAswACEACsAagAABv9ADKZwKBqPyKRyiWwMFsyoNLoIMAzYqXZKGAwKQsN2rDQ8AAsDWMhuu9/wOObQsMrv+Ht3QMj7/SgXDGhqf4ZxKHUCa4eNbgIDDQUFBo6OJSEBC5acbFednQ2go1CjhgFCAqZ+A26tq7CxsrO0tba3uLm6lhZCHrsYARUUExG6KRUBAxPAGB8AABkbwBMVAA8XFxK7CwMC07sdGwMABFm6ZmjNBgQBi1lk8UYFkA3w8vFmmpXADQACWMTgi0cv0r2BW/Q94LerDgNKAhFuKeDFXkSJUwxUWdjMybuLGKNQLHcwJBMzAzgCI/APoskpBS2+lKIvTcmZTQB8uYnTiAH/BgZ59tQY4IHLnkoUTQKJtIiBegGbIiG6kJLUJt4IWL06r2JUrgc0XvsKdo85pk0LDLKIdiiEsVvLKjsK9icAe3G5blwKtog/gHmvPjUYWGqVh4WbetTadig5vI1nir2SGKnZyj3VBmDblypZrgV0nu0bFqjNyDP3Cu3JcoAa1C9/PnlN+jDfvl0EMCb99C7tXJNpH8h1WSBwBpv5At/4WoGCXBS/JEjgPBeCBwEcTHf+HBeEotMRVMcVfXoC8dYfDIAQnrv79/Djy3fvoKiB8/Pz648fvcD2/QDqhwBQ2hkgXoAIwodAfQIkcF+CELpXkDnURRjhgNk5eKCFCC4ISgADDlbIIYIJeEFAe93Zcl0A7Bk43i31PRAid7gYoJN/+KVYy3XrafiiLfVdkSN0Xvi3IS4DrofAkbgwmKOOtfz0wJJQqmike0EAACH5BAUEABMALMEAhAAnAGsAAAb/QAPBcCgaj8ikcmkYCArLqHRZEAwah4l2y+16v17DI7AwFMDo9LcBEKjf8OrVAK9/xeRCgW7vSxYBD32DWwQAAwRafIRvJAwAZYyEgpJ2IgFuE2eVdQucdSFdi5+kpaanqKmqq6ytrq9vHK4AFhYgswAVH7ATFbAWAQMaEx2uApCvEWMPF68LAAyjqxcDiAZErWORrg0BDJuthgN7RFPmUQYMA56uBt3frwRO5Of1SVUADdf2/EUGgA+kqZInYEi5fvXk6DuI0JwYSAJTEcBEr+E5hfssOtQW8ZQ7aNcYaqRSzeDIKXjKZDy5BGBIllHEVYSZJN26lzSTAJyZ00i3/yd7eiIxYGWhyJz/AuEUWoTNt5VMC5RcKjSlmaM5321iaoSAFQJBuR5IBzEs04/RzDKVh0it0AIMAuhzi9Ql3ZziwGKlSbaBnr0wOd6lyUbAVbEHMELtmZKn0HdU3x4yCPjkwzKDYWrNzJLtX8REr3wWC+gb55ME9SLGNxebqqQBw65KHRTBKowJFChY9RBCggQIds/G9Du48FQJvv7WffwUgjG+gTOfTr26desIHARCsPy69+/UE1QrUBy8ee/PAUQ3fr79dAiBEhjI7b6+ggLE57O3bx6BOgfy7ccfePA9EOCA7TkwQDTzMaeKeIiU15wpCBR44ISmKPgUfRiSIi3VOBKq8twA6+m2inYChKiKHARI1yEp/gXgAALGrZLddjWuksADMwbnCoe6BQEAIfkEBQQAEQAswQCEACUAbAAABv/AQ6ERKRqPyKRS+Rg0DtCodEqtUheBh2HJ7SIPDQCj4C1zhYMBoWiwut9RwwOwKBS25nwRHGDo/0YEAAJkgHoXAk4GhYZlWA+MjV0nFmKSegBqdniXSyGdfwGgeQOjpqeoqaqrrK2ueimvsrOVABavAABGGKwVg0UXrBmZGhutGgIADRcGEqwMdK8NAYSuBWkEBm1w3FUGDAENnKoGCwBargTUd9vd7lAFieLt791yAQvjquYM+qnXarTVe/ctnMCB7ubkczWN0EGEcOIpogfRyr2FrR5po1iRSoFM2Th2lPJN2cORVR7g24jSyrR+J1tGAThPJpWLLG1K0RjTprr/Aex0SinAYKLQOFjq9JT5MufRjwFFtpRDx6nQR5uOQmm4SCpKA/Ks2iyHL6vWl2aPCgIqVua3AfnuaD2AVe7ZQWmFAgzptSPVOnaPol3aksAAh339JpuXGCJZSIRRNjgcVOvetlMVdp2LNrBQwwIIeNZJc/PRcudMq8VrV5VhTXLJQYuLQAG5lwkS1Lb9j3JuBbxRJRAQgEDu2qsgDIBwHLjz59CjS3+uToAB3dOza38OVs3v7eClJwDnoHn488ARKH+QwMBu9OevOUwAH/14AMax1wePQCVz9/uF58Bh7dEX3CndZWPggaMgQJ55qag3AHsAMjhKAet8Z2En4w3gLMB1u0XoHwL6qeKAGCSGmEoC2JQYIXkIqJgKBAE4ECNwqyRQngIIuPIecEEAACH5BAUEABEALMEAhAAjAGwAAAb/wINhQTgYj8ikcolsDAQGpnSKLAwGBEOUyk0WGICGobDtdg0PwGIcabvf8Lg8cmgEBPO8Hl4QYPeAc31hYwaBhxESDwMPiI4RdniPgSUWVwQFBZN7JQBhm4AnEQGNoKanqKmqq6ytrq+wsbKztI8UsBaeGbECABWxFQEMGxsSrhlPG20HrQQAWFrMrBdpa7ALpJqvDQBQ0WZmVtBl4FRoaoav2A/prtze5OVSBldi8fJL52v3+Err7c26aeHX74gBP/YKznsQYJ9CKf++PUzibAAZggoPDkg4MQmahgBZRcRYsOLFjh4ZbJSIUgjDfST72WFQqOWRAs+yxMRnAEwD/zI2jXyEGdQAN5osUYrTGVSIz4FNX9YM+m6qzaVAiz5NOvEcBKstI2lr2gdL1qsMAtjbWU4fWJQE7mRiW64sJrrgvqiFanMIKb42nQk4GdQu16691hZdAIDd2ZYEnswle+kxyoOELHddNzlo5MGaJ4rLFDqjyjVZV/mlmXrVZzIIFChgJS6BbdmsEDB0cBv3KgekbMeWTby48ePIFURmYDtB8ufQZdOzKDy6deO6B0Cofr27AuDsEgz3bn15AgPOyVtPcIm7+ue6AWw3MP59cvDn07P6jAC9b1XsYcHdKghAEMB8w7GCn3+zuXZHfsStkoAfvIn3HyoFHjjgb6QgYBphg6pENoB4CUqokgMIlKhKgQPQpyKAFg4XBAAh+QQFBAARACzCAIQAIABtAAAG/0BDY3EoGo/IpPJgGAway6iU+QAQI9isdsvlHhaBR3dM1h4aAEF5PS44Gwa2HGt4BBr0+fobWBT0cg0BDIByG04EhWskDAANBQVxil0hfZKTZISYXSZZA5tdaqCjpKWmp6ipqqusraOVIRQgphQRAQOzER2mAAAZWBKlEwIBv6hVDxcXwaULaReohwMEBgZT10YGjXDW2Nd1fahCg5elbgLU3d5SBQLT1etT2lbw8VEGzgzlpAQDAn+n+g2IpM5eEgPuuBlcgi/MvlFo9KEiEEBAtYILsyWsl/EIuAUPQTl7cLEjEor/OJo80O6JSpPg4KAC4+dlR0H/Iq004maazv+dTLZVM1UHAISSO8elxNjxXDqgLN2lY7pwHsifO/NBorqwX06uBgUShIrwyVagDR+cBRrRANaVBAAMfAtzI1h7H9dmdUi3Y9yvUFsqRGuH2914YEjazIhmaWCpfTPOM0zYqNvD63DqheuPQOSFLT1/xtvoKmZs4xisJdXA3+pRPc8qIKVtgIMECRTMJgUhAATcuks5GMAAQQIEupMrX86ceYFbuHM3n05dQQIGtoFX364cQe/fx7mLV+AgDAIDyMdvR2lAu3rqCdzdlv5+OgI789PXb/49Afrgo7DXHoCgxDeNe6NcF0B+BGJy3wC//bcbKOXpIyEp5xSAYIHuaBgn3oQO2gFeeqMgUN4Dx5EYIHEpNohJEwOgpyIoCBBwm377NYejbkEAACH5BAUEABIALMIAhAAeAG0AAAb/wEOBQTgYj8ikUrkAPJbQ6JEQEBQMBqn2WBAMCJKweEwuk7sAsCS7lRoeAIjhaq7bG4FHoWDvlxsADAZ+hGIEAAN8hX4oF14Ne4t+DwELkoVOl34iVZqen6ChoqOkpaanqKmqq2EhFhSnFRQZpCkVVR+mFgAAExoRpQMDExsXpBoCAA0bpRiUlqZ4DIqkDQPTpgTCV1mkDMpYbVoGC5WDpeUP59UAVqZdX+HiUQYMAQ3y80tvAAv5+kwCrRtVYICVfwC5eOGWUImBRwgbkjPHpuERA3jURUwISACWihaFCCOwEWA9ZVdCXiznr6S+dB9VGqGSKKVMeARsqqx3L+ZO/zgtQUqUxlCmtoNCGxZM5HLeSUhN20xcsCcpxzxzrALsqEimEIha9b3pGbUN0KwyMQaYpjNkQQE5w86DV1Wu1EdV0zZR19ZixqIqD3ksu2UpSbtSGQwIqpci4i3S0BqtEtcrPKheeeLr2/DBAL6PtRDlnPBo3psjGYqqtxjtapgJECgY5SAPgtizRRWokgC3gt/Agwsf/juBFwK9iStfjoCSg96yl0sPDiEABOjTsytwECiBgejalycweCVBeOnGE2E/TxyB4uff2beH4MR7dFFUBBkwnxvUW+/8iTLeF8n9FkpzA1znmyjVXRdff5/UxgAC+xkYylLlARdKAoohxyQfhJo0F8BzC4ZCHwQIpGghKFQIENt9odSDInjyCYdAASmCFwQAIfkEBQQAEgAswwCEABsAbgAABv9Aw2JxKBqPyKSxABgUlFCoQTBoSK7YrHZ7NTwCC0PBEC0XF2Axd709NACCAnuOPRQGAgJ9X6ASDHtzfVUFY4FrDwALhYCHW2gPjmwWAQyScwN6l1sAm56foKGio6SlpqeooBygAAAWVx6fFCEBFSASEaAVAQJXGKAZcBqiGQMDGx2hG8ZWEgefFwwAzWZmX2GiCwAPjaAEvHKhfXEGZNVQfQB/5udJBgwDYeztR0IB3KIN992f+gL8nu5kKkfPnbQGBAvW+4JwnsIDkABuesMgnDc8YxwWFLjuoZF30xJ6tCcvVESRD9+Q00iP4xiPRaYMZNkOZEOa1exxQ1nQgL7/BxlhusFTDmc1Ak06wnxHyKgZLwFuCo34cqRKRkLvxKnqcRDWpVQaCvWi6KvHn2KcltHHIK1QpJm4PpTZQK7Cd1GLCk0kT60UtkFhEhhQkWfBwU4M0zPATHFNvnphogljtyBbt4J5Eajc0g/ndgUOYp4L+XNOSF89NSCcFoECT98EJEjg+vWmBH5mK9jNu7fv3wi+OND9u7hxCAGG0zbOvDcEAAwQLG/evEClAtOpG2f8z0AC7cwTGMOeHXxvBNKGG6ht/jxyCAnW7/bk4F782rB5lftu+xLugfx5gl4ms+F3SXDJ3Tffgc89oGB/knzTlnwQOqLVbAFuwpgT2W0yHeBw7Hn4HgIhbvIcBAqw115vCTiwnoor8lYbe0EAACH5BAUEABEALMMAgwAYAG8AAAb/wMPBICwaj0hhQ0BIOpGPweJJFS4AjIh2y+12DwRswUsmEwaCsppbAAwI67WBMWhoidWj4RFoFAoGcV4HfAuBgl4SCwNZiF4oYY2OXmiTZG5+Y5abagNaAp6cXWmipaanqKmqq6ysFgAAJKUksKcCABWlHBUBD6YPWBgXEpwNAAIbpRtoBIebBaCAeHlGBqANBtPUQnsAhqIGCwHfog29zpvmApqc0G/Z20buzdrb1nXw8dzAhvXb4g/QWTLHQOAkAgHW5dM3b2G8e/T0cWMAAJu/POHOlTIX0OE2gtkuVgnzTiSVeYAkDqFIIKXEOd5CvgQoUyLHmvpAeqRGMqJE/3cWVcK0aNJJN0MuHwL8U9SJsYBJ4yEUYCDqtjZvrFK752dnlT19qjZNwk/sTDFa85wpmHZkQrM/B5QUSpHoSz52JQLrOBaJMQbSVK5lKvgY4bj4+uqpe/hhIbj6FkFVbIRgY6loLm87M+CwgkkF5DpIkEDB50kI+Iwubbq169euIQRYDbs2bAgDHpBGYLu3AoQFE/D2XdsAGtKsib82PsAAaeWwEYCiDd116tm7q7dGIBtCAgPDLTno9T38wbfPTztKgCYba0v3CqRXLyjB9Pmou2enL0g/eNPikfcff3EUkJB85q0nwDrCATiJfZ0hkCAiCNDhgITabecAA8INlwehAhJ6qEAQACH5BAUEABEALMQAhAAVAG4AAAb/QANjcSgaj0gjASAwJJ/HAmBAMDihSYNg0Ih4v+CwVwjoRq5YI3lhKBjEcO9i8CgU4vBDI/B44+F7DH9xDUyDYiQXA1SHYSRbdneNESUAAJOYmZqbnJ2en6ChoqOaIJgWlhYZmgMAq5kTAq5eHZiyC5kSHQ8ADxcXEpgLfH6YgcWThQKSmAWLVWhpRQWQVtJRWw3W10Vr29wGw2yaw32ahQzIjQQBy5rOTd/XzlTy0lpc9mkGDwHa0df6sQEobUEvdYcCuSGIZUk6fQ2nLOQ27ZkbigfI/MOoESIUfgAGMnwSjpjHJ3v6nEyyJ97IJwSerURCrd7LJNQAQOPIYIBI94ogf1IU1+YmkmMXKba0YzTKgGVJudFjipFeg6jXQF6dqUZgUYwG+2Ddp5CrkgEPmyphYkXttCk7gWYz242Bv7ZAebEZi6WkWLd6iPHFghTwEgEEBkOpmRgwY8Uks9kp0iiogQQIFDRCACEAhAQJFIgeTbq0Agd8QGc2zVoBOwaqW7NO8PRyaNml8YG+jXs0bSqge5NG0NNBbOEKOAcwjhm56M6fDaw+hMABANjSRa8LgP32OrQJLms/NDW45kMJtlRpvpmBzuPU+xnPfv6PcgiXpw+qnrp5/T/WPQDfIew0gYB+g/xWwIHOJfeAAAeuhhwCBWAmYRAAIfkEBQQAEQAsxACDABMAcAAABv/ASMRwKBqPyOJCQEg6iwYGoPF0Gh6AxUHI7Xoji8CiUDB8z43Aw1A4fw9pRtvthQcE9HNhIJjnuQQDA35/EXsDDYVCKBcMiGRmhQwBDZCKIVmWhQOKnZ6foKGio6SlpooAnyEBIREWngEDFCCdFgCcn7caQhKFGrobih0bA1OejcadV5QGRFVGV1mRhQZha55p151x04UEd4R/e33Nz0aHZc7mhw3l5gdRU+7my+3qz9EL8/gQANrU2br94YYNALl7Vcale3dgXDOETw4R2FclXiWIVh4wU4ZFn6cHAx4spBeQ4pOSGJM0MDjSXKCDDAsIGGTSicSaSQzMvMiw3sPrd/UgMcSypgzQBf7YpEQS0Oi7OELffRvkdB2fqOtmtnzGrio+KfaWQtMYdqiYn/SQrsHJVA1ac9y8VlnZR25EPgTs2tSqNwk7tkcsYq1IdnAVjfr6IlFr2ApKBAr+OPCHIAFkBZgza8Zc4E4Cy5tDY04g6HMC0aETzDTwGfVm1YNau84M28Hny7MRaLQNerYCBBAC2DaAe3a/B7cx50HgQE0C4srzfEPOOjqdbwyeXxYHTvYf2GVOWz8Dm7X4yHRqJ0fvRrfw9cuD896eJzgE+HSYO0dA/7oa/sW5FsgD/PmWGXMFFGjgZrgFAQAh+QQFBAASACzEAIMAEQBwAAAG/0CJpHAoGo9IwmCBbBobgYfB2WwABAWhdqs9KAXcsPBQGIDFYeWAgOaWB4321sBYG+RCOiCOl+iFBXdyDwELfUKEC4J9Aw+Hj2EBkJOUlZaXmJmam2IVV4cgFQEVIEIdchmfEhh4GQECEYdWAxt+eBtmBYFURmpZfQUAdlN4AgAEBlO8B3TDy8zGDcnPBg8AENPLBguF2cvWisrLEABSfQZQ5n3pi3JQWIcEV4HiVGUCyfVOvt72A87aBADkpQeZviYGovVzUu1aMjzbui1sAi7fM24P6D1jNxEJFAYWl1nB0vHIF43L7oXkJW/NrpT/CLwkWMcgNQYBpB1EkhAOSuUq1STuNLINgKKZVDAaQOpkQTldQ59EWRq1yEdBG+cxbXIP6rMvK+0JsxlwIFAGx0oSFajz5pKfDBNR1eb0aNUDGL0STKeXF7utHgMw6EtlJGEnXV+2uZcgAQIFkCNLVpDgX4HGkzMnqHM5QebJmwd0/iwZgUAHjR+TVoCAEGrHq1lDCPBa9erZEBIYsE2a3APdqtEgcBAFOOQ2xH/vPo7GgZlkwdEUeGUAs4I2lQXo9nxdumXrbQzErB5ZOOfUzMMgwEnAenf1dWqn59KatuPo6mc7QMC7dwAI/MUGmQG5BSggaUEAACH5BAUEABgALMUAgwAOAHAAAAb/wIPBcCgaj8KHoIBEGgQDQvNYGAwaw6mQAWgUCsSm4RFoYM7otIFrxoSdD8DibEinF4GFAWxH4/VgWngPfWkSg3WFZwsAhIpnFQEMj2kAZwWUmZqbnJ2en6ChohYYFI8DABWknBGFE5EVlBFkjo9xDxcXEoqDu4+IlAsDDJiPDZKJig3DyYXHS5QEAdCPVQLNfQQD1IoEAFFZUwVQYG9I4wPlWlVX4WJQWOZHawAE7k7w9/NcevJGY2X0/YvTT8sBgtjU/Bnir8hCgQ4bMdRyjBjEA8ce7GmIEdnFZ+qmaFtyceREkd8IBBJnxR5HdF9etlzZhJ0XjvRcasl58cmVzpBwAkIE6IXmPIRGBw5YAHTeQ45PBQGwyDHjySZWP0qKSRHAkqRGqjDYqMXbV47SooAtYo2rOHJrDxRIGRfdzZ0M1Ibp49NBggQKAgsOjCCvX8CDBSMgczjxYMZ/HRN+MADCXwSSEUAAYDkBZseaA1g28NkxBNEJSEtWAGHAg9Sf+zgI8Fq1Atm0YQfGfc12tmGpEfcRq/u2HWlLIhtPww6McDsJBAj4i3g5HSsFlPNtqdw6hujpPAu2UzgdgtKJwTs4vxqBAwjn0SeWHzgIACH5BAUEABEALMUAgwALAHAAAAb/wEikcCgajQ1AQ8hkLgILw9G4ADyazMPzYcAKGwFuQXqsPgoF7AHMQKvBV+86wPB+AQJ7hJ32NgZ1dhYBeXoRAYaJWAOKjY6PkJGSdgAAhpUWQh6LABl6Ap0aGh1NGgOdGxsSTRsCA0teFwxKEmRGBrMNBrZFBq66vAcGDwHAU8PFu8cMA1HBw0rKR8jG0w8AzsfX2dNP3Lfe0kfb4r3hz+dTWmFdXlvtTQZw8E1m9EwQAG3lc1z88//ojAnGhx8BfQbGTClIEM/AKQQA7Qp2kMFEiITQUHSo8EiBAQISbhygESKAAQQ6GvkooKTHASRVFjmIUuaBAq5SBsMZcydMtJ1TPtZ85urhtF/8hFa7NYsAP1wBnBJ9ZbRXrou3iC21qsSl1WZehWkVaa1YWGgLzpKTaSCcwizXICBIgECBXbsQAkBIkODu3bx7+/pVAJhvXb8QBjww7BeBA72M7zqGTHfw48WV/V5OYOAwExFhOHsWAnpxZ7uf6ewaHaE0Z8GpGYhGTZqQgcyxZytgMoIOgtu0W9s+vbt2S77BR+iby1oEHrqH7wotgCC63QQQ5FqXXDd6EAAh+QQFBAALACzFAIMACQBwAAAG/8DDwWAQGocMRvFYGAgKxwMBMCAsrtfmoIBdHJqC7pUwqIqn5i5YvABzu2gr3MneON/iNDbMXvD7gIGCg4SFhiQfghYAACQWFBxXFlgUXRlUHxliAAITGhFYGQEDn10NVBtidgIXF3CceGMBT2dOBrUCt6+0cLOxbQNKZ75iDcRzwnO5xbBnzWrBuljGT0RGp9VLUtHWQgS+3QfYBeFTDOTaZErh1OjXz0bqBuTX4Nrj5QDr6QFK9ELt/onrV0CgPIEB78EyqG/evX4O3z1BCJGhv4cTH56zqKveOXaw2EEEuc+jO4AEGT6IiHKjxoIPV1KUqTCjR5YDaQpB4KBhAnAECoI66JfgZ1AF3x4gMCo0wIOiQIXqg3p0qFKmSJ0mMBBVwVAGVJs+5XpUVAgNZIOKCBBCRFoEa0OMSHsg7tyoBuzSXQtgboKgcNneDVpX8Fu9UQ+EEMw0cIgTWM1OwPr1Z1cDDAgg6KpgM9ArQYMAACH5BAUEABMALMMAgwAKAHAAAAb/wIlQWDgYj8bFoIE0Gh4AZtPAGCwOBuQz0DAUj9tG4eusNoRZpyCKBjMAhOGQupQTB8uxYVgQDOJyKBd+gHYDfHYAdouMjY6PkJGSk5RDJHYBIRaLFY4VARUgIHYZAYwYUAwRdh0LAA9CEnILAQuLBrQLe3ZQD7tzubfBdnS6xFC6aU4PXAbKWG9dzwZr0loMzdNmzkgFeNZgawTcbn/kRt5L5wfp4899AwXr7esEAObvAwLy+fv19+6QEAiwT163AQy8PBvo71kDAA2ROACQ8F9FhwT5IWkQwJfBIxw9PnP1QA8Skiad0BJ5spbCk69SYsn1UqXLj1iQ1cwJQBfOrDDOlD2JorGMlaBusmmBAk5NnnPU1GnDp8WPmHxSq8bDyY4Q1wIAv+KR2VVAzTvxEhhAoKBtgQADEiRg21ZBAoQI5tZV4I2BXLptGRaQu3egX711+yJYu9dBgISI2zr2y7iuPQYnRExonGnEiBONAQDwPIJzCNJ1ETg+7XkvhM6t675mXbotgtmobeMeYWIvFNqpd4O2zSzDZw+pmTlAAFgBAgIP5jZ3PmSvgiAAIfkEBQQAFAAswQCDAAwAcAAABv/Ag3B4MBCPhwLjgRwSAAxjsxEQSJHUB4VyHWYNha5wAXgUCts05QApg9XpRWABNsApcnoYbmAA6HdcDwENZ3ZwfoV7aiQCA4qHagFVgZWWl5iZmpucnZ6VIVsklgEVlgIAaRpwGhUBGad/GhEdcBuoC5UXfgQXBhJHBY4NBmJJAAMExUjCA2HGBQMCz0hPyctHBFVogQQDUZVUDNx34uRwX4EG6YFyD5FqBnnYRPJz9EMGD3/4Qn0AxIzpI9SvSKKC0R4hdKQMmiNqwQYkC1MNGQGKEa0U9DatYAMAHY2JKybSTUE54066wUhkHkt/eQwd0cfvZZFBkGbiJDlzGMTbfMMK9rnm8JHNJBIvQpPGM+NPJ8ieCtEWZeO3pkTMeQwQ5eiXo+7qICHzzqY9PWIGop3JYMACmfUSwc0nt4AQNQjaOkiQ4AACBYAVJEjKN3DgBI74JjAMGPEAA4UZFwjgLLLhaAL4/mVs4Jtixgq0WbEc2AGUBAY2G9b2IMGEEyciGHYQoLWIESbgQKhdYARuE4YhDIBgwLcJ4IF3EzeOXAGCB8N7/w78PICD3sebV7/+W7te7LnTIHDEPTv1tgUSnDiuxnF6DbBlN5ZYAIFq6hAg2L9P/S9/wEEAACH5BAUEABIALL8AgwAPAHAAAAb/QIlwSCwcjsgkcjEwKpUGBqDxVBYGA2oVWRA0DcSw5CooiMOEgIBwJjbU5rbkQAAw5MM3I94+LAAPfG0LAQtgeIQLeBIoDAOKiwCLYQNCE5OYmZqbnJ2eixRnAZ9yAAAWiyADpyATHm0TXpMaqxMaG3INAAO4eAQDAheLeoJnumWLhA+HbQaJzG0PhdBiBg8AhgZbB9YBDQbaW1FT4NtXWeVbXV/hVWQF6VV17NtvAtRidQz4RAbEyYD4DXE2DQ9BQwYdZds27lu7J1EGEIj3ZF0DeOZ2EcCoDhi4h0p+IZuz5Rg8kEn0fKwXYBlFJX8CvUxyDYIBjhCf4YQizSHK8SMGvPgUJwDAxJ9H1m1EeuDc0m1pyuwMOWDf1JQB9lxFQmzrEWU3kR5cueVaNrFmyULsORNJxKHusFxkuq6A16ZY7DKdp3ebAwD37uoLK64r05iEq4zFeAYBhAAQEiRAQPmMIweSFWjevBnB5cycOSdwVAB0aM0JvBAwffpc6QSnNxsAJhl2bAXvWIf+e2/ybQUOWiYwgCBC4+APhiM4YeIMhAHLhptoLuZxZHDTxTgOgBk7dSIIHgxwYED69yGpx0s+cH6I5ybr2wtJDy8B+zOu4+On7bvNFQaUIaCAcflkNZmAtyXgAAGU/daZAkL8FgQAIfkEBQQAEQAsvQCDABEAcAAABv/Ag3BIFBqKSCJBsEgmG4GHIUKtWqmGBUB67UYMj8DCUPBawYFGoTA1fwWDBtYdKQwGBHq1AC/rDwQDAnl6EQ0AAoURB1APihKNbXQkD1uKXZKXmpucnZ6foKGiZiQAABYqhRRXHHQZph+KrwITiloCGhoYeloMlwtiVBJ0aGOFBgxxBkdORgIBBMvNQnx40tN21szNBAECfnqHDJluUOO2W+RmYWPbTmgN183Iyu5J2fH2SNVs+kXZ/aYxQhRwmrll/oYYiCQvSZZ0xyoZ0wNPHaZkahIOKQCgnsBsCD8KWqNRCJRvDZ8AGJeySJYoIecBa1cSGQCa02zmE2jTQUznJ9kIsBEYaABJooLIlGQUgMHRab2UCpwpVaaYqu+S4ZwHZ2dOONGWBm1ZpBvKpQ0GsETbtGCzXk/fXh06jx1Whxjj3ruT8WMfskSC0m126NtgJwfpunGwBUECBAjoQBjwIEECBZgza8YMIQAEy5tDIwjjAHRozQiSlX58OnOCOwRMt1Zg4I7ly7MVvBawDPdsswVkt3bQNIEBBJgXezaOXIEZBJ0/H1dw4PmDAdKRV/cyOsBq7c8ZAIjNenuX19ZwuwFper1a4+rNdBvH2rkZxgwsN3cTHfL++55BlhtmBcQm4IAIbhYEACH5BAUEABMALLoAgwAUAHAAAAb/wIlwSCxODMYk0bBgIJXJgmBAgBoPBMCgYC0eGgOn4dn9Bh5d4wLwKHDTxwdgYSiQrYZHoDG+Qw1TDXBDWVSDQgQDAoeIAAxvgwsBDIwTAwEDlZkTi5Wen6ChoqOkpRMcohafqp4VAJ2ocHoVjBhyaBGDFwJzQhJwUoaHwQRjB8fIycmFkHANk35dzw/Rf2vUhwYMc8bK3sfaAHwG39+AVN3lyQVaxeTqyQ2v1VCJTtmS2IdydO/w4HrG/UMWTuDAAwUGoPP3L5EAOwzh2YN40MyjdP+u9TmYJ0C/iOXyiBszyIBCgwMTbsEIL+FDOxXlPWSpbo0YkOYkfeSoZ+fA/3Mo/0kB4K5iMDc4vxEI8DKpt2ePYP6cVsdpMiYeq3LcRkfqv3MEvH6dEtbqOoVlYzJFqpYazXL5Nv58MMDnVwZ73ppjQIViSrRiJa4NrC6LE8LloLL9qRGxt450hPAUt3jsgAZujqVh1/fd5jAIEiBAoGDzpASiFahezZq1gzOoSbeerQABhAAQYtOejUCPA927WSPg+zt18NUmt6A+ztqkANQJmK92WWC5dAWvGSQwIDvN7dzcVXexjXt7dyvDBzgwYLxLArLWS1t5P4B9dPF4FNq5n8bBq+38dfHaA+bhBwUCr+XWHnp0QRDaeQdu48Boq40HgQDcyXZdbBpetwVah8wFAQAh+QQFBAARACy4AIMAFgBwAAAG/8CIcEgsCg/GZPJAEDSU0IhhAVhElQZG4Hk1FgQDQtcLFo+HzIDgTDw0Agw2cRFYGAryyKNaKBjYBmANfXJfA3h5BQMCZmwob2t5kpOUlZaXmJmam5xXAQAoFiRyFQACo3kCABURGakBrhEebBuqsXIEAAMNGx1yDQAMF5JvD4iAdA9/clkADQYGB9LT1NUHzQTQ1tvThtnR3NsEAYfEcMvIAcp5Bnt24OHVgbva8dWGfvD20oph9fvSgAk4xiYZujNT6hwc0+wdwG4D/Onbh+8fQAKL8j0MCEfjRjrvJsZrp9CivSz0RMbr920jk4x+XI5j4PEhFQbQVIZ7UFLnNv+Sz0yOFBRzY65DRR9ixJl0n4E3NJueNCh1JM9nVcM1C+rTGsus4cYNBMsNGNOu8pL1QUutXZWcG5s5gPtwXsuNLIXGg1QTYLE7bKcltEPWGkrCgfmpIlDYa5nG1XIxgkwNKmCXIC/XdbcWyRgERAtIO5MATILTClKPSbDodILUsGPLTj3zNILZuGE7UGc7N24EEAJA6O1bNoI9DogXh116QPLXy2P3cx1d+gAGCQxAr65gN04DtxWcgQBgOHjVXY4HSH5efHoGzrWHXx0xG/QzGAVQd99l6f7Puz2Q3Xzp7WEegVeo5wACCSAYRQLwEdAgbAzpUgACDj4IwYIYcgcJG4YdeigibkEAACH5BAUEABEALLYAhAAZAG4AAAb/wIhwSCwSDYuHcck8EACCAnM6PDQCDAOVelgEFluq4fEtFLThokEwaKSZhMFA+i46Bwx6nXhl7I0PAAsGZ38RBgwBDWZof2yLenUkDQADBIaYmZqbnJ2en6CholMeHxSdFBUBIRYomCACARVCH4YTAAAWmhpymxpQGppeDBsbF4YSZAsXFxKGY4qNfwWPBgYH2Nna29oEAVGalFmZSAEP0nuIA4PX3O7b1AAE1u/12NSW9Pbv3uCZCwDOaVKmbx+3MQAaFDSorYAche0YdvtmLaJEbOIqXsyGJCC6OurYbcwWb57Fi/hMjsQI5cxJiV7OLZRYjt1Lg4gURdrjsM1M/4lxBGhc6S3PT5wAZd7ch0jQ0I3qTC6115PAmZVWWl5dGZPQ1Ho1va4M+RSlHJVEB0TZCrUoo7FJxY5sOojtxaZSV1a1e5FSlKMGryiF+6UsTQYJAe+rqthe0Lcrr6z9Wi8uX4bQIFF211Sz3rOXGUqW+0cw6ToIIBS++gcBgwEOEiRQoOBPAjayZ9Pezbs3bwNqDcj2Tdy3A4oJEBRfThsCAAiylTMnjoBM7OTTqb++Lj077wKVCgz33rtoAuHkex9/cF76ntTP29N+z4b7/Dq350S//yaB2jO6/XEcA+cFuIdq0BngHmqq2VcbftuN9+Ab4OnX3R5xMIDAhvy94Q8NexxO2B8ByXWX3onTBQEAIfkEBQQAEQAsswCDABwAbwAABv/AiHBILBqFh6NyiSQwCszo0MAYLKTSwmBAwEYJAwHUqzw0AgwycwF4GAoGdZEaaBjucmJBwM0XDwQAfX5DB2xphIULAQtxiRFUAFOJGwOPRpKXmpucnZ6foKGinCmZmyFCJBaXAwAWFhSPGQEAHxQgsgACE5cXiw+aFwwACxsbHYlag49gYncH0NHS09RmaGOJBg/EjtkMdZp7XM/V5dQEAWKav92EBouNl5F2Bub20QWCBOT35mcM7QidcSNvW6N6/cwpo5fQXDM4CBue0wVRIrV3AQg+mhcwjwE+DC1OU7Yvokho/+6YPAlP5clo2rjxO/lxQMiXgNK5xGnNzUz/ke/a7HxZk95Ki8oq8nwIh6eBfwWa4ozZSCrRb0Z5iiNg9eUZMV1ZCg1rURujN0clUrFJ1mIgLm0lNgAAMG7DX0qJPrAy9CTJnyIfAlYbyFnahhjd2O1Hx87ie0XzngQD93DDlI/tYaxqmbFBtFq3cEVICJ0A0En8OMiYgBwhCAEgJEigQAEhBHwczK7Nu7fv37WVzaYNvPhvLU92G1+uAMFqBrMRMF+OYK/sBNKnF0cwjEB07cUTiDZAHPxvB2GGmwcOW7aB7H4QtP9uO0+C3Mrry8k3gHx51Wi0Rlx8qz3QGnx5cAeAbu/V5sd9AxRAnx9anKZcaWiQh6Ac8sWGFMCHDiZIgBgghpjghyWut52KvwUBACH5BAUEABEALLEAhAAeAG4AAAb/wIhwSCwaiYZF48hsCg8NgMDgrBIPi8DCyo0YHoGGgdptFgSDZbkJlRbW7OzD8IYbv1o62T40oNV8RQQBAoFHDQEPhkZZW4tCKBd/BQV7iwFClY9DA5uen6ChoqOkpaZMJKMAABYqnhkAoRVSHx+bGGAVnxsMAI4RHYsEAwMan4gMFxcSj0l5nga9C2MH1dbX2NnWBcQE1Nrg4MhjBuHm2HKWhl++3+fnBQAD3uXv5w0DApX19uHIdc0etOPXTxu3ee4KZhumL6HCa/+gCZwGTQAAMQQfbkNDT2M2RA0zakwCYI7DkQzCqAt0Js1JjYNCekSXiNxMa3imvVTYEuNN/2sE5O37WS3dzoLOdIp86Mfl0odBBwwlOq4SUZIPKD1F+sfmz2FSjxaMwkDrVTlmf0YbMM3qz4Nat/ZjmPZnlrJub65tK9deS3p933ET0FHtOLH2cnq9WYCB08DwuuW9WRXyOTB8r4JpUHfmQQKTZ0aZEtpjOrfrJppdlEByPWEBGCBI8NqQg0QJEiBQsAjBgwEQcisYTry48ePEW88Tjrx5c4a5Ezifbvz2g9y7qVNHAAFAcAPZtTtPwBG7+OkHx0g/73wQA/Xsm3MfcB38cEMIUjowzztQ00q69ccSIQUwhx8E9NGWHX5g7BeggHaQh9B6EMJRAIHMVVgGAtbNtiBgIL4FsB8CH/Lh2wAOkEgcfgWkqKKGfCgQXnw01qhAEAAh+QQFBAARACyvAIQAIQBtAAAG/8CIcEgsGo0HwuLIbBoNgkHDSWUSBgJDdTs8NAIMw4G7NTwGD0OBXC0MpGotu3kVrOdOL/iObz4AC3F9R24DBAUFcoNEdXyLRV8Mj0wMA0uTRQKYTgGbnp+goaKjpKWmnxwRFqSrp6ECABURFJ8aAwAZQh6eDW8avxi8AAIbGx2eBgyAoQVRBKF1z58GCwBhoMkAU6DNhgZiB+Hi4+Tl5ATDjpgGEABp2AwBDd/m9fbi3QT09/znAXbY/rz7VCDePHD9Eubbl7DfFzsMG9ozA0jRpoIAHESUWK+QPoQczRmI9A1kSHJmAgTaeBJfpYMtO76RFrMcNWtxaqJUttJkzf9uMHWOI/Avkc+YN9OwRGqwpFB8URokeiru4R2q4RYESDOVajJ5TqkCXRrzoRysB/4E6vr0q1SyJz2yFToS51ydKdcebZnt7d64ALz9PVktDNyQecO2jXo4JFGIg0Nq5RpZYuLGEoHe1dkg3eaak3N6faBS9FPN4DaZ7bopNOtJCEjPm7opwZsCCRIoULDJARgECRDs3gQhAITcwncrX868OXMElRwgd069+u4CgXHrts6due8Hubd3746g+PHg48dDHyAdfXru2AcYyP2++/cE8+tbL298Ou9JCUTRXnKYPIZAfsNNcp97mMQGwHEGEAjgTP4VCAZ+2xG3VYWwnQEbAXASPmLbAAUgkNx/Ij7woYkJNmjiiaPoZ10QACH5BAUEABIALK0AhAAjAGwAAAb/QIlwSCwaj0JDo4BsOomHxeDxrCINj8DCyiUWBINGt3toBASFgmFcxQIWTHa1wACIJWt5szAYEPRPUQAMgE8GdQt5hUdffmmLRgcEZ5BND1OKlUZUmp2en6ChoqOkpaanTR5CAaUBACQWKCmeExUBFSShGgMAFiCgHQ0AAxOiCwEMGhoRnxeIHaEEw3+hZgwG2Afa29zd3t9YWpmeYA3Z3+jp3MIC2Abq8OjHD+Oa4Ynv8frbfH7n+/qs1at0byCkRubyAYwnbYAahQvTGZhncNGhAAkjxutH4J9GcMKuefzY7WKiUAhHkuQmDY3KlQcMQABA7+XKLxgrFiIAhoAa/5jelJxJAxFoTAYD8BUF2qjjUqAEBrh8unJigJpUSfZLmPVjVAE+u2oUyoCoUW6H3hj4eVYbR3dttTUYUJZtW6v07J41UG6t2Ihz0eg9a+aB2bhuEg1mOg1uXGuH71K0SZJvGMdtJ7WjTHLy34UFOWt8+3mhwMUwC6KuinTJapINI7elyLZTYrOeONbu5ACZX22eskBIcK5TAqQEEiRQoCB3H+UImHdCAOEqdObYs2vfzl0BAgYBHFzvTr685eTLy6vn3lvA+PXwvV8abiB6fPjn398vz8dl+v3lUTcFcf8B2F0CAgAgXn3SadJfAcphx5tvDDanCQLzEWefbX1AmC3AhppEVZYB/11Y3QMaNlgJAmCI96GKB0lFon0WEjQgAiBqkgCEOEoYio+dBAEAIfkEBQQAFAAsqgCEACYAbAAABv9AinBILBqPxUOBgGw6kYXBwPCsOg8NAKNg7RoNi8CD6i1TCoJBg2y2YgOCdvkQfhS48qqBob6z80gEAAN4gFd1hnoMAAt+iVBSTI9IEgtak5iZmpttA5yfoKGio6SlkxymFBUBIaMCAKMTAQAZHx+fFw8BFaIXiwsRoRtSDRugYFoXFxKfewENogRpBAYGB9fY2drb3NkNcIWce4zRUgXV3enq2llboQYPAGOhUQPU1uv53d8M1fj6AK+BEfNnExo16AIqzCLAn8KAA+cdW7Tm38N89e5d1BfR4cZ1BRg8K6iJQKSEH9MZ4OcxZTdnDc5ZdKnNpL1zNNPx85OTGzz/Ri17Yisw6FyodjKFaoMXYEFQpQcrzhTKEqfSbLoaWb16YE8flEoNEAhAaOvVn2PMQqWYlKuSSGqFIks7tacBASPj9jQpgIDenCvB/aV5d4DTwS5ttnW7E2zYeE4dCyVq7ynVAFsk283K021Uyz0ZGkCckunhujlDAoiJk9NYAZ03zR2Nz+ArB7QPcMpolZMDMQkSILi2KUEaB8EVKHA9AHby5Zt+MwiOQLn169iza7+OgA9y4dvDi79ezwD18ei3Sw+eIL177vEgJDBQ/f37BJHO23e/3vx+9whAEIB89P2XnnEDfFdfdM3N1x50muhC4IKaJOCdeRRmUgA4/imnKUmAAMgHHoSYGBeAgh5qEoVz9ZH4CALSISBjiirKNyONH8qY4Sc7ZhIEACH5BAUEABEALKgAhAApAGwAAAb/wIhwSCwaj0hDAclsOg+LQcNJrUYKjMDUyjUeCoPBsksWGhaAR3ldEGgLBcOa2xgICHMy+iHPW8FSBoJ+VA0AAmOEVAsBaopVAlJwfY9HhgKVVAMBDJlcGZ6hipiipaanqKmqq6xUFa0gAwCsGQAAFhYkqBgZAQIgFCCoG26gqnUDGhqqjAwbGxipDAMLlKcEvoIGB9zd3t/g4eGMfKoGWQ3WpgQAYoLi8PHhBhBp6qVtAA7v8v3yBHYI8PNH8NuZRvdEAUq3raDDbpfiNHxY8GC5VG0CTaRI8JI2jhUfBKimKiNDkAUb+JKI0p+BBwCqDWwJj0AkAnFo9lOJaKZO/3AvY378KY6du41Ev6FhMCnpPJEykTr9Ekagz6nNhk7tdm6k1q1UB1gFy3WpEqlODQgAwBBtUoB3cpLl1qzp3HOS5JLlaXcuub5g8VbTCxbb0bkHztgjvDWfA8BbAYq9mpbc18Zh2iKu09MtUYuXpy4M7VQlU8ZTX46ELDpSA9als8k1pXpww3Wu4XA7xXd2KQQwbe/GF0bbtlMOGiVIgECBAlPAB0BY7vyUgTAFqD83BUE5c+fgw4sfT5488AAOljcvz779+Oti1buf3x4BhAEPEhhIQL+/+SzpfeffgM7BRYB2BPqHQHIM6Ldegv0hEEl6BjwI4XzYCCAIf9WV0j1dfvt1KAoC01C43jq+6Cfgb91NV6GIoSTAgD7ybacQdgLa6Il9AUCAwI8w7ugAU0AGueOPRbICXis6ihIEACH5BAUEABIALKYAhAArAGsAAAb/QIlwSCwaj0jhwWBIOp9OAuMBrVoPjQCjae0iDYzBwksuHggBQaHMlhwWAWq7XGAAGoUCdw49p9d8XQYPAAsGgIFQBAMDeHqJT1hakFZgYnuUSQQAA3mPmU4CoE+io6anqKmqq6ytrq+wTyGxGQAAFiqwA68bdhUSHx+sGpwTr3AMGxoRrHWFFxsdrIsDBBetgwByrQWMBEwH4eLj5OXm51gAauDo7e7k2RCYqgWc3wbv+e4GcA/zqc4MuaJ2T59Bc/y0/UPVDYADdgcjhmsAgIEefBIjDoqz8FS3ahAz6uPHMaTId3UCCGxF0OTJdgn9uXx5ruHDjqMaDFiHkea+/wcle/pE9/EbtgUVDwkdipCBSiZLmZJrGVWqOJIyq1o90LAB1K3mdAogoAdsuY3+ypodV0BAo69rwyXcMnMrmKdq457xdlHvEmRK/S5h5DVvXIpjDa/FykVw27eKwRrIsiWyZKeG6lql5lWrVZJ0PUs14LazaKaI85weilW149KB9U7WEls25tiqCMAGp2q2GrW9BdwJvCrLb4yrIMRxfUBVgjAOEiRAEE6Vg4oIpCtQoAoBUAjSEXCn55aA9vGoEDhIE367+/fw48ufrwAB9Pb08+uHj0YAkwT7BagfAso9kIABAAqoYHzPDRCdAeItKOF21wlwYIITLuhdAOBBmEKhhI+ZN92HC67nH4LbdXffiOid0t9/7qlS4IUxotJgdCzmxt55LY7iHQAQICBkiqkQONaQRKYSHpKu1FfjKz2eEgQAIfkEBQQAEwAspACFAC0AaQAABv/AiXBILBqPSOJhITAkn1BoQTBoRK9YYSPAcGa/SIMAsDiAz8XGQEBAuyeGBdf7BhcGVYO+nl1yC3x2DAELdIFXBHhtcIdXcg+NWYATi5FZlZZZFJmcnZ6foKGio6SlbwGmRAABAKkTqKkaFQEVm6UaA0QgpAsAAhpCHqNTZBGmamymcQEPgBKkdwOYonEAXaYFg4XHinoH3+Dh4uPk5d/VD4aiBQDS3ubw8eVyDAXv8vjx2YTqoQTt9gzkG2jOwAMAEPqBSuROIMGH4nrVuwfxoQEGA7aVIhCgCcWKAw3y+wgSHwEqDUiWjGdgi4CAKwmKyaMyZjmXMG3iE5mupk7/cVNoOvxZcEsXe0RZDgCQ0mfSAw18EXCalKeeoU/HRWuKNSu4ZemQetUqIECDnGPDISMgNu3Xg2G7pmXXUK5XsAXauj2QjYwBvW7/DchL9adBv4DTMmRb+Cc9wnu/MkBsN6sBjh4rW9Z2NfI3hk09f3vcWOdFpp0940w8VuQCyJ5PVoFMjd5fh9TwpBQrKiob3qGsAgeVQBFtURAGPEjwTlSCsg4SJFCgwEwoB2ukT1cgCgGEABCkI6BODaB47qG8MztPvb379/Djy6d+MUD0BOPn698fP9FL9vwFqB8CDwwQngH5CahgfAUEMJgB+C0o4XvfpSPdhBgqkABG0SGYQOGEmDEX4YcKIoDRgfmJshiEKYbyHQMikhfKhgPc1yIoDnCBwIUyfmIieOw5VyABCCTYnT1F3jhKke2ZYuQoQQAAIfkEBQQAEgAsogCEADAAagAABv9AiXBILBqPyOMhyWw6i4VF40mtCg0LwMPKZR4Kg8G0Sy4eFgFGocwWFhiBhWHd7h4IgAHdUOcaHgAQc31dBGEEV4RVWAEPdIpVBQJig5BUDWmWXAIBY5pVA258n0yhpFwBp1ymqq2ur7CxsrOnFgC0RB4UuEUVASG8QgJEKbRZAxkfyhyyF4AVwQ15GxsRtH+N1Be0BJMNBqOyBpgC4AYH6Onq6+zt7uuSYrzjAQIF4O/5+voGcHK8hgYQwLevoMEDf7SEm1Ugz8BzByO+Y6SGoMSL6t4M+IeL3D2IGEP2A8CRljQBD0OqxPbAnMqQ8b6BfBkRCwAGLmlKBAPgG6//BQNQWtRpMKGcoUT3EQigB2nSfEZzPlUapsHHqQXRqLmHdV9MqV3b0cPpNKw6A5yOzjS7rkHQh2vZokvYkqtcdg0Fgr2LEI0ju3zTSeo5J+5dj4ADI2SwsbDidCcLJA7cL45kw3IDysRslqLjx1+q7r1L8TLoL/5G38XTlHNnQGpPLxU4OfCDRqZBx8yteByAcnbFDSAcHNa4t8WN364LURYY2lxlIfD7Wbje5K8cpEmQAAE6WQkYO+COQMGspQK4J1BgPhYCBoHIs5cVkID89q8QQGiUwMB69gAGKOCABBYoYAKT2NedgQw2yKB+/Pnn4IQUsofgAOMZUF6FHBroVUBQ9yzY4YgBIvDAABD09x+JLOal4oYsjmhiAIKIGOOI8YwnoizapSfhfLBcqOOG7mmHE3cAugdHijvGEp4eCEQJZJAEFBAlkbhIOeUsMAYjBH6yBAEAIfkEBQQAEgAsoACEADIAaQAABv9AiXBILBqPyKTkoGw6n8IDYQGtWpeFwaBw7SoNj8DD4C0bCYJBw8yOLgKCgoHc9hrSDQO37m0EGHt8XQUCAQsFgYJQBw0DAgRCdIpPYIaTV1IBW4iSl18Mlp5da6JWAaVXA6irrK2ur7CxsrNdp7REFgEAt0IaAgAVKBYqJLMZAAAWvBdhAiAZtxta0LcGbwwbEbdZAA0XF7TWfwXgtAUMA1S8fgJzBkyzaQudsuwEcwf5+vv8/f7//gqEmceLgJZ77wAqXMgQDIAxBTUhZEix4r5KD+QktMhRIRo1+DqK9CeOgbuRKPdlAbkx5ciSGl2mPGeIXix2MWW+RDcvpE7/jgZw+vxp0QCoQ0OJUmw04F61Bw9PKrVIAEBTqVMbhskoJ2vFj3mSeiX5pp3Ysf0IsWyJth/Mrm0BEgIwD25cfw0AxMF69yJPPWz75ssbx65gfUYNcTrMjymBnIwPYAQcWd9KhIH7YlxcWYqWPIYZX+NcWW3YzHetATB5ti+3050PLHA0sbNRupQrG6g6ILesxHUT1qMd8/dW37EuLzYeFa4sg2o4y4IwznmsBOgcJEggHBYCB38QbFegQFYCLdoTkC8fCzyg8exhJQgDYTsC8s/hGLCP3zu6+gncF98rBMBRAH8DtoLAVtypt96DEEYo4YQUqkUAghRmqGGGCFD3UkCDG4Yo4oOXcSfgiChS2KEYcziY4osRngNAeifCaKMC4AkAYn+vJJAGjTy68t048CXICnYBQCCegOY5UgACJ5rnwJNQrkcLlFHekiUvEhj5ShAAIfkEBQQAEQAsngCFADQAZwAABv/AiHBILBqPyOTQ0DAon9Co0PAYNKTYrPBAGFi1YKhhEWA4w+gjQfBNu4nkx3vOBVgLhfMcTA3I925rdwWAaGQMhWkFXk2JYQ9+jmgDAQt6kpiZmpucnZ6foKGio6SlQxwVpkUTAwAWJKoRDwACFq+mGwIAFRwgvqVkAxpCHKUFDAALGBumTLQX0B3GlJYGEqYLAwIEscfJsRENAQIG5Qfn6Onq6+zt7ga6lqpM4wTm7vj5+ufHlZek4gTkMbCvoEF0BpDJaxbQHsGDEPP1W2iqgReHETO2o5Ls36iAAzWKTAcvWciRIy1uu4dSY58H5R62zEggwICTMyMm7Mgy58H/BrQcyvRZ8KWBPEQhdhkgNKlBjtWGOs0HlCnOqfgS+rmK1Z1FKzG75uMIs6dYdgTsDJR6liSkB4QitPXKKOzcdUaR3l23iKndvQhnwdQLGN3SBnjY3n2ZuHA6QU0IFx7j56jiu2n9mt3LePNeyH8nHwpduG9TxwfINj5A6rBl1qMoM1hNqgCbyA9jLwBgRm9rRrRHHUpMkFSC269hi3JQJsE94xcTJECAQDkoBBCaS1egoLYuB9IRdCfFXID0BNyNswE/Pb0o7LwNbHcfCl4A8AbEj18+rkB4+qAkwMAA+Ok3CgLMMeAcegB+kgAlBTboCYJl+NcedxhmqOGGHHbYQWFCA0DgnH4elmjiiQqUtyCKLLaI4XEEjihhJxTO9t9+ATIQAAQIXEiKAdrIR6JxDhRAnYGmHIlhLEOCEwGOowQBACH5BAUEABIALJwAhQA2AGYAAAb/QIlwSCwaj8hk8WAoKJ/QaJEweEiv2KLhEXgYsuDogToghM/KLcCKbi8bgHLB6XYbGIFFfX9oDMpCX3tnBVx6g219AQNDgohZBgIAh49nCwECBHOOlVICnaChWJiipaanqKmqq6ytrkUVr7JgAbNFGwIBFRS2QnADGRMfthd4VhMTHrN+AxsbEb0Mk70SBg2YZr0FuQsG3gfg4eLj5OXm5+ALA5nf6O7v8AUMA5Sz1pjeBvD7/OMFAwAacHpl4BKDAu36KXxHQAC9ga4K4ku4sGK5fwME9lLzAKE+iyDHkdFoa0sABvlCqgRHhgDFlRU5poRp0QCBOC4/0oxpzONO/4vMSNp7sGbmz34242zSeXRfpDw+m/KzBoDdS6no5OUxivXdNQFRu77b9vCqWHISD4Y9a27bpCZM2Za7BHaI3HNkBSK8a64gALVx+Ya7mXGTYLRcAB8m1zAj3MXi0j6GHK4AzsmUTXbcSxlcUK6LNYNeTNhjYMF33prley+TT1lau3GW9UvTN9jzZH8k+HXpAdgAFxj+HdGgbX2wHeoGJ8sBPs7EWyX442DyKwQQuiRIgID5K7IOtiNQQN4V9pPbE5Qn+IeA+PWtzj9ID78VYffc669CwGX+dv2rtPSeArI8UEUCBqgH4CkgcEDAIgjlR6ArG+ABAYIKutKgA+vgN0zehK1swMWFCZIHIisPDoDhhya26OKLMMYoI3kJOBReiTPmqKOOCDh30IAEWYiAhCeu8o8A3LEoSwLVIeDkgqwo8CSUrChJjRBFuhIEACH5BAUEABEALJoAhQA5AGUAAAb/wIhwSCwaj8hk0qBsOp/Hg+ExYEKvWOOhMRgQsuDsdPCwhs/KLUBQOKDfyIIgsCgUzPD8IiD4RvB5aAQCAwsGBYGBBnsMgIloBV0Ndo95DwEPiJVwXAMNm4kPoKOkpaanqKmqq6ytrq+wsVkgAwCySBlCKUMot0K1Q7u+F5cCExMgHx++nQu+RFMBDB1CGM8EXX7PQgwAhtt/DXzaz3J0jrJ7bAYGB+7v8PHy8/T18YOe4H8LAI3s9gADCoRHAIAndLAMMMB0p93AhxDhdWrwL6LFgQUeAChT8aLHeuIEsHP4sWQ8Od5GmlzpbpE0Ah1ZlsT3bZtLkTFlesTmBeGr/ykbG+osaSAkxZxDIRZYyJFkUosLsql8anFpoalUIbpkYMdpVowGJyH9ai8a17FkQRI66jVtvWhl7rgdSCDAgIZt58ozIMBbV70AF62BiRawu6Xn5Bqmd/PvYnpyDip+HA9oJqGU4008lPcxXMeZJUotbFhhStKAi67BGxpepHOo9W5l7QufWIe3tnJ256uAQQKOc3e7jFtWUUm73chaujE5Mz52FN9KQMiQ9FsQpHVt17uLgwQJisdCkJ0B+AQKFNTOBj69elkIqEAAjyD9LQR12dC3L4t6gPntvScLBAPol0B9AsKCz3wGIOhLBdIgYAB67lVo4YUYZqghhhMAAF7Adw1uKOKIJLqHwRwcHchfLBkY9J2KJcYoo3saoBgehTPmSKIFBk0Io45AZkgdAAwiGOSRFSLggHb7IemkAnwRicCPt0QiwIFG+pIAAVg6uI0CCGS5jZEJglOmLEEAACH5BAUEABsALJgAhQA6AGQAAAb/wI1wSCwaj8ik8qBsOp9LwqMBrVqThsdgce12D42AoOAtQwsDwMJgbmMXAQaB7a4PD4TB1kC227NxfoJ4AQMFh3SCbQJqin5wcoiOZXiMa5N2AkIFHZiLE55+IqGkpaanqKmqq6ytpCCark0ZAAAhskgRDAACJBYoKLhEDbUZQhTCRAIBDxMgyUMGcAIa1R7QG3lqFxsYEdCADAYXFxLYDXpzBubYu2sGBgfy8/T19vf4+fXSAHLYQ9ou/QtXAJ6+gwgT1kM3gMA/IVnUwIunsKJFegbCCFB3saNFNAEEYiNo0KPJgw0EDKDyMOKDiSdj4tNYkKLMm/LQSCyJU6a0/zgce95MCaABTKExwx1FepIAAENLmXYswAhCTakmf8qJirVinj08u1YEJICr2IQM1dk8m9CAO7Ns8/HbCDfuPTR7Ctpt+yDO1b0IGRrVC1ify7qF5WUUQ+Bv4rsDQvJZ+xhjXwaIKFeWl3Ilos32AL0kDJoeMUOfS8+jqia16gNa1b6W9/UdxWRKS0JLezRZAXepcUNqbBBawMnycF8OnkwwcibC3EokDM0Br8bUhSXQYzU7LgQQ4iRIoFvYVwfjESiAjitBXwgIxitQYFyMgfT0k20fAAF//u/hYeZfMgSohF4C6v0ni3vi3Tefgq4QUIg6Ceq3SwUZOPjghhx26GbhhyB6CJ4YGWiAYIgopqjihjpVAEIBCa4o44wPItCXAB80kACNPM74lQUTnNjjkCEiwMAALhKwI5FMdoiAA2JMYGKMTVZpQBoHLlnllmgwgGCM0CBQwJcV/qMAAmD+Q+VDQ0CYTBAAIfkEBQQAEwAslgCFAD0AYwAABv/AiXBILBqPyKRyeFg6n9CkoRGtWpUHQkBw7XoLgsDC4C1DDYsAg2BuYxsDANVNNxYegUehzhceGgEDBYNkfW5gA2OGdQZ4DEOFi2UNAAMNkZJlBQx5mX2DBReebhmjdAOmdVyprK2ur7CxsrO0S6i1ThW4ThoCALq7RxcPAAIgFBTBRVoDpaXKQ2AADxvQRGhbBB3WQ3CJ3NGOmNaAguBCiGMGBgft7u/w8fLz9PONanvgU5WX55t569jVG0iwYDxsAgqsM8iwIT0CAiyNU9ZomkKBDjM2nJJtYrACA8QE1EjS4D0GF0uqHOitH7hNANRhXEnTHZpiKWvqbFeA38j/nTUNcNKzEChNNAMGEPhpVCXERIWarsTGwEBOqSSZEbiKNSMYMVy7bkyzhqnYht5knvUqruhatJUuznxLMF1UuiYdEZqL1x4liQr7Fvz3wCpfwQfTJAyLON7TS4Eb06uoh7HkdhwFLI18OR5IkZw7vzsptwm0lj+hwVRrOtjNxQutgZRjuB00oXn2tt6FVABkgdAIMIhZezcuqobZWSNQaWtkaAnCLCBkGxoENc6BK3vqIEFR6I4QJEigoHowB0kNjFfAHnpECOMRtFeG4Lqe+PN3IWDWPYF8BdAN5R15+eFSXzHq+VcgLoh0Z8B/0CDwwAAPJLDBBhAGg4AD2WyQbQEI7IUo4ogklmjiiScaEBJ8GXwQAYowxigjiRKqYYCHHBww4448luhARA4Y0GIHPRbZYwLEwKcBCBwY6aSMG+Ij5AcSPGnliQkE0p8GGFzpJYlgQPDgf1+WGSICaJJ5jgJkAghOm+cM4SY4QQAAIfkEBQQAHwAslACGAD8AYQAABv/Aj3BILBqPyKSSeDAQDMuodJo0MAYEqnarNCwCgix3PD4QBIAFeb0tPAIMtlx6aAQGhfx8fzwP1HyBRAZvDwUGiIJ8B18CDQYFiotnaZKChGBCh5ZzAndinIEDE6GlpnIDp6qrrK2ur7CxsnwBs1SetlEdCwAAFhS5SRtoFRkUFCnBRV5gGhMg0MpEBHcN0kcFAwELGxdCGNcfmAxiEuHiDQMD1udDBQwAD4gGB/X29/j5+vv8/cwCUNoJIaDuEaJ+CBMq5FcAzYJD9BZKnMiPGTmB6AoGbPcugLyDFEOK/DdPpEmK6daVPMkS4bs0EFvK3OcFQJiN51IajDizZ73/jgxW+uz5b5PABgJUghw60028mExn/nuyNCpLAgD+QOJp9aQBT4aqdh3JC4vQsSGdJN2J9qRTeVDbUjRg56ZYuQsL9GqQhyvehVY8RhLyd2JNR2cLI1Sr9ZBiiW7gbPX7mJ8dPH0rK8wGgK9jzYsZCI4LWt/hR59L76O0YGu9cOPm0cuZlWrEcA21goRdCOLsa3TBsD0Q7sw218SBvxHQ97Y0uuqefMadtPV05QAY5LkuzUFW1M6lJfBkPbwyBG8YJEiw+5qD6OsRvL72bgCE+AoUhEMAIbsB/OdQM4AD+Ol3TQLa3LdefgaeBwEcBRR4DQLvDcgeAvnBdsV9/2HYa2Aw/MHBXgIe4vYJIglIIMGHuYwXAAQoSsABBwzWaOONOOao444hahefBxyEUyGBBiDQQZDAwfPAiAfMOOGDAqxHYgQceLDjlVhmeSOCAyJAIgJOAgcBgQh4GEE7ZZbJIEZCrMlmm2/CiVEQACH5BAUEABEALJIAhgBCAF8AAAb/wIhwSCwaj8ik8ngwLJ/QaLQhWEivWOiBIAg8suAw0fAICJzi9NXQGAwIB7Ucyh0sCgX0fF8ke4d6fIILAAINBgWCihEGBG5Wi4sFDAEMkZGQiZeKbg14G5tzAkMZoaanqKmqq6ytrq+wrwGxWB6ltFcaAwEhuFAXZQO+UAsDALfDSXVfyUlkAAygzUgNZg0XFxjTRQXGC4HbQ5QPeQYSceEGC2YE4UZtdgbyB/T19vf4+fr7/PWTAA/kGehHsKBBferM5HFHhACAAYfmHZxIcV8BAQAglKvIsWOTMgwISPRIsiCbABAZAuIC4NvIkjD1FQApMKZNfesGlBt4syc9/0cQa/rsaYABwI1DbyYMKTQpTDYPXfJ0CvOil6ZUSfoRsDMrTHgiX3rlWOeOkLFaHwAMOxUtxZOGsLqd6CiA1LkcJ1VC1BavQXUPu/qdCO9QnsET/91Bipgg4JB4+jbe1+ChYcmT83WzyzezY5CRMXuup65TZ3Tbygp1N/PoRneABbClx3pXRJ6su5CTCLuM7NXb2Jg+jHraMr4De0PDQ9xdtTeRaYfr1jJ68WYJxjHHHQ7CgLjNw3EJ4CAB73TjEqhHIH0aAghm1CdQQN8d0PIJENQPl30ABPn6KRDOe5UUsN5+7jmAEn4B5hbAfwbMhyB2viEQYYPbIKCgTuYFKFBgagIMUN6FEyaTwAMDBETih+7BF1KHJSZzn3kSsoidbjTSZ2MyBJ5x4I7JFPUGAvnp6I6GBCCgpI5ANqOkhyoRweSUVFZp5ZVYZmlllBEEAQAh+QQFBAARACyQAIcARABdAAAG/8CIcEgsGo/IpBJ5MDwey6h0OjUsAAIDdcudHhqDQUPbLZuHhwIDsCic32UngEEgw+/SRkAwduP/TAQDAQuAhkdpAgEMQ3aHgE57BZOOj39gYpaaDANsmpYDn6KjpKWmp6ipqqusrY8UrmcVsV0XEwAAs7RTG4MCFBYku0sFD3vDUlZhGUIcER/IRw0CAwsXQh7RR8UADwUXFx3aRlZ7dQUS40YNAGIG7wfp6kIFgwvvBgf6+/z9/v8AAwrsZ4DBIj/ziJQTQCBhEQOYxsAbSLGixYAE1jzAd7GjR4rFDlaaB7FdHYdECLSTmO+jy5f6CijyNhGmzYuR6NS8yVOglf+VHHsKBTgNAISgQ5PuUxNg406lQxcWQAp1KDt3T6vyJCDA6NSWWoUWbPoVbNibC+tkPeuyJFazbGFybWpgalyeIRngg3vXY7kBZfvajEhJMEyZ1RAabmtM59rFA3/yqcsXcmRB1Shb9ihzEeV8DiMJmGQ39IIwBAofcMg18dfVCdV0C2wai9qWCd2y1Md6kFPcuQ0yoJ37yoBzwNVBDNMnubqMbCg518aNjurceibbhT2vQLt72x0m8E16ejQEjRMkCD8PAQTU6hHwTtgaQnwF+IMPeKA+AQIFDrl30H0AJuRAOw70h1+B6owXgH0GJLBgQgkYtBGBCQnIEIbtORBURoIRTtjdGhD6l988CaQX4X8njoOAA5IkEGKL43g3AIgS0qhNAoocxaE66A1oIoMNPrAhAiwS2aB/SIqIkgJN6pjhgkqiJASVWGap5ZZcdunlgkEAACH5BAUEABIALI4AhgBGAF0AAAb/QIlwSCwaj8ikcik5HJjQqBR6ICwK06w2WmUMGtuwuGh4ABjYsVprWAQE4LVc2gAMFvP8sjoIPPSASAUMb0IFBoGJZW8FjYmPCwNfiI+BBw0Cd0OUlXkCAH+diQOipaanqKmqq6ytrq+wWxaxYRq0WxsZAQCzt1F1ABW+URt9DBPDTINvtkIcyUdldgQbGxHQ0Q2SDRdDHdhFmHcG5OBGg6Bp5kUFbgwE60YGDQGT5E74+fr7/P3+//0I1FtAzgDAgwgTHizQ58EhgwojSkRogBCaeGTcDCBQcKLHj/nmbesIsuREAp8I3jPJMiE6hytbyvTX5g1HjJvo2YM4s6c+/wIDAKjk6bNoAQF+HhZdeqBigHckmc5sY6dBVKktRY6LiZWlAZQBCA7pKrPAg6eNuJIFWVMAR7VrP+q0CjfuSUlX6tqNeDTd1b0SF0HVC/hgW6uHCnvUSlApRpSgDDiOZ/ap5MQY2zZK/GTdvKppnTzGG7rzupcPIcYT/Fa15wVVSa7WttX1OrAPJN/DuEyAbtvgag7YDByb1galH2e6otQ0ONTJ1yGA8JQjZ4wO3iC/Hg/oAAgJZJ9G+gBBggQIRK9LQEiA+QQK4sebbqfAeQTypTuQ5OA8/PzmoPSdf/gpEE8CDwzg0H0AgjNddQwaqJ8d/Z0Xn4QBSgKeAeg1iEJNAuSF1yGGDp4lgIgFkgjNdJLYZ0CK+vGHoofQEODFhiPOB0E6Eaq4ogMQFIDAkBfiJMGQRNIoHYxGEqEkRj7GEwQAIfkEBQQAEQAsjACHAEgAWgAABv/AiHBILBqPyKRyOTQUmNCoVHpYDB7TrHZ6aAwGi614bDwQBoGHgcwWHwqCgKBN1xoe8oK+zl8aFgADBH2ESl4DDYWKRV0CYE8Ra4uFBAwAD3qQk4sMgxETm4RzEQGhpkMip6qrrK2ur7CxsrO0tUMTo7Zalrm6UAWAAxa+UQYNAQMZxFEEAJcby0wFaA8X0UtweZrXRndyntxHf18NBuYH4UTG5OYGB+/w8fLz9PX29/YNjgvb6UOVl/r5i1DgAYBOkgYK+SOn3Dl8ECNKjNggkEN3EzNqnNgswIJ2G0OKpDctDciRKEUWYBCAQYGECr0JIHAypU2J4xDVvMnT3jr/MDt7Co1ngIAAAPxgDgSIKejQoQVb0nz4tOofAAIuVt3aBVm5l1yrnkGqh2pYntmamj1rc6VUp2xHehMEN27InOWEvBv48+NLdwqNXnJyTuHKg5kwDiyIlSZYdP6u6nyssCKisnuXouH3F7K/tGUB82WJ8CFfPFlP8rWi03TkQx9BBj6qprPncG5dYr7NDdi33au9Es7szwuABrt5X5sGAEJi4uESsMQE3B8CPC4TULYO4VuCBAjgWXcQyMF3BArSWz8zAAKC8woMx3nwHbx6fwmw10cfn3ueBAYkkF5/4SDgADIEACjgfek48IUDAdpHIG5HQWCOhANJl0YB8DHIOM11UgHI34TXINCdAOZJSGI0Bj6oIH+aBQDBfgOOl8Z7KiqEAAEI9DiiQkP4WCOQQoy4IpAeDhQEACH5BAUEABEALIsAhwBKAFkAAAb/wIhwSCwaj8ikckk8GAzMqHRKjRQEgqp2SzUwAgIod0wmGh6AAaHMHhsWg0GjTdc24otCQVzvJxsCAAtDfH6GQgcEAgMPhIePQgQMAA8EepCQBQ8BDGuYmJMCc5+kjaSnESWonyOrrq+wsbKztLWyFbZlGBkDAAC5XIABuMBakgACGcVVmsgTy1QFC2Cj0FFvadXWSwYNaQtiHdtKBGkPTwYS40kFAAHn60tXnIXxRgVfAntPB/3+/wADChxIsGDBMwHUoDPIsKHDh9jkLHxIsSLFN3EaTLTIsWPAbovy8PNIkiQgRvtKquR47EEBe+zQdNq4sqZBadRo2tz5cZoo/508gzrxNgDcSKFIEwUQBDSpzXbv0BlwKrTAAE77plLliQ9M1q08ESo8CnZlRI1ky5bEKLGpWovd8OjhB5PISZcp6w5puWfPAb1Cms30+1dvMwEODBAG/CbnYr3dEoLLC5jA0sl0AUM9R9nwVQZ9tWoWgHUi400CCJiGjKataMhwXE9lfKeo4pGQAQma+7ou37n9NE/qBLxw3cOWHtdFAMFxb5gIHCTUSNg4zHIDICRIoBym1QDatyMIrjcB6QfbEyhYDzjBF9Di2ZdHXSC+fOjN1aRHcN8e8zgOJGBAAvwpoFd0cUCAwIAFAubAItox2J89LQ1oQIEGHreJSwJiODgfVumtlyF+YBAgoHoTrhNdQgFuJyJjSzmAgH0jesdAeAh4CFgEBOao445CYFgjkCIOCWQERgIWBAAh+QQFBAARACyJAIcATABXAAAG/8CIcEgsGo/IpHJ5PDCf0KiUaGgsCNOsNtsQDBrbsBjZHTwK47T4QGAAzup4lu1mEAzy/PNQeADsBWh6g0h9AAINBoKEjEMFC4eJQniNjAaQX5SUlYR+AwubnJwMoqVEIqapqqusra6vsLGyrxOzahsVALZiFwsDurtal78VwVlVXg8aEyAfxk/IZhvPUQZtb1gRGNRM13YGFxcS3Ep9AXbkT4aIBu1O6UePAezuB/b3+Pn6+/z9/v+XAGSq96+gwYMIqwgEBU+Jwk+hGhohMCDAg4gSiRQAYLFdxngVGXj8WKSAgHkF2hlAyLKlSz4nBaQk+LKmTXwFGKBUebPnTf8DDwIMuEPTp9GDQAcMXHm0qcFhX2Y6neoP6oKZTKlqvVdF6VWeW8NG+1o0rFNrAt5gfUfy2gOiK0kK8QbXnlxDDBLVu7tgXqKUdkle8quJbcaAEKXKfQhKsdwGAQA0dic3AgGOF6UalrixYyCmd0MGAry5ocmdQgJ/zLlzr2CdAuqWhgdUoOzFvqJqFpy7wWfQH63+Vi1x7GjgH7tIPk6cs5szn5ubZmCGQPTZ6cwxKJDAdXAI5wgkSIDgHskE4AU4GI9AgXuSCNKvZ69ALgIHQueTf//xvkAI3e1XX1tCAWiAgANmVEBFDwTYHn+HMeigewlKlEBI4xnwYIUNJXAzkkgBUngebNwdKGJ/QckUIoQSxSeUeAc+uBh1+sloXyAI5LhhZULoSCGH8G0IZGUsVhYEACH5BAUEABEALIcAhwBOAFYAAAb/wIhwSCwaj8ikcqk8MJ/QqLR4KDSm2Ky2ugA8tOBwkhsQXMVotKE7WKTf4DWgDa9P14O2wc5nGhpzbkJ7fYVEf3NfhotFDQFeQgWMkwMBipOYEQJCIpmMAZ6hoqOkpaanqKmqq0IArGkCoK9hDHMWs1kFD3MZILhYDwEDZ79SD3nExVALyJLKT3jDBQYGEs9K0QvO19jMbdvcSNng4UZ/At/lSecA2tQGB/Hy8/T19vf4+frx5wMP09T2CRxIcCC7f+8KKlyo8E8thAEZSpxozwCBhwQSUty48WIABhkjchy58CIAkBpJqhxoEqXIlTDxEdjFoEHKmDjp6QJgJqG6/yK6ytgM+JOIrgE9fRaNUICNzSFOljad81RI1KJy9CjFymbBO3hLIyDSA/Dqzz/CvJYNO/aBgbVLEVl6GzEugUduC0yLF5YAgLl64ZlV5/fj272DyxX4y+Cw4LAFKglwzFeqZGqIIccSAPCx1M2dKxctAFojZAZlMmaWinoAgcDy4gZzDVu0OgO7pJVNzA1Bbpu7lyKA0Ky2cOIDHOhd/XN4HgcJEtQt6jx59AQKbJdD4CAPBAPRFYhXQL37gO/REYgX7gAd+gTq1zdvf75A+vHlBQCAYB8+/uYEoPPPffKpg8BF/thnQHzkAchAggQ2aGABD4IkHQLxSRWMhQRq+CkRAddlWN6HIRY43wMEIAAfg2FFgOGLLLYYgQIYjiehjDOaiGOOO0YQBAAh+QQFBAAMACyGAIgATwBTAAAG/0CGcEgsGo/IpHKpPBgMzKh0Si0eCoBBdcvtXgEBQXdMbmLD0LJa/UUf1nDvWcwoxO/TNt2O75vBe36CR3qDhkcLgIeLRlqMj5CRkpOUlZaXmJmam0sBnGsanp9lBGADH6NjgB4ZqVtzG66vgGkMHrJRc08MHR24TLq1v0vBT2/DScUGx8hHygfQ0dLT1NXW19jZ0s/a3d7f39zg4+Tj4uXo6dXn6u3p7O7x4PDy9dn09vnUz81I/P1G/gEkInCgEF0FjBkkSKtAQmgLDzZ8yMwgQmMVB3KLWGfisowAEVLkKPIjSY8QI5ZMuXAlyH4uT6JxaFIlypfNYtpE86RmS5NaPVlabIhRpgADfIRqvGkU6cidR2kqBZjgJs5hCQbMpHj1lwGtAhBIndrsaxgECRJ87IrLACC0aRWQRWY2bNoEChRwrAsXr96IfNX6/WswsIHBgMEieIJ4IV/GeQkPfHw4cuKzkPNeDptZMkDKgz03y3pWcGTRzQiUjmt5L4LXCE5zFKIAtuzZDF6fRs1RM24hQQAA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20" name="图片 19" descr="timg_image&amp;quality=80&amp;size=b9999_10000&amp;sec=1541861166787&amp;di=3088cc71b93e6dd5ba75a0c5d0ee926d&amp;imgtype=0&amp;src=http%3A%2F%2F5b0988e595225.cdn.sohucs.com%2Fimages%2F20170821%2Fc4ff17f9c13e4d15b56e8d62862fa2f7.gif"/>
          <p:cNvPicPr>
            <a:picLocks noChangeAspect="1"/>
          </p:cNvPicPr>
          <p:nvPr/>
        </p:nvPicPr>
        <p:blipFill>
          <a:blip r:embed="rId1"/>
          <a:stretch>
            <a:fillRect/>
          </a:stretch>
        </p:blipFill>
        <p:spPr>
          <a:xfrm>
            <a:off x="6495288" y="2878074"/>
            <a:ext cx="3810000" cy="2857500"/>
          </a:xfrm>
          <a:prstGeom prst="rect">
            <a:avLst/>
          </a:prstGeom>
        </p:spPr>
      </p:pic>
      <p:pic>
        <p:nvPicPr>
          <p:cNvPr id="6158" name="Picture 14" descr="https://ss2.bdstatic.com/70cFvnSh_Q1YnxGkpoWK1HF6hhy/it/u=2528561830,2419329080&amp;fm=200&amp;gp=0.jpg"/>
          <p:cNvPicPr>
            <a:picLocks noChangeAspect="1" noChangeArrowheads="1"/>
          </p:cNvPicPr>
          <p:nvPr/>
        </p:nvPicPr>
        <p:blipFill>
          <a:blip r:embed="rId2">
            <a:lum/>
          </a:blip>
          <a:srcRect/>
          <a:stretch>
            <a:fillRect/>
          </a:stretch>
        </p:blipFill>
        <p:spPr bwMode="auto">
          <a:xfrm>
            <a:off x="1938528" y="3325253"/>
            <a:ext cx="3479418" cy="2317293"/>
          </a:xfrm>
          <a:prstGeom prst="rect">
            <a:avLst/>
          </a:prstGeom>
          <a:noFill/>
        </p:spPr>
      </p:pic>
      <p:sp>
        <p:nvSpPr>
          <p:cNvPr id="23" name="矩形 22"/>
          <p:cNvSpPr/>
          <p:nvPr/>
        </p:nvSpPr>
        <p:spPr>
          <a:xfrm>
            <a:off x="1019586" y="5841230"/>
            <a:ext cx="6186309" cy="492443"/>
          </a:xfrm>
          <a:prstGeom prst="rect">
            <a:avLst/>
          </a:prstGeom>
        </p:spPr>
        <p:txBody>
          <a:bodyPr wrap="none">
            <a:spAutoFit/>
          </a:bodyPr>
          <a:lstStyle/>
          <a:p>
            <a:r>
              <a:rPr lang="zh-CN" altLang="zh-CN" sz="2600" dirty="0">
                <a:latin typeface="微软雅黑" panose="020B0503020204020204" pitchFamily="34" charset="-122"/>
                <a:ea typeface="微软雅黑" panose="020B0503020204020204" pitchFamily="34" charset="-122"/>
                <a:sym typeface="+mn-ea"/>
              </a:rPr>
              <a:t>回收期</a:t>
            </a:r>
            <a:r>
              <a:rPr lang="zh-CN" altLang="en-US" sz="2600" dirty="0">
                <a:latin typeface="微软雅黑" panose="020B0503020204020204" pitchFamily="34" charset="-122"/>
                <a:ea typeface="微软雅黑" panose="020B0503020204020204" pitchFamily="34" charset="-122"/>
                <a:sym typeface="+mn-ea"/>
              </a:rPr>
              <a:t>越短，投资项目的本金收回越快。</a:t>
            </a:r>
            <a:endParaRPr lang="zh-CN" altLang="en-US" sz="2600" dirty="0"/>
          </a:p>
        </p:txBody>
      </p:sp>
      <p:sp>
        <p:nvSpPr>
          <p:cNvPr id="7" name="矩形 6"/>
          <p:cNvSpPr/>
          <p:nvPr/>
        </p:nvSpPr>
        <p:spPr>
          <a:xfrm>
            <a:off x="1049658" y="1259382"/>
            <a:ext cx="5905271" cy="565604"/>
          </a:xfrm>
          <a:prstGeom prst="rect">
            <a:avLst/>
          </a:prstGeom>
        </p:spPr>
        <p:txBody>
          <a:bodyPr wrap="none">
            <a:spAutoFit/>
          </a:bodyPr>
          <a:lstStyle/>
          <a:p>
            <a:pPr>
              <a:lnSpc>
                <a:spcPct val="120000"/>
              </a:lnSpc>
            </a:pPr>
            <a:r>
              <a:rPr lang="zh-CN" altLang="zh-CN" sz="2800" b="1" dirty="0">
                <a:latin typeface="微软雅黑" panose="020B0503020204020204" pitchFamily="34" charset="-122"/>
                <a:ea typeface="微软雅黑" panose="020B0503020204020204" pitchFamily="34" charset="-122"/>
                <a:sym typeface="+mn-ea"/>
              </a:rPr>
              <a:t>投资回收期</a:t>
            </a:r>
            <a:r>
              <a:rPr lang="zh-CN" altLang="en-US" sz="2800" b="1" dirty="0">
                <a:latin typeface="微软雅黑" panose="020B0503020204020204" pitchFamily="34" charset="-122"/>
                <a:ea typeface="微软雅黑" panose="020B0503020204020204" pitchFamily="34" charset="-122"/>
                <a:sym typeface="+mn-ea"/>
              </a:rPr>
              <a:t>（</a:t>
            </a:r>
            <a:r>
              <a:rPr lang="en-US" altLang="zh-CN" sz="2800" b="1" dirty="0">
                <a:latin typeface="微软雅黑" panose="020B0503020204020204" pitchFamily="34" charset="-122"/>
                <a:ea typeface="微软雅黑" panose="020B0503020204020204" pitchFamily="34" charset="-122"/>
                <a:sym typeface="+mn-ea"/>
              </a:rPr>
              <a:t>Payout Period ,PP</a:t>
            </a:r>
            <a:r>
              <a:rPr lang="zh-CN" altLang="en-US" sz="2800" b="1" dirty="0">
                <a:latin typeface="微软雅黑" panose="020B0503020204020204" pitchFamily="34" charset="-122"/>
                <a:ea typeface="微软雅黑" panose="020B0503020204020204" pitchFamily="34" charset="-122"/>
                <a:sym typeface="+mn-ea"/>
              </a:rPr>
              <a:t>）</a:t>
            </a:r>
            <a:endParaRPr lang="en-US" altLang="zh-CN" sz="28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8609"/>
                                        </p:tgtEl>
                                        <p:attrNameLst>
                                          <p:attrName>style.visibility</p:attrName>
                                        </p:attrNameLst>
                                      </p:cBhvr>
                                      <p:to>
                                        <p:strVal val="visible"/>
                                      </p:to>
                                    </p:set>
                                    <p:anim calcmode="lin" valueType="num">
                                      <p:cBhvr additive="base">
                                        <p:cTn id="15" dur="500" fill="hold"/>
                                        <p:tgtEl>
                                          <p:spTgt spid="68609"/>
                                        </p:tgtEl>
                                        <p:attrNameLst>
                                          <p:attrName>ppt_x</p:attrName>
                                        </p:attrNameLst>
                                      </p:cBhvr>
                                      <p:tavLst>
                                        <p:tav tm="0">
                                          <p:val>
                                            <p:strVal val="#ppt_x"/>
                                          </p:val>
                                        </p:tav>
                                        <p:tav tm="100000">
                                          <p:val>
                                            <p:strVal val="#ppt_x"/>
                                          </p:val>
                                        </p:tav>
                                      </p:tavLst>
                                    </p:anim>
                                    <p:anim calcmode="lin" valueType="num">
                                      <p:cBhvr additive="base">
                                        <p:cTn id="16" dur="500" fill="hold"/>
                                        <p:tgtEl>
                                          <p:spTgt spid="686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860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单圆角矩形 17"/>
          <p:cNvSpPr/>
          <p:nvPr/>
        </p:nvSpPr>
        <p:spPr>
          <a:xfrm>
            <a:off x="2143125" y="4615180"/>
            <a:ext cx="8915400" cy="1026795"/>
          </a:xfrm>
          <a:prstGeom prst="round1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6154057"/>
            <a:ext cx="12192000" cy="70394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a:xfrm>
            <a:off x="11485457" y="6398489"/>
            <a:ext cx="519744" cy="365125"/>
          </a:xfrm>
        </p:spPr>
        <p:txBody>
          <a:bodyPr/>
          <a:lstStyle/>
          <a:p>
            <a:fld id="{6FAC12D6-6874-44D7-A628-78DA8109D10F}" type="slidenum">
              <a:rPr lang="en-US" smtClean="0">
                <a:solidFill>
                  <a:schemeClr val="tx1"/>
                </a:solidFill>
              </a:rPr>
            </a:fld>
            <a:endParaRPr lang="en-US" dirty="0">
              <a:solidFill>
                <a:schemeClr val="tx1"/>
              </a:solidFill>
            </a:endParaRPr>
          </a:p>
        </p:txBody>
      </p:sp>
      <p:grpSp>
        <p:nvGrpSpPr>
          <p:cNvPr id="3" name="组合 8"/>
          <p:cNvGrpSpPr/>
          <p:nvPr/>
        </p:nvGrpSpPr>
        <p:grpSpPr>
          <a:xfrm>
            <a:off x="3981450" y="856615"/>
            <a:ext cx="4778375" cy="145415"/>
            <a:chOff x="5475255" y="1143000"/>
            <a:chExt cx="1486646" cy="101600"/>
          </a:xfrm>
        </p:grpSpPr>
        <p:cxnSp>
          <p:nvCxnSpPr>
            <p:cNvPr id="4"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31"/>
            <p:cNvCxnSpPr/>
            <p:nvPr/>
          </p:nvCxnSpPr>
          <p:spPr>
            <a:xfrm>
              <a:off x="561658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4242435" y="0"/>
            <a:ext cx="4518025" cy="825419"/>
          </a:xfrm>
          <a:prstGeom prst="rect">
            <a:avLst/>
          </a:prstGeom>
        </p:spPr>
        <p:txBody>
          <a:bodyPr wrap="square">
            <a:spAutoFit/>
          </a:bodyPr>
          <a:lstStyle/>
          <a:p>
            <a:pPr eaLnBrk="0" hangingPunct="0">
              <a:lnSpc>
                <a:spcPct val="150000"/>
              </a:lnSpc>
            </a:pPr>
            <a:r>
              <a:rPr lang="en-US" altLang="zh-CN" sz="3600" b="1" dirty="0">
                <a:latin typeface="微软雅黑" panose="020B0503020204020204" pitchFamily="34" charset="-122"/>
                <a:ea typeface="微软雅黑" panose="020B0503020204020204" pitchFamily="34" charset="-122"/>
              </a:rPr>
              <a:t>1.</a:t>
            </a:r>
            <a:r>
              <a:rPr lang="zh-CN" altLang="en-US" sz="3600" b="1" dirty="0">
                <a:latin typeface="微软雅黑" panose="020B0503020204020204" pitchFamily="34" charset="-122"/>
                <a:ea typeface="微软雅黑" panose="020B0503020204020204" pitchFamily="34" charset="-122"/>
              </a:rPr>
              <a:t>静态</a:t>
            </a:r>
            <a:r>
              <a:rPr lang="zh-CN" altLang="en-US" sz="3600" b="1" dirty="0">
                <a:latin typeface="微软雅黑" panose="020B0503020204020204" pitchFamily="34" charset="-122"/>
                <a:ea typeface="微软雅黑" panose="020B0503020204020204" pitchFamily="34" charset="-122"/>
                <a:sym typeface="+mn-ea"/>
              </a:rPr>
              <a:t>投资回收期法  </a:t>
            </a:r>
            <a:endParaRPr lang="zh-CN" altLang="en-US" sz="3600" b="1" dirty="0">
              <a:latin typeface="微软雅黑" panose="020B0503020204020204" pitchFamily="34" charset="-122"/>
              <a:ea typeface="微软雅黑" panose="020B0503020204020204" pitchFamily="34" charset="-122"/>
              <a:sym typeface="黑体" panose="02010609060101010101" charset="-122"/>
            </a:endParaRPr>
          </a:p>
        </p:txBody>
      </p:sp>
      <p:sp>
        <p:nvSpPr>
          <p:cNvPr id="7" name="矩形 6"/>
          <p:cNvSpPr/>
          <p:nvPr/>
        </p:nvSpPr>
        <p:spPr>
          <a:xfrm>
            <a:off x="1331073" y="1296957"/>
            <a:ext cx="4288353" cy="584775"/>
          </a:xfrm>
          <a:prstGeom prst="rect">
            <a:avLst/>
          </a:prstGeom>
        </p:spPr>
        <p:txBody>
          <a:bodyPr wrap="none">
            <a:spAutoFit/>
          </a:bodyPr>
          <a:lstStyle/>
          <a:p>
            <a:pPr algn="l"/>
            <a:r>
              <a:rPr lang="zh-CN" altLang="en-US" sz="3200" b="1" dirty="0" smtClean="0">
                <a:latin typeface="微软雅黑" panose="020B0503020204020204" pitchFamily="34" charset="-122"/>
                <a:ea typeface="微软雅黑" panose="020B0503020204020204" pitchFamily="34" charset="-122"/>
              </a:rPr>
              <a:t>静态</a:t>
            </a:r>
            <a:r>
              <a:rPr lang="zh-CN" altLang="en-US" sz="32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投资回收期的含义</a:t>
            </a:r>
            <a:endParaRPr lang="zh-CN" altLang="en-US" sz="32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68609" name="Rectangle 1"/>
          <p:cNvSpPr>
            <a:spLocks noChangeArrowheads="1"/>
          </p:cNvSpPr>
          <p:nvPr/>
        </p:nvSpPr>
        <p:spPr bwMode="auto">
          <a:xfrm>
            <a:off x="1331035" y="2128026"/>
            <a:ext cx="9853448" cy="2158365"/>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120000"/>
              </a:lnSpc>
            </a:pPr>
            <a:r>
              <a:rPr kumimoji="0" lang="en-US"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b="1" dirty="0">
                <a:latin typeface="Arial" panose="020B0604020202020204" pitchFamily="34" charset="0"/>
                <a:sym typeface="+mn-ea"/>
              </a:rPr>
              <a:t>静态投资回收期是指在不考虑资金时间价值的情况下，投资项目引起的现金流入量累计到与原始投资额相等时所需要的时间（一般用年表示）。</a:t>
            </a:r>
            <a:r>
              <a:rPr lang="zh-CN" altLang="zh-CN" sz="2800" b="1" dirty="0">
                <a:solidFill>
                  <a:srgbClr val="FF0000"/>
                </a:solidFill>
                <a:latin typeface="Arial" panose="020B0604020202020204" pitchFamily="34" charset="0"/>
                <a:sym typeface="+mn-ea"/>
              </a:rPr>
              <a:t>它代表收回投资项目的投资额所需要的年限。</a:t>
            </a:r>
            <a:endParaRPr lang="zh-CN" altLang="zh-CN" sz="2800" b="1" dirty="0">
              <a:solidFill>
                <a:srgbClr val="FF0000"/>
              </a:solidFill>
              <a:latin typeface="Arial" panose="020B0604020202020204" pitchFamily="34" charset="0"/>
              <a:sym typeface="+mn-ea"/>
            </a:endParaRPr>
          </a:p>
        </p:txBody>
      </p:sp>
      <p:sp>
        <p:nvSpPr>
          <p:cNvPr id="17" name="文本框 16"/>
          <p:cNvSpPr txBox="1"/>
          <p:nvPr/>
        </p:nvSpPr>
        <p:spPr>
          <a:xfrm>
            <a:off x="2629989" y="4548959"/>
            <a:ext cx="8279130" cy="1169670"/>
          </a:xfrm>
          <a:prstGeom prst="rect">
            <a:avLst/>
          </a:prstGeom>
          <a:noFill/>
        </p:spPr>
        <p:txBody>
          <a:bodyPr wrap="square" lIns="36000" tIns="46800" rIns="36000" bIns="46800" rtlCol="0" anchor="t">
            <a:spAutoFit/>
          </a:bodyPr>
          <a:lstStyle/>
          <a:p>
            <a:pPr>
              <a:lnSpc>
                <a:spcPct val="125000"/>
              </a:lnSpc>
            </a:pPr>
            <a:r>
              <a:rPr lang="zh-CN" altLang="en-US" sz="28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李丽毕业后打算开一家面包店，买门面、设备、材料等需花30万元，预计3年能收回原始投资额。</a:t>
            </a:r>
            <a:endParaRPr lang="zh-CN" altLang="en-US" sz="28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1165225" y="4519930"/>
            <a:ext cx="1463040" cy="1199515"/>
            <a:chOff x="1165225" y="4519930"/>
            <a:chExt cx="1463040" cy="1199515"/>
          </a:xfrm>
          <a:solidFill>
            <a:schemeClr val="accent4"/>
          </a:solidFill>
        </p:grpSpPr>
        <p:sp>
          <p:nvSpPr>
            <p:cNvPr id="16" name="椭圆 15"/>
            <p:cNvSpPr/>
            <p:nvPr/>
          </p:nvSpPr>
          <p:spPr>
            <a:xfrm>
              <a:off x="1165225" y="4519930"/>
              <a:ext cx="1463040" cy="11995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418046" y="4789170"/>
              <a:ext cx="1034869" cy="583943"/>
            </a:xfrm>
            <a:prstGeom prst="rect">
              <a:avLst/>
            </a:prstGeom>
            <a:grpFill/>
          </p:spPr>
          <p:txBody>
            <a:bodyPr wrap="square" lIns="36000" tIns="46800" rIns="36000" bIns="46800" rtlCol="0">
              <a:spAutoFit/>
            </a:bodyPr>
            <a:lstStyle/>
            <a:p>
              <a:pPr>
                <a:lnSpc>
                  <a:spcPct val="125000"/>
                </a:lnSpc>
              </a:pPr>
              <a:r>
                <a:rPr lang="zh-CN" altLang="en-US" sz="28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举 例</a:t>
              </a:r>
              <a:endParaRPr lang="zh-CN" altLang="en-US" sz="28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68609"/>
                                        </p:tgtEl>
                                        <p:attrNameLst>
                                          <p:attrName>style.visibility</p:attrName>
                                        </p:attrNameLst>
                                      </p:cBhvr>
                                      <p:to>
                                        <p:strVal val="visible"/>
                                      </p:to>
                                    </p:set>
                                    <p:anim calcmode="lin" valueType="num">
                                      <p:cBhvr additive="base">
                                        <p:cTn id="20" dur="500" fill="hold"/>
                                        <p:tgtEl>
                                          <p:spTgt spid="68609"/>
                                        </p:tgtEl>
                                        <p:attrNameLst>
                                          <p:attrName>ppt_x</p:attrName>
                                        </p:attrNameLst>
                                      </p:cBhvr>
                                      <p:tavLst>
                                        <p:tav tm="0">
                                          <p:val>
                                            <p:strVal val="#ppt_x"/>
                                          </p:val>
                                        </p:tav>
                                        <p:tav tm="100000">
                                          <p:val>
                                            <p:strVal val="#ppt_x"/>
                                          </p:val>
                                        </p:tav>
                                      </p:tavLst>
                                    </p:anim>
                                    <p:anim calcmode="lin" valueType="num">
                                      <p:cBhvr additive="base">
                                        <p:cTn id="21" dur="500" fill="hold"/>
                                        <p:tgtEl>
                                          <p:spTgt spid="6860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strVal val="#ppt_h"/>
                                          </p:val>
                                        </p:tav>
                                        <p:tav tm="100000">
                                          <p:val>
                                            <p:strVal val="#ppt_h"/>
                                          </p:val>
                                        </p:tav>
                                      </p:tavLst>
                                    </p:anim>
                                  </p:childTnLst>
                                </p:cTn>
                              </p:par>
                            </p:childTnLst>
                          </p:cTn>
                        </p:par>
                        <p:par>
                          <p:cTn id="28" fill="hold">
                            <p:stCondLst>
                              <p:cond delay="500"/>
                            </p:stCondLst>
                            <p:childTnLst>
                              <p:par>
                                <p:cTn id="29" presetID="17" presetClass="entr" presetSubtype="1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strVal val="#ppt_h"/>
                                          </p:val>
                                        </p:tav>
                                        <p:tav tm="100000">
                                          <p:val>
                                            <p:strVal val="#ppt_h"/>
                                          </p:val>
                                        </p:tav>
                                      </p:tavLst>
                                    </p:anim>
                                  </p:childTnLst>
                                </p:cTn>
                              </p:par>
                            </p:childTnLst>
                          </p:cTn>
                        </p:par>
                        <p:par>
                          <p:cTn id="33" fill="hold">
                            <p:stCondLst>
                              <p:cond delay="1000"/>
                            </p:stCondLst>
                            <p:childTnLst>
                              <p:par>
                                <p:cTn id="34" presetID="17" presetClass="entr" presetSubtype="1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7" grpId="0"/>
      <p:bldP spid="68609" grpId="0"/>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6154057"/>
            <a:ext cx="12192000" cy="70394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546" name="AutoShape 2"/>
          <p:cNvSpPr/>
          <p:nvPr/>
        </p:nvSpPr>
        <p:spPr>
          <a:xfrm>
            <a:off x="7044690" y="4212136"/>
            <a:ext cx="3315335" cy="935355"/>
          </a:xfrm>
          <a:prstGeom prst="roundRect">
            <a:avLst>
              <a:gd name="adj" fmla="val 16667"/>
            </a:avLst>
          </a:prstGeom>
          <a:noFill/>
          <a:ln w="38100" cap="flat" cmpd="sng">
            <a:solidFill>
              <a:schemeClr val="tx2"/>
            </a:solidFill>
            <a:prstDash val="solid"/>
            <a:headEnd type="none" w="med" len="med"/>
            <a:tailEnd type="none" w="med" len="med"/>
          </a:ln>
        </p:spPr>
        <p:txBody>
          <a:bodyPr wrap="none" anchor="ctr"/>
          <a:lstStyle/>
          <a:p>
            <a:pPr algn="l" eaLnBrk="0" hangingPunct="0">
              <a:buNone/>
            </a:pPr>
            <a:r>
              <a:rPr lang="zh-CN" altLang="en-US" sz="2400" dirty="0" smtClean="0">
                <a:solidFill>
                  <a:schemeClr val="tx1"/>
                </a:solidFill>
                <a:latin typeface="微软雅黑" panose="020B0503020204020204" pitchFamily="34" charset="-122"/>
                <a:ea typeface="微软雅黑" panose="020B0503020204020204" pitchFamily="34" charset="-122"/>
                <a:sym typeface="仿宋_GB2312"/>
              </a:rPr>
              <a:t>营业期每年现金净流量</a:t>
            </a:r>
            <a:endParaRPr lang="zh-CN" altLang="en-US" sz="2400" dirty="0">
              <a:solidFill>
                <a:schemeClr val="tx1"/>
              </a:solidFill>
              <a:latin typeface="微软雅黑" panose="020B0503020204020204" pitchFamily="34" charset="-122"/>
              <a:ea typeface="微软雅黑" panose="020B0503020204020204" pitchFamily="34" charset="-122"/>
              <a:sym typeface="仿宋_GB2312"/>
            </a:endParaRPr>
          </a:p>
          <a:p>
            <a:pPr algn="ctr" eaLnBrk="0" hangingPunct="0">
              <a:buNone/>
            </a:pPr>
            <a:r>
              <a:rPr lang="zh-CN" altLang="en-US" sz="2400" dirty="0">
                <a:solidFill>
                  <a:schemeClr val="tx1"/>
                </a:solidFill>
                <a:latin typeface="微软雅黑" panose="020B0503020204020204" pitchFamily="34" charset="-122"/>
                <a:ea typeface="微软雅黑" panose="020B0503020204020204" pitchFamily="34" charset="-122"/>
                <a:sym typeface="仿宋_GB2312"/>
              </a:rPr>
              <a:t>不相等</a:t>
            </a:r>
            <a:endParaRPr lang="zh-CN" altLang="en-US" sz="2400" dirty="0">
              <a:solidFill>
                <a:schemeClr val="tx1"/>
              </a:solidFill>
              <a:latin typeface="微软雅黑" panose="020B0503020204020204" pitchFamily="34" charset="-122"/>
              <a:ea typeface="微软雅黑" panose="020B0503020204020204" pitchFamily="34" charset="-122"/>
              <a:sym typeface="仿宋_GB2312"/>
            </a:endParaRPr>
          </a:p>
        </p:txBody>
      </p:sp>
      <p:sp>
        <p:nvSpPr>
          <p:cNvPr id="236547" name="AutoShape 3"/>
          <p:cNvSpPr/>
          <p:nvPr/>
        </p:nvSpPr>
        <p:spPr>
          <a:xfrm>
            <a:off x="1960880" y="4212136"/>
            <a:ext cx="3328035" cy="935355"/>
          </a:xfrm>
          <a:prstGeom prst="roundRect">
            <a:avLst>
              <a:gd name="adj" fmla="val 16667"/>
            </a:avLst>
          </a:prstGeom>
          <a:noFill/>
          <a:ln w="38100" cap="flat" cmpd="sng">
            <a:solidFill>
              <a:schemeClr val="tx2"/>
            </a:solidFill>
            <a:prstDash val="solid"/>
            <a:headEnd type="none" w="med" len="med"/>
            <a:tailEnd type="none" w="med" len="med"/>
          </a:ln>
        </p:spPr>
        <p:txBody>
          <a:bodyPr wrap="none" anchor="ctr"/>
          <a:lstStyle/>
          <a:p>
            <a:pPr eaLnBrk="0" hangingPunct="0">
              <a:buFont typeface="Arial" panose="020B0604020202020204" pitchFamily="34" charset="0"/>
              <a:buNone/>
            </a:pPr>
            <a:r>
              <a:rPr lang="zh-CN" altLang="en-US" sz="2400" dirty="0" smtClean="0">
                <a:solidFill>
                  <a:schemeClr val="tx1"/>
                </a:solidFill>
                <a:latin typeface="微软雅黑" panose="020B0503020204020204" pitchFamily="34" charset="-122"/>
                <a:ea typeface="微软雅黑" panose="020B0503020204020204" pitchFamily="34" charset="-122"/>
                <a:sym typeface="仿宋_GB2312"/>
              </a:rPr>
              <a:t>营业期</a:t>
            </a:r>
            <a:r>
              <a:rPr lang="en-US" altLang="x-none" sz="2400" dirty="0" err="1" smtClean="0">
                <a:solidFill>
                  <a:schemeClr val="tx1"/>
                </a:solidFill>
                <a:latin typeface="微软雅黑" panose="020B0503020204020204" pitchFamily="34" charset="-122"/>
                <a:ea typeface="微软雅黑" panose="020B0503020204020204" pitchFamily="34" charset="-122"/>
                <a:sym typeface="仿宋_GB2312"/>
              </a:rPr>
              <a:t>每年</a:t>
            </a:r>
            <a:r>
              <a:rPr lang="zh-CN" altLang="en-US" sz="2400" dirty="0" smtClean="0">
                <a:solidFill>
                  <a:schemeClr val="tx1"/>
                </a:solidFill>
                <a:latin typeface="微软雅黑" panose="020B0503020204020204" pitchFamily="34" charset="-122"/>
                <a:ea typeface="微软雅黑" panose="020B0503020204020204" pitchFamily="34" charset="-122"/>
                <a:sym typeface="仿宋_GB2312"/>
              </a:rPr>
              <a:t>现金净流量</a:t>
            </a:r>
            <a:endParaRPr lang="zh-CN" altLang="en-US" sz="2400" dirty="0">
              <a:solidFill>
                <a:schemeClr val="tx1"/>
              </a:solidFill>
              <a:latin typeface="微软雅黑" panose="020B0503020204020204" pitchFamily="34" charset="-122"/>
              <a:ea typeface="微软雅黑" panose="020B0503020204020204" pitchFamily="34" charset="-122"/>
              <a:sym typeface="仿宋_GB2312"/>
            </a:endParaRPr>
          </a:p>
          <a:p>
            <a:pPr algn="ctr" eaLnBrk="0" hangingPunct="0">
              <a:buFont typeface="Arial" panose="020B0604020202020204" pitchFamily="34" charset="0"/>
              <a:buNone/>
            </a:pPr>
            <a:r>
              <a:rPr lang="zh-CN" altLang="en-US" sz="2400" dirty="0">
                <a:solidFill>
                  <a:schemeClr val="tx1"/>
                </a:solidFill>
                <a:latin typeface="微软雅黑" panose="020B0503020204020204" pitchFamily="34" charset="-122"/>
                <a:ea typeface="微软雅黑" panose="020B0503020204020204" pitchFamily="34" charset="-122"/>
                <a:sym typeface="仿宋_GB2312"/>
              </a:rPr>
              <a:t>相等</a:t>
            </a:r>
            <a:endParaRPr lang="en-US" altLang="x-none" sz="2400" dirty="0">
              <a:solidFill>
                <a:schemeClr val="tx1"/>
              </a:solidFill>
              <a:latin typeface="微软雅黑" panose="020B0503020204020204" pitchFamily="34" charset="-122"/>
              <a:ea typeface="微软雅黑" panose="020B0503020204020204" pitchFamily="34" charset="-122"/>
              <a:sym typeface="仿宋_GB2312"/>
            </a:endParaRPr>
          </a:p>
        </p:txBody>
      </p:sp>
      <p:grpSp>
        <p:nvGrpSpPr>
          <p:cNvPr id="2" name="Group 4"/>
          <p:cNvGrpSpPr/>
          <p:nvPr/>
        </p:nvGrpSpPr>
        <p:grpSpPr>
          <a:xfrm>
            <a:off x="4518025" y="3049588"/>
            <a:ext cx="3097213" cy="863600"/>
            <a:chOff x="0" y="0"/>
            <a:chExt cx="1926" cy="937"/>
          </a:xfrm>
        </p:grpSpPr>
        <p:sp>
          <p:nvSpPr>
            <p:cNvPr id="21519" name="Oval 5"/>
            <p:cNvSpPr/>
            <p:nvPr/>
          </p:nvSpPr>
          <p:spPr>
            <a:xfrm>
              <a:off x="21" y="30"/>
              <a:ext cx="1905" cy="907"/>
            </a:xfrm>
            <a:prstGeom prst="ellipse">
              <a:avLst/>
            </a:prstGeom>
            <a:gradFill rotWithShape="1">
              <a:gsLst>
                <a:gs pos="0">
                  <a:srgbClr val="000000"/>
                </a:gs>
                <a:gs pos="100000">
                  <a:srgbClr val="000000"/>
                </a:gs>
              </a:gsLst>
              <a:lin ang="2700000" scaled="1"/>
              <a:tileRect/>
            </a:gradFill>
            <a:ln w="9525">
              <a:noFill/>
            </a:ln>
          </p:spPr>
          <p:txBody>
            <a:bodyPr wrap="none" anchor="ctr"/>
            <a:lstStyle/>
            <a:p>
              <a:pPr eaLnBrk="0" hangingPunct="0">
                <a:buFont typeface="Arial" panose="020B0604020202020204" pitchFamily="34" charset="0"/>
                <a:buNone/>
              </a:pPr>
              <a:endParaRPr lang="zh-CN" altLang="zh-CN" dirty="0">
                <a:solidFill>
                  <a:srgbClr val="111111"/>
                </a:solidFill>
                <a:latin typeface="Arial" panose="020B0604020202020204" pitchFamily="34" charset="0"/>
                <a:sym typeface="Arial" panose="020B0604020202020204" pitchFamily="34" charset="0"/>
              </a:endParaRPr>
            </a:p>
          </p:txBody>
        </p:sp>
        <p:sp>
          <p:nvSpPr>
            <p:cNvPr id="21520" name="Oval 6"/>
            <p:cNvSpPr/>
            <p:nvPr/>
          </p:nvSpPr>
          <p:spPr>
            <a:xfrm>
              <a:off x="0" y="0"/>
              <a:ext cx="1905" cy="907"/>
            </a:xfrm>
            <a:prstGeom prst="ellipse">
              <a:avLst/>
            </a:prstGeom>
            <a:gradFill rotWithShape="1">
              <a:gsLst>
                <a:gs pos="0">
                  <a:srgbClr val="8E8E8E"/>
                </a:gs>
                <a:gs pos="100000">
                  <a:srgbClr val="000000"/>
                </a:gs>
              </a:gsLst>
              <a:lin ang="2700000" scaled="1"/>
              <a:tileRect/>
            </a:gradFill>
            <a:ln w="9525">
              <a:noFill/>
            </a:ln>
          </p:spPr>
          <p:txBody>
            <a:bodyPr wrap="none" anchor="ctr"/>
            <a:lstStyle/>
            <a:p>
              <a:pPr eaLnBrk="0" hangingPunct="0">
                <a:buFont typeface="Arial" panose="020B0604020202020204" pitchFamily="34" charset="0"/>
                <a:buNone/>
              </a:pPr>
              <a:endParaRPr lang="zh-CN" altLang="zh-CN" dirty="0">
                <a:solidFill>
                  <a:srgbClr val="111111"/>
                </a:solidFill>
                <a:latin typeface="Arial" panose="020B0604020202020204" pitchFamily="34" charset="0"/>
                <a:sym typeface="Arial" panose="020B0604020202020204" pitchFamily="34" charset="0"/>
              </a:endParaRPr>
            </a:p>
          </p:txBody>
        </p:sp>
      </p:grpSp>
      <p:sp>
        <p:nvSpPr>
          <p:cNvPr id="236551" name="未知"/>
          <p:cNvSpPr/>
          <p:nvPr/>
        </p:nvSpPr>
        <p:spPr>
          <a:xfrm>
            <a:off x="5380038" y="3587296"/>
            <a:ext cx="546100" cy="1081088"/>
          </a:xfrm>
          <a:custGeom>
            <a:avLst/>
            <a:gdLst>
              <a:gd name="txL" fmla="*/ 0 w 580"/>
              <a:gd name="txT" fmla="*/ 0 h 798"/>
              <a:gd name="txR" fmla="*/ 580 w 580"/>
              <a:gd name="txB" fmla="*/ 798 h 79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rect l="txL" t="txT" r="txR" b="tx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663300">
                  <a:alpha val="100000"/>
                </a:srgbClr>
              </a:gs>
              <a:gs pos="100000">
                <a:srgbClr val="CFBFB0">
                  <a:alpha val="100000"/>
                </a:srgbClr>
              </a:gs>
            </a:gsLst>
            <a:lin ang="0" scaled="1"/>
            <a:tileRect/>
          </a:gradFill>
          <a:ln w="9525">
            <a:noFill/>
          </a:ln>
        </p:spPr>
        <p:txBody>
          <a:bodyPr/>
          <a:lstStyle/>
          <a:p>
            <a:endParaRPr lang="zh-CN" altLang="en-US"/>
          </a:p>
        </p:txBody>
      </p:sp>
      <p:sp>
        <p:nvSpPr>
          <p:cNvPr id="21510" name="AutoShape 8"/>
          <p:cNvSpPr>
            <a:spLocks noChangeAspect="1" noTextEdit="1"/>
          </p:cNvSpPr>
          <p:nvPr/>
        </p:nvSpPr>
        <p:spPr>
          <a:xfrm flipH="1">
            <a:off x="6323013" y="2854325"/>
            <a:ext cx="1004887" cy="1270000"/>
          </a:xfrm>
          <a:prstGeom prst="rect">
            <a:avLst/>
          </a:prstGeom>
          <a:noFill/>
          <a:ln w="9525">
            <a:noFill/>
          </a:ln>
        </p:spPr>
        <p:txBody>
          <a:bodyPr/>
          <a:lstStyle/>
          <a:p>
            <a:endParaRPr lang="zh-CN" altLang="en-US"/>
          </a:p>
        </p:txBody>
      </p:sp>
      <p:sp>
        <p:nvSpPr>
          <p:cNvPr id="236553" name="未知"/>
          <p:cNvSpPr/>
          <p:nvPr/>
        </p:nvSpPr>
        <p:spPr>
          <a:xfrm flipH="1">
            <a:off x="6470968" y="3588884"/>
            <a:ext cx="466725" cy="1079500"/>
          </a:xfrm>
          <a:custGeom>
            <a:avLst/>
            <a:gdLst>
              <a:gd name="txL" fmla="*/ 0 w 580"/>
              <a:gd name="txT" fmla="*/ 0 h 798"/>
              <a:gd name="txR" fmla="*/ 580 w 580"/>
              <a:gd name="txB" fmla="*/ 798 h 79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rect l="txL" t="txT" r="txR" b="tx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663300">
                  <a:alpha val="100000"/>
                </a:srgbClr>
              </a:gs>
              <a:gs pos="100000">
                <a:srgbClr val="CFBFB0">
                  <a:alpha val="100000"/>
                </a:srgbClr>
              </a:gs>
            </a:gsLst>
            <a:lin ang="0" scaled="1"/>
            <a:tileRect/>
          </a:gradFill>
          <a:ln w="9525">
            <a:noFill/>
          </a:ln>
        </p:spPr>
        <p:txBody>
          <a:bodyPr/>
          <a:lstStyle/>
          <a:p>
            <a:endParaRPr lang="zh-CN" altLang="en-US"/>
          </a:p>
        </p:txBody>
      </p:sp>
      <p:grpSp>
        <p:nvGrpSpPr>
          <p:cNvPr id="3" name="Group 10"/>
          <p:cNvGrpSpPr/>
          <p:nvPr/>
        </p:nvGrpSpPr>
        <p:grpSpPr>
          <a:xfrm>
            <a:off x="4454525" y="2317296"/>
            <a:ext cx="3741738" cy="1149350"/>
            <a:chOff x="0" y="0"/>
            <a:chExt cx="1252" cy="1252"/>
          </a:xfrm>
        </p:grpSpPr>
        <p:sp>
          <p:nvSpPr>
            <p:cNvPr id="21515" name="Oval 11"/>
            <p:cNvSpPr/>
            <p:nvPr/>
          </p:nvSpPr>
          <p:spPr>
            <a:xfrm>
              <a:off x="0" y="0"/>
              <a:ext cx="1252" cy="1252"/>
            </a:xfrm>
            <a:prstGeom prst="ellipse">
              <a:avLst/>
            </a:prstGeom>
            <a:gradFill rotWithShape="1">
              <a:gsLst>
                <a:gs pos="0">
                  <a:schemeClr val="accent4">
                    <a:lumMod val="50000"/>
                  </a:schemeClr>
                </a:gs>
                <a:gs pos="100000">
                  <a:srgbClr val="FFCC99"/>
                </a:gs>
              </a:gsLst>
              <a:lin ang="2700000" scaled="1"/>
              <a:tileRect/>
            </a:gradFill>
            <a:ln w="9525">
              <a:noFill/>
            </a:ln>
          </p:spPr>
          <p:txBody>
            <a:bodyPr wrap="none" anchor="ctr"/>
            <a:lstStyle/>
            <a:p>
              <a:pPr eaLnBrk="0" hangingPunct="0">
                <a:buFont typeface="Arial" panose="020B0604020202020204" pitchFamily="34" charset="0"/>
                <a:buNone/>
              </a:pPr>
              <a:endParaRPr lang="zh-CN" altLang="zh-CN" dirty="0">
                <a:solidFill>
                  <a:srgbClr val="111111"/>
                </a:solidFill>
                <a:latin typeface="Arial" panose="020B0604020202020204" pitchFamily="34" charset="0"/>
                <a:sym typeface="Arial" panose="020B0604020202020204" pitchFamily="34" charset="0"/>
              </a:endParaRPr>
            </a:p>
          </p:txBody>
        </p:sp>
        <p:sp>
          <p:nvSpPr>
            <p:cNvPr id="21516" name="Oval 12"/>
            <p:cNvSpPr/>
            <p:nvPr/>
          </p:nvSpPr>
          <p:spPr>
            <a:xfrm>
              <a:off x="16" y="7"/>
              <a:ext cx="1222" cy="1221"/>
            </a:xfrm>
            <a:prstGeom prst="ellipse">
              <a:avLst/>
            </a:prstGeom>
            <a:gradFill rotWithShape="1">
              <a:gsLst>
                <a:gs pos="0">
                  <a:srgbClr val="FFCC99"/>
                </a:gs>
                <a:gs pos="100000">
                  <a:srgbClr val="FFEEDD"/>
                </a:gs>
              </a:gsLst>
              <a:lin ang="2700000" scaled="1"/>
              <a:tileRect/>
            </a:gradFill>
            <a:ln w="9525">
              <a:noFill/>
            </a:ln>
          </p:spPr>
          <p:txBody>
            <a:bodyPr wrap="none" anchor="ctr"/>
            <a:lstStyle/>
            <a:p>
              <a:pPr eaLnBrk="0" hangingPunct="0">
                <a:buFont typeface="Arial" panose="020B0604020202020204" pitchFamily="34" charset="0"/>
                <a:buNone/>
              </a:pPr>
              <a:endParaRPr lang="zh-CN" altLang="zh-CN" dirty="0">
                <a:solidFill>
                  <a:srgbClr val="111111"/>
                </a:solidFill>
                <a:latin typeface="Arial" panose="020B0604020202020204" pitchFamily="34" charset="0"/>
                <a:sym typeface="Arial" panose="020B0604020202020204" pitchFamily="34" charset="0"/>
              </a:endParaRPr>
            </a:p>
          </p:txBody>
        </p:sp>
        <p:sp>
          <p:nvSpPr>
            <p:cNvPr id="21517" name="Oval 13"/>
            <p:cNvSpPr/>
            <p:nvPr/>
          </p:nvSpPr>
          <p:spPr>
            <a:xfrm>
              <a:off x="29" y="19"/>
              <a:ext cx="1162" cy="1141"/>
            </a:xfrm>
            <a:prstGeom prst="ellipse">
              <a:avLst/>
            </a:prstGeom>
            <a:gradFill rotWithShape="1">
              <a:gsLst>
                <a:gs pos="0">
                  <a:schemeClr val="accent4">
                    <a:lumMod val="60000"/>
                    <a:lumOff val="40000"/>
                  </a:schemeClr>
                </a:gs>
                <a:gs pos="100000">
                  <a:srgbClr val="FFCC99"/>
                </a:gs>
              </a:gsLst>
              <a:lin ang="2700000" scaled="1"/>
              <a:tileRect/>
            </a:gradFill>
            <a:ln w="9525">
              <a:noFill/>
            </a:ln>
          </p:spPr>
          <p:txBody>
            <a:bodyPr wrap="none" anchor="ctr"/>
            <a:lstStyle/>
            <a:p>
              <a:pPr algn="ctr" eaLnBrk="0" hangingPunct="0">
                <a:buFont typeface="Arial" panose="020B0604020202020204" pitchFamily="34" charset="0"/>
                <a:buNone/>
              </a:pPr>
              <a:endParaRPr lang="zh-CN" altLang="zh-CN" sz="2800" dirty="0">
                <a:solidFill>
                  <a:srgbClr val="111111"/>
                </a:solidFill>
                <a:latin typeface="Arial" panose="020B0604020202020204" pitchFamily="34" charset="0"/>
                <a:sym typeface="Arial" panose="020B0604020202020204" pitchFamily="34" charset="0"/>
              </a:endParaRPr>
            </a:p>
          </p:txBody>
        </p:sp>
        <p:sp>
          <p:nvSpPr>
            <p:cNvPr id="21518" name="Oval 14"/>
            <p:cNvSpPr/>
            <p:nvPr/>
          </p:nvSpPr>
          <p:spPr>
            <a:xfrm>
              <a:off x="97" y="51"/>
              <a:ext cx="1033" cy="926"/>
            </a:xfrm>
            <a:prstGeom prst="ellipse">
              <a:avLst/>
            </a:prstGeom>
            <a:gradFill rotWithShape="1">
              <a:gsLst>
                <a:gs pos="0">
                  <a:srgbClr val="FFFFFF"/>
                </a:gs>
                <a:gs pos="100000">
                  <a:srgbClr val="FFCC99"/>
                </a:gs>
              </a:gsLst>
              <a:lin ang="2700000" scaled="1"/>
              <a:tileRect/>
            </a:gradFill>
            <a:ln w="9525">
              <a:noFill/>
            </a:ln>
          </p:spPr>
          <p:txBody>
            <a:bodyPr wrap="none" anchor="ctr"/>
            <a:lstStyle/>
            <a:p>
              <a:pPr algn="ctr" eaLnBrk="0" hangingPunct="0">
                <a:buFont typeface="Arial" panose="020B0604020202020204" pitchFamily="34" charset="0"/>
                <a:buNone/>
              </a:pPr>
              <a:r>
                <a:rPr lang="zh-CN" altLang="en-US" sz="3000" b="1" dirty="0">
                  <a:solidFill>
                    <a:srgbClr val="111111"/>
                  </a:solidFill>
                  <a:latin typeface="Verdana" panose="020B0604030504040204" pitchFamily="34" charset="0"/>
                  <a:sym typeface="Verdana" panose="020B0604030504040204" pitchFamily="34" charset="0"/>
                </a:rPr>
                <a:t>静态投资回收期</a:t>
              </a:r>
              <a:endParaRPr lang="zh-CN" altLang="en-US" dirty="0">
                <a:latin typeface="Arial" panose="020B0604020202020204" pitchFamily="34" charset="0"/>
              </a:endParaRPr>
            </a:p>
          </p:txBody>
        </p:sp>
      </p:grpSp>
      <p:grpSp>
        <p:nvGrpSpPr>
          <p:cNvPr id="4" name="组合 8"/>
          <p:cNvGrpSpPr/>
          <p:nvPr/>
        </p:nvGrpSpPr>
        <p:grpSpPr>
          <a:xfrm>
            <a:off x="3981450" y="856615"/>
            <a:ext cx="4778375" cy="145415"/>
            <a:chOff x="5475255" y="1143000"/>
            <a:chExt cx="1486646" cy="101600"/>
          </a:xfrm>
        </p:grpSpPr>
        <p:cxnSp>
          <p:nvCxnSpPr>
            <p:cNvPr id="5"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31"/>
            <p:cNvCxnSpPr/>
            <p:nvPr/>
          </p:nvCxnSpPr>
          <p:spPr>
            <a:xfrm>
              <a:off x="561658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4242435" y="0"/>
            <a:ext cx="4518025" cy="825419"/>
          </a:xfrm>
          <a:prstGeom prst="rect">
            <a:avLst/>
          </a:prstGeom>
        </p:spPr>
        <p:txBody>
          <a:bodyPr wrap="square">
            <a:spAutoFit/>
          </a:bodyPr>
          <a:lstStyle/>
          <a:p>
            <a:pPr eaLnBrk="0" hangingPunct="0">
              <a:lnSpc>
                <a:spcPct val="150000"/>
              </a:lnSpc>
            </a:pPr>
            <a:r>
              <a:rPr lang="en-US" altLang="zh-CN" sz="3600" b="1" dirty="0">
                <a:latin typeface="微软雅黑" panose="020B0503020204020204" pitchFamily="34" charset="-122"/>
                <a:ea typeface="微软雅黑" panose="020B0503020204020204" pitchFamily="34" charset="-122"/>
              </a:rPr>
              <a:t>1.</a:t>
            </a:r>
            <a:r>
              <a:rPr lang="zh-CN" altLang="en-US" sz="3600" b="1" dirty="0">
                <a:latin typeface="微软雅黑" panose="020B0503020204020204" pitchFamily="34" charset="-122"/>
                <a:ea typeface="微软雅黑" panose="020B0503020204020204" pitchFamily="34" charset="-122"/>
              </a:rPr>
              <a:t>静态</a:t>
            </a:r>
            <a:r>
              <a:rPr lang="zh-CN" altLang="en-US" sz="3600" b="1" dirty="0">
                <a:latin typeface="微软雅黑" panose="020B0503020204020204" pitchFamily="34" charset="-122"/>
                <a:ea typeface="微软雅黑" panose="020B0503020204020204" pitchFamily="34" charset="-122"/>
                <a:sym typeface="+mn-ea"/>
              </a:rPr>
              <a:t>投资回收期法  </a:t>
            </a:r>
            <a:endParaRPr lang="zh-CN" altLang="en-US" sz="3600" b="1" dirty="0">
              <a:latin typeface="微软雅黑" panose="020B0503020204020204" pitchFamily="34" charset="-122"/>
              <a:ea typeface="微软雅黑" panose="020B0503020204020204" pitchFamily="34" charset="-122"/>
              <a:sym typeface="黑体" panose="02010609060101010101" charset="-122"/>
            </a:endParaRPr>
          </a:p>
        </p:txBody>
      </p:sp>
      <p:sp>
        <p:nvSpPr>
          <p:cNvPr id="8" name="矩形 7"/>
          <p:cNvSpPr/>
          <p:nvPr/>
        </p:nvSpPr>
        <p:spPr>
          <a:xfrm>
            <a:off x="1664901" y="1267928"/>
            <a:ext cx="2900153" cy="584775"/>
          </a:xfrm>
          <a:prstGeom prst="rect">
            <a:avLst/>
          </a:prstGeom>
        </p:spPr>
        <p:txBody>
          <a:bodyPr wrap="none">
            <a:spAutoFit/>
          </a:bodyPr>
          <a:lstStyle/>
          <a:p>
            <a:pPr algn="l"/>
            <a:r>
              <a:rPr lang="zh-CN" altLang="en-US" sz="3200" b="1" dirty="0" smtClean="0">
                <a:latin typeface="微软雅黑" panose="020B0503020204020204" pitchFamily="34" charset="-122"/>
                <a:ea typeface="微软雅黑" panose="020B0503020204020204" pitchFamily="34" charset="-122"/>
              </a:rPr>
              <a:t>（</a:t>
            </a:r>
            <a:r>
              <a:rPr lang="en-US" altLang="zh-CN" sz="3200" b="1" dirty="0" smtClean="0">
                <a:latin typeface="微软雅黑" panose="020B0503020204020204" pitchFamily="34" charset="-122"/>
                <a:ea typeface="微软雅黑" panose="020B0503020204020204" pitchFamily="34" charset="-122"/>
              </a:rPr>
              <a:t>1</a:t>
            </a:r>
            <a:r>
              <a:rPr lang="zh-CN" altLang="en-US" sz="3200" b="1" dirty="0" smtClean="0">
                <a:latin typeface="微软雅黑" panose="020B0503020204020204" pitchFamily="34" charset="-122"/>
                <a:ea typeface="微软雅黑" panose="020B0503020204020204" pitchFamily="34" charset="-122"/>
              </a:rPr>
              <a:t>）</a:t>
            </a:r>
            <a:r>
              <a:rPr lang="zh-CN" altLang="en-US" sz="3200" b="1"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计算原理</a:t>
            </a:r>
            <a:endParaRPr lang="en-US" altLang="zh-CN" sz="32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10" name="灯片编号占位符 9"/>
          <p:cNvSpPr>
            <a:spLocks noGrp="1"/>
          </p:cNvSpPr>
          <p:nvPr>
            <p:ph type="sldNum" sz="quarter" idx="12"/>
          </p:nvPr>
        </p:nvSpPr>
        <p:spPr>
          <a:xfrm>
            <a:off x="11485457" y="6398489"/>
            <a:ext cx="519744" cy="365125"/>
          </a:xfrm>
        </p:spPr>
        <p:txBody>
          <a:bodyPr/>
          <a:lstStyle/>
          <a:p>
            <a:fld id="{6FAC12D6-6874-44D7-A628-78DA8109D10F}" type="slidenum">
              <a:rPr lang="en-US" smtClean="0">
                <a:solidFill>
                  <a:schemeClr val="tx1"/>
                </a:solidFill>
              </a:rPr>
            </a:fld>
            <a:endParaRPr lang="en-US" dirty="0">
              <a:solidFill>
                <a:schemeClr val="tx1"/>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36551"/>
                                        </p:tgtEl>
                                        <p:attrNameLst>
                                          <p:attrName>style.visibility</p:attrName>
                                        </p:attrNameLst>
                                      </p:cBhvr>
                                      <p:to>
                                        <p:strVal val="visible"/>
                                      </p:to>
                                    </p:set>
                                    <p:anim calcmode="lin" valueType="num">
                                      <p:cBhvr>
                                        <p:cTn id="7" dur="1000" fill="hold"/>
                                        <p:tgtEl>
                                          <p:spTgt spid="236551"/>
                                        </p:tgtEl>
                                        <p:attrNameLst>
                                          <p:attrName>ppt_x</p:attrName>
                                        </p:attrNameLst>
                                      </p:cBhvr>
                                      <p:tavLst>
                                        <p:tav tm="0">
                                          <p:val>
                                            <p:strVal val="#ppt_x-.2"/>
                                          </p:val>
                                        </p:tav>
                                        <p:tav tm="100000">
                                          <p:val>
                                            <p:strVal val="#ppt_x"/>
                                          </p:val>
                                        </p:tav>
                                      </p:tavLst>
                                    </p:anim>
                                    <p:anim calcmode="lin" valueType="num">
                                      <p:cBhvr>
                                        <p:cTn id="8" dur="1000" fill="hold"/>
                                        <p:tgtEl>
                                          <p:spTgt spid="236551"/>
                                        </p:tgtEl>
                                        <p:attrNameLst>
                                          <p:attrName>ppt_y</p:attrName>
                                        </p:attrNameLst>
                                      </p:cBhvr>
                                      <p:tavLst>
                                        <p:tav tm="0">
                                          <p:val>
                                            <p:strVal val="#ppt_y"/>
                                          </p:val>
                                        </p:tav>
                                        <p:tav tm="100000">
                                          <p:val>
                                            <p:strVal val="#ppt_y"/>
                                          </p:val>
                                        </p:tav>
                                      </p:tavLst>
                                    </p:anim>
                                    <p:animEffect prLst="gradientSize: 0.1">
                                      <p:cBhvr>
                                        <p:cTn id="9" dur="1000"/>
                                        <p:tgtEl>
                                          <p:spTgt spid="236551"/>
                                        </p:tgtEl>
                                      </p:cBhvr>
                                    </p:animEffect>
                                  </p:childTnLst>
                                </p:cTn>
                              </p:par>
                              <p:par>
                                <p:cTn id="10" presetID="29" presetClass="entr" presetSubtype="0" fill="hold" grpId="6" nodeType="withEffect">
                                  <p:stCondLst>
                                    <p:cond delay="0"/>
                                  </p:stCondLst>
                                  <p:childTnLst>
                                    <p:set>
                                      <p:cBhvr>
                                        <p:cTn id="11" dur="1" fill="hold">
                                          <p:stCondLst>
                                            <p:cond delay="0"/>
                                          </p:stCondLst>
                                        </p:cTn>
                                        <p:tgtEl>
                                          <p:spTgt spid="236547"/>
                                        </p:tgtEl>
                                        <p:attrNameLst>
                                          <p:attrName>style.visibility</p:attrName>
                                        </p:attrNameLst>
                                      </p:cBhvr>
                                      <p:to>
                                        <p:strVal val="visible"/>
                                      </p:to>
                                    </p:set>
                                    <p:anim calcmode="lin" valueType="num">
                                      <p:cBhvr>
                                        <p:cTn id="12" dur="1000" fill="hold"/>
                                        <p:tgtEl>
                                          <p:spTgt spid="236547"/>
                                        </p:tgtEl>
                                        <p:attrNameLst>
                                          <p:attrName>ppt_x</p:attrName>
                                        </p:attrNameLst>
                                      </p:cBhvr>
                                      <p:tavLst>
                                        <p:tav tm="0">
                                          <p:val>
                                            <p:strVal val="#ppt_x-.2"/>
                                          </p:val>
                                        </p:tav>
                                        <p:tav tm="100000">
                                          <p:val>
                                            <p:strVal val="#ppt_x"/>
                                          </p:val>
                                        </p:tav>
                                      </p:tavLst>
                                    </p:anim>
                                    <p:anim calcmode="lin" valueType="num">
                                      <p:cBhvr>
                                        <p:cTn id="13" dur="1000" fill="hold"/>
                                        <p:tgtEl>
                                          <p:spTgt spid="236547"/>
                                        </p:tgtEl>
                                        <p:attrNameLst>
                                          <p:attrName>ppt_y</p:attrName>
                                        </p:attrNameLst>
                                      </p:cBhvr>
                                      <p:tavLst>
                                        <p:tav tm="0">
                                          <p:val>
                                            <p:strVal val="#ppt_y"/>
                                          </p:val>
                                        </p:tav>
                                        <p:tav tm="100000">
                                          <p:val>
                                            <p:strVal val="#ppt_y"/>
                                          </p:val>
                                        </p:tav>
                                      </p:tavLst>
                                    </p:anim>
                                    <p:animEffect prLst="gradientSize: 0.1">
                                      <p:cBhvr>
                                        <p:cTn id="14" dur="1000"/>
                                        <p:tgtEl>
                                          <p:spTgt spid="236547"/>
                                        </p:tgtEl>
                                      </p:cBhvr>
                                    </p:animEffect>
                                  </p:childTnLst>
                                </p:cTn>
                              </p:par>
                              <p:par>
                                <p:cTn id="15" presetID="29"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prLst="gradientSize: 0.1">
                                      <p:cBhvr>
                                        <p:cTn id="19" dur="1000"/>
                                        <p:tgtEl>
                                          <p:spTgt spid="2"/>
                                        </p:tgtEl>
                                      </p:cBhvr>
                                    </p:animEffect>
                                  </p:childTnLst>
                                </p:cTn>
                              </p:par>
                              <p:par>
                                <p:cTn id="20" presetID="29"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ppt_x</p:attrName>
                                        </p:attrNameLst>
                                      </p:cBhvr>
                                      <p:tavLst>
                                        <p:tav tm="0">
                                          <p:val>
                                            <p:strVal val="#ppt_x-.2"/>
                                          </p:val>
                                        </p:tav>
                                        <p:tav tm="100000">
                                          <p:val>
                                            <p:strVal val="#ppt_x"/>
                                          </p:val>
                                        </p:tav>
                                      </p:tavLst>
                                    </p:anim>
                                    <p:anim calcmode="lin" valueType="num">
                                      <p:cBhvr>
                                        <p:cTn id="23" dur="1000" fill="hold"/>
                                        <p:tgtEl>
                                          <p:spTgt spid="3"/>
                                        </p:tgtEl>
                                        <p:attrNameLst>
                                          <p:attrName>ppt_y</p:attrName>
                                        </p:attrNameLst>
                                      </p:cBhvr>
                                      <p:tavLst>
                                        <p:tav tm="0">
                                          <p:val>
                                            <p:strVal val="#ppt_y"/>
                                          </p:val>
                                        </p:tav>
                                        <p:tav tm="100000">
                                          <p:val>
                                            <p:strVal val="#ppt_y"/>
                                          </p:val>
                                        </p:tav>
                                      </p:tavLst>
                                    </p:anim>
                                    <p:animEffect prLst="gradientSize: 0.1">
                                      <p:cBhvr>
                                        <p:cTn id="24" dur="1000"/>
                                        <p:tgtEl>
                                          <p:spTgt spid="3"/>
                                        </p:tgtEl>
                                      </p:cBhvr>
                                    </p:animEffect>
                                  </p:childTnLst>
                                </p:cTn>
                              </p:par>
                              <p:par>
                                <p:cTn id="25" presetID="52" presetClass="entr" presetSubtype="0" fill="hold" nodeType="withEffect">
                                  <p:stCondLst>
                                    <p:cond delay="0"/>
                                  </p:stCondLst>
                                  <p:childTnLst>
                                    <p:set>
                                      <p:cBhvr>
                                        <p:cTn id="26" dur="1" fill="hold">
                                          <p:stCondLst>
                                            <p:cond delay="0"/>
                                          </p:stCondLst>
                                        </p:cTn>
                                        <p:tgtEl>
                                          <p:spTgt spid="236553"/>
                                        </p:tgtEl>
                                        <p:attrNameLst>
                                          <p:attrName>style.visibility</p:attrName>
                                        </p:attrNameLst>
                                      </p:cBhvr>
                                      <p:to>
                                        <p:strVal val="visible"/>
                                      </p:to>
                                    </p:set>
                                    <p:animScale>
                                      <p:cBhvr>
                                        <p:cTn id="27" dur="1000" decel="50000" fill="hold">
                                          <p:stCondLst>
                                            <p:cond delay="0"/>
                                          </p:stCondLst>
                                        </p:cTn>
                                        <p:tgtEl>
                                          <p:spTgt spid="2365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236553"/>
                                        </p:tgtEl>
                                        <p:attrNameLst>
                                          <p:attrName>ppt_x</p:attrName>
                                          <p:attrName>ppt_y</p:attrName>
                                        </p:attrNameLst>
                                      </p:cBhvr>
                                      <p:rCtr x="0" y="0"/>
                                    </p:animMotion>
                                    <p:animEffect transition="in" filter="fade">
                                      <p:cBhvr>
                                        <p:cTn id="29" dur="1000"/>
                                        <p:tgtEl>
                                          <p:spTgt spid="236553"/>
                                        </p:tgtEl>
                                      </p:cBhvr>
                                    </p:animEffect>
                                  </p:childTnLst>
                                </p:cTn>
                              </p:par>
                              <p:par>
                                <p:cTn id="30" presetID="52" presetClass="entr" presetSubtype="0" fill="hold" grpId="5" nodeType="withEffect">
                                  <p:stCondLst>
                                    <p:cond delay="0"/>
                                  </p:stCondLst>
                                  <p:childTnLst>
                                    <p:set>
                                      <p:cBhvr>
                                        <p:cTn id="31" dur="1" fill="hold">
                                          <p:stCondLst>
                                            <p:cond delay="0"/>
                                          </p:stCondLst>
                                        </p:cTn>
                                        <p:tgtEl>
                                          <p:spTgt spid="236546"/>
                                        </p:tgtEl>
                                        <p:attrNameLst>
                                          <p:attrName>style.visibility</p:attrName>
                                        </p:attrNameLst>
                                      </p:cBhvr>
                                      <p:to>
                                        <p:strVal val="visible"/>
                                      </p:to>
                                    </p:set>
                                    <p:animScale>
                                      <p:cBhvr>
                                        <p:cTn id="32" dur="1000" decel="50000" fill="hold">
                                          <p:stCondLst>
                                            <p:cond delay="0"/>
                                          </p:stCondLst>
                                        </p:cTn>
                                        <p:tgtEl>
                                          <p:spTgt spid="2365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3" dur="1000" decel="50000" fill="hold">
                                          <p:stCondLst>
                                            <p:cond delay="0"/>
                                          </p:stCondLst>
                                        </p:cTn>
                                        <p:tgtEl>
                                          <p:spTgt spid="236546"/>
                                        </p:tgtEl>
                                        <p:attrNameLst>
                                          <p:attrName>ppt_x</p:attrName>
                                          <p:attrName>ppt_y</p:attrName>
                                        </p:attrNameLst>
                                      </p:cBhvr>
                                      <p:rCtr x="0" y="0"/>
                                    </p:animMotion>
                                    <p:animEffect transition="in" filter="fade">
                                      <p:cBhvr>
                                        <p:cTn id="34" dur="1000"/>
                                        <p:tgtEl>
                                          <p:spTgt spid="236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bldLvl="0"/>
      <p:bldP spid="236546" grpId="1" bldLvl="0"/>
      <p:bldP spid="236546" grpId="2" bldLvl="0"/>
      <p:bldP spid="236546" grpId="3" bldLvl="0"/>
      <p:bldP spid="236546" grpId="4" bldLvl="0"/>
      <p:bldP spid="236546" grpId="5" bldLvl="0" animBg="1"/>
      <p:bldP spid="236547" grpId="0" bldLvl="0"/>
      <p:bldP spid="236547" grpId="1" bldLvl="0"/>
      <p:bldP spid="236547" grpId="2" bldLvl="0"/>
      <p:bldP spid="236547" grpId="3" bldLvl="0"/>
      <p:bldP spid="236547" grpId="4" bldLvl="0"/>
      <p:bldP spid="236547" grpId="5" bldLvl="0"/>
      <p:bldP spid="236547" grpId="6"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7765143" y="2111828"/>
            <a:ext cx="3331028" cy="3897085"/>
          </a:xfrm>
          <a:prstGeom prst="rect">
            <a:avLst/>
          </a:prstGeom>
          <a:solidFill>
            <a:schemeClr val="accent4">
              <a:lumMod val="60000"/>
              <a:lumOff val="40000"/>
            </a:schemeClr>
          </a:solidFill>
          <a:ln>
            <a:noFill/>
          </a:ln>
          <a:effectLst>
            <a:outerShdw blurRad="50800" dist="38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5" name="矩形 4"/>
          <p:cNvSpPr/>
          <p:nvPr/>
        </p:nvSpPr>
        <p:spPr>
          <a:xfrm>
            <a:off x="1163952" y="2104571"/>
            <a:ext cx="6615705" cy="3918857"/>
          </a:xfrm>
          <a:prstGeom prst="rect">
            <a:avLst/>
          </a:prstGeom>
          <a:solidFill>
            <a:schemeClr val="accent2">
              <a:lumMod val="75000"/>
            </a:schemeClr>
          </a:solidFill>
          <a:ln>
            <a:noFill/>
          </a:ln>
          <a:effectLst>
            <a:outerShdw blurRad="50800" dist="38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 name="文本框 5"/>
          <p:cNvSpPr txBox="1"/>
          <p:nvPr/>
        </p:nvSpPr>
        <p:spPr>
          <a:xfrm>
            <a:off x="3541487" y="2999799"/>
            <a:ext cx="1973943" cy="523220"/>
          </a:xfrm>
          <a:prstGeom prst="rect">
            <a:avLst/>
          </a:prstGeom>
          <a:noFill/>
        </p:spPr>
        <p:txBody>
          <a:bodyPr wrap="square" rtlCol="0">
            <a:spAutoFit/>
          </a:bodyPr>
          <a:lstStyle/>
          <a:p>
            <a:pPr algn="ctr"/>
            <a:r>
              <a:rPr lang="zh-CN" altLang="en-US" sz="2800" b="1" dirty="0">
                <a:solidFill>
                  <a:prstClr val="white"/>
                </a:solidFill>
                <a:latin typeface="微软雅黑" panose="020B0503020204020204" pitchFamily="34" charset="-122"/>
                <a:ea typeface="微软雅黑" panose="020B0503020204020204" pitchFamily="34" charset="-122"/>
              </a:rPr>
              <a:t>新建项目</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44" name="Rectangle 120"/>
          <p:cNvSpPr/>
          <p:nvPr/>
        </p:nvSpPr>
        <p:spPr>
          <a:xfrm>
            <a:off x="1426571" y="5004121"/>
            <a:ext cx="3079446" cy="463588"/>
          </a:xfrm>
          <a:prstGeom prst="rect">
            <a:avLst/>
          </a:prstGeom>
        </p:spPr>
        <p:txBody>
          <a:bodyPr wrap="square">
            <a:spAutoFit/>
          </a:bodyPr>
          <a:lstStyle/>
          <a:p>
            <a:pPr algn="ctr">
              <a:lnSpc>
                <a:spcPct val="120000"/>
              </a:lnSpc>
            </a:pPr>
            <a:r>
              <a:rPr lang="zh-CN" altLang="en-US" sz="2200" dirty="0">
                <a:solidFill>
                  <a:prstClr val="white"/>
                </a:solidFill>
                <a:latin typeface="微软雅黑" panose="020B0503020204020204" pitchFamily="34" charset="-122"/>
                <a:ea typeface="微软雅黑" panose="020B0503020204020204" pitchFamily="34" charset="-122"/>
              </a:rPr>
              <a:t>单纯固定资产投资项目</a:t>
            </a:r>
            <a:r>
              <a:rPr lang="en-US" altLang="zh-CN" sz="2200" dirty="0">
                <a:solidFill>
                  <a:prstClr val="white"/>
                </a:solidFill>
                <a:latin typeface="微软雅黑" panose="020B0503020204020204" pitchFamily="34" charset="-122"/>
                <a:ea typeface="微软雅黑" panose="020B0503020204020204" pitchFamily="34" charset="-122"/>
              </a:rPr>
              <a:t>  </a:t>
            </a:r>
            <a:endParaRPr lang="zh-CN" altLang="en-US" sz="2200" dirty="0">
              <a:solidFill>
                <a:prstClr val="white"/>
              </a:solidFill>
              <a:latin typeface="微软雅黑" panose="020B0503020204020204" pitchFamily="34" charset="-122"/>
              <a:ea typeface="微软雅黑" panose="020B0503020204020204" pitchFamily="34" charset="-122"/>
            </a:endParaRPr>
          </a:p>
        </p:txBody>
      </p:sp>
      <p:sp>
        <p:nvSpPr>
          <p:cNvPr id="39" name="椭圆 38"/>
          <p:cNvSpPr/>
          <p:nvPr/>
        </p:nvSpPr>
        <p:spPr>
          <a:xfrm>
            <a:off x="5539148" y="3367312"/>
            <a:ext cx="1369652" cy="1335315"/>
          </a:xfrm>
          <a:prstGeom prst="ellipse">
            <a:avLst/>
          </a:prstGeom>
          <a:no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椭圆 39"/>
          <p:cNvSpPr/>
          <p:nvPr/>
        </p:nvSpPr>
        <p:spPr>
          <a:xfrm>
            <a:off x="8654340" y="3309258"/>
            <a:ext cx="1258917" cy="1241876"/>
          </a:xfrm>
          <a:prstGeom prst="ellipse">
            <a:avLst/>
          </a:prstGeom>
          <a:noFill/>
          <a:ln w="25400">
            <a:solidFill>
              <a:schemeClr val="tx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77" name="椭圆 76"/>
          <p:cNvSpPr/>
          <p:nvPr/>
        </p:nvSpPr>
        <p:spPr>
          <a:xfrm>
            <a:off x="9050724" y="6509276"/>
            <a:ext cx="173558" cy="173558"/>
          </a:xfrm>
          <a:prstGeom prst="ellipse">
            <a:avLst/>
          </a:prstGeom>
          <a:solidFill>
            <a:srgbClr val="F5F8F8"/>
          </a:solidFill>
          <a:ln>
            <a:noFill/>
          </a:ln>
          <a:effectLst>
            <a:glow rad="228600">
              <a:srgbClr val="298DFF">
                <a:alpha val="1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椭圆 78"/>
          <p:cNvSpPr/>
          <p:nvPr/>
        </p:nvSpPr>
        <p:spPr>
          <a:xfrm>
            <a:off x="10110116" y="6750000"/>
            <a:ext cx="108000" cy="108000"/>
          </a:xfrm>
          <a:prstGeom prst="ellipse">
            <a:avLst/>
          </a:prstGeom>
          <a:solidFill>
            <a:srgbClr val="F5F8F8"/>
          </a:solidFill>
          <a:ln>
            <a:noFill/>
          </a:ln>
          <a:effectLst>
            <a:glow rad="228600">
              <a:srgbClr val="298DFF">
                <a:alpha val="1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椭圆 79"/>
          <p:cNvSpPr/>
          <p:nvPr/>
        </p:nvSpPr>
        <p:spPr>
          <a:xfrm>
            <a:off x="10767314" y="6000481"/>
            <a:ext cx="182192" cy="182192"/>
          </a:xfrm>
          <a:prstGeom prst="ellipse">
            <a:avLst/>
          </a:prstGeom>
          <a:noFill/>
          <a:ln>
            <a:solidFill>
              <a:schemeClr val="bg1"/>
            </a:solidFill>
          </a:ln>
          <a:effectLst>
            <a:glow rad="228600">
              <a:srgbClr val="298DFF">
                <a:alpha val="1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Title 2"/>
          <p:cNvSpPr txBox="1"/>
          <p:nvPr/>
        </p:nvSpPr>
        <p:spPr>
          <a:xfrm>
            <a:off x="3352799" y="207575"/>
            <a:ext cx="7112001" cy="715529"/>
          </a:xfrm>
          <a:prstGeom prst="rect">
            <a:avLst/>
          </a:prstGeom>
        </p:spPr>
        <p:txBody>
          <a:bodyPr/>
          <a:lstStyle/>
          <a:p>
            <a:pPr marL="742950" indent="-742950">
              <a:lnSpc>
                <a:spcPct val="150000"/>
              </a:lnSpc>
            </a:pPr>
            <a:r>
              <a:rPr lang="zh-CN" altLang="en-US" sz="3600" b="1" dirty="0" smtClean="0">
                <a:latin typeface="微软雅黑" panose="020B0503020204020204" pitchFamily="34" charset="-122"/>
                <a:ea typeface="微软雅黑" panose="020B0503020204020204" pitchFamily="34" charset="-122"/>
                <a:cs typeface="+mj-cs"/>
              </a:rPr>
              <a:t>       一</a:t>
            </a:r>
            <a:r>
              <a:rPr lang="zh-CN" altLang="en-US" sz="3600" b="1" dirty="0">
                <a:latin typeface="微软雅黑" panose="020B0503020204020204" pitchFamily="34" charset="-122"/>
                <a:ea typeface="微软雅黑" panose="020B0503020204020204" pitchFamily="34" charset="-122"/>
                <a:cs typeface="+mj-cs"/>
              </a:rPr>
              <a:t>、项目投资概述</a:t>
            </a:r>
            <a:endParaRPr lang="en-US" altLang="zh-CN" sz="3600" b="1" dirty="0">
              <a:latin typeface="微软雅黑" panose="020B0503020204020204" pitchFamily="34" charset="-122"/>
              <a:ea typeface="微软雅黑" panose="020B0503020204020204" pitchFamily="34" charset="-122"/>
              <a:cs typeface="+mj-cs"/>
            </a:endParaRPr>
          </a:p>
        </p:txBody>
      </p:sp>
      <p:grpSp>
        <p:nvGrpSpPr>
          <p:cNvPr id="33" name="组合 9"/>
          <p:cNvGrpSpPr/>
          <p:nvPr/>
        </p:nvGrpSpPr>
        <p:grpSpPr>
          <a:xfrm>
            <a:off x="2946400" y="1146628"/>
            <a:ext cx="6531428" cy="116114"/>
            <a:chOff x="5357217" y="1143000"/>
            <a:chExt cx="1490133" cy="101600"/>
          </a:xfrm>
        </p:grpSpPr>
        <p:cxnSp>
          <p:nvCxnSpPr>
            <p:cNvPr id="3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1"/>
            <p:cNvCxnSpPr/>
            <p:nvPr/>
          </p:nvCxnSpPr>
          <p:spPr>
            <a:xfrm>
              <a:off x="550961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1" name="Rectangle 120"/>
          <p:cNvSpPr/>
          <p:nvPr/>
        </p:nvSpPr>
        <p:spPr>
          <a:xfrm>
            <a:off x="4949371" y="5040406"/>
            <a:ext cx="2582874" cy="461665"/>
          </a:xfrm>
          <a:prstGeom prst="rect">
            <a:avLst/>
          </a:prstGeom>
        </p:spPr>
        <p:txBody>
          <a:bodyPr wrap="square">
            <a:spAutoFit/>
          </a:bodyPr>
          <a:lstStyle/>
          <a:p>
            <a:pPr algn="ctr">
              <a:lnSpc>
                <a:spcPct val="120000"/>
              </a:lnSpc>
            </a:pPr>
            <a:r>
              <a:rPr lang="zh-CN" altLang="en-US" sz="2200" dirty="0">
                <a:solidFill>
                  <a:prstClr val="white"/>
                </a:solidFill>
                <a:latin typeface="微软雅黑" panose="020B0503020204020204" pitchFamily="34" charset="-122"/>
                <a:ea typeface="微软雅黑" panose="020B0503020204020204" pitchFamily="34" charset="-122"/>
              </a:rPr>
              <a:t>完整工业投资项目</a:t>
            </a:r>
            <a:r>
              <a:rPr lang="en-US" altLang="zh-CN" sz="2200" dirty="0">
                <a:solidFill>
                  <a:prstClr val="white"/>
                </a:solidFill>
                <a:latin typeface="微软雅黑" panose="020B0503020204020204" pitchFamily="34" charset="-122"/>
                <a:ea typeface="微软雅黑" panose="020B0503020204020204" pitchFamily="34" charset="-122"/>
              </a:rPr>
              <a:t>  </a:t>
            </a:r>
            <a:endParaRPr lang="zh-CN" altLang="en-US" sz="2200" dirty="0">
              <a:solidFill>
                <a:prstClr val="white"/>
              </a:solidFill>
              <a:latin typeface="微软雅黑" panose="020B0503020204020204" pitchFamily="34" charset="-122"/>
              <a:ea typeface="微软雅黑" panose="020B0503020204020204" pitchFamily="34" charset="-122"/>
            </a:endParaRPr>
          </a:p>
        </p:txBody>
      </p:sp>
      <p:sp>
        <p:nvSpPr>
          <p:cNvPr id="42" name="Rectangle 120"/>
          <p:cNvSpPr/>
          <p:nvPr/>
        </p:nvSpPr>
        <p:spPr>
          <a:xfrm>
            <a:off x="8255542" y="5054920"/>
            <a:ext cx="2514058" cy="609398"/>
          </a:xfrm>
          <a:prstGeom prst="rect">
            <a:avLst/>
          </a:prstGeom>
        </p:spPr>
        <p:txBody>
          <a:bodyPr wrap="square">
            <a:spAutoFit/>
          </a:bodyPr>
          <a:lstStyle/>
          <a:p>
            <a:pPr algn="ctr">
              <a:lnSpc>
                <a:spcPct val="120000"/>
              </a:lnSpc>
            </a:pPr>
            <a:r>
              <a:rPr lang="zh-CN" altLang="en-US" sz="2800" b="1" dirty="0">
                <a:latin typeface="Agency FB" panose="020B0503020202020204" pitchFamily="34" charset="0"/>
                <a:ea typeface="冬青黑体简体中文 W3" panose="020B0300000000000000" pitchFamily="34" charset="-122"/>
              </a:rPr>
              <a:t>更新改造项目</a:t>
            </a:r>
            <a:endParaRPr lang="zh-CN" altLang="en-US" sz="2800" b="1" dirty="0">
              <a:latin typeface="Agency FB" panose="020B0503020202020204" pitchFamily="34" charset="0"/>
              <a:ea typeface="冬青黑体简体中文 W3" panose="020B0300000000000000" pitchFamily="34" charset="-122"/>
            </a:endParaRPr>
          </a:p>
        </p:txBody>
      </p:sp>
      <p:sp>
        <p:nvSpPr>
          <p:cNvPr id="30" name="Rectangle 120"/>
          <p:cNvSpPr/>
          <p:nvPr/>
        </p:nvSpPr>
        <p:spPr>
          <a:xfrm>
            <a:off x="5406571" y="3610749"/>
            <a:ext cx="1821544" cy="799706"/>
          </a:xfrm>
          <a:prstGeom prst="rect">
            <a:avLst/>
          </a:prstGeom>
        </p:spPr>
        <p:txBody>
          <a:bodyPr wrap="square">
            <a:spAutoFit/>
          </a:bodyPr>
          <a:lstStyle/>
          <a:p>
            <a:pPr algn="ctr">
              <a:lnSpc>
                <a:spcPct val="120000"/>
              </a:lnSpc>
            </a:pPr>
            <a:r>
              <a:rPr lang="zh-CN" altLang="en-US" sz="2000" dirty="0">
                <a:solidFill>
                  <a:prstClr val="white"/>
                </a:solidFill>
                <a:latin typeface="微软雅黑" panose="020B0503020204020204" pitchFamily="34" charset="-122"/>
                <a:ea typeface="微软雅黑" panose="020B0503020204020204" pitchFamily="34" charset="-122"/>
              </a:rPr>
              <a:t>固定资产、</a:t>
            </a:r>
            <a:endParaRPr lang="en-US" altLang="zh-CN" sz="2000" dirty="0">
              <a:solidFill>
                <a:prstClr val="white"/>
              </a:solidFill>
              <a:latin typeface="微软雅黑" panose="020B0503020204020204" pitchFamily="34" charset="-122"/>
              <a:ea typeface="微软雅黑" panose="020B0503020204020204" pitchFamily="34" charset="-122"/>
            </a:endParaRPr>
          </a:p>
          <a:p>
            <a:pPr algn="ctr">
              <a:lnSpc>
                <a:spcPct val="120000"/>
              </a:lnSpc>
            </a:pPr>
            <a:r>
              <a:rPr lang="zh-CN" altLang="en-US" sz="2000" dirty="0">
                <a:solidFill>
                  <a:prstClr val="white"/>
                </a:solidFill>
                <a:latin typeface="微软雅黑" panose="020B0503020204020204" pitchFamily="34" charset="-122"/>
                <a:ea typeface="微软雅黑" panose="020B0503020204020204" pitchFamily="34" charset="-122"/>
              </a:rPr>
              <a:t>流动资产等</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31" name="椭圆 30"/>
          <p:cNvSpPr/>
          <p:nvPr/>
        </p:nvSpPr>
        <p:spPr>
          <a:xfrm>
            <a:off x="2208120" y="3345541"/>
            <a:ext cx="1369652" cy="1335315"/>
          </a:xfrm>
          <a:prstGeom prst="ellipse">
            <a:avLst/>
          </a:prstGeom>
          <a:noFill/>
          <a:ln w="25400">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Rectangle 120"/>
          <p:cNvSpPr/>
          <p:nvPr/>
        </p:nvSpPr>
        <p:spPr>
          <a:xfrm>
            <a:off x="2162628" y="3864750"/>
            <a:ext cx="1553029" cy="461665"/>
          </a:xfrm>
          <a:prstGeom prst="rect">
            <a:avLst/>
          </a:prstGeom>
        </p:spPr>
        <p:txBody>
          <a:bodyPr wrap="square">
            <a:spAutoFit/>
          </a:bodyPr>
          <a:lstStyle/>
          <a:p>
            <a:pPr algn="ctr">
              <a:lnSpc>
                <a:spcPct val="120000"/>
              </a:lnSpc>
            </a:pPr>
            <a:r>
              <a:rPr lang="zh-CN" altLang="en-US" sz="2000" dirty="0">
                <a:solidFill>
                  <a:prstClr val="white"/>
                </a:solidFill>
                <a:latin typeface="微软雅黑" panose="020B0503020204020204" pitchFamily="34" charset="-122"/>
                <a:ea typeface="微软雅黑" panose="020B0503020204020204" pitchFamily="34" charset="-122"/>
              </a:rPr>
              <a:t>固定资产</a:t>
            </a:r>
            <a:endParaRPr lang="en-US" altLang="zh-CN" sz="2000" dirty="0">
              <a:solidFill>
                <a:prstClr val="white"/>
              </a:solidFill>
              <a:latin typeface="微软雅黑" panose="020B0503020204020204" pitchFamily="34" charset="-122"/>
              <a:ea typeface="微软雅黑" panose="020B0503020204020204" pitchFamily="34" charset="-122"/>
            </a:endParaRPr>
          </a:p>
        </p:txBody>
      </p:sp>
      <p:sp>
        <p:nvSpPr>
          <p:cNvPr id="47" name="Rectangle 120"/>
          <p:cNvSpPr/>
          <p:nvPr/>
        </p:nvSpPr>
        <p:spPr>
          <a:xfrm>
            <a:off x="8592457" y="3712350"/>
            <a:ext cx="1364343" cy="464166"/>
          </a:xfrm>
          <a:prstGeom prst="rect">
            <a:avLst/>
          </a:prstGeom>
        </p:spPr>
        <p:txBody>
          <a:bodyPr wrap="square">
            <a:spAutoFit/>
          </a:bodyPr>
          <a:lstStyle/>
          <a:p>
            <a:pPr algn="ctr">
              <a:lnSpc>
                <a:spcPct val="120000"/>
              </a:lnSpc>
            </a:pPr>
            <a:r>
              <a:rPr lang="zh-CN" altLang="en-US" sz="2200" b="1" dirty="0">
                <a:latin typeface="微软雅黑" panose="020B0503020204020204" pitchFamily="34" charset="-122"/>
                <a:ea typeface="微软雅黑" panose="020B0503020204020204" pitchFamily="34" charset="-122"/>
              </a:rPr>
              <a:t>旧      新</a:t>
            </a:r>
            <a:endParaRPr lang="en-US" altLang="zh-CN" sz="2200" b="1" dirty="0">
              <a:latin typeface="微软雅黑" panose="020B0503020204020204" pitchFamily="34" charset="-122"/>
              <a:ea typeface="微软雅黑" panose="020B0503020204020204" pitchFamily="34" charset="-122"/>
            </a:endParaRPr>
          </a:p>
        </p:txBody>
      </p:sp>
      <p:cxnSp>
        <p:nvCxnSpPr>
          <p:cNvPr id="49" name="直接箭头连接符 48"/>
          <p:cNvCxnSpPr/>
          <p:nvPr/>
        </p:nvCxnSpPr>
        <p:spPr>
          <a:xfrm>
            <a:off x="9042399" y="3947885"/>
            <a:ext cx="36285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灯片编号占位符 2"/>
          <p:cNvSpPr>
            <a:spLocks noGrp="1"/>
          </p:cNvSpPr>
          <p:nvPr>
            <p:ph type="sldNum" sz="quarter" idx="12"/>
          </p:nvPr>
        </p:nvSpPr>
        <p:spPr>
          <a:xfrm>
            <a:off x="11323638" y="6240463"/>
            <a:ext cx="495300" cy="354012"/>
          </a:xfrm>
        </p:spPr>
        <p:txBody>
          <a:bodyPr/>
          <a:lstStyle/>
          <a:p>
            <a:pPr>
              <a:defRPr/>
            </a:pPr>
            <a:fld id="{85390422-17C3-4F72-95DC-FB6A1A24C82E}" type="slidenum">
              <a:rPr lang="en-US"/>
            </a:fld>
            <a:endParaRPr lang="en-US" dirty="0"/>
          </a:p>
        </p:txBody>
      </p:sp>
      <p:sp>
        <p:nvSpPr>
          <p:cNvPr id="23" name="矩形 22"/>
          <p:cNvSpPr/>
          <p:nvPr/>
        </p:nvSpPr>
        <p:spPr>
          <a:xfrm>
            <a:off x="8950765" y="3418504"/>
            <a:ext cx="466794" cy="430887"/>
          </a:xfrm>
          <a:prstGeom prst="rect">
            <a:avLst/>
          </a:prstGeom>
        </p:spPr>
        <p:txBody>
          <a:bodyPr wrap="none">
            <a:spAutoFit/>
          </a:bodyPr>
          <a:lstStyle/>
          <a:p>
            <a:r>
              <a:rPr lang="zh-CN" altLang="en-US" sz="2200" b="1" dirty="0">
                <a:solidFill>
                  <a:srgbClr val="FF0000"/>
                </a:solidFill>
              </a:rPr>
              <a:t>换</a:t>
            </a:r>
            <a:endParaRPr lang="zh-CN" altLang="en-US" sz="2200" b="1" dirty="0">
              <a:solidFill>
                <a:srgbClr val="FF0000"/>
              </a:solidFill>
            </a:endParaRPr>
          </a:p>
        </p:txBody>
      </p:sp>
      <p:sp>
        <p:nvSpPr>
          <p:cNvPr id="24" name="矩形 23"/>
          <p:cNvSpPr/>
          <p:nvPr/>
        </p:nvSpPr>
        <p:spPr>
          <a:xfrm>
            <a:off x="8958022" y="4093419"/>
            <a:ext cx="466794" cy="430887"/>
          </a:xfrm>
          <a:prstGeom prst="rect">
            <a:avLst/>
          </a:prstGeom>
        </p:spPr>
        <p:txBody>
          <a:bodyPr wrap="none">
            <a:spAutoFit/>
          </a:bodyPr>
          <a:lstStyle/>
          <a:p>
            <a:r>
              <a:rPr lang="zh-CN" altLang="en-US" sz="2200" b="1" dirty="0">
                <a:solidFill>
                  <a:srgbClr val="FF0000"/>
                </a:solidFill>
              </a:rPr>
              <a:t>改</a:t>
            </a:r>
            <a:endParaRPr lang="zh-CN" altLang="en-US" sz="2200" b="1" dirty="0">
              <a:solidFill>
                <a:srgbClr val="FF0000"/>
              </a:solidFill>
            </a:endParaRPr>
          </a:p>
        </p:txBody>
      </p:sp>
      <p:sp>
        <p:nvSpPr>
          <p:cNvPr id="25" name="矩形 24"/>
          <p:cNvSpPr/>
          <p:nvPr/>
        </p:nvSpPr>
        <p:spPr>
          <a:xfrm>
            <a:off x="1594393" y="1429385"/>
            <a:ext cx="3934090" cy="590931"/>
          </a:xfrm>
          <a:prstGeom prst="rect">
            <a:avLst/>
          </a:prstGeom>
        </p:spPr>
        <p:txBody>
          <a:bodyPr wrap="none">
            <a:spAutoFit/>
          </a:bodyPr>
          <a:lstStyle/>
          <a:p>
            <a:pPr lvl="0" algn="ctr">
              <a:lnSpc>
                <a:spcPct val="90000"/>
              </a:lnSpc>
              <a:spcBef>
                <a:spcPct val="0"/>
              </a:spcBef>
              <a:defRPr/>
            </a:pPr>
            <a:r>
              <a:rPr lang="en-US" altLang="zh-CN" sz="3600" dirty="0" smtClean="0">
                <a:latin typeface="微软雅黑" panose="020B0503020204020204" pitchFamily="34" charset="-122"/>
                <a:ea typeface="微软雅黑" panose="020B0503020204020204" pitchFamily="34" charset="-122"/>
              </a:rPr>
              <a:t>2. </a:t>
            </a:r>
            <a:r>
              <a:rPr lang="zh-CN" altLang="en-US" sz="3600" dirty="0" smtClean="0">
                <a:latin typeface="微软雅黑" panose="020B0503020204020204" pitchFamily="34" charset="-122"/>
                <a:ea typeface="微软雅黑" panose="020B0503020204020204" pitchFamily="34" charset="-122"/>
              </a:rPr>
              <a:t>项目</a:t>
            </a:r>
            <a:r>
              <a:rPr lang="zh-CN" altLang="en-US" sz="3600" dirty="0">
                <a:latin typeface="微软雅黑" panose="020B0503020204020204" pitchFamily="34" charset="-122"/>
                <a:ea typeface="微软雅黑" panose="020B0503020204020204" pitchFamily="34" charset="-122"/>
              </a:rPr>
              <a:t>投资的类型</a:t>
            </a:r>
            <a:endParaRPr lang="en-US" sz="3600"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checkerboard(across)">
                                      <p:cBhvr>
                                        <p:cTn id="51" dur="5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 grpId="0" animBg="1"/>
      <p:bldP spid="5" grpId="1" animBg="1"/>
      <p:bldP spid="6" grpId="0"/>
      <p:bldP spid="44" grpId="0"/>
      <p:bldP spid="39" grpId="0" animBg="1"/>
      <p:bldP spid="40" grpId="0" animBg="1"/>
      <p:bldP spid="41" grpId="0"/>
      <p:bldP spid="42" grpId="0"/>
      <p:bldP spid="30" grpId="0"/>
      <p:bldP spid="31" grpId="0" animBg="1"/>
      <p:bldP spid="43" grpId="0"/>
      <p:bldP spid="47" grpId="0"/>
      <p:bldP spid="23" grpId="0"/>
      <p:bldP spid="2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2"/>
          </p:nvPr>
        </p:nvSpPr>
        <p:spPr>
          <a:xfrm>
            <a:off x="11485457" y="6398489"/>
            <a:ext cx="519744" cy="365125"/>
          </a:xfrm>
        </p:spPr>
        <p:txBody>
          <a:bodyPr/>
          <a:lstStyle/>
          <a:p>
            <a:fld id="{6FAC12D6-6874-44D7-A628-78DA8109D10F}" type="slidenum">
              <a:rPr lang="en-US" smtClean="0">
                <a:solidFill>
                  <a:schemeClr val="tx1"/>
                </a:solidFill>
              </a:rPr>
            </a:fld>
            <a:endParaRPr lang="en-US" dirty="0">
              <a:solidFill>
                <a:schemeClr val="tx1"/>
              </a:solidFill>
            </a:endParaRPr>
          </a:p>
        </p:txBody>
      </p:sp>
      <p:grpSp>
        <p:nvGrpSpPr>
          <p:cNvPr id="22" name="组合 8"/>
          <p:cNvGrpSpPr/>
          <p:nvPr/>
        </p:nvGrpSpPr>
        <p:grpSpPr>
          <a:xfrm>
            <a:off x="3908298" y="856615"/>
            <a:ext cx="5040630" cy="145415"/>
            <a:chOff x="5475255" y="1143000"/>
            <a:chExt cx="1486646" cy="101600"/>
          </a:xfrm>
        </p:grpSpPr>
        <p:cxnSp>
          <p:nvCxnSpPr>
            <p:cNvPr id="23" name="Straight Connector 30"/>
            <p:cNvCxnSpPr/>
            <p:nvPr/>
          </p:nvCxnSpPr>
          <p:spPr>
            <a:xfrm>
              <a:off x="5475255" y="1143000"/>
              <a:ext cx="1486646" cy="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31"/>
            <p:cNvCxnSpPr/>
            <p:nvPr/>
          </p:nvCxnSpPr>
          <p:spPr>
            <a:xfrm>
              <a:off x="5616587" y="1244600"/>
              <a:ext cx="1185333" cy="0"/>
            </a:xfrm>
            <a:prstGeom prst="line">
              <a:avLst/>
            </a:prstGeom>
          </p:spPr>
          <p:style>
            <a:lnRef idx="3">
              <a:schemeClr val="dk1"/>
            </a:lnRef>
            <a:fillRef idx="0">
              <a:schemeClr val="dk1"/>
            </a:fillRef>
            <a:effectRef idx="2">
              <a:schemeClr val="dk1"/>
            </a:effectRef>
            <a:fontRef idx="minor">
              <a:schemeClr val="tx1"/>
            </a:fontRef>
          </p:style>
        </p:cxnSp>
      </p:grpSp>
      <p:sp>
        <p:nvSpPr>
          <p:cNvPr id="25" name="矩形 24"/>
          <p:cNvSpPr/>
          <p:nvPr/>
        </p:nvSpPr>
        <p:spPr>
          <a:xfrm>
            <a:off x="3998595" y="0"/>
            <a:ext cx="5909334" cy="825419"/>
          </a:xfrm>
          <a:prstGeom prst="rect">
            <a:avLst/>
          </a:prstGeom>
        </p:spPr>
        <p:txBody>
          <a:bodyPr wrap="square">
            <a:spAutoFit/>
          </a:bodyPr>
          <a:lstStyle/>
          <a:p>
            <a:pPr eaLnBrk="0" hangingPunct="0">
              <a:lnSpc>
                <a:spcPct val="150000"/>
              </a:lnSpc>
            </a:pPr>
            <a:r>
              <a:rPr lang="en-US" altLang="zh-CN" sz="3600" b="1" dirty="0">
                <a:latin typeface="微软雅黑" panose="020B0503020204020204" pitchFamily="34" charset="-122"/>
                <a:ea typeface="微软雅黑" panose="020B0503020204020204" pitchFamily="34" charset="-122"/>
              </a:rPr>
              <a:t>1.</a:t>
            </a:r>
            <a:r>
              <a:rPr lang="zh-CN" altLang="en-US" sz="3600" b="1" dirty="0">
                <a:latin typeface="微软雅黑" panose="020B0503020204020204" pitchFamily="34" charset="-122"/>
                <a:ea typeface="微软雅黑" panose="020B0503020204020204" pitchFamily="34" charset="-122"/>
              </a:rPr>
              <a:t>静态</a:t>
            </a:r>
            <a:r>
              <a:rPr lang="zh-CN" altLang="en-US" sz="3600" b="1" dirty="0">
                <a:latin typeface="微软雅黑" panose="020B0503020204020204" pitchFamily="34" charset="-122"/>
                <a:ea typeface="微软雅黑" panose="020B0503020204020204" pitchFamily="34" charset="-122"/>
                <a:sym typeface="+mn-ea"/>
              </a:rPr>
              <a:t>投资回收期法  </a:t>
            </a:r>
            <a:endParaRPr lang="zh-CN" altLang="en-US" sz="3600" b="1" dirty="0">
              <a:latin typeface="微软雅黑" panose="020B0503020204020204" pitchFamily="34" charset="-122"/>
              <a:ea typeface="微软雅黑" panose="020B0503020204020204" pitchFamily="34" charset="-122"/>
              <a:sym typeface="黑体" panose="02010609060101010101" charset="-122"/>
            </a:endParaRPr>
          </a:p>
        </p:txBody>
      </p:sp>
      <p:sp>
        <p:nvSpPr>
          <p:cNvPr id="4" name="矩形 3"/>
          <p:cNvSpPr/>
          <p:nvPr/>
        </p:nvSpPr>
        <p:spPr>
          <a:xfrm>
            <a:off x="5590144" y="1831975"/>
            <a:ext cx="6096000" cy="1599733"/>
          </a:xfrm>
          <a:prstGeom prst="rect">
            <a:avLst/>
          </a:prstGeom>
        </p:spPr>
        <p:txBody>
          <a:bodyPr>
            <a:spAutoFit/>
          </a:bodyPr>
          <a:lstStyle/>
          <a:p>
            <a:pPr>
              <a:lnSpc>
                <a:spcPct val="120000"/>
              </a:lnSpc>
            </a:pPr>
            <a:r>
              <a:rPr lang="zh-CN" altLang="zh-CN" sz="2800" dirty="0">
                <a:latin typeface="微软雅黑" panose="020B0503020204020204" pitchFamily="34" charset="-122"/>
                <a:ea typeface="微软雅黑" panose="020B0503020204020204" pitchFamily="34" charset="-122"/>
              </a:rPr>
              <a:t>青岛啤酒在某地收购了一家啤酒厂花费</a:t>
            </a:r>
            <a:r>
              <a:rPr lang="en-US" altLang="zh-CN" sz="2800" dirty="0">
                <a:latin typeface="微软雅黑" panose="020B0503020204020204" pitchFamily="34" charset="-122"/>
                <a:ea typeface="微软雅黑" panose="020B0503020204020204" pitchFamily="34" charset="-122"/>
              </a:rPr>
              <a:t>6000</a:t>
            </a:r>
            <a:r>
              <a:rPr lang="zh-CN" altLang="zh-CN" sz="2800" dirty="0">
                <a:latin typeface="微软雅黑" panose="020B0503020204020204" pitchFamily="34" charset="-122"/>
                <a:ea typeface="微软雅黑" panose="020B0503020204020204" pitchFamily="34" charset="-122"/>
              </a:rPr>
              <a:t>万，每年能为企业带来净现金流量</a:t>
            </a:r>
            <a:r>
              <a:rPr lang="en-US" altLang="zh-CN" sz="2800" dirty="0">
                <a:latin typeface="微软雅黑" panose="020B0503020204020204" pitchFamily="34" charset="-122"/>
                <a:ea typeface="微软雅黑" panose="020B0503020204020204" pitchFamily="34" charset="-122"/>
              </a:rPr>
              <a:t>2000</a:t>
            </a:r>
            <a:r>
              <a:rPr lang="zh-CN" altLang="zh-CN" sz="2800" dirty="0">
                <a:latin typeface="微软雅黑" panose="020B0503020204020204" pitchFamily="34" charset="-122"/>
                <a:ea typeface="微软雅黑" panose="020B0503020204020204" pitchFamily="34" charset="-122"/>
              </a:rPr>
              <a:t>万。</a:t>
            </a:r>
            <a:endParaRPr lang="zh-CN" altLang="en-US" sz="2800" dirty="0">
              <a:latin typeface="微软雅黑" panose="020B0503020204020204" pitchFamily="34" charset="-122"/>
              <a:ea typeface="微软雅黑" panose="020B0503020204020204" pitchFamily="34" charset="-122"/>
            </a:endParaRPr>
          </a:p>
        </p:txBody>
      </p:sp>
      <p:sp>
        <p:nvSpPr>
          <p:cNvPr id="5" name="矩形 4"/>
          <p:cNvSpPr/>
          <p:nvPr/>
        </p:nvSpPr>
        <p:spPr>
          <a:xfrm>
            <a:off x="5687034" y="3460847"/>
            <a:ext cx="4511171" cy="609398"/>
          </a:xfrm>
          <a:prstGeom prst="rect">
            <a:avLst/>
          </a:prstGeom>
        </p:spPr>
        <p:txBody>
          <a:bodyPr wrap="none">
            <a:spAutoFit/>
          </a:bodyPr>
          <a:lstStyle/>
          <a:p>
            <a:pPr>
              <a:lnSpc>
                <a:spcPct val="120000"/>
              </a:lnSpc>
            </a:pPr>
            <a:r>
              <a:rPr lang="zh-CN" altLang="en-US" sz="2800" dirty="0">
                <a:latin typeface="华文楷体" panose="02010600040101010101" pitchFamily="2" charset="-122"/>
                <a:ea typeface="华文楷体" panose="02010600040101010101" pitchFamily="2" charset="-122"/>
              </a:rPr>
              <a:t>投资回收期</a:t>
            </a:r>
            <a:r>
              <a:rPr lang="en-US" altLang="zh-CN" sz="2800" dirty="0">
                <a:latin typeface="华文楷体" panose="02010600040101010101" pitchFamily="2" charset="-122"/>
                <a:ea typeface="华文楷体" panose="02010600040101010101" pitchFamily="2" charset="-122"/>
              </a:rPr>
              <a:t>=6000/2000=3</a:t>
            </a:r>
            <a:r>
              <a:rPr lang="zh-CN" altLang="en-US" sz="2800" dirty="0">
                <a:latin typeface="华文楷体" panose="02010600040101010101" pitchFamily="2" charset="-122"/>
                <a:ea typeface="华文楷体" panose="02010600040101010101" pitchFamily="2" charset="-122"/>
              </a:rPr>
              <a:t>年</a:t>
            </a:r>
            <a:endParaRPr lang="zh-CN" altLang="en-US" sz="2800" dirty="0">
              <a:latin typeface="华文楷体" panose="02010600040101010101" pitchFamily="2" charset="-122"/>
              <a:ea typeface="华文楷体" panose="02010600040101010101" pitchFamily="2" charset="-122"/>
            </a:endParaRPr>
          </a:p>
        </p:txBody>
      </p:sp>
      <p:sp>
        <p:nvSpPr>
          <p:cNvPr id="6" name="矩形 5"/>
          <p:cNvSpPr/>
          <p:nvPr/>
        </p:nvSpPr>
        <p:spPr>
          <a:xfrm>
            <a:off x="5687034" y="4108083"/>
            <a:ext cx="5929828" cy="1082669"/>
          </a:xfrm>
          <a:prstGeom prst="rect">
            <a:avLst/>
          </a:prstGeom>
        </p:spPr>
        <p:txBody>
          <a:bodyPr wrap="none">
            <a:spAutoFit/>
          </a:bodyPr>
          <a:lstStyle/>
          <a:p>
            <a:pPr>
              <a:lnSpc>
                <a:spcPct val="120000"/>
              </a:lnSpc>
            </a:pPr>
            <a:r>
              <a:rPr lang="zh-CN" altLang="en-US" sz="2800" dirty="0">
                <a:latin typeface="微软雅黑" panose="020B0503020204020204" pitchFamily="34" charset="-122"/>
                <a:ea typeface="微软雅黑" panose="020B0503020204020204" pitchFamily="34" charset="-122"/>
              </a:rPr>
              <a:t>如果这个</a:t>
            </a:r>
            <a:r>
              <a:rPr lang="zh-CN" altLang="zh-CN" sz="2800" dirty="0">
                <a:latin typeface="微软雅黑" panose="020B0503020204020204" pitchFamily="34" charset="-122"/>
                <a:ea typeface="微软雅黑" panose="020B0503020204020204" pitchFamily="34" charset="-122"/>
              </a:rPr>
              <a:t>啤酒厂要青岛啤酒自己来建</a:t>
            </a:r>
            <a:endParaRPr lang="en-US" altLang="zh-CN" sz="2800" dirty="0">
              <a:latin typeface="微软雅黑" panose="020B0503020204020204" pitchFamily="34" charset="-122"/>
              <a:ea typeface="微软雅黑" panose="020B0503020204020204" pitchFamily="34" charset="-122"/>
            </a:endParaRPr>
          </a:p>
          <a:p>
            <a:pPr>
              <a:lnSpc>
                <a:spcPct val="120000"/>
              </a:lnSpc>
            </a:pPr>
            <a:r>
              <a:rPr lang="zh-CN" altLang="zh-CN" sz="2800" dirty="0">
                <a:latin typeface="微软雅黑" panose="020B0503020204020204" pitchFamily="34" charset="-122"/>
                <a:ea typeface="微软雅黑" panose="020B0503020204020204" pitchFamily="34" charset="-122"/>
              </a:rPr>
              <a:t>的话，</a:t>
            </a:r>
            <a:r>
              <a:rPr lang="zh-CN" altLang="en-US" sz="2800" dirty="0">
                <a:latin typeface="微软雅黑" panose="020B0503020204020204" pitchFamily="34" charset="-122"/>
                <a:ea typeface="微软雅黑" panose="020B0503020204020204" pitchFamily="34" charset="-122"/>
              </a:rPr>
              <a:t>建设期为</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年。</a:t>
            </a:r>
            <a:endParaRPr lang="zh-CN" altLang="en-US" sz="2800" dirty="0">
              <a:latin typeface="微软雅黑" panose="020B0503020204020204" pitchFamily="34" charset="-122"/>
              <a:ea typeface="微软雅黑" panose="020B0503020204020204" pitchFamily="34" charset="-122"/>
            </a:endParaRPr>
          </a:p>
        </p:txBody>
      </p:sp>
      <p:sp>
        <p:nvSpPr>
          <p:cNvPr id="26" name="矩形 25"/>
          <p:cNvSpPr/>
          <p:nvPr/>
        </p:nvSpPr>
        <p:spPr>
          <a:xfrm>
            <a:off x="5790666" y="5322009"/>
            <a:ext cx="4918334" cy="609398"/>
          </a:xfrm>
          <a:prstGeom prst="rect">
            <a:avLst/>
          </a:prstGeom>
        </p:spPr>
        <p:txBody>
          <a:bodyPr wrap="none">
            <a:spAutoFit/>
          </a:bodyPr>
          <a:lstStyle/>
          <a:p>
            <a:pPr>
              <a:lnSpc>
                <a:spcPct val="120000"/>
              </a:lnSpc>
            </a:pPr>
            <a:r>
              <a:rPr lang="zh-CN" altLang="en-US" sz="2800" dirty="0">
                <a:latin typeface="华文楷体" panose="02010600040101010101" pitchFamily="2" charset="-122"/>
                <a:ea typeface="华文楷体" panose="02010600040101010101" pitchFamily="2" charset="-122"/>
              </a:rPr>
              <a:t>投资回收期</a:t>
            </a:r>
            <a:r>
              <a:rPr lang="en-US" altLang="zh-CN" sz="2800" dirty="0">
                <a:latin typeface="华文楷体" panose="02010600040101010101" pitchFamily="2" charset="-122"/>
                <a:ea typeface="华文楷体" panose="02010600040101010101" pitchFamily="2" charset="-122"/>
              </a:rPr>
              <a:t>=6000/2000+1=4</a:t>
            </a:r>
            <a:r>
              <a:rPr lang="zh-CN" altLang="en-US" sz="2800" dirty="0">
                <a:latin typeface="华文楷体" panose="02010600040101010101" pitchFamily="2" charset="-122"/>
                <a:ea typeface="华文楷体" panose="02010600040101010101" pitchFamily="2" charset="-122"/>
              </a:rPr>
              <a:t>年</a:t>
            </a:r>
            <a:endParaRPr lang="zh-CN" altLang="en-US" sz="2800" dirty="0">
              <a:latin typeface="华文楷体" panose="02010600040101010101" pitchFamily="2" charset="-122"/>
              <a:ea typeface="华文楷体" panose="02010600040101010101" pitchFamily="2" charset="-122"/>
            </a:endParaRPr>
          </a:p>
        </p:txBody>
      </p:sp>
      <p:pic>
        <p:nvPicPr>
          <p:cNvPr id="37896" name="Picture 8" descr="https://timgsa.baidu.com/timg?image&amp;quality=80&amp;size=b9999_10000&amp;sec=1551507304707&amp;di=c24902363cb98b9e336d9338e90663a5&amp;imgtype=0&amp;src=http%3A%2F%2Fgc.zbj.com%2Fupimg%2F6%2F2015%2F1021%2F20151021154442_4412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9143" y="1999488"/>
            <a:ext cx="4762500" cy="3847169"/>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1664901" y="1267928"/>
            <a:ext cx="2900153" cy="584775"/>
          </a:xfrm>
          <a:prstGeom prst="rect">
            <a:avLst/>
          </a:prstGeom>
        </p:spPr>
        <p:txBody>
          <a:bodyPr wrap="none">
            <a:spAutoFit/>
          </a:bodyPr>
          <a:lstStyle/>
          <a:p>
            <a:pPr algn="l"/>
            <a:r>
              <a:rPr lang="zh-CN" altLang="en-US" sz="3200" b="1" dirty="0" smtClean="0">
                <a:latin typeface="微软雅黑" panose="020B0503020204020204" pitchFamily="34" charset="-122"/>
                <a:ea typeface="微软雅黑" panose="020B0503020204020204" pitchFamily="34" charset="-122"/>
              </a:rPr>
              <a:t>（</a:t>
            </a:r>
            <a:r>
              <a:rPr lang="en-US" altLang="zh-CN" sz="3200" b="1" dirty="0" smtClean="0">
                <a:latin typeface="微软雅黑" panose="020B0503020204020204" pitchFamily="34" charset="-122"/>
                <a:ea typeface="微软雅黑" panose="020B0503020204020204" pitchFamily="34" charset="-122"/>
              </a:rPr>
              <a:t>1</a:t>
            </a:r>
            <a:r>
              <a:rPr lang="zh-CN" altLang="en-US" sz="3200" b="1" dirty="0" smtClean="0">
                <a:latin typeface="微软雅黑" panose="020B0503020204020204" pitchFamily="34" charset="-122"/>
                <a:ea typeface="微软雅黑" panose="020B0503020204020204" pitchFamily="34" charset="-122"/>
              </a:rPr>
              <a:t>）</a:t>
            </a:r>
            <a:r>
              <a:rPr lang="zh-CN" altLang="en-US" sz="3200" b="1"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计算原理</a:t>
            </a:r>
            <a:endParaRPr lang="en-US" altLang="zh-CN" sz="32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Bottom)">
                                      <p:cBhvr>
                                        <p:cTn id="7" dur="500"/>
                                        <p:tgtEl>
                                          <p:spTgt spid="2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slide(fromBottom)">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6FAC12D6-6874-44D7-A628-78DA8109D10F}" type="slidenum">
              <a:rPr lang="en-US" smtClean="0"/>
            </a:fld>
            <a:endParaRPr lang="en-US" dirty="0"/>
          </a:p>
        </p:txBody>
      </p:sp>
      <p:graphicFrame>
        <p:nvGraphicFramePr>
          <p:cNvPr id="1026" name="Object 8"/>
          <p:cNvGraphicFramePr/>
          <p:nvPr/>
        </p:nvGraphicFramePr>
        <p:xfrm>
          <a:off x="766989" y="3389448"/>
          <a:ext cx="10645140" cy="930910"/>
        </p:xfrm>
        <a:graphic>
          <a:graphicData uri="http://schemas.openxmlformats.org/presentationml/2006/ole">
            <mc:AlternateContent xmlns:mc="http://schemas.openxmlformats.org/markup-compatibility/2006">
              <mc:Choice xmlns:v="urn:schemas-microsoft-com:vml" Requires="v">
                <p:oleObj spid="_x0000_s4130" name="" r:id="rId1" imgW="4851400" imgH="419100" progId="">
                  <p:embed/>
                </p:oleObj>
              </mc:Choice>
              <mc:Fallback>
                <p:oleObj name="" r:id="rId1" imgW="4851400" imgH="419100" progId="">
                  <p:embed/>
                  <p:pic>
                    <p:nvPicPr>
                      <p:cNvPr id="0" name="图片 412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989" y="3389448"/>
                        <a:ext cx="10645140" cy="93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27" name="Object 9"/>
          <p:cNvGraphicFramePr/>
          <p:nvPr/>
        </p:nvGraphicFramePr>
        <p:xfrm>
          <a:off x="799374" y="4538616"/>
          <a:ext cx="9324975" cy="490538"/>
        </p:xfrm>
        <a:graphic>
          <a:graphicData uri="http://schemas.openxmlformats.org/presentationml/2006/ole">
            <mc:AlternateContent xmlns:mc="http://schemas.openxmlformats.org/markup-compatibility/2006">
              <mc:Choice xmlns:v="urn:schemas-microsoft-com:vml" Requires="v">
                <p:oleObj spid="_x0000_s4131" name="" r:id="rId3" imgW="3959225" imgH="203200" progId="">
                  <p:embed/>
                </p:oleObj>
              </mc:Choice>
              <mc:Fallback>
                <p:oleObj name="" r:id="rId3" imgW="3959225" imgH="203200" progId="">
                  <p:embed/>
                  <p:pic>
                    <p:nvPicPr>
                      <p:cNvPr id="0" name="图片 413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74" y="4538616"/>
                        <a:ext cx="93249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0" name="文本框 99"/>
          <p:cNvSpPr txBox="1"/>
          <p:nvPr/>
        </p:nvSpPr>
        <p:spPr>
          <a:xfrm>
            <a:off x="842191" y="1235891"/>
            <a:ext cx="10232209" cy="1384995"/>
          </a:xfrm>
          <a:prstGeom prst="rect">
            <a:avLst/>
          </a:prstGeom>
          <a:noFill/>
          <a:ln w="9525">
            <a:noFill/>
          </a:ln>
        </p:spPr>
        <p:txBody>
          <a:bodyPr wrap="square">
            <a:spAutoFit/>
          </a:bodyPr>
          <a:lstStyle/>
          <a:p>
            <a:pPr indent="127000">
              <a:lnSpc>
                <a:spcPct val="150000"/>
              </a:lnSpc>
            </a:pPr>
            <a:r>
              <a:rPr lang="zh-CN" altLang="en-US" sz="2800" b="0" dirty="0">
                <a:latin typeface="微软雅黑" panose="020B0503020204020204" pitchFamily="34" charset="-122"/>
                <a:ea typeface="微软雅黑" panose="020B0503020204020204" pitchFamily="34" charset="-122"/>
                <a:cs typeface="方正书宋简体" charset="0"/>
              </a:rPr>
              <a:t>     若某一</a:t>
            </a:r>
            <a:r>
              <a:rPr lang="zh-CN" altLang="en-US" sz="2800" b="0" dirty="0" smtClean="0">
                <a:latin typeface="微软雅黑" panose="020B0503020204020204" pitchFamily="34" charset="-122"/>
                <a:ea typeface="微软雅黑" panose="020B0503020204020204" pitchFamily="34" charset="-122"/>
                <a:cs typeface="方正书宋简体" charset="0"/>
              </a:rPr>
              <a:t>项目营业期</a:t>
            </a:r>
            <a:r>
              <a:rPr lang="zh-CN" altLang="en-US" sz="2800" b="0" dirty="0">
                <a:latin typeface="微软雅黑" panose="020B0503020204020204" pitchFamily="34" charset="-122"/>
                <a:ea typeface="微软雅黑" panose="020B0503020204020204" pitchFamily="34" charset="-122"/>
                <a:cs typeface="方正书宋简体" charset="0"/>
              </a:rPr>
              <a:t>内前若干年每年净现金流量相等，且其合计大于或等于建设期发生的原始投资</a:t>
            </a:r>
            <a:r>
              <a:rPr lang="zh-CN" altLang="en-US" sz="2800" dirty="0">
                <a:latin typeface="微软雅黑" panose="020B0503020204020204" pitchFamily="34" charset="-122"/>
                <a:ea typeface="微软雅黑" panose="020B0503020204020204" pitchFamily="34" charset="-122"/>
                <a:cs typeface="方正书宋简体" charset="0"/>
              </a:rPr>
              <a:t>额</a:t>
            </a:r>
            <a:r>
              <a:rPr lang="zh-CN" altLang="en-US" sz="2800" b="0" dirty="0">
                <a:latin typeface="微软雅黑" panose="020B0503020204020204" pitchFamily="34" charset="-122"/>
                <a:ea typeface="微软雅黑" panose="020B0503020204020204" pitchFamily="34" charset="-122"/>
                <a:cs typeface="方正书宋简体" charset="0"/>
              </a:rPr>
              <a:t>合计</a:t>
            </a:r>
            <a:r>
              <a:rPr lang="zh-CN" altLang="en-US" sz="2800" dirty="0">
                <a:latin typeface="微软雅黑" panose="020B0503020204020204" pitchFamily="34" charset="-122"/>
                <a:ea typeface="微软雅黑" panose="020B0503020204020204" pitchFamily="34" charset="-122"/>
                <a:cs typeface="方正书宋简体" charset="0"/>
              </a:rPr>
              <a:t>，可用如下计算公式：</a:t>
            </a:r>
            <a:endParaRPr lang="zh-CN" altLang="en-US" sz="2800" dirty="0">
              <a:latin typeface="微软雅黑" panose="020B0503020204020204" pitchFamily="34" charset="-122"/>
              <a:ea typeface="微软雅黑" panose="020B0503020204020204" pitchFamily="34" charset="-122"/>
            </a:endParaRPr>
          </a:p>
        </p:txBody>
      </p:sp>
      <p:sp>
        <p:nvSpPr>
          <p:cNvPr id="10" name="灯片编号占位符 9"/>
          <p:cNvSpPr>
            <a:spLocks noGrp="1"/>
          </p:cNvSpPr>
          <p:nvPr/>
        </p:nvSpPr>
        <p:spPr>
          <a:xfrm>
            <a:off x="11485457" y="6398489"/>
            <a:ext cx="519744"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AC12D6-6874-44D7-A628-78DA8109D10F}" type="slidenum">
              <a:rPr lang="en-US" smtClean="0">
                <a:solidFill>
                  <a:schemeClr val="tx1"/>
                </a:solidFill>
              </a:rPr>
            </a:fld>
            <a:endParaRPr lang="en-US" dirty="0">
              <a:solidFill>
                <a:schemeClr val="tx1"/>
              </a:solidFill>
            </a:endParaRPr>
          </a:p>
        </p:txBody>
      </p:sp>
      <p:sp>
        <p:nvSpPr>
          <p:cNvPr id="22" name="图文框 21"/>
          <p:cNvSpPr/>
          <p:nvPr/>
        </p:nvSpPr>
        <p:spPr>
          <a:xfrm>
            <a:off x="174171" y="2664187"/>
            <a:ext cx="11816080" cy="3104515"/>
          </a:xfrm>
          <a:prstGeom prst="frame">
            <a:avLst>
              <a:gd name="adj1" fmla="val 19606"/>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16" name="组合 8"/>
          <p:cNvGrpSpPr/>
          <p:nvPr/>
        </p:nvGrpSpPr>
        <p:grpSpPr>
          <a:xfrm>
            <a:off x="3908298" y="856615"/>
            <a:ext cx="5040630" cy="145415"/>
            <a:chOff x="5475255" y="1143000"/>
            <a:chExt cx="1486646" cy="101600"/>
          </a:xfrm>
        </p:grpSpPr>
        <p:cxnSp>
          <p:nvCxnSpPr>
            <p:cNvPr id="17" name="Straight Connector 30"/>
            <p:cNvCxnSpPr/>
            <p:nvPr/>
          </p:nvCxnSpPr>
          <p:spPr>
            <a:xfrm>
              <a:off x="5475255" y="1143000"/>
              <a:ext cx="1486646" cy="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31"/>
            <p:cNvCxnSpPr/>
            <p:nvPr/>
          </p:nvCxnSpPr>
          <p:spPr>
            <a:xfrm>
              <a:off x="5616587" y="1244600"/>
              <a:ext cx="1185333" cy="0"/>
            </a:xfrm>
            <a:prstGeom prst="line">
              <a:avLst/>
            </a:prstGeom>
          </p:spPr>
          <p:style>
            <a:lnRef idx="3">
              <a:schemeClr val="dk1"/>
            </a:lnRef>
            <a:fillRef idx="0">
              <a:schemeClr val="dk1"/>
            </a:fillRef>
            <a:effectRef idx="2">
              <a:schemeClr val="dk1"/>
            </a:effectRef>
            <a:fontRef idx="minor">
              <a:schemeClr val="tx1"/>
            </a:fontRef>
          </p:style>
        </p:cxnSp>
      </p:grpSp>
      <p:sp>
        <p:nvSpPr>
          <p:cNvPr id="19" name="矩形 18"/>
          <p:cNvSpPr/>
          <p:nvPr/>
        </p:nvSpPr>
        <p:spPr>
          <a:xfrm>
            <a:off x="3998595" y="0"/>
            <a:ext cx="6152402" cy="825419"/>
          </a:xfrm>
          <a:prstGeom prst="rect">
            <a:avLst/>
          </a:prstGeom>
        </p:spPr>
        <p:txBody>
          <a:bodyPr wrap="square">
            <a:spAutoFit/>
          </a:bodyPr>
          <a:lstStyle/>
          <a:p>
            <a:pPr eaLnBrk="0" hangingPunct="0">
              <a:lnSpc>
                <a:spcPct val="150000"/>
              </a:lnSpc>
            </a:pPr>
            <a:r>
              <a:rPr lang="en-US" altLang="zh-CN" sz="3600" b="1" dirty="0">
                <a:latin typeface="微软雅黑" panose="020B0503020204020204" pitchFamily="34" charset="-122"/>
                <a:ea typeface="微软雅黑" panose="020B0503020204020204" pitchFamily="34" charset="-122"/>
              </a:rPr>
              <a:t>1.</a:t>
            </a:r>
            <a:r>
              <a:rPr lang="zh-CN" altLang="en-US" sz="3600" b="1" dirty="0">
                <a:latin typeface="微软雅黑" panose="020B0503020204020204" pitchFamily="34" charset="-122"/>
                <a:ea typeface="微软雅黑" panose="020B0503020204020204" pitchFamily="34" charset="-122"/>
              </a:rPr>
              <a:t>静态</a:t>
            </a:r>
            <a:r>
              <a:rPr lang="zh-CN" altLang="en-US" sz="3600" b="1" dirty="0">
                <a:latin typeface="微软雅黑" panose="020B0503020204020204" pitchFamily="34" charset="-122"/>
                <a:ea typeface="微软雅黑" panose="020B0503020204020204" pitchFamily="34" charset="-122"/>
                <a:sym typeface="+mn-ea"/>
              </a:rPr>
              <a:t>投资回收期法  </a:t>
            </a:r>
            <a:endParaRPr lang="zh-CN" altLang="en-US" sz="3600" b="1" dirty="0">
              <a:latin typeface="微软雅黑" panose="020B0503020204020204" pitchFamily="34" charset="-122"/>
              <a:ea typeface="微软雅黑" panose="020B0503020204020204" pitchFamily="34" charset="-122"/>
              <a:sym typeface="黑体" panose="02010609060101010101" charset="-122"/>
            </a:endParaRPr>
          </a:p>
        </p:txBody>
      </p:sp>
      <p:sp>
        <p:nvSpPr>
          <p:cNvPr id="12" name="矩形 11"/>
          <p:cNvSpPr/>
          <p:nvPr/>
        </p:nvSpPr>
        <p:spPr>
          <a:xfrm>
            <a:off x="644623" y="709642"/>
            <a:ext cx="2900153" cy="584775"/>
          </a:xfrm>
          <a:prstGeom prst="rect">
            <a:avLst/>
          </a:prstGeom>
        </p:spPr>
        <p:txBody>
          <a:bodyPr wrap="none">
            <a:spAutoFit/>
          </a:bodyPr>
          <a:lstStyle/>
          <a:p>
            <a:pPr algn="l"/>
            <a:r>
              <a:rPr lang="zh-CN" altLang="en-US" sz="3200" b="1" dirty="0" smtClean="0">
                <a:latin typeface="微软雅黑" panose="020B0503020204020204" pitchFamily="34" charset="-122"/>
                <a:ea typeface="微软雅黑" panose="020B0503020204020204" pitchFamily="34" charset="-122"/>
              </a:rPr>
              <a:t>（</a:t>
            </a:r>
            <a:r>
              <a:rPr lang="en-US" altLang="zh-CN" sz="3200" b="1" dirty="0" smtClean="0">
                <a:latin typeface="微软雅黑" panose="020B0503020204020204" pitchFamily="34" charset="-122"/>
                <a:ea typeface="微软雅黑" panose="020B0503020204020204" pitchFamily="34" charset="-122"/>
              </a:rPr>
              <a:t>1</a:t>
            </a:r>
            <a:r>
              <a:rPr lang="zh-CN" altLang="en-US" sz="3200" b="1" dirty="0" smtClean="0">
                <a:latin typeface="微软雅黑" panose="020B0503020204020204" pitchFamily="34" charset="-122"/>
                <a:ea typeface="微软雅黑" panose="020B0503020204020204" pitchFamily="34" charset="-122"/>
              </a:rPr>
              <a:t>）</a:t>
            </a:r>
            <a:r>
              <a:rPr lang="zh-CN" altLang="en-US" sz="3200" b="1"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计算原理</a:t>
            </a:r>
            <a:endParaRPr lang="en-US" altLang="zh-CN" sz="32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from="(-#ppt_w/2)" to="(#ppt_x)" calcmode="lin" valueType="num">
                                      <p:cBhvr>
                                        <p:cTn id="7" dur="600" fill="hold">
                                          <p:stCondLst>
                                            <p:cond delay="0"/>
                                          </p:stCondLst>
                                        </p:cTn>
                                        <p:tgtEl>
                                          <p:spTgt spid="100"/>
                                        </p:tgtEl>
                                        <p:attrNameLst>
                                          <p:attrName>ppt_x</p:attrName>
                                        </p:attrNameLst>
                                      </p:cBhvr>
                                    </p:anim>
                                    <p:anim from="0" to="-1.0" calcmode="lin" valueType="num">
                                      <p:cBhvr>
                                        <p:cTn id="8" dur="200" decel="50000" autoRev="1" fill="hold">
                                          <p:stCondLst>
                                            <p:cond delay="600"/>
                                          </p:stCondLst>
                                        </p:cTn>
                                        <p:tgtEl>
                                          <p:spTgt spid="100"/>
                                        </p:tgtEl>
                                        <p:attrNameLst>
                                          <p:attrName>xshear</p:attrName>
                                        </p:attrNameLst>
                                      </p:cBhvr>
                                    </p:anim>
                                    <p:animScale>
                                      <p:cBhvr>
                                        <p:cTn id="9" dur="200" decel="100000" autoRev="1" fill="hold">
                                          <p:stCondLst>
                                            <p:cond delay="600"/>
                                          </p:stCondLst>
                                        </p:cTn>
                                        <p:tgtEl>
                                          <p:spTgt spid="100"/>
                                        </p:tgtEl>
                                      </p:cBhvr>
                                      <p:from x="100000" y="100000"/>
                                      <p:to x="80000" y="100000"/>
                                    </p:animScale>
                                    <p:anim by="(#ppt_h/3+#ppt_w*0.1)" calcmode="lin" valueType="num">
                                      <p:cBhvr additive="sum">
                                        <p:cTn id="10" dur="200" decel="100000" autoRev="1" fill="hold">
                                          <p:stCondLst>
                                            <p:cond delay="600"/>
                                          </p:stCondLst>
                                        </p:cTn>
                                        <p:tgtEl>
                                          <p:spTgt spid="10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slide(fromBottom)">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slide(fromBottom)">
                                      <p:cBhvr>
                                        <p:cTn id="20" dur="500"/>
                                        <p:tgtEl>
                                          <p:spTgt spid="1027"/>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lide(fromBottom)">
                                      <p:cBhvr>
                                        <p:cTn id="24" dur="500"/>
                                        <p:tgtEl>
                                          <p:spTgt spid="19"/>
                                        </p:tgtEl>
                                      </p:cBhvr>
                                    </p:animEffect>
                                  </p:childTnLst>
                                </p:cTn>
                              </p:par>
                            </p:childTnLst>
                          </p:cTn>
                        </p:par>
                        <p:par>
                          <p:cTn id="25" fill="hold">
                            <p:stCondLst>
                              <p:cond delay="1000"/>
                            </p:stCondLst>
                            <p:childTnLst>
                              <p:par>
                                <p:cTn id="26" presetID="1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lide(fromBottom)">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6FAC12D6-6874-44D7-A628-78DA8109D10F}" type="slidenum">
              <a:rPr lang="en-US" smtClean="0"/>
            </a:fld>
            <a:endParaRPr lang="en-US" dirty="0"/>
          </a:p>
        </p:txBody>
      </p:sp>
      <p:sp>
        <p:nvSpPr>
          <p:cNvPr id="13" name="Text Box 4"/>
          <p:cNvSpPr txBox="1">
            <a:spLocks noChangeArrowheads="1"/>
          </p:cNvSpPr>
          <p:nvPr/>
        </p:nvSpPr>
        <p:spPr bwMode="auto">
          <a:xfrm>
            <a:off x="2905760" y="130810"/>
            <a:ext cx="6155055" cy="614045"/>
          </a:xfrm>
          <a:prstGeom prst="rect">
            <a:avLst/>
          </a:prstGeom>
          <a:noFill/>
          <a:ln w="9525">
            <a:noFill/>
            <a:miter lim="800000"/>
          </a:ln>
        </p:spPr>
        <p:txBody>
          <a:bodyPr wrap="square" lIns="121926" tIns="60963" rIns="121926" bIns="60963">
            <a:spAutoFit/>
          </a:bodyPr>
          <a:lstStyle/>
          <a:p>
            <a:pPr eaLnBrk="0" hangingPunct="0">
              <a:buFont typeface="Arial" panose="020B0604020202020204" pitchFamily="34" charset="0"/>
              <a:buNone/>
            </a:pPr>
            <a:r>
              <a:rPr lang="en-US" altLang="zh-CN" sz="3200"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200" dirty="0" smtClean="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3200" dirty="0" smtClean="0">
                <a:latin typeface="微软雅黑" panose="020B0503020204020204" pitchFamily="34" charset="-122"/>
                <a:ea typeface="微软雅黑" panose="020B0503020204020204" pitchFamily="34" charset="-122"/>
                <a:sym typeface="仿宋_GB2312"/>
              </a:rPr>
              <a:t>营业期</a:t>
            </a:r>
            <a:r>
              <a:rPr lang="en-US" altLang="x-none" sz="3200" dirty="0" err="1" smtClean="0">
                <a:latin typeface="微软雅黑" panose="020B0503020204020204" pitchFamily="34" charset="-122"/>
                <a:ea typeface="微软雅黑" panose="020B0503020204020204" pitchFamily="34" charset="-122"/>
                <a:sym typeface="仿宋_GB2312"/>
              </a:rPr>
              <a:t>每年</a:t>
            </a:r>
            <a:r>
              <a:rPr lang="zh-CN" altLang="en-US" sz="3200" dirty="0" smtClean="0">
                <a:latin typeface="微软雅黑" panose="020B0503020204020204" pitchFamily="34" charset="-122"/>
                <a:ea typeface="微软雅黑" panose="020B0503020204020204" pitchFamily="34" charset="-122"/>
                <a:sym typeface="仿宋_GB2312"/>
              </a:rPr>
              <a:t>现金净流量</a:t>
            </a:r>
            <a:r>
              <a:rPr lang="zh-CN" altLang="en-US" sz="3200" dirty="0">
                <a:latin typeface="微软雅黑" panose="020B0503020204020204" pitchFamily="34" charset="-122"/>
                <a:ea typeface="微软雅黑" panose="020B0503020204020204" pitchFamily="34" charset="-122"/>
                <a:sym typeface="仿宋_GB2312"/>
              </a:rPr>
              <a:t>相等</a:t>
            </a:r>
            <a:endParaRPr lang="zh-CN" altLang="zh-CN"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Line 6"/>
          <p:cNvSpPr>
            <a:spLocks noChangeShapeType="1"/>
          </p:cNvSpPr>
          <p:nvPr/>
        </p:nvSpPr>
        <p:spPr bwMode="auto">
          <a:xfrm>
            <a:off x="0" y="453390"/>
            <a:ext cx="290576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Line 7"/>
          <p:cNvSpPr>
            <a:spLocks noChangeShapeType="1"/>
          </p:cNvSpPr>
          <p:nvPr/>
        </p:nvSpPr>
        <p:spPr bwMode="auto">
          <a:xfrm>
            <a:off x="9060815" y="437515"/>
            <a:ext cx="3105785" cy="635"/>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 name="矩形 2"/>
          <p:cNvSpPr/>
          <p:nvPr/>
        </p:nvSpPr>
        <p:spPr>
          <a:xfrm>
            <a:off x="0" y="6154057"/>
            <a:ext cx="12192000" cy="70394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灯片编号占位符 9"/>
          <p:cNvSpPr>
            <a:spLocks noGrp="1"/>
          </p:cNvSpPr>
          <p:nvPr/>
        </p:nvSpPr>
        <p:spPr>
          <a:xfrm>
            <a:off x="11485457" y="6398489"/>
            <a:ext cx="519744"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AC12D6-6874-44D7-A628-78DA8109D10F}" type="slidenum">
              <a:rPr lang="en-US" smtClean="0">
                <a:solidFill>
                  <a:schemeClr val="tx1"/>
                </a:solidFill>
              </a:rPr>
            </a:fld>
            <a:endParaRPr lang="en-US" dirty="0">
              <a:solidFill>
                <a:schemeClr val="tx1"/>
              </a:solidFill>
            </a:endParaRPr>
          </a:p>
        </p:txBody>
      </p:sp>
      <p:grpSp>
        <p:nvGrpSpPr>
          <p:cNvPr id="4" name="组合 56"/>
          <p:cNvGrpSpPr/>
          <p:nvPr/>
        </p:nvGrpSpPr>
        <p:grpSpPr bwMode="auto">
          <a:xfrm>
            <a:off x="899795" y="1006475"/>
            <a:ext cx="10585450" cy="2399030"/>
            <a:chOff x="662151" y="890666"/>
            <a:chExt cx="10911441" cy="2687127"/>
          </a:xfrm>
        </p:grpSpPr>
        <p:sp>
          <p:nvSpPr>
            <p:cNvPr id="36897" name="Text Box 37"/>
            <p:cNvSpPr txBox="1">
              <a:spLocks noChangeArrowheads="1"/>
            </p:cNvSpPr>
            <p:nvPr/>
          </p:nvSpPr>
          <p:spPr bwMode="auto">
            <a:xfrm>
              <a:off x="1099639" y="1177746"/>
              <a:ext cx="10429616" cy="2295936"/>
            </a:xfrm>
            <a:prstGeom prst="rect">
              <a:avLst/>
            </a:prstGeom>
            <a:noFill/>
            <a:ln w="9525">
              <a:solidFill>
                <a:schemeClr val="bg1"/>
              </a:solidFill>
              <a:miter lim="800000"/>
            </a:ln>
          </p:spPr>
          <p:txBody>
            <a:bodyPr wrap="square">
              <a:spAutoFit/>
            </a:bodyPr>
            <a:lstStyle/>
            <a:p>
              <a:pPr>
                <a:lnSpc>
                  <a:spcPct val="130000"/>
                </a:lnSpc>
              </a:pPr>
              <a:r>
                <a:rPr lang="ja-JP" altLang="en-US" sz="2600" dirty="0">
                  <a:latin typeface="微软雅黑" panose="020B0503020204020204" pitchFamily="34" charset="-122"/>
                  <a:ea typeface="微软雅黑" panose="020B0503020204020204" pitchFamily="34" charset="-122"/>
                </a:rPr>
                <a:t>       </a:t>
              </a:r>
              <a:r>
                <a:rPr lang="ja-JP" altLang="en-US" sz="2400" dirty="0">
                  <a:latin typeface="微软雅黑" panose="020B0503020204020204" pitchFamily="34" charset="-122"/>
                  <a:ea typeface="微软雅黑" panose="020B0503020204020204" pitchFamily="34" charset="-122"/>
                </a:rPr>
                <a:t>凌云公司准备从甲、乙两种机床中选购一种机床。甲机床购价为210万元，投入使用后，每年净现金流量为70万元；乙机床购价为280万元，投入使用后，每年净现金流量为80万元。</a:t>
              </a:r>
              <a:endParaRPr lang="ja-JP" altLang="en-US" sz="2400" dirty="0">
                <a:latin typeface="微软雅黑" panose="020B0503020204020204" pitchFamily="34" charset="-122"/>
                <a:ea typeface="微软雅黑" panose="020B0503020204020204" pitchFamily="34" charset="-122"/>
              </a:endParaRPr>
            </a:p>
            <a:p>
              <a:pPr>
                <a:lnSpc>
                  <a:spcPct val="130000"/>
                </a:lnSpc>
              </a:pPr>
              <a:r>
                <a:rPr lang="zh-CN" altLang="en-US" sz="2400" dirty="0">
                  <a:latin typeface="微软雅黑" panose="020B0503020204020204" pitchFamily="34" charset="-122"/>
                  <a:ea typeface="微软雅黑" panose="020B0503020204020204" pitchFamily="34" charset="-122"/>
                </a:rPr>
                <a:t>       要求：用静态回收期指标决策该公司应选购哪种机床。</a:t>
              </a:r>
              <a:endParaRPr lang="zh-CN" altLang="en-US" sz="2400" dirty="0">
                <a:latin typeface="微软雅黑" panose="020B0503020204020204" pitchFamily="34" charset="-122"/>
                <a:ea typeface="微软雅黑" panose="020B0503020204020204" pitchFamily="34" charset="-122"/>
              </a:endParaRPr>
            </a:p>
          </p:txBody>
        </p:sp>
        <p:grpSp>
          <p:nvGrpSpPr>
            <p:cNvPr id="5" name="组合 14"/>
            <p:cNvGrpSpPr/>
            <p:nvPr/>
          </p:nvGrpSpPr>
          <p:grpSpPr bwMode="auto">
            <a:xfrm>
              <a:off x="662151" y="890666"/>
              <a:ext cx="10911441" cy="2687127"/>
              <a:chOff x="416496" y="1988840"/>
              <a:chExt cx="8930986" cy="6071709"/>
            </a:xfrm>
          </p:grpSpPr>
          <p:sp>
            <p:nvSpPr>
              <p:cNvPr id="36900" name="矩形 8"/>
              <p:cNvSpPr>
                <a:spLocks noChangeArrowheads="1"/>
              </p:cNvSpPr>
              <p:nvPr/>
            </p:nvSpPr>
            <p:spPr bwMode="auto">
              <a:xfrm>
                <a:off x="598652" y="2348868"/>
                <a:ext cx="8748830" cy="5711681"/>
              </a:xfrm>
              <a:prstGeom prst="rect">
                <a:avLst/>
              </a:prstGeom>
              <a:noFill/>
              <a:ln w="25400">
                <a:solidFill>
                  <a:srgbClr val="0070C0"/>
                </a:solidFill>
                <a:miter lim="800000"/>
              </a:ln>
            </p:spPr>
            <p:txBody>
              <a:bodyPr/>
              <a:lstStyle/>
              <a:p>
                <a:endParaRPr lang="zh-CN" altLang="en-US" sz="3200">
                  <a:solidFill>
                    <a:srgbClr val="000000"/>
                  </a:solidFill>
                  <a:latin typeface="Lato" panose="020F0502020204030203"/>
                  <a:sym typeface="Arial" panose="020B0604020202020204" pitchFamily="34" charset="0"/>
                </a:endParaRPr>
              </a:p>
            </p:txBody>
          </p:sp>
          <p:grpSp>
            <p:nvGrpSpPr>
              <p:cNvPr id="6" name="组合 11"/>
              <p:cNvGrpSpPr/>
              <p:nvPr/>
            </p:nvGrpSpPr>
            <p:grpSpPr>
              <a:xfrm>
                <a:off x="416496" y="1988840"/>
                <a:ext cx="568751" cy="70009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grpSp>
      </p:grpSp>
      <p:sp>
        <p:nvSpPr>
          <p:cNvPr id="7" name="文本框 6"/>
          <p:cNvSpPr txBox="1"/>
          <p:nvPr/>
        </p:nvSpPr>
        <p:spPr>
          <a:xfrm>
            <a:off x="1573439" y="3670027"/>
            <a:ext cx="9210675" cy="1753235"/>
          </a:xfrm>
          <a:prstGeom prst="rect">
            <a:avLst/>
          </a:prstGeom>
          <a:noFill/>
          <a:ln w="9525">
            <a:noFill/>
          </a:ln>
        </p:spPr>
        <p:txBody>
          <a:bodyPr wrap="square">
            <a:spAutoFit/>
          </a:bodyPr>
          <a:lstStyle/>
          <a:p>
            <a:pPr indent="254000">
              <a:lnSpc>
                <a:spcPct val="150000"/>
              </a:lnSpc>
            </a:pPr>
            <a:r>
              <a:rPr lang="zh-CN" altLang="en-US" sz="2400" b="0" dirty="0">
                <a:latin typeface="微软雅黑" panose="020B0503020204020204" pitchFamily="34" charset="-122"/>
                <a:ea typeface="微软雅黑" panose="020B0503020204020204" pitchFamily="34" charset="-122"/>
                <a:cs typeface="方正书宋简体" charset="0"/>
              </a:rPr>
              <a:t>解析：甲机床回收期</a:t>
            </a:r>
            <a:r>
              <a:rPr lang="en-US" altLang="zh-CN" sz="2400" b="0" dirty="0">
                <a:latin typeface="微软雅黑" panose="020B0503020204020204" pitchFamily="34" charset="-122"/>
                <a:ea typeface="微软雅黑" panose="020B0503020204020204" pitchFamily="34" charset="-122"/>
                <a:cs typeface="Times New Roman" panose="02020603050405020304" pitchFamily="18" charset="0"/>
              </a:rPr>
              <a:t>=210/70=3</a:t>
            </a:r>
            <a:r>
              <a:rPr lang="zh-CN" altLang="en-US" sz="2400" b="0" dirty="0">
                <a:latin typeface="微软雅黑" panose="020B0503020204020204" pitchFamily="34" charset="-122"/>
                <a:ea typeface="微软雅黑" panose="020B0503020204020204" pitchFamily="34" charset="-122"/>
                <a:cs typeface="方正书宋简体" charset="0"/>
              </a:rPr>
              <a:t>（年）</a:t>
            </a:r>
            <a:endParaRPr lang="zh-CN" altLang="en-US" sz="2400" b="0" dirty="0">
              <a:latin typeface="微软雅黑" panose="020B0503020204020204" pitchFamily="34" charset="-122"/>
              <a:ea typeface="微软雅黑" panose="020B0503020204020204" pitchFamily="34" charset="-122"/>
              <a:cs typeface="方正书宋简体" charset="0"/>
            </a:endParaRPr>
          </a:p>
          <a:p>
            <a:pPr>
              <a:lnSpc>
                <a:spcPct val="150000"/>
              </a:lnSpc>
            </a:pPr>
            <a:r>
              <a:rPr lang="zh-CN" altLang="en-US" sz="2400" b="0" dirty="0">
                <a:latin typeface="微软雅黑" panose="020B0503020204020204" pitchFamily="34" charset="-122"/>
                <a:ea typeface="微软雅黑" panose="020B0503020204020204" pitchFamily="34" charset="-122"/>
                <a:cs typeface="方正书宋简体" charset="0"/>
              </a:rPr>
              <a:t>             乙机床回收期</a:t>
            </a:r>
            <a:r>
              <a:rPr lang="en-US" altLang="zh-CN" sz="2400" b="0" dirty="0">
                <a:latin typeface="微软雅黑" panose="020B0503020204020204" pitchFamily="34" charset="-122"/>
                <a:ea typeface="微软雅黑" panose="020B0503020204020204" pitchFamily="34" charset="-122"/>
                <a:cs typeface="Times New Roman" panose="02020603050405020304" pitchFamily="18" charset="0"/>
              </a:rPr>
              <a:t>=280/80=3.5</a:t>
            </a:r>
            <a:r>
              <a:rPr lang="zh-CN" altLang="en-US" sz="2400" b="0" dirty="0">
                <a:latin typeface="微软雅黑" panose="020B0503020204020204" pitchFamily="34" charset="-122"/>
                <a:ea typeface="微软雅黑" panose="020B0503020204020204" pitchFamily="34" charset="-122"/>
                <a:cs typeface="方正书宋简体" charset="0"/>
              </a:rPr>
              <a:t>（年）</a:t>
            </a:r>
            <a:endParaRPr lang="zh-CN" altLang="en-US" sz="2400" b="0" dirty="0">
              <a:latin typeface="微软雅黑" panose="020B0503020204020204" pitchFamily="34" charset="-122"/>
              <a:ea typeface="微软雅黑" panose="020B0503020204020204" pitchFamily="34" charset="-122"/>
              <a:cs typeface="方正书宋简体" charset="0"/>
            </a:endParaRPr>
          </a:p>
          <a:p>
            <a:pPr>
              <a:lnSpc>
                <a:spcPct val="150000"/>
              </a:lnSpc>
            </a:pPr>
            <a:r>
              <a:rPr lang="zh-CN" altLang="en-US" sz="2400" b="0" dirty="0">
                <a:latin typeface="微软雅黑" panose="020B0503020204020204" pitchFamily="34" charset="-122"/>
                <a:ea typeface="微软雅黑" panose="020B0503020204020204" pitchFamily="34" charset="-122"/>
                <a:cs typeface="方正书宋简体" charset="0"/>
              </a:rPr>
              <a:t>计算结果表明，甲机床的回收期比乙机床短，该公司应选择甲机床。</a:t>
            </a:r>
            <a:endParaRPr lang="zh-CN" altLang="en-US" sz="2400" dirty="0">
              <a:latin typeface="微软雅黑" panose="020B0503020204020204" pitchFamily="34" charset="-122"/>
              <a:ea typeface="微软雅黑" panose="020B0503020204020204" pitchFamily="34" charset="-122"/>
            </a:endParaRPr>
          </a:p>
        </p:txBody>
      </p:sp>
      <p:pic>
        <p:nvPicPr>
          <p:cNvPr id="21513" name="Picture 24" descr="20130316091634383"/>
          <p:cNvPicPr>
            <a:picLocks noChangeAspect="1"/>
          </p:cNvPicPr>
          <p:nvPr/>
        </p:nvPicPr>
        <p:blipFill>
          <a:blip r:embed="rId1" cstate="print"/>
          <a:stretch>
            <a:fillRect/>
          </a:stretch>
        </p:blipFill>
        <p:spPr>
          <a:xfrm>
            <a:off x="1118235" y="3626168"/>
            <a:ext cx="669925" cy="579437"/>
          </a:xfrm>
          <a:prstGeom prst="rect">
            <a:avLst/>
          </a:prstGeom>
          <a:noFill/>
          <a:ln w="9525">
            <a:noFill/>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2"/>
          </p:nvPr>
        </p:nvSpPr>
        <p:spPr>
          <a:xfrm>
            <a:off x="11485457" y="6398489"/>
            <a:ext cx="519744" cy="365125"/>
          </a:xfrm>
        </p:spPr>
        <p:txBody>
          <a:bodyPr/>
          <a:lstStyle/>
          <a:p>
            <a:fld id="{6FAC12D6-6874-44D7-A628-78DA8109D10F}" type="slidenum">
              <a:rPr lang="en-US" smtClean="0">
                <a:solidFill>
                  <a:schemeClr val="tx1"/>
                </a:solidFill>
              </a:rPr>
            </a:fld>
            <a:endParaRPr lang="en-US" dirty="0">
              <a:solidFill>
                <a:schemeClr val="tx1"/>
              </a:solidFill>
            </a:endParaRPr>
          </a:p>
        </p:txBody>
      </p:sp>
      <p:grpSp>
        <p:nvGrpSpPr>
          <p:cNvPr id="22" name="组合 8"/>
          <p:cNvGrpSpPr/>
          <p:nvPr/>
        </p:nvGrpSpPr>
        <p:grpSpPr>
          <a:xfrm>
            <a:off x="3908298" y="856615"/>
            <a:ext cx="5040630" cy="145415"/>
            <a:chOff x="5475255" y="1143000"/>
            <a:chExt cx="1486646" cy="101600"/>
          </a:xfrm>
        </p:grpSpPr>
        <p:cxnSp>
          <p:nvCxnSpPr>
            <p:cNvPr id="23" name="Straight Connector 30"/>
            <p:cNvCxnSpPr/>
            <p:nvPr/>
          </p:nvCxnSpPr>
          <p:spPr>
            <a:xfrm>
              <a:off x="5475255" y="1143000"/>
              <a:ext cx="1486646" cy="0"/>
            </a:xfrm>
            <a:prstGeom prst="line">
              <a:avLst/>
            </a:prstGeom>
            <a:ln w="19050">
              <a:solidFill>
                <a:schemeClr val="tx1"/>
              </a:solidFill>
            </a:ln>
          </p:spPr>
          <p:style>
            <a:lnRef idx="3">
              <a:schemeClr val="dk1"/>
            </a:lnRef>
            <a:fillRef idx="0">
              <a:schemeClr val="dk1"/>
            </a:fillRef>
            <a:effectRef idx="2">
              <a:schemeClr val="dk1"/>
            </a:effectRef>
            <a:fontRef idx="minor">
              <a:schemeClr val="tx1"/>
            </a:fontRef>
          </p:style>
        </p:cxnSp>
        <p:cxnSp>
          <p:nvCxnSpPr>
            <p:cNvPr id="24" name="Straight Connector 31"/>
            <p:cNvCxnSpPr/>
            <p:nvPr/>
          </p:nvCxnSpPr>
          <p:spPr>
            <a:xfrm>
              <a:off x="5616587" y="1244600"/>
              <a:ext cx="1185333" cy="0"/>
            </a:xfrm>
            <a:prstGeom prst="line">
              <a:avLst/>
            </a:prstGeom>
            <a:ln w="19050">
              <a:solidFill>
                <a:schemeClr val="tx1"/>
              </a:solidFill>
            </a:ln>
          </p:spPr>
          <p:style>
            <a:lnRef idx="3">
              <a:schemeClr val="dk1"/>
            </a:lnRef>
            <a:fillRef idx="0">
              <a:schemeClr val="dk1"/>
            </a:fillRef>
            <a:effectRef idx="2">
              <a:schemeClr val="dk1"/>
            </a:effectRef>
            <a:fontRef idx="minor">
              <a:schemeClr val="tx1"/>
            </a:fontRef>
          </p:style>
        </p:cxnSp>
      </p:grpSp>
      <p:sp>
        <p:nvSpPr>
          <p:cNvPr id="25" name="矩形 24"/>
          <p:cNvSpPr/>
          <p:nvPr/>
        </p:nvSpPr>
        <p:spPr>
          <a:xfrm>
            <a:off x="4237190" y="62604"/>
            <a:ext cx="5450206" cy="825419"/>
          </a:xfrm>
          <a:prstGeom prst="rect">
            <a:avLst/>
          </a:prstGeom>
        </p:spPr>
        <p:txBody>
          <a:bodyPr wrap="square">
            <a:spAutoFit/>
          </a:bodyPr>
          <a:lstStyle/>
          <a:p>
            <a:pPr eaLnBrk="0" hangingPunct="0">
              <a:lnSpc>
                <a:spcPct val="150000"/>
              </a:lnSpc>
            </a:pPr>
            <a:r>
              <a:rPr lang="en-US" altLang="zh-CN" sz="3600" b="1" dirty="0">
                <a:latin typeface="微软雅黑" panose="020B0503020204020204" pitchFamily="34" charset="-122"/>
                <a:ea typeface="微软雅黑" panose="020B0503020204020204" pitchFamily="34" charset="-122"/>
              </a:rPr>
              <a:t>1.</a:t>
            </a:r>
            <a:r>
              <a:rPr lang="zh-CN" altLang="en-US" sz="3600" b="1" dirty="0">
                <a:latin typeface="微软雅黑" panose="020B0503020204020204" pitchFamily="34" charset="-122"/>
                <a:ea typeface="微软雅黑" panose="020B0503020204020204" pitchFamily="34" charset="-122"/>
              </a:rPr>
              <a:t>静态</a:t>
            </a:r>
            <a:r>
              <a:rPr lang="zh-CN" altLang="en-US" sz="3600" b="1" dirty="0">
                <a:latin typeface="微软雅黑" panose="020B0503020204020204" pitchFamily="34" charset="-122"/>
                <a:ea typeface="微软雅黑" panose="020B0503020204020204" pitchFamily="34" charset="-122"/>
                <a:sym typeface="+mn-ea"/>
              </a:rPr>
              <a:t>投资回收期法  </a:t>
            </a:r>
            <a:endParaRPr lang="zh-CN" altLang="en-US" sz="3600" b="1" dirty="0">
              <a:latin typeface="微软雅黑" panose="020B0503020204020204" pitchFamily="34" charset="-122"/>
              <a:ea typeface="微软雅黑" panose="020B0503020204020204" pitchFamily="34" charset="-122"/>
              <a:sym typeface="黑体" panose="02010609060101010101" charset="-122"/>
            </a:endParaRPr>
          </a:p>
        </p:txBody>
      </p:sp>
      <p:sp>
        <p:nvSpPr>
          <p:cNvPr id="4" name="矩形 3"/>
          <p:cNvSpPr/>
          <p:nvPr/>
        </p:nvSpPr>
        <p:spPr>
          <a:xfrm>
            <a:off x="1060704" y="1295527"/>
            <a:ext cx="10155936" cy="1200329"/>
          </a:xfrm>
          <a:prstGeom prst="rect">
            <a:avLst/>
          </a:prstGeom>
        </p:spPr>
        <p:txBody>
          <a:bodyPr wrap="square">
            <a:spAutoFit/>
          </a:bodyPr>
          <a:lstStyle/>
          <a:p>
            <a:pPr>
              <a:lnSpc>
                <a:spcPct val="120000"/>
              </a:lnSpc>
            </a:pPr>
            <a:r>
              <a:rPr lang="zh-CN" altLang="zh-CN" sz="3000" b="1" dirty="0">
                <a:latin typeface="微软雅黑" panose="020B0503020204020204" pitchFamily="34" charset="-122"/>
                <a:ea typeface="微软雅黑" panose="020B0503020204020204" pitchFamily="34" charset="-122"/>
              </a:rPr>
              <a:t>小张毕业后回家乡承包了一片果园，研发口感更好的脐橙，现金流情况如下</a:t>
            </a:r>
            <a:r>
              <a:rPr lang="zh-CN" altLang="en-US" sz="3000" b="1" dirty="0">
                <a:latin typeface="微软雅黑" panose="020B0503020204020204" pitchFamily="34" charset="-122"/>
                <a:ea typeface="微软雅黑" panose="020B0503020204020204" pitchFamily="34" charset="-122"/>
              </a:rPr>
              <a:t>。</a:t>
            </a:r>
            <a:endParaRPr lang="zh-CN" altLang="en-US" sz="3000" b="1" dirty="0">
              <a:latin typeface="微软雅黑" panose="020B0503020204020204" pitchFamily="34" charset="-122"/>
              <a:ea typeface="微软雅黑" panose="020B0503020204020204" pitchFamily="34" charset="-122"/>
            </a:endParaRPr>
          </a:p>
        </p:txBody>
      </p:sp>
      <p:sp>
        <p:nvSpPr>
          <p:cNvPr id="2" name="AutoShape 2" descr="http://img0.imgtn.bdimg.com/it/u=2541807892,3516447828&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4" descr="http://img0.imgtn.bdimg.com/it/u=2541807892,3516447828&amp;fm=26&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9" name="直接连接符 8"/>
          <p:cNvCxnSpPr/>
          <p:nvPr/>
        </p:nvCxnSpPr>
        <p:spPr>
          <a:xfrm flipV="1">
            <a:off x="1633537" y="4011168"/>
            <a:ext cx="4047744" cy="938784"/>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a:off x="3352609" y="4492752"/>
            <a:ext cx="438531" cy="457200"/>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98179" y="4198358"/>
            <a:ext cx="1305165"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投入</a:t>
            </a:r>
            <a:r>
              <a:rPr lang="en-US" altLang="zh-CN" dirty="0">
                <a:latin typeface="微软雅黑" panose="020B0503020204020204" pitchFamily="34" charset="-122"/>
                <a:ea typeface="微软雅黑" panose="020B0503020204020204" pitchFamily="34" charset="-122"/>
              </a:rPr>
              <a:t>100</a:t>
            </a:r>
            <a:r>
              <a:rPr lang="zh-CN" altLang="en-US" dirty="0">
                <a:latin typeface="微软雅黑" panose="020B0503020204020204" pitchFamily="34" charset="-122"/>
                <a:ea typeface="微软雅黑" panose="020B0503020204020204" pitchFamily="34" charset="-122"/>
              </a:rPr>
              <a:t>万</a:t>
            </a:r>
            <a:endParaRPr lang="zh-CN" altLang="en-US" dirty="0"/>
          </a:p>
        </p:txBody>
      </p:sp>
      <p:sp>
        <p:nvSpPr>
          <p:cNvPr id="21" name="矩形 20"/>
          <p:cNvSpPr/>
          <p:nvPr/>
        </p:nvSpPr>
        <p:spPr>
          <a:xfrm>
            <a:off x="4237190" y="3605260"/>
            <a:ext cx="2069797"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第一年收回</a:t>
            </a:r>
            <a:r>
              <a:rPr lang="en-US" altLang="zh-CN" dirty="0">
                <a:latin typeface="微软雅黑" panose="020B0503020204020204" pitchFamily="34" charset="-122"/>
                <a:ea typeface="微软雅黑" panose="020B0503020204020204" pitchFamily="34" charset="-122"/>
              </a:rPr>
              <a:t>20</a:t>
            </a:r>
            <a:r>
              <a:rPr lang="zh-CN" altLang="en-US" dirty="0">
                <a:latin typeface="微软雅黑" panose="020B0503020204020204" pitchFamily="34" charset="-122"/>
                <a:ea typeface="微软雅黑" panose="020B0503020204020204" pitchFamily="34" charset="-122"/>
              </a:rPr>
              <a:t>万，</a:t>
            </a:r>
            <a:endParaRPr lang="zh-CN" altLang="en-US" dirty="0"/>
          </a:p>
        </p:txBody>
      </p:sp>
      <p:sp>
        <p:nvSpPr>
          <p:cNvPr id="27" name="矩形 26"/>
          <p:cNvSpPr/>
          <p:nvPr/>
        </p:nvSpPr>
        <p:spPr>
          <a:xfrm>
            <a:off x="4229664" y="3229020"/>
            <a:ext cx="2069797"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第二年收回</a:t>
            </a:r>
            <a:r>
              <a:rPr lang="en-US" altLang="zh-CN" dirty="0">
                <a:latin typeface="微软雅黑" panose="020B0503020204020204" pitchFamily="34" charset="-122"/>
                <a:ea typeface="微软雅黑" panose="020B0503020204020204" pitchFamily="34" charset="-122"/>
              </a:rPr>
              <a:t>50</a:t>
            </a:r>
            <a:r>
              <a:rPr lang="zh-CN" altLang="en-US" dirty="0">
                <a:latin typeface="微软雅黑" panose="020B0503020204020204" pitchFamily="34" charset="-122"/>
                <a:ea typeface="微软雅黑" panose="020B0503020204020204" pitchFamily="34" charset="-122"/>
              </a:rPr>
              <a:t>万，</a:t>
            </a:r>
            <a:endParaRPr lang="zh-CN" altLang="en-US" dirty="0"/>
          </a:p>
        </p:txBody>
      </p:sp>
      <p:sp>
        <p:nvSpPr>
          <p:cNvPr id="28" name="矩形 27"/>
          <p:cNvSpPr/>
          <p:nvPr/>
        </p:nvSpPr>
        <p:spPr>
          <a:xfrm>
            <a:off x="4229003" y="2847496"/>
            <a:ext cx="1838965"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第三年收回</a:t>
            </a:r>
            <a:r>
              <a:rPr lang="en-US" altLang="zh-CN" dirty="0">
                <a:latin typeface="微软雅黑" panose="020B0503020204020204" pitchFamily="34" charset="-122"/>
                <a:ea typeface="微软雅黑" panose="020B0503020204020204" pitchFamily="34" charset="-122"/>
              </a:rPr>
              <a:t>70</a:t>
            </a:r>
            <a:r>
              <a:rPr lang="zh-CN" altLang="en-US" dirty="0">
                <a:latin typeface="微软雅黑" panose="020B0503020204020204" pitchFamily="34" charset="-122"/>
                <a:ea typeface="微软雅黑" panose="020B0503020204020204" pitchFamily="34" charset="-122"/>
              </a:rPr>
              <a:t>万</a:t>
            </a:r>
            <a:endParaRPr lang="zh-CN" altLang="en-US" dirty="0"/>
          </a:p>
        </p:txBody>
      </p:sp>
      <p:sp>
        <p:nvSpPr>
          <p:cNvPr id="13" name="矩形 12"/>
          <p:cNvSpPr/>
          <p:nvPr/>
        </p:nvSpPr>
        <p:spPr>
          <a:xfrm>
            <a:off x="1060704" y="5670018"/>
            <a:ext cx="5449633" cy="612475"/>
          </a:xfrm>
          <a:prstGeom prst="rect">
            <a:avLst/>
          </a:prstGeom>
        </p:spPr>
        <p:txBody>
          <a:bodyPr wrap="square">
            <a:spAutoFit/>
          </a:bodyPr>
          <a:lstStyle/>
          <a:p>
            <a:pPr>
              <a:lnSpc>
                <a:spcPct val="130000"/>
              </a:lnSpc>
            </a:pPr>
            <a:r>
              <a:rPr lang="zh-CN" altLang="en-US" sz="2600" dirty="0">
                <a:latin typeface="微软雅黑" panose="020B0503020204020204" pitchFamily="34" charset="-122"/>
                <a:ea typeface="微软雅黑" panose="020B0503020204020204" pitchFamily="34" charset="-122"/>
              </a:rPr>
              <a:t>  投资回收期</a:t>
            </a:r>
            <a:r>
              <a:rPr lang="en-US" altLang="zh-CN" sz="2600" dirty="0">
                <a:latin typeface="微软雅黑" panose="020B0503020204020204" pitchFamily="34" charset="-122"/>
                <a:ea typeface="微软雅黑" panose="020B0503020204020204" pitchFamily="34" charset="-122"/>
              </a:rPr>
              <a:t>=2+30/70=2.43</a:t>
            </a:r>
            <a:r>
              <a:rPr lang="zh-CN" altLang="en-US" sz="2600" dirty="0">
                <a:latin typeface="微软雅黑" panose="020B0503020204020204" pitchFamily="34" charset="-122"/>
                <a:ea typeface="微软雅黑" panose="020B0503020204020204" pitchFamily="34" charset="-122"/>
              </a:rPr>
              <a:t>年</a:t>
            </a:r>
            <a:endParaRPr lang="zh-CN" altLang="en-US" sz="2600" dirty="0"/>
          </a:p>
        </p:txBody>
      </p:sp>
      <p:sp>
        <p:nvSpPr>
          <p:cNvPr id="16" name="矩形 15"/>
          <p:cNvSpPr/>
          <p:nvPr/>
        </p:nvSpPr>
        <p:spPr>
          <a:xfrm>
            <a:off x="6126678" y="3604212"/>
            <a:ext cx="1377300" cy="369332"/>
          </a:xfrm>
          <a:prstGeom prst="rect">
            <a:avLst/>
          </a:prstGeom>
        </p:spPr>
        <p:txBody>
          <a:bodyPr wrap="none">
            <a:spAutoFit/>
          </a:bodyPr>
          <a:lstStyle/>
          <a:p>
            <a:r>
              <a:rPr lang="en-US" altLang="zh-CN" dirty="0">
                <a:latin typeface="微软雅黑" panose="020B0503020204020204" pitchFamily="34" charset="-122"/>
                <a:ea typeface="微软雅黑" panose="020B0503020204020204" pitchFamily="34" charset="-122"/>
              </a:rPr>
              <a:t>80</a:t>
            </a:r>
            <a:r>
              <a:rPr lang="zh-CN" altLang="en-US" dirty="0">
                <a:latin typeface="微软雅黑" panose="020B0503020204020204" pitchFamily="34" charset="-122"/>
                <a:ea typeface="微软雅黑" panose="020B0503020204020204" pitchFamily="34" charset="-122"/>
              </a:rPr>
              <a:t>万未收回</a:t>
            </a:r>
            <a:endParaRPr lang="zh-CN" altLang="en-US" dirty="0"/>
          </a:p>
        </p:txBody>
      </p:sp>
      <p:sp>
        <p:nvSpPr>
          <p:cNvPr id="17" name="矩形 16"/>
          <p:cNvSpPr/>
          <p:nvPr/>
        </p:nvSpPr>
        <p:spPr>
          <a:xfrm>
            <a:off x="6138672" y="3208636"/>
            <a:ext cx="1377300" cy="369332"/>
          </a:xfrm>
          <a:prstGeom prst="rect">
            <a:avLst/>
          </a:prstGeom>
        </p:spPr>
        <p:txBody>
          <a:bodyPr wrap="none">
            <a:spAutoFit/>
          </a:bodyPr>
          <a:lstStyle/>
          <a:p>
            <a:r>
              <a:rPr lang="en-US" altLang="zh-CN" dirty="0">
                <a:latin typeface="微软雅黑" panose="020B0503020204020204" pitchFamily="34" charset="-122"/>
                <a:ea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rPr>
              <a:t>万未收回</a:t>
            </a:r>
            <a:endParaRPr lang="zh-CN" altLang="en-US" dirty="0"/>
          </a:p>
        </p:txBody>
      </p:sp>
      <p:graphicFrame>
        <p:nvGraphicFramePr>
          <p:cNvPr id="29" name="表格 28"/>
          <p:cNvGraphicFramePr>
            <a:graphicFrameLocks noGrp="1"/>
          </p:cNvGraphicFramePr>
          <p:nvPr/>
        </p:nvGraphicFramePr>
        <p:xfrm>
          <a:off x="6266749" y="4198358"/>
          <a:ext cx="5279135" cy="1370281"/>
        </p:xfrm>
        <a:graphic>
          <a:graphicData uri="http://schemas.openxmlformats.org/drawingml/2006/table">
            <a:tbl>
              <a:tblPr firstRow="1" bandRow="1">
                <a:tableStyleId>{00A15C55-8517-42AA-B614-E9B94910E393}</a:tableStyleId>
              </a:tblPr>
              <a:tblGrid>
                <a:gridCol w="1475231"/>
                <a:gridCol w="987552"/>
                <a:gridCol w="1024128"/>
                <a:gridCol w="829056"/>
                <a:gridCol w="963168"/>
              </a:tblGrid>
              <a:tr h="442416">
                <a:tc>
                  <a:txBody>
                    <a:bodyPr/>
                    <a:lstStyle/>
                    <a:p>
                      <a:pPr algn="ctr"/>
                      <a:r>
                        <a:rPr lang="zh-CN" altLang="en-US" sz="2000" dirty="0">
                          <a:latin typeface="微软雅黑" panose="020B0503020204020204" pitchFamily="34" charset="-122"/>
                          <a:ea typeface="微软雅黑" panose="020B0503020204020204" pitchFamily="34" charset="-122"/>
                        </a:rPr>
                        <a:t>年份</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r>
                        <a:rPr lang="en-US" altLang="zh-CN" sz="2000" dirty="0">
                          <a:latin typeface="微软雅黑" panose="020B0503020204020204" pitchFamily="34" charset="-122"/>
                          <a:ea typeface="微软雅黑" panose="020B0503020204020204" pitchFamily="34" charset="-122"/>
                        </a:rPr>
                        <a:t>0</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r>
                        <a:rPr lang="en-US" altLang="zh-CN" sz="2000" dirty="0">
                          <a:latin typeface="微软雅黑" panose="020B0503020204020204" pitchFamily="34" charset="-122"/>
                          <a:ea typeface="微软雅黑" panose="020B0503020204020204" pitchFamily="34" charset="-122"/>
                        </a:rPr>
                        <a:t>1</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r>
                        <a:rPr lang="en-US" altLang="zh-CN" sz="2000" dirty="0">
                          <a:latin typeface="微软雅黑" panose="020B0503020204020204" pitchFamily="34" charset="-122"/>
                          <a:ea typeface="微软雅黑" panose="020B0503020204020204" pitchFamily="34" charset="-122"/>
                        </a:rPr>
                        <a:t>2</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r>
                        <a:rPr lang="en-US" altLang="zh-CN" sz="2000" dirty="0">
                          <a:latin typeface="微软雅黑" panose="020B0503020204020204" pitchFamily="34" charset="-122"/>
                          <a:ea typeface="微软雅黑" panose="020B0503020204020204" pitchFamily="34" charset="-122"/>
                        </a:rPr>
                        <a:t>3</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tc>
              </a:tr>
              <a:tr h="457989">
                <a:tc>
                  <a:txBody>
                    <a:bodyPr/>
                    <a:lstStyle/>
                    <a:p>
                      <a:pPr marL="0" algn="ctr" defTabSz="914400" rtl="0" eaLnBrk="1" latinLnBrk="0" hangingPunct="1"/>
                      <a:r>
                        <a:rPr lang="en-US" altLang="zh-CN" sz="2000" kern="1200" dirty="0">
                          <a:solidFill>
                            <a:schemeClr val="dk1"/>
                          </a:solidFill>
                          <a:latin typeface="微软雅黑" panose="020B0503020204020204" pitchFamily="34" charset="-122"/>
                          <a:ea typeface="微软雅黑" panose="020B0503020204020204" pitchFamily="34" charset="-122"/>
                          <a:cs typeface="+mn-cs"/>
                        </a:rPr>
                        <a:t>NCF</a:t>
                      </a:r>
                      <a:endParaRPr lang="zh-CN" altLang="en-US" sz="2000"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pPr algn="ctr"/>
                      <a:r>
                        <a:rPr lang="en-US" altLang="zh-CN" sz="2000" dirty="0">
                          <a:latin typeface="微软雅黑" panose="020B0503020204020204" pitchFamily="34" charset="-122"/>
                          <a:ea typeface="微软雅黑" panose="020B0503020204020204" pitchFamily="34" charset="-122"/>
                        </a:rPr>
                        <a:t>-100</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r>
                        <a:rPr lang="en-US" altLang="zh-CN" sz="2000" dirty="0">
                          <a:latin typeface="微软雅黑" panose="020B0503020204020204" pitchFamily="34" charset="-122"/>
                          <a:ea typeface="微软雅黑" panose="020B0503020204020204" pitchFamily="34" charset="-122"/>
                        </a:rPr>
                        <a:t>20</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r>
                        <a:rPr lang="en-US" altLang="zh-CN" sz="2000" dirty="0">
                          <a:latin typeface="微软雅黑" panose="020B0503020204020204" pitchFamily="34" charset="-122"/>
                          <a:ea typeface="微软雅黑" panose="020B0503020204020204" pitchFamily="34" charset="-122"/>
                        </a:rPr>
                        <a:t>50</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r>
                        <a:rPr lang="en-US" altLang="zh-CN" sz="2000" dirty="0">
                          <a:latin typeface="微软雅黑" panose="020B0503020204020204" pitchFamily="34" charset="-122"/>
                          <a:ea typeface="微软雅黑" panose="020B0503020204020204" pitchFamily="34" charset="-122"/>
                        </a:rPr>
                        <a:t>70</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tc>
              </a:tr>
              <a:tr h="469876">
                <a:tc>
                  <a:txBody>
                    <a:bodyPr/>
                    <a:lstStyle/>
                    <a:p>
                      <a:pPr marL="0" algn="ctr" defTabSz="914400" rtl="0" eaLnBrk="1" latinLnBrk="0" hangingPunct="1"/>
                      <a:r>
                        <a:rPr lang="zh-CN" altLang="en-US" sz="2000" kern="1200" dirty="0">
                          <a:solidFill>
                            <a:schemeClr val="dk1"/>
                          </a:solidFill>
                          <a:latin typeface="微软雅黑" panose="020B0503020204020204" pitchFamily="34" charset="-122"/>
                          <a:ea typeface="微软雅黑" panose="020B0503020204020204" pitchFamily="34" charset="-122"/>
                          <a:cs typeface="+mn-cs"/>
                        </a:rPr>
                        <a:t>累计</a:t>
                      </a:r>
                      <a:r>
                        <a:rPr lang="en-US" altLang="zh-CN" sz="2000" kern="1200" dirty="0">
                          <a:solidFill>
                            <a:schemeClr val="dk1"/>
                          </a:solidFill>
                          <a:latin typeface="微软雅黑" panose="020B0503020204020204" pitchFamily="34" charset="-122"/>
                          <a:ea typeface="微软雅黑" panose="020B0503020204020204" pitchFamily="34" charset="-122"/>
                          <a:cs typeface="+mn-cs"/>
                        </a:rPr>
                        <a:t>NCF</a:t>
                      </a:r>
                      <a:endParaRPr lang="zh-CN" altLang="en-US" sz="2000"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pPr algn="ctr"/>
                      <a:r>
                        <a:rPr lang="en-US" altLang="zh-CN" sz="2000" b="0" dirty="0">
                          <a:solidFill>
                            <a:schemeClr val="tx1"/>
                          </a:solidFill>
                          <a:latin typeface="微软雅黑" panose="020B0503020204020204" pitchFamily="34" charset="-122"/>
                          <a:ea typeface="微软雅黑" panose="020B0503020204020204" pitchFamily="34" charset="-122"/>
                        </a:rPr>
                        <a:t>-100</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r>
                        <a:rPr lang="en-US" altLang="zh-CN" sz="2000" b="0" dirty="0">
                          <a:solidFill>
                            <a:schemeClr val="tx1"/>
                          </a:solidFill>
                          <a:latin typeface="微软雅黑" panose="020B0503020204020204" pitchFamily="34" charset="-122"/>
                          <a:ea typeface="微软雅黑" panose="020B0503020204020204" pitchFamily="34" charset="-122"/>
                        </a:rPr>
                        <a:t>-80</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r>
                        <a:rPr lang="en-US" altLang="zh-CN" sz="2000" b="0" dirty="0">
                          <a:solidFill>
                            <a:schemeClr val="tx1"/>
                          </a:solidFill>
                          <a:latin typeface="微软雅黑" panose="020B0503020204020204" pitchFamily="34" charset="-122"/>
                          <a:ea typeface="微软雅黑" panose="020B0503020204020204" pitchFamily="34" charset="-122"/>
                        </a:rPr>
                        <a:t>-30</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tc>
                <a:tc>
                  <a:txBody>
                    <a:bodyPr/>
                    <a:lstStyle/>
                    <a:p>
                      <a:pPr algn="ctr"/>
                      <a:r>
                        <a:rPr lang="en-US" altLang="zh-CN" sz="2000" b="0" dirty="0">
                          <a:solidFill>
                            <a:schemeClr val="tx1"/>
                          </a:solidFill>
                          <a:latin typeface="微软雅黑" panose="020B0503020204020204" pitchFamily="34" charset="-122"/>
                          <a:ea typeface="微软雅黑" panose="020B0503020204020204" pitchFamily="34" charset="-122"/>
                        </a:rPr>
                        <a:t>40</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tc>
              </a:tr>
            </a:tbl>
          </a:graphicData>
        </a:graphic>
      </p:graphicFrame>
      <p:sp>
        <p:nvSpPr>
          <p:cNvPr id="20" name="圆角矩形 19"/>
          <p:cNvSpPr/>
          <p:nvPr/>
        </p:nvSpPr>
        <p:spPr>
          <a:xfrm>
            <a:off x="9859536" y="5120640"/>
            <a:ext cx="686543" cy="35356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10735055" y="5126736"/>
            <a:ext cx="686543" cy="35356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36019" y="2993961"/>
            <a:ext cx="2010060" cy="757130"/>
          </a:xfrm>
          <a:prstGeom prst="rect">
            <a:avLst/>
          </a:prstGeom>
        </p:spPr>
        <p:txBody>
          <a:bodyPr wrap="square">
            <a:spAutoFit/>
          </a:bodyPr>
          <a:lstStyle/>
          <a:p>
            <a:pPr indent="254000">
              <a:lnSpc>
                <a:spcPct val="120000"/>
              </a:lnSpc>
            </a:pPr>
            <a:r>
              <a:rPr lang="en-US" altLang="zh-CN" dirty="0">
                <a:latin typeface="微软雅黑" panose="020B0503020204020204" pitchFamily="34" charset="-122"/>
                <a:ea typeface="微软雅黑" panose="020B0503020204020204" pitchFamily="34" charset="-122"/>
                <a:cs typeface="方正仿宋_GBK" charset="0"/>
              </a:rPr>
              <a:t>30</a:t>
            </a:r>
            <a:r>
              <a:rPr lang="zh-CN" altLang="en-US" dirty="0">
                <a:latin typeface="微软雅黑" panose="020B0503020204020204" pitchFamily="34" charset="-122"/>
                <a:ea typeface="微软雅黑" panose="020B0503020204020204" pitchFamily="34" charset="-122"/>
                <a:cs typeface="方正仿宋_GBK" charset="0"/>
              </a:rPr>
              <a:t>万</a:t>
            </a:r>
            <a:r>
              <a:rPr lang="en-US" altLang="zh-CN" dirty="0">
                <a:latin typeface="微软雅黑" panose="020B0503020204020204" pitchFamily="34" charset="-122"/>
                <a:ea typeface="微软雅黑" panose="020B0503020204020204" pitchFamily="34" charset="-122"/>
                <a:cs typeface="方正仿宋_GBK" charset="0"/>
              </a:rPr>
              <a:t>   </a:t>
            </a:r>
            <a:r>
              <a:rPr lang="zh-CN" altLang="en-US" dirty="0">
                <a:latin typeface="微软雅黑" panose="020B0503020204020204" pitchFamily="34" charset="-122"/>
                <a:ea typeface="微软雅黑" panose="020B0503020204020204" pitchFamily="34" charset="-122"/>
                <a:cs typeface="方正仿宋_GBK" charset="0"/>
              </a:rPr>
              <a:t>？年</a:t>
            </a:r>
            <a:endParaRPr lang="en-US" altLang="zh-CN" dirty="0">
              <a:latin typeface="微软雅黑" panose="020B0503020204020204" pitchFamily="34" charset="-122"/>
              <a:ea typeface="微软雅黑" panose="020B0503020204020204" pitchFamily="34" charset="-122"/>
              <a:cs typeface="方正仿宋_GBK" charset="0"/>
            </a:endParaRPr>
          </a:p>
          <a:p>
            <a:pPr indent="254000">
              <a:lnSpc>
                <a:spcPct val="120000"/>
              </a:lnSpc>
            </a:pPr>
            <a:r>
              <a:rPr lang="en-US" altLang="zh-CN" dirty="0">
                <a:latin typeface="微软雅黑" panose="020B0503020204020204" pitchFamily="34" charset="-122"/>
                <a:ea typeface="微软雅黑" panose="020B0503020204020204" pitchFamily="34" charset="-122"/>
                <a:cs typeface="方正仿宋_GBK" charset="0"/>
              </a:rPr>
              <a:t>70</a:t>
            </a:r>
            <a:r>
              <a:rPr lang="zh-CN" altLang="en-US" dirty="0">
                <a:latin typeface="微软雅黑" panose="020B0503020204020204" pitchFamily="34" charset="-122"/>
                <a:ea typeface="微软雅黑" panose="020B0503020204020204" pitchFamily="34" charset="-122"/>
                <a:cs typeface="方正仿宋_GBK" charset="0"/>
              </a:rPr>
              <a:t>万    </a:t>
            </a:r>
            <a:r>
              <a:rPr lang="en-US" altLang="zh-CN" dirty="0">
                <a:latin typeface="微软雅黑" panose="020B0503020204020204" pitchFamily="34" charset="-122"/>
                <a:ea typeface="微软雅黑" panose="020B0503020204020204" pitchFamily="34" charset="-122"/>
                <a:cs typeface="方正仿宋_GBK" charset="0"/>
              </a:rPr>
              <a:t>1</a:t>
            </a:r>
            <a:r>
              <a:rPr lang="zh-CN" altLang="en-US" dirty="0">
                <a:latin typeface="微软雅黑" panose="020B0503020204020204" pitchFamily="34" charset="-122"/>
                <a:ea typeface="微软雅黑" panose="020B0503020204020204" pitchFamily="34" charset="-122"/>
                <a:cs typeface="方正仿宋_GBK" charset="0"/>
              </a:rPr>
              <a:t>年</a:t>
            </a:r>
            <a:endParaRPr lang="en-US" altLang="zh-CN" dirty="0">
              <a:latin typeface="微软雅黑" panose="020B0503020204020204" pitchFamily="34" charset="-122"/>
              <a:ea typeface="微软雅黑" panose="020B0503020204020204" pitchFamily="34" charset="-122"/>
              <a:cs typeface="方正仿宋_GBK" charset="0"/>
            </a:endParaRPr>
          </a:p>
        </p:txBody>
      </p:sp>
      <p:sp>
        <p:nvSpPr>
          <p:cNvPr id="30" name="矩形 29"/>
          <p:cNvSpPr/>
          <p:nvPr/>
        </p:nvSpPr>
        <p:spPr>
          <a:xfrm>
            <a:off x="500684" y="680546"/>
            <a:ext cx="2900153" cy="584775"/>
          </a:xfrm>
          <a:prstGeom prst="rect">
            <a:avLst/>
          </a:prstGeom>
        </p:spPr>
        <p:txBody>
          <a:bodyPr wrap="none">
            <a:spAutoFit/>
          </a:bodyPr>
          <a:lstStyle/>
          <a:p>
            <a:pPr algn="l"/>
            <a:r>
              <a:rPr lang="zh-CN" altLang="en-US" sz="3200" b="1" dirty="0" smtClean="0">
                <a:latin typeface="微软雅黑" panose="020B0503020204020204" pitchFamily="34" charset="-122"/>
                <a:ea typeface="微软雅黑" panose="020B0503020204020204" pitchFamily="34" charset="-122"/>
              </a:rPr>
              <a:t>（</a:t>
            </a:r>
            <a:r>
              <a:rPr lang="en-US" altLang="zh-CN" sz="3200" b="1" dirty="0" smtClean="0">
                <a:latin typeface="微软雅黑" panose="020B0503020204020204" pitchFamily="34" charset="-122"/>
                <a:ea typeface="微软雅黑" panose="020B0503020204020204" pitchFamily="34" charset="-122"/>
              </a:rPr>
              <a:t>1</a:t>
            </a:r>
            <a:r>
              <a:rPr lang="zh-CN" altLang="en-US" sz="3200" b="1" dirty="0" smtClean="0">
                <a:latin typeface="微软雅黑" panose="020B0503020204020204" pitchFamily="34" charset="-122"/>
                <a:ea typeface="微软雅黑" panose="020B0503020204020204" pitchFamily="34" charset="-122"/>
              </a:rPr>
              <a:t>）</a:t>
            </a:r>
            <a:r>
              <a:rPr lang="zh-CN" altLang="en-US" sz="3200" b="1"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计算原理</a:t>
            </a:r>
            <a:endParaRPr lang="en-US" altLang="zh-CN" sz="32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Bottom)">
                                      <p:cBhvr>
                                        <p:cTn id="7" dur="500"/>
                                        <p:tgtEl>
                                          <p:spTgt spid="2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slide(fromBottom)">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905760" y="130810"/>
            <a:ext cx="6810375" cy="614045"/>
          </a:xfrm>
          <a:prstGeom prst="rect">
            <a:avLst/>
          </a:prstGeom>
          <a:noFill/>
          <a:ln w="9525">
            <a:noFill/>
            <a:miter lim="800000"/>
          </a:ln>
        </p:spPr>
        <p:txBody>
          <a:bodyPr wrap="square" lIns="121926" tIns="60963" rIns="121926" bIns="60963">
            <a:spAutoFit/>
          </a:bodyPr>
          <a:lstStyle/>
          <a:p>
            <a:pPr eaLnBrk="0" hangingPunct="0">
              <a:buFont typeface="Arial" panose="020B0604020202020204" pitchFamily="34" charset="0"/>
              <a:buNone/>
            </a:pPr>
            <a:r>
              <a:rPr lang="zh-CN" altLang="en-US" sz="3200" dirty="0" smtClean="0">
                <a:latin typeface="微软雅黑" panose="020B0503020204020204" pitchFamily="34" charset="-122"/>
                <a:ea typeface="微软雅黑" panose="020B0503020204020204" pitchFamily="34" charset="-122"/>
                <a:sym typeface="仿宋_GB2312"/>
              </a:rPr>
              <a:t>营业期</a:t>
            </a:r>
            <a:r>
              <a:rPr lang="en-US" altLang="x-none" sz="3200" dirty="0" err="1" smtClean="0">
                <a:latin typeface="微软雅黑" panose="020B0503020204020204" pitchFamily="34" charset="-122"/>
                <a:ea typeface="微软雅黑" panose="020B0503020204020204" pitchFamily="34" charset="-122"/>
                <a:sym typeface="仿宋_GB2312"/>
              </a:rPr>
              <a:t>每年</a:t>
            </a:r>
            <a:r>
              <a:rPr lang="zh-CN" altLang="en-US" sz="3200" dirty="0" smtClean="0">
                <a:latin typeface="微软雅黑" panose="020B0503020204020204" pitchFamily="34" charset="-122"/>
                <a:ea typeface="微软雅黑" panose="020B0503020204020204" pitchFamily="34" charset="-122"/>
                <a:sym typeface="仿宋_GB2312"/>
              </a:rPr>
              <a:t>现金净流量</a:t>
            </a:r>
            <a:r>
              <a:rPr lang="zh-CN" altLang="en-US" sz="3200" dirty="0">
                <a:latin typeface="微软雅黑" panose="020B0503020204020204" pitchFamily="34" charset="-122"/>
                <a:ea typeface="微软雅黑" panose="020B0503020204020204" pitchFamily="34" charset="-122"/>
                <a:sym typeface="仿宋_GB2312"/>
              </a:rPr>
              <a:t>不相等</a:t>
            </a:r>
            <a:endParaRPr lang="zh-CN" altLang="zh-CN"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Line 6"/>
          <p:cNvSpPr>
            <a:spLocks noChangeShapeType="1"/>
          </p:cNvSpPr>
          <p:nvPr/>
        </p:nvSpPr>
        <p:spPr bwMode="auto">
          <a:xfrm>
            <a:off x="0" y="453390"/>
            <a:ext cx="290576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Line 7"/>
          <p:cNvSpPr>
            <a:spLocks noChangeShapeType="1"/>
          </p:cNvSpPr>
          <p:nvPr/>
        </p:nvSpPr>
        <p:spPr bwMode="auto">
          <a:xfrm flipV="1">
            <a:off x="9487535" y="438150"/>
            <a:ext cx="2679065" cy="1524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0" name="文本框 99"/>
          <p:cNvSpPr txBox="1"/>
          <p:nvPr/>
        </p:nvSpPr>
        <p:spPr>
          <a:xfrm>
            <a:off x="990532" y="1064469"/>
            <a:ext cx="10229215" cy="521970"/>
          </a:xfrm>
          <a:prstGeom prst="rect">
            <a:avLst/>
          </a:prstGeom>
          <a:noFill/>
          <a:ln w="9525">
            <a:noFill/>
          </a:ln>
        </p:spPr>
        <p:txBody>
          <a:bodyPr wrap="square">
            <a:spAutoFit/>
          </a:bodyPr>
          <a:lstStyle/>
          <a:p>
            <a:pPr indent="254000"/>
            <a:r>
              <a:rPr lang="zh-CN" altLang="en-US" sz="2800" b="0" dirty="0">
                <a:latin typeface="微软雅黑" panose="020B0503020204020204" pitchFamily="34" charset="-122"/>
                <a:ea typeface="微软雅黑" panose="020B0503020204020204" pitchFamily="34" charset="-122"/>
                <a:cs typeface="方正书宋简体" charset="0"/>
              </a:rPr>
              <a:t>若投资项目的现金流入量各期不相等，即混合型的情况，则</a:t>
            </a:r>
            <a:endParaRPr lang="zh-CN" altLang="en-US" sz="28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073174" y="2384301"/>
            <a:ext cx="5080000" cy="521970"/>
          </a:xfrm>
          <a:prstGeom prst="rect">
            <a:avLst/>
          </a:prstGeom>
          <a:noFill/>
          <a:ln w="9525">
            <a:noFill/>
          </a:ln>
        </p:spPr>
        <p:txBody>
          <a:bodyPr>
            <a:spAutoFit/>
          </a:bodyPr>
          <a:lstStyle/>
          <a:p>
            <a:pPr indent="127000"/>
            <a:r>
              <a:rPr lang="zh-CN" altLang="en-US" sz="2800" b="0" dirty="0">
                <a:solidFill>
                  <a:srgbClr val="FF0000"/>
                </a:solidFill>
                <a:latin typeface="微软雅黑" panose="020B0503020204020204" pitchFamily="34" charset="-122"/>
                <a:ea typeface="微软雅黑" panose="020B0503020204020204" pitchFamily="34" charset="-122"/>
                <a:cs typeface="方正书宋简体" charset="0"/>
              </a:rPr>
              <a:t>包括建设期的投资回收期（</a:t>
            </a:r>
            <a:r>
              <a:rPr lang="en-US" altLang="zh-CN" sz="2800" b="0" i="1" dirty="0">
                <a:solidFill>
                  <a:srgbClr val="FF0000"/>
                </a:solidFill>
                <a:latin typeface="微软雅黑" panose="020B0503020204020204" pitchFamily="34" charset="-122"/>
                <a:ea typeface="微软雅黑" panose="020B0503020204020204" pitchFamily="34" charset="-122"/>
                <a:cs typeface="Verdana" panose="020B0604030504040204" pitchFamily="34" charset="0"/>
              </a:rPr>
              <a:t>PP</a:t>
            </a:r>
            <a:r>
              <a:rPr lang="zh-CN" altLang="en-US" sz="2800" b="0" dirty="0">
                <a:solidFill>
                  <a:srgbClr val="FF0000"/>
                </a:solidFill>
                <a:latin typeface="微软雅黑" panose="020B0503020204020204" pitchFamily="34" charset="-122"/>
                <a:ea typeface="微软雅黑" panose="020B0503020204020204" pitchFamily="34" charset="-122"/>
                <a:cs typeface="方正书宋简体" charset="0"/>
              </a:rPr>
              <a:t>）</a:t>
            </a:r>
            <a:endParaRPr lang="zh-CN" altLang="en-US" sz="2800" b="0" dirty="0">
              <a:solidFill>
                <a:srgbClr val="FF0000"/>
              </a:solidFill>
              <a:latin typeface="微软雅黑" panose="020B0503020204020204" pitchFamily="34" charset="-122"/>
              <a:ea typeface="微软雅黑" panose="020B0503020204020204" pitchFamily="34" charset="-122"/>
              <a:cs typeface="方正书宋简体" charset="0"/>
            </a:endParaRPr>
          </a:p>
        </p:txBody>
      </p:sp>
      <p:sp>
        <p:nvSpPr>
          <p:cNvPr id="16" name="灯片编号占位符 9"/>
          <p:cNvSpPr>
            <a:spLocks noGrp="1"/>
          </p:cNvSpPr>
          <p:nvPr/>
        </p:nvSpPr>
        <p:spPr>
          <a:xfrm>
            <a:off x="11485457" y="6398489"/>
            <a:ext cx="519744"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AC12D6-6874-44D7-A628-78DA8109D10F}" type="slidenum">
              <a:rPr lang="en-US" smtClean="0">
                <a:solidFill>
                  <a:schemeClr val="tx1"/>
                </a:solidFill>
              </a:rPr>
            </a:fld>
            <a:endParaRPr lang="en-US" dirty="0">
              <a:solidFill>
                <a:schemeClr val="tx1"/>
              </a:solidFill>
            </a:endParaRPr>
          </a:p>
        </p:txBody>
      </p:sp>
      <p:graphicFrame>
        <p:nvGraphicFramePr>
          <p:cNvPr id="19" name="对象 18"/>
          <p:cNvGraphicFramePr/>
          <p:nvPr/>
        </p:nvGraphicFramePr>
        <p:xfrm>
          <a:off x="1163456" y="2993824"/>
          <a:ext cx="9955258" cy="931545"/>
        </p:xfrm>
        <a:graphic>
          <a:graphicData uri="http://schemas.openxmlformats.org/presentationml/2006/ole">
            <mc:AlternateContent xmlns:mc="http://schemas.openxmlformats.org/markup-compatibility/2006">
              <mc:Choice xmlns:v="urn:schemas-microsoft-com:vml" Requires="v">
                <p:oleObj spid="_x0000_s5138" name="" r:id="rId1" imgW="3390900" imgH="317500" progId="">
                  <p:embed/>
                </p:oleObj>
              </mc:Choice>
              <mc:Fallback>
                <p:oleObj name="" r:id="rId1" imgW="3390900" imgH="317500" progId="">
                  <p:embed/>
                  <p:pic>
                    <p:nvPicPr>
                      <p:cNvPr id="0" name="图片 513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456" y="2993824"/>
                        <a:ext cx="9955258" cy="93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60423" name="组合 11"/>
          <p:cNvGrpSpPr/>
          <p:nvPr/>
        </p:nvGrpSpPr>
        <p:grpSpPr>
          <a:xfrm>
            <a:off x="514985" y="1707146"/>
            <a:ext cx="11252200" cy="2818556"/>
            <a:chOff x="328939" y="2214575"/>
            <a:chExt cx="8585242" cy="2053441"/>
          </a:xfrm>
        </p:grpSpPr>
        <p:sp>
          <p:nvSpPr>
            <p:cNvPr id="22" name="图文框 21"/>
            <p:cNvSpPr/>
            <p:nvPr/>
          </p:nvSpPr>
          <p:spPr>
            <a:xfrm>
              <a:off x="328939" y="2214575"/>
              <a:ext cx="8585242" cy="2053441"/>
            </a:xfrm>
            <a:prstGeom prst="frame">
              <a:avLst>
                <a:gd name="adj1" fmla="val 19606"/>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3" name="下箭头 22"/>
            <p:cNvSpPr/>
            <p:nvPr/>
          </p:nvSpPr>
          <p:spPr>
            <a:xfrm>
              <a:off x="4257673" y="2266983"/>
              <a:ext cx="369891" cy="311272"/>
            </a:xfrm>
            <a:prstGeom prst="downArrow">
              <a:avLst/>
            </a:prstGeom>
            <a:solidFill>
              <a:sysClr val="window" lastClr="FFFFFF"/>
            </a:solidFill>
            <a:ln w="25400"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aphicFrame>
        <p:nvGraphicFramePr>
          <p:cNvPr id="12" name="Group 38"/>
          <p:cNvGraphicFramePr>
            <a:graphicFrameLocks noGrp="1"/>
          </p:cNvGraphicFramePr>
          <p:nvPr/>
        </p:nvGraphicFramePr>
        <p:xfrm>
          <a:off x="1116772" y="4811660"/>
          <a:ext cx="10064366" cy="1786242"/>
        </p:xfrm>
        <a:graphic>
          <a:graphicData uri="http://schemas.openxmlformats.org/drawingml/2006/table">
            <a:tbl>
              <a:tblPr/>
              <a:tblGrid>
                <a:gridCol w="1562636"/>
                <a:gridCol w="1560722"/>
                <a:gridCol w="1562635"/>
                <a:gridCol w="1388584"/>
                <a:gridCol w="1386672"/>
                <a:gridCol w="1214533"/>
                <a:gridCol w="1388584"/>
              </a:tblGrid>
              <a:tr h="371874">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1" lang="ja-JP" altLang="en-US"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项目</a:t>
                      </a:r>
                      <a:endParaRPr kumimoji="1" lang="ja-JP" altLang="en-US" sz="24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a:ln>
                            <a:noFill/>
                          </a:ln>
                          <a:solidFill>
                            <a:schemeClr val="tx1"/>
                          </a:solidFill>
                          <a:effectLst/>
                          <a:latin typeface="宋体" panose="02010600030101010101" pitchFamily="2" charset="-122"/>
                          <a:ea typeface="宋体" panose="02010600030101010101" pitchFamily="2" charset="-122"/>
                        </a:rPr>
                        <a:t>0</a:t>
                      </a:r>
                      <a:endPar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a:ln>
                            <a:noFill/>
                          </a:ln>
                          <a:solidFill>
                            <a:schemeClr val="tx1"/>
                          </a:solidFill>
                          <a:effectLst/>
                          <a:latin typeface="宋体" panose="02010600030101010101" pitchFamily="2" charset="-122"/>
                          <a:ea typeface="宋体" panose="02010600030101010101" pitchFamily="2" charset="-122"/>
                        </a:rPr>
                        <a:t>1</a:t>
                      </a:r>
                      <a:endPar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a:ln>
                            <a:noFill/>
                          </a:ln>
                          <a:solidFill>
                            <a:schemeClr val="tx1"/>
                          </a:solidFill>
                          <a:effectLst/>
                          <a:latin typeface="宋体" panose="02010600030101010101" pitchFamily="2" charset="-122"/>
                          <a:ea typeface="宋体" panose="02010600030101010101" pitchFamily="2" charset="-122"/>
                        </a:rPr>
                        <a:t>2</a:t>
                      </a:r>
                      <a:endPar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a:ln>
                            <a:noFill/>
                          </a:ln>
                          <a:solidFill>
                            <a:schemeClr val="tx1"/>
                          </a:solidFill>
                          <a:effectLst/>
                          <a:latin typeface="宋体" panose="02010600030101010101" pitchFamily="2" charset="-122"/>
                          <a:ea typeface="宋体" panose="02010600030101010101" pitchFamily="2" charset="-122"/>
                        </a:rPr>
                        <a:t>3</a:t>
                      </a:r>
                      <a:endPar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a:ln>
                            <a:noFill/>
                          </a:ln>
                          <a:solidFill>
                            <a:schemeClr val="tx1"/>
                          </a:solidFill>
                          <a:effectLst/>
                          <a:latin typeface="宋体" panose="02010600030101010101" pitchFamily="2" charset="-122"/>
                          <a:ea typeface="宋体" panose="02010600030101010101" pitchFamily="2" charset="-122"/>
                        </a:rPr>
                        <a:t>4</a:t>
                      </a:r>
                      <a:endPar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a:ln>
                            <a:noFill/>
                          </a:ln>
                          <a:solidFill>
                            <a:schemeClr val="tx1"/>
                          </a:solidFill>
                          <a:effectLst/>
                          <a:latin typeface="宋体" panose="02010600030101010101" pitchFamily="2" charset="-122"/>
                          <a:ea typeface="宋体" panose="02010600030101010101" pitchFamily="2" charset="-122"/>
                        </a:rPr>
                        <a:t>5</a:t>
                      </a:r>
                      <a:endPar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7063">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a:ln>
                            <a:noFill/>
                          </a:ln>
                          <a:solidFill>
                            <a:schemeClr val="tx1"/>
                          </a:solidFill>
                          <a:effectLst/>
                          <a:latin typeface="宋体" panose="02010600030101010101" pitchFamily="2" charset="-122"/>
                          <a:ea typeface="宋体" panose="02010600030101010101" pitchFamily="2" charset="-122"/>
                        </a:rPr>
                        <a:t>NCF</a:t>
                      </a:r>
                      <a:endPar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a:ln>
                            <a:noFill/>
                          </a:ln>
                          <a:solidFill>
                            <a:schemeClr val="tx1"/>
                          </a:solidFill>
                          <a:effectLst/>
                          <a:latin typeface="宋体" panose="02010600030101010101" pitchFamily="2" charset="-122"/>
                          <a:ea typeface="宋体" panose="02010600030101010101" pitchFamily="2" charset="-122"/>
                        </a:rPr>
                        <a:t>-120</a:t>
                      </a:r>
                      <a:endParaRPr kumimoji="1" lang="en-US" altLang="ja-JP" sz="2400" b="1"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a:ln>
                            <a:noFill/>
                          </a:ln>
                          <a:solidFill>
                            <a:schemeClr val="tx1"/>
                          </a:solidFill>
                          <a:effectLst/>
                          <a:latin typeface="宋体" panose="02010600030101010101" pitchFamily="2" charset="-122"/>
                          <a:ea typeface="宋体" panose="02010600030101010101" pitchFamily="2" charset="-122"/>
                        </a:rPr>
                        <a:t>38</a:t>
                      </a:r>
                      <a:endPar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a:ln>
                            <a:noFill/>
                          </a:ln>
                          <a:solidFill>
                            <a:schemeClr val="tx1"/>
                          </a:solidFill>
                          <a:effectLst/>
                          <a:latin typeface="宋体" panose="02010600030101010101" pitchFamily="2" charset="-122"/>
                          <a:ea typeface="宋体" panose="02010600030101010101" pitchFamily="2" charset="-122"/>
                        </a:rPr>
                        <a:t>30</a:t>
                      </a:r>
                      <a:endPar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a:ln>
                            <a:noFill/>
                          </a:ln>
                          <a:solidFill>
                            <a:schemeClr val="tx1"/>
                          </a:solidFill>
                          <a:effectLst/>
                          <a:latin typeface="宋体" panose="02010600030101010101" pitchFamily="2" charset="-122"/>
                          <a:ea typeface="宋体" panose="02010600030101010101" pitchFamily="2" charset="-122"/>
                        </a:rPr>
                        <a:t>42</a:t>
                      </a:r>
                      <a:endPar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a:ln>
                            <a:noFill/>
                          </a:ln>
                          <a:solidFill>
                            <a:schemeClr val="tx1"/>
                          </a:solidFill>
                          <a:effectLst/>
                          <a:latin typeface="宋体" panose="02010600030101010101" pitchFamily="2" charset="-122"/>
                          <a:ea typeface="宋体" panose="02010600030101010101" pitchFamily="2" charset="-122"/>
                        </a:rPr>
                        <a:t>40</a:t>
                      </a:r>
                      <a:endPar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a:ln>
                            <a:noFill/>
                          </a:ln>
                          <a:solidFill>
                            <a:schemeClr val="tx1"/>
                          </a:solidFill>
                          <a:effectLst/>
                          <a:latin typeface="宋体" panose="02010600030101010101" pitchFamily="2" charset="-122"/>
                          <a:ea typeface="宋体" panose="02010600030101010101" pitchFamily="2" charset="-122"/>
                        </a:rPr>
                        <a:t>35</a:t>
                      </a:r>
                      <a:endPar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7063">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1" lang="zh-CN" altLang="en-US" sz="24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累计</a:t>
                      </a:r>
                      <a:r>
                        <a:rPr kumimoji="1" lang="en-US" altLang="zh-CN" sz="24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NCF</a:t>
                      </a:r>
                      <a:endPar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-120</a:t>
                      </a:r>
                      <a:endParaRPr kumimoji="1" lang="en-US" altLang="ja-JP"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-82  </a:t>
                      </a:r>
                      <a:endPar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-52</a:t>
                      </a:r>
                      <a:endPar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-10</a:t>
                      </a:r>
                      <a:endPar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r>
                        <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30</a:t>
                      </a:r>
                      <a:endParaRPr kumimoji="1" lang="en-US" altLang="ja-JP"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pPr>
                      <a:endParaRPr kumimoji="1" lang="en-US" altLang="ja-JP" sz="24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110769" marR="110769" marT="43178" marB="4317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6FAC12D6-6874-44D7-A628-78DA8109D10F}" type="slidenum">
              <a:rPr lang="en-US" smtClean="0">
                <a:solidFill>
                  <a:schemeClr val="tx1"/>
                </a:solidFill>
              </a:rPr>
            </a:fld>
            <a:endParaRPr lang="en-US" dirty="0">
              <a:solidFill>
                <a:schemeClr val="tx1"/>
              </a:solidFill>
            </a:endParaRPr>
          </a:p>
        </p:txBody>
      </p:sp>
      <p:sp>
        <p:nvSpPr>
          <p:cNvPr id="4" name="Text Box 4"/>
          <p:cNvSpPr txBox="1">
            <a:spLocks noChangeArrowheads="1"/>
          </p:cNvSpPr>
          <p:nvPr/>
        </p:nvSpPr>
        <p:spPr bwMode="auto">
          <a:xfrm>
            <a:off x="2833370" y="133358"/>
            <a:ext cx="6550660" cy="614045"/>
          </a:xfrm>
          <a:prstGeom prst="rect">
            <a:avLst/>
          </a:prstGeom>
          <a:noFill/>
          <a:ln w="9525">
            <a:noFill/>
            <a:miter lim="800000"/>
          </a:ln>
        </p:spPr>
        <p:txBody>
          <a:bodyPr wrap="square" lIns="121926" tIns="60963" rIns="121926" bIns="6096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Font typeface="Arial" panose="020B0604020202020204" pitchFamily="34" charset="0"/>
              <a:buNone/>
            </a:pPr>
            <a:r>
              <a:rPr lang="zh-CN" altLang="en-US" sz="3200" dirty="0" smtClean="0">
                <a:latin typeface="微软雅黑" panose="020B0503020204020204" pitchFamily="34" charset="-122"/>
                <a:ea typeface="微软雅黑" panose="020B0503020204020204" pitchFamily="34" charset="-122"/>
                <a:sym typeface="仿宋_GB2312"/>
              </a:rPr>
              <a:t>营业期</a:t>
            </a:r>
            <a:r>
              <a:rPr lang="en-US" altLang="x-none" sz="3200" dirty="0" err="1" smtClean="0">
                <a:latin typeface="微软雅黑" panose="020B0503020204020204" pitchFamily="34" charset="-122"/>
                <a:ea typeface="微软雅黑" panose="020B0503020204020204" pitchFamily="34" charset="-122"/>
                <a:sym typeface="仿宋_GB2312"/>
              </a:rPr>
              <a:t>每年</a:t>
            </a:r>
            <a:r>
              <a:rPr lang="zh-CN" altLang="en-US" sz="3200" dirty="0" smtClean="0">
                <a:latin typeface="微软雅黑" panose="020B0503020204020204" pitchFamily="34" charset="-122"/>
                <a:ea typeface="微软雅黑" panose="020B0503020204020204" pitchFamily="34" charset="-122"/>
                <a:sym typeface="仿宋_GB2312"/>
              </a:rPr>
              <a:t>现金净流量</a:t>
            </a:r>
            <a:r>
              <a:rPr lang="zh-CN" altLang="en-US" sz="3200" dirty="0">
                <a:latin typeface="微软雅黑" panose="020B0503020204020204" pitchFamily="34" charset="-122"/>
                <a:ea typeface="微软雅黑" panose="020B0503020204020204" pitchFamily="34" charset="-122"/>
                <a:sym typeface="仿宋_GB2312"/>
              </a:rPr>
              <a:t>不相等</a:t>
            </a:r>
            <a:endParaRPr lang="zh-CN" altLang="zh-CN"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Line 6"/>
          <p:cNvSpPr>
            <a:spLocks noChangeShapeType="1"/>
          </p:cNvSpPr>
          <p:nvPr/>
        </p:nvSpPr>
        <p:spPr bwMode="auto">
          <a:xfrm>
            <a:off x="12700" y="440063"/>
            <a:ext cx="2905760" cy="0"/>
          </a:xfrm>
          <a:prstGeom prst="line">
            <a:avLst/>
          </a:prstGeom>
          <a:noFill/>
          <a:ln w="6350">
            <a:solidFill>
              <a:srgbClr val="0070C0"/>
            </a:solidFill>
            <a:round/>
          </a:ln>
          <a:effectLst/>
        </p:spPr>
        <p:txBody>
          <a:bodyPr lIns="121926" tIns="60963" rIns="121926" bIns="6096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Line 7"/>
          <p:cNvSpPr>
            <a:spLocks noChangeShapeType="1"/>
          </p:cNvSpPr>
          <p:nvPr/>
        </p:nvSpPr>
        <p:spPr bwMode="auto">
          <a:xfrm>
            <a:off x="9384030" y="424188"/>
            <a:ext cx="2795270" cy="635"/>
          </a:xfrm>
          <a:prstGeom prst="line">
            <a:avLst/>
          </a:prstGeom>
          <a:noFill/>
          <a:ln w="6350">
            <a:solidFill>
              <a:srgbClr val="0070C0"/>
            </a:solidFill>
            <a:round/>
          </a:ln>
          <a:effectLst/>
        </p:spPr>
        <p:txBody>
          <a:bodyPr lIns="121926" tIns="60963" rIns="121926" bIns="6096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文本框 99"/>
          <p:cNvSpPr txBox="1"/>
          <p:nvPr/>
        </p:nvSpPr>
        <p:spPr>
          <a:xfrm>
            <a:off x="876300" y="1378953"/>
            <a:ext cx="10230485" cy="521970"/>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27000"/>
            <a:r>
              <a:rPr lang="zh-CN" altLang="en-US" sz="2800" b="0" dirty="0">
                <a:latin typeface="微软雅黑" panose="020B0503020204020204" pitchFamily="34" charset="-122"/>
                <a:ea typeface="微软雅黑" panose="020B0503020204020204" pitchFamily="34" charset="-122"/>
                <a:cs typeface="方正书宋简体" charset="0"/>
              </a:rPr>
              <a:t>根据投资项目现金流量预测表的资料计算静态投资回收期。</a:t>
            </a:r>
            <a:endParaRPr lang="zh-CN" altLang="en-US" sz="28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print"/>
          <a:stretch>
            <a:fillRect/>
          </a:stretch>
        </p:blipFill>
        <p:spPr>
          <a:xfrm>
            <a:off x="1025979" y="2848020"/>
            <a:ext cx="9671050" cy="1532890"/>
          </a:xfrm>
          <a:prstGeom prst="rect">
            <a:avLst/>
          </a:prstGeom>
        </p:spPr>
      </p:pic>
      <p:sp>
        <p:nvSpPr>
          <p:cNvPr id="9" name="文本框 21"/>
          <p:cNvSpPr txBox="1"/>
          <p:nvPr/>
        </p:nvSpPr>
        <p:spPr>
          <a:xfrm>
            <a:off x="4496163" y="2098771"/>
            <a:ext cx="6200866" cy="461665"/>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52095"/>
            <a:r>
              <a:rPr lang="zh-CN" altLang="en-US" sz="2400" b="0" dirty="0">
                <a:latin typeface="微软雅黑" panose="020B0503020204020204" pitchFamily="34" charset="-122"/>
                <a:ea typeface="微软雅黑" panose="020B0503020204020204" pitchFamily="34" charset="-122"/>
                <a:cs typeface="黑体" panose="02010609060101010101" charset="-122"/>
              </a:rPr>
              <a:t>现金流量预测表</a:t>
            </a:r>
            <a:r>
              <a:rPr lang="zh-CN" altLang="en-US" sz="2400" b="0" dirty="0">
                <a:latin typeface="微软雅黑" panose="020B0503020204020204" pitchFamily="34" charset="-122"/>
                <a:ea typeface="微软雅黑" panose="020B0503020204020204" pitchFamily="34" charset="-122"/>
                <a:cs typeface="Arial" panose="020B0604020202020204" pitchFamily="34" charset="0"/>
              </a:rPr>
              <a:t>               </a:t>
            </a:r>
            <a:r>
              <a:rPr lang="zh-CN" altLang="en-US" sz="2400" b="0" dirty="0">
                <a:latin typeface="微软雅黑" panose="020B0503020204020204" pitchFamily="34" charset="-122"/>
                <a:ea typeface="微软雅黑" panose="020B0503020204020204" pitchFamily="34" charset="-122"/>
                <a:cs typeface="方正书宋简体" charset="0"/>
              </a:rPr>
              <a:t>             </a:t>
            </a:r>
            <a:r>
              <a:rPr lang="zh-CN" altLang="en-US" b="0" dirty="0">
                <a:latin typeface="微软雅黑" panose="020B0503020204020204" pitchFamily="34" charset="-122"/>
                <a:ea typeface="微软雅黑" panose="020B0503020204020204" pitchFamily="34" charset="-122"/>
                <a:cs typeface="方正书宋简体" charset="0"/>
              </a:rPr>
              <a:t>单位：元</a:t>
            </a:r>
            <a:endParaRPr lang="zh-CN" altLang="en-US" dirty="0">
              <a:latin typeface="微软雅黑" panose="020B0503020204020204" pitchFamily="34" charset="-122"/>
              <a:ea typeface="微软雅黑" panose="020B0503020204020204" pitchFamily="34" charset="-122"/>
            </a:endParaRPr>
          </a:p>
        </p:txBody>
      </p:sp>
      <p:sp>
        <p:nvSpPr>
          <p:cNvPr id="10" name="文本框 22"/>
          <p:cNvSpPr txBox="1"/>
          <p:nvPr/>
        </p:nvSpPr>
        <p:spPr>
          <a:xfrm>
            <a:off x="1546134" y="4584020"/>
            <a:ext cx="3519352" cy="460375"/>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54000"/>
            <a:r>
              <a:rPr lang="zh-CN" altLang="en-US" sz="2400" b="0" dirty="0">
                <a:latin typeface="微软雅黑" panose="020B0503020204020204" pitchFamily="34" charset="-122"/>
                <a:ea typeface="微软雅黑" panose="020B0503020204020204" pitchFamily="34" charset="-122"/>
                <a:cs typeface="黑体" panose="02010609060101010101" charset="-122"/>
              </a:rPr>
              <a:t>解析：</a:t>
            </a:r>
            <a:r>
              <a:rPr lang="zh-CN" altLang="en-US" sz="2400" b="0" dirty="0">
                <a:latin typeface="微软雅黑" panose="020B0503020204020204" pitchFamily="34" charset="-122"/>
                <a:ea typeface="微软雅黑" panose="020B0503020204020204" pitchFamily="34" charset="-122"/>
                <a:cs typeface="方正仿宋_GBK" charset="0"/>
              </a:rPr>
              <a:t>静态投资回收期</a:t>
            </a:r>
            <a:endParaRPr lang="zh-CN" altLang="en-US" sz="2400" dirty="0">
              <a:latin typeface="微软雅黑" panose="020B0503020204020204" pitchFamily="34" charset="-122"/>
              <a:ea typeface="微软雅黑" panose="020B0503020204020204" pitchFamily="34" charset="-122"/>
            </a:endParaRPr>
          </a:p>
        </p:txBody>
      </p:sp>
      <p:pic>
        <p:nvPicPr>
          <p:cNvPr id="12" name="Picture 24" descr="20130316091634383"/>
          <p:cNvPicPr>
            <a:picLocks noChangeAspect="1"/>
          </p:cNvPicPr>
          <p:nvPr/>
        </p:nvPicPr>
        <p:blipFill>
          <a:blip r:embed="rId2" cstate="print"/>
          <a:stretch>
            <a:fillRect/>
          </a:stretch>
        </p:blipFill>
        <p:spPr>
          <a:xfrm>
            <a:off x="1103720" y="4380910"/>
            <a:ext cx="669925" cy="579437"/>
          </a:xfrm>
          <a:prstGeom prst="rect">
            <a:avLst/>
          </a:prstGeom>
          <a:noFill/>
          <a:ln w="9525">
            <a:noFill/>
          </a:ln>
        </p:spPr>
      </p:pic>
      <p:graphicFrame>
        <p:nvGraphicFramePr>
          <p:cNvPr id="35848" name="Object 8"/>
          <p:cNvGraphicFramePr>
            <a:graphicFrameLocks noChangeAspect="1"/>
          </p:cNvGraphicFramePr>
          <p:nvPr/>
        </p:nvGraphicFramePr>
        <p:xfrm>
          <a:off x="4960938" y="4295775"/>
          <a:ext cx="3733800" cy="982663"/>
        </p:xfrm>
        <a:graphic>
          <a:graphicData uri="http://schemas.openxmlformats.org/presentationml/2006/ole">
            <mc:AlternateContent xmlns:mc="http://schemas.openxmlformats.org/markup-compatibility/2006">
              <mc:Choice xmlns:v="urn:schemas-microsoft-com:vml" Requires="v">
                <p:oleObj spid="_x0000_s6162" name="公式" r:id="rId3" imgW="1651000" imgH="419100" progId="Equation.3">
                  <p:embed/>
                </p:oleObj>
              </mc:Choice>
              <mc:Fallback>
                <p:oleObj name="公式" r:id="rId3" imgW="1651000" imgH="419100" progId="Equation.3">
                  <p:embed/>
                  <p:pic>
                    <p:nvPicPr>
                      <p:cNvPr id="0" name="图片 61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0938" y="4295775"/>
                        <a:ext cx="3733800" cy="98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6154057"/>
            <a:ext cx="12192000" cy="70394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546" name="AutoShape 2"/>
          <p:cNvSpPr/>
          <p:nvPr/>
        </p:nvSpPr>
        <p:spPr>
          <a:xfrm>
            <a:off x="7044690" y="3285544"/>
            <a:ext cx="3315335" cy="935355"/>
          </a:xfrm>
          <a:prstGeom prst="roundRect">
            <a:avLst>
              <a:gd name="adj" fmla="val 16667"/>
            </a:avLst>
          </a:prstGeom>
          <a:noFill/>
          <a:ln w="38100" cap="flat" cmpd="sng">
            <a:solidFill>
              <a:schemeClr val="tx2"/>
            </a:solidFill>
            <a:prstDash val="solid"/>
            <a:headEnd type="none" w="med" len="med"/>
            <a:tailEnd type="none" w="med" len="med"/>
          </a:ln>
        </p:spPr>
        <p:txBody>
          <a:bodyPr wrap="none" anchor="ctr"/>
          <a:lstStyle/>
          <a:p>
            <a:pPr algn="ctr" eaLnBrk="0" hangingPunct="0">
              <a:buNone/>
            </a:pPr>
            <a:r>
              <a:rPr lang="zh-CN" altLang="en-US" sz="2600" dirty="0" smtClean="0">
                <a:solidFill>
                  <a:schemeClr val="tx1"/>
                </a:solidFill>
                <a:latin typeface="微软雅黑" panose="020B0503020204020204" pitchFamily="34" charset="-122"/>
                <a:ea typeface="微软雅黑" panose="020B0503020204020204" pitchFamily="34" charset="-122"/>
                <a:sym typeface="仿宋_GB2312"/>
              </a:rPr>
              <a:t>营业期</a:t>
            </a:r>
            <a:r>
              <a:rPr lang="zh-CN" altLang="en-US" sz="2600" dirty="0">
                <a:solidFill>
                  <a:schemeClr val="tx1"/>
                </a:solidFill>
                <a:latin typeface="微软雅黑" panose="020B0503020204020204" pitchFamily="34" charset="-122"/>
                <a:ea typeface="微软雅黑" panose="020B0503020204020204" pitchFamily="34" charset="-122"/>
                <a:sym typeface="仿宋_GB2312"/>
              </a:rPr>
              <a:t>每年</a:t>
            </a:r>
            <a:endParaRPr lang="en-US" altLang="zh-CN" sz="2600" dirty="0">
              <a:solidFill>
                <a:schemeClr val="tx1"/>
              </a:solidFill>
              <a:latin typeface="微软雅黑" panose="020B0503020204020204" pitchFamily="34" charset="-122"/>
              <a:ea typeface="微软雅黑" panose="020B0503020204020204" pitchFamily="34" charset="-122"/>
              <a:sym typeface="仿宋_GB2312"/>
            </a:endParaRPr>
          </a:p>
          <a:p>
            <a:pPr algn="ctr" eaLnBrk="0" hangingPunct="0">
              <a:buNone/>
            </a:pPr>
            <a:r>
              <a:rPr lang="zh-CN" altLang="en-US" sz="2600" dirty="0" smtClean="0">
                <a:solidFill>
                  <a:schemeClr val="tx1"/>
                </a:solidFill>
                <a:latin typeface="微软雅黑" panose="020B0503020204020204" pitchFamily="34" charset="-122"/>
                <a:ea typeface="微软雅黑" panose="020B0503020204020204" pitchFamily="34" charset="-122"/>
                <a:sym typeface="仿宋_GB2312"/>
              </a:rPr>
              <a:t>现金净流量</a:t>
            </a:r>
            <a:r>
              <a:rPr lang="zh-CN" altLang="en-US" sz="2600" dirty="0">
                <a:solidFill>
                  <a:schemeClr val="tx1"/>
                </a:solidFill>
                <a:latin typeface="微软雅黑" panose="020B0503020204020204" pitchFamily="34" charset="-122"/>
                <a:ea typeface="微软雅黑" panose="020B0503020204020204" pitchFamily="34" charset="-122"/>
                <a:sym typeface="仿宋_GB2312"/>
              </a:rPr>
              <a:t>不相等</a:t>
            </a:r>
            <a:endParaRPr lang="zh-CN" altLang="en-US" sz="2600" dirty="0">
              <a:solidFill>
                <a:schemeClr val="tx1"/>
              </a:solidFill>
              <a:latin typeface="微软雅黑" panose="020B0503020204020204" pitchFamily="34" charset="-122"/>
              <a:ea typeface="微软雅黑" panose="020B0503020204020204" pitchFamily="34" charset="-122"/>
              <a:sym typeface="仿宋_GB2312"/>
            </a:endParaRPr>
          </a:p>
        </p:txBody>
      </p:sp>
      <p:sp>
        <p:nvSpPr>
          <p:cNvPr id="236547" name="AutoShape 3"/>
          <p:cNvSpPr/>
          <p:nvPr/>
        </p:nvSpPr>
        <p:spPr>
          <a:xfrm>
            <a:off x="1960880" y="3285544"/>
            <a:ext cx="3328035" cy="935355"/>
          </a:xfrm>
          <a:prstGeom prst="roundRect">
            <a:avLst>
              <a:gd name="adj" fmla="val 16667"/>
            </a:avLst>
          </a:prstGeom>
          <a:noFill/>
          <a:ln w="38100" cap="flat" cmpd="sng">
            <a:solidFill>
              <a:schemeClr val="tx2"/>
            </a:solidFill>
            <a:prstDash val="solid"/>
            <a:headEnd type="none" w="med" len="med"/>
            <a:tailEnd type="none" w="med" len="med"/>
          </a:ln>
        </p:spPr>
        <p:txBody>
          <a:bodyPr wrap="none" anchor="ctr"/>
          <a:lstStyle/>
          <a:p>
            <a:pPr algn="ctr" eaLnBrk="0" hangingPunct="0">
              <a:buFont typeface="Arial" panose="020B0604020202020204" pitchFamily="34" charset="0"/>
              <a:buNone/>
            </a:pPr>
            <a:r>
              <a:rPr lang="zh-CN" altLang="en-US" sz="2600" dirty="0" smtClean="0">
                <a:solidFill>
                  <a:schemeClr val="tx1"/>
                </a:solidFill>
                <a:latin typeface="微软雅黑" panose="020B0503020204020204" pitchFamily="34" charset="-122"/>
                <a:ea typeface="微软雅黑" panose="020B0503020204020204" pitchFamily="34" charset="-122"/>
                <a:sym typeface="仿宋_GB2312"/>
              </a:rPr>
              <a:t>营业期</a:t>
            </a:r>
            <a:r>
              <a:rPr lang="en-US" altLang="x-none" sz="2600" dirty="0" err="1">
                <a:solidFill>
                  <a:schemeClr val="tx1"/>
                </a:solidFill>
                <a:latin typeface="微软雅黑" panose="020B0503020204020204" pitchFamily="34" charset="-122"/>
                <a:ea typeface="微软雅黑" panose="020B0503020204020204" pitchFamily="34" charset="-122"/>
                <a:sym typeface="仿宋_GB2312"/>
              </a:rPr>
              <a:t>每年</a:t>
            </a:r>
            <a:endParaRPr lang="en-US" altLang="x-none" sz="2600" dirty="0">
              <a:solidFill>
                <a:schemeClr val="tx1"/>
              </a:solidFill>
              <a:latin typeface="微软雅黑" panose="020B0503020204020204" pitchFamily="34" charset="-122"/>
              <a:ea typeface="微软雅黑" panose="020B0503020204020204" pitchFamily="34" charset="-122"/>
              <a:sym typeface="仿宋_GB2312"/>
            </a:endParaRPr>
          </a:p>
          <a:p>
            <a:pPr algn="ctr" eaLnBrk="0" hangingPunct="0">
              <a:buFont typeface="Arial" panose="020B0604020202020204" pitchFamily="34" charset="0"/>
              <a:buNone/>
            </a:pPr>
            <a:r>
              <a:rPr lang="zh-CN" altLang="en-US" sz="2600" dirty="0" smtClean="0">
                <a:solidFill>
                  <a:schemeClr val="tx1"/>
                </a:solidFill>
                <a:latin typeface="微软雅黑" panose="020B0503020204020204" pitchFamily="34" charset="-122"/>
                <a:ea typeface="微软雅黑" panose="020B0503020204020204" pitchFamily="34" charset="-122"/>
                <a:sym typeface="仿宋_GB2312"/>
              </a:rPr>
              <a:t>现金净流量</a:t>
            </a:r>
            <a:r>
              <a:rPr lang="zh-CN" altLang="en-US" sz="2600" dirty="0">
                <a:solidFill>
                  <a:schemeClr val="tx1"/>
                </a:solidFill>
                <a:latin typeface="微软雅黑" panose="020B0503020204020204" pitchFamily="34" charset="-122"/>
                <a:ea typeface="微软雅黑" panose="020B0503020204020204" pitchFamily="34" charset="-122"/>
                <a:sym typeface="仿宋_GB2312"/>
              </a:rPr>
              <a:t>相等</a:t>
            </a:r>
            <a:endParaRPr lang="en-US" altLang="x-none" sz="2600" dirty="0">
              <a:solidFill>
                <a:schemeClr val="tx1"/>
              </a:solidFill>
              <a:latin typeface="微软雅黑" panose="020B0503020204020204" pitchFamily="34" charset="-122"/>
              <a:ea typeface="微软雅黑" panose="020B0503020204020204" pitchFamily="34" charset="-122"/>
              <a:sym typeface="仿宋_GB2312"/>
            </a:endParaRPr>
          </a:p>
        </p:txBody>
      </p:sp>
      <p:grpSp>
        <p:nvGrpSpPr>
          <p:cNvPr id="2" name="Group 4"/>
          <p:cNvGrpSpPr/>
          <p:nvPr/>
        </p:nvGrpSpPr>
        <p:grpSpPr>
          <a:xfrm>
            <a:off x="4518025" y="2122996"/>
            <a:ext cx="3097213" cy="863600"/>
            <a:chOff x="0" y="0"/>
            <a:chExt cx="1926" cy="937"/>
          </a:xfrm>
        </p:grpSpPr>
        <p:sp>
          <p:nvSpPr>
            <p:cNvPr id="21519" name="Oval 5"/>
            <p:cNvSpPr/>
            <p:nvPr/>
          </p:nvSpPr>
          <p:spPr>
            <a:xfrm>
              <a:off x="21" y="30"/>
              <a:ext cx="1905" cy="907"/>
            </a:xfrm>
            <a:prstGeom prst="ellipse">
              <a:avLst/>
            </a:prstGeom>
            <a:gradFill rotWithShape="1">
              <a:gsLst>
                <a:gs pos="0">
                  <a:srgbClr val="000000"/>
                </a:gs>
                <a:gs pos="100000">
                  <a:srgbClr val="000000"/>
                </a:gs>
              </a:gsLst>
              <a:lin ang="2700000" scaled="1"/>
              <a:tileRect/>
            </a:gradFill>
            <a:ln w="9525">
              <a:noFill/>
            </a:ln>
          </p:spPr>
          <p:txBody>
            <a:bodyPr wrap="none" anchor="ctr"/>
            <a:lstStyle/>
            <a:p>
              <a:pPr eaLnBrk="0" hangingPunct="0">
                <a:buFont typeface="Arial" panose="020B0604020202020204" pitchFamily="34" charset="0"/>
                <a:buNone/>
              </a:pPr>
              <a:endParaRPr lang="zh-CN" altLang="zh-CN" dirty="0">
                <a:solidFill>
                  <a:srgbClr val="111111"/>
                </a:solidFill>
                <a:latin typeface="Arial" panose="020B0604020202020204" pitchFamily="34" charset="0"/>
                <a:sym typeface="Arial" panose="020B0604020202020204" pitchFamily="34" charset="0"/>
              </a:endParaRPr>
            </a:p>
          </p:txBody>
        </p:sp>
        <p:sp>
          <p:nvSpPr>
            <p:cNvPr id="21520" name="Oval 6"/>
            <p:cNvSpPr/>
            <p:nvPr/>
          </p:nvSpPr>
          <p:spPr>
            <a:xfrm>
              <a:off x="0" y="0"/>
              <a:ext cx="1905" cy="907"/>
            </a:xfrm>
            <a:prstGeom prst="ellipse">
              <a:avLst/>
            </a:prstGeom>
            <a:gradFill rotWithShape="1">
              <a:gsLst>
                <a:gs pos="0">
                  <a:srgbClr val="8E8E8E"/>
                </a:gs>
                <a:gs pos="100000">
                  <a:srgbClr val="000000"/>
                </a:gs>
              </a:gsLst>
              <a:lin ang="2700000" scaled="1"/>
              <a:tileRect/>
            </a:gradFill>
            <a:ln w="9525">
              <a:noFill/>
            </a:ln>
          </p:spPr>
          <p:txBody>
            <a:bodyPr wrap="none" anchor="ctr"/>
            <a:lstStyle/>
            <a:p>
              <a:pPr eaLnBrk="0" hangingPunct="0">
                <a:buFont typeface="Arial" panose="020B0604020202020204" pitchFamily="34" charset="0"/>
                <a:buNone/>
              </a:pPr>
              <a:endParaRPr lang="zh-CN" altLang="zh-CN" dirty="0">
                <a:solidFill>
                  <a:srgbClr val="111111"/>
                </a:solidFill>
                <a:latin typeface="Arial" panose="020B0604020202020204" pitchFamily="34" charset="0"/>
                <a:sym typeface="Arial" panose="020B0604020202020204" pitchFamily="34" charset="0"/>
              </a:endParaRPr>
            </a:p>
          </p:txBody>
        </p:sp>
      </p:grpSp>
      <p:sp>
        <p:nvSpPr>
          <p:cNvPr id="236551" name="未知"/>
          <p:cNvSpPr/>
          <p:nvPr/>
        </p:nvSpPr>
        <p:spPr>
          <a:xfrm>
            <a:off x="5380038" y="2660704"/>
            <a:ext cx="546100" cy="1081088"/>
          </a:xfrm>
          <a:custGeom>
            <a:avLst/>
            <a:gdLst>
              <a:gd name="txL" fmla="*/ 0 w 580"/>
              <a:gd name="txT" fmla="*/ 0 h 798"/>
              <a:gd name="txR" fmla="*/ 580 w 580"/>
              <a:gd name="txB" fmla="*/ 798 h 79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rect l="txL" t="txT" r="txR" b="tx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663300">
                  <a:alpha val="100000"/>
                </a:srgbClr>
              </a:gs>
              <a:gs pos="100000">
                <a:srgbClr val="CFBFB0">
                  <a:alpha val="100000"/>
                </a:srgbClr>
              </a:gs>
            </a:gsLst>
            <a:lin ang="0" scaled="1"/>
            <a:tileRect/>
          </a:gradFill>
          <a:ln w="9525">
            <a:noFill/>
          </a:ln>
        </p:spPr>
        <p:txBody>
          <a:bodyPr/>
          <a:lstStyle/>
          <a:p>
            <a:endParaRPr lang="zh-CN" altLang="en-US"/>
          </a:p>
        </p:txBody>
      </p:sp>
      <p:sp>
        <p:nvSpPr>
          <p:cNvPr id="21510" name="AutoShape 8"/>
          <p:cNvSpPr>
            <a:spLocks noChangeAspect="1" noTextEdit="1"/>
          </p:cNvSpPr>
          <p:nvPr/>
        </p:nvSpPr>
        <p:spPr>
          <a:xfrm flipH="1">
            <a:off x="6323013" y="2854325"/>
            <a:ext cx="1004887" cy="1270000"/>
          </a:xfrm>
          <a:prstGeom prst="rect">
            <a:avLst/>
          </a:prstGeom>
          <a:noFill/>
          <a:ln w="9525">
            <a:noFill/>
          </a:ln>
        </p:spPr>
        <p:txBody>
          <a:bodyPr/>
          <a:lstStyle/>
          <a:p>
            <a:endParaRPr lang="zh-CN" altLang="en-US"/>
          </a:p>
        </p:txBody>
      </p:sp>
      <p:sp>
        <p:nvSpPr>
          <p:cNvPr id="236553" name="未知"/>
          <p:cNvSpPr/>
          <p:nvPr/>
        </p:nvSpPr>
        <p:spPr>
          <a:xfrm flipH="1">
            <a:off x="6470968" y="2662292"/>
            <a:ext cx="466725" cy="1079500"/>
          </a:xfrm>
          <a:custGeom>
            <a:avLst/>
            <a:gdLst>
              <a:gd name="txL" fmla="*/ 0 w 580"/>
              <a:gd name="txT" fmla="*/ 0 h 798"/>
              <a:gd name="txR" fmla="*/ 580 w 580"/>
              <a:gd name="txB" fmla="*/ 798 h 79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rect l="txL" t="txT" r="txR" b="tx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663300">
                  <a:alpha val="100000"/>
                </a:srgbClr>
              </a:gs>
              <a:gs pos="100000">
                <a:srgbClr val="CFBFB0">
                  <a:alpha val="100000"/>
                </a:srgbClr>
              </a:gs>
            </a:gsLst>
            <a:lin ang="0" scaled="1"/>
            <a:tileRect/>
          </a:gradFill>
          <a:ln w="9525">
            <a:noFill/>
          </a:ln>
        </p:spPr>
        <p:txBody>
          <a:bodyPr/>
          <a:lstStyle/>
          <a:p>
            <a:endParaRPr lang="zh-CN" altLang="en-US"/>
          </a:p>
        </p:txBody>
      </p:sp>
      <p:grpSp>
        <p:nvGrpSpPr>
          <p:cNvPr id="3" name="Group 10"/>
          <p:cNvGrpSpPr/>
          <p:nvPr/>
        </p:nvGrpSpPr>
        <p:grpSpPr>
          <a:xfrm>
            <a:off x="4454525" y="1390704"/>
            <a:ext cx="3741738" cy="1149350"/>
            <a:chOff x="0" y="0"/>
            <a:chExt cx="1252" cy="1252"/>
          </a:xfrm>
        </p:grpSpPr>
        <p:sp>
          <p:nvSpPr>
            <p:cNvPr id="21515" name="Oval 11"/>
            <p:cNvSpPr/>
            <p:nvPr/>
          </p:nvSpPr>
          <p:spPr>
            <a:xfrm>
              <a:off x="0" y="0"/>
              <a:ext cx="1252" cy="1252"/>
            </a:xfrm>
            <a:prstGeom prst="ellipse">
              <a:avLst/>
            </a:prstGeom>
            <a:gradFill rotWithShape="1">
              <a:gsLst>
                <a:gs pos="0">
                  <a:schemeClr val="accent4">
                    <a:lumMod val="50000"/>
                  </a:schemeClr>
                </a:gs>
                <a:gs pos="100000">
                  <a:srgbClr val="FFCC99"/>
                </a:gs>
              </a:gsLst>
              <a:lin ang="2700000" scaled="1"/>
              <a:tileRect/>
            </a:gradFill>
            <a:ln w="9525">
              <a:noFill/>
            </a:ln>
          </p:spPr>
          <p:txBody>
            <a:bodyPr wrap="none" anchor="ctr"/>
            <a:lstStyle/>
            <a:p>
              <a:pPr eaLnBrk="0" hangingPunct="0">
                <a:buFont typeface="Arial" panose="020B0604020202020204" pitchFamily="34" charset="0"/>
                <a:buNone/>
              </a:pPr>
              <a:endParaRPr lang="zh-CN" altLang="zh-CN" dirty="0">
                <a:solidFill>
                  <a:srgbClr val="111111"/>
                </a:solidFill>
                <a:latin typeface="Arial" panose="020B0604020202020204" pitchFamily="34" charset="0"/>
                <a:sym typeface="Arial" panose="020B0604020202020204" pitchFamily="34" charset="0"/>
              </a:endParaRPr>
            </a:p>
          </p:txBody>
        </p:sp>
        <p:sp>
          <p:nvSpPr>
            <p:cNvPr id="21516" name="Oval 12"/>
            <p:cNvSpPr/>
            <p:nvPr/>
          </p:nvSpPr>
          <p:spPr>
            <a:xfrm>
              <a:off x="16" y="7"/>
              <a:ext cx="1222" cy="1221"/>
            </a:xfrm>
            <a:prstGeom prst="ellipse">
              <a:avLst/>
            </a:prstGeom>
            <a:gradFill rotWithShape="1">
              <a:gsLst>
                <a:gs pos="0">
                  <a:srgbClr val="FFCC99"/>
                </a:gs>
                <a:gs pos="100000">
                  <a:srgbClr val="FFEEDD"/>
                </a:gs>
              </a:gsLst>
              <a:lin ang="2700000" scaled="1"/>
              <a:tileRect/>
            </a:gradFill>
            <a:ln w="9525">
              <a:noFill/>
            </a:ln>
          </p:spPr>
          <p:txBody>
            <a:bodyPr wrap="none" anchor="ctr"/>
            <a:lstStyle/>
            <a:p>
              <a:pPr eaLnBrk="0" hangingPunct="0">
                <a:buFont typeface="Arial" panose="020B0604020202020204" pitchFamily="34" charset="0"/>
                <a:buNone/>
              </a:pPr>
              <a:endParaRPr lang="zh-CN" altLang="zh-CN" dirty="0">
                <a:solidFill>
                  <a:srgbClr val="111111"/>
                </a:solidFill>
                <a:latin typeface="Arial" panose="020B0604020202020204" pitchFamily="34" charset="0"/>
                <a:sym typeface="Arial" panose="020B0604020202020204" pitchFamily="34" charset="0"/>
              </a:endParaRPr>
            </a:p>
          </p:txBody>
        </p:sp>
        <p:sp>
          <p:nvSpPr>
            <p:cNvPr id="21517" name="Oval 13"/>
            <p:cNvSpPr/>
            <p:nvPr/>
          </p:nvSpPr>
          <p:spPr>
            <a:xfrm>
              <a:off x="29" y="19"/>
              <a:ext cx="1162" cy="1141"/>
            </a:xfrm>
            <a:prstGeom prst="ellipse">
              <a:avLst/>
            </a:prstGeom>
            <a:gradFill rotWithShape="1">
              <a:gsLst>
                <a:gs pos="0">
                  <a:schemeClr val="accent4">
                    <a:lumMod val="60000"/>
                    <a:lumOff val="40000"/>
                  </a:schemeClr>
                </a:gs>
                <a:gs pos="100000">
                  <a:srgbClr val="FFCC99"/>
                </a:gs>
              </a:gsLst>
              <a:lin ang="2700000" scaled="1"/>
              <a:tileRect/>
            </a:gradFill>
            <a:ln w="9525">
              <a:noFill/>
            </a:ln>
          </p:spPr>
          <p:txBody>
            <a:bodyPr wrap="none" anchor="ctr"/>
            <a:lstStyle/>
            <a:p>
              <a:pPr algn="ctr" eaLnBrk="0" hangingPunct="0">
                <a:buFont typeface="Arial" panose="020B0604020202020204" pitchFamily="34" charset="0"/>
                <a:buNone/>
              </a:pPr>
              <a:endParaRPr lang="zh-CN" altLang="zh-CN" sz="2800" dirty="0">
                <a:solidFill>
                  <a:srgbClr val="111111"/>
                </a:solidFill>
                <a:latin typeface="Arial" panose="020B0604020202020204" pitchFamily="34" charset="0"/>
                <a:sym typeface="Arial" panose="020B0604020202020204" pitchFamily="34" charset="0"/>
              </a:endParaRPr>
            </a:p>
          </p:txBody>
        </p:sp>
        <p:sp>
          <p:nvSpPr>
            <p:cNvPr id="21518" name="Oval 14"/>
            <p:cNvSpPr/>
            <p:nvPr/>
          </p:nvSpPr>
          <p:spPr>
            <a:xfrm>
              <a:off x="97" y="51"/>
              <a:ext cx="1033" cy="926"/>
            </a:xfrm>
            <a:prstGeom prst="ellipse">
              <a:avLst/>
            </a:prstGeom>
            <a:gradFill rotWithShape="1">
              <a:gsLst>
                <a:gs pos="0">
                  <a:srgbClr val="FFFFFF"/>
                </a:gs>
                <a:gs pos="100000">
                  <a:srgbClr val="FFCC99"/>
                </a:gs>
              </a:gsLst>
              <a:lin ang="2700000" scaled="1"/>
              <a:tileRect/>
            </a:gradFill>
            <a:ln w="9525">
              <a:noFill/>
            </a:ln>
          </p:spPr>
          <p:txBody>
            <a:bodyPr wrap="none" anchor="ctr"/>
            <a:lstStyle/>
            <a:p>
              <a:pPr algn="ctr" eaLnBrk="0" hangingPunct="0">
                <a:buFont typeface="Arial" panose="020B0604020202020204" pitchFamily="34" charset="0"/>
                <a:buNone/>
              </a:pPr>
              <a:r>
                <a:rPr lang="zh-CN" altLang="en-US" sz="3000" b="1" dirty="0">
                  <a:solidFill>
                    <a:srgbClr val="111111"/>
                  </a:solidFill>
                  <a:latin typeface="Verdana" panose="020B0604030504040204" pitchFamily="34" charset="0"/>
                  <a:sym typeface="Verdana" panose="020B0604030504040204" pitchFamily="34" charset="0"/>
                </a:rPr>
                <a:t>投资回收期</a:t>
              </a:r>
              <a:endParaRPr lang="zh-CN" altLang="en-US" dirty="0">
                <a:latin typeface="Arial" panose="020B0604020202020204" pitchFamily="34" charset="0"/>
              </a:endParaRPr>
            </a:p>
          </p:txBody>
        </p:sp>
      </p:grpSp>
      <p:sp>
        <p:nvSpPr>
          <p:cNvPr id="10" name="灯片编号占位符 9"/>
          <p:cNvSpPr>
            <a:spLocks noGrp="1"/>
          </p:cNvSpPr>
          <p:nvPr>
            <p:ph type="sldNum" sz="quarter" idx="12"/>
          </p:nvPr>
        </p:nvSpPr>
        <p:spPr>
          <a:xfrm>
            <a:off x="11485457" y="6398489"/>
            <a:ext cx="519744" cy="365125"/>
          </a:xfrm>
        </p:spPr>
        <p:txBody>
          <a:bodyPr/>
          <a:lstStyle/>
          <a:p>
            <a:fld id="{6FAC12D6-6874-44D7-A628-78DA8109D10F}" type="slidenum">
              <a:rPr lang="en-US" smtClean="0">
                <a:solidFill>
                  <a:schemeClr val="tx1"/>
                </a:solidFill>
              </a:rPr>
            </a:fld>
            <a:endParaRPr lang="en-US" dirty="0">
              <a:solidFill>
                <a:schemeClr val="tx1"/>
              </a:solidFill>
            </a:endParaRPr>
          </a:p>
        </p:txBody>
      </p:sp>
      <p:grpSp>
        <p:nvGrpSpPr>
          <p:cNvPr id="22" name="组合 8"/>
          <p:cNvGrpSpPr/>
          <p:nvPr/>
        </p:nvGrpSpPr>
        <p:grpSpPr>
          <a:xfrm>
            <a:off x="3908298" y="856615"/>
            <a:ext cx="5040630" cy="145415"/>
            <a:chOff x="5475255" y="1143000"/>
            <a:chExt cx="1486646" cy="101600"/>
          </a:xfrm>
        </p:grpSpPr>
        <p:cxnSp>
          <p:nvCxnSpPr>
            <p:cNvPr id="23" name="Straight Connector 30"/>
            <p:cNvCxnSpPr/>
            <p:nvPr/>
          </p:nvCxnSpPr>
          <p:spPr>
            <a:xfrm>
              <a:off x="5475255" y="1143000"/>
              <a:ext cx="1486646" cy="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31"/>
            <p:cNvCxnSpPr/>
            <p:nvPr/>
          </p:nvCxnSpPr>
          <p:spPr>
            <a:xfrm>
              <a:off x="5616587" y="1244600"/>
              <a:ext cx="1185333" cy="0"/>
            </a:xfrm>
            <a:prstGeom prst="line">
              <a:avLst/>
            </a:prstGeom>
          </p:spPr>
          <p:style>
            <a:lnRef idx="3">
              <a:schemeClr val="dk1"/>
            </a:lnRef>
            <a:fillRef idx="0">
              <a:schemeClr val="dk1"/>
            </a:fillRef>
            <a:effectRef idx="2">
              <a:schemeClr val="dk1"/>
            </a:effectRef>
            <a:fontRef idx="minor">
              <a:schemeClr val="tx1"/>
            </a:fontRef>
          </p:style>
        </p:cxnSp>
      </p:grpSp>
      <p:sp>
        <p:nvSpPr>
          <p:cNvPr id="25" name="矩形 24"/>
          <p:cNvSpPr/>
          <p:nvPr/>
        </p:nvSpPr>
        <p:spPr>
          <a:xfrm>
            <a:off x="3547922" y="210284"/>
            <a:ext cx="5480227" cy="646331"/>
          </a:xfrm>
          <a:prstGeom prst="rect">
            <a:avLst/>
          </a:prstGeom>
        </p:spPr>
        <p:txBody>
          <a:bodyPr wrap="square">
            <a:spAutoFit/>
          </a:bodyPr>
          <a:lstStyle/>
          <a:p>
            <a:r>
              <a:rPr lang="en-US" altLang="zh-CN" sz="3600" b="1" dirty="0" smtClean="0">
                <a:latin typeface="微软雅黑" panose="020B0503020204020204" pitchFamily="34" charset="-122"/>
                <a:ea typeface="微软雅黑" panose="020B0503020204020204" pitchFamily="34" charset="-122"/>
              </a:rPr>
              <a:t>1.</a:t>
            </a:r>
            <a:r>
              <a:rPr lang="zh-CN" altLang="en-US" sz="3600" b="1" dirty="0" smtClean="0">
                <a:latin typeface="微软雅黑" panose="020B0503020204020204" pitchFamily="34" charset="-122"/>
                <a:ea typeface="微软雅黑" panose="020B0503020204020204" pitchFamily="34" charset="-122"/>
              </a:rPr>
              <a:t>静态</a:t>
            </a:r>
            <a:r>
              <a:rPr lang="zh-CN" altLang="en-US" sz="3600" b="1" dirty="0">
                <a:latin typeface="微软雅黑" panose="020B0503020204020204" pitchFamily="34" charset="-122"/>
                <a:ea typeface="微软雅黑" panose="020B0503020204020204" pitchFamily="34" charset="-122"/>
                <a:sym typeface="+mn-ea"/>
              </a:rPr>
              <a:t>投资回收期的计算</a:t>
            </a:r>
            <a:endParaRPr lang="en-US" altLang="zh-CN" sz="3600" b="1" dirty="0">
              <a:latin typeface="微软雅黑" panose="020B0503020204020204" pitchFamily="34" charset="-122"/>
              <a:ea typeface="微软雅黑" panose="020B0503020204020204" pitchFamily="34" charset="-122"/>
              <a:sym typeface="+mn-ea"/>
            </a:endParaRPr>
          </a:p>
        </p:txBody>
      </p:sp>
      <p:sp>
        <p:nvSpPr>
          <p:cNvPr id="9" name="矩形 8"/>
          <p:cNvSpPr/>
          <p:nvPr/>
        </p:nvSpPr>
        <p:spPr>
          <a:xfrm>
            <a:off x="2885598" y="4707374"/>
            <a:ext cx="902811" cy="523220"/>
          </a:xfrm>
          <a:prstGeom prst="rect">
            <a:avLst/>
          </a:prstGeom>
        </p:spPr>
        <p:txBody>
          <a:bodyPr wrap="none">
            <a:spAutoFit/>
          </a:bodyPr>
          <a:lstStyle/>
          <a:p>
            <a:pPr algn="ctr" eaLnBrk="0" hangingPunct="0">
              <a:buFont typeface="Arial" panose="020B0604020202020204" pitchFamily="34" charset="0"/>
              <a:buNone/>
            </a:pPr>
            <a:r>
              <a:rPr lang="zh-CN" altLang="en-US" sz="2800" dirty="0">
                <a:solidFill>
                  <a:srgbClr val="FF0000"/>
                </a:solidFill>
                <a:latin typeface="微软雅黑" panose="020B0503020204020204" pitchFamily="34" charset="-122"/>
                <a:ea typeface="微软雅黑" panose="020B0503020204020204" pitchFamily="34" charset="-122"/>
                <a:sym typeface="仿宋_GB2312"/>
              </a:rPr>
              <a:t>除法</a:t>
            </a:r>
            <a:endParaRPr lang="en-US" altLang="x-none" sz="2800" dirty="0">
              <a:solidFill>
                <a:srgbClr val="FF0000"/>
              </a:solidFill>
              <a:latin typeface="微软雅黑" panose="020B0503020204020204" pitchFamily="34" charset="-122"/>
              <a:ea typeface="微软雅黑" panose="020B0503020204020204" pitchFamily="34" charset="-122"/>
              <a:sym typeface="仿宋_GB2312"/>
            </a:endParaRPr>
          </a:p>
        </p:txBody>
      </p:sp>
      <p:sp>
        <p:nvSpPr>
          <p:cNvPr id="27" name="矩形 26"/>
          <p:cNvSpPr/>
          <p:nvPr/>
        </p:nvSpPr>
        <p:spPr>
          <a:xfrm>
            <a:off x="7939732" y="4714732"/>
            <a:ext cx="1261884" cy="523220"/>
          </a:xfrm>
          <a:prstGeom prst="rect">
            <a:avLst/>
          </a:prstGeom>
        </p:spPr>
        <p:txBody>
          <a:bodyPr wrap="none">
            <a:spAutoFit/>
          </a:bodyPr>
          <a:lstStyle/>
          <a:p>
            <a:pPr algn="ctr" eaLnBrk="0" hangingPunct="0">
              <a:buFont typeface="Arial" panose="020B0604020202020204" pitchFamily="34" charset="0"/>
              <a:buNone/>
            </a:pPr>
            <a:r>
              <a:rPr lang="zh-CN" altLang="en-US" sz="2800" dirty="0">
                <a:solidFill>
                  <a:srgbClr val="FF0000"/>
                </a:solidFill>
                <a:latin typeface="微软雅黑" panose="020B0503020204020204" pitchFamily="34" charset="-122"/>
                <a:ea typeface="微软雅黑" panose="020B0503020204020204" pitchFamily="34" charset="-122"/>
                <a:sym typeface="仿宋_GB2312"/>
              </a:rPr>
              <a:t>累计法</a:t>
            </a:r>
            <a:endParaRPr lang="en-US" altLang="x-none" sz="2800" dirty="0">
              <a:solidFill>
                <a:srgbClr val="FF0000"/>
              </a:solidFill>
              <a:latin typeface="微软雅黑" panose="020B0503020204020204" pitchFamily="34" charset="-122"/>
              <a:ea typeface="微软雅黑" panose="020B0503020204020204" pitchFamily="34" charset="-122"/>
              <a:sym typeface="仿宋_GB231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36551"/>
                                        </p:tgtEl>
                                        <p:attrNameLst>
                                          <p:attrName>style.visibility</p:attrName>
                                        </p:attrNameLst>
                                      </p:cBhvr>
                                      <p:to>
                                        <p:strVal val="visible"/>
                                      </p:to>
                                    </p:set>
                                    <p:anim calcmode="lin" valueType="num">
                                      <p:cBhvr>
                                        <p:cTn id="7" dur="1000" fill="hold"/>
                                        <p:tgtEl>
                                          <p:spTgt spid="236551"/>
                                        </p:tgtEl>
                                        <p:attrNameLst>
                                          <p:attrName>ppt_x</p:attrName>
                                        </p:attrNameLst>
                                      </p:cBhvr>
                                      <p:tavLst>
                                        <p:tav tm="0">
                                          <p:val>
                                            <p:strVal val="#ppt_x-.2"/>
                                          </p:val>
                                        </p:tav>
                                        <p:tav tm="100000">
                                          <p:val>
                                            <p:strVal val="#ppt_x"/>
                                          </p:val>
                                        </p:tav>
                                      </p:tavLst>
                                    </p:anim>
                                    <p:anim calcmode="lin" valueType="num">
                                      <p:cBhvr>
                                        <p:cTn id="8" dur="1000" fill="hold"/>
                                        <p:tgtEl>
                                          <p:spTgt spid="236551"/>
                                        </p:tgtEl>
                                        <p:attrNameLst>
                                          <p:attrName>ppt_y</p:attrName>
                                        </p:attrNameLst>
                                      </p:cBhvr>
                                      <p:tavLst>
                                        <p:tav tm="0">
                                          <p:val>
                                            <p:strVal val="#ppt_y"/>
                                          </p:val>
                                        </p:tav>
                                        <p:tav tm="100000">
                                          <p:val>
                                            <p:strVal val="#ppt_y"/>
                                          </p:val>
                                        </p:tav>
                                      </p:tavLst>
                                    </p:anim>
                                    <p:animEffect prLst="gradientSize: 0.1">
                                      <p:cBhvr>
                                        <p:cTn id="9" dur="1000"/>
                                        <p:tgtEl>
                                          <p:spTgt spid="236551"/>
                                        </p:tgtEl>
                                      </p:cBhvr>
                                    </p:animEffect>
                                  </p:childTnLst>
                                </p:cTn>
                              </p:par>
                              <p:par>
                                <p:cTn id="10" presetID="29" presetClass="entr" presetSubtype="0" fill="hold" grpId="6" nodeType="withEffect">
                                  <p:stCondLst>
                                    <p:cond delay="0"/>
                                  </p:stCondLst>
                                  <p:childTnLst>
                                    <p:set>
                                      <p:cBhvr>
                                        <p:cTn id="11" dur="1" fill="hold">
                                          <p:stCondLst>
                                            <p:cond delay="0"/>
                                          </p:stCondLst>
                                        </p:cTn>
                                        <p:tgtEl>
                                          <p:spTgt spid="236547"/>
                                        </p:tgtEl>
                                        <p:attrNameLst>
                                          <p:attrName>style.visibility</p:attrName>
                                        </p:attrNameLst>
                                      </p:cBhvr>
                                      <p:to>
                                        <p:strVal val="visible"/>
                                      </p:to>
                                    </p:set>
                                    <p:anim calcmode="lin" valueType="num">
                                      <p:cBhvr>
                                        <p:cTn id="12" dur="1000" fill="hold"/>
                                        <p:tgtEl>
                                          <p:spTgt spid="236547"/>
                                        </p:tgtEl>
                                        <p:attrNameLst>
                                          <p:attrName>ppt_x</p:attrName>
                                        </p:attrNameLst>
                                      </p:cBhvr>
                                      <p:tavLst>
                                        <p:tav tm="0">
                                          <p:val>
                                            <p:strVal val="#ppt_x-.2"/>
                                          </p:val>
                                        </p:tav>
                                        <p:tav tm="100000">
                                          <p:val>
                                            <p:strVal val="#ppt_x"/>
                                          </p:val>
                                        </p:tav>
                                      </p:tavLst>
                                    </p:anim>
                                    <p:anim calcmode="lin" valueType="num">
                                      <p:cBhvr>
                                        <p:cTn id="13" dur="1000" fill="hold"/>
                                        <p:tgtEl>
                                          <p:spTgt spid="236547"/>
                                        </p:tgtEl>
                                        <p:attrNameLst>
                                          <p:attrName>ppt_y</p:attrName>
                                        </p:attrNameLst>
                                      </p:cBhvr>
                                      <p:tavLst>
                                        <p:tav tm="0">
                                          <p:val>
                                            <p:strVal val="#ppt_y"/>
                                          </p:val>
                                        </p:tav>
                                        <p:tav tm="100000">
                                          <p:val>
                                            <p:strVal val="#ppt_y"/>
                                          </p:val>
                                        </p:tav>
                                      </p:tavLst>
                                    </p:anim>
                                    <p:animEffect prLst="gradientSize: 0.1">
                                      <p:cBhvr>
                                        <p:cTn id="14" dur="1000"/>
                                        <p:tgtEl>
                                          <p:spTgt spid="236547"/>
                                        </p:tgtEl>
                                      </p:cBhvr>
                                    </p:animEffect>
                                  </p:childTnLst>
                                </p:cTn>
                              </p:par>
                              <p:par>
                                <p:cTn id="15" presetID="29"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prLst="gradientSize: 0.1">
                                      <p:cBhvr>
                                        <p:cTn id="19" dur="1000"/>
                                        <p:tgtEl>
                                          <p:spTgt spid="2"/>
                                        </p:tgtEl>
                                      </p:cBhvr>
                                    </p:animEffect>
                                  </p:childTnLst>
                                </p:cTn>
                              </p:par>
                              <p:par>
                                <p:cTn id="20" presetID="29"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ppt_x</p:attrName>
                                        </p:attrNameLst>
                                      </p:cBhvr>
                                      <p:tavLst>
                                        <p:tav tm="0">
                                          <p:val>
                                            <p:strVal val="#ppt_x-.2"/>
                                          </p:val>
                                        </p:tav>
                                        <p:tav tm="100000">
                                          <p:val>
                                            <p:strVal val="#ppt_x"/>
                                          </p:val>
                                        </p:tav>
                                      </p:tavLst>
                                    </p:anim>
                                    <p:anim calcmode="lin" valueType="num">
                                      <p:cBhvr>
                                        <p:cTn id="23" dur="1000" fill="hold"/>
                                        <p:tgtEl>
                                          <p:spTgt spid="3"/>
                                        </p:tgtEl>
                                        <p:attrNameLst>
                                          <p:attrName>ppt_y</p:attrName>
                                        </p:attrNameLst>
                                      </p:cBhvr>
                                      <p:tavLst>
                                        <p:tav tm="0">
                                          <p:val>
                                            <p:strVal val="#ppt_y"/>
                                          </p:val>
                                        </p:tav>
                                        <p:tav tm="100000">
                                          <p:val>
                                            <p:strVal val="#ppt_y"/>
                                          </p:val>
                                        </p:tav>
                                      </p:tavLst>
                                    </p:anim>
                                    <p:animEffect prLst="gradientSize: 0.1">
                                      <p:cBhvr>
                                        <p:cTn id="24" dur="1000"/>
                                        <p:tgtEl>
                                          <p:spTgt spid="3"/>
                                        </p:tgtEl>
                                      </p:cBhvr>
                                    </p:animEffect>
                                  </p:childTnLst>
                                </p:cTn>
                              </p:par>
                              <p:par>
                                <p:cTn id="25" presetID="52" presetClass="entr" presetSubtype="0" fill="hold" nodeType="withEffect">
                                  <p:stCondLst>
                                    <p:cond delay="0"/>
                                  </p:stCondLst>
                                  <p:childTnLst>
                                    <p:set>
                                      <p:cBhvr>
                                        <p:cTn id="26" dur="1" fill="hold">
                                          <p:stCondLst>
                                            <p:cond delay="0"/>
                                          </p:stCondLst>
                                        </p:cTn>
                                        <p:tgtEl>
                                          <p:spTgt spid="236553"/>
                                        </p:tgtEl>
                                        <p:attrNameLst>
                                          <p:attrName>style.visibility</p:attrName>
                                        </p:attrNameLst>
                                      </p:cBhvr>
                                      <p:to>
                                        <p:strVal val="visible"/>
                                      </p:to>
                                    </p:set>
                                    <p:animScale>
                                      <p:cBhvr>
                                        <p:cTn id="27" dur="1000" decel="50000" fill="hold">
                                          <p:stCondLst>
                                            <p:cond delay="0"/>
                                          </p:stCondLst>
                                        </p:cTn>
                                        <p:tgtEl>
                                          <p:spTgt spid="2365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236553"/>
                                        </p:tgtEl>
                                        <p:attrNameLst>
                                          <p:attrName>ppt_x</p:attrName>
                                          <p:attrName>ppt_y</p:attrName>
                                        </p:attrNameLst>
                                      </p:cBhvr>
                                      <p:rCtr x="0" y="0"/>
                                    </p:animMotion>
                                    <p:animEffect transition="in" filter="fade">
                                      <p:cBhvr>
                                        <p:cTn id="29" dur="1000"/>
                                        <p:tgtEl>
                                          <p:spTgt spid="236553"/>
                                        </p:tgtEl>
                                      </p:cBhvr>
                                    </p:animEffect>
                                  </p:childTnLst>
                                </p:cTn>
                              </p:par>
                              <p:par>
                                <p:cTn id="30" presetID="52" presetClass="entr" presetSubtype="0" fill="hold" grpId="5" nodeType="withEffect">
                                  <p:stCondLst>
                                    <p:cond delay="0"/>
                                  </p:stCondLst>
                                  <p:childTnLst>
                                    <p:set>
                                      <p:cBhvr>
                                        <p:cTn id="31" dur="1" fill="hold">
                                          <p:stCondLst>
                                            <p:cond delay="0"/>
                                          </p:stCondLst>
                                        </p:cTn>
                                        <p:tgtEl>
                                          <p:spTgt spid="236546"/>
                                        </p:tgtEl>
                                        <p:attrNameLst>
                                          <p:attrName>style.visibility</p:attrName>
                                        </p:attrNameLst>
                                      </p:cBhvr>
                                      <p:to>
                                        <p:strVal val="visible"/>
                                      </p:to>
                                    </p:set>
                                    <p:animScale>
                                      <p:cBhvr>
                                        <p:cTn id="32" dur="1000" decel="50000" fill="hold">
                                          <p:stCondLst>
                                            <p:cond delay="0"/>
                                          </p:stCondLst>
                                        </p:cTn>
                                        <p:tgtEl>
                                          <p:spTgt spid="2365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3" dur="1000" decel="50000" fill="hold">
                                          <p:stCondLst>
                                            <p:cond delay="0"/>
                                          </p:stCondLst>
                                        </p:cTn>
                                        <p:tgtEl>
                                          <p:spTgt spid="236546"/>
                                        </p:tgtEl>
                                        <p:attrNameLst>
                                          <p:attrName>ppt_x</p:attrName>
                                          <p:attrName>ppt_y</p:attrName>
                                        </p:attrNameLst>
                                      </p:cBhvr>
                                      <p:rCtr x="0" y="0"/>
                                    </p:animMotion>
                                    <p:animEffect transition="in" filter="fade">
                                      <p:cBhvr>
                                        <p:cTn id="34" dur="1000"/>
                                        <p:tgtEl>
                                          <p:spTgt spid="236546"/>
                                        </p:tgtEl>
                                      </p:cBhvr>
                                    </p:animEffect>
                                  </p:childTnLst>
                                </p:cTn>
                              </p:par>
                            </p:childTnLst>
                          </p:cTn>
                        </p:par>
                        <p:par>
                          <p:cTn id="35" fill="hold">
                            <p:stCondLst>
                              <p:cond delay="1000"/>
                            </p:stCondLst>
                            <p:childTnLst>
                              <p:par>
                                <p:cTn id="36" presetID="1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slide(fromBottom)">
                                      <p:cBhvr>
                                        <p:cTn id="38" dur="500"/>
                                        <p:tgtEl>
                                          <p:spTgt spid="25"/>
                                        </p:tgtEl>
                                      </p:cBhvr>
                                    </p:animEffect>
                                  </p:childTnLst>
                                </p:cTn>
                              </p:par>
                            </p:childTnLst>
                          </p:cTn>
                        </p:par>
                        <p:par>
                          <p:cTn id="39" fill="hold">
                            <p:stCondLst>
                              <p:cond delay="1500"/>
                            </p:stCondLst>
                            <p:childTnLst>
                              <p:par>
                                <p:cTn id="40" presetID="12" presetClass="entr" presetSubtype="4"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slide(fromBottom)">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bldLvl="0"/>
      <p:bldP spid="236546" grpId="1" bldLvl="0"/>
      <p:bldP spid="236546" grpId="2" bldLvl="0"/>
      <p:bldP spid="236546" grpId="3" bldLvl="0"/>
      <p:bldP spid="236546" grpId="4" bldLvl="0"/>
      <p:bldP spid="236546" grpId="5" bldLvl="0" animBg="1"/>
      <p:bldP spid="236547" grpId="0" bldLvl="0"/>
      <p:bldP spid="236547" grpId="1" bldLvl="0"/>
      <p:bldP spid="236547" grpId="2" bldLvl="0"/>
      <p:bldP spid="236547" grpId="3" bldLvl="0"/>
      <p:bldP spid="236547" grpId="4" bldLvl="0"/>
      <p:bldP spid="236547" grpId="5" bldLvl="0"/>
      <p:bldP spid="236547" grpId="6" bldLvl="0" animBg="1"/>
      <p:bldP spid="2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6154057"/>
            <a:ext cx="12192000" cy="70394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a:xfrm>
            <a:off x="11485457" y="6398489"/>
            <a:ext cx="519744" cy="365125"/>
          </a:xfrm>
        </p:spPr>
        <p:txBody>
          <a:bodyPr/>
          <a:lstStyle/>
          <a:p>
            <a:fld id="{6FAC12D6-6874-44D7-A628-78DA8109D10F}" type="slidenum">
              <a:rPr lang="en-US" smtClean="0">
                <a:solidFill>
                  <a:schemeClr val="tx1"/>
                </a:solidFill>
              </a:rPr>
            </a:fld>
            <a:endParaRPr lang="en-US" dirty="0">
              <a:solidFill>
                <a:schemeClr val="tx1"/>
              </a:solidFill>
            </a:endParaRPr>
          </a:p>
        </p:txBody>
      </p:sp>
      <p:grpSp>
        <p:nvGrpSpPr>
          <p:cNvPr id="3" name="组合 8"/>
          <p:cNvGrpSpPr/>
          <p:nvPr/>
        </p:nvGrpSpPr>
        <p:grpSpPr>
          <a:xfrm>
            <a:off x="3981450" y="856615"/>
            <a:ext cx="4778375" cy="145415"/>
            <a:chOff x="5475255" y="1143000"/>
            <a:chExt cx="1486646" cy="101600"/>
          </a:xfrm>
        </p:grpSpPr>
        <p:cxnSp>
          <p:nvCxnSpPr>
            <p:cNvPr id="4"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31"/>
            <p:cNvCxnSpPr/>
            <p:nvPr/>
          </p:nvCxnSpPr>
          <p:spPr>
            <a:xfrm>
              <a:off x="561658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4242435" y="0"/>
            <a:ext cx="4518025" cy="825419"/>
          </a:xfrm>
          <a:prstGeom prst="rect">
            <a:avLst/>
          </a:prstGeom>
        </p:spPr>
        <p:txBody>
          <a:bodyPr wrap="square">
            <a:spAutoFit/>
          </a:bodyPr>
          <a:lstStyle/>
          <a:p>
            <a:pPr eaLnBrk="0" hangingPunct="0">
              <a:lnSpc>
                <a:spcPct val="150000"/>
              </a:lnSpc>
            </a:pPr>
            <a:r>
              <a:rPr lang="en-US" altLang="zh-CN" sz="3600" b="1" dirty="0">
                <a:latin typeface="微软雅黑" panose="020B0503020204020204" pitchFamily="34" charset="-122"/>
                <a:ea typeface="微软雅黑" panose="020B0503020204020204" pitchFamily="34" charset="-122"/>
              </a:rPr>
              <a:t>1.</a:t>
            </a:r>
            <a:r>
              <a:rPr lang="zh-CN" altLang="en-US" sz="3600" b="1" dirty="0">
                <a:latin typeface="微软雅黑" panose="020B0503020204020204" pitchFamily="34" charset="-122"/>
                <a:ea typeface="微软雅黑" panose="020B0503020204020204" pitchFamily="34" charset="-122"/>
              </a:rPr>
              <a:t>静态</a:t>
            </a:r>
            <a:r>
              <a:rPr lang="zh-CN" altLang="en-US" sz="3600" b="1" dirty="0">
                <a:latin typeface="微软雅黑" panose="020B0503020204020204" pitchFamily="34" charset="-122"/>
                <a:ea typeface="微软雅黑" panose="020B0503020204020204" pitchFamily="34" charset="-122"/>
                <a:sym typeface="+mn-ea"/>
              </a:rPr>
              <a:t>投资回收期法  </a:t>
            </a:r>
            <a:endParaRPr lang="zh-CN" altLang="en-US" sz="3600" b="1" dirty="0">
              <a:latin typeface="微软雅黑" panose="020B0503020204020204" pitchFamily="34" charset="-122"/>
              <a:ea typeface="微软雅黑" panose="020B0503020204020204" pitchFamily="34" charset="-122"/>
              <a:sym typeface="黑体" panose="02010609060101010101" charset="-122"/>
            </a:endParaRPr>
          </a:p>
        </p:txBody>
      </p:sp>
      <p:sp>
        <p:nvSpPr>
          <p:cNvPr id="7" name="矩形 6"/>
          <p:cNvSpPr/>
          <p:nvPr/>
        </p:nvSpPr>
        <p:spPr>
          <a:xfrm>
            <a:off x="1331073" y="1296957"/>
            <a:ext cx="6183103" cy="584775"/>
          </a:xfrm>
          <a:prstGeom prst="rect">
            <a:avLst/>
          </a:prstGeom>
        </p:spPr>
        <p:txBody>
          <a:bodyPr wrap="none">
            <a:spAutoFit/>
          </a:bodyPr>
          <a:lstStyle/>
          <a:p>
            <a:pPr algn="l"/>
            <a:r>
              <a:rPr lang="zh-CN" altLang="en-US" sz="3200" b="1" dirty="0" smtClean="0">
                <a:latin typeface="微软雅黑" panose="020B0503020204020204" pitchFamily="34" charset="-122"/>
                <a:ea typeface="微软雅黑" panose="020B0503020204020204" pitchFamily="34" charset="-122"/>
              </a:rPr>
              <a:t>（</a:t>
            </a:r>
            <a:r>
              <a:rPr lang="en-US" altLang="zh-CN" sz="3200" b="1" dirty="0" smtClean="0">
                <a:latin typeface="微软雅黑" panose="020B0503020204020204" pitchFamily="34" charset="-122"/>
                <a:ea typeface="微软雅黑" panose="020B0503020204020204" pitchFamily="34" charset="-122"/>
              </a:rPr>
              <a:t>2</a:t>
            </a:r>
            <a:r>
              <a:rPr lang="zh-CN" altLang="en-US" sz="3200" b="1" dirty="0" smtClean="0">
                <a:latin typeface="微软雅黑" panose="020B0503020204020204" pitchFamily="34" charset="-122"/>
                <a:ea typeface="微软雅黑" panose="020B0503020204020204" pitchFamily="34" charset="-122"/>
              </a:rPr>
              <a:t>）静态</a:t>
            </a:r>
            <a:r>
              <a:rPr lang="zh-CN" altLang="en-US" sz="32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投资回收期的决策准则</a:t>
            </a:r>
            <a:endParaRPr lang="zh-CN" altLang="en-US" sz="32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grpSp>
        <p:nvGrpSpPr>
          <p:cNvPr id="60423" name="组合 11"/>
          <p:cNvGrpSpPr/>
          <p:nvPr/>
        </p:nvGrpSpPr>
        <p:grpSpPr>
          <a:xfrm>
            <a:off x="1330960" y="2173605"/>
            <a:ext cx="9881870" cy="3104515"/>
            <a:chOff x="428596" y="2214575"/>
            <a:chExt cx="8358246" cy="2053441"/>
          </a:xfrm>
        </p:grpSpPr>
        <p:sp>
          <p:nvSpPr>
            <p:cNvPr id="22" name="图文框 21"/>
            <p:cNvSpPr/>
            <p:nvPr/>
          </p:nvSpPr>
          <p:spPr>
            <a:xfrm>
              <a:off x="428596" y="2214575"/>
              <a:ext cx="8358246" cy="2053441"/>
            </a:xfrm>
            <a:prstGeom prst="frame">
              <a:avLst>
                <a:gd name="adj1" fmla="val 19606"/>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3" name="下箭头 22"/>
            <p:cNvSpPr/>
            <p:nvPr/>
          </p:nvSpPr>
          <p:spPr>
            <a:xfrm>
              <a:off x="4311627" y="2266983"/>
              <a:ext cx="315936" cy="353144"/>
            </a:xfrm>
            <a:prstGeom prst="downArrow">
              <a:avLst/>
            </a:prstGeom>
            <a:solidFill>
              <a:sysClr val="window" lastClr="FFFFFF"/>
            </a:solidFill>
            <a:ln w="25400"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8" name="文本框 7"/>
          <p:cNvSpPr txBox="1"/>
          <p:nvPr/>
        </p:nvSpPr>
        <p:spPr>
          <a:xfrm>
            <a:off x="2379345" y="2945765"/>
            <a:ext cx="8244840" cy="1246505"/>
          </a:xfrm>
          <a:prstGeom prst="rect">
            <a:avLst/>
          </a:prstGeom>
          <a:noFill/>
        </p:spPr>
        <p:txBody>
          <a:bodyPr wrap="square" lIns="36000" tIns="46800" rIns="36000" bIns="46800" rtlCol="0">
            <a:spAutoFit/>
          </a:bodyPr>
          <a:lstStyle/>
          <a:p>
            <a:pPr>
              <a:lnSpc>
                <a:spcPct val="125000"/>
              </a:lnSpc>
            </a:pPr>
            <a:r>
              <a:rPr lang="zh-CN" altLang="x-none" sz="2400" dirty="0">
                <a:latin typeface="微软雅黑" panose="020B0503020204020204" pitchFamily="34" charset="-122"/>
                <a:ea typeface="微软雅黑" panose="020B0503020204020204" pitchFamily="34" charset="-122"/>
                <a:cs typeface="Times New Roman" panose="02020603050405020304" pitchFamily="18" charset="0"/>
              </a:rPr>
              <a:t>一个备选方案：</a:t>
            </a:r>
            <a:r>
              <a:rPr lang="zh-CN" altLang="x-none" sz="2400" dirty="0">
                <a:latin typeface="微软雅黑" panose="020B0503020204020204" pitchFamily="34" charset="-122"/>
                <a:ea typeface="微软雅黑" panose="020B0503020204020204" pitchFamily="34" charset="-122"/>
                <a:cs typeface="Times New Roman" panose="02020603050405020304" pitchFamily="18" charset="0"/>
                <a:sym typeface="+mn-ea"/>
              </a:rPr>
              <a:t>投资项目的静态投资回收期小于或等于基准投资回收期，可接受；反之，项目不可接受。</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x-none" sz="24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a:lnSpc>
                <a:spcPct val="125000"/>
              </a:lnSpc>
            </a:pPr>
            <a:endParaRPr lang="zh-CN" altLang="en-US" sz="1200" dirty="0">
              <a:solidFill>
                <a:schemeClr val="bg2">
                  <a:lumMod val="75000"/>
                </a:schemeClr>
              </a:solidFill>
            </a:endParaRPr>
          </a:p>
        </p:txBody>
      </p:sp>
      <p:sp>
        <p:nvSpPr>
          <p:cNvPr id="9" name="六边形 8"/>
          <p:cNvSpPr/>
          <p:nvPr/>
        </p:nvSpPr>
        <p:spPr>
          <a:xfrm>
            <a:off x="2042160" y="3131820"/>
            <a:ext cx="274320" cy="25908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a:off x="2072640" y="4100830"/>
            <a:ext cx="274320" cy="25908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379345" y="3930650"/>
            <a:ext cx="7431405" cy="1016000"/>
          </a:xfrm>
          <a:prstGeom prst="rect">
            <a:avLst/>
          </a:prstGeom>
          <a:noFill/>
        </p:spPr>
        <p:txBody>
          <a:bodyPr wrap="square" lIns="36000" tIns="46800" rIns="36000" bIns="46800" rtlCol="0" anchor="t">
            <a:spAutoFit/>
          </a:bodyPr>
          <a:lstStyle/>
          <a:p>
            <a:pPr>
              <a:lnSpc>
                <a:spcPct val="125000"/>
              </a:lnSpc>
            </a:pPr>
            <a:r>
              <a:rPr lang="zh-CN" altLang="x-none" sz="2400" dirty="0">
                <a:latin typeface="微软雅黑" panose="020B0503020204020204" pitchFamily="34" charset="-122"/>
                <a:ea typeface="微软雅黑" panose="020B0503020204020204" pitchFamily="34" charset="-122"/>
                <a:cs typeface="Times New Roman" panose="02020603050405020304" pitchFamily="18" charset="0"/>
                <a:sym typeface="+mn-ea"/>
              </a:rPr>
              <a:t>多个互斥方案：选择静态投资回收期最短的项目。</a:t>
            </a:r>
            <a:endParaRPr lang="zh-CN" altLang="x-none" sz="24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25000"/>
              </a:lnSpc>
            </a:pPr>
            <a:endParaRPr lang="zh-CN" altLang="x-none" sz="24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78630" y="928914"/>
            <a:ext cx="5733141" cy="130629"/>
            <a:chOff x="5475255" y="1143000"/>
            <a:chExt cx="1486646" cy="101600"/>
          </a:xfrm>
        </p:grpSpPr>
        <p:cxnSp>
          <p:nvCxnSpPr>
            <p:cNvPr id="4"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31"/>
            <p:cNvCxnSpPr/>
            <p:nvPr/>
          </p:nvCxnSpPr>
          <p:spPr>
            <a:xfrm>
              <a:off x="561658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3813907" y="52160"/>
            <a:ext cx="4570482" cy="1656415"/>
          </a:xfrm>
          <a:prstGeom prst="rect">
            <a:avLst/>
          </a:prstGeom>
        </p:spPr>
        <p:txBody>
          <a:bodyPr wrap="none">
            <a:spAutoFit/>
          </a:bodyPr>
          <a:lstStyle/>
          <a:p>
            <a:pPr eaLnBrk="0" hangingPunct="0">
              <a:lnSpc>
                <a:spcPct val="150000"/>
              </a:lnSpc>
            </a:pPr>
            <a:r>
              <a:rPr lang="en-US" altLang="zh-CN" sz="3600" b="1" dirty="0">
                <a:latin typeface="微软雅黑" panose="020B0503020204020204" pitchFamily="34" charset="-122"/>
                <a:ea typeface="微软雅黑" panose="020B0503020204020204" pitchFamily="34" charset="-122"/>
              </a:rPr>
              <a:t>1.</a:t>
            </a:r>
            <a:r>
              <a:rPr lang="zh-CN" altLang="en-US" sz="3600" b="1" dirty="0">
                <a:latin typeface="微软雅黑" panose="020B0503020204020204" pitchFamily="34" charset="-122"/>
                <a:ea typeface="微软雅黑" panose="020B0503020204020204" pitchFamily="34" charset="-122"/>
              </a:rPr>
              <a:t>静态</a:t>
            </a:r>
            <a:r>
              <a:rPr lang="zh-CN" altLang="en-US" sz="3600" b="1" dirty="0">
                <a:latin typeface="微软雅黑" panose="020B0503020204020204" pitchFamily="34" charset="-122"/>
                <a:ea typeface="微软雅黑" panose="020B0503020204020204" pitchFamily="34" charset="-122"/>
                <a:sym typeface="+mn-ea"/>
              </a:rPr>
              <a:t>投资回收期法  </a:t>
            </a:r>
            <a:endParaRPr lang="zh-CN" altLang="en-US" sz="3600" b="1" dirty="0">
              <a:latin typeface="微软雅黑" panose="020B0503020204020204" pitchFamily="34" charset="-122"/>
              <a:ea typeface="微软雅黑" panose="020B0503020204020204" pitchFamily="34" charset="-122"/>
              <a:sym typeface="黑体" panose="02010609060101010101" charset="-122"/>
            </a:endParaRPr>
          </a:p>
          <a:p>
            <a:pPr algn="l" eaLnBrk="0" hangingPunct="0">
              <a:lnSpc>
                <a:spcPct val="150000"/>
              </a:lnSpc>
            </a:pPr>
            <a:endParaRPr lang="zh-CN" altLang="en-US" sz="3600" b="1" dirty="0">
              <a:latin typeface="微软雅黑" panose="020B0503020204020204" pitchFamily="34" charset="-122"/>
              <a:ea typeface="微软雅黑" panose="020B0503020204020204" pitchFamily="34" charset="-122"/>
              <a:cs typeface="+mj-cs"/>
              <a:sym typeface="黑体" panose="02010609060101010101" charset="-122"/>
            </a:endParaRPr>
          </a:p>
        </p:txBody>
      </p:sp>
      <p:sp>
        <p:nvSpPr>
          <p:cNvPr id="21" name="矩形 20"/>
          <p:cNvSpPr/>
          <p:nvPr/>
        </p:nvSpPr>
        <p:spPr>
          <a:xfrm>
            <a:off x="1190360" y="1490579"/>
            <a:ext cx="5772734" cy="584775"/>
          </a:xfrm>
          <a:prstGeom prst="rect">
            <a:avLst/>
          </a:prstGeom>
        </p:spPr>
        <p:txBody>
          <a:bodyPr wrap="none">
            <a:spAutoFit/>
          </a:bodyPr>
          <a:lstStyle/>
          <a:p>
            <a:pPr algn="l"/>
            <a:r>
              <a:rPr lang="zh-CN" altLang="en-US" sz="3200" b="1" dirty="0" smtClean="0">
                <a:latin typeface="微软雅黑" panose="020B0503020204020204" pitchFamily="34" charset="-122"/>
                <a:ea typeface="微软雅黑" panose="020B0503020204020204" pitchFamily="34" charset="-122"/>
              </a:rPr>
              <a:t>（</a:t>
            </a:r>
            <a:r>
              <a:rPr lang="en-US" altLang="zh-CN" sz="3200" b="1" dirty="0" smtClean="0">
                <a:latin typeface="微软雅黑" panose="020B0503020204020204" pitchFamily="34" charset="-122"/>
                <a:ea typeface="微软雅黑" panose="020B0503020204020204" pitchFamily="34" charset="-122"/>
              </a:rPr>
              <a:t>3</a:t>
            </a:r>
            <a:r>
              <a:rPr lang="zh-CN" altLang="en-US" sz="3200" b="1" dirty="0" smtClean="0">
                <a:latin typeface="微软雅黑" panose="020B0503020204020204" pitchFamily="34" charset="-122"/>
                <a:ea typeface="微软雅黑" panose="020B0503020204020204" pitchFamily="34" charset="-122"/>
              </a:rPr>
              <a:t>）静态</a:t>
            </a:r>
            <a:r>
              <a:rPr lang="zh-CN" altLang="en-US" sz="3200" b="1" dirty="0">
                <a:latin typeface="微软雅黑" panose="020B0503020204020204" pitchFamily="34" charset="-122"/>
                <a:ea typeface="微软雅黑" panose="020B0503020204020204" pitchFamily="34" charset="-122"/>
              </a:rPr>
              <a:t>投资回收期法的评价</a:t>
            </a:r>
            <a:endParaRPr lang="zh-CN" altLang="en-US" sz="32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a:xfrm>
            <a:off x="11672256" y="6492875"/>
            <a:ext cx="519744" cy="365125"/>
          </a:xfrm>
        </p:spPr>
        <p:txBody>
          <a:bodyPr/>
          <a:lstStyle/>
          <a:p>
            <a:fld id="{6FAC12D6-6874-44D7-A628-78DA8109D10F}" type="slidenum">
              <a:rPr lang="en-US" smtClean="0">
                <a:solidFill>
                  <a:schemeClr val="tx1"/>
                </a:solidFill>
              </a:rPr>
            </a:fld>
            <a:endParaRPr lang="en-US" dirty="0">
              <a:solidFill>
                <a:schemeClr val="tx1"/>
              </a:solidFill>
            </a:endParaRPr>
          </a:p>
        </p:txBody>
      </p:sp>
      <p:grpSp>
        <p:nvGrpSpPr>
          <p:cNvPr id="38" name="组合 37"/>
          <p:cNvGrpSpPr/>
          <p:nvPr/>
        </p:nvGrpSpPr>
        <p:grpSpPr>
          <a:xfrm>
            <a:off x="1746250" y="3128010"/>
            <a:ext cx="3896995" cy="3364230"/>
            <a:chOff x="1746250" y="3128010"/>
            <a:chExt cx="3896995" cy="3364230"/>
          </a:xfrm>
        </p:grpSpPr>
        <p:sp>
          <p:nvSpPr>
            <p:cNvPr id="6" name="AutoShape 13"/>
            <p:cNvSpPr>
              <a:spLocks noChangeArrowheads="1"/>
            </p:cNvSpPr>
            <p:nvPr/>
          </p:nvSpPr>
          <p:spPr bwMode="gray">
            <a:xfrm rot="10800000">
              <a:off x="1746250" y="3128010"/>
              <a:ext cx="3828415" cy="3364230"/>
            </a:xfrm>
            <a:prstGeom prst="roundRect">
              <a:avLst>
                <a:gd name="adj" fmla="val 6170"/>
              </a:avLst>
            </a:prstGeom>
            <a:gradFill rotWithShape="1">
              <a:gsLst>
                <a:gs pos="0">
                  <a:srgbClr val="D7D7D7">
                    <a:gamma/>
                    <a:tint val="4314"/>
                    <a:invGamma/>
                  </a:srgbClr>
                </a:gs>
                <a:gs pos="100000">
                  <a:srgbClr val="D7D7D7"/>
                </a:gs>
              </a:gsLst>
              <a:lin ang="5400000" scaled="1"/>
            </a:gradFill>
            <a:ln w="19050">
              <a:noFill/>
              <a:round/>
            </a:ln>
            <a:effectLst>
              <a:outerShdw blurRad="225425" dist="50800" dir="5220000" algn="ctr">
                <a:srgbClr val="000000">
                  <a:alpha val="33000"/>
                </a:srgbClr>
              </a:outerShdw>
            </a:effectLst>
            <a:scene3d>
              <a:camera prst="perspectiveFront" fov="4800000">
                <a:rot lat="0" lon="20462061" rev="0"/>
              </a:camera>
              <a:lightRig rig="harsh" dir="t">
                <a:rot lat="0" lon="0" rev="3000000"/>
              </a:lightRig>
            </a:scene3d>
            <a:sp3d extrusionH="127000" contourW="19050">
              <a:bevelT w="50800" h="19050" prst="angle"/>
              <a:bevelB w="50800" h="19050" prst="angle"/>
              <a:contourClr>
                <a:srgbClr val="FFFFFF"/>
              </a:contour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1451" name="Rectangle 19"/>
            <p:cNvSpPr/>
            <p:nvPr/>
          </p:nvSpPr>
          <p:spPr>
            <a:xfrm>
              <a:off x="2032635" y="3685540"/>
              <a:ext cx="3610610" cy="2243050"/>
            </a:xfrm>
            <a:prstGeom prst="rect">
              <a:avLst/>
            </a:prstGeom>
            <a:noFill/>
            <a:ln w="9525">
              <a:noFill/>
            </a:ln>
          </p:spPr>
          <p:txBody>
            <a:bodyPr wrap="square">
              <a:spAutoFit/>
            </a:bodyPr>
            <a:lstStyle/>
            <a:p>
              <a:pPr algn="l">
                <a:lnSpc>
                  <a:spcPct val="150000"/>
                </a:lnSpc>
              </a:pPr>
              <a:r>
                <a:rPr lang="zh-CN" altLang="zh-CN" sz="2400" dirty="0">
                  <a:solidFill>
                    <a:schemeClr val="tx1"/>
                  </a:solidFill>
                  <a:latin typeface="微软雅黑" panose="020B0503020204020204" pitchFamily="34" charset="-122"/>
                  <a:ea typeface="微软雅黑" panose="020B0503020204020204" pitchFamily="34" charset="-122"/>
                </a:rPr>
                <a:t>直观反映投资的返本</a:t>
              </a:r>
              <a:r>
                <a:rPr lang="zh-CN" altLang="en-US" sz="2400" dirty="0">
                  <a:solidFill>
                    <a:schemeClr val="tx1"/>
                  </a:solidFill>
                  <a:latin typeface="微软雅黑" panose="020B0503020204020204" pitchFamily="34" charset="-122"/>
                  <a:ea typeface="微软雅黑" panose="020B0503020204020204" pitchFamily="34" charset="-122"/>
                </a:rPr>
                <a:t>时间</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gn="l">
                <a:lnSpc>
                  <a:spcPct val="150000"/>
                </a:lnSpc>
              </a:pPr>
              <a:r>
                <a:rPr lang="zh-CN" altLang="zh-CN" sz="2400" dirty="0">
                  <a:solidFill>
                    <a:schemeClr val="tx1"/>
                  </a:solidFill>
                  <a:latin typeface="微软雅黑" panose="020B0503020204020204" pitchFamily="34" charset="-122"/>
                  <a:ea typeface="微软雅黑" panose="020B0503020204020204" pitchFamily="34" charset="-122"/>
                </a:rPr>
                <a:t>便于理解，计算</a:t>
              </a:r>
              <a:r>
                <a:rPr lang="zh-CN" altLang="en-US" sz="2400" dirty="0">
                  <a:solidFill>
                    <a:schemeClr val="tx1"/>
                  </a:solidFill>
                  <a:latin typeface="微软雅黑" panose="020B0503020204020204" pitchFamily="34" charset="-122"/>
                  <a:ea typeface="微软雅黑" panose="020B0503020204020204" pitchFamily="34" charset="-122"/>
                </a:rPr>
                <a:t>简便；</a:t>
              </a:r>
              <a:endParaRPr lang="en-US" altLang="zh-CN" sz="2400" dirty="0">
                <a:solidFill>
                  <a:schemeClr val="tx1"/>
                </a:solidFill>
                <a:latin typeface="微软雅黑" panose="020B0503020204020204" pitchFamily="34" charset="-122"/>
                <a:ea typeface="微软雅黑" panose="020B0503020204020204" pitchFamily="34" charset="-122"/>
              </a:endParaRPr>
            </a:p>
            <a:p>
              <a:pPr algn="l">
                <a:lnSpc>
                  <a:spcPct val="150000"/>
                </a:lnSpc>
              </a:pPr>
              <a:r>
                <a:rPr lang="zh-CN" altLang="zh-CN" sz="2400" dirty="0">
                  <a:solidFill>
                    <a:schemeClr val="tx1"/>
                  </a:solidFill>
                  <a:latin typeface="微软雅黑" panose="020B0503020204020204" pitchFamily="34" charset="-122"/>
                  <a:ea typeface="微软雅黑" panose="020B0503020204020204" pitchFamily="34" charset="-122"/>
                </a:rPr>
                <a:t>可以直接利用回收期之前的净现金流量信息。</a:t>
              </a:r>
              <a:endParaRPr lang="zh-CN" altLang="zh-CN" sz="2400" dirty="0">
                <a:solidFill>
                  <a:schemeClr val="tx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7105650" y="2960370"/>
            <a:ext cx="4084320" cy="3531235"/>
            <a:chOff x="7105650" y="2960370"/>
            <a:chExt cx="4084320" cy="3531235"/>
          </a:xfrm>
        </p:grpSpPr>
        <p:sp>
          <p:nvSpPr>
            <p:cNvPr id="20" name="AutoShape 13"/>
            <p:cNvSpPr>
              <a:spLocks noChangeArrowheads="1"/>
            </p:cNvSpPr>
            <p:nvPr/>
          </p:nvSpPr>
          <p:spPr bwMode="gray">
            <a:xfrm rot="10800000">
              <a:off x="7105650" y="2960370"/>
              <a:ext cx="4084320" cy="3531235"/>
            </a:xfrm>
            <a:prstGeom prst="roundRect">
              <a:avLst>
                <a:gd name="adj" fmla="val 6170"/>
              </a:avLst>
            </a:prstGeom>
            <a:gradFill rotWithShape="1">
              <a:gsLst>
                <a:gs pos="0">
                  <a:srgbClr val="D7D7D7">
                    <a:gamma/>
                    <a:tint val="4314"/>
                    <a:invGamma/>
                  </a:srgbClr>
                </a:gs>
                <a:gs pos="100000">
                  <a:srgbClr val="D7D7D7"/>
                </a:gs>
              </a:gsLst>
              <a:lin ang="5400000" scaled="1"/>
            </a:gradFill>
            <a:ln w="19050">
              <a:noFill/>
              <a:round/>
            </a:ln>
            <a:effectLst>
              <a:outerShdw blurRad="225425" dist="50800" dir="5220000" algn="ctr">
                <a:srgbClr val="000000">
                  <a:alpha val="33000"/>
                </a:srgbClr>
              </a:outerShdw>
            </a:effectLst>
            <a:scene3d>
              <a:camera prst="perspectiveFront" fov="4800000">
                <a:rot lat="0" lon="20462061" rev="0"/>
              </a:camera>
              <a:lightRig rig="harsh" dir="t">
                <a:rot lat="0" lon="0" rev="3000000"/>
              </a:lightRig>
            </a:scene3d>
            <a:sp3d extrusionH="127000" contourW="19050">
              <a:bevelT w="50800" h="19050" prst="angle"/>
              <a:bevelB w="50800" h="19050" prst="angle"/>
              <a:contourClr>
                <a:srgbClr val="FFFFFF"/>
              </a:contour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1452" name="Rectangle 26"/>
            <p:cNvSpPr/>
            <p:nvPr/>
          </p:nvSpPr>
          <p:spPr>
            <a:xfrm>
              <a:off x="7569835" y="3482340"/>
              <a:ext cx="3620135" cy="2861310"/>
            </a:xfrm>
            <a:prstGeom prst="rect">
              <a:avLst/>
            </a:prstGeom>
            <a:noFill/>
            <a:ln w="9525">
              <a:noFill/>
            </a:ln>
          </p:spPr>
          <p:txBody>
            <a:bodyPr wrap="square">
              <a:spAutoFit/>
            </a:bodyPr>
            <a:lstStyle/>
            <a:p>
              <a:pPr algn="l">
                <a:lnSpc>
                  <a:spcPct val="150000"/>
                </a:lnSpc>
              </a:pPr>
              <a:r>
                <a:rPr lang="zh-CN" altLang="zh-CN" sz="2400" dirty="0">
                  <a:solidFill>
                    <a:schemeClr val="tx1"/>
                  </a:solidFill>
                  <a:latin typeface="微软雅黑" panose="020B0503020204020204" pitchFamily="34" charset="-122"/>
                  <a:ea typeface="微软雅黑" panose="020B0503020204020204" pitchFamily="34" charset="-122"/>
                </a:rPr>
                <a:t>没有考虑资金时间价值</a:t>
              </a:r>
              <a:r>
                <a:rPr lang="zh-CN" altLang="en-US" sz="2400" dirty="0">
                  <a:solidFill>
                    <a:schemeClr val="tx1"/>
                  </a:solidFill>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没有考虑</a:t>
              </a:r>
              <a:r>
                <a:rPr lang="zh-CN" altLang="zh-CN" sz="2400" dirty="0">
                  <a:solidFill>
                    <a:schemeClr val="tx1"/>
                  </a:solidFill>
                  <a:latin typeface="微软雅黑" panose="020B0503020204020204" pitchFamily="34" charset="-122"/>
                  <a:ea typeface="微软雅黑" panose="020B0503020204020204" pitchFamily="34" charset="-122"/>
                </a:rPr>
                <a:t>回收期满后继续发生的净现金流量</a:t>
              </a:r>
              <a:r>
                <a:rPr lang="zh-CN" altLang="en-US" sz="2400" dirty="0">
                  <a:solidFill>
                    <a:schemeClr val="tx1"/>
                  </a:solidFill>
                  <a:latin typeface="微软雅黑" panose="020B0503020204020204" pitchFamily="34" charset="-122"/>
                  <a:ea typeface="微软雅黑" panose="020B0503020204020204" pitchFamily="34" charset="-122"/>
                </a:rPr>
                <a:t>；</a:t>
              </a:r>
              <a:endParaRPr lang="en-US" altLang="zh-CN" sz="2400" dirty="0">
                <a:solidFill>
                  <a:schemeClr val="tx1"/>
                </a:solidFill>
                <a:latin typeface="微软雅黑" panose="020B0503020204020204" pitchFamily="34" charset="-122"/>
                <a:ea typeface="微软雅黑" panose="020B0503020204020204" pitchFamily="34" charset="-122"/>
              </a:endParaRPr>
            </a:p>
            <a:p>
              <a:pPr algn="l">
                <a:lnSpc>
                  <a:spcPct val="150000"/>
                </a:lnSpc>
              </a:pPr>
              <a:r>
                <a:rPr lang="zh-CN" altLang="zh-CN" sz="2400" dirty="0">
                  <a:solidFill>
                    <a:schemeClr val="tx1"/>
                  </a:solidFill>
                  <a:latin typeface="微软雅黑" panose="020B0503020204020204" pitchFamily="34" charset="-122"/>
                  <a:ea typeface="微软雅黑" panose="020B0503020204020204" pitchFamily="34" charset="-122"/>
                </a:rPr>
                <a:t>不能正确反映投资方式不同对项目的影响。</a:t>
              </a:r>
              <a:endParaRPr lang="zh-CN" altLang="zh-CN" sz="2400" dirty="0">
                <a:solidFill>
                  <a:schemeClr val="tx1"/>
                </a:solidFill>
                <a:latin typeface="微软雅黑" panose="020B0503020204020204" pitchFamily="34" charset="-122"/>
                <a:ea typeface="微软雅黑" panose="020B0503020204020204" pitchFamily="34" charset="-122"/>
              </a:endParaRPr>
            </a:p>
          </p:txBody>
        </p:sp>
      </p:grpSp>
      <p:grpSp>
        <p:nvGrpSpPr>
          <p:cNvPr id="61450" name="组合 82"/>
          <p:cNvGrpSpPr/>
          <p:nvPr/>
        </p:nvGrpSpPr>
        <p:grpSpPr>
          <a:xfrm>
            <a:off x="7285990" y="2082800"/>
            <a:ext cx="1528763" cy="1511300"/>
            <a:chOff x="5043463" y="4278331"/>
            <a:chExt cx="1631950" cy="1612900"/>
          </a:xfrm>
        </p:grpSpPr>
        <p:grpSp>
          <p:nvGrpSpPr>
            <p:cNvPr id="61453" name="Group 50"/>
            <p:cNvGrpSpPr/>
            <p:nvPr/>
          </p:nvGrpSpPr>
          <p:grpSpPr>
            <a:xfrm>
              <a:off x="5043463" y="4278331"/>
              <a:ext cx="1631950" cy="1612900"/>
              <a:chOff x="437" y="1700"/>
              <a:chExt cx="1110" cy="1096"/>
            </a:xfrm>
          </p:grpSpPr>
          <p:grpSp>
            <p:nvGrpSpPr>
              <p:cNvPr id="61461" name="Group 51"/>
              <p:cNvGrpSpPr/>
              <p:nvPr/>
            </p:nvGrpSpPr>
            <p:grpSpPr>
              <a:xfrm>
                <a:off x="437" y="1700"/>
                <a:ext cx="1110" cy="1096"/>
                <a:chOff x="437" y="1700"/>
                <a:chExt cx="1110" cy="1096"/>
              </a:xfrm>
            </p:grpSpPr>
            <p:sp>
              <p:nvSpPr>
                <p:cNvPr id="61465" name="Oval 52"/>
                <p:cNvSpPr/>
                <p:nvPr/>
              </p:nvSpPr>
              <p:spPr>
                <a:xfrm>
                  <a:off x="437" y="1700"/>
                  <a:ext cx="1110" cy="1096"/>
                </a:xfrm>
                <a:prstGeom prst="ellipse">
                  <a:avLst/>
                </a:prstGeom>
                <a:solidFill>
                  <a:srgbClr val="AA531E">
                    <a:alpha val="10196"/>
                  </a:srgbClr>
                </a:solidFill>
                <a:ln w="57150">
                  <a:noFill/>
                </a:ln>
              </p:spPr>
              <p:txBody>
                <a:bodyPr wrap="none" anchor="ctr"/>
                <a:lstStyle/>
                <a:p>
                  <a:endParaRPr lang="zh-CN" altLang="en-US" dirty="0">
                    <a:latin typeface="微软雅黑" panose="020B0503020204020204" pitchFamily="34" charset="-122"/>
                  </a:endParaRPr>
                </a:p>
              </p:txBody>
            </p:sp>
            <p:sp>
              <p:nvSpPr>
                <p:cNvPr id="61466" name="Oval 53"/>
                <p:cNvSpPr/>
                <p:nvPr/>
              </p:nvSpPr>
              <p:spPr>
                <a:xfrm>
                  <a:off x="462" y="1725"/>
                  <a:ext cx="1062" cy="1048"/>
                </a:xfrm>
                <a:prstGeom prst="ellipse">
                  <a:avLst/>
                </a:prstGeom>
                <a:solidFill>
                  <a:srgbClr val="817E00">
                    <a:alpha val="10196"/>
                  </a:srgbClr>
                </a:solidFill>
                <a:ln w="57150">
                  <a:noFill/>
                </a:ln>
              </p:spPr>
              <p:txBody>
                <a:bodyPr wrap="none" anchor="ctr"/>
                <a:lstStyle/>
                <a:p>
                  <a:endParaRPr lang="zh-CN" altLang="en-US" dirty="0">
                    <a:latin typeface="微软雅黑" panose="020B0503020204020204" pitchFamily="34" charset="-122"/>
                  </a:endParaRPr>
                </a:p>
              </p:txBody>
            </p:sp>
          </p:grpSp>
          <p:grpSp>
            <p:nvGrpSpPr>
              <p:cNvPr id="61462" name="Group 54"/>
              <p:cNvGrpSpPr/>
              <p:nvPr/>
            </p:nvGrpSpPr>
            <p:grpSpPr>
              <a:xfrm>
                <a:off x="487" y="1748"/>
                <a:ext cx="1026" cy="1013"/>
                <a:chOff x="438" y="1700"/>
                <a:chExt cx="1110" cy="1095"/>
              </a:xfrm>
            </p:grpSpPr>
            <p:sp>
              <p:nvSpPr>
                <p:cNvPr id="61463" name="Oval 55"/>
                <p:cNvSpPr/>
                <p:nvPr/>
              </p:nvSpPr>
              <p:spPr>
                <a:xfrm>
                  <a:off x="438" y="1700"/>
                  <a:ext cx="1110" cy="1095"/>
                </a:xfrm>
                <a:prstGeom prst="ellipse">
                  <a:avLst/>
                </a:prstGeom>
                <a:solidFill>
                  <a:srgbClr val="817E00">
                    <a:alpha val="10196"/>
                  </a:srgbClr>
                </a:solidFill>
                <a:ln w="57150">
                  <a:noFill/>
                </a:ln>
              </p:spPr>
              <p:txBody>
                <a:bodyPr wrap="none" anchor="ctr"/>
                <a:lstStyle/>
                <a:p>
                  <a:endParaRPr lang="zh-CN" altLang="en-US" dirty="0">
                    <a:latin typeface="微软雅黑" panose="020B0503020204020204" pitchFamily="34" charset="-122"/>
                  </a:endParaRPr>
                </a:p>
              </p:txBody>
            </p:sp>
            <p:sp>
              <p:nvSpPr>
                <p:cNvPr id="61464" name="Oval 56"/>
                <p:cNvSpPr/>
                <p:nvPr/>
              </p:nvSpPr>
              <p:spPr>
                <a:xfrm>
                  <a:off x="463" y="1725"/>
                  <a:ext cx="1062" cy="1048"/>
                </a:xfrm>
                <a:prstGeom prst="ellipse">
                  <a:avLst/>
                </a:prstGeom>
                <a:solidFill>
                  <a:srgbClr val="817E00">
                    <a:alpha val="10196"/>
                  </a:srgbClr>
                </a:solidFill>
                <a:ln w="57150">
                  <a:noFill/>
                </a:ln>
              </p:spPr>
              <p:txBody>
                <a:bodyPr wrap="none" anchor="ctr"/>
                <a:lstStyle/>
                <a:p>
                  <a:endParaRPr lang="zh-CN" altLang="en-US" dirty="0">
                    <a:latin typeface="微软雅黑" panose="020B0503020204020204" pitchFamily="34" charset="-122"/>
                  </a:endParaRPr>
                </a:p>
              </p:txBody>
            </p:sp>
          </p:grpSp>
        </p:grpSp>
        <p:grpSp>
          <p:nvGrpSpPr>
            <p:cNvPr id="61454" name="组合 89"/>
            <p:cNvGrpSpPr/>
            <p:nvPr/>
          </p:nvGrpSpPr>
          <p:grpSpPr>
            <a:xfrm>
              <a:off x="5127600" y="4340244"/>
              <a:ext cx="1484313" cy="1447638"/>
              <a:chOff x="5127600" y="4340244"/>
              <a:chExt cx="1484313" cy="1447638"/>
            </a:xfrm>
          </p:grpSpPr>
          <p:grpSp>
            <p:nvGrpSpPr>
              <p:cNvPr id="61455" name="Group 65"/>
              <p:cNvGrpSpPr/>
              <p:nvPr/>
            </p:nvGrpSpPr>
            <p:grpSpPr>
              <a:xfrm>
                <a:off x="5145063" y="4340244"/>
                <a:ext cx="1466850" cy="1445846"/>
                <a:chOff x="708" y="2203"/>
                <a:chExt cx="751" cy="740"/>
              </a:xfrm>
            </p:grpSpPr>
            <p:sp>
              <p:nvSpPr>
                <p:cNvPr id="61459" name="Oval 66"/>
                <p:cNvSpPr/>
                <p:nvPr/>
              </p:nvSpPr>
              <p:spPr>
                <a:xfrm>
                  <a:off x="728" y="2235"/>
                  <a:ext cx="717" cy="708"/>
                </a:xfrm>
                <a:prstGeom prst="ellipse">
                  <a:avLst/>
                </a:prstGeom>
                <a:gradFill rotWithShape="1">
                  <a:gsLst>
                    <a:gs pos="0">
                      <a:srgbClr val="0099CC"/>
                    </a:gs>
                    <a:gs pos="100000">
                      <a:srgbClr val="003141"/>
                    </a:gs>
                  </a:gsLst>
                  <a:lin ang="5400000" scaled="1"/>
                  <a:tileRect/>
                </a:gradFill>
                <a:ln w="38100" cap="flat" cmpd="sng">
                  <a:solidFill>
                    <a:srgbClr val="F8F8F8">
                      <a:alpha val="79999"/>
                    </a:srgbClr>
                  </a:solidFill>
                  <a:prstDash val="solid"/>
                  <a:headEnd type="none" w="med" len="med"/>
                  <a:tailEnd type="none" w="med" len="med"/>
                </a:ln>
              </p:spPr>
              <p:txBody>
                <a:bodyPr wrap="none" anchor="ctr"/>
                <a:lstStyle/>
                <a:p>
                  <a:endParaRPr lang="zh-CN" altLang="en-US" dirty="0">
                    <a:latin typeface="微软雅黑" panose="020B0503020204020204" pitchFamily="34" charset="-122"/>
                  </a:endParaRPr>
                </a:p>
              </p:txBody>
            </p:sp>
            <p:pic>
              <p:nvPicPr>
                <p:cNvPr id="61460" name="Picture 67" descr="cir_lighteffect0"/>
                <p:cNvPicPr>
                  <a:picLocks noChangeAspect="1"/>
                </p:cNvPicPr>
                <p:nvPr/>
              </p:nvPicPr>
              <p:blipFill>
                <a:blip r:embed="rId1" cstate="print">
                  <a:lum bright="17999" contrast="-12000"/>
                </a:blip>
                <a:stretch>
                  <a:fillRect/>
                </a:stretch>
              </p:blipFill>
              <p:spPr>
                <a:xfrm>
                  <a:off x="708" y="2203"/>
                  <a:ext cx="751" cy="644"/>
                </a:xfrm>
                <a:prstGeom prst="rect">
                  <a:avLst/>
                </a:prstGeom>
                <a:noFill/>
                <a:ln w="9525">
                  <a:noFill/>
                </a:ln>
              </p:spPr>
            </p:pic>
          </p:grpSp>
          <p:sp>
            <p:nvSpPr>
              <p:cNvPr id="61456" name="Oval 69"/>
              <p:cNvSpPr/>
              <p:nvPr/>
            </p:nvSpPr>
            <p:spPr>
              <a:xfrm>
                <a:off x="5167173" y="4403703"/>
                <a:ext cx="1399782" cy="1384179"/>
              </a:xfrm>
              <a:prstGeom prst="ellipse">
                <a:avLst/>
              </a:prstGeom>
              <a:solidFill>
                <a:srgbClr val="0070C0"/>
              </a:solidFill>
              <a:ln w="38100" cap="flat" cmpd="sng">
                <a:solidFill>
                  <a:srgbClr val="F8F8F8">
                    <a:alpha val="79999"/>
                  </a:srgbClr>
                </a:solidFill>
                <a:prstDash val="solid"/>
                <a:headEnd type="none" w="med" len="med"/>
                <a:tailEnd type="none" w="med" len="med"/>
              </a:ln>
            </p:spPr>
            <p:txBody>
              <a:bodyPr wrap="none" anchor="ctr"/>
              <a:lstStyle/>
              <a:p>
                <a:endParaRPr lang="zh-CN" altLang="en-US" dirty="0">
                  <a:latin typeface="微软雅黑" panose="020B0503020204020204" pitchFamily="34" charset="-122"/>
                </a:endParaRPr>
              </a:p>
            </p:txBody>
          </p:sp>
          <p:pic>
            <p:nvPicPr>
              <p:cNvPr id="61457" name="Picture 70" descr="cir_lighteffect0"/>
              <p:cNvPicPr>
                <a:picLocks noChangeAspect="1"/>
              </p:cNvPicPr>
              <p:nvPr/>
            </p:nvPicPr>
            <p:blipFill>
              <a:blip r:embed="rId1" cstate="print">
                <a:lum bright="17999" contrast="-12000"/>
              </a:blip>
              <a:stretch>
                <a:fillRect/>
              </a:stretch>
            </p:blipFill>
            <p:spPr>
              <a:xfrm>
                <a:off x="5127600" y="4340244"/>
                <a:ext cx="1466850" cy="1258887"/>
              </a:xfrm>
              <a:prstGeom prst="rect">
                <a:avLst/>
              </a:prstGeom>
              <a:noFill/>
              <a:ln w="9525">
                <a:noFill/>
              </a:ln>
            </p:spPr>
          </p:pic>
          <p:sp>
            <p:nvSpPr>
              <p:cNvPr id="61458" name="Rectangle 60"/>
              <p:cNvSpPr/>
              <p:nvPr/>
            </p:nvSpPr>
            <p:spPr>
              <a:xfrm>
                <a:off x="5158102" y="4854293"/>
                <a:ext cx="1452119" cy="557060"/>
              </a:xfrm>
              <a:prstGeom prst="rect">
                <a:avLst/>
              </a:prstGeom>
              <a:noFill/>
              <a:ln w="9525">
                <a:noFill/>
              </a:ln>
            </p:spPr>
            <p:txBody>
              <a:bodyPr>
                <a:spAutoFit/>
              </a:bodyPr>
              <a:lstStyle/>
              <a:p>
                <a:pPr algn="ctr">
                  <a:spcBef>
                    <a:spcPct val="50000"/>
                  </a:spcBef>
                </a:pPr>
                <a:r>
                  <a:rPr lang="zh-CN" altLang="en-US" sz="2800" dirty="0">
                    <a:solidFill>
                      <a:srgbClr val="F8F8F8"/>
                    </a:solidFill>
                    <a:latin typeface="微软雅黑" panose="020B0503020204020204" pitchFamily="34" charset="-122"/>
                    <a:ea typeface="微软雅黑" panose="020B0503020204020204" pitchFamily="34" charset="-122"/>
                    <a:cs typeface="Arial" panose="020B0604020202020204" pitchFamily="34" charset="0"/>
                  </a:rPr>
                  <a:t>缺点</a:t>
                </a:r>
                <a:endParaRPr lang="zh-CN" altLang="en-US" sz="2800" dirty="0">
                  <a:solidFill>
                    <a:srgbClr val="F8F8F8"/>
                  </a:solidFill>
                  <a:latin typeface="微软雅黑" panose="020B0503020204020204" pitchFamily="34" charset="-122"/>
                  <a:ea typeface="微软雅黑" panose="020B0503020204020204" pitchFamily="34" charset="-122"/>
                </a:endParaRPr>
              </a:p>
            </p:txBody>
          </p:sp>
        </p:grpSp>
      </p:grpSp>
      <p:grpSp>
        <p:nvGrpSpPr>
          <p:cNvPr id="61449" name="组合 64"/>
          <p:cNvGrpSpPr/>
          <p:nvPr/>
        </p:nvGrpSpPr>
        <p:grpSpPr>
          <a:xfrm>
            <a:off x="1930718" y="2094865"/>
            <a:ext cx="1500187" cy="1482725"/>
            <a:chOff x="2312963" y="4278331"/>
            <a:chExt cx="1631950" cy="1612900"/>
          </a:xfrm>
        </p:grpSpPr>
        <p:grpSp>
          <p:nvGrpSpPr>
            <p:cNvPr id="61467" name="Group 43"/>
            <p:cNvGrpSpPr/>
            <p:nvPr/>
          </p:nvGrpSpPr>
          <p:grpSpPr>
            <a:xfrm>
              <a:off x="2312963" y="4278331"/>
              <a:ext cx="1631950" cy="1612900"/>
              <a:chOff x="437" y="1700"/>
              <a:chExt cx="1110" cy="1096"/>
            </a:xfrm>
          </p:grpSpPr>
          <p:grpSp>
            <p:nvGrpSpPr>
              <p:cNvPr id="61471" name="Group 44"/>
              <p:cNvGrpSpPr/>
              <p:nvPr/>
            </p:nvGrpSpPr>
            <p:grpSpPr>
              <a:xfrm>
                <a:off x="437" y="1700"/>
                <a:ext cx="1110" cy="1096"/>
                <a:chOff x="437" y="1700"/>
                <a:chExt cx="1110" cy="1096"/>
              </a:xfrm>
            </p:grpSpPr>
            <p:sp>
              <p:nvSpPr>
                <p:cNvPr id="61475" name="Oval 45"/>
                <p:cNvSpPr/>
                <p:nvPr/>
              </p:nvSpPr>
              <p:spPr>
                <a:xfrm>
                  <a:off x="437" y="1700"/>
                  <a:ext cx="1110" cy="1096"/>
                </a:xfrm>
                <a:prstGeom prst="ellipse">
                  <a:avLst/>
                </a:prstGeom>
                <a:solidFill>
                  <a:srgbClr val="7BD339">
                    <a:alpha val="10196"/>
                  </a:srgbClr>
                </a:solidFill>
                <a:ln w="57150">
                  <a:noFill/>
                </a:ln>
              </p:spPr>
              <p:txBody>
                <a:bodyPr wrap="none" anchor="ctr"/>
                <a:lstStyle/>
                <a:p>
                  <a:endParaRPr lang="zh-CN" altLang="en-US" dirty="0">
                    <a:latin typeface="微软雅黑" panose="020B0503020204020204" pitchFamily="34" charset="-122"/>
                  </a:endParaRPr>
                </a:p>
              </p:txBody>
            </p:sp>
            <p:sp>
              <p:nvSpPr>
                <p:cNvPr id="61476" name="Oval 46"/>
                <p:cNvSpPr/>
                <p:nvPr/>
              </p:nvSpPr>
              <p:spPr>
                <a:xfrm>
                  <a:off x="462" y="1725"/>
                  <a:ext cx="1062" cy="1048"/>
                </a:xfrm>
                <a:prstGeom prst="ellipse">
                  <a:avLst/>
                </a:prstGeom>
                <a:solidFill>
                  <a:srgbClr val="7BD339">
                    <a:alpha val="10196"/>
                  </a:srgbClr>
                </a:solidFill>
                <a:ln w="57150">
                  <a:noFill/>
                </a:ln>
              </p:spPr>
              <p:txBody>
                <a:bodyPr wrap="none" anchor="ctr"/>
                <a:lstStyle/>
                <a:p>
                  <a:endParaRPr lang="zh-CN" altLang="en-US" dirty="0">
                    <a:latin typeface="微软雅黑" panose="020B0503020204020204" pitchFamily="34" charset="-122"/>
                  </a:endParaRPr>
                </a:p>
              </p:txBody>
            </p:sp>
          </p:grpSp>
          <p:grpSp>
            <p:nvGrpSpPr>
              <p:cNvPr id="61472" name="Group 47"/>
              <p:cNvGrpSpPr/>
              <p:nvPr/>
            </p:nvGrpSpPr>
            <p:grpSpPr>
              <a:xfrm>
                <a:off x="486" y="1748"/>
                <a:ext cx="1025" cy="1014"/>
                <a:chOff x="437" y="1700"/>
                <a:chExt cx="1109" cy="1096"/>
              </a:xfrm>
            </p:grpSpPr>
            <p:sp>
              <p:nvSpPr>
                <p:cNvPr id="61473" name="Oval 48"/>
                <p:cNvSpPr/>
                <p:nvPr/>
              </p:nvSpPr>
              <p:spPr>
                <a:xfrm>
                  <a:off x="437" y="1700"/>
                  <a:ext cx="1109" cy="1096"/>
                </a:xfrm>
                <a:prstGeom prst="ellipse">
                  <a:avLst/>
                </a:prstGeom>
                <a:solidFill>
                  <a:srgbClr val="7BD339">
                    <a:alpha val="10196"/>
                  </a:srgbClr>
                </a:solidFill>
                <a:ln w="57150">
                  <a:noFill/>
                </a:ln>
              </p:spPr>
              <p:txBody>
                <a:bodyPr wrap="none" anchor="ctr"/>
                <a:lstStyle/>
                <a:p>
                  <a:endParaRPr lang="zh-CN" altLang="en-US" dirty="0">
                    <a:latin typeface="微软雅黑" panose="020B0503020204020204" pitchFamily="34" charset="-122"/>
                  </a:endParaRPr>
                </a:p>
              </p:txBody>
            </p:sp>
            <p:sp>
              <p:nvSpPr>
                <p:cNvPr id="61474" name="Oval 49"/>
                <p:cNvSpPr/>
                <p:nvPr/>
              </p:nvSpPr>
              <p:spPr>
                <a:xfrm>
                  <a:off x="463" y="1725"/>
                  <a:ext cx="1061" cy="1048"/>
                </a:xfrm>
                <a:prstGeom prst="ellipse">
                  <a:avLst/>
                </a:prstGeom>
                <a:solidFill>
                  <a:srgbClr val="7BD339">
                    <a:alpha val="10196"/>
                  </a:srgbClr>
                </a:solidFill>
                <a:ln w="57150">
                  <a:noFill/>
                </a:ln>
              </p:spPr>
              <p:txBody>
                <a:bodyPr wrap="none" anchor="ctr"/>
                <a:lstStyle/>
                <a:p>
                  <a:endParaRPr lang="zh-CN" altLang="en-US" dirty="0">
                    <a:latin typeface="微软雅黑" panose="020B0503020204020204" pitchFamily="34" charset="-122"/>
                  </a:endParaRPr>
                </a:p>
              </p:txBody>
            </p:sp>
          </p:grpSp>
        </p:grpSp>
        <p:sp>
          <p:nvSpPr>
            <p:cNvPr id="61468" name="Oval 62"/>
            <p:cNvSpPr/>
            <p:nvPr/>
          </p:nvSpPr>
          <p:spPr>
            <a:xfrm>
              <a:off x="2423487" y="4402666"/>
              <a:ext cx="1398814" cy="1384953"/>
            </a:xfrm>
            <a:prstGeom prst="ellipse">
              <a:avLst/>
            </a:prstGeom>
            <a:solidFill>
              <a:schemeClr val="accent4"/>
            </a:solidFill>
            <a:ln w="38100" cap="flat" cmpd="sng">
              <a:solidFill>
                <a:srgbClr val="F8F8F8">
                  <a:alpha val="79999"/>
                </a:srgbClr>
              </a:solidFill>
              <a:prstDash val="solid"/>
              <a:headEnd type="none" w="med" len="med"/>
              <a:tailEnd type="none" w="med" len="med"/>
            </a:ln>
          </p:spPr>
          <p:txBody>
            <a:bodyPr wrap="none" anchor="ctr"/>
            <a:lstStyle/>
            <a:p>
              <a:endParaRPr lang="zh-CN" altLang="en-US" dirty="0">
                <a:latin typeface="微软雅黑" panose="020B0503020204020204" pitchFamily="34" charset="-122"/>
              </a:endParaRPr>
            </a:p>
          </p:txBody>
        </p:sp>
        <p:pic>
          <p:nvPicPr>
            <p:cNvPr id="61469" name="Picture 63" descr="cir_lighteffect0"/>
            <p:cNvPicPr>
              <a:picLocks noChangeAspect="1"/>
            </p:cNvPicPr>
            <p:nvPr/>
          </p:nvPicPr>
          <p:blipFill>
            <a:blip r:embed="rId1" cstate="print">
              <a:lum bright="17999" contrast="-12000"/>
            </a:blip>
            <a:stretch>
              <a:fillRect/>
            </a:stretch>
          </p:blipFill>
          <p:spPr>
            <a:xfrm>
              <a:off x="2384400" y="4340244"/>
              <a:ext cx="1466850" cy="1258887"/>
            </a:xfrm>
            <a:prstGeom prst="rect">
              <a:avLst/>
            </a:prstGeom>
            <a:noFill/>
            <a:ln w="9525">
              <a:noFill/>
            </a:ln>
          </p:spPr>
        </p:pic>
        <p:sp>
          <p:nvSpPr>
            <p:cNvPr id="61470" name="Rectangle 60"/>
            <p:cNvSpPr/>
            <p:nvPr/>
          </p:nvSpPr>
          <p:spPr>
            <a:xfrm>
              <a:off x="2409535" y="4815626"/>
              <a:ext cx="1450622" cy="567796"/>
            </a:xfrm>
            <a:prstGeom prst="rect">
              <a:avLst/>
            </a:prstGeom>
            <a:noFill/>
            <a:ln w="9525">
              <a:noFill/>
            </a:ln>
          </p:spPr>
          <p:txBody>
            <a:bodyPr>
              <a:spAutoFit/>
            </a:bodyPr>
            <a:lstStyle/>
            <a:p>
              <a:pPr algn="ctr">
                <a:spcBef>
                  <a:spcPct val="50000"/>
                </a:spcBef>
              </a:pPr>
              <a:r>
                <a:rPr lang="zh-CN" altLang="en-US" sz="2800" dirty="0">
                  <a:solidFill>
                    <a:srgbClr val="F8F8F8"/>
                  </a:solidFill>
                  <a:latin typeface="微软雅黑" panose="020B0503020204020204" pitchFamily="34" charset="-122"/>
                  <a:ea typeface="微软雅黑" panose="020B0503020204020204" pitchFamily="34" charset="-122"/>
                  <a:cs typeface="Arial" panose="020B0604020202020204" pitchFamily="34" charset="0"/>
                </a:rPr>
                <a:t>优点</a:t>
              </a:r>
              <a:endParaRPr lang="zh-CN" altLang="en-US" sz="2800" dirty="0">
                <a:solidFill>
                  <a:srgbClr val="F8F8F8"/>
                </a:solidFill>
                <a:latin typeface="微软雅黑" panose="020B0503020204020204" pitchFamily="34" charset="-122"/>
                <a:ea typeface="微软雅黑" panose="020B0503020204020204" pitchFamily="34" charset="-122"/>
              </a:endParaRPr>
            </a:p>
          </p:txBody>
        </p:sp>
      </p:gr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1000" fill="hold"/>
                                        <p:tgtEl>
                                          <p:spTgt spid="21"/>
                                        </p:tgtEl>
                                        <p:attrNameLst>
                                          <p:attrName>ppt_w</p:attrName>
                                        </p:attrNameLst>
                                      </p:cBhvr>
                                      <p:tavLst>
                                        <p:tav tm="0">
                                          <p:val>
                                            <p:strVal val="#ppt_w*0.70"/>
                                          </p:val>
                                        </p:tav>
                                        <p:tav tm="100000">
                                          <p:val>
                                            <p:strVal val="#ppt_w"/>
                                          </p:val>
                                        </p:tav>
                                      </p:tavLst>
                                    </p:anim>
                                    <p:anim calcmode="lin" valueType="num">
                                      <p:cBhvr>
                                        <p:cTn id="17" dur="1000" fill="hold"/>
                                        <p:tgtEl>
                                          <p:spTgt spid="21"/>
                                        </p:tgtEl>
                                        <p:attrNameLst>
                                          <p:attrName>ppt_h</p:attrName>
                                        </p:attrNameLst>
                                      </p:cBhvr>
                                      <p:tavLst>
                                        <p:tav tm="0">
                                          <p:val>
                                            <p:strVal val="#ppt_h"/>
                                          </p:val>
                                        </p:tav>
                                        <p:tav tm="100000">
                                          <p:val>
                                            <p:strVal val="#ppt_h"/>
                                          </p:val>
                                        </p:tav>
                                      </p:tavLst>
                                    </p:anim>
                                    <p:animEffect transition="in" filter="fade">
                                      <p:cBhvr>
                                        <p:cTn id="18" dur="1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61449"/>
                                        </p:tgtEl>
                                        <p:attrNameLst>
                                          <p:attrName>style.visibility</p:attrName>
                                        </p:attrNameLst>
                                      </p:cBhvr>
                                      <p:to>
                                        <p:strVal val="visible"/>
                                      </p:to>
                                    </p:set>
                                    <p:anim calcmode="lin" valueType="num">
                                      <p:cBhvr>
                                        <p:cTn id="23" dur="1000" fill="hold"/>
                                        <p:tgtEl>
                                          <p:spTgt spid="61449"/>
                                        </p:tgtEl>
                                        <p:attrNameLst>
                                          <p:attrName>ppt_w</p:attrName>
                                        </p:attrNameLst>
                                      </p:cBhvr>
                                      <p:tavLst>
                                        <p:tav tm="0">
                                          <p:val>
                                            <p:strVal val="#ppt_w*0.70"/>
                                          </p:val>
                                        </p:tav>
                                        <p:tav tm="100000">
                                          <p:val>
                                            <p:strVal val="#ppt_w"/>
                                          </p:val>
                                        </p:tav>
                                      </p:tavLst>
                                    </p:anim>
                                    <p:anim calcmode="lin" valueType="num">
                                      <p:cBhvr>
                                        <p:cTn id="24" dur="1000" fill="hold"/>
                                        <p:tgtEl>
                                          <p:spTgt spid="61449"/>
                                        </p:tgtEl>
                                        <p:attrNameLst>
                                          <p:attrName>ppt_h</p:attrName>
                                        </p:attrNameLst>
                                      </p:cBhvr>
                                      <p:tavLst>
                                        <p:tav tm="0">
                                          <p:val>
                                            <p:strVal val="#ppt_h"/>
                                          </p:val>
                                        </p:tav>
                                        <p:tav tm="100000">
                                          <p:val>
                                            <p:strVal val="#ppt_h"/>
                                          </p:val>
                                        </p:tav>
                                      </p:tavLst>
                                    </p:anim>
                                    <p:animEffect transition="in" filter="fade">
                                      <p:cBhvr>
                                        <p:cTn id="25" dur="1000"/>
                                        <p:tgtEl>
                                          <p:spTgt spid="61449"/>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diamond(in)">
                                      <p:cBhvr>
                                        <p:cTn id="30" dur="20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61450"/>
                                        </p:tgtEl>
                                        <p:attrNameLst>
                                          <p:attrName>style.visibility</p:attrName>
                                        </p:attrNameLst>
                                      </p:cBhvr>
                                      <p:to>
                                        <p:strVal val="visible"/>
                                      </p:to>
                                    </p:set>
                                    <p:animEffect transition="in" filter="box(in)">
                                      <p:cBhvr>
                                        <p:cTn id="35" dur="500"/>
                                        <p:tgtEl>
                                          <p:spTgt spid="61450"/>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diamond(in)">
                                      <p:cBhvr>
                                        <p:cTn id="40"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6FAC12D6-6874-44D7-A628-78DA8109D10F}" type="slidenum">
              <a:rPr lang="en-US" smtClean="0"/>
            </a:fld>
            <a:endParaRPr lang="en-US" dirty="0"/>
          </a:p>
        </p:txBody>
      </p:sp>
      <p:graphicFrame>
        <p:nvGraphicFramePr>
          <p:cNvPr id="3" name="表格 2"/>
          <p:cNvGraphicFramePr>
            <a:graphicFrameLocks noGrp="1"/>
          </p:cNvGraphicFramePr>
          <p:nvPr/>
        </p:nvGraphicFramePr>
        <p:xfrm>
          <a:off x="1690624" y="2060448"/>
          <a:ext cx="7380225" cy="1469362"/>
        </p:xfrm>
        <a:graphic>
          <a:graphicData uri="http://schemas.openxmlformats.org/drawingml/2006/table">
            <a:tbl>
              <a:tblPr firstRow="1" bandRow="1">
                <a:tableStyleId>{5C22544A-7EE6-4342-B048-85BDC9FD1C3A}</a:tableStyleId>
              </a:tblPr>
              <a:tblGrid>
                <a:gridCol w="1282050"/>
                <a:gridCol w="1163967"/>
                <a:gridCol w="898279"/>
                <a:gridCol w="1012145"/>
                <a:gridCol w="915148"/>
                <a:gridCol w="1071187"/>
                <a:gridCol w="1037449"/>
              </a:tblGrid>
              <a:tr h="499872">
                <a:tc>
                  <a:txBody>
                    <a:bodyPr/>
                    <a:lstStyle/>
                    <a:p>
                      <a:pPr algn="ctr"/>
                      <a:r>
                        <a:rPr lang="zh-CN" altLang="en-US" baseline="0" dirty="0">
                          <a:solidFill>
                            <a:schemeClr val="tx1"/>
                          </a:solidFill>
                          <a:latin typeface="微软雅黑" panose="020B0503020204020204" pitchFamily="34" charset="-122"/>
                          <a:ea typeface="微软雅黑" panose="020B0503020204020204" pitchFamily="34" charset="-122"/>
                        </a:rPr>
                        <a:t>年份</a:t>
                      </a:r>
                      <a:endParaRPr lang="zh-CN" altLang="en-US" baseline="0" dirty="0">
                        <a:solidFill>
                          <a:schemeClr val="tx1"/>
                        </a:solidFill>
                        <a:latin typeface="微软雅黑" panose="020B0503020204020204" pitchFamily="34" charset="-122"/>
                        <a:ea typeface="微软雅黑" panose="020B0503020204020204" pitchFamily="34" charset="-122"/>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altLang="zh-CN" baseline="0" dirty="0">
                          <a:solidFill>
                            <a:schemeClr val="tx1"/>
                          </a:solidFill>
                          <a:latin typeface="微软雅黑" panose="020B0503020204020204" pitchFamily="34" charset="-122"/>
                          <a:ea typeface="微软雅黑" panose="020B0503020204020204" pitchFamily="34" charset="-122"/>
                        </a:rPr>
                        <a:t>0</a:t>
                      </a:r>
                      <a:endParaRPr lang="zh-CN" altLang="en-US" baseline="0"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altLang="zh-CN" baseline="0" dirty="0">
                          <a:solidFill>
                            <a:schemeClr val="tx1"/>
                          </a:solidFill>
                          <a:latin typeface="微软雅黑" panose="020B0503020204020204" pitchFamily="34" charset="-122"/>
                          <a:ea typeface="微软雅黑" panose="020B0503020204020204" pitchFamily="34" charset="-122"/>
                        </a:rPr>
                        <a:t>1</a:t>
                      </a:r>
                      <a:endParaRPr lang="zh-CN" altLang="en-US" baseline="0"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altLang="zh-CN" baseline="0" dirty="0">
                          <a:solidFill>
                            <a:schemeClr val="tx1"/>
                          </a:solidFill>
                          <a:latin typeface="微软雅黑" panose="020B0503020204020204" pitchFamily="34" charset="-122"/>
                          <a:ea typeface="微软雅黑" panose="020B0503020204020204" pitchFamily="34" charset="-122"/>
                        </a:rPr>
                        <a:t>2</a:t>
                      </a:r>
                      <a:endParaRPr lang="zh-CN" altLang="en-US" baseline="0"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altLang="zh-CN" baseline="0" dirty="0">
                          <a:solidFill>
                            <a:schemeClr val="tx1"/>
                          </a:solidFill>
                          <a:latin typeface="微软雅黑" panose="020B0503020204020204" pitchFamily="34" charset="-122"/>
                          <a:ea typeface="微软雅黑" panose="020B0503020204020204" pitchFamily="34" charset="-122"/>
                        </a:rPr>
                        <a:t>3</a:t>
                      </a:r>
                      <a:endParaRPr lang="zh-CN" altLang="en-US" baseline="0"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altLang="zh-CN" baseline="0" dirty="0">
                          <a:solidFill>
                            <a:schemeClr val="tx1"/>
                          </a:solidFill>
                          <a:latin typeface="微软雅黑" panose="020B0503020204020204" pitchFamily="34" charset="-122"/>
                          <a:ea typeface="微软雅黑" panose="020B0503020204020204" pitchFamily="34" charset="-122"/>
                        </a:rPr>
                        <a:t>4</a:t>
                      </a:r>
                      <a:endParaRPr lang="zh-CN" altLang="en-US" baseline="0"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altLang="zh-CN" baseline="0" dirty="0">
                          <a:solidFill>
                            <a:schemeClr val="tx1"/>
                          </a:solidFill>
                          <a:latin typeface="微软雅黑" panose="020B0503020204020204" pitchFamily="34" charset="-122"/>
                          <a:ea typeface="微软雅黑" panose="020B0503020204020204" pitchFamily="34" charset="-122"/>
                        </a:rPr>
                        <a:t>5</a:t>
                      </a:r>
                      <a:endParaRPr lang="zh-CN" altLang="en-US" baseline="0"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84745">
                <a:tc>
                  <a:txBody>
                    <a:bodyPr/>
                    <a:lstStyle/>
                    <a:p>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项目</a:t>
                      </a:r>
                      <a:r>
                        <a:rPr lang="en-US" altLang="zh-CN" dirty="0">
                          <a:latin typeface="微软雅黑" panose="020B0503020204020204" pitchFamily="34" charset="-122"/>
                          <a:ea typeface="微软雅黑" panose="020B0503020204020204" pitchFamily="34" charset="-122"/>
                        </a:rPr>
                        <a:t>NCF</a:t>
                      </a:r>
                      <a:endParaRPr lang="zh-CN" altLang="en-US" dirty="0">
                        <a:latin typeface="微软雅黑" panose="020B0503020204020204" pitchFamily="34" charset="-122"/>
                        <a:ea typeface="微软雅黑" panose="020B0503020204020204" pitchFamily="34" charset="-122"/>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微软雅黑" panose="020B0503020204020204" pitchFamily="34" charset="-122"/>
                          <a:ea typeface="微软雅黑" panose="020B0503020204020204" pitchFamily="34" charset="-122"/>
                        </a:rPr>
                        <a:t>-100</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微软雅黑" panose="020B0503020204020204" pitchFamily="34" charset="-122"/>
                          <a:ea typeface="微软雅黑" panose="020B0503020204020204" pitchFamily="34" charset="-122"/>
                        </a:rPr>
                        <a:t>20</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微软雅黑" panose="020B0503020204020204" pitchFamily="34" charset="-122"/>
                          <a:ea typeface="微软雅黑" panose="020B0503020204020204" pitchFamily="34" charset="-122"/>
                        </a:rPr>
                        <a:t>50</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微软雅黑" panose="020B0503020204020204" pitchFamily="34" charset="-122"/>
                          <a:ea typeface="微软雅黑" panose="020B0503020204020204" pitchFamily="34" charset="-122"/>
                        </a:rPr>
                        <a:t>70</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微软雅黑" panose="020B0503020204020204" pitchFamily="34" charset="-122"/>
                          <a:ea typeface="微软雅黑" panose="020B0503020204020204" pitchFamily="34" charset="-122"/>
                        </a:rPr>
                        <a:t>80</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微软雅黑" panose="020B0503020204020204" pitchFamily="34" charset="-122"/>
                          <a:ea typeface="微软雅黑" panose="020B0503020204020204" pitchFamily="34" charset="-122"/>
                        </a:rPr>
                        <a:t>90</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4745">
                <a:tc>
                  <a:txBody>
                    <a:bodyPr/>
                    <a:lstStyle/>
                    <a:p>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项目</a:t>
                      </a:r>
                      <a:r>
                        <a:rPr lang="en-US" altLang="zh-CN" dirty="0">
                          <a:latin typeface="微软雅黑" panose="020B0503020204020204" pitchFamily="34" charset="-122"/>
                          <a:ea typeface="微软雅黑" panose="020B0503020204020204" pitchFamily="34" charset="-122"/>
                        </a:rPr>
                        <a:t>NCF</a:t>
                      </a:r>
                      <a:endParaRPr lang="zh-CN" altLang="en-US" dirty="0">
                        <a:latin typeface="微软雅黑" panose="020B0503020204020204" pitchFamily="34" charset="-122"/>
                        <a:ea typeface="微软雅黑" panose="020B0503020204020204" pitchFamily="34" charset="-122"/>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微软雅黑" panose="020B0503020204020204" pitchFamily="34" charset="-122"/>
                          <a:ea typeface="微软雅黑" panose="020B0503020204020204" pitchFamily="34" charset="-122"/>
                        </a:rPr>
                        <a:t>-100</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微软雅黑" panose="020B0503020204020204" pitchFamily="34" charset="-122"/>
                          <a:ea typeface="微软雅黑" panose="020B0503020204020204" pitchFamily="34" charset="-122"/>
                        </a:rPr>
                        <a:t>50</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微软雅黑" panose="020B0503020204020204" pitchFamily="34" charset="-122"/>
                          <a:ea typeface="微软雅黑" panose="020B0503020204020204" pitchFamily="34" charset="-122"/>
                        </a:rPr>
                        <a:t>20</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微软雅黑" panose="020B0503020204020204" pitchFamily="34" charset="-122"/>
                          <a:ea typeface="微软雅黑" panose="020B0503020204020204" pitchFamily="34" charset="-122"/>
                        </a:rPr>
                        <a:t>70</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微软雅黑" panose="020B0503020204020204" pitchFamily="34" charset="-122"/>
                          <a:ea typeface="微软雅黑" panose="020B0503020204020204" pitchFamily="34" charset="-122"/>
                        </a:rPr>
                        <a:t>80</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微软雅黑" panose="020B0503020204020204" pitchFamily="34" charset="-122"/>
                          <a:ea typeface="微软雅黑" panose="020B0503020204020204" pitchFamily="34" charset="-122"/>
                        </a:rPr>
                        <a:t>90</a:t>
                      </a:r>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文本框 21"/>
          <p:cNvSpPr txBox="1"/>
          <p:nvPr/>
        </p:nvSpPr>
        <p:spPr>
          <a:xfrm>
            <a:off x="3142851" y="1257523"/>
            <a:ext cx="5086749" cy="461665"/>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52095"/>
            <a:r>
              <a:rPr lang="zh-CN" altLang="en-US" sz="2400" b="0" dirty="0">
                <a:latin typeface="微软雅黑" panose="020B0503020204020204" pitchFamily="34" charset="-122"/>
                <a:ea typeface="微软雅黑" panose="020B0503020204020204" pitchFamily="34" charset="-122"/>
                <a:cs typeface="黑体" panose="02010609060101010101" charset="-122"/>
              </a:rPr>
              <a:t>现金流量预测表</a:t>
            </a:r>
            <a:r>
              <a:rPr lang="zh-CN" altLang="en-US" sz="2400" b="0" dirty="0">
                <a:latin typeface="微软雅黑" panose="020B0503020204020204" pitchFamily="34" charset="-122"/>
                <a:ea typeface="微软雅黑" panose="020B0503020204020204" pitchFamily="34" charset="-122"/>
                <a:cs typeface="Arial" panose="020B0604020202020204" pitchFamily="34" charset="0"/>
              </a:rPr>
              <a:t>             </a:t>
            </a:r>
            <a:r>
              <a:rPr lang="zh-CN" altLang="en-US" b="0" dirty="0">
                <a:latin typeface="微软雅黑" panose="020B0503020204020204" pitchFamily="34" charset="-122"/>
                <a:ea typeface="微软雅黑" panose="020B0503020204020204" pitchFamily="34" charset="-122"/>
                <a:cs typeface="方正书宋简体" charset="0"/>
              </a:rPr>
              <a:t>单位：</a:t>
            </a:r>
            <a:r>
              <a:rPr lang="zh-CN" altLang="en-US" dirty="0">
                <a:latin typeface="微软雅黑" panose="020B0503020204020204" pitchFamily="34" charset="-122"/>
                <a:ea typeface="微软雅黑" panose="020B0503020204020204" pitchFamily="34" charset="-122"/>
                <a:cs typeface="方正书宋简体" charset="0"/>
              </a:rPr>
              <a:t>万</a:t>
            </a:r>
            <a:r>
              <a:rPr lang="zh-CN" altLang="en-US" b="0" dirty="0">
                <a:latin typeface="微软雅黑" panose="020B0503020204020204" pitchFamily="34" charset="-122"/>
                <a:ea typeface="微软雅黑" panose="020B0503020204020204" pitchFamily="34" charset="-122"/>
                <a:cs typeface="方正书宋简体" charset="0"/>
              </a:rPr>
              <a:t>元</a:t>
            </a: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1747770" y="5531226"/>
            <a:ext cx="3570208" cy="646331"/>
          </a:xfrm>
          <a:prstGeom prst="rect">
            <a:avLst/>
          </a:prstGeom>
        </p:spPr>
        <p:txBody>
          <a:bodyPr wrap="none">
            <a:spAutoFit/>
          </a:bodyPr>
          <a:lstStyle/>
          <a:p>
            <a:pPr>
              <a:lnSpc>
                <a:spcPct val="150000"/>
              </a:lnSpc>
            </a:pPr>
            <a:r>
              <a:rPr lang="zh-CN" altLang="zh-CN" sz="2400" u="sng" dirty="0">
                <a:latin typeface="华文行楷" panose="02010800040101010101" pitchFamily="2" charset="-122"/>
                <a:ea typeface="华文行楷" panose="02010800040101010101" pitchFamily="2" charset="-122"/>
              </a:rPr>
              <a:t>没有考虑资金时间价值</a:t>
            </a:r>
            <a:r>
              <a:rPr lang="zh-CN" altLang="en-US" sz="2400" u="sng" dirty="0">
                <a:latin typeface="华文行楷" panose="02010800040101010101" pitchFamily="2" charset="-122"/>
                <a:ea typeface="华文行楷" panose="02010800040101010101" pitchFamily="2" charset="-122"/>
              </a:rPr>
              <a:t>。</a:t>
            </a:r>
            <a:endParaRPr lang="en-US" altLang="zh-CN" sz="2400" u="sng" dirty="0">
              <a:latin typeface="华文行楷" panose="02010800040101010101" pitchFamily="2" charset="-122"/>
              <a:ea typeface="华文行楷" panose="02010800040101010101" pitchFamily="2" charset="-122"/>
            </a:endParaRPr>
          </a:p>
        </p:txBody>
      </p:sp>
      <p:sp>
        <p:nvSpPr>
          <p:cNvPr id="6" name="矩形 5"/>
          <p:cNvSpPr/>
          <p:nvPr/>
        </p:nvSpPr>
        <p:spPr>
          <a:xfrm>
            <a:off x="1729482" y="4122158"/>
            <a:ext cx="5514651" cy="461665"/>
          </a:xfrm>
          <a:prstGeom prst="rect">
            <a:avLst/>
          </a:prstGeom>
        </p:spPr>
        <p:txBody>
          <a:bodyPr wrap="none">
            <a:spAutoFit/>
          </a:bodyPr>
          <a:lstStyle/>
          <a:p>
            <a:r>
              <a:rPr lang="en-US" altLang="zh-CN" sz="2400" dirty="0">
                <a:latin typeface="微软雅黑" panose="020B0503020204020204" pitchFamily="34" charset="-122"/>
                <a:ea typeface="微软雅黑" panose="020B0503020204020204" pitchFamily="34" charset="-122"/>
              </a:rPr>
              <a:t>A</a:t>
            </a:r>
            <a:r>
              <a:rPr lang="zh-CN" altLang="en-US" sz="2400" dirty="0">
                <a:latin typeface="微软雅黑" panose="020B0503020204020204" pitchFamily="34" charset="-122"/>
                <a:ea typeface="微软雅黑" panose="020B0503020204020204" pitchFamily="34" charset="-122"/>
              </a:rPr>
              <a:t>项目投资回收期</a:t>
            </a:r>
            <a:r>
              <a:rPr lang="en-US" altLang="zh-CN" sz="2400" dirty="0">
                <a:latin typeface="微软雅黑" panose="020B0503020204020204" pitchFamily="34" charset="-122"/>
                <a:ea typeface="微软雅黑" panose="020B0503020204020204" pitchFamily="34" charset="-122"/>
              </a:rPr>
              <a:t>=3-1+30/70=2.43</a:t>
            </a:r>
            <a:r>
              <a:rPr lang="zh-CN" altLang="en-US" sz="2400" dirty="0">
                <a:latin typeface="微软雅黑" panose="020B0503020204020204" pitchFamily="34" charset="-122"/>
                <a:ea typeface="微软雅黑" panose="020B0503020204020204" pitchFamily="34" charset="-122"/>
              </a:rPr>
              <a:t>年</a:t>
            </a:r>
            <a:endParaRPr lang="zh-CN" altLang="en-US" sz="2400" dirty="0">
              <a:latin typeface="微软雅黑" panose="020B0503020204020204" pitchFamily="34" charset="-122"/>
              <a:ea typeface="微软雅黑" panose="020B0503020204020204" pitchFamily="34" charset="-122"/>
            </a:endParaRPr>
          </a:p>
        </p:txBody>
      </p:sp>
      <p:sp>
        <p:nvSpPr>
          <p:cNvPr id="7" name="矩形 6"/>
          <p:cNvSpPr/>
          <p:nvPr/>
        </p:nvSpPr>
        <p:spPr>
          <a:xfrm>
            <a:off x="1747770" y="4817548"/>
            <a:ext cx="5490606" cy="461665"/>
          </a:xfrm>
          <a:prstGeom prst="rect">
            <a:avLst/>
          </a:prstGeom>
        </p:spPr>
        <p:txBody>
          <a:bodyPr wrap="none">
            <a:spAutoFit/>
          </a:bodyPr>
          <a:lstStyle/>
          <a:p>
            <a:r>
              <a:rPr lang="en-US" altLang="zh-CN" sz="2400" dirty="0">
                <a:latin typeface="微软雅黑" panose="020B0503020204020204" pitchFamily="34" charset="-122"/>
                <a:ea typeface="微软雅黑" panose="020B0503020204020204" pitchFamily="34" charset="-122"/>
              </a:rPr>
              <a:t>B</a:t>
            </a:r>
            <a:r>
              <a:rPr lang="zh-CN" altLang="en-US" sz="2400" dirty="0">
                <a:latin typeface="微软雅黑" panose="020B0503020204020204" pitchFamily="34" charset="-122"/>
                <a:ea typeface="微软雅黑" panose="020B0503020204020204" pitchFamily="34" charset="-122"/>
              </a:rPr>
              <a:t>项目投资回收期</a:t>
            </a:r>
            <a:r>
              <a:rPr lang="en-US" altLang="zh-CN" sz="2400" dirty="0">
                <a:latin typeface="微软雅黑" panose="020B0503020204020204" pitchFamily="34" charset="-122"/>
                <a:ea typeface="微软雅黑" panose="020B0503020204020204" pitchFamily="34" charset="-122"/>
              </a:rPr>
              <a:t>=3-1+30/70=2.43</a:t>
            </a:r>
            <a:r>
              <a:rPr lang="zh-CN" altLang="en-US" sz="2400" dirty="0">
                <a:latin typeface="微软雅黑" panose="020B0503020204020204" pitchFamily="34" charset="-122"/>
                <a:ea typeface="微软雅黑" panose="020B0503020204020204" pitchFamily="34" charset="-122"/>
              </a:rPr>
              <a:t>年</a:t>
            </a:r>
            <a:endParaRPr lang="zh-CN" altLang="en-US" sz="2400" dirty="0">
              <a:latin typeface="微软雅黑" panose="020B0503020204020204" pitchFamily="34" charset="-122"/>
              <a:ea typeface="微软雅黑" panose="020B0503020204020204" pitchFamily="34" charset="-122"/>
            </a:endParaRPr>
          </a:p>
        </p:txBody>
      </p:sp>
      <p:grpSp>
        <p:nvGrpSpPr>
          <p:cNvPr id="12" name="组合 8"/>
          <p:cNvGrpSpPr/>
          <p:nvPr/>
        </p:nvGrpSpPr>
        <p:grpSpPr>
          <a:xfrm>
            <a:off x="3981450" y="856615"/>
            <a:ext cx="5186934" cy="145415"/>
            <a:chOff x="5475255" y="1143000"/>
            <a:chExt cx="1486646" cy="101600"/>
          </a:xfrm>
        </p:grpSpPr>
        <p:cxnSp>
          <p:nvCxnSpPr>
            <p:cNvPr id="13"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31"/>
            <p:cNvCxnSpPr/>
            <p:nvPr/>
          </p:nvCxnSpPr>
          <p:spPr>
            <a:xfrm>
              <a:off x="561658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3825747" y="31196"/>
            <a:ext cx="4925949" cy="825419"/>
          </a:xfrm>
          <a:prstGeom prst="rect">
            <a:avLst/>
          </a:prstGeom>
        </p:spPr>
        <p:txBody>
          <a:bodyPr wrap="square">
            <a:spAutoFit/>
          </a:bodyPr>
          <a:lstStyle/>
          <a:p>
            <a:pPr eaLnBrk="0" hangingPunct="0">
              <a:lnSpc>
                <a:spcPct val="150000"/>
              </a:lnSpc>
            </a:pPr>
            <a:r>
              <a:rPr lang="zh-CN" altLang="en-US" sz="3600" b="1" dirty="0">
                <a:latin typeface="微软雅黑" panose="020B0503020204020204" pitchFamily="34" charset="-122"/>
                <a:ea typeface="微软雅黑" panose="020B0503020204020204" pitchFamily="34" charset="-122"/>
                <a:cs typeface="+mj-cs"/>
                <a:sym typeface="+mn-ea"/>
              </a:rPr>
              <a:t>静态投资回收期的缺点  </a:t>
            </a:r>
            <a:endParaRPr lang="zh-CN" altLang="en-US" sz="3600" b="1" dirty="0">
              <a:latin typeface="微软雅黑" panose="020B0503020204020204" pitchFamily="34" charset="-122"/>
              <a:ea typeface="微软雅黑" panose="020B0503020204020204" pitchFamily="34" charset="-122"/>
              <a:cs typeface="+mj-cs"/>
              <a:sym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500"/>
                                        <p:tgtEl>
                                          <p:spTgt spid="1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Bottom)">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灯片编号占位符 2"/>
          <p:cNvSpPr txBox="1"/>
          <p:nvPr>
            <p:custDataLst>
              <p:tags r:id="rId1"/>
            </p:custDataLst>
          </p:nvPr>
        </p:nvSpPr>
        <p:spPr>
          <a:xfrm>
            <a:off x="11381695" y="6269491"/>
            <a:ext cx="374876" cy="290966"/>
          </a:xfrm>
          <a:prstGeom prst="rect">
            <a:avLst/>
          </a:prstGeom>
        </p:spPr>
        <p:txBody>
          <a:bodyPr/>
          <a:lstStyle/>
          <a:p>
            <a:pPr marR="0" lvl="0" indent="0" algn="ctr" fontAlgn="auto">
              <a:lnSpc>
                <a:spcPct val="100000"/>
              </a:lnSpc>
              <a:spcBef>
                <a:spcPts val="0"/>
              </a:spcBef>
              <a:spcAft>
                <a:spcPts val="0"/>
              </a:spcAft>
              <a:buClrTx/>
              <a:buSzTx/>
              <a:buFontTx/>
              <a:buNone/>
              <a:defRPr/>
            </a:pPr>
            <a:fld id="{85390422-17C3-4F72-95DC-FB6A1A24C82E}" type="slidenum">
              <a:rPr lang="en-US" sz="1400" b="1">
                <a:solidFill>
                  <a:schemeClr val="bg1"/>
                </a:solidFill>
                <a:latin typeface="+mj-lt"/>
              </a:rPr>
            </a:fld>
            <a:endParaRPr lang="en-US" sz="1400" b="1" dirty="0">
              <a:solidFill>
                <a:schemeClr val="bg1"/>
              </a:solidFill>
              <a:latin typeface="+mj-lt"/>
            </a:endParaRPr>
          </a:p>
        </p:txBody>
      </p:sp>
      <p:sp>
        <p:nvSpPr>
          <p:cNvPr id="20" name="PA-标题 2"/>
          <p:cNvSpPr txBox="1"/>
          <p:nvPr>
            <p:custDataLst>
              <p:tags r:id="rId2"/>
            </p:custDataLst>
          </p:nvPr>
        </p:nvSpPr>
        <p:spPr>
          <a:xfrm>
            <a:off x="3831770" y="293439"/>
            <a:ext cx="4833257" cy="715529"/>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defRPr/>
            </a:pPr>
            <a:r>
              <a:rPr lang="en-US" altLang="zh-CN" sz="3600" dirty="0" smtClean="0">
                <a:latin typeface="微软雅黑" panose="020B0503020204020204" pitchFamily="34" charset="-122"/>
                <a:ea typeface="微软雅黑" panose="020B0503020204020204" pitchFamily="34" charset="-122"/>
                <a:cs typeface="+mj-cs"/>
              </a:rPr>
              <a:t>2.</a:t>
            </a:r>
            <a:r>
              <a:rPr kumimoji="0" lang="zh-CN" altLang="en-US" sz="36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项目</a:t>
            </a:r>
            <a:r>
              <a:rPr kumimoji="0" lang="zh-CN" altLang="en-US" sz="3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投资的类型</a:t>
            </a:r>
            <a:endParaRPr kumimoji="0" lang="en-US" sz="3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21" name="PA-Line 7"/>
          <p:cNvSpPr>
            <a:spLocks noChangeShapeType="1"/>
          </p:cNvSpPr>
          <p:nvPr>
            <p:custDataLst>
              <p:tags r:id="rId3"/>
            </p:custDataLst>
          </p:nvPr>
        </p:nvSpPr>
        <p:spPr bwMode="auto">
          <a:xfrm>
            <a:off x="8781143" y="491855"/>
            <a:ext cx="3385457"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PA-Line 7"/>
          <p:cNvSpPr>
            <a:spLocks noChangeShapeType="1"/>
          </p:cNvSpPr>
          <p:nvPr>
            <p:custDataLst>
              <p:tags r:id="rId4"/>
            </p:custDataLst>
          </p:nvPr>
        </p:nvSpPr>
        <p:spPr bwMode="auto">
          <a:xfrm flipV="1">
            <a:off x="1" y="542020"/>
            <a:ext cx="3846286"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PA-矩形 10"/>
          <p:cNvSpPr/>
          <p:nvPr>
            <p:custDataLst>
              <p:tags r:id="rId5"/>
            </p:custDataLst>
          </p:nvPr>
        </p:nvSpPr>
        <p:spPr>
          <a:xfrm>
            <a:off x="794833" y="1165069"/>
            <a:ext cx="8280399" cy="461665"/>
          </a:xfrm>
          <a:prstGeom prst="rect">
            <a:avLst/>
          </a:prstGeom>
        </p:spPr>
        <p:txBody>
          <a:bodyPr wrap="square">
            <a:spAutoFit/>
          </a:bodyPr>
          <a:lstStyle/>
          <a:p>
            <a:r>
              <a:rPr lang="zh-CN" altLang="en-US" sz="2400" dirty="0">
                <a:latin typeface="微软雅黑" panose="020B0503020204020204" pitchFamily="34" charset="-122"/>
                <a:ea typeface="微软雅黑" panose="020B0503020204020204" pitchFamily="34" charset="-122"/>
              </a:rPr>
              <a:t>项目名称：</a:t>
            </a:r>
            <a:r>
              <a:rPr lang="zh-CN" altLang="en-US" sz="2400" b="1" dirty="0">
                <a:latin typeface="微软雅黑" panose="020B0503020204020204" pitchFamily="34" charset="-122"/>
                <a:ea typeface="微软雅黑" panose="020B0503020204020204" pitchFamily="34" charset="-122"/>
              </a:rPr>
              <a:t>吉利新能源智能化新一代城市商用车项目</a:t>
            </a:r>
            <a:endParaRPr lang="en-US" altLang="zh-CN" sz="2400" b="1" dirty="0">
              <a:latin typeface="微软雅黑" panose="020B0503020204020204" pitchFamily="34" charset="-122"/>
              <a:ea typeface="微软雅黑" panose="020B0503020204020204" pitchFamily="34" charset="-122"/>
            </a:endParaRPr>
          </a:p>
        </p:txBody>
      </p:sp>
      <p:sp>
        <p:nvSpPr>
          <p:cNvPr id="19" name="PA-矩形 10"/>
          <p:cNvSpPr/>
          <p:nvPr>
            <p:custDataLst>
              <p:tags r:id="rId6"/>
            </p:custDataLst>
          </p:nvPr>
        </p:nvSpPr>
        <p:spPr>
          <a:xfrm>
            <a:off x="778181" y="1723837"/>
            <a:ext cx="8280399" cy="461665"/>
          </a:xfrm>
          <a:prstGeom prst="rect">
            <a:avLst/>
          </a:prstGeom>
        </p:spPr>
        <p:txBody>
          <a:bodyPr wrap="square">
            <a:spAutoFit/>
          </a:bodyPr>
          <a:lstStyle/>
          <a:p>
            <a:r>
              <a:rPr lang="zh-CN" altLang="en-US" sz="2400" dirty="0">
                <a:latin typeface="微软雅黑" panose="020B0503020204020204" pitchFamily="34" charset="-122"/>
                <a:ea typeface="微软雅黑" panose="020B0503020204020204" pitchFamily="34" charset="-122"/>
              </a:rPr>
              <a:t>建设单位：江西吉利新能源商用车有限公司</a:t>
            </a:r>
            <a:endParaRPr lang="en-US" altLang="zh-CN" sz="2400" dirty="0">
              <a:latin typeface="微软雅黑" panose="020B0503020204020204" pitchFamily="34" charset="-122"/>
              <a:ea typeface="微软雅黑" panose="020B0503020204020204" pitchFamily="34" charset="-122"/>
            </a:endParaRPr>
          </a:p>
        </p:txBody>
      </p:sp>
      <p:sp>
        <p:nvSpPr>
          <p:cNvPr id="3" name="矩形 2"/>
          <p:cNvSpPr/>
          <p:nvPr/>
        </p:nvSpPr>
        <p:spPr>
          <a:xfrm>
            <a:off x="778181" y="2298932"/>
            <a:ext cx="5724644"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项目地点：江西省上饶市经济技术开发区</a:t>
            </a:r>
            <a:endParaRPr lang="zh-CN" altLang="en-US" sz="2400" dirty="0">
              <a:latin typeface="微软雅黑" panose="020B0503020204020204" pitchFamily="34" charset="-122"/>
              <a:ea typeface="微软雅黑" panose="020B0503020204020204" pitchFamily="34" charset="-122"/>
            </a:endParaRPr>
          </a:p>
        </p:txBody>
      </p:sp>
      <p:sp>
        <p:nvSpPr>
          <p:cNvPr id="5" name="矩形 4"/>
          <p:cNvSpPr/>
          <p:nvPr/>
        </p:nvSpPr>
        <p:spPr>
          <a:xfrm>
            <a:off x="778181" y="2864346"/>
            <a:ext cx="2882520"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投资规模：</a:t>
            </a:r>
            <a:r>
              <a:rPr lang="en-US" altLang="zh-CN" sz="2400" dirty="0">
                <a:latin typeface="微软雅黑" panose="020B0503020204020204" pitchFamily="34" charset="-122"/>
                <a:ea typeface="微软雅黑" panose="020B0503020204020204" pitchFamily="34" charset="-122"/>
              </a:rPr>
              <a:t>146</a:t>
            </a:r>
            <a:r>
              <a:rPr lang="zh-CN" altLang="en-US" sz="2400" dirty="0">
                <a:latin typeface="微软雅黑" panose="020B0503020204020204" pitchFamily="34" charset="-122"/>
                <a:ea typeface="微软雅黑" panose="020B0503020204020204" pitchFamily="34" charset="-122"/>
              </a:rPr>
              <a:t>亿元</a:t>
            </a:r>
            <a:endParaRPr lang="zh-CN" altLang="en-US" sz="2400" dirty="0">
              <a:latin typeface="微软雅黑" panose="020B0503020204020204" pitchFamily="34" charset="-122"/>
              <a:ea typeface="微软雅黑" panose="020B0503020204020204" pitchFamily="34" charset="-122"/>
            </a:endParaRPr>
          </a:p>
        </p:txBody>
      </p:sp>
      <p:sp>
        <p:nvSpPr>
          <p:cNvPr id="6" name="矩形 5"/>
          <p:cNvSpPr/>
          <p:nvPr/>
        </p:nvSpPr>
        <p:spPr>
          <a:xfrm>
            <a:off x="778181" y="3459208"/>
            <a:ext cx="5080237"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起止年限：</a:t>
            </a:r>
            <a:r>
              <a:rPr lang="en-US" altLang="zh-CN" sz="2400" dirty="0">
                <a:latin typeface="微软雅黑" panose="020B0503020204020204" pitchFamily="34" charset="-122"/>
                <a:ea typeface="微软雅黑" panose="020B0503020204020204" pitchFamily="34" charset="-122"/>
              </a:rPr>
              <a:t>2018</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7</a:t>
            </a:r>
            <a:r>
              <a:rPr lang="zh-CN" altLang="en-US" sz="2400" dirty="0">
                <a:latin typeface="微软雅黑" panose="020B0503020204020204" pitchFamily="34" charset="-122"/>
                <a:ea typeface="微软雅黑" panose="020B0503020204020204" pitchFamily="34" charset="-122"/>
              </a:rPr>
              <a:t>月</a:t>
            </a:r>
            <a:r>
              <a:rPr lang="en-US" altLang="zh-CN" sz="2400" dirty="0">
                <a:latin typeface="微软雅黑" panose="020B0503020204020204" pitchFamily="34" charset="-122"/>
                <a:ea typeface="微软雅黑" panose="020B0503020204020204" pitchFamily="34" charset="-122"/>
              </a:rPr>
              <a:t>-2020</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12</a:t>
            </a:r>
            <a:r>
              <a:rPr lang="zh-CN" altLang="en-US" sz="2400" dirty="0">
                <a:latin typeface="微软雅黑" panose="020B0503020204020204" pitchFamily="34" charset="-122"/>
                <a:ea typeface="微软雅黑" panose="020B0503020204020204" pitchFamily="34" charset="-122"/>
              </a:rPr>
              <a:t>月</a:t>
            </a:r>
            <a:endParaRPr lang="zh-CN" altLang="en-US" sz="2400" dirty="0">
              <a:latin typeface="微软雅黑" panose="020B0503020204020204" pitchFamily="34" charset="-122"/>
              <a:ea typeface="微软雅黑" panose="020B0503020204020204" pitchFamily="34" charset="-122"/>
            </a:endParaRPr>
          </a:p>
        </p:txBody>
      </p:sp>
      <p:sp>
        <p:nvSpPr>
          <p:cNvPr id="7" name="矩形 6"/>
          <p:cNvSpPr/>
          <p:nvPr/>
        </p:nvSpPr>
        <p:spPr>
          <a:xfrm>
            <a:off x="751291" y="4050189"/>
            <a:ext cx="10701730" cy="978729"/>
          </a:xfrm>
          <a:prstGeom prst="rect">
            <a:avLst/>
          </a:prstGeom>
        </p:spPr>
        <p:txBody>
          <a:bodyPr wrap="square">
            <a:spAutoFit/>
          </a:bodyPr>
          <a:lstStyle/>
          <a:p>
            <a:pPr>
              <a:lnSpc>
                <a:spcPct val="120000"/>
              </a:lnSpc>
            </a:pPr>
            <a:r>
              <a:rPr lang="zh-CN" altLang="en-US" sz="2400" dirty="0">
                <a:latin typeface="微软雅黑" panose="020B0503020204020204" pitchFamily="34" charset="-122"/>
                <a:ea typeface="微软雅黑" panose="020B0503020204020204" pitchFamily="34" charset="-122"/>
              </a:rPr>
              <a:t>项目简介：项目由生产区建筑及办公区建筑组成，总占地面积约</a:t>
            </a:r>
            <a:r>
              <a:rPr lang="en-US" altLang="zh-CN" sz="2400" dirty="0">
                <a:latin typeface="微软雅黑" panose="020B0503020204020204" pitchFamily="34" charset="-122"/>
                <a:ea typeface="微软雅黑" panose="020B0503020204020204" pitchFamily="34" charset="-122"/>
              </a:rPr>
              <a:t>1200</a:t>
            </a:r>
            <a:r>
              <a:rPr lang="zh-CN" altLang="en-US" sz="2400" dirty="0">
                <a:latin typeface="微软雅黑" panose="020B0503020204020204" pitchFamily="34" charset="-122"/>
                <a:ea typeface="微软雅黑" panose="020B0503020204020204" pitchFamily="34" charset="-122"/>
              </a:rPr>
              <a:t>亩，总建筑面积约</a:t>
            </a:r>
            <a:r>
              <a:rPr lang="en-US" altLang="zh-CN" sz="2400" dirty="0">
                <a:latin typeface="微软雅黑" panose="020B0503020204020204" pitchFamily="34" charset="-122"/>
                <a:ea typeface="微软雅黑" panose="020B0503020204020204" pitchFamily="34" charset="-122"/>
              </a:rPr>
              <a:t>380000</a:t>
            </a:r>
            <a:r>
              <a:rPr lang="zh-CN" altLang="en-US" sz="2400" dirty="0">
                <a:latin typeface="微软雅黑" panose="020B0503020204020204" pitchFamily="34" charset="-122"/>
                <a:ea typeface="微软雅黑" panose="020B0503020204020204" pitchFamily="34" charset="-122"/>
              </a:rPr>
              <a:t>平方米，规划产能</a:t>
            </a:r>
            <a:r>
              <a:rPr lang="en-US" altLang="zh-CN" sz="2400" dirty="0">
                <a:latin typeface="微软雅黑" panose="020B0503020204020204" pitchFamily="34" charset="-122"/>
                <a:ea typeface="微软雅黑" panose="020B0503020204020204" pitchFamily="34" charset="-122"/>
              </a:rPr>
              <a:t>20</a:t>
            </a:r>
            <a:r>
              <a:rPr lang="zh-CN" altLang="en-US" sz="2400" dirty="0">
                <a:latin typeface="微软雅黑" panose="020B0503020204020204" pitchFamily="34" charset="-122"/>
                <a:ea typeface="微软雅黑" panose="020B0503020204020204" pitchFamily="34" charset="-122"/>
              </a:rPr>
              <a:t>万台新能源智能化城市商用车。</a:t>
            </a:r>
            <a:endParaRPr lang="zh-CN" altLang="en-US" sz="2400" dirty="0">
              <a:latin typeface="微软雅黑" panose="020B0503020204020204" pitchFamily="34" charset="-122"/>
              <a:ea typeface="微软雅黑" panose="020B0503020204020204" pitchFamily="34" charset="-122"/>
            </a:endParaRPr>
          </a:p>
        </p:txBody>
      </p:sp>
      <p:sp>
        <p:nvSpPr>
          <p:cNvPr id="9" name="AutoShape 4" descr="http://img1.imgtn.bdimg.com/it/u=4042626929,4287846144&amp;fm=26&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3823" y="1793717"/>
            <a:ext cx="4577872" cy="2003393"/>
          </a:xfrm>
          <a:prstGeom prst="rect">
            <a:avLst/>
          </a:prstGeom>
        </p:spPr>
      </p:pic>
      <p:sp>
        <p:nvSpPr>
          <p:cNvPr id="11" name="矩形 10"/>
          <p:cNvSpPr/>
          <p:nvPr/>
        </p:nvSpPr>
        <p:spPr>
          <a:xfrm>
            <a:off x="751291" y="5900159"/>
            <a:ext cx="5748690" cy="461665"/>
          </a:xfrm>
          <a:prstGeom prst="rect">
            <a:avLst/>
          </a:prstGeom>
        </p:spPr>
        <p:txBody>
          <a:bodyPr wrap="none">
            <a:spAutoFit/>
          </a:bodyPr>
          <a:lstStyle/>
          <a:p>
            <a:r>
              <a:rPr lang="zh-CN" altLang="en-US" sz="2400" dirty="0">
                <a:solidFill>
                  <a:srgbClr val="FF0000"/>
                </a:solidFill>
                <a:latin typeface="微软雅黑" panose="020B0503020204020204" pitchFamily="34" charset="-122"/>
                <a:ea typeface="微软雅黑" panose="020B0503020204020204" pitchFamily="34" charset="-122"/>
              </a:rPr>
              <a:t>项目性质：新建项目</a:t>
            </a:r>
            <a:r>
              <a:rPr lang="en-US" altLang="zh-CN" sz="2400" dirty="0">
                <a:solidFill>
                  <a:srgbClr val="FF0000"/>
                </a:solidFill>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完整工业投资项目</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1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6FAC12D6-6874-44D7-A628-78DA8109D10F}" type="slidenum">
              <a:rPr lang="en-US" smtClean="0"/>
            </a:fld>
            <a:endParaRPr lang="en-US" dirty="0"/>
          </a:p>
        </p:txBody>
      </p:sp>
      <p:graphicFrame>
        <p:nvGraphicFramePr>
          <p:cNvPr id="3" name="表格 2"/>
          <p:cNvGraphicFramePr>
            <a:graphicFrameLocks noGrp="1"/>
          </p:cNvGraphicFramePr>
          <p:nvPr/>
        </p:nvGraphicFramePr>
        <p:xfrm>
          <a:off x="1690624" y="2194560"/>
          <a:ext cx="7380225" cy="1527386"/>
        </p:xfrm>
        <a:graphic>
          <a:graphicData uri="http://schemas.openxmlformats.org/drawingml/2006/table">
            <a:tbl>
              <a:tblPr firstRow="1" bandRow="1">
                <a:tableStyleId>{5C22544A-7EE6-4342-B048-85BDC9FD1C3A}</a:tableStyleId>
              </a:tblPr>
              <a:tblGrid>
                <a:gridCol w="1282050"/>
                <a:gridCol w="1163967"/>
                <a:gridCol w="898279"/>
                <a:gridCol w="1012145"/>
                <a:gridCol w="915148"/>
                <a:gridCol w="1071187"/>
                <a:gridCol w="1037449"/>
              </a:tblGrid>
              <a:tr h="557896">
                <a:tc>
                  <a:txBody>
                    <a:bodyPr/>
                    <a:lstStyle/>
                    <a:p>
                      <a:r>
                        <a:rPr lang="zh-CN" altLang="en-US" dirty="0">
                          <a:solidFill>
                            <a:schemeClr val="tx1"/>
                          </a:solidFill>
                          <a:latin typeface="微软雅黑" panose="020B0503020204020204" pitchFamily="34" charset="-122"/>
                          <a:ea typeface="微软雅黑" panose="020B0503020204020204" pitchFamily="34" charset="-122"/>
                        </a:rPr>
                        <a:t>年份</a:t>
                      </a:r>
                      <a:endParaRPr lang="zh-CN" altLang="en-US" dirty="0">
                        <a:solidFill>
                          <a:schemeClr val="tx1"/>
                        </a:solidFill>
                        <a:latin typeface="微软雅黑" panose="020B0503020204020204" pitchFamily="34" charset="-122"/>
                        <a:ea typeface="微软雅黑" panose="020B0503020204020204" pitchFamily="34" charset="-122"/>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0</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1</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2</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3</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4</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5</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84745">
                <a:tc>
                  <a:txBody>
                    <a:bodyPr/>
                    <a:lstStyle/>
                    <a:p>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项目</a:t>
                      </a:r>
                      <a:r>
                        <a:rPr lang="en-US" altLang="zh-CN" dirty="0">
                          <a:solidFill>
                            <a:schemeClr val="tx1"/>
                          </a:solidFill>
                          <a:latin typeface="微软雅黑" panose="020B0503020204020204" pitchFamily="34" charset="-122"/>
                          <a:ea typeface="微软雅黑" panose="020B0503020204020204" pitchFamily="34" charset="-122"/>
                        </a:rPr>
                        <a:t>NCF</a:t>
                      </a:r>
                      <a:endParaRPr lang="zh-CN" altLang="en-US" dirty="0">
                        <a:solidFill>
                          <a:schemeClr val="tx1"/>
                        </a:solidFill>
                        <a:latin typeface="微软雅黑" panose="020B0503020204020204" pitchFamily="34" charset="-122"/>
                        <a:ea typeface="微软雅黑" panose="020B0503020204020204" pitchFamily="34" charset="-122"/>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-100</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20</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50</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70</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80</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90</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4745">
                <a:tc>
                  <a:txBody>
                    <a:bodyPr/>
                    <a:lstStyle/>
                    <a:p>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项目</a:t>
                      </a:r>
                      <a:r>
                        <a:rPr lang="en-US" altLang="zh-CN" dirty="0">
                          <a:solidFill>
                            <a:schemeClr val="tx1"/>
                          </a:solidFill>
                          <a:latin typeface="微软雅黑" panose="020B0503020204020204" pitchFamily="34" charset="-122"/>
                          <a:ea typeface="微软雅黑" panose="020B0503020204020204" pitchFamily="34" charset="-122"/>
                        </a:rPr>
                        <a:t>NCF</a:t>
                      </a:r>
                      <a:endParaRPr lang="zh-CN" altLang="en-US" dirty="0">
                        <a:solidFill>
                          <a:schemeClr val="tx1"/>
                        </a:solidFill>
                        <a:latin typeface="微软雅黑" panose="020B0503020204020204" pitchFamily="34" charset="-122"/>
                        <a:ea typeface="微软雅黑" panose="020B0503020204020204" pitchFamily="34" charset="-122"/>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-100</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20</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50</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70</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100</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solidFill>
                            <a:schemeClr val="tx1"/>
                          </a:solidFill>
                          <a:latin typeface="微软雅黑" panose="020B0503020204020204" pitchFamily="34" charset="-122"/>
                          <a:ea typeface="微软雅黑" panose="020B0503020204020204" pitchFamily="34" charset="-122"/>
                        </a:rPr>
                        <a:t>100</a:t>
                      </a:r>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文本框 21"/>
          <p:cNvSpPr txBox="1"/>
          <p:nvPr/>
        </p:nvSpPr>
        <p:spPr>
          <a:xfrm>
            <a:off x="3142851" y="1257523"/>
            <a:ext cx="5086749" cy="461665"/>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52095"/>
            <a:r>
              <a:rPr lang="zh-CN" altLang="en-US" sz="2400" b="0" dirty="0">
                <a:latin typeface="微软雅黑" panose="020B0503020204020204" pitchFamily="34" charset="-122"/>
                <a:ea typeface="微软雅黑" panose="020B0503020204020204" pitchFamily="34" charset="-122"/>
                <a:cs typeface="黑体" panose="02010609060101010101" charset="-122"/>
              </a:rPr>
              <a:t>现金流量预测表</a:t>
            </a:r>
            <a:r>
              <a:rPr lang="zh-CN" altLang="en-US" sz="2400" b="0" dirty="0">
                <a:latin typeface="微软雅黑" panose="020B0503020204020204" pitchFamily="34" charset="-122"/>
                <a:ea typeface="微软雅黑" panose="020B0503020204020204" pitchFamily="34" charset="-122"/>
                <a:cs typeface="Arial" panose="020B0604020202020204" pitchFamily="34" charset="0"/>
              </a:rPr>
              <a:t>             </a:t>
            </a:r>
            <a:r>
              <a:rPr lang="zh-CN" altLang="en-US" b="0" dirty="0">
                <a:latin typeface="微软雅黑" panose="020B0503020204020204" pitchFamily="34" charset="-122"/>
                <a:ea typeface="微软雅黑" panose="020B0503020204020204" pitchFamily="34" charset="-122"/>
                <a:cs typeface="方正书宋简体" charset="0"/>
              </a:rPr>
              <a:t>单位：</a:t>
            </a:r>
            <a:r>
              <a:rPr lang="zh-CN" altLang="en-US" dirty="0">
                <a:latin typeface="微软雅黑" panose="020B0503020204020204" pitchFamily="34" charset="-122"/>
                <a:ea typeface="微软雅黑" panose="020B0503020204020204" pitchFamily="34" charset="-122"/>
                <a:cs typeface="方正书宋简体" charset="0"/>
              </a:rPr>
              <a:t>万</a:t>
            </a:r>
            <a:r>
              <a:rPr lang="zh-CN" altLang="en-US" b="0" dirty="0">
                <a:latin typeface="微软雅黑" panose="020B0503020204020204" pitchFamily="34" charset="-122"/>
                <a:ea typeface="微软雅黑" panose="020B0503020204020204" pitchFamily="34" charset="-122"/>
                <a:cs typeface="方正书宋简体" charset="0"/>
              </a:rPr>
              <a:t>元</a:t>
            </a: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1729482" y="4122158"/>
            <a:ext cx="5514651" cy="461665"/>
          </a:xfrm>
          <a:prstGeom prst="rect">
            <a:avLst/>
          </a:prstGeom>
        </p:spPr>
        <p:txBody>
          <a:bodyPr wrap="none">
            <a:spAutoFit/>
          </a:bodyPr>
          <a:lstStyle/>
          <a:p>
            <a:r>
              <a:rPr lang="en-US" altLang="zh-CN" sz="2400" dirty="0">
                <a:latin typeface="微软雅黑" panose="020B0503020204020204" pitchFamily="34" charset="-122"/>
                <a:ea typeface="微软雅黑" panose="020B0503020204020204" pitchFamily="34" charset="-122"/>
              </a:rPr>
              <a:t>A</a:t>
            </a:r>
            <a:r>
              <a:rPr lang="zh-CN" altLang="en-US" sz="2400" dirty="0">
                <a:latin typeface="微软雅黑" panose="020B0503020204020204" pitchFamily="34" charset="-122"/>
                <a:ea typeface="微软雅黑" panose="020B0503020204020204" pitchFamily="34" charset="-122"/>
              </a:rPr>
              <a:t>项目投资回收期</a:t>
            </a:r>
            <a:r>
              <a:rPr lang="en-US" altLang="zh-CN" sz="2400" dirty="0">
                <a:latin typeface="微软雅黑" panose="020B0503020204020204" pitchFamily="34" charset="-122"/>
                <a:ea typeface="微软雅黑" panose="020B0503020204020204" pitchFamily="34" charset="-122"/>
              </a:rPr>
              <a:t>=3-1+30/70=2.43</a:t>
            </a:r>
            <a:r>
              <a:rPr lang="zh-CN" altLang="en-US" sz="2400" dirty="0">
                <a:latin typeface="微软雅黑" panose="020B0503020204020204" pitchFamily="34" charset="-122"/>
                <a:ea typeface="微软雅黑" panose="020B0503020204020204" pitchFamily="34" charset="-122"/>
              </a:rPr>
              <a:t>年</a:t>
            </a:r>
            <a:endParaRPr lang="zh-CN" altLang="en-US" sz="2400" dirty="0">
              <a:latin typeface="微软雅黑" panose="020B0503020204020204" pitchFamily="34" charset="-122"/>
              <a:ea typeface="微软雅黑" panose="020B0503020204020204" pitchFamily="34" charset="-122"/>
            </a:endParaRPr>
          </a:p>
        </p:txBody>
      </p:sp>
      <p:sp>
        <p:nvSpPr>
          <p:cNvPr id="6" name="矩形 5"/>
          <p:cNvSpPr/>
          <p:nvPr/>
        </p:nvSpPr>
        <p:spPr>
          <a:xfrm>
            <a:off x="1741504" y="4854378"/>
            <a:ext cx="5490606" cy="461665"/>
          </a:xfrm>
          <a:prstGeom prst="rect">
            <a:avLst/>
          </a:prstGeom>
        </p:spPr>
        <p:txBody>
          <a:bodyPr wrap="none">
            <a:spAutoFit/>
          </a:bodyPr>
          <a:lstStyle/>
          <a:p>
            <a:r>
              <a:rPr lang="en-US" altLang="zh-CN" sz="2400" dirty="0">
                <a:latin typeface="微软雅黑" panose="020B0503020204020204" pitchFamily="34" charset="-122"/>
                <a:ea typeface="微软雅黑" panose="020B0503020204020204" pitchFamily="34" charset="-122"/>
              </a:rPr>
              <a:t>C</a:t>
            </a:r>
            <a:r>
              <a:rPr lang="zh-CN" altLang="en-US" sz="2400" dirty="0">
                <a:latin typeface="微软雅黑" panose="020B0503020204020204" pitchFamily="34" charset="-122"/>
                <a:ea typeface="微软雅黑" panose="020B0503020204020204" pitchFamily="34" charset="-122"/>
              </a:rPr>
              <a:t>项目投资回收期</a:t>
            </a:r>
            <a:r>
              <a:rPr lang="en-US" altLang="zh-CN" sz="2400" dirty="0">
                <a:latin typeface="微软雅黑" panose="020B0503020204020204" pitchFamily="34" charset="-122"/>
                <a:ea typeface="微软雅黑" panose="020B0503020204020204" pitchFamily="34" charset="-122"/>
              </a:rPr>
              <a:t>=3-1+30/70=2.43</a:t>
            </a:r>
            <a:r>
              <a:rPr lang="zh-CN" altLang="en-US" sz="2400" dirty="0">
                <a:latin typeface="微软雅黑" panose="020B0503020204020204" pitchFamily="34" charset="-122"/>
                <a:ea typeface="微软雅黑" panose="020B0503020204020204" pitchFamily="34" charset="-122"/>
              </a:rPr>
              <a:t>年</a:t>
            </a:r>
            <a:endParaRPr lang="zh-CN" altLang="en-US" sz="2400" dirty="0">
              <a:latin typeface="微软雅黑" panose="020B0503020204020204" pitchFamily="34" charset="-122"/>
              <a:ea typeface="微软雅黑" panose="020B0503020204020204" pitchFamily="34" charset="-122"/>
            </a:endParaRPr>
          </a:p>
        </p:txBody>
      </p:sp>
      <p:sp>
        <p:nvSpPr>
          <p:cNvPr id="7" name="矩形 6"/>
          <p:cNvSpPr/>
          <p:nvPr/>
        </p:nvSpPr>
        <p:spPr>
          <a:xfrm>
            <a:off x="1759240" y="5515949"/>
            <a:ext cx="4801314" cy="646331"/>
          </a:xfrm>
          <a:prstGeom prst="rect">
            <a:avLst/>
          </a:prstGeom>
        </p:spPr>
        <p:txBody>
          <a:bodyPr wrap="none">
            <a:spAutoFit/>
          </a:bodyPr>
          <a:lstStyle/>
          <a:p>
            <a:pPr>
              <a:lnSpc>
                <a:spcPct val="150000"/>
              </a:lnSpc>
            </a:pPr>
            <a:r>
              <a:rPr lang="zh-CN" altLang="zh-CN" sz="2400" u="sng" dirty="0">
                <a:latin typeface="华文行楷" panose="02010800040101010101" pitchFamily="2" charset="-122"/>
                <a:ea typeface="华文行楷" panose="02010800040101010101" pitchFamily="2" charset="-122"/>
              </a:rPr>
              <a:t>没有考虑</a:t>
            </a:r>
            <a:r>
              <a:rPr lang="zh-CN" altLang="en-US" sz="2400" u="sng" dirty="0">
                <a:latin typeface="华文行楷" panose="02010800040101010101" pitchFamily="2" charset="-122"/>
                <a:ea typeface="华文行楷" panose="02010800040101010101" pitchFamily="2" charset="-122"/>
              </a:rPr>
              <a:t>回收期以后的现金流量。</a:t>
            </a:r>
            <a:endParaRPr lang="en-US" altLang="zh-CN" sz="2400" u="sng" dirty="0">
              <a:latin typeface="华文行楷" panose="02010800040101010101" pitchFamily="2" charset="-122"/>
              <a:ea typeface="华文行楷" panose="02010800040101010101" pitchFamily="2" charset="-122"/>
            </a:endParaRPr>
          </a:p>
        </p:txBody>
      </p:sp>
      <p:grpSp>
        <p:nvGrpSpPr>
          <p:cNvPr id="12" name="组合 8"/>
          <p:cNvGrpSpPr/>
          <p:nvPr/>
        </p:nvGrpSpPr>
        <p:grpSpPr>
          <a:xfrm>
            <a:off x="3981450" y="856615"/>
            <a:ext cx="5186934" cy="145415"/>
            <a:chOff x="5475255" y="1143000"/>
            <a:chExt cx="1486646" cy="101600"/>
          </a:xfrm>
        </p:grpSpPr>
        <p:cxnSp>
          <p:nvCxnSpPr>
            <p:cNvPr id="13"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31"/>
            <p:cNvCxnSpPr/>
            <p:nvPr/>
          </p:nvCxnSpPr>
          <p:spPr>
            <a:xfrm>
              <a:off x="561658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4242435" y="0"/>
            <a:ext cx="4925949" cy="825419"/>
          </a:xfrm>
          <a:prstGeom prst="rect">
            <a:avLst/>
          </a:prstGeom>
        </p:spPr>
        <p:txBody>
          <a:bodyPr wrap="square">
            <a:spAutoFit/>
          </a:bodyPr>
          <a:lstStyle/>
          <a:p>
            <a:pPr eaLnBrk="0" hangingPunct="0">
              <a:lnSpc>
                <a:spcPct val="150000"/>
              </a:lnSpc>
            </a:pPr>
            <a:r>
              <a:rPr lang="zh-CN" altLang="en-US" sz="3600" b="1" dirty="0">
                <a:latin typeface="微软雅黑" panose="020B0503020204020204" pitchFamily="34" charset="-122"/>
                <a:ea typeface="微软雅黑" panose="020B0503020204020204" pitchFamily="34" charset="-122"/>
                <a:sym typeface="+mn-ea"/>
              </a:rPr>
              <a:t>静态投资回收期的缺点  </a:t>
            </a:r>
            <a:endParaRPr lang="zh-CN" altLang="en-US" sz="3600" b="1" dirty="0">
              <a:latin typeface="微软雅黑" panose="020B0503020204020204" pitchFamily="34" charset="-122"/>
              <a:ea typeface="微软雅黑" panose="020B0503020204020204" pitchFamily="34" charset="-122"/>
              <a:sym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500"/>
                                        <p:tgtEl>
                                          <p:spTgt spid="1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Bottom)">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077467" y="229557"/>
            <a:ext cx="2448106" cy="923330"/>
          </a:xfrm>
          <a:prstGeom prst="rect">
            <a:avLst/>
          </a:prstGeom>
        </p:spPr>
        <p:txBody>
          <a:bodyPr wrap="none">
            <a:spAutoFit/>
          </a:bodyPr>
          <a:lstStyle/>
          <a:p>
            <a:pPr>
              <a:lnSpc>
                <a:spcPct val="150000"/>
              </a:lnSpc>
            </a:pPr>
            <a:r>
              <a:rPr lang="en-US" altLang="zh-CN" sz="3600" b="1" dirty="0" smtClean="0">
                <a:latin typeface="微软雅黑" panose="020B0503020204020204" pitchFamily="34" charset="-122"/>
                <a:ea typeface="微软雅黑" panose="020B0503020204020204" pitchFamily="34" charset="-122"/>
                <a:cs typeface="+mj-cs"/>
              </a:rPr>
              <a:t>2.</a:t>
            </a:r>
            <a:r>
              <a:rPr lang="zh-CN" altLang="en-US" sz="3600" b="1" dirty="0" smtClean="0">
                <a:latin typeface="微软雅黑" panose="020B0503020204020204" pitchFamily="34" charset="-122"/>
                <a:ea typeface="微软雅黑" panose="020B0503020204020204" pitchFamily="34" charset="-122"/>
                <a:cs typeface="+mj-cs"/>
              </a:rPr>
              <a:t>净现值法</a:t>
            </a:r>
            <a:endParaRPr lang="zh-CN" altLang="en-US" sz="3600" b="1" dirty="0">
              <a:latin typeface="微软雅黑" panose="020B0503020204020204" pitchFamily="34" charset="-122"/>
              <a:ea typeface="微软雅黑" panose="020B0503020204020204" pitchFamily="34" charset="-122"/>
              <a:cs typeface="+mj-cs"/>
            </a:endParaRPr>
          </a:p>
        </p:txBody>
      </p:sp>
      <p:sp>
        <p:nvSpPr>
          <p:cNvPr id="2" name="灯片编号占位符 1"/>
          <p:cNvSpPr>
            <a:spLocks noGrp="1"/>
          </p:cNvSpPr>
          <p:nvPr>
            <p:ph type="sldNum" sz="quarter" idx="12"/>
          </p:nvPr>
        </p:nvSpPr>
        <p:spPr>
          <a:xfrm>
            <a:off x="11672256" y="6492875"/>
            <a:ext cx="519744" cy="365125"/>
          </a:xfrm>
        </p:spPr>
        <p:txBody>
          <a:bodyPr/>
          <a:lstStyle/>
          <a:p>
            <a:fld id="{6FAC12D6-6874-44D7-A628-78DA8109D10F}" type="slidenum">
              <a:rPr lang="en-US" smtClean="0">
                <a:solidFill>
                  <a:schemeClr val="tx1"/>
                </a:solidFill>
              </a:rPr>
            </a:fld>
            <a:endParaRPr lang="en-US" dirty="0">
              <a:solidFill>
                <a:schemeClr val="tx1"/>
              </a:solidFill>
            </a:endParaRPr>
          </a:p>
        </p:txBody>
      </p:sp>
      <p:sp>
        <p:nvSpPr>
          <p:cNvPr id="13" name="文本框 12"/>
          <p:cNvSpPr txBox="1"/>
          <p:nvPr/>
        </p:nvSpPr>
        <p:spPr>
          <a:xfrm>
            <a:off x="1088570" y="1217115"/>
            <a:ext cx="6676573" cy="740845"/>
          </a:xfrm>
          <a:prstGeom prst="rect">
            <a:avLst/>
          </a:prstGeom>
          <a:noFill/>
        </p:spPr>
        <p:txBody>
          <a:bodyPr wrap="square" lIns="36000" tIns="46800" rIns="36000" bIns="46800" rtlCol="0" anchor="t">
            <a:spAutoFit/>
          </a:bodyPr>
          <a:lstStyle/>
          <a:p>
            <a:pPr>
              <a:lnSpc>
                <a:spcPct val="150000"/>
              </a:lnSpc>
            </a:pPr>
            <a:r>
              <a:rPr lang="zh-CN" altLang="en-US" sz="2800" b="1" dirty="0">
                <a:latin typeface="微软雅黑" panose="020B0503020204020204" pitchFamily="34" charset="-122"/>
                <a:ea typeface="微软雅黑" panose="020B0503020204020204" pitchFamily="34" charset="-122"/>
              </a:rPr>
              <a:t>净现值</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Net Present Value</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NPV</a:t>
            </a:r>
            <a:r>
              <a:rPr lang="zh-CN" altLang="en-US"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
        <p:nvSpPr>
          <p:cNvPr id="11" name="矩形 10"/>
          <p:cNvSpPr/>
          <p:nvPr/>
        </p:nvSpPr>
        <p:spPr>
          <a:xfrm>
            <a:off x="1035680" y="2027536"/>
            <a:ext cx="9955757" cy="1132618"/>
          </a:xfrm>
          <a:prstGeom prst="rect">
            <a:avLst/>
          </a:prstGeom>
          <a:noFill/>
          <a:ln w="28575">
            <a:noFill/>
          </a:ln>
        </p:spPr>
        <p:txBody>
          <a:bodyPr wrap="square">
            <a:spAutoFit/>
          </a:bodyPr>
          <a:lstStyle/>
          <a:p>
            <a:pPr>
              <a:lnSpc>
                <a:spcPct val="130000"/>
              </a:lnSpc>
            </a:pPr>
            <a:r>
              <a:rPr lang="zh-CN" altLang="en-US" sz="2600" b="1" dirty="0" smtClean="0">
                <a:solidFill>
                  <a:srgbClr val="FF0000"/>
                </a:solidFill>
                <a:latin typeface="微软雅黑" panose="020B0503020204020204" pitchFamily="34" charset="-122"/>
                <a:ea typeface="微软雅黑" panose="020B0503020204020204" pitchFamily="34" charset="-122"/>
              </a:rPr>
              <a:t>概念一：</a:t>
            </a:r>
            <a:r>
              <a:rPr lang="zh-CN" altLang="en-US" sz="2600" dirty="0" smtClean="0">
                <a:latin typeface="微软雅黑" panose="020B0503020204020204" pitchFamily="34" charset="-122"/>
                <a:ea typeface="微软雅黑" panose="020B0503020204020204" pitchFamily="34" charset="-122"/>
              </a:rPr>
              <a:t>投资</a:t>
            </a:r>
            <a:r>
              <a:rPr lang="zh-CN" altLang="en-US" sz="2600" dirty="0">
                <a:latin typeface="微软雅黑" panose="020B0503020204020204" pitchFamily="34" charset="-122"/>
                <a:ea typeface="微软雅黑" panose="020B0503020204020204" pitchFamily="34" charset="-122"/>
              </a:rPr>
              <a:t>项目未来现金流入量现值与未来现金流出量现值之间的差额。</a:t>
            </a:r>
            <a:endParaRPr lang="en-US" altLang="zh-CN" sz="2600" dirty="0">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38121" y="3861166"/>
            <a:ext cx="7285935" cy="1531427"/>
            <a:chOff x="2381271" y="4281714"/>
            <a:chExt cx="7285935" cy="1531427"/>
          </a:xfrm>
        </p:grpSpPr>
        <p:grpSp>
          <p:nvGrpSpPr>
            <p:cNvPr id="20" name="组合 19"/>
            <p:cNvGrpSpPr/>
            <p:nvPr/>
          </p:nvGrpSpPr>
          <p:grpSpPr>
            <a:xfrm>
              <a:off x="2381271" y="5180185"/>
              <a:ext cx="7285935" cy="632956"/>
              <a:chOff x="2676068" y="4898646"/>
              <a:chExt cx="7285935" cy="632956"/>
            </a:xfrm>
          </p:grpSpPr>
          <p:sp>
            <p:nvSpPr>
              <p:cNvPr id="21" name="Line 3"/>
              <p:cNvSpPr>
                <a:spLocks noChangeShapeType="1"/>
              </p:cNvSpPr>
              <p:nvPr/>
            </p:nvSpPr>
            <p:spPr bwMode="auto">
              <a:xfrm>
                <a:off x="3128721" y="5046065"/>
                <a:ext cx="6833282" cy="0"/>
              </a:xfrm>
              <a:prstGeom prst="line">
                <a:avLst/>
              </a:prstGeom>
              <a:noFill/>
              <a:ln w="76200">
                <a:solidFill>
                  <a:schemeClr val="bg2">
                    <a:lumMod val="50000"/>
                  </a:schemeClr>
                </a:solidFill>
                <a:round/>
                <a:tailEnd type="triangle" w="med" len="med"/>
              </a:ln>
              <a:extLst>
                <a:ext uri="{909E8E84-426E-40DD-AFC4-6F175D3DCCD1}">
                  <a14:hiddenFill xmlns:a14="http://schemas.microsoft.com/office/drawing/2010/main">
                    <a:noFill/>
                  </a14:hiddenFill>
                </a:ext>
              </a:extLst>
            </p:spPr>
            <p:txBody>
              <a:bodyPr wrap="none"/>
              <a:lstStyle/>
              <a:p>
                <a:endParaRPr lang="zh-CN" altLang="en-US" dirty="0"/>
              </a:p>
            </p:txBody>
          </p:sp>
          <p:sp>
            <p:nvSpPr>
              <p:cNvPr id="22" name="Text Box 14"/>
              <p:cNvSpPr txBox="1">
                <a:spLocks noChangeArrowheads="1"/>
              </p:cNvSpPr>
              <p:nvPr/>
            </p:nvSpPr>
            <p:spPr bwMode="auto">
              <a:xfrm>
                <a:off x="4611210" y="5022269"/>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2</a:t>
                </a:r>
                <a:endParaRPr lang="en-US" altLang="zh-CN" b="1" dirty="0">
                  <a:solidFill>
                    <a:schemeClr val="accent2">
                      <a:lumMod val="50000"/>
                    </a:schemeClr>
                  </a:solidFill>
                </a:endParaRPr>
              </a:p>
            </p:txBody>
          </p:sp>
          <p:sp>
            <p:nvSpPr>
              <p:cNvPr id="23" name="Text Box 15"/>
              <p:cNvSpPr txBox="1">
                <a:spLocks noChangeArrowheads="1"/>
              </p:cNvSpPr>
              <p:nvPr/>
            </p:nvSpPr>
            <p:spPr bwMode="auto">
              <a:xfrm>
                <a:off x="5636136" y="5039858"/>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3</a:t>
                </a:r>
                <a:endParaRPr lang="en-US" altLang="zh-CN" sz="2400" b="1" dirty="0">
                  <a:solidFill>
                    <a:schemeClr val="accent2">
                      <a:lumMod val="50000"/>
                    </a:schemeClr>
                  </a:solidFill>
                </a:endParaRPr>
              </a:p>
            </p:txBody>
          </p:sp>
          <p:sp>
            <p:nvSpPr>
              <p:cNvPr id="24" name="Text Box 33"/>
              <p:cNvSpPr txBox="1">
                <a:spLocks noChangeArrowheads="1"/>
              </p:cNvSpPr>
              <p:nvPr/>
            </p:nvSpPr>
            <p:spPr bwMode="auto">
              <a:xfrm>
                <a:off x="2676068" y="5069937"/>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0</a:t>
                </a:r>
                <a:endParaRPr lang="en-US" altLang="zh-CN" sz="2400" b="1" dirty="0">
                  <a:solidFill>
                    <a:schemeClr val="accent2">
                      <a:lumMod val="50000"/>
                    </a:schemeClr>
                  </a:solidFill>
                </a:endParaRPr>
              </a:p>
            </p:txBody>
          </p:sp>
          <p:sp>
            <p:nvSpPr>
              <p:cNvPr id="25" name="Text Box 14"/>
              <p:cNvSpPr txBox="1">
                <a:spLocks noChangeArrowheads="1"/>
              </p:cNvSpPr>
              <p:nvPr/>
            </p:nvSpPr>
            <p:spPr bwMode="auto">
              <a:xfrm>
                <a:off x="3646511" y="5000423"/>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1</a:t>
                </a:r>
                <a:endParaRPr lang="en-US" altLang="zh-CN" b="1" dirty="0">
                  <a:solidFill>
                    <a:schemeClr val="accent2">
                      <a:lumMod val="50000"/>
                    </a:schemeClr>
                  </a:solidFill>
                </a:endParaRPr>
              </a:p>
            </p:txBody>
          </p:sp>
          <p:sp>
            <p:nvSpPr>
              <p:cNvPr id="26" name="Text Box 33"/>
              <p:cNvSpPr txBox="1">
                <a:spLocks noChangeArrowheads="1"/>
              </p:cNvSpPr>
              <p:nvPr/>
            </p:nvSpPr>
            <p:spPr bwMode="auto">
              <a:xfrm>
                <a:off x="6688563" y="5048839"/>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4</a:t>
                </a:r>
                <a:endParaRPr lang="en-US" altLang="zh-CN" sz="2400" b="1" dirty="0">
                  <a:solidFill>
                    <a:schemeClr val="accent2">
                      <a:lumMod val="50000"/>
                    </a:schemeClr>
                  </a:solidFill>
                </a:endParaRPr>
              </a:p>
            </p:txBody>
          </p:sp>
          <p:sp>
            <p:nvSpPr>
              <p:cNvPr id="27" name="Text Box 14"/>
              <p:cNvSpPr txBox="1">
                <a:spLocks noChangeArrowheads="1"/>
              </p:cNvSpPr>
              <p:nvPr/>
            </p:nvSpPr>
            <p:spPr bwMode="auto">
              <a:xfrm>
                <a:off x="8515162" y="5036804"/>
                <a:ext cx="109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spcBef>
                    <a:spcPct val="50000"/>
                  </a:spcBef>
                  <a:defRPr sz="2400">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r>
                  <a:rPr lang="en-US" altLang="zh-CN" b="1" dirty="0">
                    <a:solidFill>
                      <a:schemeClr val="accent2">
                        <a:lumMod val="50000"/>
                      </a:schemeClr>
                    </a:solidFill>
                  </a:rPr>
                  <a:t>……</a:t>
                </a:r>
                <a:endParaRPr lang="en-US" altLang="zh-CN" b="1" dirty="0">
                  <a:solidFill>
                    <a:schemeClr val="accent2">
                      <a:lumMod val="50000"/>
                    </a:schemeClr>
                  </a:solidFill>
                </a:endParaRPr>
              </a:p>
            </p:txBody>
          </p:sp>
          <p:sp>
            <p:nvSpPr>
              <p:cNvPr id="28" name="Text Box 33"/>
              <p:cNvSpPr txBox="1">
                <a:spLocks noChangeArrowheads="1"/>
              </p:cNvSpPr>
              <p:nvPr/>
            </p:nvSpPr>
            <p:spPr bwMode="auto">
              <a:xfrm>
                <a:off x="7654752" y="5046065"/>
                <a:ext cx="93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accent2"/>
                    </a:solidFill>
                    <a:latin typeface="Arial" panose="020B0604020202020204" pitchFamily="34" charset="0"/>
                    <a:ea typeface="宋体" panose="02010600030101010101" pitchFamily="2" charset="-122"/>
                  </a:defRPr>
                </a:lvl1pPr>
                <a:lvl2pPr marL="742950" indent="-285750">
                  <a:defRPr sz="3200">
                    <a:solidFill>
                      <a:schemeClr val="accent2"/>
                    </a:solidFill>
                    <a:latin typeface="Arial" panose="020B0604020202020204" pitchFamily="34" charset="0"/>
                    <a:ea typeface="宋体" panose="02010600030101010101" pitchFamily="2" charset="-122"/>
                  </a:defRPr>
                </a:lvl2pPr>
                <a:lvl3pPr marL="1143000" indent="-228600">
                  <a:defRPr sz="3200">
                    <a:solidFill>
                      <a:schemeClr val="accent2"/>
                    </a:solidFill>
                    <a:latin typeface="Arial" panose="020B0604020202020204" pitchFamily="34" charset="0"/>
                    <a:ea typeface="宋体" panose="02010600030101010101" pitchFamily="2" charset="-122"/>
                  </a:defRPr>
                </a:lvl3pPr>
                <a:lvl4pPr marL="1600200" indent="-228600">
                  <a:defRPr sz="3200">
                    <a:solidFill>
                      <a:schemeClr val="accent2"/>
                    </a:solidFill>
                    <a:latin typeface="Arial" panose="020B0604020202020204" pitchFamily="34" charset="0"/>
                    <a:ea typeface="宋体" panose="02010600030101010101" pitchFamily="2" charset="-122"/>
                  </a:defRPr>
                </a:lvl4pPr>
                <a:lvl5pPr marL="2057400" indent="-228600">
                  <a:defRPr sz="3200">
                    <a:solidFill>
                      <a:schemeClr val="accent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chemeClr val="accent2">
                        <a:lumMod val="50000"/>
                      </a:schemeClr>
                    </a:solidFill>
                  </a:rPr>
                  <a:t>5</a:t>
                </a:r>
                <a:endParaRPr lang="en-US" altLang="zh-CN" sz="2400" b="1" dirty="0">
                  <a:solidFill>
                    <a:schemeClr val="accent2">
                      <a:lumMod val="50000"/>
                    </a:schemeClr>
                  </a:solidFill>
                </a:endParaRPr>
              </a:p>
            </p:txBody>
          </p:sp>
          <p:cxnSp>
            <p:nvCxnSpPr>
              <p:cNvPr id="29" name="直接连接符 28"/>
              <p:cNvCxnSpPr/>
              <p:nvPr/>
            </p:nvCxnSpPr>
            <p:spPr>
              <a:xfrm>
                <a:off x="4179359" y="4898646"/>
                <a:ext cx="0" cy="12362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177727" y="4903304"/>
                <a:ext cx="0" cy="12362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170561" y="4903304"/>
                <a:ext cx="0" cy="12362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139048" y="4907658"/>
                <a:ext cx="0" cy="12362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145134" y="4907658"/>
                <a:ext cx="0" cy="12362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9053448" y="4903304"/>
                <a:ext cx="0" cy="12362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158028" y="4921305"/>
                <a:ext cx="0" cy="12362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7" name="直接箭头连接符 36"/>
            <p:cNvCxnSpPr/>
            <p:nvPr/>
          </p:nvCxnSpPr>
          <p:spPr>
            <a:xfrm rot="16200000" flipV="1">
              <a:off x="4554439" y="4981446"/>
              <a:ext cx="644723" cy="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rot="16200000" flipV="1">
              <a:off x="5563182" y="4988704"/>
              <a:ext cx="644723" cy="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rot="16200000" flipV="1">
              <a:off x="6535639" y="4974190"/>
              <a:ext cx="644723" cy="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rot="16200000" flipV="1">
              <a:off x="7522610" y="4974190"/>
              <a:ext cx="644723" cy="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rot="16200000" flipV="1">
              <a:off x="8422497" y="4988704"/>
              <a:ext cx="644723" cy="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rot="5400000">
              <a:off x="2344058" y="4796970"/>
              <a:ext cx="1030516" cy="3"/>
            </a:xfrm>
            <a:prstGeom prst="straightConnector1">
              <a:avLst/>
            </a:prstGeom>
            <a:ln w="571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16200000" flipH="1">
              <a:off x="3628572" y="5058231"/>
              <a:ext cx="515258" cy="7255"/>
            </a:xfrm>
            <a:prstGeom prst="straightConnector1">
              <a:avLst/>
            </a:prstGeom>
            <a:ln w="571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9" name="矩形 48"/>
          <p:cNvSpPr/>
          <p:nvPr/>
        </p:nvSpPr>
        <p:spPr>
          <a:xfrm>
            <a:off x="211503" y="3395855"/>
            <a:ext cx="758541" cy="369332"/>
          </a:xfrm>
          <a:prstGeom prst="rect">
            <a:avLst/>
          </a:prstGeom>
        </p:spPr>
        <p:txBody>
          <a:bodyPr wrap="none">
            <a:spAutoFit/>
          </a:bodyPr>
          <a:lstStyle/>
          <a:p>
            <a:r>
              <a:rPr lang="en-US" altLang="zh-CN" b="1" dirty="0">
                <a:solidFill>
                  <a:schemeClr val="accent2">
                    <a:lumMod val="50000"/>
                  </a:schemeClr>
                </a:solidFill>
              </a:rPr>
              <a:t>NCF</a:t>
            </a:r>
            <a:r>
              <a:rPr lang="en-US" altLang="zh-CN" b="1" baseline="-25000" dirty="0">
                <a:solidFill>
                  <a:schemeClr val="accent2">
                    <a:lumMod val="50000"/>
                  </a:schemeClr>
                </a:solidFill>
              </a:rPr>
              <a:t>0</a:t>
            </a:r>
            <a:endParaRPr lang="en-US" altLang="zh-CN" b="1" baseline="-25000" dirty="0">
              <a:solidFill>
                <a:schemeClr val="accent2">
                  <a:lumMod val="50000"/>
                </a:schemeClr>
              </a:solidFill>
            </a:endParaRPr>
          </a:p>
        </p:txBody>
      </p:sp>
      <p:sp>
        <p:nvSpPr>
          <p:cNvPr id="50" name="矩形 49"/>
          <p:cNvSpPr/>
          <p:nvPr/>
        </p:nvSpPr>
        <p:spPr>
          <a:xfrm>
            <a:off x="1267408" y="3966439"/>
            <a:ext cx="758541" cy="369332"/>
          </a:xfrm>
          <a:prstGeom prst="rect">
            <a:avLst/>
          </a:prstGeom>
        </p:spPr>
        <p:txBody>
          <a:bodyPr wrap="none">
            <a:spAutoFit/>
          </a:bodyPr>
          <a:lstStyle/>
          <a:p>
            <a:r>
              <a:rPr lang="en-US" altLang="zh-CN" b="1" dirty="0">
                <a:solidFill>
                  <a:schemeClr val="accent2">
                    <a:lumMod val="50000"/>
                  </a:schemeClr>
                </a:solidFill>
              </a:rPr>
              <a:t>NCF</a:t>
            </a:r>
            <a:r>
              <a:rPr lang="en-US" altLang="zh-CN" b="1" baseline="-25000" dirty="0">
                <a:solidFill>
                  <a:schemeClr val="accent2">
                    <a:lumMod val="50000"/>
                  </a:schemeClr>
                </a:solidFill>
              </a:rPr>
              <a:t>1</a:t>
            </a:r>
            <a:endParaRPr lang="en-US" altLang="zh-CN" b="1" baseline="-25000" dirty="0">
              <a:solidFill>
                <a:schemeClr val="accent2">
                  <a:lumMod val="50000"/>
                </a:schemeClr>
              </a:solidFill>
            </a:endParaRPr>
          </a:p>
        </p:txBody>
      </p:sp>
      <p:sp>
        <p:nvSpPr>
          <p:cNvPr id="51" name="矩形 50"/>
          <p:cNvSpPr/>
          <p:nvPr/>
        </p:nvSpPr>
        <p:spPr>
          <a:xfrm>
            <a:off x="2254380" y="3839287"/>
            <a:ext cx="758541" cy="369332"/>
          </a:xfrm>
          <a:prstGeom prst="rect">
            <a:avLst/>
          </a:prstGeom>
        </p:spPr>
        <p:txBody>
          <a:bodyPr wrap="none">
            <a:spAutoFit/>
          </a:bodyPr>
          <a:lstStyle/>
          <a:p>
            <a:r>
              <a:rPr lang="en-US" altLang="zh-CN" b="1" dirty="0">
                <a:solidFill>
                  <a:schemeClr val="accent2">
                    <a:lumMod val="50000"/>
                  </a:schemeClr>
                </a:solidFill>
              </a:rPr>
              <a:t>NCF</a:t>
            </a:r>
            <a:r>
              <a:rPr lang="en-US" altLang="zh-CN" b="1" baseline="-25000" dirty="0">
                <a:solidFill>
                  <a:schemeClr val="accent2">
                    <a:lumMod val="50000"/>
                  </a:schemeClr>
                </a:solidFill>
              </a:rPr>
              <a:t>2</a:t>
            </a:r>
            <a:endParaRPr lang="en-US" altLang="zh-CN" b="1" baseline="-25000" dirty="0">
              <a:solidFill>
                <a:schemeClr val="accent2">
                  <a:lumMod val="50000"/>
                </a:schemeClr>
              </a:solidFill>
            </a:endParaRPr>
          </a:p>
        </p:txBody>
      </p:sp>
      <p:sp>
        <p:nvSpPr>
          <p:cNvPr id="52" name="矩形 51"/>
          <p:cNvSpPr/>
          <p:nvPr/>
        </p:nvSpPr>
        <p:spPr>
          <a:xfrm>
            <a:off x="3248874" y="3869204"/>
            <a:ext cx="758541" cy="369332"/>
          </a:xfrm>
          <a:prstGeom prst="rect">
            <a:avLst/>
          </a:prstGeom>
        </p:spPr>
        <p:txBody>
          <a:bodyPr wrap="none">
            <a:spAutoFit/>
          </a:bodyPr>
          <a:lstStyle/>
          <a:p>
            <a:r>
              <a:rPr lang="en-US" altLang="zh-CN" b="1" dirty="0">
                <a:solidFill>
                  <a:schemeClr val="accent2">
                    <a:lumMod val="50000"/>
                  </a:schemeClr>
                </a:solidFill>
              </a:rPr>
              <a:t>NCF</a:t>
            </a:r>
            <a:r>
              <a:rPr lang="en-US" altLang="zh-CN" b="1" baseline="-25000" dirty="0">
                <a:solidFill>
                  <a:schemeClr val="accent2">
                    <a:lumMod val="50000"/>
                  </a:schemeClr>
                </a:solidFill>
              </a:rPr>
              <a:t>3</a:t>
            </a:r>
            <a:endParaRPr lang="en-US" altLang="zh-CN" b="1" baseline="-25000" dirty="0">
              <a:solidFill>
                <a:schemeClr val="accent2">
                  <a:lumMod val="50000"/>
                </a:schemeClr>
              </a:solidFill>
            </a:endParaRPr>
          </a:p>
        </p:txBody>
      </p:sp>
      <p:sp>
        <p:nvSpPr>
          <p:cNvPr id="53" name="矩形 52"/>
          <p:cNvSpPr/>
          <p:nvPr/>
        </p:nvSpPr>
        <p:spPr>
          <a:xfrm>
            <a:off x="4208144" y="3868187"/>
            <a:ext cx="758541" cy="369332"/>
          </a:xfrm>
          <a:prstGeom prst="rect">
            <a:avLst/>
          </a:prstGeom>
        </p:spPr>
        <p:txBody>
          <a:bodyPr wrap="none">
            <a:spAutoFit/>
          </a:bodyPr>
          <a:lstStyle/>
          <a:p>
            <a:r>
              <a:rPr lang="en-US" altLang="zh-CN" b="1" dirty="0">
                <a:solidFill>
                  <a:schemeClr val="accent2">
                    <a:lumMod val="50000"/>
                  </a:schemeClr>
                </a:solidFill>
              </a:rPr>
              <a:t>NCF</a:t>
            </a:r>
            <a:r>
              <a:rPr lang="en-US" altLang="zh-CN" b="1" baseline="-25000" dirty="0">
                <a:solidFill>
                  <a:schemeClr val="accent2">
                    <a:lumMod val="50000"/>
                  </a:schemeClr>
                </a:solidFill>
              </a:rPr>
              <a:t>4</a:t>
            </a:r>
            <a:endParaRPr lang="en-US" altLang="zh-CN" b="1" baseline="-25000" dirty="0">
              <a:solidFill>
                <a:schemeClr val="accent2">
                  <a:lumMod val="50000"/>
                </a:schemeClr>
              </a:solidFill>
            </a:endParaRPr>
          </a:p>
        </p:txBody>
      </p:sp>
      <p:sp>
        <p:nvSpPr>
          <p:cNvPr id="54" name="矩形 53"/>
          <p:cNvSpPr/>
          <p:nvPr/>
        </p:nvSpPr>
        <p:spPr>
          <a:xfrm>
            <a:off x="5255017" y="3861165"/>
            <a:ext cx="758541" cy="369332"/>
          </a:xfrm>
          <a:prstGeom prst="rect">
            <a:avLst/>
          </a:prstGeom>
        </p:spPr>
        <p:txBody>
          <a:bodyPr wrap="none">
            <a:spAutoFit/>
          </a:bodyPr>
          <a:lstStyle/>
          <a:p>
            <a:r>
              <a:rPr lang="en-US" altLang="zh-CN" b="1" dirty="0">
                <a:solidFill>
                  <a:schemeClr val="accent2">
                    <a:lumMod val="50000"/>
                  </a:schemeClr>
                </a:solidFill>
              </a:rPr>
              <a:t>NCF</a:t>
            </a:r>
            <a:r>
              <a:rPr lang="en-US" altLang="zh-CN" b="1" baseline="-25000" dirty="0">
                <a:solidFill>
                  <a:schemeClr val="accent2">
                    <a:lumMod val="50000"/>
                  </a:schemeClr>
                </a:solidFill>
              </a:rPr>
              <a:t>5</a:t>
            </a:r>
            <a:endParaRPr lang="en-US" altLang="zh-CN" b="1" baseline="-25000" dirty="0">
              <a:solidFill>
                <a:schemeClr val="accent2">
                  <a:lumMod val="50000"/>
                </a:schemeClr>
              </a:solidFill>
            </a:endParaRPr>
          </a:p>
        </p:txBody>
      </p:sp>
      <p:sp>
        <p:nvSpPr>
          <p:cNvPr id="55" name="矩形 54"/>
          <p:cNvSpPr/>
          <p:nvPr/>
        </p:nvSpPr>
        <p:spPr>
          <a:xfrm>
            <a:off x="6162512" y="3838426"/>
            <a:ext cx="678391" cy="400110"/>
          </a:xfrm>
          <a:prstGeom prst="rect">
            <a:avLst/>
          </a:prstGeom>
        </p:spPr>
        <p:txBody>
          <a:bodyPr wrap="none">
            <a:spAutoFit/>
          </a:bodyPr>
          <a:lstStyle/>
          <a:p>
            <a:r>
              <a:rPr lang="en-US" altLang="zh-CN" sz="3000" b="1" baseline="-25000" dirty="0">
                <a:solidFill>
                  <a:schemeClr val="accent2">
                    <a:lumMod val="50000"/>
                  </a:schemeClr>
                </a:solidFill>
              </a:rPr>
              <a:t>……</a:t>
            </a:r>
            <a:endParaRPr lang="en-US" altLang="zh-CN" sz="3000" b="1" baseline="-25000" dirty="0">
              <a:solidFill>
                <a:schemeClr val="accent2">
                  <a:lumMod val="50000"/>
                </a:schemeClr>
              </a:solidFill>
            </a:endParaRPr>
          </a:p>
        </p:txBody>
      </p:sp>
      <p:grpSp>
        <p:nvGrpSpPr>
          <p:cNvPr id="42" name="组合 8"/>
          <p:cNvGrpSpPr/>
          <p:nvPr/>
        </p:nvGrpSpPr>
        <p:grpSpPr>
          <a:xfrm>
            <a:off x="4760193" y="1029516"/>
            <a:ext cx="3214687" cy="123371"/>
            <a:chOff x="5475255" y="1143000"/>
            <a:chExt cx="1486646" cy="101600"/>
          </a:xfrm>
        </p:grpSpPr>
        <p:cxnSp>
          <p:nvCxnSpPr>
            <p:cNvPr id="44"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31"/>
            <p:cNvCxnSpPr/>
            <p:nvPr/>
          </p:nvCxnSpPr>
          <p:spPr>
            <a:xfrm>
              <a:off x="561658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下箭头 3"/>
          <p:cNvSpPr/>
          <p:nvPr/>
        </p:nvSpPr>
        <p:spPr>
          <a:xfrm>
            <a:off x="4633304" y="2513045"/>
            <a:ext cx="215468" cy="55517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下箭头 46"/>
          <p:cNvSpPr/>
          <p:nvPr/>
        </p:nvSpPr>
        <p:spPr>
          <a:xfrm>
            <a:off x="7958896" y="2572325"/>
            <a:ext cx="215468" cy="55517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734297" y="2066730"/>
            <a:ext cx="2352334" cy="4463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6998197" y="2121344"/>
            <a:ext cx="2352334" cy="4463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7431314" y="3352223"/>
            <a:ext cx="4354286" cy="2402838"/>
            <a:chOff x="7518400" y="2270995"/>
            <a:chExt cx="4354286" cy="2402838"/>
          </a:xfrm>
        </p:grpSpPr>
        <p:sp>
          <p:nvSpPr>
            <p:cNvPr id="59" name="TextBox 58"/>
            <p:cNvSpPr txBox="1"/>
            <p:nvPr/>
          </p:nvSpPr>
          <p:spPr>
            <a:xfrm>
              <a:off x="7852229" y="2270995"/>
              <a:ext cx="4020457" cy="2402838"/>
            </a:xfrm>
            <a:prstGeom prst="rect">
              <a:avLst/>
            </a:prstGeom>
            <a:noFill/>
          </p:spPr>
          <p:txBody>
            <a:bodyPr wrap="square" lIns="36000" tIns="46800" rIns="36000" bIns="46800" rtlCol="0">
              <a:spAutoFit/>
            </a:bodyPr>
            <a:lstStyle/>
            <a:p>
              <a:pPr>
                <a:lnSpc>
                  <a:spcPct val="125000"/>
                </a:lnSpc>
              </a:pPr>
              <a:r>
                <a:rPr lang="zh-CN" altLang="zh-CN" sz="2400" dirty="0"/>
                <a:t>折现率的参考标准</a:t>
              </a:r>
              <a:r>
                <a:rPr lang="zh-CN" altLang="en-US" sz="2400" dirty="0"/>
                <a:t>有：</a:t>
              </a:r>
              <a:endParaRPr lang="en-US" altLang="zh-CN" sz="2400" dirty="0"/>
            </a:p>
            <a:p>
              <a:pPr>
                <a:lnSpc>
                  <a:spcPct val="125000"/>
                </a:lnSpc>
              </a:pPr>
              <a:r>
                <a:rPr lang="en-US" altLang="zh-CN" sz="2400" dirty="0"/>
                <a:t> </a:t>
              </a:r>
              <a:r>
                <a:rPr lang="zh-CN" altLang="zh-CN" sz="2400" dirty="0" smtClean="0"/>
                <a:t>市场</a:t>
              </a:r>
              <a:r>
                <a:rPr lang="zh-CN" altLang="zh-CN" sz="2400" dirty="0"/>
                <a:t>利率</a:t>
              </a:r>
              <a:r>
                <a:rPr lang="zh-CN" altLang="en-US" sz="2400" dirty="0"/>
                <a:t>；</a:t>
              </a:r>
              <a:endParaRPr lang="en-US" altLang="zh-CN" sz="2400" dirty="0"/>
            </a:p>
            <a:p>
              <a:pPr>
                <a:lnSpc>
                  <a:spcPct val="125000"/>
                </a:lnSpc>
              </a:pPr>
              <a:r>
                <a:rPr lang="en-US" altLang="zh-CN" sz="2400" dirty="0"/>
                <a:t> </a:t>
              </a:r>
              <a:r>
                <a:rPr lang="zh-CN" altLang="zh-CN" sz="2400" dirty="0" smtClean="0"/>
                <a:t>投资者</a:t>
              </a:r>
              <a:r>
                <a:rPr lang="zh-CN" altLang="zh-CN" sz="2400" dirty="0"/>
                <a:t>希望获得的预期最低投资报酬率</a:t>
              </a:r>
              <a:r>
                <a:rPr lang="zh-CN" altLang="en-US" sz="2400" dirty="0"/>
                <a:t>；</a:t>
              </a:r>
              <a:endParaRPr lang="en-US" altLang="zh-CN" sz="2400" dirty="0"/>
            </a:p>
            <a:p>
              <a:pPr>
                <a:lnSpc>
                  <a:spcPct val="125000"/>
                </a:lnSpc>
              </a:pPr>
              <a:r>
                <a:rPr lang="en-US" altLang="zh-CN" sz="2400" dirty="0"/>
                <a:t> </a:t>
              </a:r>
              <a:r>
                <a:rPr lang="zh-CN" altLang="zh-CN" sz="2400" dirty="0" smtClean="0"/>
                <a:t>企业</a:t>
              </a:r>
              <a:r>
                <a:rPr lang="zh-CN" altLang="zh-CN" sz="2400" dirty="0"/>
                <a:t>平均资本成本率</a:t>
              </a:r>
              <a:r>
                <a:rPr lang="zh-CN" altLang="en-US" sz="2400" dirty="0"/>
                <a:t>。</a:t>
              </a:r>
              <a:endParaRPr lang="zh-CN" altLang="en-US" sz="2400" dirty="0">
                <a:latin typeface="微软雅黑" panose="020B0503020204020204" pitchFamily="34" charset="-122"/>
                <a:ea typeface="微软雅黑" panose="020B0503020204020204" pitchFamily="34" charset="-122"/>
              </a:endParaRPr>
            </a:p>
          </p:txBody>
        </p:sp>
        <p:sp>
          <p:nvSpPr>
            <p:cNvPr id="60" name="流程图: 联系 59"/>
            <p:cNvSpPr/>
            <p:nvPr/>
          </p:nvSpPr>
          <p:spPr>
            <a:xfrm>
              <a:off x="7518400" y="3265714"/>
              <a:ext cx="232229" cy="217715"/>
            </a:xfrm>
            <a:prstGeom prst="flowChartConnector">
              <a:avLst/>
            </a:prstGeom>
            <a:solidFill>
              <a:srgbClr val="FF0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流程图: 联系 60"/>
            <p:cNvSpPr/>
            <p:nvPr/>
          </p:nvSpPr>
          <p:spPr>
            <a:xfrm>
              <a:off x="7525658" y="2843530"/>
              <a:ext cx="232229" cy="217715"/>
            </a:xfrm>
            <a:prstGeom prst="flowChartConnector">
              <a:avLst/>
            </a:prstGeom>
            <a:solidFill>
              <a:srgbClr val="FF0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流程图: 联系 61"/>
            <p:cNvSpPr/>
            <p:nvPr/>
          </p:nvSpPr>
          <p:spPr>
            <a:xfrm>
              <a:off x="7561943" y="4243355"/>
              <a:ext cx="232229" cy="217715"/>
            </a:xfrm>
            <a:prstGeom prst="flowChartConnector">
              <a:avLst/>
            </a:prstGeom>
            <a:solidFill>
              <a:srgbClr val="FF0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2" presetClass="entr" presetSubtype="4"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slide(fromBottom)">
                                      <p:cBhvr>
                                        <p:cTn id="18" dur="500"/>
                                        <p:tgtEl>
                                          <p:spTgt spid="42"/>
                                        </p:tgtEl>
                                      </p:cBhvr>
                                    </p:animEffect>
                                  </p:childTnLst>
                                </p:cTn>
                              </p:par>
                              <p:par>
                                <p:cTn id="19" presetID="55"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p:cTn id="21" dur="1000" fill="hold"/>
                                        <p:tgtEl>
                                          <p:spTgt spid="58"/>
                                        </p:tgtEl>
                                        <p:attrNameLst>
                                          <p:attrName>ppt_w</p:attrName>
                                        </p:attrNameLst>
                                      </p:cBhvr>
                                      <p:tavLst>
                                        <p:tav tm="0">
                                          <p:val>
                                            <p:strVal val="#ppt_w*0.70"/>
                                          </p:val>
                                        </p:tav>
                                        <p:tav tm="100000">
                                          <p:val>
                                            <p:strVal val="#ppt_w"/>
                                          </p:val>
                                        </p:tav>
                                      </p:tavLst>
                                    </p:anim>
                                    <p:anim calcmode="lin" valueType="num">
                                      <p:cBhvr>
                                        <p:cTn id="22" dur="1000" fill="hold"/>
                                        <p:tgtEl>
                                          <p:spTgt spid="58"/>
                                        </p:tgtEl>
                                        <p:attrNameLst>
                                          <p:attrName>ppt_h</p:attrName>
                                        </p:attrNameLst>
                                      </p:cBhvr>
                                      <p:tavLst>
                                        <p:tav tm="0">
                                          <p:val>
                                            <p:strVal val="#ppt_h"/>
                                          </p:val>
                                        </p:tav>
                                        <p:tav tm="100000">
                                          <p:val>
                                            <p:strVal val="#ppt_h"/>
                                          </p:val>
                                        </p:tav>
                                      </p:tavLst>
                                    </p:anim>
                                    <p:animEffect transition="in" filter="fade">
                                      <p:cBhvr>
                                        <p:cTn id="23"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AutoShape 8"/>
          <p:cNvSpPr>
            <a:spLocks noChangeArrowheads="1"/>
          </p:cNvSpPr>
          <p:nvPr/>
        </p:nvSpPr>
        <p:spPr bwMode="gray">
          <a:xfrm>
            <a:off x="2552089" y="2351315"/>
            <a:ext cx="7680482" cy="663350"/>
          </a:xfrm>
          <a:prstGeom prst="roundRect">
            <a:avLst>
              <a:gd name="adj" fmla="val 50000"/>
            </a:avLst>
          </a:prstGeom>
          <a:noFill/>
          <a:ln w="28575" algn="ctr">
            <a:solidFill>
              <a:srgbClr val="808080"/>
            </a:solidFill>
            <a:round/>
          </a:ln>
        </p:spPr>
        <p:txBody>
          <a:bodyPr wrap="none" anchor="ctr"/>
          <a:lstStyle/>
          <a:p>
            <a:pPr marL="342900" indent="-342900"/>
            <a:r>
              <a:rPr lang="zh-CN" altLang="zh-CN" sz="2400" dirty="0">
                <a:latin typeface="微软雅黑" panose="020B0503020204020204" pitchFamily="34" charset="-122"/>
                <a:ea typeface="微软雅黑" panose="020B0503020204020204" pitchFamily="34" charset="-122"/>
              </a:rPr>
              <a:t>测算项目投资各年的现金流量，包括</a:t>
            </a:r>
            <a:r>
              <a:rPr lang="en-US" altLang="zh-CN" sz="2400" dirty="0">
                <a:latin typeface="微软雅黑" panose="020B0503020204020204" pitchFamily="34" charset="-122"/>
                <a:ea typeface="微软雅黑" panose="020B0503020204020204" pitchFamily="34" charset="-122"/>
              </a:rPr>
              <a:t>CI</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CO</a:t>
            </a:r>
            <a:r>
              <a:rPr lang="zh-CN" altLang="zh-CN" sz="2400" dirty="0">
                <a:latin typeface="微软雅黑" panose="020B0503020204020204" pitchFamily="34" charset="-122"/>
                <a:ea typeface="微软雅黑" panose="020B0503020204020204" pitchFamily="34" charset="-122"/>
              </a:rPr>
              <a:t>和</a:t>
            </a:r>
            <a:r>
              <a:rPr lang="en-US" altLang="zh-CN" sz="2400" dirty="0">
                <a:latin typeface="微软雅黑" panose="020B0503020204020204" pitchFamily="34" charset="-122"/>
                <a:ea typeface="微软雅黑" panose="020B0503020204020204" pitchFamily="34" charset="-122"/>
              </a:rPr>
              <a:t>NCF</a:t>
            </a:r>
            <a:r>
              <a:rPr lang="zh-CN" altLang="zh-CN" sz="2400" dirty="0">
                <a:latin typeface="微软雅黑" panose="020B0503020204020204" pitchFamily="34" charset="-122"/>
                <a:ea typeface="微软雅黑" panose="020B0503020204020204" pitchFamily="34" charset="-122"/>
              </a:rPr>
              <a:t>。</a:t>
            </a:r>
            <a:endParaRPr lang="en-US" altLang="zh-CN" sz="2400" dirty="0">
              <a:solidFill>
                <a:schemeClr val="tx1"/>
              </a:solidFill>
              <a:latin typeface="微软雅黑" panose="020B0503020204020204" pitchFamily="34" charset="-122"/>
              <a:ea typeface="微软雅黑" panose="020B0503020204020204" pitchFamily="34" charset="-122"/>
            </a:endParaRPr>
          </a:p>
        </p:txBody>
      </p:sp>
      <p:grpSp>
        <p:nvGrpSpPr>
          <p:cNvPr id="2" name="Group 9"/>
          <p:cNvGrpSpPr/>
          <p:nvPr/>
        </p:nvGrpSpPr>
        <p:grpSpPr bwMode="auto">
          <a:xfrm>
            <a:off x="2158389" y="2539981"/>
            <a:ext cx="474133" cy="520299"/>
            <a:chOff x="2078" y="1305"/>
            <a:chExt cx="1615" cy="2363"/>
          </a:xfrm>
        </p:grpSpPr>
        <p:sp>
          <p:nvSpPr>
            <p:cNvPr id="15" name="Oval 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ln>
          </p:spPr>
          <p:txBody>
            <a:bodyPr wrap="none" anchor="ctr"/>
            <a:lstStyle/>
            <a:p>
              <a:pPr fontAlgn="auto">
                <a:spcBef>
                  <a:spcPts val="0"/>
                </a:spcBef>
                <a:spcAft>
                  <a:spcPts val="0"/>
                </a:spcAft>
                <a:defRPr/>
              </a:pPr>
              <a:endParaRPr lang="zh-CN" altLang="en-US" sz="1800" kern="0">
                <a:solidFill>
                  <a:sysClr val="windowText" lastClr="000000"/>
                </a:solidFill>
                <a:ea typeface="+mn-ea"/>
              </a:endParaRPr>
            </a:p>
          </p:txBody>
        </p:sp>
        <p:sp>
          <p:nvSpPr>
            <p:cNvPr id="16" name="Oval 11"/>
            <p:cNvSpPr>
              <a:spLocks noChangeArrowheads="1"/>
            </p:cNvSpPr>
            <p:nvPr/>
          </p:nvSpPr>
          <p:spPr bwMode="gray">
            <a:xfrm>
              <a:off x="2172" y="1774"/>
              <a:ext cx="1428" cy="1428"/>
            </a:xfrm>
            <a:prstGeom prst="ellipse">
              <a:avLst/>
            </a:prstGeom>
            <a:gradFill rotWithShape="1">
              <a:gsLst>
                <a:gs pos="0">
                  <a:srgbClr val="A2A2A2"/>
                </a:gs>
                <a:gs pos="50000">
                  <a:srgbClr val="FFFFFF"/>
                </a:gs>
                <a:gs pos="100000">
                  <a:srgbClr val="A2A2A2"/>
                </a:gs>
              </a:gsLst>
              <a:lin ang="0" scaled="1"/>
            </a:gradFill>
            <a:ln w="9525" algn="ctr">
              <a:noFill/>
              <a:round/>
            </a:ln>
          </p:spPr>
          <p:txBody>
            <a:bodyPr wrap="none" anchor="ctr"/>
            <a:lstStyle/>
            <a:p>
              <a:pPr fontAlgn="auto">
                <a:spcBef>
                  <a:spcPts val="0"/>
                </a:spcBef>
                <a:spcAft>
                  <a:spcPts val="0"/>
                </a:spcAft>
                <a:defRPr/>
              </a:pPr>
              <a:endParaRPr lang="zh-CN" altLang="en-US" sz="1800" kern="0">
                <a:solidFill>
                  <a:sysClr val="windowText" lastClr="000000"/>
                </a:solidFill>
                <a:ea typeface="+mn-ea"/>
              </a:endParaRPr>
            </a:p>
          </p:txBody>
        </p:sp>
        <p:sp>
          <p:nvSpPr>
            <p:cNvPr id="17" name="Oval 12"/>
            <p:cNvSpPr>
              <a:spLocks noChangeArrowheads="1"/>
            </p:cNvSpPr>
            <p:nvPr/>
          </p:nvSpPr>
          <p:spPr bwMode="gray">
            <a:xfrm>
              <a:off x="2251" y="1308"/>
              <a:ext cx="885" cy="2359"/>
            </a:xfrm>
            <a:prstGeom prst="ellipse">
              <a:avLst/>
            </a:prstGeom>
            <a:gradFill rotWithShape="1">
              <a:gsLst>
                <a:gs pos="0">
                  <a:srgbClr val="A8D02A">
                    <a:gamma/>
                    <a:tint val="0"/>
                    <a:invGamma/>
                  </a:srgbClr>
                </a:gs>
                <a:gs pos="50000">
                  <a:srgbClr val="A8D02A"/>
                </a:gs>
                <a:gs pos="100000">
                  <a:srgbClr val="A8D02A">
                    <a:gamma/>
                    <a:tint val="0"/>
                    <a:invGamma/>
                  </a:srgbClr>
                </a:gs>
              </a:gsLst>
              <a:lin ang="2700000" scaled="1"/>
            </a:gradFill>
            <a:ln w="38100" algn="ctr">
              <a:noFill/>
              <a:round/>
            </a:ln>
            <a:effectLst/>
          </p:spPr>
          <p:txBody>
            <a:bodyPr wrap="none" anchor="ctr">
              <a:spAutoFit/>
            </a:bodyPr>
            <a:lstStyle/>
            <a:p>
              <a:pPr fontAlgn="auto">
                <a:spcBef>
                  <a:spcPts val="0"/>
                </a:spcBef>
                <a:spcAft>
                  <a:spcPts val="0"/>
                </a:spcAft>
                <a:defRPr/>
              </a:pPr>
              <a:endParaRPr lang="zh-CN" altLang="en-US" sz="1800" kern="0">
                <a:solidFill>
                  <a:sysClr val="windowText" lastClr="000000"/>
                </a:solidFill>
                <a:latin typeface="Arial" panose="020B0604020202020204" pitchFamily="34" charset="0"/>
                <a:ea typeface="+mn-ea"/>
              </a:endParaRPr>
            </a:p>
          </p:txBody>
        </p:sp>
        <p:sp>
          <p:nvSpPr>
            <p:cNvPr id="18" name="Oval 13"/>
            <p:cNvSpPr>
              <a:spLocks noChangeArrowheads="1"/>
            </p:cNvSpPr>
            <p:nvPr/>
          </p:nvSpPr>
          <p:spPr bwMode="gray">
            <a:xfrm>
              <a:off x="2251" y="1305"/>
              <a:ext cx="885" cy="2359"/>
            </a:xfrm>
            <a:prstGeom prst="ellipse">
              <a:avLst/>
            </a:prstGeom>
            <a:gradFill rotWithShape="1">
              <a:gsLst>
                <a:gs pos="0">
                  <a:srgbClr val="000000"/>
                </a:gs>
                <a:gs pos="100000">
                  <a:srgbClr val="FFCC00"/>
                </a:gs>
              </a:gsLst>
              <a:lin ang="2700000" scaled="1"/>
            </a:gradFill>
            <a:ln w="38100" algn="ctr">
              <a:noFill/>
              <a:round/>
            </a:ln>
          </p:spPr>
          <p:txBody>
            <a:bodyPr wrap="none" anchor="ctr">
              <a:spAutoFit/>
            </a:bodyPr>
            <a:lstStyle/>
            <a:p>
              <a:pPr fontAlgn="auto">
                <a:spcBef>
                  <a:spcPts val="0"/>
                </a:spcBef>
                <a:spcAft>
                  <a:spcPts val="0"/>
                </a:spcAft>
                <a:defRPr/>
              </a:pPr>
              <a:endParaRPr lang="zh-CN" altLang="en-US" sz="1800" kern="0">
                <a:solidFill>
                  <a:sysClr val="windowText" lastClr="000000"/>
                </a:solidFill>
                <a:ea typeface="+mn-ea"/>
              </a:endParaRPr>
            </a:p>
          </p:txBody>
        </p:sp>
        <p:sp>
          <p:nvSpPr>
            <p:cNvPr id="26" name="Oval 14"/>
            <p:cNvSpPr>
              <a:spLocks noChangeArrowheads="1"/>
            </p:cNvSpPr>
            <p:nvPr/>
          </p:nvSpPr>
          <p:spPr bwMode="gray">
            <a:xfrm>
              <a:off x="2338" y="1309"/>
              <a:ext cx="1096" cy="2359"/>
            </a:xfrm>
            <a:prstGeom prst="ellipse">
              <a:avLst/>
            </a:prstGeom>
            <a:gradFill rotWithShape="1">
              <a:gsLst>
                <a:gs pos="0">
                  <a:srgbClr val="A8D02A">
                    <a:gamma/>
                    <a:shade val="54118"/>
                    <a:invGamma/>
                  </a:srgbClr>
                </a:gs>
                <a:gs pos="50000">
                  <a:srgbClr val="A8D02A"/>
                </a:gs>
                <a:gs pos="100000">
                  <a:srgbClr val="A8D02A">
                    <a:gamma/>
                    <a:shade val="54118"/>
                    <a:invGamma/>
                  </a:srgbClr>
                </a:gs>
              </a:gsLst>
              <a:lin ang="18900000" scaled="1"/>
            </a:gradFill>
            <a:ln w="38100" algn="ctr">
              <a:noFill/>
              <a:round/>
            </a:ln>
            <a:effectLst/>
          </p:spPr>
          <p:txBody>
            <a:bodyPr anchor="ctr">
              <a:spAutoFit/>
            </a:bodyPr>
            <a:lstStyle/>
            <a:p>
              <a:pPr fontAlgn="auto">
                <a:spcBef>
                  <a:spcPts val="0"/>
                </a:spcBef>
                <a:spcAft>
                  <a:spcPts val="0"/>
                </a:spcAft>
                <a:defRPr/>
              </a:pPr>
              <a:endParaRPr lang="zh-CN" altLang="en-US" sz="1800" kern="0">
                <a:solidFill>
                  <a:sysClr val="windowText" lastClr="000000"/>
                </a:solidFill>
                <a:latin typeface="Arial" panose="020B0604020202020204" pitchFamily="34" charset="0"/>
                <a:ea typeface="+mn-ea"/>
              </a:endParaRPr>
            </a:p>
          </p:txBody>
        </p:sp>
        <p:sp>
          <p:nvSpPr>
            <p:cNvPr id="27" name="Oval 15"/>
            <p:cNvSpPr>
              <a:spLocks noChangeArrowheads="1"/>
            </p:cNvSpPr>
            <p:nvPr/>
          </p:nvSpPr>
          <p:spPr bwMode="gray">
            <a:xfrm>
              <a:off x="2338" y="1309"/>
              <a:ext cx="1096" cy="2359"/>
            </a:xfrm>
            <a:prstGeom prst="ellipse">
              <a:avLst/>
            </a:prstGeom>
            <a:gradFill rotWithShape="1">
              <a:gsLst>
                <a:gs pos="0">
                  <a:srgbClr val="FFCC00"/>
                </a:gs>
                <a:gs pos="100000">
                  <a:srgbClr val="7C6300"/>
                </a:gs>
              </a:gsLst>
              <a:lin ang="2700000" scaled="1"/>
            </a:gradFill>
            <a:ln w="38100" algn="ctr">
              <a:noFill/>
              <a:round/>
            </a:ln>
          </p:spPr>
          <p:txBody>
            <a:bodyPr anchor="ctr">
              <a:spAutoFit/>
            </a:bodyPr>
            <a:lstStyle/>
            <a:p>
              <a:pPr fontAlgn="auto">
                <a:spcBef>
                  <a:spcPts val="0"/>
                </a:spcBef>
                <a:spcAft>
                  <a:spcPts val="0"/>
                </a:spcAft>
                <a:defRPr/>
              </a:pPr>
              <a:endParaRPr lang="zh-CN" altLang="en-US" sz="1800" kern="0" dirty="0">
                <a:solidFill>
                  <a:sysClr val="windowText" lastClr="000000"/>
                </a:solidFill>
                <a:ea typeface="+mn-ea"/>
              </a:endParaRPr>
            </a:p>
          </p:txBody>
        </p:sp>
      </p:grpSp>
      <p:sp>
        <p:nvSpPr>
          <p:cNvPr id="83976" name="AutoShape 17"/>
          <p:cNvSpPr>
            <a:spLocks noChangeArrowheads="1"/>
          </p:cNvSpPr>
          <p:nvPr/>
        </p:nvSpPr>
        <p:spPr bwMode="gray">
          <a:xfrm>
            <a:off x="3199788" y="3396343"/>
            <a:ext cx="5305583" cy="670832"/>
          </a:xfrm>
          <a:prstGeom prst="roundRect">
            <a:avLst>
              <a:gd name="adj" fmla="val 50000"/>
            </a:avLst>
          </a:prstGeom>
          <a:noFill/>
          <a:ln w="28575" algn="ctr">
            <a:solidFill>
              <a:srgbClr val="808080"/>
            </a:solidFill>
            <a:round/>
          </a:ln>
        </p:spPr>
        <p:txBody>
          <a:bodyPr wrap="none" anchor="ctr"/>
          <a:lstStyle/>
          <a:p>
            <a:pPr marL="342900" indent="-342900"/>
            <a:r>
              <a:rPr lang="zh-CN" altLang="zh-CN" sz="2400" dirty="0">
                <a:latin typeface="微软雅黑" panose="020B0503020204020204" pitchFamily="34" charset="-122"/>
                <a:ea typeface="微软雅黑" panose="020B0503020204020204" pitchFamily="34" charset="-122"/>
              </a:rPr>
              <a:t>选定项目投资采用的折现率。</a:t>
            </a:r>
            <a:endParaRPr lang="zh-CN" altLang="zh-CN" sz="2400" dirty="0">
              <a:latin typeface="微软雅黑" panose="020B0503020204020204" pitchFamily="34" charset="-122"/>
              <a:ea typeface="微软雅黑" panose="020B0503020204020204" pitchFamily="34" charset="-122"/>
            </a:endParaRPr>
          </a:p>
        </p:txBody>
      </p:sp>
      <p:grpSp>
        <p:nvGrpSpPr>
          <p:cNvPr id="3" name="Group 18"/>
          <p:cNvGrpSpPr/>
          <p:nvPr/>
        </p:nvGrpSpPr>
        <p:grpSpPr bwMode="auto">
          <a:xfrm>
            <a:off x="2820906" y="3609667"/>
            <a:ext cx="474133" cy="519511"/>
            <a:chOff x="2078" y="1302"/>
            <a:chExt cx="1615" cy="2370"/>
          </a:xfrm>
        </p:grpSpPr>
        <p:sp>
          <p:nvSpPr>
            <p:cNvPr id="30"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ln>
          </p:spPr>
          <p:txBody>
            <a:bodyPr wrap="none" anchor="ctr"/>
            <a:lstStyle/>
            <a:p>
              <a:pPr fontAlgn="auto">
                <a:spcBef>
                  <a:spcPts val="0"/>
                </a:spcBef>
                <a:spcAft>
                  <a:spcPts val="0"/>
                </a:spcAft>
                <a:defRPr/>
              </a:pPr>
              <a:endParaRPr lang="zh-CN" altLang="en-US" sz="1800" kern="0">
                <a:solidFill>
                  <a:sysClr val="windowText" lastClr="000000"/>
                </a:solidFill>
                <a:ea typeface="+mn-ea"/>
              </a:endParaRPr>
            </a:p>
          </p:txBody>
        </p:sp>
        <p:sp>
          <p:nvSpPr>
            <p:cNvPr id="31" name="Oval 20"/>
            <p:cNvSpPr>
              <a:spLocks noChangeArrowheads="1"/>
            </p:cNvSpPr>
            <p:nvPr/>
          </p:nvSpPr>
          <p:spPr bwMode="gray">
            <a:xfrm>
              <a:off x="2172" y="1774"/>
              <a:ext cx="1428" cy="1427"/>
            </a:xfrm>
            <a:prstGeom prst="ellipse">
              <a:avLst/>
            </a:prstGeom>
            <a:gradFill rotWithShape="1">
              <a:gsLst>
                <a:gs pos="0">
                  <a:srgbClr val="A2A2A2"/>
                </a:gs>
                <a:gs pos="50000">
                  <a:srgbClr val="FFFFFF"/>
                </a:gs>
                <a:gs pos="100000">
                  <a:srgbClr val="A2A2A2"/>
                </a:gs>
              </a:gsLst>
              <a:lin ang="0" scaled="1"/>
            </a:gradFill>
            <a:ln w="9525" algn="ctr">
              <a:noFill/>
              <a:round/>
            </a:ln>
          </p:spPr>
          <p:txBody>
            <a:bodyPr wrap="none" anchor="ctr"/>
            <a:lstStyle/>
            <a:p>
              <a:pPr fontAlgn="auto">
                <a:spcBef>
                  <a:spcPts val="0"/>
                </a:spcBef>
                <a:spcAft>
                  <a:spcPts val="0"/>
                </a:spcAft>
                <a:defRPr/>
              </a:pPr>
              <a:endParaRPr lang="zh-CN" altLang="en-US" sz="1800" kern="0">
                <a:solidFill>
                  <a:sysClr val="windowText" lastClr="000000"/>
                </a:solidFill>
                <a:ea typeface="+mn-ea"/>
              </a:endParaRPr>
            </a:p>
          </p:txBody>
        </p:sp>
        <p:sp>
          <p:nvSpPr>
            <p:cNvPr id="32" name="Oval 21"/>
            <p:cNvSpPr>
              <a:spLocks noChangeArrowheads="1"/>
            </p:cNvSpPr>
            <p:nvPr/>
          </p:nvSpPr>
          <p:spPr bwMode="gray">
            <a:xfrm>
              <a:off x="2251" y="1303"/>
              <a:ext cx="885" cy="2369"/>
            </a:xfrm>
            <a:prstGeom prst="ellipse">
              <a:avLst/>
            </a:prstGeom>
            <a:gradFill rotWithShape="1">
              <a:gsLst>
                <a:gs pos="0">
                  <a:srgbClr val="A8D02A">
                    <a:gamma/>
                    <a:tint val="0"/>
                    <a:invGamma/>
                  </a:srgbClr>
                </a:gs>
                <a:gs pos="50000">
                  <a:srgbClr val="A8D02A"/>
                </a:gs>
                <a:gs pos="100000">
                  <a:srgbClr val="A8D02A">
                    <a:gamma/>
                    <a:tint val="0"/>
                    <a:invGamma/>
                  </a:srgbClr>
                </a:gs>
              </a:gsLst>
              <a:lin ang="2700000" scaled="1"/>
            </a:gradFill>
            <a:ln w="38100" algn="ctr">
              <a:noFill/>
              <a:round/>
            </a:ln>
            <a:effectLst/>
          </p:spPr>
          <p:txBody>
            <a:bodyPr wrap="none" anchor="ctr">
              <a:spAutoFit/>
            </a:bodyPr>
            <a:lstStyle/>
            <a:p>
              <a:pPr fontAlgn="auto">
                <a:spcBef>
                  <a:spcPts val="0"/>
                </a:spcBef>
                <a:spcAft>
                  <a:spcPts val="0"/>
                </a:spcAft>
                <a:defRPr/>
              </a:pPr>
              <a:endParaRPr lang="zh-CN" altLang="en-US" sz="1800" kern="0">
                <a:solidFill>
                  <a:sysClr val="windowText" lastClr="000000"/>
                </a:solidFill>
                <a:latin typeface="Arial" panose="020B0604020202020204" pitchFamily="34" charset="0"/>
                <a:ea typeface="+mn-ea"/>
              </a:endParaRPr>
            </a:p>
          </p:txBody>
        </p:sp>
        <p:sp>
          <p:nvSpPr>
            <p:cNvPr id="33" name="Oval 22"/>
            <p:cNvSpPr>
              <a:spLocks noChangeArrowheads="1"/>
            </p:cNvSpPr>
            <p:nvPr/>
          </p:nvSpPr>
          <p:spPr bwMode="gray">
            <a:xfrm>
              <a:off x="2251" y="1303"/>
              <a:ext cx="885" cy="2369"/>
            </a:xfrm>
            <a:prstGeom prst="ellipse">
              <a:avLst/>
            </a:prstGeom>
            <a:gradFill rotWithShape="1">
              <a:gsLst>
                <a:gs pos="0">
                  <a:srgbClr val="000000"/>
                </a:gs>
                <a:gs pos="100000">
                  <a:srgbClr val="48BE67"/>
                </a:gs>
              </a:gsLst>
              <a:lin ang="2700000" scaled="1"/>
            </a:gradFill>
            <a:ln w="38100" algn="ctr">
              <a:noFill/>
              <a:round/>
            </a:ln>
          </p:spPr>
          <p:txBody>
            <a:bodyPr wrap="none" anchor="ctr">
              <a:spAutoFit/>
            </a:bodyPr>
            <a:lstStyle/>
            <a:p>
              <a:pPr fontAlgn="auto">
                <a:spcBef>
                  <a:spcPts val="0"/>
                </a:spcBef>
                <a:spcAft>
                  <a:spcPts val="0"/>
                </a:spcAft>
                <a:defRPr/>
              </a:pPr>
              <a:endParaRPr lang="zh-CN" altLang="en-US" sz="1800" kern="0">
                <a:solidFill>
                  <a:sysClr val="windowText" lastClr="000000"/>
                </a:solidFill>
                <a:ea typeface="+mn-ea"/>
              </a:endParaRPr>
            </a:p>
          </p:txBody>
        </p:sp>
        <p:sp>
          <p:nvSpPr>
            <p:cNvPr id="34" name="Oval 23"/>
            <p:cNvSpPr>
              <a:spLocks noChangeArrowheads="1"/>
            </p:cNvSpPr>
            <p:nvPr/>
          </p:nvSpPr>
          <p:spPr bwMode="gray">
            <a:xfrm>
              <a:off x="2338" y="1302"/>
              <a:ext cx="1096" cy="2369"/>
            </a:xfrm>
            <a:prstGeom prst="ellipse">
              <a:avLst/>
            </a:prstGeom>
            <a:gradFill rotWithShape="1">
              <a:gsLst>
                <a:gs pos="0">
                  <a:srgbClr val="A8D02A">
                    <a:gamma/>
                    <a:shade val="54118"/>
                    <a:invGamma/>
                  </a:srgbClr>
                </a:gs>
                <a:gs pos="50000">
                  <a:srgbClr val="A8D02A"/>
                </a:gs>
                <a:gs pos="100000">
                  <a:srgbClr val="A8D02A">
                    <a:gamma/>
                    <a:shade val="54118"/>
                    <a:invGamma/>
                  </a:srgbClr>
                </a:gs>
              </a:gsLst>
              <a:lin ang="18900000" scaled="1"/>
            </a:gradFill>
            <a:ln w="38100" algn="ctr">
              <a:noFill/>
              <a:round/>
            </a:ln>
            <a:effectLst/>
          </p:spPr>
          <p:txBody>
            <a:bodyPr anchor="ctr">
              <a:spAutoFit/>
            </a:bodyPr>
            <a:lstStyle/>
            <a:p>
              <a:pPr fontAlgn="auto">
                <a:spcBef>
                  <a:spcPts val="0"/>
                </a:spcBef>
                <a:spcAft>
                  <a:spcPts val="0"/>
                </a:spcAft>
                <a:defRPr/>
              </a:pPr>
              <a:endParaRPr lang="zh-CN" altLang="en-US" sz="1800" kern="0">
                <a:solidFill>
                  <a:sysClr val="windowText" lastClr="000000"/>
                </a:solidFill>
                <a:latin typeface="Arial" panose="020B0604020202020204" pitchFamily="34" charset="0"/>
                <a:ea typeface="+mn-ea"/>
              </a:endParaRPr>
            </a:p>
          </p:txBody>
        </p:sp>
        <p:sp>
          <p:nvSpPr>
            <p:cNvPr id="35" name="Oval 24"/>
            <p:cNvSpPr>
              <a:spLocks noChangeArrowheads="1"/>
            </p:cNvSpPr>
            <p:nvPr/>
          </p:nvSpPr>
          <p:spPr bwMode="gray">
            <a:xfrm>
              <a:off x="2338" y="1303"/>
              <a:ext cx="1096" cy="2369"/>
            </a:xfrm>
            <a:prstGeom prst="ellipse">
              <a:avLst/>
            </a:prstGeom>
            <a:gradFill rotWithShape="1">
              <a:gsLst>
                <a:gs pos="0">
                  <a:srgbClr val="48BE67"/>
                </a:gs>
                <a:gs pos="100000">
                  <a:srgbClr val="235C32"/>
                </a:gs>
              </a:gsLst>
              <a:lin ang="2700000" scaled="1"/>
            </a:gradFill>
            <a:ln w="38100" algn="ctr">
              <a:noFill/>
              <a:round/>
            </a:ln>
          </p:spPr>
          <p:txBody>
            <a:bodyPr anchor="ctr">
              <a:spAutoFit/>
            </a:bodyPr>
            <a:lstStyle/>
            <a:p>
              <a:pPr fontAlgn="auto">
                <a:spcBef>
                  <a:spcPts val="0"/>
                </a:spcBef>
                <a:spcAft>
                  <a:spcPts val="0"/>
                </a:spcAft>
                <a:defRPr/>
              </a:pPr>
              <a:endParaRPr lang="zh-CN" altLang="en-US" sz="1800" kern="0">
                <a:solidFill>
                  <a:sysClr val="windowText" lastClr="000000"/>
                </a:solidFill>
                <a:ea typeface="+mn-ea"/>
              </a:endParaRPr>
            </a:p>
          </p:txBody>
        </p:sp>
      </p:grpSp>
      <p:sp>
        <p:nvSpPr>
          <p:cNvPr id="83978" name="AutoShape 35"/>
          <p:cNvSpPr>
            <a:spLocks noChangeArrowheads="1"/>
          </p:cNvSpPr>
          <p:nvPr/>
        </p:nvSpPr>
        <p:spPr bwMode="gray">
          <a:xfrm>
            <a:off x="3240007" y="4397829"/>
            <a:ext cx="5496983" cy="669471"/>
          </a:xfrm>
          <a:prstGeom prst="roundRect">
            <a:avLst>
              <a:gd name="adj" fmla="val 50000"/>
            </a:avLst>
          </a:prstGeom>
          <a:noFill/>
          <a:ln w="28575" algn="ctr">
            <a:solidFill>
              <a:srgbClr val="808080"/>
            </a:solidFill>
            <a:round/>
          </a:ln>
        </p:spPr>
        <p:txBody>
          <a:bodyPr wrap="none" anchor="ctr"/>
          <a:lstStyle/>
          <a:p>
            <a:pPr marL="342900" indent="-342900"/>
            <a:endParaRPr lang="en-US" altLang="zh-CN" dirty="0"/>
          </a:p>
          <a:p>
            <a:pPr marL="342900" indent="-342900"/>
            <a:r>
              <a:rPr lang="zh-CN" altLang="zh-CN" sz="2400" dirty="0">
                <a:latin typeface="微软雅黑" panose="020B0503020204020204" pitchFamily="34" charset="-122"/>
                <a:ea typeface="微软雅黑" panose="020B0503020204020204" pitchFamily="34" charset="-122"/>
              </a:rPr>
              <a:t>将各年净现金流量折算成现值。</a:t>
            </a:r>
            <a:endParaRPr lang="zh-CN" altLang="zh-CN" sz="2400" dirty="0">
              <a:latin typeface="微软雅黑" panose="020B0503020204020204" pitchFamily="34" charset="-122"/>
              <a:ea typeface="微软雅黑" panose="020B0503020204020204" pitchFamily="34" charset="-122"/>
            </a:endParaRPr>
          </a:p>
          <a:p>
            <a:pPr marL="342900" indent="-342900">
              <a:buFont typeface="+mj-ea"/>
              <a:buAutoNum type="circleNumDbPlain" startAt="3"/>
            </a:pPr>
            <a:endParaRPr lang="zh-CN" altLang="zh-CN" dirty="0">
              <a:solidFill>
                <a:schemeClr val="tx1"/>
              </a:solidFill>
            </a:endParaRPr>
          </a:p>
        </p:txBody>
      </p:sp>
      <p:grpSp>
        <p:nvGrpSpPr>
          <p:cNvPr id="4" name="Group 36"/>
          <p:cNvGrpSpPr/>
          <p:nvPr/>
        </p:nvGrpSpPr>
        <p:grpSpPr bwMode="auto">
          <a:xfrm>
            <a:off x="2820906" y="4605319"/>
            <a:ext cx="474133" cy="520299"/>
            <a:chOff x="2078" y="1305"/>
            <a:chExt cx="1615" cy="2363"/>
          </a:xfrm>
        </p:grpSpPr>
        <p:sp>
          <p:nvSpPr>
            <p:cNvPr id="38" name="Oval 3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ln>
          </p:spPr>
          <p:txBody>
            <a:bodyPr wrap="none" anchor="ctr"/>
            <a:lstStyle/>
            <a:p>
              <a:pPr fontAlgn="auto">
                <a:spcBef>
                  <a:spcPts val="0"/>
                </a:spcBef>
                <a:spcAft>
                  <a:spcPts val="0"/>
                </a:spcAft>
                <a:defRPr/>
              </a:pPr>
              <a:endParaRPr lang="zh-CN" altLang="en-US" sz="1800" kern="0">
                <a:solidFill>
                  <a:sysClr val="windowText" lastClr="000000"/>
                </a:solidFill>
                <a:ea typeface="+mn-ea"/>
              </a:endParaRPr>
            </a:p>
          </p:txBody>
        </p:sp>
        <p:sp>
          <p:nvSpPr>
            <p:cNvPr id="39" name="Oval 38"/>
            <p:cNvSpPr>
              <a:spLocks noChangeArrowheads="1"/>
            </p:cNvSpPr>
            <p:nvPr/>
          </p:nvSpPr>
          <p:spPr bwMode="gray">
            <a:xfrm>
              <a:off x="2172" y="1774"/>
              <a:ext cx="1428" cy="1428"/>
            </a:xfrm>
            <a:prstGeom prst="ellipse">
              <a:avLst/>
            </a:prstGeom>
            <a:gradFill rotWithShape="1">
              <a:gsLst>
                <a:gs pos="0">
                  <a:srgbClr val="A2A2A2"/>
                </a:gs>
                <a:gs pos="50000">
                  <a:srgbClr val="FFFFFF"/>
                </a:gs>
                <a:gs pos="100000">
                  <a:srgbClr val="A2A2A2"/>
                </a:gs>
              </a:gsLst>
              <a:lin ang="0" scaled="1"/>
            </a:gradFill>
            <a:ln w="9525" algn="ctr">
              <a:noFill/>
              <a:round/>
            </a:ln>
          </p:spPr>
          <p:txBody>
            <a:bodyPr wrap="none" anchor="ctr"/>
            <a:lstStyle/>
            <a:p>
              <a:pPr fontAlgn="auto">
                <a:spcBef>
                  <a:spcPts val="0"/>
                </a:spcBef>
                <a:spcAft>
                  <a:spcPts val="0"/>
                </a:spcAft>
                <a:defRPr/>
              </a:pPr>
              <a:endParaRPr lang="zh-CN" altLang="en-US" sz="1800" kern="0">
                <a:solidFill>
                  <a:sysClr val="windowText" lastClr="000000"/>
                </a:solidFill>
                <a:ea typeface="+mn-ea"/>
              </a:endParaRPr>
            </a:p>
          </p:txBody>
        </p:sp>
        <p:sp>
          <p:nvSpPr>
            <p:cNvPr id="40" name="Oval 39"/>
            <p:cNvSpPr>
              <a:spLocks noChangeArrowheads="1"/>
            </p:cNvSpPr>
            <p:nvPr/>
          </p:nvSpPr>
          <p:spPr bwMode="gray">
            <a:xfrm>
              <a:off x="2251" y="1308"/>
              <a:ext cx="885" cy="2359"/>
            </a:xfrm>
            <a:prstGeom prst="ellipse">
              <a:avLst/>
            </a:prstGeom>
            <a:gradFill rotWithShape="1">
              <a:gsLst>
                <a:gs pos="0">
                  <a:srgbClr val="A8D02A">
                    <a:gamma/>
                    <a:tint val="0"/>
                    <a:invGamma/>
                  </a:srgbClr>
                </a:gs>
                <a:gs pos="50000">
                  <a:srgbClr val="A8D02A"/>
                </a:gs>
                <a:gs pos="100000">
                  <a:srgbClr val="A8D02A">
                    <a:gamma/>
                    <a:tint val="0"/>
                    <a:invGamma/>
                  </a:srgbClr>
                </a:gs>
              </a:gsLst>
              <a:lin ang="2700000" scaled="1"/>
            </a:gradFill>
            <a:ln w="38100" algn="ctr">
              <a:noFill/>
              <a:round/>
            </a:ln>
            <a:effectLst/>
          </p:spPr>
          <p:txBody>
            <a:bodyPr wrap="none" anchor="ctr">
              <a:spAutoFit/>
            </a:bodyPr>
            <a:lstStyle/>
            <a:p>
              <a:pPr fontAlgn="auto">
                <a:spcBef>
                  <a:spcPts val="0"/>
                </a:spcBef>
                <a:spcAft>
                  <a:spcPts val="0"/>
                </a:spcAft>
                <a:defRPr/>
              </a:pPr>
              <a:endParaRPr lang="zh-CN" altLang="en-US" sz="1800" kern="0">
                <a:solidFill>
                  <a:sysClr val="windowText" lastClr="000000"/>
                </a:solidFill>
                <a:latin typeface="Arial" panose="020B0604020202020204" pitchFamily="34" charset="0"/>
                <a:ea typeface="+mn-ea"/>
              </a:endParaRPr>
            </a:p>
          </p:txBody>
        </p:sp>
        <p:sp>
          <p:nvSpPr>
            <p:cNvPr id="41" name="Oval 40"/>
            <p:cNvSpPr>
              <a:spLocks noChangeArrowheads="1"/>
            </p:cNvSpPr>
            <p:nvPr/>
          </p:nvSpPr>
          <p:spPr bwMode="gray">
            <a:xfrm>
              <a:off x="2251" y="1305"/>
              <a:ext cx="885" cy="2359"/>
            </a:xfrm>
            <a:prstGeom prst="ellipse">
              <a:avLst/>
            </a:prstGeom>
            <a:gradFill rotWithShape="1">
              <a:gsLst>
                <a:gs pos="0">
                  <a:srgbClr val="000000"/>
                </a:gs>
                <a:gs pos="100000">
                  <a:srgbClr val="8D67E1"/>
                </a:gs>
              </a:gsLst>
              <a:lin ang="2700000" scaled="1"/>
            </a:gradFill>
            <a:ln w="38100" algn="ctr">
              <a:noFill/>
              <a:round/>
            </a:ln>
          </p:spPr>
          <p:txBody>
            <a:bodyPr wrap="none" anchor="ctr">
              <a:spAutoFit/>
            </a:bodyPr>
            <a:lstStyle/>
            <a:p>
              <a:pPr fontAlgn="auto">
                <a:spcBef>
                  <a:spcPts val="0"/>
                </a:spcBef>
                <a:spcAft>
                  <a:spcPts val="0"/>
                </a:spcAft>
                <a:defRPr/>
              </a:pPr>
              <a:endParaRPr lang="zh-CN" altLang="en-US" sz="1800" kern="0">
                <a:solidFill>
                  <a:sysClr val="windowText" lastClr="000000"/>
                </a:solidFill>
                <a:ea typeface="+mn-ea"/>
              </a:endParaRPr>
            </a:p>
          </p:txBody>
        </p:sp>
        <p:sp>
          <p:nvSpPr>
            <p:cNvPr id="42" name="Oval 41"/>
            <p:cNvSpPr>
              <a:spLocks noChangeArrowheads="1"/>
            </p:cNvSpPr>
            <p:nvPr/>
          </p:nvSpPr>
          <p:spPr bwMode="gray">
            <a:xfrm>
              <a:off x="2338" y="1309"/>
              <a:ext cx="1096" cy="2359"/>
            </a:xfrm>
            <a:prstGeom prst="ellipse">
              <a:avLst/>
            </a:prstGeom>
            <a:gradFill rotWithShape="1">
              <a:gsLst>
                <a:gs pos="0">
                  <a:srgbClr val="A8D02A">
                    <a:gamma/>
                    <a:shade val="54118"/>
                    <a:invGamma/>
                  </a:srgbClr>
                </a:gs>
                <a:gs pos="50000">
                  <a:srgbClr val="A8D02A"/>
                </a:gs>
                <a:gs pos="100000">
                  <a:srgbClr val="A8D02A">
                    <a:gamma/>
                    <a:shade val="54118"/>
                    <a:invGamma/>
                  </a:srgbClr>
                </a:gs>
              </a:gsLst>
              <a:lin ang="18900000" scaled="1"/>
            </a:gradFill>
            <a:ln w="38100" algn="ctr">
              <a:noFill/>
              <a:round/>
            </a:ln>
            <a:effectLst/>
          </p:spPr>
          <p:txBody>
            <a:bodyPr anchor="ctr">
              <a:spAutoFit/>
            </a:bodyPr>
            <a:lstStyle/>
            <a:p>
              <a:pPr fontAlgn="auto">
                <a:spcBef>
                  <a:spcPts val="0"/>
                </a:spcBef>
                <a:spcAft>
                  <a:spcPts val="0"/>
                </a:spcAft>
                <a:defRPr/>
              </a:pPr>
              <a:endParaRPr lang="zh-CN" altLang="en-US" sz="1800" kern="0">
                <a:solidFill>
                  <a:sysClr val="windowText" lastClr="000000"/>
                </a:solidFill>
                <a:latin typeface="Arial" panose="020B0604020202020204" pitchFamily="34" charset="0"/>
                <a:ea typeface="+mn-ea"/>
              </a:endParaRPr>
            </a:p>
          </p:txBody>
        </p:sp>
        <p:sp>
          <p:nvSpPr>
            <p:cNvPr id="43" name="Oval 42"/>
            <p:cNvSpPr>
              <a:spLocks noChangeArrowheads="1"/>
            </p:cNvSpPr>
            <p:nvPr/>
          </p:nvSpPr>
          <p:spPr bwMode="gray">
            <a:xfrm>
              <a:off x="2338" y="1309"/>
              <a:ext cx="1096" cy="2359"/>
            </a:xfrm>
            <a:prstGeom prst="ellipse">
              <a:avLst/>
            </a:prstGeom>
            <a:solidFill>
              <a:srgbClr val="32C8CF"/>
            </a:solidFill>
            <a:ln w="38100" algn="ctr">
              <a:noFill/>
              <a:round/>
            </a:ln>
          </p:spPr>
          <p:txBody>
            <a:bodyPr anchor="ctr">
              <a:spAutoFit/>
            </a:bodyPr>
            <a:lstStyle/>
            <a:p>
              <a:pPr fontAlgn="auto">
                <a:spcBef>
                  <a:spcPts val="0"/>
                </a:spcBef>
                <a:spcAft>
                  <a:spcPts val="0"/>
                </a:spcAft>
                <a:defRPr/>
              </a:pPr>
              <a:endParaRPr lang="zh-CN" altLang="en-US" sz="1800" kern="0">
                <a:solidFill>
                  <a:sysClr val="windowText" lastClr="000000"/>
                </a:solidFill>
                <a:ea typeface="+mn-ea"/>
              </a:endParaRPr>
            </a:p>
          </p:txBody>
        </p:sp>
      </p:grpSp>
      <p:sp>
        <p:nvSpPr>
          <p:cNvPr id="83980" name="AutoShape 44"/>
          <p:cNvSpPr>
            <a:spLocks noChangeArrowheads="1"/>
          </p:cNvSpPr>
          <p:nvPr/>
        </p:nvSpPr>
        <p:spPr bwMode="gray">
          <a:xfrm>
            <a:off x="2624055" y="5428344"/>
            <a:ext cx="8319716" cy="643846"/>
          </a:xfrm>
          <a:prstGeom prst="roundRect">
            <a:avLst>
              <a:gd name="adj" fmla="val 50000"/>
            </a:avLst>
          </a:prstGeom>
          <a:noFill/>
          <a:ln w="28575" algn="ctr">
            <a:solidFill>
              <a:srgbClr val="808080"/>
            </a:solidFill>
            <a:round/>
          </a:ln>
        </p:spPr>
        <p:txBody>
          <a:bodyPr wrap="none" anchor="ctr"/>
          <a:lstStyle/>
          <a:p>
            <a:pPr marL="342900" indent="-342900"/>
            <a:endParaRPr lang="en-US" altLang="zh-CN" dirty="0"/>
          </a:p>
          <a:p>
            <a:pPr marL="342900" indent="-342900"/>
            <a:r>
              <a:rPr lang="zh-CN" altLang="zh-CN" sz="2400" dirty="0">
                <a:latin typeface="微软雅黑" panose="020B0503020204020204" pitchFamily="34" charset="-122"/>
                <a:ea typeface="微软雅黑" panose="020B0503020204020204" pitchFamily="34" charset="-122"/>
              </a:rPr>
              <a:t>将未来现金净流量现值减去原始投资额现值，即为</a:t>
            </a:r>
            <a:r>
              <a:rPr lang="en-US" altLang="zh-CN" sz="2400" dirty="0">
                <a:latin typeface="微软雅黑" panose="020B0503020204020204" pitchFamily="34" charset="-122"/>
                <a:ea typeface="微软雅黑" panose="020B0503020204020204" pitchFamily="34" charset="-122"/>
              </a:rPr>
              <a:t>NPV</a:t>
            </a:r>
            <a:r>
              <a:rPr lang="zh-CN" altLang="zh-CN" sz="2400" dirty="0">
                <a:latin typeface="微软雅黑" panose="020B0503020204020204" pitchFamily="34" charset="-122"/>
                <a:ea typeface="微软雅黑" panose="020B0503020204020204" pitchFamily="34" charset="-122"/>
              </a:rPr>
              <a:t>。</a:t>
            </a:r>
            <a:endParaRPr lang="zh-CN" altLang="zh-CN" sz="2400" dirty="0">
              <a:latin typeface="微软雅黑" panose="020B0503020204020204" pitchFamily="34" charset="-122"/>
              <a:ea typeface="微软雅黑" panose="020B0503020204020204" pitchFamily="34" charset="-122"/>
            </a:endParaRPr>
          </a:p>
          <a:p>
            <a:pPr marL="342900" indent="-342900">
              <a:buFont typeface="+mj-ea"/>
              <a:buAutoNum type="circleNumDbPlain" startAt="4"/>
            </a:pPr>
            <a:endParaRPr lang="zh-CN" altLang="zh-CN" dirty="0">
              <a:solidFill>
                <a:schemeClr val="tx1"/>
              </a:solidFill>
            </a:endParaRPr>
          </a:p>
        </p:txBody>
      </p:sp>
      <p:grpSp>
        <p:nvGrpSpPr>
          <p:cNvPr id="5" name="Group 45"/>
          <p:cNvGrpSpPr/>
          <p:nvPr/>
        </p:nvGrpSpPr>
        <p:grpSpPr bwMode="auto">
          <a:xfrm>
            <a:off x="2253639" y="5562292"/>
            <a:ext cx="440267" cy="519511"/>
            <a:chOff x="2078" y="1302"/>
            <a:chExt cx="1615" cy="2370"/>
          </a:xfrm>
        </p:grpSpPr>
        <p:sp>
          <p:nvSpPr>
            <p:cNvPr id="46" name="Oval 4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ln>
          </p:spPr>
          <p:txBody>
            <a:bodyPr wrap="none" anchor="ctr"/>
            <a:lstStyle/>
            <a:p>
              <a:pPr fontAlgn="auto">
                <a:spcBef>
                  <a:spcPts val="0"/>
                </a:spcBef>
                <a:spcAft>
                  <a:spcPts val="0"/>
                </a:spcAft>
                <a:defRPr/>
              </a:pPr>
              <a:endParaRPr lang="zh-CN" altLang="en-US" sz="1800" kern="0">
                <a:solidFill>
                  <a:sysClr val="windowText" lastClr="000000"/>
                </a:solidFill>
                <a:ea typeface="+mn-ea"/>
              </a:endParaRPr>
            </a:p>
          </p:txBody>
        </p:sp>
        <p:sp>
          <p:nvSpPr>
            <p:cNvPr id="47" name="Oval 47"/>
            <p:cNvSpPr>
              <a:spLocks noChangeArrowheads="1"/>
            </p:cNvSpPr>
            <p:nvPr/>
          </p:nvSpPr>
          <p:spPr bwMode="gray">
            <a:xfrm>
              <a:off x="2171" y="1774"/>
              <a:ext cx="1429" cy="1427"/>
            </a:xfrm>
            <a:prstGeom prst="ellipse">
              <a:avLst/>
            </a:prstGeom>
            <a:gradFill rotWithShape="1">
              <a:gsLst>
                <a:gs pos="0">
                  <a:srgbClr val="A2A2A2"/>
                </a:gs>
                <a:gs pos="50000">
                  <a:srgbClr val="FFFFFF"/>
                </a:gs>
                <a:gs pos="100000">
                  <a:srgbClr val="A2A2A2"/>
                </a:gs>
              </a:gsLst>
              <a:lin ang="0" scaled="1"/>
            </a:gradFill>
            <a:ln w="9525" algn="ctr">
              <a:noFill/>
              <a:round/>
            </a:ln>
          </p:spPr>
          <p:txBody>
            <a:bodyPr wrap="none" anchor="ctr"/>
            <a:lstStyle/>
            <a:p>
              <a:pPr fontAlgn="auto">
                <a:spcBef>
                  <a:spcPts val="0"/>
                </a:spcBef>
                <a:spcAft>
                  <a:spcPts val="0"/>
                </a:spcAft>
                <a:defRPr/>
              </a:pPr>
              <a:endParaRPr lang="zh-CN" altLang="en-US" sz="1800" kern="0">
                <a:solidFill>
                  <a:sysClr val="windowText" lastClr="000000"/>
                </a:solidFill>
                <a:ea typeface="+mn-ea"/>
              </a:endParaRPr>
            </a:p>
          </p:txBody>
        </p:sp>
        <p:sp>
          <p:nvSpPr>
            <p:cNvPr id="48" name="Oval 48"/>
            <p:cNvSpPr>
              <a:spLocks noChangeArrowheads="1"/>
            </p:cNvSpPr>
            <p:nvPr/>
          </p:nvSpPr>
          <p:spPr bwMode="gray">
            <a:xfrm>
              <a:off x="2249" y="1303"/>
              <a:ext cx="953" cy="2369"/>
            </a:xfrm>
            <a:prstGeom prst="ellipse">
              <a:avLst/>
            </a:prstGeom>
            <a:gradFill rotWithShape="1">
              <a:gsLst>
                <a:gs pos="0">
                  <a:srgbClr val="A8D02A">
                    <a:gamma/>
                    <a:tint val="0"/>
                    <a:invGamma/>
                  </a:srgbClr>
                </a:gs>
                <a:gs pos="50000">
                  <a:srgbClr val="A8D02A"/>
                </a:gs>
                <a:gs pos="100000">
                  <a:srgbClr val="A8D02A">
                    <a:gamma/>
                    <a:tint val="0"/>
                    <a:invGamma/>
                  </a:srgbClr>
                </a:gs>
              </a:gsLst>
              <a:lin ang="2700000" scaled="1"/>
            </a:gradFill>
            <a:ln w="38100" algn="ctr">
              <a:noFill/>
              <a:round/>
            </a:ln>
            <a:effectLst/>
          </p:spPr>
          <p:txBody>
            <a:bodyPr wrap="none" anchor="ctr">
              <a:spAutoFit/>
            </a:bodyPr>
            <a:lstStyle/>
            <a:p>
              <a:pPr fontAlgn="auto">
                <a:spcBef>
                  <a:spcPts val="0"/>
                </a:spcBef>
                <a:spcAft>
                  <a:spcPts val="0"/>
                </a:spcAft>
                <a:defRPr/>
              </a:pPr>
              <a:endParaRPr lang="zh-CN" altLang="en-US" sz="1800" kern="0">
                <a:solidFill>
                  <a:sysClr val="windowText" lastClr="000000"/>
                </a:solidFill>
                <a:latin typeface="Arial" panose="020B0604020202020204" pitchFamily="34" charset="0"/>
                <a:ea typeface="+mn-ea"/>
              </a:endParaRPr>
            </a:p>
          </p:txBody>
        </p:sp>
        <p:sp>
          <p:nvSpPr>
            <p:cNvPr id="49" name="Oval 49"/>
            <p:cNvSpPr>
              <a:spLocks noChangeArrowheads="1"/>
            </p:cNvSpPr>
            <p:nvPr/>
          </p:nvSpPr>
          <p:spPr bwMode="gray">
            <a:xfrm>
              <a:off x="2257" y="1303"/>
              <a:ext cx="953" cy="2369"/>
            </a:xfrm>
            <a:prstGeom prst="ellipse">
              <a:avLst/>
            </a:prstGeom>
            <a:gradFill rotWithShape="1">
              <a:gsLst>
                <a:gs pos="0">
                  <a:srgbClr val="000000"/>
                </a:gs>
                <a:gs pos="100000">
                  <a:srgbClr val="E35E23"/>
                </a:gs>
              </a:gsLst>
              <a:lin ang="2700000" scaled="1"/>
            </a:gradFill>
            <a:ln w="38100" algn="ctr">
              <a:noFill/>
              <a:round/>
            </a:ln>
          </p:spPr>
          <p:txBody>
            <a:bodyPr wrap="none" anchor="ctr">
              <a:spAutoFit/>
            </a:bodyPr>
            <a:lstStyle/>
            <a:p>
              <a:pPr fontAlgn="auto">
                <a:spcBef>
                  <a:spcPts val="0"/>
                </a:spcBef>
                <a:spcAft>
                  <a:spcPts val="0"/>
                </a:spcAft>
                <a:defRPr/>
              </a:pPr>
              <a:endParaRPr lang="zh-CN" altLang="en-US" sz="1800" kern="0">
                <a:solidFill>
                  <a:sysClr val="windowText" lastClr="000000"/>
                </a:solidFill>
                <a:ea typeface="+mn-ea"/>
              </a:endParaRPr>
            </a:p>
          </p:txBody>
        </p:sp>
        <p:sp>
          <p:nvSpPr>
            <p:cNvPr id="50" name="Oval 50"/>
            <p:cNvSpPr>
              <a:spLocks noChangeArrowheads="1"/>
            </p:cNvSpPr>
            <p:nvPr/>
          </p:nvSpPr>
          <p:spPr bwMode="gray">
            <a:xfrm>
              <a:off x="2334" y="1302"/>
              <a:ext cx="1103" cy="2369"/>
            </a:xfrm>
            <a:prstGeom prst="ellipse">
              <a:avLst/>
            </a:prstGeom>
            <a:gradFill rotWithShape="1">
              <a:gsLst>
                <a:gs pos="0">
                  <a:srgbClr val="A8D02A">
                    <a:gamma/>
                    <a:shade val="54118"/>
                    <a:invGamma/>
                  </a:srgbClr>
                </a:gs>
                <a:gs pos="50000">
                  <a:srgbClr val="A8D02A"/>
                </a:gs>
                <a:gs pos="100000">
                  <a:srgbClr val="A8D02A">
                    <a:gamma/>
                    <a:shade val="54118"/>
                    <a:invGamma/>
                  </a:srgbClr>
                </a:gs>
              </a:gsLst>
              <a:lin ang="18900000" scaled="1"/>
            </a:gradFill>
            <a:ln w="38100" algn="ctr">
              <a:noFill/>
              <a:round/>
            </a:ln>
            <a:effectLst/>
          </p:spPr>
          <p:txBody>
            <a:bodyPr anchor="ctr">
              <a:spAutoFit/>
            </a:bodyPr>
            <a:lstStyle/>
            <a:p>
              <a:pPr fontAlgn="auto">
                <a:spcBef>
                  <a:spcPts val="0"/>
                </a:spcBef>
                <a:spcAft>
                  <a:spcPts val="0"/>
                </a:spcAft>
                <a:defRPr/>
              </a:pPr>
              <a:endParaRPr lang="zh-CN" altLang="en-US" sz="1800" kern="0">
                <a:solidFill>
                  <a:sysClr val="windowText" lastClr="000000"/>
                </a:solidFill>
                <a:latin typeface="Arial" panose="020B0604020202020204" pitchFamily="34" charset="0"/>
                <a:ea typeface="+mn-ea"/>
              </a:endParaRPr>
            </a:p>
          </p:txBody>
        </p:sp>
        <p:sp>
          <p:nvSpPr>
            <p:cNvPr id="51" name="Oval 51"/>
            <p:cNvSpPr>
              <a:spLocks noChangeArrowheads="1"/>
            </p:cNvSpPr>
            <p:nvPr/>
          </p:nvSpPr>
          <p:spPr bwMode="gray">
            <a:xfrm>
              <a:off x="2334" y="1303"/>
              <a:ext cx="1103" cy="2369"/>
            </a:xfrm>
            <a:prstGeom prst="ellipse">
              <a:avLst/>
            </a:prstGeom>
            <a:gradFill rotWithShape="1">
              <a:gsLst>
                <a:gs pos="0">
                  <a:srgbClr val="E35E23"/>
                </a:gs>
                <a:gs pos="100000">
                  <a:srgbClr val="6E2E11"/>
                </a:gs>
              </a:gsLst>
              <a:lin ang="2700000" scaled="1"/>
            </a:gradFill>
            <a:ln w="38100" algn="ctr">
              <a:noFill/>
              <a:round/>
            </a:ln>
          </p:spPr>
          <p:txBody>
            <a:bodyPr anchor="ctr">
              <a:spAutoFit/>
            </a:bodyPr>
            <a:lstStyle/>
            <a:p>
              <a:pPr fontAlgn="auto">
                <a:spcBef>
                  <a:spcPts val="0"/>
                </a:spcBef>
                <a:spcAft>
                  <a:spcPts val="0"/>
                </a:spcAft>
                <a:defRPr/>
              </a:pPr>
              <a:endParaRPr lang="zh-CN" altLang="en-US" sz="1800" kern="0">
                <a:solidFill>
                  <a:sysClr val="windowText" lastClr="000000"/>
                </a:solidFill>
                <a:ea typeface="+mn-ea"/>
              </a:endParaRPr>
            </a:p>
          </p:txBody>
        </p:sp>
      </p:grpSp>
      <p:grpSp>
        <p:nvGrpSpPr>
          <p:cNvPr id="44" name="组合 8"/>
          <p:cNvGrpSpPr/>
          <p:nvPr/>
        </p:nvGrpSpPr>
        <p:grpSpPr>
          <a:xfrm>
            <a:off x="3686629" y="841828"/>
            <a:ext cx="5486401" cy="130629"/>
            <a:chOff x="5475255" y="1143000"/>
            <a:chExt cx="1486646" cy="101600"/>
          </a:xfrm>
        </p:grpSpPr>
        <p:cxnSp>
          <p:nvCxnSpPr>
            <p:cNvPr id="45"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31"/>
            <p:cNvCxnSpPr/>
            <p:nvPr/>
          </p:nvCxnSpPr>
          <p:spPr>
            <a:xfrm>
              <a:off x="561658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3" name="矩形 52"/>
          <p:cNvSpPr/>
          <p:nvPr/>
        </p:nvSpPr>
        <p:spPr>
          <a:xfrm>
            <a:off x="3937635" y="0"/>
            <a:ext cx="5424079" cy="825419"/>
          </a:xfrm>
          <a:prstGeom prst="rect">
            <a:avLst/>
          </a:prstGeom>
        </p:spPr>
        <p:txBody>
          <a:bodyPr wrap="square">
            <a:spAutoFit/>
          </a:bodyPr>
          <a:lstStyle/>
          <a:p>
            <a:pPr>
              <a:lnSpc>
                <a:spcPct val="150000"/>
              </a:lnSpc>
            </a:pPr>
            <a:r>
              <a:rPr lang="en-US" altLang="zh-CN" sz="3600" b="1" dirty="0" smtClean="0">
                <a:latin typeface="微软雅黑" panose="020B0503020204020204" pitchFamily="34" charset="-122"/>
                <a:ea typeface="微软雅黑" panose="020B0503020204020204" pitchFamily="34" charset="-122"/>
              </a:rPr>
              <a:t>       2</a:t>
            </a:r>
            <a:r>
              <a:rPr lang="en-US" altLang="zh-CN" sz="3600" b="1" dirty="0">
                <a:latin typeface="微软雅黑" panose="020B0503020204020204" pitchFamily="34" charset="-122"/>
                <a:ea typeface="微软雅黑" panose="020B0503020204020204" pitchFamily="34" charset="-122"/>
              </a:rPr>
              <a:t>.</a:t>
            </a:r>
            <a:r>
              <a:rPr lang="zh-CN" altLang="en-US" sz="3600" b="1" dirty="0">
                <a:latin typeface="微软雅黑" panose="020B0503020204020204" pitchFamily="34" charset="-122"/>
                <a:ea typeface="微软雅黑" panose="020B0503020204020204" pitchFamily="34" charset="-122"/>
              </a:rPr>
              <a:t>净现值法</a:t>
            </a:r>
            <a:endParaRPr lang="zh-CN" altLang="en-US" sz="3600" b="1" dirty="0">
              <a:latin typeface="微软雅黑" panose="020B0503020204020204" pitchFamily="34" charset="-122"/>
              <a:ea typeface="微软雅黑" panose="020B0503020204020204" pitchFamily="34" charset="-122"/>
            </a:endParaRPr>
          </a:p>
        </p:txBody>
      </p:sp>
      <p:sp>
        <p:nvSpPr>
          <p:cNvPr id="54" name="矩形 53"/>
          <p:cNvSpPr/>
          <p:nvPr/>
        </p:nvSpPr>
        <p:spPr>
          <a:xfrm>
            <a:off x="1331073" y="1296957"/>
            <a:ext cx="2900153" cy="584775"/>
          </a:xfrm>
          <a:prstGeom prst="rect">
            <a:avLst/>
          </a:prstGeom>
        </p:spPr>
        <p:txBody>
          <a:bodyPr wrap="none">
            <a:spAutoFit/>
          </a:bodyPr>
          <a:lstStyle/>
          <a:p>
            <a:pPr algn="l"/>
            <a:r>
              <a:rPr lang="zh-CN" altLang="en-US" sz="3200" b="1" dirty="0" smtClean="0">
                <a:latin typeface="微软雅黑" panose="020B0503020204020204" pitchFamily="34" charset="-122"/>
                <a:ea typeface="微软雅黑" panose="020B0503020204020204" pitchFamily="34" charset="-122"/>
              </a:rPr>
              <a:t>（</a:t>
            </a:r>
            <a:r>
              <a:rPr lang="en-US" altLang="zh-CN" sz="3200" b="1" dirty="0" smtClean="0">
                <a:latin typeface="微软雅黑" panose="020B0503020204020204" pitchFamily="34" charset="-122"/>
                <a:ea typeface="微软雅黑" panose="020B0503020204020204" pitchFamily="34" charset="-122"/>
              </a:rPr>
              <a:t>1</a:t>
            </a:r>
            <a:r>
              <a:rPr lang="zh-CN" altLang="en-US" sz="3200" b="1" dirty="0" smtClean="0">
                <a:latin typeface="微软雅黑" panose="020B0503020204020204" pitchFamily="34" charset="-122"/>
                <a:ea typeface="微软雅黑" panose="020B0503020204020204" pitchFamily="34" charset="-122"/>
              </a:rPr>
              <a:t>）计算原理</a:t>
            </a:r>
            <a:endParaRPr lang="zh-CN" altLang="en-US" sz="32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grpSp>
        <p:nvGrpSpPr>
          <p:cNvPr id="58" name="组合 57"/>
          <p:cNvGrpSpPr/>
          <p:nvPr/>
        </p:nvGrpSpPr>
        <p:grpSpPr>
          <a:xfrm>
            <a:off x="-1969408" y="2458812"/>
            <a:ext cx="4885268" cy="3762375"/>
            <a:chOff x="-1969408" y="2458812"/>
            <a:chExt cx="4885268" cy="3762375"/>
          </a:xfrm>
        </p:grpSpPr>
        <p:sp>
          <p:nvSpPr>
            <p:cNvPr id="12" name="AutoShape 6"/>
            <p:cNvSpPr>
              <a:spLocks noChangeArrowheads="1"/>
            </p:cNvSpPr>
            <p:nvPr/>
          </p:nvSpPr>
          <p:spPr bwMode="ltGray">
            <a:xfrm rot="5400000" flipH="1">
              <a:off x="-1407962" y="1897366"/>
              <a:ext cx="3762375" cy="4885268"/>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rgbClr val="A8D02A">
                    <a:alpha val="36000"/>
                  </a:srgbClr>
                </a:gs>
                <a:gs pos="100000">
                  <a:srgbClr val="A8D02A">
                    <a:gamma/>
                    <a:tint val="0"/>
                    <a:invGamma/>
                  </a:srgbClr>
                </a:gs>
              </a:gsLst>
              <a:lin ang="5400000" scaled="1"/>
            </a:gradFill>
            <a:ln w="0" algn="ctr">
              <a:noFill/>
              <a:miter lim="800000"/>
            </a:ln>
            <a:effectLst/>
          </p:spPr>
          <p:txBody>
            <a:bodyPr wrap="none" anchor="ctr"/>
            <a:lstStyle/>
            <a:p>
              <a:pPr fontAlgn="auto">
                <a:spcBef>
                  <a:spcPts val="0"/>
                </a:spcBef>
                <a:spcAft>
                  <a:spcPts val="0"/>
                </a:spcAft>
                <a:defRPr/>
              </a:pPr>
              <a:endParaRPr lang="zh-CN" altLang="en-US" sz="1800" kern="0">
                <a:solidFill>
                  <a:sysClr val="windowText" lastClr="000000"/>
                </a:solidFill>
                <a:latin typeface="Arial" panose="020B0604020202020204" pitchFamily="34" charset="0"/>
                <a:ea typeface="+mn-ea"/>
              </a:endParaRPr>
            </a:p>
          </p:txBody>
        </p:sp>
        <p:sp>
          <p:nvSpPr>
            <p:cNvPr id="55" name="矩形 54"/>
            <p:cNvSpPr/>
            <p:nvPr/>
          </p:nvSpPr>
          <p:spPr>
            <a:xfrm>
              <a:off x="1071602" y="2823420"/>
              <a:ext cx="595035" cy="2959977"/>
            </a:xfrm>
            <a:prstGeom prst="rect">
              <a:avLst/>
            </a:prstGeom>
          </p:spPr>
          <p:txBody>
            <a:bodyPr wrap="none">
              <a:spAutoFit/>
            </a:bodyPr>
            <a:lstStyle/>
            <a:p>
              <a:pPr>
                <a:lnSpc>
                  <a:spcPct val="150000"/>
                </a:lnSpc>
              </a:pPr>
              <a:r>
                <a:rPr lang="zh-CN" altLang="zh-CN" sz="3200" dirty="0">
                  <a:solidFill>
                    <a:srgbClr val="FF0000"/>
                  </a:solidFill>
                  <a:latin typeface="微软雅黑" panose="020B0503020204020204" pitchFamily="34" charset="-122"/>
                  <a:ea typeface="微软雅黑" panose="020B0503020204020204" pitchFamily="34" charset="-122"/>
                </a:rPr>
                <a:t>计</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zh-CN" sz="3200" dirty="0">
                  <a:solidFill>
                    <a:srgbClr val="FF0000"/>
                  </a:solidFill>
                  <a:latin typeface="微软雅黑" panose="020B0503020204020204" pitchFamily="34" charset="-122"/>
                  <a:ea typeface="微软雅黑" panose="020B0503020204020204" pitchFamily="34" charset="-122"/>
                </a:rPr>
                <a:t>算</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3200" dirty="0">
                  <a:solidFill>
                    <a:srgbClr val="FF0000"/>
                  </a:solidFill>
                  <a:latin typeface="微软雅黑" panose="020B0503020204020204" pitchFamily="34" charset="-122"/>
                  <a:ea typeface="微软雅黑" panose="020B0503020204020204" pitchFamily="34" charset="-122"/>
                </a:rPr>
                <a:t>步</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3200" dirty="0">
                  <a:solidFill>
                    <a:srgbClr val="FF0000"/>
                  </a:solidFill>
                  <a:latin typeface="微软雅黑" panose="020B0503020204020204" pitchFamily="34" charset="-122"/>
                  <a:ea typeface="微软雅黑" panose="020B0503020204020204" pitchFamily="34" charset="-122"/>
                </a:rPr>
                <a:t>骤</a:t>
              </a:r>
              <a:endParaRPr lang="zh-CN" altLang="en-US" sz="3200" dirty="0"/>
            </a:p>
          </p:txBody>
        </p:sp>
      </p:grpSp>
      <p:sp>
        <p:nvSpPr>
          <p:cNvPr id="56" name="矩形 55"/>
          <p:cNvSpPr/>
          <p:nvPr/>
        </p:nvSpPr>
        <p:spPr>
          <a:xfrm>
            <a:off x="2172594" y="2591191"/>
            <a:ext cx="415498" cy="369332"/>
          </a:xfrm>
          <a:prstGeom prst="rect">
            <a:avLst/>
          </a:prstGeom>
        </p:spPr>
        <p:txBody>
          <a:bodyPr wrap="none">
            <a:spAutoFit/>
          </a:bodyPr>
          <a:lstStyle/>
          <a:p>
            <a:r>
              <a:rPr lang="zh-CN" altLang="zh-CN" dirty="0">
                <a:solidFill>
                  <a:schemeClr val="bg1"/>
                </a:solidFill>
                <a:latin typeface="微软雅黑" panose="020B0503020204020204" pitchFamily="34" charset="-122"/>
                <a:ea typeface="微软雅黑" panose="020B0503020204020204" pitchFamily="34" charset="-122"/>
              </a:rPr>
              <a:t>①</a:t>
            </a:r>
            <a:endParaRPr lang="zh-CN" altLang="en-US" dirty="0">
              <a:solidFill>
                <a:schemeClr val="bg1"/>
              </a:solidFill>
            </a:endParaRPr>
          </a:p>
        </p:txBody>
      </p:sp>
      <p:sp>
        <p:nvSpPr>
          <p:cNvPr id="57" name="矩形 56"/>
          <p:cNvSpPr/>
          <p:nvPr/>
        </p:nvSpPr>
        <p:spPr>
          <a:xfrm>
            <a:off x="2854766" y="3665249"/>
            <a:ext cx="415498" cy="369332"/>
          </a:xfrm>
          <a:prstGeom prst="rect">
            <a:avLst/>
          </a:prstGeom>
        </p:spPr>
        <p:txBody>
          <a:bodyPr wrap="none">
            <a:spAutoFit/>
          </a:bodyPr>
          <a:lstStyle/>
          <a:p>
            <a:r>
              <a:rPr lang="zh-CN" altLang="zh-CN" dirty="0">
                <a:solidFill>
                  <a:schemeClr val="bg1"/>
                </a:solidFill>
                <a:latin typeface="微软雅黑" panose="020B0503020204020204" pitchFamily="34" charset="-122"/>
                <a:ea typeface="微软雅黑" panose="020B0503020204020204" pitchFamily="34" charset="-122"/>
              </a:rPr>
              <a:t>②</a:t>
            </a:r>
            <a:endParaRPr lang="zh-CN" altLang="en-US" dirty="0">
              <a:solidFill>
                <a:schemeClr val="bg1"/>
              </a:solidFill>
            </a:endParaRPr>
          </a:p>
        </p:txBody>
      </p:sp>
      <p:sp>
        <p:nvSpPr>
          <p:cNvPr id="59" name="矩形 58"/>
          <p:cNvSpPr/>
          <p:nvPr/>
        </p:nvSpPr>
        <p:spPr>
          <a:xfrm>
            <a:off x="2840251" y="4681248"/>
            <a:ext cx="415498" cy="369332"/>
          </a:xfrm>
          <a:prstGeom prst="rect">
            <a:avLst/>
          </a:prstGeom>
        </p:spPr>
        <p:txBody>
          <a:bodyPr wrap="none">
            <a:spAutoFit/>
          </a:bodyPr>
          <a:lstStyle/>
          <a:p>
            <a:r>
              <a:rPr lang="zh-CN" altLang="zh-CN" dirty="0">
                <a:solidFill>
                  <a:schemeClr val="bg1"/>
                </a:solidFill>
                <a:latin typeface="微软雅黑" panose="020B0503020204020204" pitchFamily="34" charset="-122"/>
                <a:ea typeface="微软雅黑" panose="020B0503020204020204" pitchFamily="34" charset="-122"/>
              </a:rPr>
              <a:t>③</a:t>
            </a:r>
            <a:endParaRPr lang="zh-CN" altLang="en-US" dirty="0">
              <a:solidFill>
                <a:schemeClr val="bg1"/>
              </a:solidFill>
            </a:endParaRPr>
          </a:p>
        </p:txBody>
      </p:sp>
      <p:sp>
        <p:nvSpPr>
          <p:cNvPr id="60" name="矩形 59"/>
          <p:cNvSpPr/>
          <p:nvPr/>
        </p:nvSpPr>
        <p:spPr>
          <a:xfrm>
            <a:off x="2230651" y="5639192"/>
            <a:ext cx="415498" cy="369332"/>
          </a:xfrm>
          <a:prstGeom prst="rect">
            <a:avLst/>
          </a:prstGeom>
        </p:spPr>
        <p:txBody>
          <a:bodyPr wrap="none">
            <a:spAutoFit/>
          </a:bodyPr>
          <a:lstStyle/>
          <a:p>
            <a:r>
              <a:rPr lang="zh-CN" altLang="zh-CN" dirty="0">
                <a:solidFill>
                  <a:schemeClr val="bg1"/>
                </a:solidFill>
                <a:latin typeface="微软雅黑" panose="020B0503020204020204" pitchFamily="34" charset="-122"/>
                <a:ea typeface="微软雅黑" panose="020B0503020204020204" pitchFamily="34" charset="-122"/>
              </a:rPr>
              <a:t>④</a:t>
            </a:r>
            <a:endParaRPr lang="zh-CN" alt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slide(fromBottom)">
                                      <p:cBhvr>
                                        <p:cTn id="7" dur="500"/>
                                        <p:tgtEl>
                                          <p:spTgt spid="53"/>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slide(fromBottom)">
                                      <p:cBhvr>
                                        <p:cTn id="11" dur="500"/>
                                        <p:tgtEl>
                                          <p:spTgt spid="4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ppt_x"/>
                                          </p:val>
                                        </p:tav>
                                        <p:tav tm="100000">
                                          <p:val>
                                            <p:strVal val="#ppt_x"/>
                                          </p:val>
                                        </p:tav>
                                      </p:tavLst>
                                    </p:anim>
                                    <p:anim calcmode="lin" valueType="num">
                                      <p:cBhvr additive="base">
                                        <p:cTn id="1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amond(in)">
                                      <p:cBhvr>
                                        <p:cTn id="21" dur="2000"/>
                                        <p:tgtEl>
                                          <p:spTgt spid="58"/>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83974"/>
                                        </p:tgtEl>
                                        <p:attrNameLst>
                                          <p:attrName>style.visibility</p:attrName>
                                        </p:attrNameLst>
                                      </p:cBhvr>
                                      <p:to>
                                        <p:strVal val="visible"/>
                                      </p:to>
                                    </p:set>
                                    <p:anim calcmode="lin" valueType="num">
                                      <p:cBhvr>
                                        <p:cTn id="30" dur="500" fill="hold"/>
                                        <p:tgtEl>
                                          <p:spTgt spid="83974"/>
                                        </p:tgtEl>
                                        <p:attrNameLst>
                                          <p:attrName>ppt_w</p:attrName>
                                        </p:attrNameLst>
                                      </p:cBhvr>
                                      <p:tavLst>
                                        <p:tav tm="0">
                                          <p:val>
                                            <p:fltVal val="0"/>
                                          </p:val>
                                        </p:tav>
                                        <p:tav tm="100000">
                                          <p:val>
                                            <p:strVal val="#ppt_w"/>
                                          </p:val>
                                        </p:tav>
                                      </p:tavLst>
                                    </p:anim>
                                    <p:anim calcmode="lin" valueType="num">
                                      <p:cBhvr>
                                        <p:cTn id="31" dur="500" fill="hold"/>
                                        <p:tgtEl>
                                          <p:spTgt spid="83974"/>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ox(in)">
                                      <p:cBhvr>
                                        <p:cTn id="36" dur="500"/>
                                        <p:tgtEl>
                                          <p:spTgt spid="3"/>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83976"/>
                                        </p:tgtEl>
                                        <p:attrNameLst>
                                          <p:attrName>style.visibility</p:attrName>
                                        </p:attrNameLst>
                                      </p:cBhvr>
                                      <p:to>
                                        <p:strVal val="visible"/>
                                      </p:to>
                                    </p:set>
                                    <p:animEffect transition="in" filter="box(in)">
                                      <p:cBhvr>
                                        <p:cTn id="39" dur="500"/>
                                        <p:tgtEl>
                                          <p:spTgt spid="83976"/>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0"/>
                                  </p:stCondLst>
                                  <p:childTnLst>
                                    <p:set>
                                      <p:cBhvr>
                                        <p:cTn id="47" dur="1" fill="hold">
                                          <p:stCondLst>
                                            <p:cond delay="0"/>
                                          </p:stCondLst>
                                        </p:cTn>
                                        <p:tgtEl>
                                          <p:spTgt spid="83978"/>
                                        </p:tgtEl>
                                        <p:attrNameLst>
                                          <p:attrName>style.visibility</p:attrName>
                                        </p:attrNameLst>
                                      </p:cBhvr>
                                      <p:to>
                                        <p:strVal val="visible"/>
                                      </p:to>
                                    </p:set>
                                    <p:anim calcmode="lin" valueType="num">
                                      <p:cBhvr>
                                        <p:cTn id="48" dur="500" fill="hold"/>
                                        <p:tgtEl>
                                          <p:spTgt spid="83978"/>
                                        </p:tgtEl>
                                        <p:attrNameLst>
                                          <p:attrName>ppt_w</p:attrName>
                                        </p:attrNameLst>
                                      </p:cBhvr>
                                      <p:tavLst>
                                        <p:tav tm="0">
                                          <p:val>
                                            <p:fltVal val="0"/>
                                          </p:val>
                                        </p:tav>
                                        <p:tav tm="100000">
                                          <p:val>
                                            <p:strVal val="#ppt_w"/>
                                          </p:val>
                                        </p:tav>
                                      </p:tavLst>
                                    </p:anim>
                                    <p:anim calcmode="lin" valueType="num">
                                      <p:cBhvr>
                                        <p:cTn id="49" dur="500" fill="hold"/>
                                        <p:tgtEl>
                                          <p:spTgt spid="83978"/>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1000" fill="hold"/>
                                        <p:tgtEl>
                                          <p:spTgt spid="5"/>
                                        </p:tgtEl>
                                        <p:attrNameLst>
                                          <p:attrName>ppt_w</p:attrName>
                                        </p:attrNameLst>
                                      </p:cBhvr>
                                      <p:tavLst>
                                        <p:tav tm="0">
                                          <p:val>
                                            <p:strVal val="#ppt_w*0.70"/>
                                          </p:val>
                                        </p:tav>
                                        <p:tav tm="100000">
                                          <p:val>
                                            <p:strVal val="#ppt_w"/>
                                          </p:val>
                                        </p:tav>
                                      </p:tavLst>
                                    </p:anim>
                                    <p:anim calcmode="lin" valueType="num">
                                      <p:cBhvr>
                                        <p:cTn id="55" dur="1000" fill="hold"/>
                                        <p:tgtEl>
                                          <p:spTgt spid="5"/>
                                        </p:tgtEl>
                                        <p:attrNameLst>
                                          <p:attrName>ppt_h</p:attrName>
                                        </p:attrNameLst>
                                      </p:cBhvr>
                                      <p:tavLst>
                                        <p:tav tm="0">
                                          <p:val>
                                            <p:strVal val="#ppt_h"/>
                                          </p:val>
                                        </p:tav>
                                        <p:tav tm="100000">
                                          <p:val>
                                            <p:strVal val="#ppt_h"/>
                                          </p:val>
                                        </p:tav>
                                      </p:tavLst>
                                    </p:anim>
                                    <p:animEffect transition="in" filter="fade">
                                      <p:cBhvr>
                                        <p:cTn id="56" dur="1000"/>
                                        <p:tgtEl>
                                          <p:spTgt spid="5"/>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83980"/>
                                        </p:tgtEl>
                                        <p:attrNameLst>
                                          <p:attrName>style.visibility</p:attrName>
                                        </p:attrNameLst>
                                      </p:cBhvr>
                                      <p:to>
                                        <p:strVal val="visible"/>
                                      </p:to>
                                    </p:set>
                                    <p:anim calcmode="lin" valueType="num">
                                      <p:cBhvr>
                                        <p:cTn id="59" dur="1000" fill="hold"/>
                                        <p:tgtEl>
                                          <p:spTgt spid="83980"/>
                                        </p:tgtEl>
                                        <p:attrNameLst>
                                          <p:attrName>ppt_w</p:attrName>
                                        </p:attrNameLst>
                                      </p:cBhvr>
                                      <p:tavLst>
                                        <p:tav tm="0">
                                          <p:val>
                                            <p:strVal val="#ppt_w*0.70"/>
                                          </p:val>
                                        </p:tav>
                                        <p:tav tm="100000">
                                          <p:val>
                                            <p:strVal val="#ppt_w"/>
                                          </p:val>
                                        </p:tav>
                                      </p:tavLst>
                                    </p:anim>
                                    <p:anim calcmode="lin" valueType="num">
                                      <p:cBhvr>
                                        <p:cTn id="60" dur="1000" fill="hold"/>
                                        <p:tgtEl>
                                          <p:spTgt spid="83980"/>
                                        </p:tgtEl>
                                        <p:attrNameLst>
                                          <p:attrName>ppt_h</p:attrName>
                                        </p:attrNameLst>
                                      </p:cBhvr>
                                      <p:tavLst>
                                        <p:tav tm="0">
                                          <p:val>
                                            <p:strVal val="#ppt_h"/>
                                          </p:val>
                                        </p:tav>
                                        <p:tav tm="100000">
                                          <p:val>
                                            <p:strVal val="#ppt_h"/>
                                          </p:val>
                                        </p:tav>
                                      </p:tavLst>
                                    </p:anim>
                                    <p:animEffect transition="in" filter="fade">
                                      <p:cBhvr>
                                        <p:cTn id="61" dur="1000"/>
                                        <p:tgtEl>
                                          <p:spTgt spid="83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animBg="1"/>
      <p:bldP spid="83976" grpId="0" animBg="1"/>
      <p:bldP spid="83978" grpId="0" animBg="1"/>
      <p:bldP spid="83980" grpId="0" animBg="1"/>
      <p:bldP spid="53" grpId="0"/>
      <p:bldP spid="5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6FAC12D6-6874-44D7-A628-78DA8109D10F}" type="slidenum">
              <a:rPr lang="en-US" smtClean="0"/>
            </a:fld>
            <a:endParaRPr lang="en-US" dirty="0"/>
          </a:p>
        </p:txBody>
      </p:sp>
      <p:grpSp>
        <p:nvGrpSpPr>
          <p:cNvPr id="3" name="组合 8"/>
          <p:cNvGrpSpPr/>
          <p:nvPr/>
        </p:nvGrpSpPr>
        <p:grpSpPr>
          <a:xfrm>
            <a:off x="3686629" y="841828"/>
            <a:ext cx="5486401" cy="130629"/>
            <a:chOff x="5475255" y="1143000"/>
            <a:chExt cx="1486646" cy="101600"/>
          </a:xfrm>
        </p:grpSpPr>
        <p:cxnSp>
          <p:nvCxnSpPr>
            <p:cNvPr id="4"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31"/>
            <p:cNvCxnSpPr/>
            <p:nvPr/>
          </p:nvCxnSpPr>
          <p:spPr>
            <a:xfrm>
              <a:off x="561658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3937635" y="0"/>
            <a:ext cx="5424079" cy="825419"/>
          </a:xfrm>
          <a:prstGeom prst="rect">
            <a:avLst/>
          </a:prstGeom>
        </p:spPr>
        <p:txBody>
          <a:bodyPr wrap="square">
            <a:spAutoFit/>
          </a:bodyPr>
          <a:lstStyle/>
          <a:p>
            <a:pPr>
              <a:lnSpc>
                <a:spcPct val="150000"/>
              </a:lnSpc>
            </a:pPr>
            <a:r>
              <a:rPr lang="en-US" altLang="zh-CN" sz="3600" b="1" dirty="0" smtClean="0">
                <a:latin typeface="微软雅黑" panose="020B0503020204020204" pitchFamily="34" charset="-122"/>
                <a:ea typeface="微软雅黑" panose="020B0503020204020204" pitchFamily="34" charset="-122"/>
              </a:rPr>
              <a:t>      2</a:t>
            </a:r>
            <a:r>
              <a:rPr lang="en-US" altLang="zh-CN" sz="3600" b="1" dirty="0">
                <a:latin typeface="微软雅黑" panose="020B0503020204020204" pitchFamily="34" charset="-122"/>
                <a:ea typeface="微软雅黑" panose="020B0503020204020204" pitchFamily="34" charset="-122"/>
              </a:rPr>
              <a:t>.</a:t>
            </a:r>
            <a:r>
              <a:rPr lang="zh-CN" altLang="en-US" sz="3600" b="1" dirty="0">
                <a:latin typeface="微软雅黑" panose="020B0503020204020204" pitchFamily="34" charset="-122"/>
                <a:ea typeface="微软雅黑" panose="020B0503020204020204" pitchFamily="34" charset="-122"/>
              </a:rPr>
              <a:t>净现值法</a:t>
            </a:r>
            <a:endParaRPr lang="zh-CN" altLang="en-US" sz="3600" b="1" dirty="0">
              <a:latin typeface="微软雅黑" panose="020B0503020204020204" pitchFamily="34" charset="-122"/>
              <a:ea typeface="微软雅黑" panose="020B0503020204020204" pitchFamily="34" charset="-122"/>
            </a:endParaRPr>
          </a:p>
        </p:txBody>
      </p:sp>
      <p:sp>
        <p:nvSpPr>
          <p:cNvPr id="7" name="矩形 6"/>
          <p:cNvSpPr/>
          <p:nvPr/>
        </p:nvSpPr>
        <p:spPr>
          <a:xfrm>
            <a:off x="1331073" y="1296957"/>
            <a:ext cx="3959738" cy="584775"/>
          </a:xfrm>
          <a:prstGeom prst="rect">
            <a:avLst/>
          </a:prstGeom>
        </p:spPr>
        <p:txBody>
          <a:bodyPr wrap="none">
            <a:spAutoFit/>
          </a:bodyPr>
          <a:lstStyle/>
          <a:p>
            <a:pPr algn="l"/>
            <a:r>
              <a:rPr lang="en-US" altLang="zh-CN" sz="3200" b="1" dirty="0">
                <a:latin typeface="微软雅黑" panose="020B0503020204020204" pitchFamily="34" charset="-122"/>
                <a:ea typeface="微软雅黑" panose="020B0503020204020204" pitchFamily="34" charset="-122"/>
              </a:rPr>
              <a:t>1. </a:t>
            </a:r>
            <a:r>
              <a:rPr lang="zh-CN" altLang="en-US" sz="3200" b="1" dirty="0">
                <a:latin typeface="微软雅黑" panose="020B0503020204020204" pitchFamily="34" charset="-122"/>
                <a:ea typeface="微软雅黑" panose="020B0503020204020204" pitchFamily="34" charset="-122"/>
              </a:rPr>
              <a:t>净现值</a:t>
            </a:r>
            <a:r>
              <a:rPr lang="zh-CN" altLang="en-US" sz="3200" b="1" dirty="0" smtClean="0">
                <a:latin typeface="微软雅黑" panose="020B0503020204020204" pitchFamily="34" charset="-122"/>
                <a:ea typeface="微软雅黑" panose="020B0503020204020204" pitchFamily="34" charset="-122"/>
              </a:rPr>
              <a:t>的决策准则</a:t>
            </a:r>
            <a:endParaRPr lang="zh-CN" altLang="en-US" sz="32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grpSp>
        <p:nvGrpSpPr>
          <p:cNvPr id="28" name="组合 27"/>
          <p:cNvGrpSpPr/>
          <p:nvPr/>
        </p:nvGrpSpPr>
        <p:grpSpPr>
          <a:xfrm>
            <a:off x="-1969408" y="2458812"/>
            <a:ext cx="4611008" cy="3762375"/>
            <a:chOff x="-1969408" y="2458812"/>
            <a:chExt cx="4611008" cy="3762375"/>
          </a:xfrm>
        </p:grpSpPr>
        <p:sp>
          <p:nvSpPr>
            <p:cNvPr id="8" name="AutoShape 6"/>
            <p:cNvSpPr>
              <a:spLocks noChangeArrowheads="1"/>
            </p:cNvSpPr>
            <p:nvPr/>
          </p:nvSpPr>
          <p:spPr bwMode="ltGray">
            <a:xfrm rot="5400000" flipH="1">
              <a:off x="-1545092" y="2034496"/>
              <a:ext cx="3762375" cy="4611008"/>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rgbClr val="A8D02A">
                    <a:alpha val="36000"/>
                  </a:srgbClr>
                </a:gs>
                <a:gs pos="100000">
                  <a:srgbClr val="A8D02A">
                    <a:gamma/>
                    <a:tint val="0"/>
                    <a:invGamma/>
                  </a:srgbClr>
                </a:gs>
              </a:gsLst>
              <a:lin ang="5400000" scaled="1"/>
            </a:gradFill>
            <a:ln w="0" algn="ctr">
              <a:noFill/>
              <a:miter lim="800000"/>
            </a:ln>
            <a:effectLst/>
          </p:spPr>
          <p:txBody>
            <a:bodyPr wrap="none" anchor="ctr"/>
            <a:lstStyle/>
            <a:p>
              <a:pPr fontAlgn="auto">
                <a:spcBef>
                  <a:spcPts val="0"/>
                </a:spcBef>
                <a:spcAft>
                  <a:spcPts val="0"/>
                </a:spcAft>
                <a:defRPr/>
              </a:pPr>
              <a:endParaRPr lang="zh-CN" altLang="en-US" sz="1800" kern="0">
                <a:solidFill>
                  <a:sysClr val="windowText" lastClr="000000"/>
                </a:solidFill>
                <a:latin typeface="Arial" panose="020B0604020202020204" pitchFamily="34" charset="0"/>
                <a:ea typeface="+mn-ea"/>
              </a:endParaRPr>
            </a:p>
          </p:txBody>
        </p:sp>
        <p:sp>
          <p:nvSpPr>
            <p:cNvPr id="9" name="矩形 8"/>
            <p:cNvSpPr/>
            <p:nvPr/>
          </p:nvSpPr>
          <p:spPr>
            <a:xfrm>
              <a:off x="1071602" y="2823420"/>
              <a:ext cx="595035" cy="3046988"/>
            </a:xfrm>
            <a:prstGeom prst="rect">
              <a:avLst/>
            </a:prstGeom>
          </p:spPr>
          <p:txBody>
            <a:bodyPr wrap="none">
              <a:spAutoFit/>
            </a:bodyPr>
            <a:lstStyle/>
            <a:p>
              <a:pPr>
                <a:lnSpc>
                  <a:spcPct val="150000"/>
                </a:lnSpc>
              </a:pPr>
              <a:r>
                <a:rPr lang="zh-CN" altLang="en-US" sz="3200" dirty="0">
                  <a:solidFill>
                    <a:srgbClr val="FF0000"/>
                  </a:solidFill>
                  <a:latin typeface="微软雅黑" panose="020B0503020204020204" pitchFamily="34" charset="-122"/>
                  <a:ea typeface="微软雅黑" panose="020B0503020204020204" pitchFamily="34" charset="-122"/>
                </a:rPr>
                <a:t>决</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3200" dirty="0">
                  <a:solidFill>
                    <a:srgbClr val="FF0000"/>
                  </a:solidFill>
                  <a:latin typeface="微软雅黑" panose="020B0503020204020204" pitchFamily="34" charset="-122"/>
                  <a:ea typeface="微软雅黑" panose="020B0503020204020204" pitchFamily="34" charset="-122"/>
                </a:rPr>
                <a:t>策</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3200" dirty="0">
                  <a:solidFill>
                    <a:srgbClr val="FF0000"/>
                  </a:solidFill>
                  <a:latin typeface="微软雅黑" panose="020B0503020204020204" pitchFamily="34" charset="-122"/>
                  <a:ea typeface="微软雅黑" panose="020B0503020204020204" pitchFamily="34" charset="-122"/>
                </a:rPr>
                <a:t>准</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3200" dirty="0">
                  <a:solidFill>
                    <a:srgbClr val="FF0000"/>
                  </a:solidFill>
                  <a:latin typeface="微软雅黑" panose="020B0503020204020204" pitchFamily="34" charset="-122"/>
                  <a:ea typeface="微软雅黑" panose="020B0503020204020204" pitchFamily="34" charset="-122"/>
                </a:rPr>
                <a:t>则</a:t>
              </a:r>
              <a:endParaRPr lang="zh-CN" altLang="en-US" sz="3200" dirty="0"/>
            </a:p>
          </p:txBody>
        </p:sp>
      </p:grpSp>
      <p:sp>
        <p:nvSpPr>
          <p:cNvPr id="41985" name="Rectangle 1"/>
          <p:cNvSpPr>
            <a:spLocks noChangeArrowheads="1"/>
          </p:cNvSpPr>
          <p:nvPr/>
        </p:nvSpPr>
        <p:spPr bwMode="auto">
          <a:xfrm>
            <a:off x="3062514" y="2707845"/>
            <a:ext cx="7431314" cy="168905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54000" algn="l" defTabSz="914400" rtl="0" eaLnBrk="1" fontAlgn="base" latinLnBrk="0" hangingPunct="1">
              <a:lnSpc>
                <a:spcPct val="150000"/>
              </a:lnSpc>
              <a:spcBef>
                <a:spcPct val="0"/>
              </a:spcBef>
              <a:spcAft>
                <a:spcPct val="0"/>
              </a:spcAft>
              <a:buClrTx/>
              <a:buSzTx/>
              <a:buFontTx/>
              <a:buNone/>
            </a:pPr>
            <a:r>
              <a:rPr kumimoji="0" lang="zh-CN" sz="2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对于单一投资项目，</a:t>
            </a:r>
            <a:r>
              <a:rPr kumimoji="0" lang="zh-CN" altLang="en-US" sz="2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2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NPV≥0</a:t>
            </a:r>
            <a:r>
              <a:rPr kumimoji="0" lang="zh-CN" altLang="en-US" sz="2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，说明投资项目的报酬率大于或等于预定的报酬率，投资项目可以接受；反之投资项目不可接受。</a:t>
            </a:r>
            <a:endParaRPr kumimoji="0" lang="en-US" altLang="zh-CN" sz="2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AutoShape 17"/>
          <p:cNvSpPr>
            <a:spLocks noChangeArrowheads="1"/>
          </p:cNvSpPr>
          <p:nvPr/>
        </p:nvSpPr>
        <p:spPr bwMode="gray">
          <a:xfrm>
            <a:off x="2648244" y="2612572"/>
            <a:ext cx="8324556" cy="1799770"/>
          </a:xfrm>
          <a:prstGeom prst="roundRect">
            <a:avLst>
              <a:gd name="adj" fmla="val 50000"/>
            </a:avLst>
          </a:prstGeom>
          <a:noFill/>
          <a:ln w="28575" algn="ctr">
            <a:solidFill>
              <a:srgbClr val="C89800"/>
            </a:solidFill>
            <a:round/>
          </a:ln>
        </p:spPr>
        <p:txBody>
          <a:bodyPr wrap="none" anchor="ctr"/>
          <a:lstStyle/>
          <a:p>
            <a:pPr marL="342900" indent="-342900"/>
            <a:endParaRPr lang="zh-CN" altLang="zh-CN" sz="2400" dirty="0">
              <a:latin typeface="微软雅黑" panose="020B0503020204020204" pitchFamily="34" charset="-122"/>
              <a:ea typeface="微软雅黑" panose="020B0503020204020204" pitchFamily="34" charset="-122"/>
            </a:endParaRPr>
          </a:p>
        </p:txBody>
      </p:sp>
      <p:grpSp>
        <p:nvGrpSpPr>
          <p:cNvPr id="12" name="Group 18"/>
          <p:cNvGrpSpPr/>
          <p:nvPr/>
        </p:nvGrpSpPr>
        <p:grpSpPr bwMode="auto">
          <a:xfrm>
            <a:off x="2806392" y="2598057"/>
            <a:ext cx="474133" cy="369979"/>
            <a:chOff x="2078" y="1302"/>
            <a:chExt cx="1615" cy="2370"/>
          </a:xfrm>
        </p:grpSpPr>
        <p:sp>
          <p:nvSpPr>
            <p:cNvPr id="13"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ln>
          </p:spPr>
          <p:txBody>
            <a:bodyPr wrap="none" anchor="ctr"/>
            <a:lstStyle/>
            <a:p>
              <a:pPr fontAlgn="auto">
                <a:spcBef>
                  <a:spcPts val="0"/>
                </a:spcBef>
                <a:spcAft>
                  <a:spcPts val="0"/>
                </a:spcAft>
                <a:defRPr/>
              </a:pPr>
              <a:endParaRPr lang="zh-CN" altLang="en-US" sz="1800" kern="0">
                <a:solidFill>
                  <a:sysClr val="windowText" lastClr="000000"/>
                </a:solidFill>
                <a:ea typeface="+mn-ea"/>
              </a:endParaRPr>
            </a:p>
          </p:txBody>
        </p:sp>
        <p:sp>
          <p:nvSpPr>
            <p:cNvPr id="14" name="Oval 20"/>
            <p:cNvSpPr>
              <a:spLocks noChangeArrowheads="1"/>
            </p:cNvSpPr>
            <p:nvPr/>
          </p:nvSpPr>
          <p:spPr bwMode="gray">
            <a:xfrm>
              <a:off x="2172" y="1774"/>
              <a:ext cx="1428" cy="1427"/>
            </a:xfrm>
            <a:prstGeom prst="ellipse">
              <a:avLst/>
            </a:prstGeom>
            <a:gradFill rotWithShape="1">
              <a:gsLst>
                <a:gs pos="0">
                  <a:srgbClr val="A2A2A2"/>
                </a:gs>
                <a:gs pos="50000">
                  <a:srgbClr val="FFFFFF"/>
                </a:gs>
                <a:gs pos="100000">
                  <a:srgbClr val="A2A2A2"/>
                </a:gs>
              </a:gsLst>
              <a:lin ang="0" scaled="1"/>
            </a:gradFill>
            <a:ln w="9525" algn="ctr">
              <a:noFill/>
              <a:round/>
            </a:ln>
          </p:spPr>
          <p:txBody>
            <a:bodyPr wrap="none" anchor="ctr"/>
            <a:lstStyle/>
            <a:p>
              <a:pPr fontAlgn="auto">
                <a:spcBef>
                  <a:spcPts val="0"/>
                </a:spcBef>
                <a:spcAft>
                  <a:spcPts val="0"/>
                </a:spcAft>
                <a:defRPr/>
              </a:pPr>
              <a:endParaRPr lang="zh-CN" altLang="en-US" sz="1800" kern="0">
                <a:solidFill>
                  <a:sysClr val="windowText" lastClr="000000"/>
                </a:solidFill>
                <a:ea typeface="+mn-ea"/>
              </a:endParaRPr>
            </a:p>
          </p:txBody>
        </p:sp>
        <p:sp>
          <p:nvSpPr>
            <p:cNvPr id="15" name="Oval 21"/>
            <p:cNvSpPr>
              <a:spLocks noChangeArrowheads="1"/>
            </p:cNvSpPr>
            <p:nvPr/>
          </p:nvSpPr>
          <p:spPr bwMode="gray">
            <a:xfrm>
              <a:off x="2251" y="1303"/>
              <a:ext cx="885" cy="2369"/>
            </a:xfrm>
            <a:prstGeom prst="ellipse">
              <a:avLst/>
            </a:prstGeom>
            <a:gradFill rotWithShape="1">
              <a:gsLst>
                <a:gs pos="0">
                  <a:srgbClr val="A8D02A">
                    <a:gamma/>
                    <a:tint val="0"/>
                    <a:invGamma/>
                  </a:srgbClr>
                </a:gs>
                <a:gs pos="50000">
                  <a:srgbClr val="A8D02A"/>
                </a:gs>
                <a:gs pos="100000">
                  <a:srgbClr val="A8D02A">
                    <a:gamma/>
                    <a:tint val="0"/>
                    <a:invGamma/>
                  </a:srgbClr>
                </a:gs>
              </a:gsLst>
              <a:lin ang="2700000" scaled="1"/>
            </a:gradFill>
            <a:ln w="38100" algn="ctr">
              <a:noFill/>
              <a:round/>
            </a:ln>
            <a:effectLst/>
          </p:spPr>
          <p:txBody>
            <a:bodyPr wrap="none" anchor="ctr">
              <a:spAutoFit/>
            </a:bodyPr>
            <a:lstStyle/>
            <a:p>
              <a:pPr fontAlgn="auto">
                <a:spcBef>
                  <a:spcPts val="0"/>
                </a:spcBef>
                <a:spcAft>
                  <a:spcPts val="0"/>
                </a:spcAft>
                <a:defRPr/>
              </a:pPr>
              <a:endParaRPr lang="zh-CN" altLang="en-US" sz="1800" kern="0">
                <a:solidFill>
                  <a:sysClr val="windowText" lastClr="000000"/>
                </a:solidFill>
                <a:latin typeface="Arial" panose="020B0604020202020204" pitchFamily="34" charset="0"/>
                <a:ea typeface="+mn-ea"/>
              </a:endParaRPr>
            </a:p>
          </p:txBody>
        </p:sp>
        <p:sp>
          <p:nvSpPr>
            <p:cNvPr id="16" name="Oval 22"/>
            <p:cNvSpPr>
              <a:spLocks noChangeArrowheads="1"/>
            </p:cNvSpPr>
            <p:nvPr/>
          </p:nvSpPr>
          <p:spPr bwMode="gray">
            <a:xfrm>
              <a:off x="2251" y="1303"/>
              <a:ext cx="885" cy="2369"/>
            </a:xfrm>
            <a:prstGeom prst="ellipse">
              <a:avLst/>
            </a:prstGeom>
            <a:gradFill rotWithShape="1">
              <a:gsLst>
                <a:gs pos="0">
                  <a:srgbClr val="000000"/>
                </a:gs>
                <a:gs pos="100000">
                  <a:srgbClr val="48BE67"/>
                </a:gs>
              </a:gsLst>
              <a:lin ang="2700000" scaled="1"/>
            </a:gradFill>
            <a:ln w="38100" algn="ctr">
              <a:noFill/>
              <a:round/>
            </a:ln>
          </p:spPr>
          <p:txBody>
            <a:bodyPr wrap="none" anchor="ctr">
              <a:spAutoFit/>
            </a:bodyPr>
            <a:lstStyle/>
            <a:p>
              <a:pPr fontAlgn="auto">
                <a:spcBef>
                  <a:spcPts val="0"/>
                </a:spcBef>
                <a:spcAft>
                  <a:spcPts val="0"/>
                </a:spcAft>
                <a:defRPr/>
              </a:pPr>
              <a:endParaRPr lang="zh-CN" altLang="en-US" sz="1800" kern="0">
                <a:solidFill>
                  <a:sysClr val="windowText" lastClr="000000"/>
                </a:solidFill>
                <a:ea typeface="+mn-ea"/>
              </a:endParaRPr>
            </a:p>
          </p:txBody>
        </p:sp>
        <p:sp>
          <p:nvSpPr>
            <p:cNvPr id="17" name="Oval 23"/>
            <p:cNvSpPr>
              <a:spLocks noChangeArrowheads="1"/>
            </p:cNvSpPr>
            <p:nvPr/>
          </p:nvSpPr>
          <p:spPr bwMode="gray">
            <a:xfrm>
              <a:off x="2338" y="1302"/>
              <a:ext cx="1096" cy="2369"/>
            </a:xfrm>
            <a:prstGeom prst="ellipse">
              <a:avLst/>
            </a:prstGeom>
            <a:gradFill rotWithShape="1">
              <a:gsLst>
                <a:gs pos="0">
                  <a:srgbClr val="A8D02A">
                    <a:gamma/>
                    <a:shade val="54118"/>
                    <a:invGamma/>
                  </a:srgbClr>
                </a:gs>
                <a:gs pos="50000">
                  <a:srgbClr val="A8D02A"/>
                </a:gs>
                <a:gs pos="100000">
                  <a:srgbClr val="A8D02A">
                    <a:gamma/>
                    <a:shade val="54118"/>
                    <a:invGamma/>
                  </a:srgbClr>
                </a:gs>
              </a:gsLst>
              <a:lin ang="18900000" scaled="1"/>
            </a:gradFill>
            <a:ln w="38100" algn="ctr">
              <a:noFill/>
              <a:round/>
            </a:ln>
            <a:effectLst/>
          </p:spPr>
          <p:txBody>
            <a:bodyPr anchor="ctr">
              <a:spAutoFit/>
            </a:bodyPr>
            <a:lstStyle/>
            <a:p>
              <a:pPr fontAlgn="auto">
                <a:spcBef>
                  <a:spcPts val="0"/>
                </a:spcBef>
                <a:spcAft>
                  <a:spcPts val="0"/>
                </a:spcAft>
                <a:defRPr/>
              </a:pPr>
              <a:endParaRPr lang="zh-CN" altLang="en-US" sz="1800" kern="0">
                <a:solidFill>
                  <a:sysClr val="windowText" lastClr="000000"/>
                </a:solidFill>
                <a:latin typeface="Arial" panose="020B0604020202020204" pitchFamily="34" charset="0"/>
                <a:ea typeface="+mn-ea"/>
              </a:endParaRPr>
            </a:p>
          </p:txBody>
        </p:sp>
        <p:sp>
          <p:nvSpPr>
            <p:cNvPr id="18" name="Oval 24"/>
            <p:cNvSpPr>
              <a:spLocks noChangeArrowheads="1"/>
            </p:cNvSpPr>
            <p:nvPr/>
          </p:nvSpPr>
          <p:spPr bwMode="gray">
            <a:xfrm>
              <a:off x="2338" y="1303"/>
              <a:ext cx="1096" cy="2369"/>
            </a:xfrm>
            <a:prstGeom prst="ellipse">
              <a:avLst/>
            </a:prstGeom>
            <a:solidFill>
              <a:schemeClr val="accent4"/>
            </a:solidFill>
            <a:ln w="38100" algn="ctr">
              <a:noFill/>
              <a:round/>
            </a:ln>
          </p:spPr>
          <p:txBody>
            <a:bodyPr anchor="ctr">
              <a:spAutoFit/>
            </a:bodyPr>
            <a:lstStyle/>
            <a:p>
              <a:pPr fontAlgn="auto">
                <a:spcBef>
                  <a:spcPts val="0"/>
                </a:spcBef>
                <a:spcAft>
                  <a:spcPts val="0"/>
                </a:spcAft>
                <a:defRPr/>
              </a:pPr>
              <a:endParaRPr lang="zh-CN" altLang="en-US" sz="1800" kern="0">
                <a:solidFill>
                  <a:sysClr val="windowText" lastClr="000000"/>
                </a:solidFill>
                <a:ea typeface="+mn-ea"/>
              </a:endParaRPr>
            </a:p>
          </p:txBody>
        </p:sp>
      </p:grpSp>
      <p:sp>
        <p:nvSpPr>
          <p:cNvPr id="19" name="矩形 18"/>
          <p:cNvSpPr/>
          <p:nvPr/>
        </p:nvSpPr>
        <p:spPr>
          <a:xfrm>
            <a:off x="2801257" y="4854192"/>
            <a:ext cx="7692571" cy="646331"/>
          </a:xfrm>
          <a:prstGeom prst="rect">
            <a:avLst/>
          </a:prstGeom>
        </p:spPr>
        <p:txBody>
          <a:bodyPr wrap="square">
            <a:spAutoFit/>
          </a:bodyPr>
          <a:lstStyle/>
          <a:p>
            <a:pPr lvl="0" indent="254000" fontAlgn="base">
              <a:lnSpc>
                <a:spcPct val="150000"/>
              </a:lnSpc>
              <a:spcBef>
                <a:spcPct val="0"/>
              </a:spcBef>
              <a:spcAft>
                <a:spcPct val="0"/>
              </a:spcAft>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对于多个投资项目，选择</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NPV</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0</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且净现值最大的项目。</a:t>
            </a:r>
            <a:endParaRPr lang="zh-CN" altLang="en-US" sz="24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20" name="AutoShape 35"/>
          <p:cNvSpPr>
            <a:spLocks noChangeArrowheads="1"/>
          </p:cNvSpPr>
          <p:nvPr/>
        </p:nvSpPr>
        <p:spPr bwMode="gray">
          <a:xfrm>
            <a:off x="2670628" y="4897438"/>
            <a:ext cx="8171543" cy="690562"/>
          </a:xfrm>
          <a:prstGeom prst="roundRect">
            <a:avLst>
              <a:gd name="adj" fmla="val 50000"/>
            </a:avLst>
          </a:prstGeom>
          <a:noFill/>
          <a:ln w="28575" algn="ctr">
            <a:solidFill>
              <a:schemeClr val="accent1">
                <a:lumMod val="75000"/>
              </a:schemeClr>
            </a:solidFill>
            <a:round/>
          </a:ln>
        </p:spPr>
        <p:txBody>
          <a:bodyPr wrap="none" anchor="ctr"/>
          <a:lstStyle/>
          <a:p>
            <a:pPr marL="342900" indent="-342900"/>
            <a:endParaRPr lang="en-US" altLang="zh-CN" dirty="0">
              <a:solidFill>
                <a:srgbClr val="32C8CF"/>
              </a:solidFill>
            </a:endParaRPr>
          </a:p>
          <a:p>
            <a:pPr marL="342900" indent="-342900"/>
            <a:endParaRPr lang="zh-CN" altLang="zh-CN" dirty="0">
              <a:solidFill>
                <a:srgbClr val="32C8CF"/>
              </a:solidFill>
            </a:endParaRPr>
          </a:p>
        </p:txBody>
      </p:sp>
      <p:grpSp>
        <p:nvGrpSpPr>
          <p:cNvPr id="21" name="Group 36"/>
          <p:cNvGrpSpPr/>
          <p:nvPr/>
        </p:nvGrpSpPr>
        <p:grpSpPr bwMode="auto">
          <a:xfrm>
            <a:off x="2627087" y="4862286"/>
            <a:ext cx="508296" cy="335904"/>
            <a:chOff x="2078" y="1305"/>
            <a:chExt cx="1615" cy="2363"/>
          </a:xfrm>
        </p:grpSpPr>
        <p:sp>
          <p:nvSpPr>
            <p:cNvPr id="22" name="Oval 3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ln>
          </p:spPr>
          <p:txBody>
            <a:bodyPr wrap="none" anchor="ctr"/>
            <a:lstStyle/>
            <a:p>
              <a:pPr fontAlgn="auto">
                <a:spcBef>
                  <a:spcPts val="0"/>
                </a:spcBef>
                <a:spcAft>
                  <a:spcPts val="0"/>
                </a:spcAft>
                <a:defRPr/>
              </a:pPr>
              <a:endParaRPr lang="zh-CN" altLang="en-US" sz="1800" kern="0">
                <a:solidFill>
                  <a:sysClr val="windowText" lastClr="000000"/>
                </a:solidFill>
                <a:ea typeface="+mn-ea"/>
              </a:endParaRPr>
            </a:p>
          </p:txBody>
        </p:sp>
        <p:sp>
          <p:nvSpPr>
            <p:cNvPr id="23" name="Oval 38"/>
            <p:cNvSpPr>
              <a:spLocks noChangeArrowheads="1"/>
            </p:cNvSpPr>
            <p:nvPr/>
          </p:nvSpPr>
          <p:spPr bwMode="gray">
            <a:xfrm>
              <a:off x="2172" y="1774"/>
              <a:ext cx="1428" cy="1428"/>
            </a:xfrm>
            <a:prstGeom prst="ellipse">
              <a:avLst/>
            </a:prstGeom>
            <a:gradFill rotWithShape="1">
              <a:gsLst>
                <a:gs pos="0">
                  <a:srgbClr val="A2A2A2"/>
                </a:gs>
                <a:gs pos="50000">
                  <a:srgbClr val="FFFFFF"/>
                </a:gs>
                <a:gs pos="100000">
                  <a:srgbClr val="A2A2A2"/>
                </a:gs>
              </a:gsLst>
              <a:lin ang="0" scaled="1"/>
            </a:gradFill>
            <a:ln w="9525" algn="ctr">
              <a:noFill/>
              <a:round/>
            </a:ln>
          </p:spPr>
          <p:txBody>
            <a:bodyPr wrap="none" anchor="ctr"/>
            <a:lstStyle/>
            <a:p>
              <a:pPr fontAlgn="auto">
                <a:spcBef>
                  <a:spcPts val="0"/>
                </a:spcBef>
                <a:spcAft>
                  <a:spcPts val="0"/>
                </a:spcAft>
                <a:defRPr/>
              </a:pPr>
              <a:endParaRPr lang="zh-CN" altLang="en-US" sz="1800" kern="0">
                <a:solidFill>
                  <a:sysClr val="windowText" lastClr="000000"/>
                </a:solidFill>
                <a:ea typeface="+mn-ea"/>
              </a:endParaRPr>
            </a:p>
          </p:txBody>
        </p:sp>
        <p:sp>
          <p:nvSpPr>
            <p:cNvPr id="24" name="Oval 39"/>
            <p:cNvSpPr>
              <a:spLocks noChangeArrowheads="1"/>
            </p:cNvSpPr>
            <p:nvPr/>
          </p:nvSpPr>
          <p:spPr bwMode="gray">
            <a:xfrm>
              <a:off x="2251" y="1308"/>
              <a:ext cx="885" cy="2359"/>
            </a:xfrm>
            <a:prstGeom prst="ellipse">
              <a:avLst/>
            </a:prstGeom>
            <a:gradFill rotWithShape="1">
              <a:gsLst>
                <a:gs pos="0">
                  <a:srgbClr val="A8D02A">
                    <a:gamma/>
                    <a:tint val="0"/>
                    <a:invGamma/>
                  </a:srgbClr>
                </a:gs>
                <a:gs pos="50000">
                  <a:srgbClr val="A8D02A"/>
                </a:gs>
                <a:gs pos="100000">
                  <a:srgbClr val="A8D02A">
                    <a:gamma/>
                    <a:tint val="0"/>
                    <a:invGamma/>
                  </a:srgbClr>
                </a:gs>
              </a:gsLst>
              <a:lin ang="2700000" scaled="1"/>
            </a:gradFill>
            <a:ln w="38100" algn="ctr">
              <a:noFill/>
              <a:round/>
            </a:ln>
            <a:effectLst/>
          </p:spPr>
          <p:txBody>
            <a:bodyPr wrap="none" anchor="ctr">
              <a:spAutoFit/>
            </a:bodyPr>
            <a:lstStyle/>
            <a:p>
              <a:pPr fontAlgn="auto">
                <a:spcBef>
                  <a:spcPts val="0"/>
                </a:spcBef>
                <a:spcAft>
                  <a:spcPts val="0"/>
                </a:spcAft>
                <a:defRPr/>
              </a:pPr>
              <a:endParaRPr lang="zh-CN" altLang="en-US" sz="1800" kern="0">
                <a:solidFill>
                  <a:sysClr val="windowText" lastClr="000000"/>
                </a:solidFill>
                <a:latin typeface="Arial" panose="020B0604020202020204" pitchFamily="34" charset="0"/>
                <a:ea typeface="+mn-ea"/>
              </a:endParaRPr>
            </a:p>
          </p:txBody>
        </p:sp>
        <p:sp>
          <p:nvSpPr>
            <p:cNvPr id="25" name="Oval 40"/>
            <p:cNvSpPr>
              <a:spLocks noChangeArrowheads="1"/>
            </p:cNvSpPr>
            <p:nvPr/>
          </p:nvSpPr>
          <p:spPr bwMode="gray">
            <a:xfrm>
              <a:off x="2251" y="1305"/>
              <a:ext cx="885" cy="2359"/>
            </a:xfrm>
            <a:prstGeom prst="ellipse">
              <a:avLst/>
            </a:prstGeom>
            <a:gradFill rotWithShape="1">
              <a:gsLst>
                <a:gs pos="0">
                  <a:srgbClr val="000000"/>
                </a:gs>
                <a:gs pos="100000">
                  <a:srgbClr val="8D67E1"/>
                </a:gs>
              </a:gsLst>
              <a:lin ang="2700000" scaled="1"/>
            </a:gradFill>
            <a:ln w="38100" algn="ctr">
              <a:noFill/>
              <a:round/>
            </a:ln>
          </p:spPr>
          <p:txBody>
            <a:bodyPr wrap="none" anchor="ctr">
              <a:spAutoFit/>
            </a:bodyPr>
            <a:lstStyle/>
            <a:p>
              <a:pPr fontAlgn="auto">
                <a:spcBef>
                  <a:spcPts val="0"/>
                </a:spcBef>
                <a:spcAft>
                  <a:spcPts val="0"/>
                </a:spcAft>
                <a:defRPr/>
              </a:pPr>
              <a:endParaRPr lang="zh-CN" altLang="en-US" sz="1800" kern="0">
                <a:solidFill>
                  <a:sysClr val="windowText" lastClr="000000"/>
                </a:solidFill>
                <a:ea typeface="+mn-ea"/>
              </a:endParaRPr>
            </a:p>
          </p:txBody>
        </p:sp>
        <p:sp>
          <p:nvSpPr>
            <p:cNvPr id="26" name="Oval 41"/>
            <p:cNvSpPr>
              <a:spLocks noChangeArrowheads="1"/>
            </p:cNvSpPr>
            <p:nvPr/>
          </p:nvSpPr>
          <p:spPr bwMode="gray">
            <a:xfrm>
              <a:off x="2338" y="1309"/>
              <a:ext cx="1096" cy="2359"/>
            </a:xfrm>
            <a:prstGeom prst="ellipse">
              <a:avLst/>
            </a:prstGeom>
            <a:gradFill rotWithShape="1">
              <a:gsLst>
                <a:gs pos="0">
                  <a:srgbClr val="A8D02A">
                    <a:gamma/>
                    <a:shade val="54118"/>
                    <a:invGamma/>
                  </a:srgbClr>
                </a:gs>
                <a:gs pos="50000">
                  <a:srgbClr val="A8D02A"/>
                </a:gs>
                <a:gs pos="100000">
                  <a:srgbClr val="A8D02A">
                    <a:gamma/>
                    <a:shade val="54118"/>
                    <a:invGamma/>
                  </a:srgbClr>
                </a:gs>
              </a:gsLst>
              <a:lin ang="18900000" scaled="1"/>
            </a:gradFill>
            <a:ln w="38100" algn="ctr">
              <a:noFill/>
              <a:round/>
            </a:ln>
            <a:effectLst/>
          </p:spPr>
          <p:txBody>
            <a:bodyPr anchor="ctr">
              <a:spAutoFit/>
            </a:bodyPr>
            <a:lstStyle/>
            <a:p>
              <a:pPr fontAlgn="auto">
                <a:spcBef>
                  <a:spcPts val="0"/>
                </a:spcBef>
                <a:spcAft>
                  <a:spcPts val="0"/>
                </a:spcAft>
                <a:defRPr/>
              </a:pPr>
              <a:endParaRPr lang="zh-CN" altLang="en-US" sz="1800" kern="0">
                <a:solidFill>
                  <a:sysClr val="windowText" lastClr="000000"/>
                </a:solidFill>
                <a:latin typeface="Arial" panose="020B0604020202020204" pitchFamily="34" charset="0"/>
                <a:ea typeface="+mn-ea"/>
              </a:endParaRPr>
            </a:p>
          </p:txBody>
        </p:sp>
        <p:sp>
          <p:nvSpPr>
            <p:cNvPr id="27" name="Oval 42"/>
            <p:cNvSpPr>
              <a:spLocks noChangeArrowheads="1"/>
            </p:cNvSpPr>
            <p:nvPr/>
          </p:nvSpPr>
          <p:spPr bwMode="gray">
            <a:xfrm>
              <a:off x="2338" y="1309"/>
              <a:ext cx="1096" cy="2359"/>
            </a:xfrm>
            <a:prstGeom prst="ellipse">
              <a:avLst/>
            </a:prstGeom>
            <a:solidFill>
              <a:srgbClr val="32C8CF"/>
            </a:solidFill>
            <a:ln w="38100" algn="ctr">
              <a:noFill/>
              <a:round/>
            </a:ln>
          </p:spPr>
          <p:txBody>
            <a:bodyPr anchor="ctr">
              <a:spAutoFit/>
            </a:bodyPr>
            <a:lstStyle/>
            <a:p>
              <a:pPr fontAlgn="auto">
                <a:spcBef>
                  <a:spcPts val="0"/>
                </a:spcBef>
                <a:spcAft>
                  <a:spcPts val="0"/>
                </a:spcAft>
                <a:defRPr/>
              </a:pPr>
              <a:endParaRPr lang="zh-CN" altLang="en-US" sz="1800" kern="0">
                <a:solidFill>
                  <a:sysClr val="windowText" lastClr="000000"/>
                </a:solidFill>
                <a:ea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ox(in)">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par>
                          <p:cTn id="30" fill="hold">
                            <p:stCondLst>
                              <p:cond delay="2000"/>
                            </p:stCondLst>
                            <p:childTnLst>
                              <p:par>
                                <p:cTn id="31" presetID="6" presetClass="entr" presetSubtype="16" fill="hold" grpId="0" nodeType="afterEffect">
                                  <p:stCondLst>
                                    <p:cond delay="0"/>
                                  </p:stCondLst>
                                  <p:childTnLst>
                                    <p:set>
                                      <p:cBhvr>
                                        <p:cTn id="32" dur="1" fill="hold">
                                          <p:stCondLst>
                                            <p:cond delay="0"/>
                                          </p:stCondLst>
                                        </p:cTn>
                                        <p:tgtEl>
                                          <p:spTgt spid="41985"/>
                                        </p:tgtEl>
                                        <p:attrNameLst>
                                          <p:attrName>style.visibility</p:attrName>
                                        </p:attrNameLst>
                                      </p:cBhvr>
                                      <p:to>
                                        <p:strVal val="visible"/>
                                      </p:to>
                                    </p:set>
                                    <p:animEffect transition="in" filter="circle(in)">
                                      <p:cBhvr>
                                        <p:cTn id="33" dur="2000"/>
                                        <p:tgtEl>
                                          <p:spTgt spid="41985"/>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strVal val="#ppt_w*0.70"/>
                                          </p:val>
                                        </p:tav>
                                        <p:tav tm="100000">
                                          <p:val>
                                            <p:strVal val="#ppt_w"/>
                                          </p:val>
                                        </p:tav>
                                      </p:tavLst>
                                    </p:anim>
                                    <p:anim calcmode="lin" valueType="num">
                                      <p:cBhvr>
                                        <p:cTn id="39" dur="1000" fill="hold"/>
                                        <p:tgtEl>
                                          <p:spTgt spid="21"/>
                                        </p:tgtEl>
                                        <p:attrNameLst>
                                          <p:attrName>ppt_h</p:attrName>
                                        </p:attrNameLst>
                                      </p:cBhvr>
                                      <p:tavLst>
                                        <p:tav tm="0">
                                          <p:val>
                                            <p:strVal val="#ppt_h"/>
                                          </p:val>
                                        </p:tav>
                                        <p:tav tm="100000">
                                          <p:val>
                                            <p:strVal val="#ppt_h"/>
                                          </p:val>
                                        </p:tav>
                                      </p:tavLst>
                                    </p:anim>
                                    <p:animEffect transition="in" filter="fade">
                                      <p:cBhvr>
                                        <p:cTn id="40" dur="1000"/>
                                        <p:tgtEl>
                                          <p:spTgt spid="21"/>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strVal val="#ppt_w*0.70"/>
                                          </p:val>
                                        </p:tav>
                                        <p:tav tm="100000">
                                          <p:val>
                                            <p:strVal val="#ppt_w"/>
                                          </p:val>
                                        </p:tav>
                                      </p:tavLst>
                                    </p:anim>
                                    <p:anim calcmode="lin" valueType="num">
                                      <p:cBhvr>
                                        <p:cTn id="44" dur="1000" fill="hold"/>
                                        <p:tgtEl>
                                          <p:spTgt spid="19"/>
                                        </p:tgtEl>
                                        <p:attrNameLst>
                                          <p:attrName>ppt_h</p:attrName>
                                        </p:attrNameLst>
                                      </p:cBhvr>
                                      <p:tavLst>
                                        <p:tav tm="0">
                                          <p:val>
                                            <p:strVal val="#ppt_h"/>
                                          </p:val>
                                        </p:tav>
                                        <p:tav tm="100000">
                                          <p:val>
                                            <p:strVal val="#ppt_h"/>
                                          </p:val>
                                        </p:tav>
                                      </p:tavLst>
                                    </p:anim>
                                    <p:animEffect transition="in" filter="fade">
                                      <p:cBhvr>
                                        <p:cTn id="45" dur="1000"/>
                                        <p:tgtEl>
                                          <p:spTgt spid="19"/>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1000" fill="hold"/>
                                        <p:tgtEl>
                                          <p:spTgt spid="20"/>
                                        </p:tgtEl>
                                        <p:attrNameLst>
                                          <p:attrName>ppt_w</p:attrName>
                                        </p:attrNameLst>
                                      </p:cBhvr>
                                      <p:tavLst>
                                        <p:tav tm="0">
                                          <p:val>
                                            <p:strVal val="#ppt_w*0.70"/>
                                          </p:val>
                                        </p:tav>
                                        <p:tav tm="100000">
                                          <p:val>
                                            <p:strVal val="#ppt_w"/>
                                          </p:val>
                                        </p:tav>
                                      </p:tavLst>
                                    </p:anim>
                                    <p:anim calcmode="lin" valueType="num">
                                      <p:cBhvr>
                                        <p:cTn id="49" dur="1000" fill="hold"/>
                                        <p:tgtEl>
                                          <p:spTgt spid="20"/>
                                        </p:tgtEl>
                                        <p:attrNameLst>
                                          <p:attrName>ppt_h</p:attrName>
                                        </p:attrNameLst>
                                      </p:cBhvr>
                                      <p:tavLst>
                                        <p:tav tm="0">
                                          <p:val>
                                            <p:strVal val="#ppt_h"/>
                                          </p:val>
                                        </p:tav>
                                        <p:tav tm="100000">
                                          <p:val>
                                            <p:strVal val="#ppt_h"/>
                                          </p:val>
                                        </p:tav>
                                      </p:tavLst>
                                    </p:anim>
                                    <p:animEffect transition="in" filter="fade">
                                      <p:cBhvr>
                                        <p:cTn id="5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1985" grpId="0"/>
      <p:bldP spid="11" grpId="0" animBg="1"/>
      <p:bldP spid="19" grpId="0"/>
      <p:bldP spid="2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timg (1)_副本.jpg"/>
          <p:cNvPicPr>
            <a:picLocks noChangeAspect="1"/>
          </p:cNvPicPr>
          <p:nvPr/>
        </p:nvPicPr>
        <p:blipFill>
          <a:blip r:embed="rId1" cstate="print">
            <a:clrChange>
              <a:clrFrom>
                <a:srgbClr val="9DBEAD"/>
              </a:clrFrom>
              <a:clrTo>
                <a:srgbClr val="9DBEAD">
                  <a:alpha val="0"/>
                </a:srgbClr>
              </a:clrTo>
            </a:clrChange>
          </a:blip>
          <a:stretch>
            <a:fillRect/>
          </a:stretch>
        </p:blipFill>
        <p:spPr>
          <a:xfrm>
            <a:off x="494784" y="2220685"/>
            <a:ext cx="4875500" cy="4107543"/>
          </a:xfrm>
          <a:prstGeom prst="rect">
            <a:avLst/>
          </a:prstGeom>
        </p:spPr>
      </p:pic>
      <p:sp>
        <p:nvSpPr>
          <p:cNvPr id="2" name="灯片编号占位符 1"/>
          <p:cNvSpPr>
            <a:spLocks noGrp="1"/>
          </p:cNvSpPr>
          <p:nvPr>
            <p:ph type="sldNum" sz="quarter" idx="12"/>
          </p:nvPr>
        </p:nvSpPr>
        <p:spPr/>
        <p:txBody>
          <a:bodyPr/>
          <a:lstStyle/>
          <a:p>
            <a:fld id="{6FAC12D6-6874-44D7-A628-78DA8109D10F}" type="slidenum">
              <a:rPr lang="en-US" smtClean="0"/>
            </a:fld>
            <a:endParaRPr lang="en-US" dirty="0"/>
          </a:p>
        </p:txBody>
      </p:sp>
      <p:sp>
        <p:nvSpPr>
          <p:cNvPr id="13" name="Text Box 4"/>
          <p:cNvSpPr txBox="1">
            <a:spLocks noChangeArrowheads="1"/>
          </p:cNvSpPr>
          <p:nvPr/>
        </p:nvSpPr>
        <p:spPr bwMode="auto">
          <a:xfrm>
            <a:off x="4821646" y="174353"/>
            <a:ext cx="2754811" cy="774770"/>
          </a:xfrm>
          <a:prstGeom prst="rect">
            <a:avLst/>
          </a:prstGeom>
          <a:noFill/>
          <a:ln w="9525">
            <a:noFill/>
            <a:miter lim="800000"/>
          </a:ln>
        </p:spPr>
        <p:txBody>
          <a:bodyPr wrap="square" lIns="121926" tIns="60963" rIns="121926" bIns="60963">
            <a:spAutoFit/>
          </a:bodyPr>
          <a:lstStyle/>
          <a:p>
            <a:pPr>
              <a:lnSpc>
                <a:spcPct val="150000"/>
              </a:lnSpc>
            </a:pPr>
            <a:r>
              <a:rPr lang="en-US" altLang="zh-CN" sz="3200" b="1" dirty="0">
                <a:latin typeface="微软雅黑" panose="020B0503020204020204" pitchFamily="34" charset="-122"/>
                <a:ea typeface="微软雅黑" panose="020B0503020204020204" pitchFamily="34" charset="-122"/>
              </a:rPr>
              <a:t>2.</a:t>
            </a:r>
            <a:r>
              <a:rPr lang="zh-CN" altLang="en-US" sz="3200" b="1" dirty="0">
                <a:latin typeface="微软雅黑" panose="020B0503020204020204" pitchFamily="34" charset="-122"/>
                <a:ea typeface="微软雅黑" panose="020B0503020204020204" pitchFamily="34" charset="-122"/>
              </a:rPr>
              <a:t>净现值法</a:t>
            </a:r>
            <a:endParaRPr lang="zh-CN" altLang="en-US" sz="3200" b="1" dirty="0">
              <a:latin typeface="微软雅黑" panose="020B0503020204020204" pitchFamily="34" charset="-122"/>
              <a:ea typeface="微软雅黑" panose="020B0503020204020204" pitchFamily="34" charset="-122"/>
            </a:endParaRPr>
          </a:p>
        </p:txBody>
      </p:sp>
      <p:sp>
        <p:nvSpPr>
          <p:cNvPr id="14" name="Line 6"/>
          <p:cNvSpPr>
            <a:spLocks noChangeShapeType="1"/>
          </p:cNvSpPr>
          <p:nvPr/>
        </p:nvSpPr>
        <p:spPr bwMode="auto">
          <a:xfrm flipV="1">
            <a:off x="0" y="449943"/>
            <a:ext cx="4789714"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Line 7"/>
          <p:cNvSpPr>
            <a:spLocks noChangeShapeType="1"/>
          </p:cNvSpPr>
          <p:nvPr/>
        </p:nvSpPr>
        <p:spPr bwMode="auto">
          <a:xfrm>
            <a:off x="7678057" y="435429"/>
            <a:ext cx="4488543"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0" name="文本框 99"/>
          <p:cNvSpPr txBox="1"/>
          <p:nvPr/>
        </p:nvSpPr>
        <p:spPr>
          <a:xfrm>
            <a:off x="827314" y="1105263"/>
            <a:ext cx="10987314" cy="1135054"/>
          </a:xfrm>
          <a:prstGeom prst="rect">
            <a:avLst/>
          </a:prstGeom>
          <a:noFill/>
          <a:ln w="9525">
            <a:noFill/>
          </a:ln>
        </p:spPr>
        <p:txBody>
          <a:bodyPr wrap="square">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A</a:t>
            </a:r>
            <a:r>
              <a:rPr lang="zh-CN" altLang="zh-CN" sz="2400" dirty="0">
                <a:latin typeface="微软雅黑" panose="020B0503020204020204" pitchFamily="34" charset="-122"/>
                <a:ea typeface="微软雅黑" panose="020B0503020204020204" pitchFamily="34" charset="-122"/>
              </a:rPr>
              <a:t>公司目前存在</a:t>
            </a:r>
            <a:r>
              <a:rPr lang="en-US" altLang="zh-CN" sz="2400" dirty="0">
                <a:latin typeface="微软雅黑" panose="020B0503020204020204" pitchFamily="34" charset="-122"/>
                <a:ea typeface="微软雅黑" panose="020B0503020204020204" pitchFamily="34" charset="-122"/>
              </a:rPr>
              <a:t>3</a:t>
            </a:r>
            <a:r>
              <a:rPr lang="zh-CN" altLang="zh-CN" sz="2400" dirty="0">
                <a:latin typeface="微软雅黑" panose="020B0503020204020204" pitchFamily="34" charset="-122"/>
                <a:ea typeface="微软雅黑" panose="020B0503020204020204" pitchFamily="34" charset="-122"/>
              </a:rPr>
              <a:t>个投资机会，公司要求的最低报酬率为</a:t>
            </a:r>
            <a:r>
              <a:rPr lang="en-US" altLang="zh-CN" sz="2400" dirty="0">
                <a:latin typeface="微软雅黑" panose="020B0503020204020204" pitchFamily="34" charset="-122"/>
                <a:ea typeface="微软雅黑" panose="020B0503020204020204" pitchFamily="34" charset="-122"/>
              </a:rPr>
              <a:t>10%</a:t>
            </a:r>
            <a:r>
              <a:rPr lang="zh-CN" altLang="en-US" sz="2400" dirty="0">
                <a:latin typeface="微软雅黑" panose="020B0503020204020204" pitchFamily="34" charset="-122"/>
                <a:ea typeface="微软雅黑" panose="020B0503020204020204" pitchFamily="34" charset="-122"/>
              </a:rPr>
              <a:t>，其他资料见下表</a:t>
            </a:r>
            <a:r>
              <a:rPr lang="zh-CN" altLang="zh-CN" sz="2400" dirty="0">
                <a:latin typeface="微软雅黑" panose="020B0503020204020204" pitchFamily="34" charset="-122"/>
                <a:ea typeface="微软雅黑" panose="020B0503020204020204" pitchFamily="34" charset="-122"/>
              </a:rPr>
              <a:t> 。</a:t>
            </a:r>
            <a:r>
              <a:rPr lang="zh-CN" altLang="zh-CN" sz="2400" dirty="0"/>
              <a:t>要求：利用净现值法评价三种投资方案。</a:t>
            </a:r>
            <a:endParaRPr lang="zh-CN" altLang="zh-CN" sz="2400" dirty="0">
              <a:latin typeface="微软雅黑" panose="020B0503020204020204" pitchFamily="34" charset="-122"/>
              <a:ea typeface="微软雅黑" panose="020B0503020204020204" pitchFamily="34" charset="-122"/>
            </a:endParaRPr>
          </a:p>
        </p:txBody>
      </p:sp>
      <p:sp>
        <p:nvSpPr>
          <p:cNvPr id="10" name="灯片编号占位符 9"/>
          <p:cNvSpPr>
            <a:spLocks noGrp="1"/>
          </p:cNvSpPr>
          <p:nvPr/>
        </p:nvSpPr>
        <p:spPr>
          <a:xfrm>
            <a:off x="11485457" y="6398489"/>
            <a:ext cx="519744"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AC12D6-6874-44D7-A628-78DA8109D10F}" type="slidenum">
              <a:rPr lang="en-US" smtClean="0">
                <a:solidFill>
                  <a:schemeClr val="tx1"/>
                </a:solidFill>
              </a:rPr>
            </a:fld>
            <a:endParaRPr lang="en-US" dirty="0">
              <a:solidFill>
                <a:schemeClr val="tx1"/>
              </a:solidFill>
            </a:endParaRPr>
          </a:p>
        </p:txBody>
      </p:sp>
      <p:sp>
        <p:nvSpPr>
          <p:cNvPr id="3078" name="Rectangle 6"/>
          <p:cNvSpPr>
            <a:spLocks noChangeArrowheads="1"/>
          </p:cNvSpPr>
          <p:nvPr/>
        </p:nvSpPr>
        <p:spPr bwMode="auto">
          <a:xfrm>
            <a:off x="5617029" y="2394372"/>
            <a:ext cx="5747658" cy="4616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52730" algn="l" defTabSz="914400" rtl="0" eaLnBrk="1" fontAlgn="base" latinLnBrk="0" hangingPunct="1">
              <a:lnSpc>
                <a:spcPct val="100000"/>
              </a:lnSpc>
              <a:spcBef>
                <a:spcPct val="0"/>
              </a:spcBef>
              <a:spcAft>
                <a:spcPct val="0"/>
              </a:spcAft>
              <a:buClrTx/>
              <a:buSzTx/>
              <a:buFontTx/>
              <a:buNone/>
              <a:tabLst>
                <a:tab pos="2667000" algn="ctr"/>
              </a:tabLst>
            </a:pPr>
            <a:r>
              <a:rPr lang="zh-CN" altLang="en-US" sz="2200" dirty="0">
                <a:latin typeface="微软雅黑" panose="020B0503020204020204" pitchFamily="34" charset="-122"/>
                <a:ea typeface="微软雅黑" panose="020B0503020204020204" pitchFamily="34" charset="-122"/>
                <a:cs typeface="宋体" panose="02010600030101010101" pitchFamily="2" charset="-122"/>
              </a:rPr>
              <a:t>              </a:t>
            </a:r>
            <a:r>
              <a:rPr kumimoji="0" lang="zh-CN" altLang="en-US"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预计净现金流量表      </a:t>
            </a:r>
            <a:r>
              <a:rPr kumimoji="0" lang="zh-CN" altLang="en-US"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单位：</a:t>
            </a:r>
            <a:r>
              <a:rPr kumimoji="0" lang="zh-CN" altLang="en-US" b="0"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万</a:t>
            </a:r>
            <a:r>
              <a:rPr kumimoji="0" lang="zh-CN" altLang="en-US"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元</a:t>
            </a:r>
            <a:endParaRPr kumimoji="0" lang="zh-CN" altLang="en-US"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16" name="表格 15"/>
          <p:cNvGraphicFramePr>
            <a:graphicFrameLocks noGrp="1"/>
          </p:cNvGraphicFramePr>
          <p:nvPr/>
        </p:nvGraphicFramePr>
        <p:xfrm>
          <a:off x="5617026" y="3004455"/>
          <a:ext cx="5660574" cy="2931887"/>
        </p:xfrm>
        <a:graphic>
          <a:graphicData uri="http://schemas.openxmlformats.org/drawingml/2006/table">
            <a:tbl>
              <a:tblPr/>
              <a:tblGrid>
                <a:gridCol w="1204690"/>
                <a:gridCol w="1538512"/>
                <a:gridCol w="1480457"/>
                <a:gridCol w="1436915"/>
              </a:tblGrid>
              <a:tr h="418841">
                <a:tc rowSpan="2">
                  <a:txBody>
                    <a:bodyPr/>
                    <a:lstStyle/>
                    <a:p>
                      <a:pPr algn="ctr" fontAlgn="ctr"/>
                      <a:r>
                        <a:rPr lang="zh-CN" altLang="en-US" sz="2200" b="0" i="0" u="none" strike="noStrike" dirty="0">
                          <a:solidFill>
                            <a:srgbClr val="000000"/>
                          </a:solidFill>
                          <a:latin typeface="微软雅黑" panose="020B0503020204020204" pitchFamily="34" charset="-122"/>
                          <a:ea typeface="微软雅黑" panose="020B0503020204020204" pitchFamily="34" charset="-122"/>
                        </a:rPr>
                        <a:t>年份</a:t>
                      </a:r>
                      <a:endParaRPr lang="zh-CN" sz="22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ctr"/>
                      <a:r>
                        <a:rPr lang="zh-CN" sz="2200" b="0" i="0" u="none" strike="noStrike" dirty="0">
                          <a:solidFill>
                            <a:srgbClr val="000000"/>
                          </a:solidFill>
                          <a:latin typeface="微软雅黑" panose="020B0503020204020204" pitchFamily="34" charset="-122"/>
                          <a:ea typeface="微软雅黑" panose="020B0503020204020204" pitchFamily="34" charset="-122"/>
                        </a:rPr>
                        <a:t>现金流量</a:t>
                      </a:r>
                      <a:endParaRPr lang="zh-CN" sz="22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cPr/>
                </a:tc>
                <a:tc hMerge="1">
                  <a:tcPr/>
                </a:tc>
              </a:tr>
              <a:tr h="418841">
                <a:tc vMerge="1">
                  <a:tcPr/>
                </a:tc>
                <a:tc>
                  <a:txBody>
                    <a:bodyPr/>
                    <a:lstStyle/>
                    <a:p>
                      <a:pPr algn="ctr" fontAlgn="ctr"/>
                      <a:r>
                        <a:rPr lang="en-US" sz="2200" b="0" i="0" u="none" strike="noStrike" dirty="0">
                          <a:solidFill>
                            <a:srgbClr val="000000"/>
                          </a:solidFill>
                          <a:latin typeface="微软雅黑" panose="020B0503020204020204" pitchFamily="34" charset="-122"/>
                          <a:ea typeface="微软雅黑" panose="020B0503020204020204" pitchFamily="34" charset="-122"/>
                        </a:rPr>
                        <a:t>A</a:t>
                      </a:r>
                      <a:r>
                        <a:rPr lang="zh-CN" altLang="en-US" sz="2200" b="0" i="0" u="none" strike="noStrike" dirty="0">
                          <a:solidFill>
                            <a:srgbClr val="000000"/>
                          </a:solidFill>
                          <a:latin typeface="微软雅黑" panose="020B0503020204020204" pitchFamily="34" charset="-122"/>
                          <a:ea typeface="微软雅黑" panose="020B0503020204020204" pitchFamily="34" charset="-122"/>
                        </a:rPr>
                        <a:t>项目</a:t>
                      </a:r>
                      <a:endParaRPr lang="zh-CN" sz="22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2200" b="0" i="0" u="none" strike="noStrike" dirty="0">
                          <a:solidFill>
                            <a:srgbClr val="000000"/>
                          </a:solidFill>
                          <a:latin typeface="微软雅黑" panose="020B0503020204020204" pitchFamily="34" charset="-122"/>
                          <a:ea typeface="微软雅黑" panose="020B0503020204020204" pitchFamily="34" charset="-122"/>
                        </a:rPr>
                        <a:t>B</a:t>
                      </a:r>
                      <a:r>
                        <a:rPr lang="zh-CN" altLang="en-US" sz="2200" b="0" i="0" u="none" strike="noStrike" dirty="0">
                          <a:solidFill>
                            <a:srgbClr val="000000"/>
                          </a:solidFill>
                          <a:latin typeface="微软雅黑" panose="020B0503020204020204" pitchFamily="34" charset="-122"/>
                          <a:ea typeface="微软雅黑" panose="020B0503020204020204" pitchFamily="34" charset="-122"/>
                        </a:rPr>
                        <a:t>项目</a:t>
                      </a:r>
                      <a:endParaRPr lang="zh-CN" sz="22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2200" b="0" i="0" u="none" strike="noStrike" dirty="0">
                          <a:solidFill>
                            <a:srgbClr val="000000"/>
                          </a:solidFill>
                          <a:latin typeface="微软雅黑" panose="020B0503020204020204" pitchFamily="34" charset="-122"/>
                          <a:ea typeface="微软雅黑" panose="020B0503020204020204" pitchFamily="34" charset="-122"/>
                        </a:rPr>
                        <a:t>C</a:t>
                      </a:r>
                      <a:r>
                        <a:rPr lang="zh-CN" altLang="en-US" sz="2200" b="0" i="0" u="none" strike="noStrike" dirty="0">
                          <a:solidFill>
                            <a:srgbClr val="000000"/>
                          </a:solidFill>
                          <a:latin typeface="微软雅黑" panose="020B0503020204020204" pitchFamily="34" charset="-122"/>
                          <a:ea typeface="微软雅黑" panose="020B0503020204020204" pitchFamily="34" charset="-122"/>
                        </a:rPr>
                        <a:t>项目</a:t>
                      </a:r>
                      <a:endParaRPr lang="zh-CN" sz="22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18841">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0</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-2 000</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-900</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latin typeface="微软雅黑" panose="020B0503020204020204" pitchFamily="34" charset="-122"/>
                          <a:ea typeface="微软雅黑" panose="020B0503020204020204" pitchFamily="34" charset="-122"/>
                        </a:rPr>
                        <a:t>-1 200</a:t>
                      </a:r>
                      <a:endParaRPr lang="zh-CN" sz="20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841">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1</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750</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120</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460</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841">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2</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820</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600</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460</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841">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3</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latin typeface="微软雅黑" panose="020B0503020204020204" pitchFamily="34" charset="-122"/>
                          <a:ea typeface="微软雅黑" panose="020B0503020204020204" pitchFamily="34" charset="-122"/>
                        </a:rPr>
                        <a:t>1100</a:t>
                      </a:r>
                      <a:endParaRPr lang="zh-CN" sz="20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600</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460</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841">
                <a:tc>
                  <a:txBody>
                    <a:bodyPr/>
                    <a:lstStyle/>
                    <a:p>
                      <a:pPr algn="ctr" fontAlgn="ctr"/>
                      <a:r>
                        <a:rPr lang="zh-CN" sz="2000" b="0" i="0" u="none" strike="noStrike" dirty="0">
                          <a:solidFill>
                            <a:srgbClr val="000000"/>
                          </a:solidFill>
                          <a:latin typeface="微软雅黑" panose="020B0503020204020204" pitchFamily="34" charset="-122"/>
                          <a:ea typeface="微软雅黑" panose="020B0503020204020204" pitchFamily="34" charset="-122"/>
                        </a:rPr>
                        <a:t>合计</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670</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420</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180</a:t>
                      </a:r>
                      <a:endParaRPr 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slide(fromBottom)">
                                      <p:cBhvr>
                                        <p:cTn id="24" dur="500"/>
                                        <p:tgtEl>
                                          <p:spTgt spid="100"/>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slide(fromBottom)">
                                      <p:cBhvr>
                                        <p:cTn id="28" dur="500"/>
                                        <p:tgtEl>
                                          <p:spTgt spid="3078"/>
                                        </p:tgtEl>
                                      </p:cBhvr>
                                    </p:animEffect>
                                  </p:childTnLst>
                                </p:cTn>
                              </p:par>
                              <p:par>
                                <p:cTn id="29" presetID="1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lide(fromBottom)">
                                      <p:cBhvr>
                                        <p:cTn id="31" dur="500"/>
                                        <p:tgtEl>
                                          <p:spTgt spid="16"/>
                                        </p:tgtEl>
                                      </p:cBhvr>
                                    </p:animEffect>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0" grpId="0"/>
      <p:bldP spid="307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6FAC12D6-6874-44D7-A628-78DA8109D10F}" type="slidenum">
              <a:rPr lang="en-US" smtClean="0"/>
            </a:fld>
            <a:endParaRPr lang="en-US" dirty="0"/>
          </a:p>
        </p:txBody>
      </p:sp>
      <p:sp>
        <p:nvSpPr>
          <p:cNvPr id="13" name="Text Box 4"/>
          <p:cNvSpPr txBox="1">
            <a:spLocks noChangeArrowheads="1"/>
          </p:cNvSpPr>
          <p:nvPr/>
        </p:nvSpPr>
        <p:spPr bwMode="auto">
          <a:xfrm>
            <a:off x="4821646" y="174353"/>
            <a:ext cx="2754811" cy="774770"/>
          </a:xfrm>
          <a:prstGeom prst="rect">
            <a:avLst/>
          </a:prstGeom>
          <a:noFill/>
          <a:ln w="9525">
            <a:noFill/>
            <a:miter lim="800000"/>
          </a:ln>
        </p:spPr>
        <p:txBody>
          <a:bodyPr wrap="square" lIns="121926" tIns="60963" rIns="121926" bIns="60963">
            <a:spAutoFit/>
          </a:bodyPr>
          <a:lstStyle/>
          <a:p>
            <a:pPr>
              <a:lnSpc>
                <a:spcPct val="150000"/>
              </a:lnSpc>
            </a:pPr>
            <a:r>
              <a:rPr lang="en-US" altLang="zh-CN" sz="3200" b="1" dirty="0">
                <a:latin typeface="微软雅黑" panose="020B0503020204020204" pitchFamily="34" charset="-122"/>
                <a:ea typeface="微软雅黑" panose="020B0503020204020204" pitchFamily="34" charset="-122"/>
              </a:rPr>
              <a:t>2.</a:t>
            </a:r>
            <a:r>
              <a:rPr lang="zh-CN" altLang="en-US" sz="3200" b="1" dirty="0">
                <a:latin typeface="微软雅黑" panose="020B0503020204020204" pitchFamily="34" charset="-122"/>
                <a:ea typeface="微软雅黑" panose="020B0503020204020204" pitchFamily="34" charset="-122"/>
              </a:rPr>
              <a:t>净现值法</a:t>
            </a:r>
            <a:endParaRPr lang="zh-CN" altLang="en-US" sz="3200" b="1" dirty="0">
              <a:latin typeface="微软雅黑" panose="020B0503020204020204" pitchFamily="34" charset="-122"/>
              <a:ea typeface="微软雅黑" panose="020B0503020204020204" pitchFamily="34" charset="-122"/>
            </a:endParaRPr>
          </a:p>
        </p:txBody>
      </p:sp>
      <p:sp>
        <p:nvSpPr>
          <p:cNvPr id="14" name="Line 6"/>
          <p:cNvSpPr>
            <a:spLocks noChangeShapeType="1"/>
          </p:cNvSpPr>
          <p:nvPr/>
        </p:nvSpPr>
        <p:spPr bwMode="auto">
          <a:xfrm flipV="1">
            <a:off x="0" y="449943"/>
            <a:ext cx="4789714"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Line 7"/>
          <p:cNvSpPr>
            <a:spLocks noChangeShapeType="1"/>
          </p:cNvSpPr>
          <p:nvPr/>
        </p:nvSpPr>
        <p:spPr bwMode="auto">
          <a:xfrm>
            <a:off x="7678057" y="435429"/>
            <a:ext cx="4488543"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灯片编号占位符 9"/>
          <p:cNvSpPr>
            <a:spLocks noGrp="1"/>
          </p:cNvSpPr>
          <p:nvPr/>
        </p:nvSpPr>
        <p:spPr>
          <a:xfrm>
            <a:off x="11485457" y="6398489"/>
            <a:ext cx="519744"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AC12D6-6874-44D7-A628-78DA8109D10F}" type="slidenum">
              <a:rPr lang="en-US" smtClean="0">
                <a:solidFill>
                  <a:schemeClr val="tx1"/>
                </a:solidFill>
              </a:rPr>
            </a:fld>
            <a:endParaRPr lang="en-US" dirty="0">
              <a:solidFill>
                <a:schemeClr val="tx1"/>
              </a:solidFill>
            </a:endParaRPr>
          </a:p>
        </p:txBody>
      </p:sp>
      <p:sp>
        <p:nvSpPr>
          <p:cNvPr id="11" name="矩形 10"/>
          <p:cNvSpPr/>
          <p:nvPr/>
        </p:nvSpPr>
        <p:spPr>
          <a:xfrm>
            <a:off x="664504" y="910856"/>
            <a:ext cx="1077210" cy="692497"/>
          </a:xfrm>
          <a:prstGeom prst="rect">
            <a:avLst/>
          </a:prstGeom>
        </p:spPr>
        <p:txBody>
          <a:bodyPr wrap="square">
            <a:spAutoFit/>
          </a:bodyPr>
          <a:lstStyle/>
          <a:p>
            <a:pPr>
              <a:lnSpc>
                <a:spcPct val="150000"/>
              </a:lnSpc>
            </a:pPr>
            <a:r>
              <a:rPr lang="zh-CN" altLang="zh-CN" sz="2600" dirty="0">
                <a:solidFill>
                  <a:srgbClr val="FF0000"/>
                </a:solidFill>
                <a:latin typeface="微软雅黑" panose="020B0503020204020204" pitchFamily="34" charset="-122"/>
                <a:ea typeface="微软雅黑" panose="020B0503020204020204" pitchFamily="34" charset="-122"/>
              </a:rPr>
              <a:t>解析：</a:t>
            </a:r>
            <a:endParaRPr lang="en-US" altLang="zh-CN" sz="2600" dirty="0">
              <a:solidFill>
                <a:srgbClr val="FF0000"/>
              </a:solidFill>
              <a:latin typeface="微软雅黑" panose="020B0503020204020204" pitchFamily="34" charset="-122"/>
              <a:ea typeface="微软雅黑" panose="020B0503020204020204" pitchFamily="34" charset="-122"/>
            </a:endParaRPr>
          </a:p>
        </p:txBody>
      </p:sp>
      <p:graphicFrame>
        <p:nvGraphicFramePr>
          <p:cNvPr id="18" name="表格 17"/>
          <p:cNvGraphicFramePr>
            <a:graphicFrameLocks noGrp="1"/>
          </p:cNvGraphicFramePr>
          <p:nvPr/>
        </p:nvGraphicFramePr>
        <p:xfrm>
          <a:off x="1709054" y="1376331"/>
          <a:ext cx="4270830" cy="2266755"/>
        </p:xfrm>
        <a:graphic>
          <a:graphicData uri="http://schemas.openxmlformats.org/drawingml/2006/table">
            <a:tbl>
              <a:tblPr/>
              <a:tblGrid>
                <a:gridCol w="628063"/>
                <a:gridCol w="1381739"/>
                <a:gridCol w="1130514"/>
                <a:gridCol w="1130514"/>
              </a:tblGrid>
              <a:tr h="390486">
                <a:tc>
                  <a:txBody>
                    <a:bodyPr/>
                    <a:lstStyle/>
                    <a:p>
                      <a:pPr algn="ctr" fontAlgn="ctr"/>
                      <a:r>
                        <a:rPr lang="zh-CN" altLang="en-US" sz="2000" b="0" i="0" u="none" strike="noStrike" dirty="0">
                          <a:solidFill>
                            <a:schemeClr val="bg1"/>
                          </a:solidFill>
                          <a:latin typeface="微软雅黑" panose="020B0503020204020204" pitchFamily="34" charset="-122"/>
                          <a:ea typeface="微软雅黑" panose="020B0503020204020204" pitchFamily="34" charset="-122"/>
                        </a:rPr>
                        <a:t>年份</a:t>
                      </a:r>
                      <a:endParaRPr lang="zh-CN" altLang="en-US" sz="2000" b="0" i="0" u="none" strike="noStrike" dirty="0">
                        <a:solidFill>
                          <a:schemeClr val="bg1"/>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fontAlgn="ctr"/>
                      <a:r>
                        <a:rPr lang="zh-CN" altLang="en-US" sz="2000" b="0" i="0" u="none" strike="noStrike" dirty="0">
                          <a:solidFill>
                            <a:schemeClr val="bg1"/>
                          </a:solidFill>
                          <a:latin typeface="微软雅黑" panose="020B0503020204020204" pitchFamily="34" charset="-122"/>
                          <a:ea typeface="微软雅黑" panose="020B0503020204020204" pitchFamily="34" charset="-122"/>
                        </a:rPr>
                        <a:t>净现金流量</a:t>
                      </a:r>
                      <a:endParaRPr lang="zh-CN" altLang="en-US" sz="2000" b="0" i="0" u="none" strike="noStrike" dirty="0">
                        <a:solidFill>
                          <a:schemeClr val="bg1"/>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fontAlgn="ctr"/>
                      <a:r>
                        <a:rPr lang="zh-CN" altLang="en-US" sz="2000" b="0" i="0" u="none" strike="noStrike" dirty="0">
                          <a:solidFill>
                            <a:schemeClr val="bg1"/>
                          </a:solidFill>
                          <a:latin typeface="微软雅黑" panose="020B0503020204020204" pitchFamily="34" charset="-122"/>
                          <a:ea typeface="微软雅黑" panose="020B0503020204020204" pitchFamily="34" charset="-122"/>
                        </a:rPr>
                        <a:t>折现系数</a:t>
                      </a:r>
                      <a:endParaRPr lang="zh-CN" altLang="en-US" sz="2000" b="0" i="0" u="none" strike="noStrike" dirty="0">
                        <a:solidFill>
                          <a:schemeClr val="bg1"/>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fontAlgn="ctr"/>
                      <a:r>
                        <a:rPr lang="zh-CN" altLang="en-US" sz="2000" b="0" i="0" u="none" strike="noStrike" dirty="0">
                          <a:solidFill>
                            <a:schemeClr val="bg1"/>
                          </a:solidFill>
                          <a:latin typeface="微软雅黑" panose="020B0503020204020204" pitchFamily="34" charset="-122"/>
                          <a:ea typeface="微软雅黑" panose="020B0503020204020204" pitchFamily="34" charset="-122"/>
                        </a:rPr>
                        <a:t>现值</a:t>
                      </a:r>
                      <a:endParaRPr lang="zh-CN" altLang="en-US" sz="2000" b="0" i="0" u="none" strike="noStrike" dirty="0">
                        <a:solidFill>
                          <a:schemeClr val="bg1"/>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r>
              <a:tr h="390486">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-2000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1</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-2000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r>
              <a:tr h="390486">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1</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750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0.9091</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681.83</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r>
              <a:tr h="390486">
                <a:tc>
                  <a:txBody>
                    <a:bodyPr/>
                    <a:lstStyle/>
                    <a:p>
                      <a:pPr algn="ctr" fontAlgn="ctr"/>
                      <a:r>
                        <a:rPr lang="en-US" altLang="zh-CN" sz="1800" b="0" i="0" u="none" strike="noStrike">
                          <a:solidFill>
                            <a:srgbClr val="000000"/>
                          </a:solidFill>
                          <a:latin typeface="微软雅黑" panose="020B0503020204020204" pitchFamily="34" charset="-122"/>
                          <a:ea typeface="微软雅黑" panose="020B0503020204020204" pitchFamily="34" charset="-122"/>
                        </a:rPr>
                        <a:t>2</a:t>
                      </a:r>
                      <a:endParaRPr lang="en-US" altLang="zh-CN"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a:solidFill>
                            <a:srgbClr val="000000"/>
                          </a:solidFill>
                          <a:latin typeface="微软雅黑" panose="020B0503020204020204" pitchFamily="34" charset="-122"/>
                          <a:ea typeface="微软雅黑" panose="020B0503020204020204" pitchFamily="34" charset="-122"/>
                        </a:rPr>
                        <a:t>820</a:t>
                      </a:r>
                      <a:endParaRPr lang="en-US" altLang="zh-CN"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0.8264</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677.65</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r>
              <a:tr h="390486">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3</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1100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0.7513</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826.43</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r>
              <a:tr h="311798">
                <a:tc>
                  <a:txBody>
                    <a:bodyPr/>
                    <a:lstStyle/>
                    <a:p>
                      <a:pPr algn="ctr" fontAlgn="ctr"/>
                      <a:r>
                        <a:rPr lang="en-US" sz="2000" b="0" i="0" u="none" strike="noStrike" dirty="0">
                          <a:solidFill>
                            <a:srgbClr val="000000"/>
                          </a:solidFill>
                          <a:latin typeface="微软雅黑" panose="020B0503020204020204" pitchFamily="34" charset="-122"/>
                          <a:ea typeface="微软雅黑" panose="020B0503020204020204" pitchFamily="34" charset="-122"/>
                        </a:rPr>
                        <a:t>NPV</a:t>
                      </a:r>
                      <a:endParaRPr lang="en-US"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zh-CN" altLang="en-US" sz="2000" b="0" i="0" u="none" strike="noStrike" dirty="0">
                          <a:solidFill>
                            <a:srgbClr val="000000"/>
                          </a:solidFill>
                          <a:latin typeface="微软雅黑" panose="020B0503020204020204" pitchFamily="34" charset="-122"/>
                          <a:ea typeface="微软雅黑" panose="020B0503020204020204" pitchFamily="34" charset="-122"/>
                        </a:rPr>
                        <a:t>　</a:t>
                      </a:r>
                      <a:endParaRPr lang="zh-CN" altLang="en-US"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zh-CN" altLang="en-US" sz="2000" b="0" i="0" u="none" strike="noStrike" dirty="0">
                          <a:solidFill>
                            <a:srgbClr val="000000"/>
                          </a:solidFill>
                          <a:latin typeface="微软雅黑" panose="020B0503020204020204" pitchFamily="34" charset="-122"/>
                          <a:ea typeface="微软雅黑" panose="020B0503020204020204" pitchFamily="34" charset="-122"/>
                        </a:rPr>
                        <a:t>　</a:t>
                      </a:r>
                      <a:endParaRPr lang="zh-CN" altLang="en-US"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altLang="zh-CN" sz="2000" b="0" i="0" u="none" strike="noStrike" dirty="0">
                          <a:solidFill>
                            <a:srgbClr val="000000"/>
                          </a:solidFill>
                          <a:latin typeface="微软雅黑" panose="020B0503020204020204" pitchFamily="34" charset="-122"/>
                          <a:ea typeface="微软雅黑" panose="020B0503020204020204" pitchFamily="34" charset="-122"/>
                        </a:rPr>
                        <a:t>185.91</a:t>
                      </a:r>
                      <a:endParaRPr lang="en-US" alt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19" name="表格 18"/>
          <p:cNvGraphicFramePr>
            <a:graphicFrameLocks noGrp="1"/>
          </p:cNvGraphicFramePr>
          <p:nvPr/>
        </p:nvGraphicFramePr>
        <p:xfrm>
          <a:off x="6676571" y="1364342"/>
          <a:ext cx="4261613" cy="2264229"/>
        </p:xfrm>
        <a:graphic>
          <a:graphicData uri="http://schemas.openxmlformats.org/drawingml/2006/table">
            <a:tbl>
              <a:tblPr/>
              <a:tblGrid>
                <a:gridCol w="701221"/>
                <a:gridCol w="1416050"/>
                <a:gridCol w="1162050"/>
                <a:gridCol w="982292"/>
              </a:tblGrid>
              <a:tr h="376024">
                <a:tc>
                  <a:txBody>
                    <a:bodyPr/>
                    <a:lstStyle/>
                    <a:p>
                      <a:pPr algn="ctr" fontAlgn="ctr"/>
                      <a:r>
                        <a:rPr lang="zh-CN" altLang="en-US" sz="2000" b="0" i="0" u="none" strike="noStrike" dirty="0">
                          <a:solidFill>
                            <a:schemeClr val="bg1"/>
                          </a:solidFill>
                          <a:latin typeface="微软雅黑" panose="020B0503020204020204" pitchFamily="34" charset="-122"/>
                          <a:ea typeface="微软雅黑" panose="020B0503020204020204" pitchFamily="34" charset="-122"/>
                        </a:rPr>
                        <a:t>年份</a:t>
                      </a:r>
                      <a:endParaRPr lang="zh-CN" altLang="en-US" sz="2000" b="0" i="0" u="none" strike="noStrike" dirty="0">
                        <a:solidFill>
                          <a:schemeClr val="bg1"/>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fontAlgn="ctr"/>
                      <a:r>
                        <a:rPr lang="zh-CN" altLang="en-US" sz="2000" b="0" i="0" u="none" strike="noStrike" dirty="0">
                          <a:solidFill>
                            <a:schemeClr val="bg1"/>
                          </a:solidFill>
                          <a:latin typeface="微软雅黑" panose="020B0503020204020204" pitchFamily="34" charset="-122"/>
                          <a:ea typeface="微软雅黑" panose="020B0503020204020204" pitchFamily="34" charset="-122"/>
                        </a:rPr>
                        <a:t>净现金流量</a:t>
                      </a:r>
                      <a:endParaRPr lang="zh-CN" altLang="en-US" sz="2000" b="0" i="0" u="none" strike="noStrike" dirty="0">
                        <a:solidFill>
                          <a:schemeClr val="bg1"/>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fontAlgn="ctr"/>
                      <a:r>
                        <a:rPr lang="zh-CN" altLang="en-US" sz="2000" b="0" i="0" u="none" strike="noStrike" dirty="0">
                          <a:solidFill>
                            <a:schemeClr val="bg1"/>
                          </a:solidFill>
                          <a:latin typeface="微软雅黑" panose="020B0503020204020204" pitchFamily="34" charset="-122"/>
                          <a:ea typeface="微软雅黑" panose="020B0503020204020204" pitchFamily="34" charset="-122"/>
                        </a:rPr>
                        <a:t>折现系数</a:t>
                      </a:r>
                      <a:endParaRPr lang="zh-CN" altLang="en-US" sz="2000" b="0" i="0" u="none" strike="noStrike" dirty="0">
                        <a:solidFill>
                          <a:schemeClr val="bg1"/>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fontAlgn="ctr"/>
                      <a:r>
                        <a:rPr lang="zh-CN" altLang="en-US" sz="2000" b="0" i="0" u="none" strike="noStrike" dirty="0">
                          <a:solidFill>
                            <a:schemeClr val="bg1"/>
                          </a:solidFill>
                          <a:latin typeface="微软雅黑" panose="020B0503020204020204" pitchFamily="34" charset="-122"/>
                          <a:ea typeface="微软雅黑" panose="020B0503020204020204" pitchFamily="34" charset="-122"/>
                        </a:rPr>
                        <a:t>现值</a:t>
                      </a:r>
                      <a:endParaRPr lang="zh-CN" altLang="en-US" sz="2000" b="0" i="0" u="none" strike="noStrike" dirty="0">
                        <a:solidFill>
                          <a:schemeClr val="bg1"/>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r>
              <a:tr h="376024">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-900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1</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-900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r>
              <a:tr h="376024">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1</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120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0.9091</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109.09</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r>
              <a:tr h="376024">
                <a:tc>
                  <a:txBody>
                    <a:bodyPr/>
                    <a:lstStyle/>
                    <a:p>
                      <a:pPr algn="ctr" fontAlgn="ctr"/>
                      <a:r>
                        <a:rPr lang="en-US" altLang="zh-CN" sz="1800" b="0" i="0" u="none" strike="noStrike">
                          <a:solidFill>
                            <a:srgbClr val="000000"/>
                          </a:solidFill>
                          <a:latin typeface="微软雅黑" panose="020B0503020204020204" pitchFamily="34" charset="-122"/>
                          <a:ea typeface="微软雅黑" panose="020B0503020204020204" pitchFamily="34" charset="-122"/>
                        </a:rPr>
                        <a:t>2</a:t>
                      </a:r>
                      <a:endParaRPr lang="en-US" altLang="zh-CN"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a:solidFill>
                            <a:srgbClr val="000000"/>
                          </a:solidFill>
                          <a:latin typeface="微软雅黑" panose="020B0503020204020204" pitchFamily="34" charset="-122"/>
                          <a:ea typeface="微软雅黑" panose="020B0503020204020204" pitchFamily="34" charset="-122"/>
                        </a:rPr>
                        <a:t>600</a:t>
                      </a:r>
                      <a:endParaRPr lang="en-US" altLang="zh-CN"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0.8264</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495.84</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r>
              <a:tr h="376024">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3</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600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0.7513</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450.78</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r>
              <a:tr h="384109">
                <a:tc>
                  <a:txBody>
                    <a:bodyPr/>
                    <a:lstStyle/>
                    <a:p>
                      <a:pPr algn="ctr" fontAlgn="ctr"/>
                      <a:r>
                        <a:rPr lang="en-US" sz="2000" b="0" i="0" u="none" strike="noStrike">
                          <a:solidFill>
                            <a:srgbClr val="000000"/>
                          </a:solidFill>
                          <a:latin typeface="微软雅黑" panose="020B0503020204020204" pitchFamily="34" charset="-122"/>
                          <a:ea typeface="微软雅黑" panose="020B0503020204020204" pitchFamily="34" charset="-122"/>
                        </a:rPr>
                        <a:t>NPV</a:t>
                      </a:r>
                      <a:endParaRPr lang="en-US" sz="20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zh-CN" altLang="en-US" sz="2000" b="0" i="0" u="none" strike="noStrike" dirty="0">
                          <a:solidFill>
                            <a:srgbClr val="000000"/>
                          </a:solidFill>
                          <a:latin typeface="微软雅黑" panose="020B0503020204020204" pitchFamily="34" charset="-122"/>
                          <a:ea typeface="微软雅黑" panose="020B0503020204020204" pitchFamily="34" charset="-122"/>
                        </a:rPr>
                        <a:t>　</a:t>
                      </a:r>
                      <a:endParaRPr lang="zh-CN" altLang="en-US"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zh-CN" altLang="en-US" sz="2000" b="0" i="0" u="none" strike="noStrike">
                          <a:solidFill>
                            <a:srgbClr val="000000"/>
                          </a:solidFill>
                          <a:latin typeface="微软雅黑" panose="020B0503020204020204" pitchFamily="34" charset="-122"/>
                          <a:ea typeface="微软雅黑" panose="020B0503020204020204" pitchFamily="34" charset="-122"/>
                        </a:rPr>
                        <a:t>　</a:t>
                      </a:r>
                      <a:endParaRPr lang="zh-CN" altLang="en-US" sz="20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altLang="zh-CN" sz="2000" b="0" i="0" u="none" strike="noStrike" dirty="0">
                          <a:solidFill>
                            <a:srgbClr val="000000"/>
                          </a:solidFill>
                          <a:latin typeface="微软雅黑" panose="020B0503020204020204" pitchFamily="34" charset="-122"/>
                          <a:ea typeface="微软雅黑" panose="020B0503020204020204" pitchFamily="34" charset="-122"/>
                        </a:rPr>
                        <a:t>155.71</a:t>
                      </a:r>
                      <a:endParaRPr lang="en-US" altLang="zh-CN"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20" name="表格 19"/>
          <p:cNvGraphicFramePr>
            <a:graphicFrameLocks noGrp="1"/>
          </p:cNvGraphicFramePr>
          <p:nvPr/>
        </p:nvGraphicFramePr>
        <p:xfrm>
          <a:off x="6720114" y="4180113"/>
          <a:ext cx="4165600" cy="2293260"/>
        </p:xfrm>
        <a:graphic>
          <a:graphicData uri="http://schemas.openxmlformats.org/drawingml/2006/table">
            <a:tbl>
              <a:tblPr/>
              <a:tblGrid>
                <a:gridCol w="647983"/>
                <a:gridCol w="1409156"/>
                <a:gridCol w="1146682"/>
                <a:gridCol w="961779"/>
              </a:tblGrid>
              <a:tr h="456615">
                <a:tc>
                  <a:txBody>
                    <a:bodyPr/>
                    <a:lstStyle/>
                    <a:p>
                      <a:pPr algn="ctr" fontAlgn="ctr"/>
                      <a:r>
                        <a:rPr lang="zh-CN" altLang="en-US" sz="2000" b="0" i="0" u="none" strike="noStrike" dirty="0">
                          <a:solidFill>
                            <a:schemeClr val="bg1"/>
                          </a:solidFill>
                          <a:latin typeface="微软雅黑" panose="020B0503020204020204" pitchFamily="34" charset="-122"/>
                          <a:ea typeface="微软雅黑" panose="020B0503020204020204" pitchFamily="34" charset="-122"/>
                        </a:rPr>
                        <a:t>年份</a:t>
                      </a:r>
                      <a:endParaRPr lang="zh-CN" altLang="en-US" sz="2000" b="0" i="0" u="none" strike="noStrike" dirty="0">
                        <a:solidFill>
                          <a:schemeClr val="bg1"/>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fontAlgn="ctr"/>
                      <a:r>
                        <a:rPr lang="zh-CN" altLang="en-US" sz="2000" b="0" i="0" u="none" strike="noStrike" dirty="0">
                          <a:solidFill>
                            <a:schemeClr val="bg1"/>
                          </a:solidFill>
                          <a:latin typeface="微软雅黑" panose="020B0503020204020204" pitchFamily="34" charset="-122"/>
                          <a:ea typeface="微软雅黑" panose="020B0503020204020204" pitchFamily="34" charset="-122"/>
                        </a:rPr>
                        <a:t>净现金流量</a:t>
                      </a:r>
                      <a:endParaRPr lang="zh-CN" altLang="en-US" sz="2000" b="0" i="0" u="none" strike="noStrike" dirty="0">
                        <a:solidFill>
                          <a:schemeClr val="bg1"/>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fontAlgn="ctr"/>
                      <a:r>
                        <a:rPr lang="zh-CN" altLang="en-US" sz="2000" b="0" i="0" u="none" strike="noStrike" dirty="0">
                          <a:solidFill>
                            <a:schemeClr val="bg1"/>
                          </a:solidFill>
                          <a:latin typeface="微软雅黑" panose="020B0503020204020204" pitchFamily="34" charset="-122"/>
                          <a:ea typeface="微软雅黑" panose="020B0503020204020204" pitchFamily="34" charset="-122"/>
                        </a:rPr>
                        <a:t>折现系数</a:t>
                      </a:r>
                      <a:endParaRPr lang="zh-CN" altLang="en-US" sz="2000" b="0" i="0" u="none" strike="noStrike" dirty="0">
                        <a:solidFill>
                          <a:schemeClr val="bg1"/>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fontAlgn="ctr"/>
                      <a:r>
                        <a:rPr lang="zh-CN" altLang="en-US" sz="2000" b="0" i="0" u="none" strike="noStrike" dirty="0">
                          <a:solidFill>
                            <a:schemeClr val="bg1"/>
                          </a:solidFill>
                          <a:latin typeface="微软雅黑" panose="020B0503020204020204" pitchFamily="34" charset="-122"/>
                          <a:ea typeface="微软雅黑" panose="020B0503020204020204" pitchFamily="34" charset="-122"/>
                        </a:rPr>
                        <a:t>现值</a:t>
                      </a:r>
                      <a:endParaRPr lang="zh-CN" altLang="en-US" sz="2000" b="0" i="0" u="none" strike="noStrike" dirty="0">
                        <a:solidFill>
                          <a:schemeClr val="bg1"/>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r>
              <a:tr h="423997">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-1200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1</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a:solidFill>
                            <a:srgbClr val="000000"/>
                          </a:solidFill>
                          <a:latin typeface="微软雅黑" panose="020B0503020204020204" pitchFamily="34" charset="-122"/>
                          <a:ea typeface="微软雅黑" panose="020B0503020204020204" pitchFamily="34" charset="-122"/>
                        </a:rPr>
                        <a:t>-1200</a:t>
                      </a:r>
                      <a:endParaRPr lang="en-US" altLang="zh-CN"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r>
              <a:tr h="353162">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1</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460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0.9091</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418.19</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r>
              <a:tr h="353162">
                <a:tc>
                  <a:txBody>
                    <a:bodyPr/>
                    <a:lstStyle/>
                    <a:p>
                      <a:pPr algn="ctr" fontAlgn="ctr"/>
                      <a:r>
                        <a:rPr lang="en-US" altLang="zh-CN" sz="1800" b="0" i="0" u="none" strike="noStrike">
                          <a:solidFill>
                            <a:srgbClr val="000000"/>
                          </a:solidFill>
                          <a:latin typeface="微软雅黑" panose="020B0503020204020204" pitchFamily="34" charset="-122"/>
                          <a:ea typeface="微软雅黑" panose="020B0503020204020204" pitchFamily="34" charset="-122"/>
                        </a:rPr>
                        <a:t>2</a:t>
                      </a:r>
                      <a:endParaRPr lang="en-US" altLang="zh-CN"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a:solidFill>
                            <a:srgbClr val="000000"/>
                          </a:solidFill>
                          <a:latin typeface="微软雅黑" panose="020B0503020204020204" pitchFamily="34" charset="-122"/>
                          <a:ea typeface="微软雅黑" panose="020B0503020204020204" pitchFamily="34" charset="-122"/>
                        </a:rPr>
                        <a:t>460</a:t>
                      </a:r>
                      <a:endParaRPr lang="en-US" altLang="zh-CN"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0.8264</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380.14</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r>
              <a:tr h="353162">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3</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460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0.7513</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c>
                  <a:txBody>
                    <a:bodyPr/>
                    <a:lstStyle/>
                    <a:p>
                      <a:pPr algn="ctr" fontAlgn="ctr"/>
                      <a:r>
                        <a:rPr lang="en-US" altLang="zh-CN" sz="1800" b="0" i="0" u="none" strike="noStrike" dirty="0">
                          <a:solidFill>
                            <a:srgbClr val="000000"/>
                          </a:solidFill>
                          <a:latin typeface="微软雅黑" panose="020B0503020204020204" pitchFamily="34" charset="-122"/>
                          <a:ea typeface="微软雅黑" panose="020B0503020204020204" pitchFamily="34" charset="-122"/>
                        </a:rPr>
                        <a:t>345.6</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solidFill>
                      <a:schemeClr val="bg2">
                        <a:lumMod val="20000"/>
                        <a:lumOff val="80000"/>
                      </a:schemeClr>
                    </a:solidFill>
                  </a:tcPr>
                </a:tc>
              </a:tr>
              <a:tr h="353162">
                <a:tc>
                  <a:txBody>
                    <a:bodyPr/>
                    <a:lstStyle/>
                    <a:p>
                      <a:pPr algn="ctr" fontAlgn="ctr"/>
                      <a:r>
                        <a:rPr lang="en-US" sz="2000" b="0" i="0" u="none" strike="noStrike">
                          <a:solidFill>
                            <a:srgbClr val="000000"/>
                          </a:solidFill>
                          <a:latin typeface="微软雅黑" panose="020B0503020204020204" pitchFamily="34" charset="-122"/>
                          <a:ea typeface="微软雅黑" panose="020B0503020204020204" pitchFamily="34" charset="-122"/>
                        </a:rPr>
                        <a:t>NPV</a:t>
                      </a:r>
                      <a:endParaRPr lang="en-US" sz="20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zh-CN" altLang="en-US" sz="2000" b="0" i="0" u="none" strike="noStrike" dirty="0">
                          <a:solidFill>
                            <a:srgbClr val="000000"/>
                          </a:solidFill>
                          <a:latin typeface="微软雅黑" panose="020B0503020204020204" pitchFamily="34" charset="-122"/>
                          <a:ea typeface="微软雅黑" panose="020B0503020204020204" pitchFamily="34" charset="-122"/>
                        </a:rPr>
                        <a:t>　</a:t>
                      </a:r>
                      <a:endParaRPr lang="zh-CN" altLang="en-US" sz="20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zh-CN" altLang="en-US" sz="2000" b="0" i="0" u="none" strike="noStrike">
                          <a:solidFill>
                            <a:srgbClr val="000000"/>
                          </a:solidFill>
                          <a:latin typeface="微软雅黑" panose="020B0503020204020204" pitchFamily="34" charset="-122"/>
                          <a:ea typeface="微软雅黑" panose="020B0503020204020204" pitchFamily="34" charset="-122"/>
                        </a:rPr>
                        <a:t>　</a:t>
                      </a:r>
                      <a:endParaRPr lang="zh-CN" altLang="en-US" sz="20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altLang="zh-CN" sz="2000" b="0" i="0" u="none" strike="noStrike" dirty="0">
                          <a:solidFill>
                            <a:srgbClr val="FF0000"/>
                          </a:solidFill>
                          <a:latin typeface="微软雅黑" panose="020B0503020204020204" pitchFamily="34" charset="-122"/>
                          <a:ea typeface="微软雅黑" panose="020B0503020204020204" pitchFamily="34" charset="-122"/>
                        </a:rPr>
                        <a:t>-56.07</a:t>
                      </a:r>
                      <a:endParaRPr lang="en-US" altLang="zh-CN" sz="2000" b="0" i="0" u="none" strike="noStrike" dirty="0">
                        <a:solidFill>
                          <a:srgbClr val="FF0000"/>
                        </a:solidFill>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w="25400" cap="flat" cmpd="dbl" algn="ctr">
                      <a:solidFill>
                        <a:srgbClr val="000000"/>
                      </a:solidFill>
                      <a:prstDash val="solid"/>
                      <a:round/>
                      <a:headEnd type="none" w="med" len="med"/>
                      <a:tailEnd type="none" w="med" len="med"/>
                    </a:lnB>
                  </a:tcPr>
                </a:tc>
              </a:tr>
            </a:tbl>
          </a:graphicData>
        </a:graphic>
      </p:graphicFrame>
      <p:sp>
        <p:nvSpPr>
          <p:cNvPr id="23" name="矩形 22"/>
          <p:cNvSpPr/>
          <p:nvPr/>
        </p:nvSpPr>
        <p:spPr>
          <a:xfrm>
            <a:off x="2303224" y="965590"/>
            <a:ext cx="2863284" cy="461665"/>
          </a:xfrm>
          <a:prstGeom prst="rect">
            <a:avLst/>
          </a:prstGeom>
        </p:spPr>
        <p:txBody>
          <a:bodyPr wrap="none">
            <a:spAutoFit/>
          </a:bodyPr>
          <a:lstStyle/>
          <a:p>
            <a:r>
              <a:rPr lang="en-US" altLang="zh-CN" sz="2400" dirty="0">
                <a:latin typeface="微软雅黑" panose="020B0503020204020204" pitchFamily="34" charset="-122"/>
                <a:ea typeface="微软雅黑" panose="020B0503020204020204" pitchFamily="34" charset="-122"/>
              </a:rPr>
              <a:t>A</a:t>
            </a:r>
            <a:r>
              <a:rPr lang="zh-CN" altLang="en-US" sz="2400" dirty="0">
                <a:latin typeface="微软雅黑" panose="020B0503020204020204" pitchFamily="34" charset="-122"/>
                <a:ea typeface="微软雅黑" panose="020B0503020204020204" pitchFamily="34" charset="-122"/>
              </a:rPr>
              <a:t>项目净现值计算表</a:t>
            </a:r>
            <a:endParaRPr lang="zh-CN" altLang="en-US" sz="2400" dirty="0"/>
          </a:p>
        </p:txBody>
      </p:sp>
      <p:sp>
        <p:nvSpPr>
          <p:cNvPr id="24" name="矩形 23"/>
          <p:cNvSpPr/>
          <p:nvPr/>
        </p:nvSpPr>
        <p:spPr>
          <a:xfrm>
            <a:off x="7492081" y="943819"/>
            <a:ext cx="2839239" cy="461665"/>
          </a:xfrm>
          <a:prstGeom prst="rect">
            <a:avLst/>
          </a:prstGeom>
        </p:spPr>
        <p:txBody>
          <a:bodyPr wrap="none">
            <a:spAutoFit/>
          </a:bodyPr>
          <a:lstStyle/>
          <a:p>
            <a:r>
              <a:rPr lang="en-US" altLang="zh-CN" sz="2400" dirty="0">
                <a:latin typeface="微软雅黑" panose="020B0503020204020204" pitchFamily="34" charset="-122"/>
                <a:ea typeface="微软雅黑" panose="020B0503020204020204" pitchFamily="34" charset="-122"/>
              </a:rPr>
              <a:t>B</a:t>
            </a:r>
            <a:r>
              <a:rPr lang="zh-CN" altLang="en-US" sz="2400" dirty="0">
                <a:latin typeface="微软雅黑" panose="020B0503020204020204" pitchFamily="34" charset="-122"/>
                <a:ea typeface="微软雅黑" panose="020B0503020204020204" pitchFamily="34" charset="-122"/>
              </a:rPr>
              <a:t>项目净现值计算表</a:t>
            </a:r>
            <a:endParaRPr lang="zh-CN" altLang="en-US" sz="2400" dirty="0"/>
          </a:p>
        </p:txBody>
      </p:sp>
      <p:sp>
        <p:nvSpPr>
          <p:cNvPr id="25" name="矩形 24"/>
          <p:cNvSpPr/>
          <p:nvPr/>
        </p:nvSpPr>
        <p:spPr>
          <a:xfrm>
            <a:off x="7375966" y="3788619"/>
            <a:ext cx="2852063" cy="461665"/>
          </a:xfrm>
          <a:prstGeom prst="rect">
            <a:avLst/>
          </a:prstGeom>
        </p:spPr>
        <p:txBody>
          <a:bodyPr wrap="none">
            <a:spAutoFit/>
          </a:bodyPr>
          <a:lstStyle/>
          <a:p>
            <a:r>
              <a:rPr lang="en-US" altLang="zh-CN" sz="2400" dirty="0">
                <a:latin typeface="微软雅黑" panose="020B0503020204020204" pitchFamily="34" charset="-122"/>
                <a:ea typeface="微软雅黑" panose="020B0503020204020204" pitchFamily="34" charset="-122"/>
              </a:rPr>
              <a:t>C</a:t>
            </a:r>
            <a:r>
              <a:rPr lang="zh-CN" altLang="en-US" sz="2400" dirty="0">
                <a:latin typeface="微软雅黑" panose="020B0503020204020204" pitchFamily="34" charset="-122"/>
                <a:ea typeface="微软雅黑" panose="020B0503020204020204" pitchFamily="34" charset="-122"/>
              </a:rPr>
              <a:t>项目净现值计算表</a:t>
            </a:r>
            <a:endParaRPr lang="zh-CN" altLang="en-US" sz="2400" dirty="0"/>
          </a:p>
        </p:txBody>
      </p:sp>
      <p:sp>
        <p:nvSpPr>
          <p:cNvPr id="28674" name="AutoShape 2" descr="data:image/jpeg;base64,/9j/4AAQSkZJRgABAQAAAQABAAD/2wBDAAgGBgcGBQgHBwcJCQgKDBQNDAsLDBkSEw8UHRofHh0aHBwgJC4nICIsIxwcKDcpLDAxNDQ0Hyc5PTgyPC4zNDL/2wBDAQkJCQwLDBgNDRgyIRwhMjIyMjIyMjIyMjIyMjIyMjIyMjIyMjIyMjIyMjIyMjIyMjIyMjIyMjIyMjIyMjIyMjL/wAARCAEsAh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ttUS6F0YLhmREOCKje+kEAs9NTYzcFx1/+tXcappsN2BK8ZYqOQOpFcRrFykSmC1h8mP+I/xN9a76NVTSvuctSDT0K0EsGllvJ/fXj8POe3staOm2ondr28JaOMbvqfSs3S9OlvZd2NsY5Lt0FdBLqdjpsIijxJs547mt5Sey3Mku+xCmnz6pdG/vR5cK8qrcBRUkmtW0biCyjNxIOAccflWNfave61IsQ/dwdo17/Wt7SdPjsog7KDKaUlZXn9wLV6D4rK6umEl/Jkk5EYPA+vrWpcXENhbq0gHAyBTI3+U3EpxGvQf3jXI65qkl3OyjO0HGKzjB1JWexbfKhNY1ye7cLG/lxqchV7/WqX2ma72lizbTwp5GaS10yW6cHBNdXomjrHIC6jK89K6ZShTjoZpSky3pdlN5EM00hViOYzXO+JtMFlq0d2FHk3Hytx0at7WddGmXAhNsZFI+9nApuoKut6HKFbJCeZE3v2/wrkTndTezNY2Xuow5dBhvbMy2xAnAzgdDXOhSrFWBBBwQe1dV4Yu2kXy2zuHBBqh4oSKHVhtUKzrk47muXFUG3zR3OqhUt7rMxBxVhFqGLmrca15jZ1jkWpkSljSrCx0hEax1KsdTLFUqxUAQiOnCPNWo4Gc4VST7Vbj01icyHHsKqMJS2JckjOSEs2FBJ9qvQafj5pOfatCK3SIYVQKl2V0woJayMpVG9iuIwBgCuM8T3+69MX/LOIYHoT3ruylcR4l0y4mu3iVdqS8lyOMfX1oxCbgb4OyqXZw0k17rF+NOsELyE/M3ZB6mu3stOttAsFtoTukPMspHLtUemw2ej2nlW6BWPLsfvMfU1k6vriwqS7/eOAByWPoBXnHpO8nZbEeramI2ZR1PYetLa+G55FW71ac20TciFP8AWN9T/D/OtHQ/D7Bo9W1WLyyp3Q2zckHsz+/t2o1q+kYsVwW/hyelKw+a7siSTVLWwtfs9jCkKDso6+59TXLajqDPuknl2p7morm9aMFM75cZK/41Ss9BuvEFwfNP7peXc8Ko9q0jRbXNLYhzinZCWt81/P5FjE8rd2A4Fa8tj9nRY5nzKeoHatSIafodoLOwjAI6t3Y+pqmEDOZp32g92NZq8nZFN8quytHabvuirQt0QZbqKBdI3yW6l/foKuWli8zBpMk+ldlPCt6y0OSpiEtio1lLeQskTGMkcNiorOweCTypk2uK7G0sAoHFXn0mO7QBhhx91gORW8qEeW0dzk9s29Tnba1HHFakFpkDAqxFp0tvL5cq89iOhrXt7QACuOzTsyrprQzo7E+lWorMg9K1lhUDpUgjUdqdhXKUVsB1FWVjAHSpsUuKqxNyPFGKkxSYoAZto21JtpMUWAZik21Jik20WAjxSHCgk4AHUmpcV534u1671zVF8KeHzvmkO25mU8IO4z6ep/CtKVGVSVkTOagrspaxe3fxA18aDpLsmlQNm6uR0bH9PQd69K0zS7TR9OhsLKMRwRLgDufUn3qv4b8OWfhnSI7G1GW+9LKRzI3cmpb7UvIkCRgMR94/0rsk1bkhsjKN95bkWp3bRt5MbbeMse9Y8LY3HHJNPnuDc3Mjnqf0pkAzk+9eTUk5VNT1aUVGGhDeHYhLDBNeYfEG/RNJuIQRuZeMV6NrUrLAW64HIrxTxrMbmSSNWyFXePyrSmlzFS0gzmfDs/2fWvMOcCNs/TaTXrvha3N0olzlB39a8dsY762uZCkEqmSMoSYzyCPevc/hzbkeEYWkGHYnOfritcUrsywjtBs27srHGBXnvjm/a305RGcSSPtB9O+a7vVgViPNef66Eu7hYZFDKg5B9TWWHjeRdeVoM4230Se/sXYzeU8n3SRnd9a1dC8OLp0DvPte5fgkdFHoK14YtmAB+FX40GPSvQseccxPaS6fcm6tflb+IdjXVeHdfS6i2ucSqcMp6iqs0G8HIz9ax7izktZhcWxKuvb1rKrRU15m9Gu4Oz2PSFuS6gjp7UVgaNqyXlnnG10O1lPY0V5sqbTsekpJq6Pf88Vz2v6VFcL54XDD72O9dBmopVDqQehr0VJxd0eNZPRnn1zczALAg2RAYAWqhs3kYA/U5roNW0/7OxkRMr147VhmZhyGyK9OhXU0clSm0y7Ywx2xyRz2NblkwnJZjiFep9fauZt3mu50gX+LqfQdzW2J0zHawEiJOM56+5raauZRdizrMsksSxxKdhHGO1YdrpZnuTkcL1roNRjZYIzEecYqfS7Py4QX5c8k+tQqnJDQpxvIdY6ettDkKM1dt0CAjueTU+3C4FNJWGMs5A9TXK5uRqlY5TxW6BoVbBOMmsnw9qQNwbBpsI5yhP6iqXiHVTfX0xT7udq/QU/wvpLXE4lcHA5r0oxUaNpHO/i0NSOD+zvExjQ/upTuX+tX/EcWmJOk1+hY7cKAeTTtWs2BgnUZlt3Bz6r3qhr8D6n4ntbQcoIwx+lc3xNM2RTitYbyNp7GKZY1PIk5/Wp/sM8Khmj+XH3hyK3ruWHToobC3TM0nyqq9vc+1ULjTby5iVIpQkERwobJLnufYVyTwtOeq0N41pLRlWNRirKJ7VPbafI77SVGPWt620uCJQx/eH17V5yozvZqx0OpHoYsNpLKQFQmtKDScYMzf8BFayoFGFAA9qXbW8aMVuZubZWWBI12ooA9qDHVnbTTt3YyM+lbIgr7KRhtUnBPsKeSSxRhjI6L2/GmbWjbjlT27fiaYiJh5ycH5h1QN/M1zOrvI0kjSONy9FHTjtXV+XnDREEZ4HQD/GsXXNBfUlb7LOiTYyynoT9e1ZVYuUbI6MPOMJXkea6vqggKlcs7Hair1YntWvoeiR6Y66pqYEt8RlFPKwD29/U1a0zwnNp99Ne6sYpJlP7pU5VF+p71Bq10W3qjEJ2J9K4JU3E9RTjNe7sT6lq7zAhDxWXHGbkl2kVE7sx5P0rndRvp7jMVuzeWB8zL1b2FU7S3uLthA+9SxHy7jkD3/wAK3pUVFc0zGcm/dgbV3p6ttSydCZCSWHJ+ta6N/ZmnCCPljyfc0RWkOk26sGDORzmqVzdqmXbLvj5VFZznKtJRitCoQVKN2yqzmFjNN80rnKrVV47i8ImZgU5yRztHoBU9tA2oSEXKEM5yFzzj39K3bHT5bVxvwV6sxGFA9FHrXdSpRprzOOtWc2N0qxDBQybHxnaeuPeuotrIKBxTbXTkAWQKVT7xUDkn3ras4xIQCpUnkA9ce/pWjZytkcFrgjitKC2xzirMduAOlTKgFK4iF7ZJY9rD6H0qARGJtjD6H1rQxSMgcYaspwUhp2KmKMVIyFDg8jsaTFYNW0ZoNxRin4oxSsMbikxT6MUwG4pMU+kxSAbikxzTq5fxn4sj8OWIigAl1K4G2CIc4/2iP85qoQlOSjHcmUlFXZneN/FU1myaHo4aXVrrCYTkxg/1P6da2PBfhGHwvppMhEuoT/NcTdef7o9h+tUfAvhCTS1bWdWzLq918xL8mIHt9T3/ACrqdV1KPTLNp3DO3RI1GWc+gFdz5YR9nD5vuYK8nzyKeva7aaNb/vpQsj/dAGT+VcenivTJZljMsiFj950wPxNc3rZ1e/upr+9tLlR15ibCiuM1nU/sMBVCDO44/wBketZlpXPW4dX06fWmsIbyFrpR80Svlh36Vsxps3CvnTwVem28d6XMzH55tjEnruBH9a+id4LE54ArgrxSndHo0G3C3Yx9af8AcP8ASvDNcRpJ74jjYH5r2XxFO/2dzFG0jDsvWvC72/ld77ehAffweo+oqqFr6mlVPk0IfDEklxr0YkldsxnBLZxx719EaHaNYaFbxSNlwmSfUnmvEvhTo39qeKvPkH+j2sO9/cngD/PpXsupasIUaNF4HAx2q8TO/umWGh7tynq8pLbR3qudMt7qILPCGwOHXhhVMzPdzKMsMnqBnFbEDS28AaZfMYHkxjt61WGjZNkYqWqRjT+GZoxvtWE6enRh/jVL7Oyko6lWHUEYNd5B5UoDRuD7qaluNOgvE23EYY9nUYYV0nHc85eBx7ioHgVhg4rsbzw7PApeD/SIvb7w/DvWJJbDOMcjqKYHMS6fJFITC7Ju6470VuvAQeATRScUxqclsz3rNIayfDOttrthIZkC3ELBXK9DkZBFbDIV9xWEotDTuVZ4BKpUiuU1Pw/ulLwOY2J7dDXZGoJYg45pU5unLmQ5JSVmcHI39mRNArhp5Bh3X+EelW9GVcGRz1NZviywv9Lk+1WgWW3Y/MjjkH61labrwuE8ohoZh/AT1+nrXpU8TCp7vU5Z0XHU9I86IgAsCv8AKtKIxhRtYfnXmZ1Fj1kb86kh1qaIny5WI7gmrlRuiOax6Hc3yW6Fmrj9a1yWdTHCx+bgYpqeIEuYxDdAqpOCw7Vu6db6LIFa38p2HdjzmnGMaWrVxNuWiOKg0qWZ0OxiD3IruNIs/s1vtRcHvVuYInyxoB7gVbh2xwA59yTU1azkhxhZlS4sSUaTzDuA4z0rntOyPF8k0pJVYMgn0rTuNX+0XjWkQ4A61zEd7cKdVkERYxIyKw/hDev41dOEnFpibSeht6FE+pS3OrSDL3EpWIn+CIcfrXQNGEwqDj0qjokP2HRbWFhhljHFX0kzyaxqNuTtsXHYiltlYZ70Q3Ett8v309D2qyMGmFAT0qOa+kh2tqizDeRTHAO1v7rVYrHkgz2pYbqeA4Pzp6N1/OpdK+sSlUtuaj7gQR09AKYV3jI69wD1/GkhuorgYVsN3U9ak2hTuGT6AVlqtGabke0SqVYZ/PFAAQbWO4n+ECpD84xnB7gGm9Rtf8T2FADH3KcjkdgP6mmmPdhk7HoDgZqUKQduAVP5UbQp3AEnpwelFwKl3ZJqNq0TllbHyuOMH1FcfqPgeWdlQXYeJeSCu38z3ruz+8XjkjsDxTeHXDYz2JHGaXKr3LjUnFWTPMX8Cz2b+YPmB6v94kegFMTTI9MV5JYwszfwHGR/9evUlVlJ3H5epJPWq9xp1pcxBJLeJ065K5NTOPMrGlKu4O7PILu4zc/ZlBkmPoMhR6mkg0a5jm8+U53dXboBnoB616v/AMI9pTAhbREPUqvGfrUsWk26fKEGB7YC+wopwjTWg6uIlUZw1voquhZI8ORl4+AW9M1tW1kYvLSYhpCeAF6f59a6NdPihX92o56seal+yxtyBtJ64GCRWlzC5kRWkscu5jkHueFUfTua1IrdCpdV2luSMYJqZEA+TaMemOBTyNg4/EmlcQq/KAGPNOpnDdOCfzNKpOcY/wDrUgHUUvWkoGIQCMEZFRNHt5HIqaiolFMaditRUrx91/Ko6xaaKuJRS4oxSGJRS1R1fVbXRNNlvryTbFGOndj2A9zTScnZA2krso+J/Edr4a0prqchpW+WGLPLt/h61zfgnwzdalfHxXr4L3Ux320TjhB2bHb2H41U8O6Nd+ONbPiPW0I0+NsWtsejY/oO/qa9RwFX2Fd9lQjyL4nv/l/mc2tR8z26f5kc0qwxl3PA/WvK/HGtataa7bXFtctAqx5QAAqTnkEd+1eg6g8pl/eKVQfc9D/9esDXdIh1jT2tpRtbqjgDcD7E9M1mir6mFo3xEs7rbbaxGtnMfl80cwv/APE/j+dZvjDwFBqdu17pKqSRu8uMg590P9PyrH1HwhfwBjast0nQo3yuPw6GszTdc1nwvP5VvI8aZy1ncqdh+n938KCvQ4S5guNH1GKV0IeGQOrYxyDn+le/yXsstlBNFjZMgYH0yM1x+oXGgeOYjHIF0zWWH3Jj+7mPs3TPvwfrWfDr934eWPRtZjlhWACMTYzgds/4jiuavTbV0dmFqKLakdsVZlJfkmvOPHHhpfKm1O3yp2nzVHQ8da9BtNQintVcsCMcMDww9aZc21vqFs8L4ZXBDAHOQa403F3O+3MrM5n4OWBj8L3d2hAluZdu4/woo/xJrV1U4mOJ8gdVYVl+F7u18GPqGhXd15cMrCayd+hB+8pPTIOPzrC8deKVsoRbWbq11Ou7epyFX1/GuiynK9jJSjThZ9DqtDv1nu3iwoU8Kc8//qrr4UwK+dNF8S3+nXPm7zIpPIJwfwNeweGvGVvqEI3NnHDeq/Uf16V1042VjzqsueV0dvDCiybwoDYxV6OqVrPFOgaNwwI7Gr0YqzElCc5HB9RVS+0m1vQTLGEk7Sp1/GryCplGaQHEXPhy9hlxHH56HoyH+dFdx5Y7Ej6UUAXtC0SDQ9PFvEd7sd0kh/ib/CtSiioLGNGG5HBqBlKnBFWqQgMMEZqXG40zLvLSO7t2ilUFWGOa831zwobeQvEp25yCOor1Z4SOV5HpVSe3SZCrDNYSi0XGR42stxbnZcoZE/vD7w/xq3EYZ+Y2B9u4rs9S8PRsWZFrk73QWRyyZVx0IropY2pT0lqiJ0IS1WhF5BIyDTPLliO5d2fVajEt1bHbMpcDvjmrkN0kgBABr06WKjU2OSdBxJ7HXdUtHUFmmjH8LmuiTxD9thK58sgfdPWucEik/dzUM7YGEQ7j0xWllJ7EbdS/Y3DrrCyH7obn6Vs6NtGqX8IA2u24/SuWt4b5Vd5HUg9FIww/Gus8PxKtm1w/E0mFOeoAp1LWYlc22l3OEFShsd6qxZwT3NTrkDrXK0aJkm49jUiv7VCBzT+lQ0MlyCPWmvGCKQMKHmSKJ5JGARQSSegFLVDM/U7y20u1NxcE9QqKv3mY9APeotO1zUA26+ijEJ+6inLr9T0NcVYaxJ4p8ST6iQfsNtlLVT+r/U11SgyEV5eJxsublh0PTo4SMY3nuzo49TtZcFXKn0YYx+VTm7tTgmVSRXPRx47VOAMdOazji59UN4aPQ1G1KAAg7m/3RUX9qAZxHx6E4rOIOfao3J5AqXiqhSw8DQOpS7sqEHpnnFVZtSmzkzBT2wBWPetOoypOB1rOE8W3dJOc+lR7eo+pqqEF0Oli1+ZHCSoJl9SMGtO31i1f7zsh7+YP5dq4IajDFJzLkCtO2voLhRtb86uNepHfUmeGhLW1juhtcB1bKdeO9OJ3jByM1xMl+tpG7JM0ZC5BVsd66HQNROraPHcMQZQSr7eMkV10qyqOxyVaDgr9DUGV4I49ugpdvcHg8k96XjAD4z2pMkNzW5gGQwwCRSD5eMAD0oIDfMp69aXqPnA68UCAL/ED170ZDDgke9Jlg3t2FBXOWU+2fT6UAAypwfyqTqKaOV+bp7mkLEN/ICkMfRSAg9KWgApjJnp1p9FJq4EFJUzLu6daiPHBrKUbFJkF1dQWNrLdXMixwxKWd26AV5rbQXfxL8QfaZxJDoFm+ETp5h9Pqe/oOKzfid4gv5tVGlNFJDYwkMV6GY+v09K7TwV4w8O31jb6XZAWE8a7VtZiAW91bo38/au+lRlSpe1Su3+BzSmpz5HsvxOxhhjt4UhhRUjRQqqowAB2p5paQ1zmwxo1ZSpAIPUEZBrOuNNHJhOP9hjx+BrToIyKdwscNrlhevaTCwKQagAChlXKnHYj9M15feeLbyGV7DXtFgldOGXlSPcZyPxFfQU1ukybXUMvoeo+h7Vy+v8Ag2x1iMfaLZbgoDsJyJE/EEZHtTuLY8Rmn8M3iMFkvbAt1SRPMj/MZIqpfXswtfsyzwapYIP3YaYNJF/ukgMB7EEV6avwv8OSIwmubqF1+9uYY/z7VkT/AA58Lz8WU+qXrf8ATvblh/30cD9aA5keaab4iu9EdEgDyW0h5tXPQ+q+leqeHNYtdehc2SBZoVHnIxwVri9d8M2PhmUMAy3BGFtpZFeYg/7KkhfxNb/hLw5deH5Bqko/0u4GJYR0ROyfWsalBS16nVRxLho9hviqxWR4pWT54myPx4NcbqvheC/tpJ4kEVyikqVHDY7Gtv4g68JZYrPR7nzbuRy0yxDcY8dsevt7VzWn+JNVtTtnjUlR/ECprGnTna51Va9J3T1OTRGQ7WBBHUGtDTpbqG8ia0YrOWAXaevtV+eJb0s8q4diTvX3osbExsWfBboPaus849U0u6vLWONvMXzdo8wL90nvXY6brsUwVLgeW/rnj868RtzMjYimdCO6sRXYaJrRkK219xIeEl/vex96oTR69EyuMqQRVhR7VxVld3NoR5bZUfwnpXS2GrxXJCOCkh7HvSJNMLmipQvFFAGxRRRUFhRRRQAUx4w/sfWn0UAUpYcfeGR61m3OnpICcVuSMApzWRcXYtXJkBMPcjqtZyp32GpWOdvNHVs/JmsO40Ta25QVPqK9ECRXESyRsrowyGByDVSewVu1YNNbGqZwAiuID86CRR36GpUmjz90K3oeK6ibTuTxWfPpatn5a2hiqkdHqRKlBmWeelXLWZoUwp461Xk06WI/u3YfyquZrqDh1Dr9MGuuGNg9HoZSoM6u11JGCrIMe9aKyBhlTmuJh1CFmCltjejcVqwXjxMNpyD2roTjLWLMHFxOjDGkaQA1Sg1BJFwflNT9QOc0corkwbdiuC+KXiJrHTYtEtZMXF7/AKzHVY+/59K7kypFG0jkKqDJPavnzVdUfxD4ovNTLExlykQ9EHA/x/GuXFVPZ07rdnXgqXtKl3sju/CZW105FVcD2rsLa5WQgDiuI8Pyj7MEzXUWzqBwcYr51uzPclG5vqalHNZ0M2e/FXEk4wK0i7nPJNE5HFMxgUgk5APepPlx1rRaklOa3adhEmNznAzXnXi+HWdFvI7WeKzlsroM0U0Up9CcEEDB46g969NZMHcDj0I7V5Z440Xxhq+ow3BWyura1JMUUDFWI7ZDfyBrtwVOjKdquhjWnVir0yhoXhvVddDtbapZxunKwTSkO3t0/Wuls7bWNA3jVdNnESqSZYxvU49x0/GuX8JXNzp+qSSatYmzRUK4JwWJ/wBk9q9Hs/EFpKhjgv1KMMGKTDKR6YPb6V0YnDUozcacroiGKqte/E5y8umvoWkVSiHoD3rV8B6w1lfSWcz4glXOW6Kw/wAar6jprxiSWzhjeAjPlRHofbPb2zXL2urW/nPGxMUifeVvlYH3riUXSldnalGvBqJ75w4yMgn8zQDuO0jP9Kw/Cl7JqGipM7Z2HaH7sB71u7t4+U4967ou6ujyJxcZOLEOU7FmNBG7lTzSA4+Ujg9uv50uDnI/PsKZIA5ADA8+vWl+5z1PYUuQSduM03PY5+vrQApBbkfeH6UA9j07Z6mjaRjH4e1LkZOMbsUgDheT9AKUHP1pm7AO7P1/wpdpXG38BQMfRSZ7HrS0AFNZQwp1FAGNrOhWGtWxt7+2WRT91v4l9we1eReJvhxfaSXuLINd2g5yo/eJ9QOv1Fe6kAjBqFkx15FOlWqUHeD07EzpxqL3jw7w58S9Y0DZb3+7UbIcYkb96g9m7/Q/mK9d8P8AirSPE1v5um3Qd1HzwP8ALIn1X+vSsHxL8PtM13fPABaXp58yMfKx/wBod/rXkeseHdZ8K36SyrLbujZiu4GIB+jDp9DXbF0MTt7sjnftKO+qPpOmu6xozuwVVGSxOABXjnhr4vXdoUtfEMBuYugu4Fw4/wB5eh+owfY16dczW2qrGikzRNGJETBw+RkE+wHY1zVaM6TtI3hUjNXRetb21vU32s6Sr6qc1MQG61Sg0m2ht1VIxG453x8HNQQ6hcQsyXcJ2qcBgctj1I/wrK5ZaurGG6UiVMnGNw4P/wBeuX8V2XiR9Fa30e+CYPLqMSFf7ue31/UV1nnGRFkg2yJ3GeaUOkp4JDD14NUmTY8Y8MeEDaSnUNRXzLncSqtztPrk9T7/AOT1bQeY2xeG7n0H+Ndfd6VDcEvjy5D/ABoOD9RWHNYT2JJdA8bHO8Hj8/8AH86tMl3PNdT+GtncXt7eWlxNFcyvvw4BTJ54wM/jWONW1Pw3MLTXbMXVv0WRgGOPZujfQ8166SsmVBw3cHgism90FL9XScJJGeqMMigEzndNs/DPiGEy21rayH+JQux1+oHNWn+H2jy8xrNCf9iTI/XNYWo+ArnT7gXeiTvDKpyIyxGP91v6GtLR/HFzYTLY+IbR0dePOVMH6le/1FIr0Od1nwvc6FOA6mS2Y/u5gOvsfQ1TSFhx1HpXtsKafrunMEeK5tZRg4OR/wDWNec634fk0PUmg3FoXG6JyOq+h9xQFzS8NXRvLZoJWJmhHU/xLXdaLpflqLmVfnP3AR0HrWJ4L8MmJTe3KYZ8fKfTqB/Wu82gdKQEIWipcUUgLtFFFSWFFFFABUc00cETSyOqIoJZmOAAO5pZZUgiaSR1RFGWZjgAeteFfEL4gtrjvpunSFNNU/O44M5H/svt3pgd8/xR8LPffZft7r820TNEwjJ/3vT36UniDWoYoCEkU7sAMDnOemPUntXzfd3bF/Lj+Zz29K6TRUvmtLaC4uJHjgyYkJ4TP+fwqZzUQULs+idAt1s9IggDhiAWJByMk5P860yoavMvDWrXdoEjdy6ehr0Wzu1uIwe/pXOnctqw54Ae1VZLUHtWnimsmadguYUtn7Vn3FgGz8tdQ0QNV3tge1Q4lJnDXmkBs/LWaYryyP7qRto/hPIr0CWyB7Vnz6arDlaalKLuh6Pc5a31kq225jKf7S8j8q3bPU9ygxyB1qld6N1IWseSxmtn3xMyH2NdNPFyWktTOVCL2LHxK8SnSvBU7RBlmuCIVPZd3U/lXlegQbrdW6qRXoGsbdZ0efS9Tj3RSrgSIOVPY4+tcfpunXOiW/kAxyBScEZII/HkVljGqsU4s6MI/ZXTR0mmkwsoFdLby9O2fWuPtNSiyEnjMbDo3UV0tlMCAGIK445ryZRfU9FTTWhuRSbRwcVejnIAGc1ixybTyeO1W0l28hhio1QPU1ROMZq0NssYcNgGsZZQ44pxkkjQlOnpWkZWM5R6o0pbpIYX39PXNcxe69GrEK4xVLV9Tk2lCeK5iXMz5B69q0UmzRQilqXNZtoNYX96ucdCKx7PRLG3l5WXPvK3+NaEaSBcAk/jTZVbGSOaq8ujC0TZtNIeSPNjq09tJ2V/3ifkef1qxYeGrOHWl1PW7i2vZ0TbGBDtUHuTknJrmoNSmt5sKSAKtDUJ7qTczHjoBTUp7By21PTNO162j1KOGFhsfIKCuswGAkQ4yOvfHtXmfg6wlutWhuWQ+VDlnYjjpwK9Ea7ihIC8lv4ieB9a76F+TU8rFW59C0BvX5hjnpml3YOCMDoB61GGWZBJGwPoe34U5XBwrZGeAT1NbHOBGOVPA6DsKcPnGe/rikHyZJOB2AoYEjIz/u9KAF3BOAMKO9IRjkdPQdaAwbjuO9KFIPXjvnvQAA7/AKjuOlGQvHPqSaQ8p8pwPbr+FLkNgEf/AFqQxCvdeh5OOppynPB60iqQ38zT+nagApKKazqiF3YKijJJOKAHVk6lfhpls7WVjc7gWCDIUf7R7VBcX91qjGHT8xW3RrkjBb/d/wAaj3W2kqttaxGa6fnYv3j7sewqZtW1BXvobCZKDJBOOSKjubWC7geG4iSWJxhkcZBpljHPHb/6QwMjEsQOgz2qwTg46n0rBamjPL/EnwrjcvdaGwRuptpD8p/3T2+hq5oviWNpk02+ifSr5MKkFyT5cmOPkf1/zzXoohLcydP7oqtqmjadrNmbXULSKeE9Aw+77g9q6+aU4qNV3tsY8vK7wK1vqzxv5V0jBvfr+HY1o4t7yMMCHX1B5B/pXntxpOuaIxTSJH1vSE+9azH97GPRH749Ppirmj67b3rk2Fy4nTiS0n+S4jPoQfvD8/rUuMoK+6GpKWmzOoksZoHLwFnB7K2w59+xqKRZndmgkEjxnBBB/Tv+NSWmtRSjbL8rD7xA6fUdR/Kr0kEcyllbazAESIefahNPYGmiKxuEurYOGJYHawbgqfQ1YKA57Z6+hrInhu7K7NyhjKlfmPTfj19/pV+3vUmISRTFLj7j9/p6079wKV5o0UvzRgRt/dP3fw9KyJbe4tH2OCM9A/f6MK67HFRSQo6FGVWU9VYZBqkybHJMyuMSRlT64yP0qpeaTp+pxeVcxRzL255H0PUV0dxpJBJt2/7Zuf5H/GsuSArIUkTDj+FhzTuI42TwzqOgzm80O8cAcmNmw2PT0b8a6u2s7nX49POpxRrcQEyPsHAz2I/zyKsRwhnVUjXeThQBXR2dqtrDtHLHlm9TSY1qSxxrFEsaDCgYFFONRzTRW0Ek0zqkUalndjgADqaQxSVX7zAZ9TRXzz428a3PiLW2ktZpIbGDKQKrFcjuxx3OP5UV2xwUmrt2Od4hJ6I+kqKKK4DrCmSypDG0kjKqKMszHAA9aSaZIImkkYKijLMxwAPWvCfiJ8RW1qSTS9LkK6epw8g4M5/+J/nTAk+IPxCbWnk07TZCmmocO44M5/8Aif515Xd3bF9icuentRc3b42Dlz0FaOj6OzOJZRl255qJz5UVGNxdG0clhLICXPPNd5pmm4x8tN0vTMY+Wu00rStxB21yOTbNtEhdK0wkqdtdpY2vlIKZYWCxKMitMKAMCrhAzlIMUmKdRWtiBhWmlM1LikxSsFyBowaiaAHtVzFIRS5R3MySyVu1Zt1pIcH5a6MpmmNGD2qXEpSOBvNGxn5awrrSevy16hNaK4PFZN1pYYHC1lJM0jI8um0zaT8tMt2msZVwSY88r6D2rubrSevFZFxpZBPFYy8zeMieFtirvw0bdGFW/KOMgZX2rPtC0S/ZpvufwE9varaTNC20HH8qwcTpUrosxr39O1Wt6pEWfG2qgnOcvHwf4lrP1S92x7Eb5D1x1FUkUndmX4gnt9vysCfUVzPmuw4P5VozQRzOSZN2fU0wwWsK/NIq/jVpWNHYxJ9OE0nmh5FkHRlYg0qSapa423ZlX+7Mu79eta22FuI7iNv+BikktXZTgE+4p8z6k2RmrqExbM9nH9UfH6EV03h5UuZkkMGQDkoSOcVzxhYPgoeK6XR45ra2STlEJzwuWb2rahFSmY15ONNnf2WoI6/ZnRFA52RjhB/tEcU57iSO4yx3J3JwqKPb1NY0R+0RYK4kA3GEtgE9t2K0YpBGqJcOruzDChen0HpXpHkWOhs5i6q8b5Vucv2HoBWgsiuW2bS46mueiuJo5RkbgT8qIO3qSelaUcoYK8RyFONobCr7+9IRfWTs/Y43EY59qU5RhjP0HU1FG4mXcPvDgNjj8KlVgnyZJxySe340gJNoPzEc46U0NuO1gM+np9aTGDuB6/xGlOHGMc9duev1oGHKtkn6k0u0MAcEeo9acoIHNLSAKSlqjPeku0VqBJIOGc/dT6+p9hQBNc3cVqoMhJZuFReWY+wrPmie8PmXpCwryIAflHux7/ypsjw2A82eRpbiTgHGXb2UdhSJZT3xEl+NkXVbZTx/wI9z7dKiUrAlcYs019+608COAcG4I4+iDv8AXpV60sYLJD5YyzcvIxyzH1JqwMKAiL07DoKesfOX5Pp2qFFyd2Ve2iGAM/TgepqVEVBx19aVmVFLMQAOpNUvtEl2pFrlQGx5jDgj1HrWqikS2T3F3FblVkJ3N0VRkmojDNcOfPbZEDwiHr9TUkFnHCQ5y8mOXY5NTlgvU4pi9REjSNAiKFUdgK5vxP4R0jxJHm4g2Xicx3cR2SRnsdwroWdjxgj2/wDr9qjOCoJxkH04/Ad6qLad0JpPQ8yceIvC0irrSSatpS/LHqNumLiIf7ajqPf+ddHpmvK9qt1aXMd1Zt/y0i5A9mXqp/ziuoKhsqd3P3hn+f8AhXLal4GilvDqOhXLaTfty7xD91Ljs0fQihxjLXZgpSXmjpbTUYLxV2kBj0Gcg/Q96sTW8dwm2RAw7eo+lebvql1o915WvWw02VjhbyHL2kx9/wC4fr+ddVa61dQwqZLZp1yOY2B4P8QOeRUNuOky0lLWJpPcjT5oreSUy+YcL/eUep9qvVlW+L8CZUILNucsefpjtitWqRLDgjBFQzW6TJtkQOvYHqPoe1T0UxFK10+O2kaQFiTwu7qBVylpDQAhrxr4p+NvtMj+H9Ol/cof9KkU/fYfwD2Hf3+ldV8R/Gg8PaedPsZB/adyvBB/1KH+L6nt+deHafYTapfCJcnJy7f5712YenGMfbVNkYVZOT9nHck07RbnUYmljO1AcAkdaK9f0Lw4sWnqgjwBjFFcFTMK0pNxdkdUcNSSs1dnqNc1J4007/hKP7CgSW4ljjaS5njx5VsB/fbPFdDPKkUTPIwVFBLMTgAV4B408WWMs13p+gW8drYzSF7iSJdpun9T/s+3emBY+I3xEfWJH0vTJCunqcO44M5/+J/nXl0s5U9y56Ci8u8MFUbpD0FaejaO8jiacZkPP0qZzUUVGN2LpGkO8gmmGXPPPau403TcY+WjTdNwBxXY6VpZYjK1xym5M3SSQ7StMLEfLXaWFiI1HFN0+wEajIrWVQo4q4Q6szlIULtGBS0UVsZiYoxS0lABRRRQAUlLRQAlIRS0uKQEZFRPGDVjFIVqWh3M2a0DdqzZ9OB/hroitRNEDWcqaZamcfcaUD/DWZdWUtupkVWfbztHWu8ktge1VZrFWB4rKVM1jVaOMhm823SRPmSRcqfWsy/dJcoQA3rXS3Onf2ZNJIImeylbdPGg+aNv+eie/qO/1rm9b0+6s5BJGqTwSDdHKjcMD0NSqbex0QrxW5iPbqpJZgPU9KpyranIaQH8DTpjcyNjywPqc1VksJ5lx5hB9hjNUqMmU8TBAY7QnCyoT6GpBYSf8sVP1WjTbcWc/wC8UsrfeJ5IrrrayQqrpgqehFdEMNFrVmUsU+iMqw0yZYy8h3S/whzkD61t2CS7mRlYoM5duMn2HpV6G1GOlWHshLHtJYDqQDjPsa6owUVZHJUqObuyJYjawqLZECnlnY8AevvVlFS5TzIy0btwWC4ZlHpntTLbMRMUgXaANyAfLGMeverC2jNMJYWHzjmUnJA9FqjJklpID/osqDDDAjGWKj/aNa8W22w7yNj7qoBwPbA71RjZZBILd08wcFsZGferFvOYmIl3BM4LueSf9kelAjUDGVBtLAjkoDg1OjCZdrhSw5wDkCqUcbQNlB8nYKMsx9yavKgcKWGO5UHjNICRA4bB59Sen4VIqhc4oFGQKkYtRyzRwRmSVwiDqSarXWoLA/kxIZrgjiNT092PYVnzyR2i/btUuFLD7o/hU+ijuf1ouBbeaa8yBuhgP4O//wASP1+lUmvd0hs9MiWSReGf/lnH9T3PsKrxm91w5w9np/5SSj+gratbaO3hWG2jCRrxxWXM5fCPltuV7SwS1YzTOZ7lvvSv1+gHYVeCM/X5V9O5qRY1XnqfU06qjBLcGxAoUYAwKqz38UZ2R/vZT0ROT+PpVumJDFG7OkaqznLEDrViKS2Mty3mXz7hnKxKflH+NXwAoAAAApGZVxk8noKjdmZTuUj2B/me1AbD2kxkDGR1J6CmK/zANyex7/8A6qbksAQPo2P5CmnIBGMnqR/8UaYh3y7ccAD16Z/rQM56HPoTyf8AChFLqCD/AMCI7e1OaRVBCY92zwKAAKE+ZjwOgHQU2RmYlew7A/zNNAzj5iWYfeP3v/rCqd5dpEuwsAAecVMpKKuy4Qc3ZDr1YZ4XjlRJY2GCrqCuPp3qkkkDOYFIBVc7R6Vjapr8UKthuB71xuk+Mom8bfZ5pAsc0JRCehYEHH6GuSc3JnoU8PyxbPS/IKnejFW9QcU+PUri3bbOvmp6jhh/jVaG9WUdQandQ6cUk3HWLIlBP4katvdwXS7oXDY6joR+FWK5V8wOGjOxx0YcVdi1x442MqrIFGSw4wP5VvTrX0aOadC2qZu1h+KvElr4X0WS+nw0h+WGLPMj9h9O5p48T6attJcTTeTHGhdmbkYAyfxrwLxh4qn8U6w92+Uto8pbxH+Bf8T1Nd2FpKtK62W5yV5OkrPcyb+9vNc1WW6uHMt1cPkn/PYV6R4N8NCBEyuWPLH1Nc/4Q8PvM63MqfO/QEdBXsmlWC2luOOcVhj8V7SXs4fCjTD0eSPPLdly3gWCIIooqWiuE3PM/iL4kvNQ037PaMyWZ/1m3rJ7H29q8Uu7ohtq/M56CvW1C3MTW0wyCMDNcO/hv7Jq8rMNwLZXNawr6alSpWehmaNojNIJ5l3SHpntXeabpoXGRSabp2AvFddpmmFmHy1hKTk7spJRQ/S9N3EfLXZafYeWoO2s+5ibT9Hmnjwsir8px0NcbFLrN9IghuZpHkXeFUscD35rtwuDdWLk3ZHJXxPs3ypXPWUQKMU+vK20jxNjJiuyO2Mn/wBmqI6T4iLYMF79djf412LBR/nRzPFS/kZ6zRmvIzo3iH/n3vf+/bU6LR9dJffa33CEg7WHOR/9en9Sj/OhfW5fyM9ayKTI9RXlVvouqmdPtNvdxwg5dnDAAe9dPYrqrwoj2M42oAWUxgZx6EZrmxFJUrJO50UajqXbVjrd6Dqw/OjzE/vr+dc21pqB6RXQ/wC/f+FRmz1P+5dY/wB9B/7LXPd9jfl8yx4r8X2vhSwjuZbW6vGlfYkVrHvOcZ59BWF4W+J8XiLVV0+fQtS0933FJpo/3fAzyeMHitI2uqjpFd/9/h/8RUZtNW/543f43B/+IpXY+VHVm6tx1ni/77FJ9rtv+e8X/fYrlBZamTzDc/jcOf8A2Wg6fqJ/5ZXP/f2Si4rHV/a7b/nvH/30KrnWdLHXUbQf9tl/xrnV0rUSP9TMfrK//wAVXn2s+GtYGttFY6XczWyoqCRV3fMAN2T35OM+1dGHpwqT5ZuxjWlOEeaCuevHX9H/AOgpZ8f9N1/xph8RaIOurWX/AH/WvII/CeuFJWfSbwFUyg2Hk7h/TNQf8Ivrw66Re/hE1egsvoP7f5HA8bWX2PzPYj4m0EddXs/+/oqJvFfh4DnV7T/v5XkB8M66DxpF9/35aon8O62ODpN9/wB+H/wp/wBm0P5/yJ+vV/5PzPW5vFvhlhhtXtf++v8A61Z0iW8dnPeabFHqNhOpO2FgSjD+6fTJOR2JzXlFzpGoWXlyXVlcwIzhQ0sTKCfTmvQfhau2XWoVyIllXavYckVz4vAU6NP2lOVzfC4ypVqck4ks/h5Z4luIEYKwztYYZfYj1rOfR3Q8rXpDw+WxZRlT94etRS2MUw3KBzXnwfN6ndK6PN30nzOQvz/zqWwaSyk2lS0R+8vp7iu0l0tc8CqVzpPmDeq/OOo9f/r1VmtULmFt40ljEkZDKehFWkhHpWdaLLZSZUZQ/eT1/wDr1vwqkyCSM5U/pWsZXFcpyWUcwUSLuUHOD0P19ajMjxy4dAEPCxjl29/pWuIfakktRKpGSpPG5eDiqEZrWxRleLkL91N21VPcn1qzCq3KblI8xRgShePfGamt7WRCwYKsfQIvP4k1aWMKAAMCgAt4xEgUFj3yTkmrS1Eo21FdX0dqg3k7m+6g5ZvoKQFxpAikkgAdSTwKz3vJbs7LVtkXRpyOv+6P61lajqMFrb/a9YuEgtx9yHP3j6YH3j7Cudk1nVvFE32XTY5LKxPBYcSOPc/wj6c+9ZTqKI1FyN291+106RrHTo/td6T8yqchT6u3r7dfpT9N0Sa6uFvtWkM9z/Ah4VB6AdqtaL4etNIt1WNVaXu2P5Vp5IPBwajlctZfcVdR+EtLCABuxx0A6CpO1RRTbxtP3h+tS1qlYkKKKjaUKcAbm9BTAkyBUTTDGQRjOM/4etRO+9MsVIGf90fX1pA2Dg7sn8z9B2piFGcsMkk9efmP+FAb5R93A4B7D296ODndgr/EBwB9T3obqPm+Y9Djk/QdqABs7gMkEj8T9fSkGSFBK8Ec4+UfT1oG37oHy9x2B9z3pVHI5O49PU/QdhQApzkpu4HJGev1Pamngqwx7Htn2FKvy9Oncdh9fU05F3DcSQMnluv4elAFC/vUtY2DYXjJ55/GvN/FniKeC1eVYZhGOQ+w4H413F7YuNXjkkdXtTnAJ53Y4B/X8quFo2gJcAjptPO6uOfNJvm0senQlCnFOKufMt140uLuRo1DMfUdKxllefUN0zkSD5kwele/6x8NvD1/M95BYRQXLcnZkIx91BxXlWs6vdeFtSk06TRIbaVPusoG1x2KnuKUUuhc68uiNXRtf18eTAjSPCWAaZoiSq9z2zxXaXfjSe18uGy02WZduTLJMsQB9wef0ryN/F+q3K5jg+XpndxTI7zVL51Qy4d/uomeapcsTKUatXyPQr3xdrkpJE2mWQ9QrTsPz2ish/Es3no194ivrhVYFo0ZY0Iz02qOR7E1lx+HbgjdPuc981oWNlbWj5ezif8A31zTdZ9DP6r3Z6Re+INPkmjNpp8ctqYx5f8AcPrn/wCvWIvhSHxL4gjmkhEaBcsEAAznjp6VTtXibGxFQdgowK6DS9Y/szU4pAMxlcOPUVUcU1KyVkyZYRcvdnQaboA0djHIAwU/KQOCK6BSCoK9KnVob22V0YPG4yrCqbo9tJg8jsfWqnTvqjmUraMmzRTVYOMiiufU0PI48sAf4hVuSyS6VZNvzjrUEag4Irc0yLzHC44NQkdEnoJpmllivy12enacsagkUmnWARQSK2kQIMCtYQ6swlIwfFjeT4fkA7sB/WsrwPBi9uC3Oy3jT9B/hVvx3Jt0mOMdWY/y/wDr0/wZHh9Rft5ioD9M/wCNetTXLhn5nBPWujq+lFFFch1BSZopaAK1+C1hOOuYz/KmWEglgEnQN0B+lW8Zqu1jbsxJQ59mIoAmMiDqy/nTJLmGMAvKoB6c9ajOn2veMn6sf8aT+zbQZHkjk56mgBzX1uiby5x7Kc/lUD6xbIwBSfkZyIWNWBaxhcAcehANOEWBxtx0+7QBVTWbBzt8/afR1K/zFT/brX/n4j/OmSabazuGniSUjoGUYH4Uq6bYxtuS0gVs5yEAOaAA6lZgf8fMf51U0l1ujLPGwaHzG2MOjc9afJZWr3DGS0gkm6/PGDvHrn1q7AYvKAiUKq8bQMbfbFAEtFMSVJPusDj0NPoAKKKKAOF+KXOiacvrfp/6C1ZvwuT99rTf9NlH/oVaPxQP/Et0oHob5f5GqfwuHyawf+m4/rXZL/cn6nH/AMxS9DvyuagKeWxKjIPUVZppFeXtqjuIiisMjGKiaEVKcxtkD5T1HpTuCMjpW0ZcxDVjOms1clgOe49aihR7eTdH3+8vY1q7ajeIHkD60xEkRSVNy/iD1FSeWPSqqAxtuU4P86tG5iWFpZHWNVGWLHGKpMA2U1yE46t6CqMWtw3YleJJhChwJPLOZD/sj+prnPEnjPTtDRkuZC9wRkWcLZc/757f560XA6G6vmVWEGzIHzSsfkT/ABrgdW8cWtrM8Gjj+0b9uGuW5jU+3r9Bx71y13q2v+NZ/I/1FjniCLIQf7x/i/zxXdeGfCVppMazOgkn/vMOn0rKU3LSJSSWsjN0fwpfavcjU9enkeRuQG649AOiivQLS1htIBFbxhIx2FIoqVTg0Rglr1ByvoTo1OYZGR1qKpFarIGAkEEHBFW4pRIvow6iq7r3FMBKncDyKBl+qk+4Md+CueM8KPr6mrEcgkXI69xSuoYYP4e1MZV3HaCwzj7p288+goxgMABnOW+bH/fRpNrI5QBvfB5b3JpcgKfu7R0yPlB+nc0xCrg85B7A4wPwHegff6cnrjr+JpCMOQS2T3/ix/QUoPGcrgds/KPx7mgADDYpBXrgHHH4DvSHJZhjB9M9R6k+lLuPHUn3+8fp6U3grjgqDgjPyj6+poAnKogDuMsOmPX2pkoMuMg8HgA4/M0gA3Ahzub1GD7AegppdQACFwCSSPuj/E0DK0tpazIvmBjg5Vsn7wPYd6pvF5NwykkbegNaD7juA3gnjI+830HYVl6nvW0YkhWQYwvIH1Pesa0bxubUJNS5e4kt2gwmcH3rG1/QrDxBYm2vYVkXGUYj5kPqD2NV7W4E7Es4IB5X+laRmATJ61yN3O2zizwPxN4T1TwpcPcKhuNNbrKg+5/vDt9eldR8ONOW80+XV7oL5SsY7fcOv94/0/OvUwIZ0KyIGU8EMMg1VGj6bbxRQQwCKCNiyxR/KmSc9PrRzaGsZ66kttp1ulvu8sFiO4rF1HRYGBdFAJ9K6QyLtwpA4rPumyeuaTkQ73ucTJayWkvA4qQTb2GeCBW1fRK3UZrDuItkvy9BUXKO18J66Ldvsdw37lz8p/umu5dVkQqwyDXjFvOVx2Ir0Hw3roubdbeUkyJwMDJI9TXVQq391nFiKVvfRqSwSQvgZIPQiitFZFYAggg9DRXTyo5DxyIbJMZrptAXddKK5uRcMHFdP4bP+koa4onXJ6HeQoEQVLTU+6KdXSjnOO8bndPYRZxlxn6FgK0fBiEaTLIeTJOxz+ArF8YOH1y3TP3Ez+QZv6Cuj8KRCLw9bYH3tzfmTXoz0w8Uccda7ZtVA0uTglPzqc9Kg5BICvj8K4zqYi7ehxz0+Y0hZeQCvPuaX5gP4/wxQC2CPn+uRTATI29U9eppowf7nPuafk5OM5HGNwoyQM88dcuKAEOAo4Xkc8GhUVm+UL78GlYkPkE446vSE4J5PHq9AD/LbI+5x04o8rGcBBn2ph44Jwc/89KQMQ/B+n7zrQA/yT6R/kaUxNxgJwc9D1qMsCMgjHX/AFnSgNnuOB/z0oASS2aRScqrjlWXOQagO6UsP9XdquGUdHFTb9qHJYY9JM1RubiLIb96JRyj5zg/4VMpJaNlQjKXwoym1DzLjYx2OpxkcGtBdVMYUSLuXpuDHNZ+rabJfL9qtkEd6B88BOPM9x71zWma15uoNZyFlmjOHjYYZfqD0rhbnTeh6ip060L9V0PSYh5gSRCrKTnIc1YQEDkd/Wuas7iRCWhfaD1Xsa2rS/hm/ds5WX+65/lXVTrKe+559ShKD8jkPif/AMeWkD/p8H8qqfCzmDVj/wBN1/kas/E9gINGX1vP6VB8K+bPVP8AruP5V6U/9y+Z5v8AzFr0PQMUmKcaSvLO8aQDUJ/dH/YP6VPTWGRS1WqAbRUYJjOD9zsfSpK2jJSRDVhjL3H41Q1SawtrF5tSkijtk5LSHA//AF1S8ReKrHw9GFkPm3bj5IE5P1PoK8f1jUdU8U6jvnYsFOFQcRxD/H9aTaQJNm14k+JNzdg2OgI1rb/d8/H7x/8AdH8P8/pWLo/hea8lE97u+Y7ipOWb6mtfRfDsVuQ5XzJT/GR/L0rutL0sAAlal3Y7pbDdE0aO2jULGFUdABXQqgAp0cQjXAFPxVpWJGAU4UuKMUCHA9u1PFMFKOOtAEqtTWGOR0oBpc0wGI5Rgw/H3q6rB1DDoapMuOR0p0Uhjbn7p60XGi2c4O3r2zVQ7kcs+SfcZY/QdquZGM549aqXNzAqnLnOP4e/tmhyS3KUW9hqsUBUAEnqOoHuxpTnOQccYDf/ABIqjHqBZsouVXIHPyj8O9RNqTRsxbDHucdB9ah1YGioTNQgnIPHGSp/i+ppQcrGQUPP3u30ArAfxLHCVTy1kB4VB3NW/wC0Zwm94VViO7cgfh0pKtB9RvDzXQ08gsRtYFjnbnnHv6UhPyEluAeu3gfQetUE1izdcSyKuMYXJK/iasJeQSqzxXCvzgsp5+gHatFJPZmbhJbonOCF4fLD5l7nHqe1U9RszqFlJBFKFZhhHPCD296tyHcduAzE5C5wMerVGWy4OcZ4DN/JR/Wm0mrMUZOLujzgeD9X0y9uNQlu4xsjYiGMlvMx6+g9+tW7S+3ookVkYjOD1ruHTcjo8ed/BA5I46sf6V5X4w1H7BepLaN8ycbexHoa5KtNQtY9KhUnXb5jsEnCqMYqvNfKZACMY74rmtJ8TpeWRkCHIO10PVTUq6h5jkgED0NYtF8tmdCbxMZBBqpNLuY81QWbJBPFOkckVA0htwSxAzVdoQzcipgRvGTmnvg4ORUsaM6W2KtxUtndS2NwkyZBU1d8sMvHNRva57danmadxuKaszs7TXBcQK0UQ2gAcsFGfQUVwyzS2ZKBcg+oorsji421OGWElfQYp8y2De1dD4WJe5Uehrl9Ml82z2+ldP4RbbqBQ1MBS2PRF+6KWkHSlrpOc878TSB/EUxJ+5E38gP/AGau50aLydFs48YxCv8ALNeeasxn1u9IOcnYPxcf/E16dCnlwog6KoFejiNKcYnHQ1qSY5vun6VWBUdAv/fBqeQ4Q9fwOKi5HXcP+B1yHUxuFIx8uP8AcNOBADHjPrsNAOOeeP8AbpoIwSDwf+mlAC/LtIxyfSPpS9Vxjnr9zrSZG0j5SOoBegngAbfbL96AF2hl4BBHU7OtKcEDKsT67aQRNj7g/wC+zStESSdqnI7saAEIwGBDMT32igDBU4J78IKXY2BgLkDHU0ghOfupjPOM0AAyDnDMD22imjIDDa5yO6DinCJhuAVAD9aTyD2VOnPJoAhljZ42xu+ZeD5YzXKypqUetRrcQuIRn5wMr045rsBHIGHyR9MZDGmyQM6EFV+7g/Maxq0lPU6KFd0rq17nI6zIz2xdSQwHDA8g1nNp8XiOG2kdxBrSx7oLkDHmgdUb1roZbESxFMkr6YrnteSS0hjmtmEUsBDQkD7pHNc17PXY9JtTiox3WxDpmqXFvdvYX8ZhuozhkPf3HtXQ+U0iecfwqrbSab480qC+i2w6lB3HVT3HuKvQSlUMMylHj4KntUzpcu2xh7Xm0as+pyPi+W8uo9KSQF1troHf3wSAM1pfCrP2DUz/ANNx/KtG8gWVTjB7jineBdPXTV1GJT8rzB1HcAjpXdSxV8O6Mt76Hn18K1XVaO3U6+kpaSsgCkpaQ0AMZQwxWbqUl3BYyC0KiTHyuwzt/DvWkzBRz1qCT94CD09KFFvbQV11PHLrTJrm9ked5JHZsuzHlj7mtbT9ICBVVMD2Fdpc6JFJL5ijGetWbbTI4gMinGFhSncy9P0vbgla3oohGoAFSKgUYApa0SIExRilooASkp1JigBKdSUooGOFLTaXOaAFpjDb9KdmoJpQF61EpWNIQcmQXF04TaGIWuelvZtQ1JbC2yM8yOP4V9aXV9TKuIY8tM52oi8kmtDSdOGmWrNJg3M3zSt1x6D6CuNyc5Hoxgqcb/cSyrFaQKg4RRiuS13V/wB2Y1cqg67e9X9f1PylZcgCq/hvQXuJ01bUFIjU7reFh1P98/0H4+lS3d2RpBKK55GjoGlPa26316hFy4yqH/lkP8amv7pUBBcBQMmrOpXywQsc9BXnmsa0zCRmfCDkmq20RKTm+ZiahrJE8gi+SPPUnrWYfEj206FJyD0Iz1FVbPSJdfvYR50wjY5ZUAHHsf69KvyfDBXvnlm1ARWxb5EGXcj0J4FVypblc8dju/BvildSiaCR2lAYYL/dx357n0rsc4ZSXO5+N5HzNz2HYV5jYadaaIIyJ/M8o5QFdqj3x611Ol+K7a8uUt/nDucFweSewJPQfSuqnVjtc4a1GTbklodIw5Kp84HVT91fdj3xXG+KfClpeW0t3D5iynJA7uR/dFdixwSWAAXkA8Iv+JqNgrKd4fL4G/8AjcZ7DsK1cU9znhUlD4WeD29ve2HmQQRoHzvEOfuH1Zv6Vs2E/wBrhDgBJAPnXoPqPavQ77wzbzSZSJQc/KoPyAjgFj3PtWPceGtwEkTbXGQZlTDsB2UenuazlSTOiOJfUxEO3qSTUhn+WpLi2lR9joRJjJXqQPfHAqlKXHG2uScHF2Z1QqKWqLcbqec1MoL/AErKSUq3Oa0IZhxz2rFo0RfhjwMdq0rTTJb1wkSbj3J6D8ak0TS5NRYOQUgXq/r7Cu0t7eK2iEUKhVH61pSw7nq9jCtiFDRbmRbeF9Pij/0lBPIepbOB9KK3KK7lRppWscLq1G73PC9CfMZHtXVeG3Kawo9a4vRJCGwK7Dw/82qIe+a5I7m8tj05PuilYhVJPYU1PuD6VVubtPKkVSDhfmJPAFdNzBRcnZHnlqv2rXORnzLqMfqT/WvUx0rzyPVLCDV4Et7eJhHIHdwOn4+tegRSLLGrocqRkGuieIjW+HoJ4OeG+PqEjKB83T6ZqFipJxjB7GOnzsFUEkjHowFQwypJuKyMSOMFqi6FZ7jxgDkA56fu6Bng+v8A0zoycdDgcZ30vJQ9N2efnpiEB4PDZ458ukJbjh+D/cFHygggjI65kNOG3O7KYx8x3d6AFUuACS59QVFNHmFd26QfgKZ+728eXnv8xp67GRuUzgZ64xQAuW2kESHPfih9wVcGQnHYjmmY2sG/djPT5TSlVUqpCDHJ68UAOBfkfvOeM8cUhZ8MMScHrkU1TEJFxswenBz6UoCIxVvLGBg4BoAd8xUjMgxzk45rL1e+NlDl5H2Fc++fwq+AkcZyIxuAxwelNmt4JodjxQvGTyCpIzUTi5RsjSlKMZJyV0Y0V351tHIv3JFDA1i6wu+2ICbmJ5JOcD+ldS9lDDCghRUi6ALkAVmalbBrVwq44PSuKpBrRnoUqkW7o8y0iW70PWTd2agx+YWZGBwa9Rtbm08T2H2u1/dXicOjfeU/3WFcrpkVzNp91aQRK8itvUFQWweuPpgfnUUEWo6LNDfiCS3mb5WDKQHA9fUUU5uKs9Ua16aq+9F2kjqokdy6OhR04YGoFkk0y8FygJXo6+orUt7iHW7fzoSIrxBhkP8AnpWfqD/uirfK44ZT2qpx5feicsJ83uy3OmhmjuIUliYMjDIIqSuL0XVmsZGic7oSclfT3Fdh5yFAysGDDII71pCXMc9Sm4MeTio2l7D86jZy1NrVRMWwNFFFUQFFFFMAooopAFJS0lABRRRQMSlpKKQC0E96SgnA96UnZFxjdkDSOzY6D0qOQZGO1TMRk9KrSvk4rmmzsj5EUdvaxz+csMYmHG/aM4+tSSkshwcE0gVUBYnJpgkMjcdKi5e5SOj2cs6zXEfnOpyA54H4VZuJ+oB6dhSy73GyI4PcilEKhdufr71O2xXqcR4jvnVCrNhT1NZWjeE73X5lur5GtdPU5RHGHl98Ht6Zr0jyok5KL+IqGa9+YhSCR6URTWpfP7tkiKC1s9Lg8m1iVABye5+prB1TU0iLgAFh054FTarqyxxtg/NjpXF3tzuDTzuFjHJJNNXk7Akkrslu7+S5xuOFC8/WqFod90I1LZJyVBxke57CqplmuGKurRRn7mzl2+g/rWxY2MaQBFTLLgyQ7xj/AHnauynQ5dWc9SvdWieneHr97yyj3yLK8XBbOVTjoB1JrZcbmAyfn7D7574J7CuM0SY286SyMhVQAJcHYPZB3+tdguXyuSN3QbvnfjqSOgrc4XuKuCCBsyOGQfdX6+pqtNEfvFzlv4/4n9lHb0qwVA2rsXCenEa+h9zSPwu5nb5hgSAfO/so7UEmDeaeZV2kHceSuOAR3dhjPQVzd7ZSQAuGwob53kHHTogxzXcy2oYbfL3Kp4iBwOe7nuaz7q2RwzmQkYIWYjhfQIvc0nFPcuMmtUcBPdLCxSW2bfnhEYM2PUjsK2fDNhDrd2RDMrW8R/esOo9vqasX+kF8MkUuBgFAoDuR/fJ7YqLwzdLoWozRuytaykCSRflWMjp9epzisXRi2bqtK2h6VbokMSxRIEjQYAHapweagRtygg5B6EU/dW9jmJs0VDvooEfP+jSYmPtXXaFciK/Ep+6rc1xmkffkaum0vIjkb1rz1udtrnpF1qoa3DBwiY5GetcXrviyOBHAkREUcvnAArK1TULhLH5SxxxiuZufBGueLbdEjIgheQFpJiQoX2HU1LfNNRbO+nCFOnz7l/wXr83jDxqbK1X/AIl9tE0jORzI2QB9BzXuIuIrK3WFWDOoxjPT61wnhHwVpfgW1keGeSa6lXbLM/GR1wAOgqPWvEsUWVh/Q1vOpCmrQOaFKpiJXmdNqmtgQ7FKef8A3mPygetc/pWu+Rq53zecZBtdvLLKPoB/WuNa9vdTnxCjuCecMBgfjXXeGNEaxYXM/wBpjCdBJMCG+oqINyanI3rQjTpulDVs9DglWaNSmVyOcx4BNPzxjk8YOE/WqtlPDcW6mEkoSTnzOQc81YOA3BBxyMyV2Jp6o8hpp2YpBBYZbjvsH6UmX5H7zOeuwelNOGOSEwOuXpWIOHHl7we7nFMQ8ZByFfB5xgULvDAkuRjOCB+VRhk4ZPL3cknJ6GkbaDx5WTyM55oAftfk/vfxYUAsV3fvODwCw5puU8tdxjGD6EgUoaPOCYyoyQNp4oAdhn4/eL3zuFDbuMb+nZhUYZQPvR4YcgKaVAh6+XuPQhTQA75lYYMjd/vClG45BEi9/vD8qjUINxIj3DptU+tOcJIeCnPUlSeaAGSglDnecerA1Skj3jGKusQwKqUBxjGw1RecxQknrisKqVzpo3toZEdv9gv/AD4jgg5IBxkdxW1dXumX1sbd5EkbAIXqVPauZvLmVnYg8VJorEXOZFB9yK5o1HH3VsdU6Sb5nui1Jpk0S/abGRo5kXgngN+FTsE16yIDIl/GgLbTnn0NWb68CwHBAGK88vr+bTtWF5aSlJM/Njo31qoyUXZ7EOEqi5lo0Muri5truSGZSkqtgiu88NaiL3TvJP8ArLfCH3HY159e6pPrepC6nVFIwAFHYV2Xgm2ZLGe7YY898L9B/wDXNVTVp+6TXd6V5bnU0UUV0nnhRRmjNABRSUUwFopKKQBRRRQAUlLSUDCiikpDFyB1qNm65pzcVE3XNYTldnTTjZCHp61ERg7mp7MEHPX0qAb3bLcDsKybNkhJMvjOQKXAC4X8aSU5A7Y71BJMRgD7vepdi1cnLgLxVQ3aAFmYKo7nvUctzsU7eeKy4YvNfdO27ByAegpXKUe5PdX8sifuU69DWPPff2dExLbp25we1aGpahFZwHHJxwBXEz3TzzPNI3U5oirsroLd3ZlYyysAvc+tY80v2mZXaP8AcJzvY/KBjt/eNW5F+0/Kygxn+E9KRLQwzBm27ByjsBtiHoB3Nd1Kkoq73OSrVvotia0tlDI6MyvIMgkfvZCOwz90Vt28Kb9gQbQeY4+ETpy57n2qnYxJ5i7lK+auAxz5sn/xIrWtoQ8SxLGgKcmIH92vPVz3I5+tbXOZs1tNaMlbkHIA2+YwOP8AtmPr7V01tkIPlfL8lM/O/wBT2HPSuatPluROgLjGPMfuO6oo7cda3bbCIqKjqG6wqcs3ux9KCWagDSDgxsBz0yiEHt6mkYE5YllD8b/42PovoKXYzKjgISo9cIn0Hc0qMgiLssrF8jJB3SfQdqCSPy0bMJXjrsHRfdjUUkQMazb0J6CT+77Kv9asSR7EK7FZP7gGFU+rH19qTgkSFgCFAEp4UE/3RQBQe3UEBUkV2PzIRlpPcn061lzaSLhsARyMjEAquFi44wO/NdPHaseCWjUNk4bJf3J/CpvIRV2qoA9AKBmZpEklvEtpO5dlGFcjGfatKSaOJC8jBUHUmq81uB83THOa4zWdSmvJjliIl4VR/Ok5JK7BJt6GjqXiqUXG2zXZEOAx6tRXHyzNu4zRXM8RrsdKoaas5vSwVhJ9TXTWXyQAdzWJp8GIEz0rZhb5gBWJrFGnpscZ1BRLGrjqAwyM1tXmqJbZRGzIepPAFYIbyT5vTA61hFdV8QTOumQNIm7DTudsa/j3/DNRUutjtoxUld7F7W/E4C7fNz2+tUNI0PUPEEomeNkts/ebgGug0bwZpumSC5v2N9cj+OYfID/sp/U5rcu9bjggITCgcDFJWWrNXNpctNEdnpOl6Ou/yUM+MeYRz+HpVDVtejdW8471QY4JA/SsK/1e4uJCRvbsFUZJqXTdLudQuoWljuohn+EqB+NaQhKo/IznKFFXe503hK8nd/ldVRmwFMDZAPvXcgqee+3OTHWTolhJbQgsLlSRwHcfnWuFbdjEmD/FuruSUVZHj1JOcnJiH7ucnGf+efNLy3QvwDyUoCPkZV+vXfSlH6bO+fv0yBF3hlB8w9P4RS5YH/loeD2FJ5TE4KArnqXOaDExP+rTj/aNADSGLf8ALUA+w4pSHIx+9IBPQjJpfJO3GxcHr8xo8qTLHZHyMHk8igBNrgj/AFh/EUvzhDlZOSMAsM0CFuhSPAHHWgRODnbHnjB5oAQ7xJkCXr03DBpRuGQRJg99w4pPJfqFi3Hr160ogYOflj2kY6HNADQG29JcAZ++PyrLmXchFaZt2VGASEL6AGs6T7pxWFY6KBhXUQyajt5liPHBqe8HJzWLPOYyfSuPqd26L2oXw8ojOeK4q9k82YmtG8uyykdaxWfc5zTGlYu6dC8sgRBlm+UfU8V61ZWqWVlDbJ92NAv1rg/BtmJ9TEjDKxDf+PavQ8100Vpc4MTO8rC0lJmjNbHKLRTc0uaAFzRmkzRmgBc0ZpM0UALS02loGLQFLMFHU0Vat49o3HqaBkqRqigAUNEjdVFOoqrDKc1q2MxnPsaoSboyQQQfQ1t1HLDHMuHUH39KxnSvsaQq23MPYScscmmyyCNCzYAFWbu3e2UuMtGO47Vzd7eNM+AflH61yTvDRnZD39ieW93EnOF7VTkvC7dcCs+4uM9DVRrjHesrs3UUast4MbQRVNroqSe/pVAzOx44FSMQsRbHPahMdjL1W5d2xnJJrktbv5raWGCBgJFO9x2Psa6HV5BaQG5uDtQDJrhoXm1W9eVI2Yu3AA6DsK6KemplUu1yo6/S7mO9gWROOzKeqn0NbMbQoMSOo78nmsLS9Bu48yFzFuGGA4yK2I4ILJcA84yWPJJq3iOxEcNf4mXLVVaUKZXEYGC5BLyAg8ZxwOa1FW3zHBDFuAUbRIdsQx3Pqa5KTVn8/wAqM9ehFWYbqSSMbWZSD1Y9auNWTVweFh3O5syCDMrE7T/rXj5I6YQenGPxrXtY/Lx5UZTnLRHBPPdz6dOO1ZemuksccySgNKMGRj87EDogNbaRAJkxbRnmIEcHszHt9K6Ueayym9I87kJQkF2GFj9gO9SFdm7Bb5iMsDln/wABTchwJAVOBgyZyiH2Hc0+GEuBIhZN2NzsPmcf0FMQxYmXagiBPOEDfKPdj69atrbqH3t8zds9F+lSIiRrhFCj0ApaACmtSk0080AROMg56VxWv2SWLGXH7puR7e1djcTpApZyABXl3jLxKblmtYsbe9Y1pRUdTajGUpaGDeauizkJ0HpRXNSygPyeaK85zkz0FTijrmIhjVR6VatW+YGs2Ri8gzWlaLkit0Ry2R0FhBDdTqk67o8cr61t3V3BawBECRRoPlVRgD8K52K5+zRtLnoKxL7Umm3STShIx3Y4FKb1sjajTurs0NR1iWWYlHyvYelZoM90Tk4A6t2FPtLR7phgHb611FppQitWIBBxwQm4/l3rSlRvrIdbEKCtEwrLQbe6lWWBreaUfM/mSngD6V3WkaLbwwjfDa7Qdw2yMefX9BTtK014U3GWTsMfZ1BNb0K7Vwu4cH/lmBzXYkktDypzcnqGEHXyge3Wnq7qE+aPYRkYB6UHcAPmfkcfJ0pAXILAyjHYqKCBfOYg/vEGPRTQZXAyZBg9MITQNxXH7373oOKT5yo4l468jmgBfNYnh/oNhpCzgbvNOD0Hl0MrbVI8zOeRvFHJDAq3PP3/ANKAB5HBwGcZ5GEzj2pvmuM5kkJHPEdImdgGxsDn/W07ac7ihB6gGTjNACh3wPml5GM7P1oBfdt3S9cZ2jFNHB3bMHPeXigxAvyo2np+86/hQAoeQYDeaTjnCD1pN0hPWfrj7opAMHdtX5T183ofejCq3GzaeMmTtQA9y+N370g87cDj2rKduorRZQGB2R+oPmHmsubKs39KwrdDej1My+Oc1zV8w3VvXzlc5rlL+cmQj3rjerPQhsUp3HNUBy/HrU0z5PPWordTJKFHJJ4ouN7HpPgy08jSGnYfNM2R9Bx/jXSZqrYwC0sILdekaBanzXdFWSR5E5c0mx2aTNMLUhaqIJM0ZqLfRuoAlzRmo91LmgCTNIzhELE8AU3dVLUJ8IIgeW5NMAjvZXYnIx2GKsLdN3UGqFv2B7dasDrxTsMux3ShgXQ49qurqFuRyxX6isnjgdqZI2OM0WGdAkscoyjqw9jT64+a4KHcrFSO4NSQa9d2+A7LMo6huv50Bc6ukNZdr4gspyFkYwv6P0/OtLeCuQQQehFMBGPBrmNb0bcrz2S/PjLRDv8AT/CuilkCjrWbc3BRGweTUzpqasxwqSg7o8znu9rnOQc4I9KgE5c9a1vFemZjbULYZlXmZB/EPUe4rjY7/kZNebUpODsz1qVSNSN0dFGwXv8AnVjzoycZrm21HeRg49aX+0TjOenSpSNWbdzZWt4c3KrIAOEPSmGSyt+Ehjjx02gVz8+pzE4VuKqGeSQZLEmrUSGzoLnWUEZVMVz13eyynG7A/wDr1DJOqNhjluyjrRDZSXMgaQcdgOlawpX1MKldQ0NHTtPmunSROFxw1dbp/h9SF3rvIORuGeaoaEBZMsbjMJPP+z716Jp1quFYAEHkGuuEYpaHFUrSkZVnY3FtNklgwAzKRyfZB2HbNdDbq0CgLGXVyAIxyc4yS5NXWtlki2glGx8rgcr9KbFZsAUP7uIHnBy0n1NaGI05eX9wDI3TcWyieox3q3DF5SnLs7Hksx6mnpGkYwihR7CnUCEoopDQAhqN3wDT26YrL1bUI7G2ZnbBxSbshpXdjA8U61HawOgOXPAHvXk9wryPJNKfmY5rrLsy6zftIFIiXoTXN6tGVuvKB6V59aTk79D0aUVBW6nOTQkyE5orQezyeTRWNzY6IR8g9a0rYbcVmWjl0GTWjCeQK3RElZ2HateR2enGSQ8eg6mvIINUvfFHjKwt5XYWxul2Qg/KAD39TxXpHioZt8HoiFj+VcT8KtNN544tXIyIkeQ/lj+tdWHim5SfQwrzcYRiup7xpemhVUBa6iCy2wjCseR91sH86Syt0hQFyqj3NWJr+zXbGZEznOGBq7pbmDUp7ImWIqAAsn4y09Rh1yGAB6mTNRJJG6Aq0DADGalHlFlCmPnqPXHpVGQjZDbyo4OcmTgUA7TvCoM9f3lDMm770eOw20KNzfKY+n9ygBNqA42xgHr+85NOyoJUiILnPX8qXcpQ/wALD5idlIXDJ8rZYYyQlAEeFVgR5A7g88/5NK+3cSfJ3dDkGlBYgnzGODjiOgykooBkBHUiPrQBH+7zyYOmeVPT/Jp7MhXEhhOAMcHildsIo3SZ67glPJZtoBdTjk7Rz/n+tAEQ24AzCcc8If0pS5VQRJGFB4+Q0oZsj55jnn7lODlgikyg9c7cZoAi8xSv3kBY8jyzz6Up2sgO+M4xn93TiXebgzqDxjaMCkIcL964JzjgDt3oARpOgEi8dvLzis68AzvDBsjOQMVpO8hCrtnBA6gDmqF4OWBPTjNZVvhNqPxHNakWKnBrj70/OfX1ruLyPeuMVzF5Z5cgCuBvU9KOxzUjHPNafhq1+163bIRxvDH6Dn+lVLy3MRPHeug8CRBtUkk/uRnH1JxVQ1kiaztTbPRM00mkJppau88gC1Rs9IzVC70CJDJijzeaqPJioTPz1pDNMSCnh6zUmz3qdZaYi4ZAqlieBWNLOZpmfOAT+lTX9zsiCA8t/KqEbZHHNNDRp2xyhPOTVkdTzVS1Yngjipy+01QEu4KueOKqzSYUmnSvxj1qpO3AOaBleRtze1RZ3EcDvQxGSaYSeTmkIikGTnk0yPWbzSxmCY7RyY25U/hT5m2Juzmud1G5GxueTQM73S/EtrrMWARFcKPmiJ/UeopbqcAkE815F9rkgkEsbsrqcqVOCK67R/EY1SPyZzi5Uf8AfY9atMlo3JZRyTzmvMfENiNN1Z0j4hl/eRgdvUfnXoEkgRSSePWvMfFWvHUdSWO0RWigBUSH+Inr+HFZ1oKUTXD1HCXkQiRvWjcw/i4rOhN26/O4z/sripRZvJ99mP1NcyovqdUsUuiLJu4kPMmT6DmkNzLKNsSlFPc9aWKwA/hrRt7L2rRU4oxlXnIr2dlubJBJPUmuls7ZQApH0NQ21sFA4rWtoeRVmBbtLU5AIrstEk8hRFJ9w/dJ7ViWEIcAHr2rchjwMULQR0aCn1Qs7nAEUh+hP8qv1oISkzS0lABSGlpKYEbnapY9q8/16abVNS+zxn92h+Y12eq3BitmVPvMMCuHvpf7NjYg5kfk1z15aWOigtbmbqdzHp9v5UPD4rjppt0hZjlj3rTu5WuJi7nJJrMvohboXPHFcbfMdqXKijPeKrAZorIkYSOTmilyhc6zSZ2Zih6iuhs0LS4xXP6YFF1nHWu10i0RpN8gGzvmtkVV30MDUdJvteN1b2MW5mQxh24Vc+prZ8HeArTwbIbuW7ae9eMIxAwigkdO/brXR3OrWlhBtjKjA4VRXJ6hrs12zBThSc/ypKpKKaT3GqCm02tjptS1xYIn8p8Hpkdagn1mO1jC2qgM45f7zt9TXIMs0/DHJPYVoW+jXVzCBJLIAo4CdTThGUjaTp01qdZ4T1CWW8mWeUhXX5Qeea7CKTcGG9jxwdmMV59pOn3KRCMxXwOQeWAxj0NdlYpcLCodJzgnIaTk/wCc/pXZThyxseTiJqc3JGgZMNuJkwOo28Ug3EFgZsngjA/lSlTgqA5B776QKfmJVs4wMydasxHfNsOfNzx9aZtbdz5//fQpNqkncFzjI/eUip8xAij/AO/maAHOHLkhJsezDFJsIC4WY5H9+mgIxGEjP/A88etIFAJxHCFOcMX60ATMpZwNr4AxvD9qYwdn/wBXKM+kmBTcRlR/qNx7buMdsUFVJCKIQF6rk/jQA5Q6sG8uTg95KCoaT5ldQeSfN6UgCEjPkYXpzn6U1drMDH9nJ7cnmgBTucktF2HPnUuzBZVj+UkEHzOppCVUBl+z/MOpFNXG75Tb5B7KeMUgJRE21gYsAj/npyazrtCgYHg+mc1ppMXZFEkRPfGelLLaQzElwST6Gs6keZWRpTkovU5eVQF/Csi5jVSciu3fSbY/3x/wKs+80C2kU/vJF78YrldCZ1xxEEeZasVGR3rU8AtnULpe/lZ/Wrmo+FY5nKpeMG9Cmf603wzpraJqrzTTK8LRlPlU5zkUo0pwlew6lanOm0mdiTTCaQTwzZMMgYfqKaxrrTPOY1mqCRqe7VVkfAoERSvwaqNLzTppKoyS4NJjLqTe9Wo5/esZZeetFxd+XCcH5m4FCAlurzzZ2IbgcCpbdycday4E3tk1s2MO9wcHaO9aIZq2seACKfKuASOtPRlC4Bpkx+TimIqNKcknsarTS55P4U6Uleag3qQS3agCBmJ6DvTScEfrRJPGD1AFUZb1ASQ1IB+oTiOPGa5S9uN2R3q7qGoCQnJBrCmmBzk0xkEjkdTUEVw8FwssbFXQ5BHrTZZeMjvUPHXNFxm5q/iOa909LaIFHkGJWH8hWDBZ9OKngj3tk1qwQAAcVLdxLQqxWXHSrkdl7VdiiFW44fakBRish6VeitMdquw2+e1aENpntSFcz4rbHatG3tiCOKuxWY9KvRWwHUUBcWzi24rXjG5P9r+dVYYtoFW1GBTELmr9nd5xFIef4TVBvmGR1703NMDeoqjZ3e/EUh+bsx71dqkAGmscCklmjgiaWV1SNRlmY4AFcpea9das7QaVmG1HD3TDBb/dH9aG7AWNZ1O3gkMYIlmA+4p+79fSvOtYvpLiVmdufbpW9feTaoYYzk9WYnJP1ridWuP3hCmvPrVOaVj0aFO0bkMc+J9xPArI8Q6p5uI04A61YaTCHnmudvFaa62juaIlMltxujyaKuRxLDEqnrRUt6jN7RElbYrKcjqa6ebUJFQQxHAHWooEWKz3IoBI61n3Lsg+U4LdTVPaxtF3fMyDWdfstJhE1/Odx4VF5Zqv+Fz/AMJFpqX6wNFFIzBFY5JAOMmvO/Hcaq1iOTuLkknr0r2r4cWkKeC9JCr1gDH6kk110qMfZqb6nJWxU+flRfsNDVcYStKHQQ900jQPtH/TfaDj2rorWCNQMLULOq3JUQx8k5461slY5ZTb3Ft7C3hidREik9vMzk1ZSKOOP5EQdmy/QdqriXIY+XHkD+77ipBLlJMomAP7tBA8rH5QAEOehyeBTSUJAJt8+mT+FRfaG8knanTP3aWSd1fAC/8AfI9BTsBM3lIqh/JDnlfl4xQjoqbi0QJ4VlU8euagM8uUG7gj0FTRyOTgtxtJ6CiwCKTtLB4eVznyz0p7bCqqWQtng7M8GoUllIOZD37CkeaULFiQ/MOeB60rAOJXP+tj3jgEx1Ijr8xZg+BziPrSZf5v3jZ29eOKf82APMbn3oAh3H5jvU4IBxFTxKkSgvIDuX5SI8UoDYYea/Uc5+tKUY4/ev1PegBqSfK67ySFypMeMU0M4j3NM3JwNsVTCIg/66Tr0zR5Jz/rZeufvfpQAsb75BtJAA5BTGanqOOPYSdzH2JzUlIBrVRu32n8KvNWVdn52+lCAw55CJXrLLnfyelaUh+eT2rIJ+cn3qhGro777vYf4kNaUuVYg1kaKf8AiZx/Q/yrcvANue9c8pWnYu10UJGqnNJU8hNUJ2NUZlaeXFZ7y5apbhjiqDMc1LKRY82odxuJ/wDZWo2chSfanwjCxqOhGT71UUM0rdVPPGwfrV+G6CjC8DtWcv3fTHpWhbQpsB5rQlltLpjnvUqzE9akhhQL930p0iKrjApiK12n7slQelc9NcMjkZrp2+6R1zXK6uoSc7fWkxoqXUjleKyrouseCTV/cWKg1lX7t5hGeAKBlGVuOTWfNJtBqxM5PFZ07nigBA+56Qn5sdyajBxili+abmpYzXtI+BWrCnSqFsBgVpxCpJLESVfhj9qrQgcVowAcUAWreKtW3hHHFU7cDitSAcCgRPFEPSrCxgUkfSpBVCFXA4p+aZSg5FAC5wcihuRuH4ikpAcGgAzxU8utpYWTy3EckhQceWMlqruMOQOgppAIwRkUAYxF74ikFzqLeVZqcx26nj6n1qtf63Eq/ZNNCsF4Mi/dX6etZnijUbltUGmLJ5drtBKpwW9ifSr+j2MBjHycAdK561RrRHRSgn7zMm4DCNnkJyeSTXEajcfvXI6ZruvFJ8m3Pl8ZrzS8cknmuNLU70/dESQsrEniqUPz3JbHerSf6kj2qO0UCZjitkQySRWZqKsTHawA9KKk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28676" name="AutoShape 4" descr="data:image/jpeg;base64,/9j/4AAQSkZJRgABAQAAAQABAAD/2wBDAAgGBgcGBQgHBwcJCQgKDBQNDAsLDBkSEw8UHRofHh0aHBwgJC4nICIsIxwcKDcpLDAxNDQ0Hyc5PTgyPC4zNDL/2wBDAQkJCQwLDBgNDRgyIRwhMjIyMjIyMjIyMjIyMjIyMjIyMjIyMjIyMjIyMjIyMjIyMjIyMjIyMjIyMjIyMjIyMjL/wAARCAEsAh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ttUS6F0YLhmREOCKje+kEAs9NTYzcFx1/+tXcappsN2BK8ZYqOQOpFcRrFykSmC1h8mP+I/xN9a76NVTSvuctSDT0K0EsGllvJ/fXj8POe3staOm2ondr28JaOMbvqfSs3S9OlvZd2NsY5Lt0FdBLqdjpsIijxJs547mt5Sey3Mku+xCmnz6pdG/vR5cK8qrcBRUkmtW0biCyjNxIOAccflWNfave61IsQ/dwdo17/Wt7SdPjsog7KDKaUlZXn9wLV6D4rK6umEl/Jkk5EYPA+vrWpcXENhbq0gHAyBTI3+U3EpxGvQf3jXI65qkl3OyjO0HGKzjB1JWexbfKhNY1ye7cLG/lxqchV7/WqX2ma72lizbTwp5GaS10yW6cHBNdXomjrHIC6jK89K6ZShTjoZpSky3pdlN5EM00hViOYzXO+JtMFlq0d2FHk3Hytx0at7WddGmXAhNsZFI+9nApuoKut6HKFbJCeZE3v2/wrkTndTezNY2Xuow5dBhvbMy2xAnAzgdDXOhSrFWBBBwQe1dV4Yu2kXy2zuHBBqh4oSKHVhtUKzrk47muXFUG3zR3OqhUt7rMxBxVhFqGLmrca15jZ1jkWpkSljSrCx0hEax1KsdTLFUqxUAQiOnCPNWo4Gc4VST7Vbj01icyHHsKqMJS2JckjOSEs2FBJ9qvQafj5pOfatCK3SIYVQKl2V0woJayMpVG9iuIwBgCuM8T3+69MX/LOIYHoT3ruylcR4l0y4mu3iVdqS8lyOMfX1oxCbgb4OyqXZw0k17rF+NOsELyE/M3ZB6mu3stOttAsFtoTukPMspHLtUemw2ej2nlW6BWPLsfvMfU1k6vriwqS7/eOAByWPoBXnHpO8nZbEeramI2ZR1PYetLa+G55FW71ac20TciFP8AWN9T/D/OtHQ/D7Bo9W1WLyyp3Q2zckHsz+/t2o1q+kYsVwW/hyelKw+a7siSTVLWwtfs9jCkKDso6+59TXLajqDPuknl2p7morm9aMFM75cZK/41Ss9BuvEFwfNP7peXc8Ko9q0jRbXNLYhzinZCWt81/P5FjE8rd2A4Fa8tj9nRY5nzKeoHatSIafodoLOwjAI6t3Y+pqmEDOZp32g92NZq8nZFN8quytHabvuirQt0QZbqKBdI3yW6l/foKuWli8zBpMk+ldlPCt6y0OSpiEtio1lLeQskTGMkcNiorOweCTypk2uK7G0sAoHFXn0mO7QBhhx91gORW8qEeW0dzk9s29Tnba1HHFakFpkDAqxFp0tvL5cq89iOhrXt7QACuOzTsyrprQzo7E+lWorMg9K1lhUDpUgjUdqdhXKUVsB1FWVjAHSpsUuKqxNyPFGKkxSYoAZto21JtpMUWAZik21Jik20WAjxSHCgk4AHUmpcV534u1671zVF8KeHzvmkO25mU8IO4z6ep/CtKVGVSVkTOagrspaxe3fxA18aDpLsmlQNm6uR0bH9PQd69K0zS7TR9OhsLKMRwRLgDufUn3qv4b8OWfhnSI7G1GW+9LKRzI3cmpb7UvIkCRgMR94/0rsk1bkhsjKN95bkWp3bRt5MbbeMse9Y8LY3HHJNPnuDc3Mjnqf0pkAzk+9eTUk5VNT1aUVGGhDeHYhLDBNeYfEG/RNJuIQRuZeMV6NrUrLAW64HIrxTxrMbmSSNWyFXePyrSmlzFS0gzmfDs/2fWvMOcCNs/TaTXrvha3N0olzlB39a8dsY762uZCkEqmSMoSYzyCPevc/hzbkeEYWkGHYnOfritcUrsywjtBs27srHGBXnvjm/a305RGcSSPtB9O+a7vVgViPNef66Eu7hYZFDKg5B9TWWHjeRdeVoM4230Se/sXYzeU8n3SRnd9a1dC8OLp0DvPte5fgkdFHoK14YtmAB+FX40GPSvQseccxPaS6fcm6tflb+IdjXVeHdfS6i2ucSqcMp6iqs0G8HIz9ax7izktZhcWxKuvb1rKrRU15m9Gu4Oz2PSFuS6gjp7UVgaNqyXlnnG10O1lPY0V5sqbTsekpJq6Pf88Vz2v6VFcL54XDD72O9dBmopVDqQehr0VJxd0eNZPRnn1zczALAg2RAYAWqhs3kYA/U5roNW0/7OxkRMr147VhmZhyGyK9OhXU0clSm0y7Ywx2xyRz2NblkwnJZjiFep9fauZt3mu50gX+LqfQdzW2J0zHawEiJOM56+5raauZRdizrMsksSxxKdhHGO1YdrpZnuTkcL1roNRjZYIzEecYqfS7Py4QX5c8k+tQqnJDQpxvIdY6ettDkKM1dt0CAjueTU+3C4FNJWGMs5A9TXK5uRqlY5TxW6BoVbBOMmsnw9qQNwbBpsI5yhP6iqXiHVTfX0xT7udq/QU/wvpLXE4lcHA5r0oxUaNpHO/i0NSOD+zvExjQ/upTuX+tX/EcWmJOk1+hY7cKAeTTtWs2BgnUZlt3Bz6r3qhr8D6n4ntbQcoIwx+lc3xNM2RTitYbyNp7GKZY1PIk5/Wp/sM8Khmj+XH3hyK3ruWHToobC3TM0nyqq9vc+1ULjTby5iVIpQkERwobJLnufYVyTwtOeq0N41pLRlWNRirKJ7VPbafI77SVGPWt620uCJQx/eH17V5yozvZqx0OpHoYsNpLKQFQmtKDScYMzf8BFayoFGFAA9qXbW8aMVuZubZWWBI12ooA9qDHVnbTTt3YyM+lbIgr7KRhtUnBPsKeSSxRhjI6L2/GmbWjbjlT27fiaYiJh5ycH5h1QN/M1zOrvI0kjSONy9FHTjtXV+XnDREEZ4HQD/GsXXNBfUlb7LOiTYyynoT9e1ZVYuUbI6MPOMJXkea6vqggKlcs7Hair1YntWvoeiR6Y66pqYEt8RlFPKwD29/U1a0zwnNp99Ne6sYpJlP7pU5VF+p71Bq10W3qjEJ2J9K4JU3E9RTjNe7sT6lq7zAhDxWXHGbkl2kVE7sx5P0rndRvp7jMVuzeWB8zL1b2FU7S3uLthA+9SxHy7jkD3/wAK3pUVFc0zGcm/dgbV3p6ttSydCZCSWHJ+ta6N/ZmnCCPljyfc0RWkOk26sGDORzmqVzdqmXbLvj5VFZznKtJRitCoQVKN2yqzmFjNN80rnKrVV47i8ImZgU5yRztHoBU9tA2oSEXKEM5yFzzj39K3bHT5bVxvwV6sxGFA9FHrXdSpRprzOOtWc2N0qxDBQybHxnaeuPeuotrIKBxTbXTkAWQKVT7xUDkn3ras4xIQCpUnkA9ce/pWjZytkcFrgjitKC2xzirMduAOlTKgFK4iF7ZJY9rD6H0qARGJtjD6H1rQxSMgcYaspwUhp2KmKMVIyFDg8jsaTFYNW0ZoNxRin4oxSsMbikxT6MUwG4pMU+kxSAbikxzTq5fxn4sj8OWIigAl1K4G2CIc4/2iP85qoQlOSjHcmUlFXZneN/FU1myaHo4aXVrrCYTkxg/1P6da2PBfhGHwvppMhEuoT/NcTdef7o9h+tUfAvhCTS1bWdWzLq918xL8mIHt9T3/ACrqdV1KPTLNp3DO3RI1GWc+gFdz5YR9nD5vuYK8nzyKeva7aaNb/vpQsj/dAGT+VcenivTJZljMsiFj950wPxNc3rZ1e/upr+9tLlR15ibCiuM1nU/sMBVCDO44/wBketZlpXPW4dX06fWmsIbyFrpR80Svlh36Vsxps3CvnTwVem28d6XMzH55tjEnruBH9a+id4LE54ArgrxSndHo0G3C3Yx9af8AcP8ASvDNcRpJ74jjYH5r2XxFO/2dzFG0jDsvWvC72/ld77ehAffweo+oqqFr6mlVPk0IfDEklxr0YkldsxnBLZxx719EaHaNYaFbxSNlwmSfUnmvEvhTo39qeKvPkH+j2sO9/cngD/PpXsupasIUaNF4HAx2q8TO/umWGh7tynq8pLbR3qudMt7qILPCGwOHXhhVMzPdzKMsMnqBnFbEDS28AaZfMYHkxjt61WGjZNkYqWqRjT+GZoxvtWE6enRh/jVL7Oyko6lWHUEYNd5B5UoDRuD7qaluNOgvE23EYY9nUYYV0nHc85eBx7ioHgVhg4rsbzw7PApeD/SIvb7w/DvWJJbDOMcjqKYHMS6fJFITC7Ju6470VuvAQeATRScUxqclsz3rNIayfDOttrthIZkC3ELBXK9DkZBFbDIV9xWEotDTuVZ4BKpUiuU1Pw/ulLwOY2J7dDXZGoJYg45pU5unLmQ5JSVmcHI39mRNArhp5Bh3X+EelW9GVcGRz1NZviywv9Lk+1WgWW3Y/MjjkH61labrwuE8ohoZh/AT1+nrXpU8TCp7vU5Z0XHU9I86IgAsCv8AKtKIxhRtYfnXmZ1Fj1kb86kh1qaIny5WI7gmrlRuiOax6Hc3yW6Fmrj9a1yWdTHCx+bgYpqeIEuYxDdAqpOCw7Vu6db6LIFa38p2HdjzmnGMaWrVxNuWiOKg0qWZ0OxiD3IruNIs/s1vtRcHvVuYInyxoB7gVbh2xwA59yTU1azkhxhZlS4sSUaTzDuA4z0rntOyPF8k0pJVYMgn0rTuNX+0XjWkQ4A61zEd7cKdVkERYxIyKw/hDev41dOEnFpibSeht6FE+pS3OrSDL3EpWIn+CIcfrXQNGEwqDj0qjokP2HRbWFhhljHFX0kzyaxqNuTtsXHYiltlYZ70Q3Ett8v309D2qyMGmFAT0qOa+kh2tqizDeRTHAO1v7rVYrHkgz2pYbqeA4Pzp6N1/OpdK+sSlUtuaj7gQR09AKYV3jI69wD1/GkhuorgYVsN3U9ak2hTuGT6AVlqtGabke0SqVYZ/PFAAQbWO4n+ECpD84xnB7gGm9Rtf8T2FADH3KcjkdgP6mmmPdhk7HoDgZqUKQduAVP5UbQp3AEnpwelFwKl3ZJqNq0TllbHyuOMH1FcfqPgeWdlQXYeJeSCu38z3ruz+8XjkjsDxTeHXDYz2JHGaXKr3LjUnFWTPMX8Cz2b+YPmB6v94kegFMTTI9MV5JYwszfwHGR/9evUlVlJ3H5epJPWq9xp1pcxBJLeJ065K5NTOPMrGlKu4O7PILu4zc/ZlBkmPoMhR6mkg0a5jm8+U53dXboBnoB616v/AMI9pTAhbREPUqvGfrUsWk26fKEGB7YC+wopwjTWg6uIlUZw1voquhZI8ORl4+AW9M1tW1kYvLSYhpCeAF6f59a6NdPihX92o56seal+yxtyBtJ64GCRWlzC5kRWkscu5jkHueFUfTua1IrdCpdV2luSMYJqZEA+TaMemOBTyNg4/EmlcQq/KAGPNOpnDdOCfzNKpOcY/wDrUgHUUvWkoGIQCMEZFRNHt5HIqaiolFMaditRUrx91/Ko6xaaKuJRS4oxSGJRS1R1fVbXRNNlvryTbFGOndj2A9zTScnZA2krso+J/Edr4a0prqchpW+WGLPLt/h61zfgnwzdalfHxXr4L3Ux320TjhB2bHb2H41U8O6Nd+ONbPiPW0I0+NsWtsejY/oO/qa9RwFX2Fd9lQjyL4nv/l/mc2tR8z26f5kc0qwxl3PA/WvK/HGtataa7bXFtctAqx5QAAqTnkEd+1eg6g8pl/eKVQfc9D/9esDXdIh1jT2tpRtbqjgDcD7E9M1mir6mFo3xEs7rbbaxGtnMfl80cwv/APE/j+dZvjDwFBqdu17pKqSRu8uMg590P9PyrH1HwhfwBjast0nQo3yuPw6GszTdc1nwvP5VvI8aZy1ncqdh+n938KCvQ4S5guNH1GKV0IeGQOrYxyDn+le/yXsstlBNFjZMgYH0yM1x+oXGgeOYjHIF0zWWH3Jj+7mPs3TPvwfrWfDr934eWPRtZjlhWACMTYzgds/4jiuavTbV0dmFqKLakdsVZlJfkmvOPHHhpfKm1O3yp2nzVHQ8da9BtNQintVcsCMcMDww9aZc21vqFs8L4ZXBDAHOQa403F3O+3MrM5n4OWBj8L3d2hAluZdu4/woo/xJrV1U4mOJ8gdVYVl+F7u18GPqGhXd15cMrCayd+hB+8pPTIOPzrC8deKVsoRbWbq11Ou7epyFX1/GuiynK9jJSjThZ9DqtDv1nu3iwoU8Kc8//qrr4UwK+dNF8S3+nXPm7zIpPIJwfwNeweGvGVvqEI3NnHDeq/Uf16V1042VjzqsueV0dvDCiybwoDYxV6OqVrPFOgaNwwI7Gr0YqzElCc5HB9RVS+0m1vQTLGEk7Sp1/GryCplGaQHEXPhy9hlxHH56HoyH+dFdx5Y7Ej6UUAXtC0SDQ9PFvEd7sd0kh/ib/CtSiioLGNGG5HBqBlKnBFWqQgMMEZqXG40zLvLSO7t2ilUFWGOa831zwobeQvEp25yCOor1Z4SOV5HpVSe3SZCrDNYSi0XGR42stxbnZcoZE/vD7w/xq3EYZ+Y2B9u4rs9S8PRsWZFrk73QWRyyZVx0IropY2pT0lqiJ0IS1WhF5BIyDTPLliO5d2fVajEt1bHbMpcDvjmrkN0kgBABr06WKjU2OSdBxJ7HXdUtHUFmmjH8LmuiTxD9thK58sgfdPWucEik/dzUM7YGEQ7j0xWllJ7EbdS/Y3DrrCyH7obn6Vs6NtGqX8IA2u24/SuWt4b5Vd5HUg9FIww/Gus8PxKtm1w/E0mFOeoAp1LWYlc22l3OEFShsd6qxZwT3NTrkDrXK0aJkm49jUiv7VCBzT+lQ0MlyCPWmvGCKQMKHmSKJ5JGARQSSegFLVDM/U7y20u1NxcE9QqKv3mY9APeotO1zUA26+ijEJ+6inLr9T0NcVYaxJ4p8ST6iQfsNtlLVT+r/U11SgyEV5eJxsublh0PTo4SMY3nuzo49TtZcFXKn0YYx+VTm7tTgmVSRXPRx47VOAMdOazji59UN4aPQ1G1KAAg7m/3RUX9qAZxHx6E4rOIOfao3J5AqXiqhSw8DQOpS7sqEHpnnFVZtSmzkzBT2wBWPetOoypOB1rOE8W3dJOc+lR7eo+pqqEF0Oli1+ZHCSoJl9SMGtO31i1f7zsh7+YP5dq4IajDFJzLkCtO2voLhRtb86uNepHfUmeGhLW1juhtcB1bKdeO9OJ3jByM1xMl+tpG7JM0ZC5BVsd66HQNROraPHcMQZQSr7eMkV10qyqOxyVaDgr9DUGV4I49ugpdvcHg8k96XjAD4z2pMkNzW5gGQwwCRSD5eMAD0oIDfMp69aXqPnA68UCAL/ED170ZDDgke9Jlg3t2FBXOWU+2fT6UAAypwfyqTqKaOV+bp7mkLEN/ICkMfRSAg9KWgApjJnp1p9FJq4EFJUzLu6daiPHBrKUbFJkF1dQWNrLdXMixwxKWd26AV5rbQXfxL8QfaZxJDoFm+ETp5h9Pqe/oOKzfid4gv5tVGlNFJDYwkMV6GY+v09K7TwV4w8O31jb6XZAWE8a7VtZiAW91bo38/au+lRlSpe1Su3+BzSmpz5HsvxOxhhjt4UhhRUjRQqqowAB2p5paQ1zmwxo1ZSpAIPUEZBrOuNNHJhOP9hjx+BrToIyKdwscNrlhevaTCwKQagAChlXKnHYj9M15feeLbyGV7DXtFgldOGXlSPcZyPxFfQU1ukybXUMvoeo+h7Vy+v8Ag2x1iMfaLZbgoDsJyJE/EEZHtTuLY8Rmn8M3iMFkvbAt1SRPMj/MZIqpfXswtfsyzwapYIP3YaYNJF/ukgMB7EEV6avwv8OSIwmubqF1+9uYY/z7VkT/AA58Lz8WU+qXrf8ATvblh/30cD9aA5keaab4iu9EdEgDyW0h5tXPQ+q+leqeHNYtdehc2SBZoVHnIxwVri9d8M2PhmUMAy3BGFtpZFeYg/7KkhfxNb/hLw5deH5Bqko/0u4GJYR0ROyfWsalBS16nVRxLho9hviqxWR4pWT54myPx4NcbqvheC/tpJ4kEVyikqVHDY7Gtv4g68JZYrPR7nzbuRy0yxDcY8dsevt7VzWn+JNVtTtnjUlR/ECprGnTna51Va9J3T1OTRGQ7WBBHUGtDTpbqG8ia0YrOWAXaevtV+eJb0s8q4diTvX3osbExsWfBboPaus849U0u6vLWONvMXzdo8wL90nvXY6brsUwVLgeW/rnj868RtzMjYimdCO6sRXYaJrRkK219xIeEl/vex96oTR69EyuMqQRVhR7VxVld3NoR5bZUfwnpXS2GrxXJCOCkh7HvSJNMLmipQvFFAGxRRRUFhRRRQAUx4w/sfWn0UAUpYcfeGR61m3OnpICcVuSMApzWRcXYtXJkBMPcjqtZyp32GpWOdvNHVs/JmsO40Ta25QVPqK9ECRXESyRsrowyGByDVSewVu1YNNbGqZwAiuID86CRR36GpUmjz90K3oeK6ibTuTxWfPpatn5a2hiqkdHqRKlBmWeelXLWZoUwp461Xk06WI/u3YfyquZrqDh1Dr9MGuuGNg9HoZSoM6u11JGCrIMe9aKyBhlTmuJh1CFmCltjejcVqwXjxMNpyD2roTjLWLMHFxOjDGkaQA1Sg1BJFwflNT9QOc0corkwbdiuC+KXiJrHTYtEtZMXF7/AKzHVY+/59K7kypFG0jkKqDJPavnzVdUfxD4ovNTLExlykQ9EHA/x/GuXFVPZ07rdnXgqXtKl3sju/CZW105FVcD2rsLa5WQgDiuI8Pyj7MEzXUWzqBwcYr51uzPclG5vqalHNZ0M2e/FXEk4wK0i7nPJNE5HFMxgUgk5APepPlx1rRaklOa3adhEmNznAzXnXi+HWdFvI7WeKzlsroM0U0Up9CcEEDB46g969NZMHcDj0I7V5Z440Xxhq+ow3BWyura1JMUUDFWI7ZDfyBrtwVOjKdquhjWnVir0yhoXhvVddDtbapZxunKwTSkO3t0/Wuls7bWNA3jVdNnESqSZYxvU49x0/GuX8JXNzp+qSSatYmzRUK4JwWJ/wBk9q9Hs/EFpKhjgv1KMMGKTDKR6YPb6V0YnDUozcacroiGKqte/E5y8umvoWkVSiHoD3rV8B6w1lfSWcz4glXOW6Kw/wAar6jprxiSWzhjeAjPlRHofbPb2zXL2urW/nPGxMUifeVvlYH3riUXSldnalGvBqJ75w4yMgn8zQDuO0jP9Kw/Cl7JqGipM7Z2HaH7sB71u7t4+U4967ou6ujyJxcZOLEOU7FmNBG7lTzSA4+Ujg9uv50uDnI/PsKZIA5ADA8+vWl+5z1PYUuQSduM03PY5+vrQApBbkfeH6UA9j07Z6mjaRjH4e1LkZOMbsUgDheT9AKUHP1pm7AO7P1/wpdpXG38BQMfRSZ7HrS0AFNZQwp1FAGNrOhWGtWxt7+2WRT91v4l9we1eReJvhxfaSXuLINd2g5yo/eJ9QOv1Fe6kAjBqFkx15FOlWqUHeD07EzpxqL3jw7w58S9Y0DZb3+7UbIcYkb96g9m7/Q/mK9d8P8AirSPE1v5um3Qd1HzwP8ALIn1X+vSsHxL8PtM13fPABaXp58yMfKx/wBod/rXkeseHdZ8K36SyrLbujZiu4GIB+jDp9DXbF0MTt7sjnftKO+qPpOmu6xozuwVVGSxOABXjnhr4vXdoUtfEMBuYugu4Fw4/wB5eh+owfY16dczW2qrGikzRNGJETBw+RkE+wHY1zVaM6TtI3hUjNXRetb21vU32s6Sr6qc1MQG61Sg0m2ht1VIxG453x8HNQQ6hcQsyXcJ2qcBgctj1I/wrK5ZaurGG6UiVMnGNw4P/wBeuX8V2XiR9Fa30e+CYPLqMSFf7ue31/UV1nnGRFkg2yJ3GeaUOkp4JDD14NUmTY8Y8MeEDaSnUNRXzLncSqtztPrk9T7/AOT1bQeY2xeG7n0H+Ndfd6VDcEvjy5D/ABoOD9RWHNYT2JJdA8bHO8Hj8/8AH86tMl3PNdT+GtncXt7eWlxNFcyvvw4BTJ54wM/jWONW1Pw3MLTXbMXVv0WRgGOPZujfQ8166SsmVBw3cHgism90FL9XScJJGeqMMigEzndNs/DPiGEy21rayH+JQux1+oHNWn+H2jy8xrNCf9iTI/XNYWo+ArnT7gXeiTvDKpyIyxGP91v6GtLR/HFzYTLY+IbR0dePOVMH6le/1FIr0Od1nwvc6FOA6mS2Y/u5gOvsfQ1TSFhx1HpXtsKafrunMEeK5tZRg4OR/wDWNec634fk0PUmg3FoXG6JyOq+h9xQFzS8NXRvLZoJWJmhHU/xLXdaLpflqLmVfnP3AR0HrWJ4L8MmJTe3KYZ8fKfTqB/Wu82gdKQEIWipcUUgLtFFFSWFFFFABUc00cETSyOqIoJZmOAAO5pZZUgiaSR1RFGWZjgAeteFfEL4gtrjvpunSFNNU/O44M5H/svt3pgd8/xR8LPffZft7r820TNEwjJ/3vT36UniDWoYoCEkU7sAMDnOemPUntXzfd3bF/Lj+Zz29K6TRUvmtLaC4uJHjgyYkJ4TP+fwqZzUQULs+idAt1s9IggDhiAWJByMk5P860yoavMvDWrXdoEjdy6ehr0Wzu1uIwe/pXOnctqw54Ae1VZLUHtWnimsmadguYUtn7Vn3FgGz8tdQ0QNV3tge1Q4lJnDXmkBs/LWaYryyP7qRto/hPIr0CWyB7Vnz6arDlaalKLuh6Pc5a31kq225jKf7S8j8q3bPU9ygxyB1qld6N1IWseSxmtn3xMyH2NdNPFyWktTOVCL2LHxK8SnSvBU7RBlmuCIVPZd3U/lXlegQbrdW6qRXoGsbdZ0efS9Tj3RSrgSIOVPY4+tcfpunXOiW/kAxyBScEZII/HkVljGqsU4s6MI/ZXTR0mmkwsoFdLby9O2fWuPtNSiyEnjMbDo3UV0tlMCAGIK445ryZRfU9FTTWhuRSbRwcVejnIAGc1ixybTyeO1W0l28hhio1QPU1ROMZq0NssYcNgGsZZQ44pxkkjQlOnpWkZWM5R6o0pbpIYX39PXNcxe69GrEK4xVLV9Tk2lCeK5iXMz5B69q0UmzRQilqXNZtoNYX96ucdCKx7PRLG3l5WXPvK3+NaEaSBcAk/jTZVbGSOaq8ujC0TZtNIeSPNjq09tJ2V/3ifkef1qxYeGrOHWl1PW7i2vZ0TbGBDtUHuTknJrmoNSmt5sKSAKtDUJ7qTczHjoBTUp7By21PTNO162j1KOGFhsfIKCuswGAkQ4yOvfHtXmfg6wlutWhuWQ+VDlnYjjpwK9Ea7ihIC8lv4ieB9a76F+TU8rFW59C0BvX5hjnpml3YOCMDoB61GGWZBJGwPoe34U5XBwrZGeAT1NbHOBGOVPA6DsKcPnGe/rikHyZJOB2AoYEjIz/u9KAF3BOAMKO9IRjkdPQdaAwbjuO9KFIPXjvnvQAA7/AKjuOlGQvHPqSaQ8p8pwPbr+FLkNgEf/AFqQxCvdeh5OOppynPB60iqQ38zT+nagApKKazqiF3YKijJJOKAHVk6lfhpls7WVjc7gWCDIUf7R7VBcX91qjGHT8xW3RrkjBb/d/wAaj3W2kqttaxGa6fnYv3j7sewqZtW1BXvobCZKDJBOOSKjubWC7geG4iSWJxhkcZBpljHPHb/6QwMjEsQOgz2qwTg46n0rBamjPL/EnwrjcvdaGwRuptpD8p/3T2+hq5oviWNpk02+ifSr5MKkFyT5cmOPkf1/zzXoohLcydP7oqtqmjadrNmbXULSKeE9Aw+77g9q6+aU4qNV3tsY8vK7wK1vqzxv5V0jBvfr+HY1o4t7yMMCHX1B5B/pXntxpOuaIxTSJH1vSE+9azH97GPRH749Ppirmj67b3rk2Fy4nTiS0n+S4jPoQfvD8/rUuMoK+6GpKWmzOoksZoHLwFnB7K2w59+xqKRZndmgkEjxnBBB/Tv+NSWmtRSjbL8rD7xA6fUdR/Kr0kEcyllbazAESIefahNPYGmiKxuEurYOGJYHawbgqfQ1YKA57Z6+hrInhu7K7NyhjKlfmPTfj19/pV+3vUmISRTFLj7j9/p6079wKV5o0UvzRgRt/dP3fw9KyJbe4tH2OCM9A/f6MK67HFRSQo6FGVWU9VYZBqkybHJMyuMSRlT64yP0qpeaTp+pxeVcxRzL255H0PUV0dxpJBJt2/7Zuf5H/GsuSArIUkTDj+FhzTuI42TwzqOgzm80O8cAcmNmw2PT0b8a6u2s7nX49POpxRrcQEyPsHAz2I/zyKsRwhnVUjXeThQBXR2dqtrDtHLHlm9TSY1qSxxrFEsaDCgYFFONRzTRW0Ek0zqkUalndjgADqaQxSVX7zAZ9TRXzz428a3PiLW2ktZpIbGDKQKrFcjuxx3OP5UV2xwUmrt2Od4hJ6I+kqKKK4DrCmSypDG0kjKqKMszHAA9aSaZIImkkYKijLMxwAPWvCfiJ8RW1qSTS9LkK6epw8g4M5/+J/nTAk+IPxCbWnk07TZCmmocO44M5/8Aif515Xd3bF9icuentRc3b42Dlz0FaOj6OzOJZRl255qJz5UVGNxdG0clhLICXPPNd5pmm4x8tN0vTMY+Wu00rStxB21yOTbNtEhdK0wkqdtdpY2vlIKZYWCxKMitMKAMCrhAzlIMUmKdRWtiBhWmlM1LikxSsFyBowaiaAHtVzFIRS5R3MySyVu1Zt1pIcH5a6MpmmNGD2qXEpSOBvNGxn5awrrSevy16hNaK4PFZN1pYYHC1lJM0jI8um0zaT8tMt2msZVwSY88r6D2rubrSevFZFxpZBPFYy8zeMieFtirvw0bdGFW/KOMgZX2rPtC0S/ZpvufwE9varaTNC20HH8qwcTpUrosxr39O1Wt6pEWfG2qgnOcvHwf4lrP1S92x7Eb5D1x1FUkUndmX4gnt9vysCfUVzPmuw4P5VozQRzOSZN2fU0wwWsK/NIq/jVpWNHYxJ9OE0nmh5FkHRlYg0qSapa423ZlX+7Mu79eta22FuI7iNv+BikktXZTgE+4p8z6k2RmrqExbM9nH9UfH6EV03h5UuZkkMGQDkoSOcVzxhYPgoeK6XR45ra2STlEJzwuWb2rahFSmY15ONNnf2WoI6/ZnRFA52RjhB/tEcU57iSO4yx3J3JwqKPb1NY0R+0RYK4kA3GEtgE9t2K0YpBGqJcOruzDChen0HpXpHkWOhs5i6q8b5Vucv2HoBWgsiuW2bS46mueiuJo5RkbgT8qIO3qSelaUcoYK8RyFONobCr7+9IRfWTs/Y43EY59qU5RhjP0HU1FG4mXcPvDgNjj8KlVgnyZJxySe340gJNoPzEc46U0NuO1gM+np9aTGDuB6/xGlOHGMc9duev1oGHKtkn6k0u0MAcEeo9acoIHNLSAKSlqjPeku0VqBJIOGc/dT6+p9hQBNc3cVqoMhJZuFReWY+wrPmie8PmXpCwryIAflHux7/ypsjw2A82eRpbiTgHGXb2UdhSJZT3xEl+NkXVbZTx/wI9z7dKiUrAlcYs019+608COAcG4I4+iDv8AXpV60sYLJD5YyzcvIxyzH1JqwMKAiL07DoKesfOX5Pp2qFFyd2Ve2iGAM/TgepqVEVBx19aVmVFLMQAOpNUvtEl2pFrlQGx5jDgj1HrWqikS2T3F3FblVkJ3N0VRkmojDNcOfPbZEDwiHr9TUkFnHCQ5y8mOXY5NTlgvU4pi9REjSNAiKFUdgK5vxP4R0jxJHm4g2Xicx3cR2SRnsdwroWdjxgj2/wDr9qjOCoJxkH04/Ad6qLad0JpPQ8yceIvC0irrSSatpS/LHqNumLiIf7ajqPf+ddHpmvK9qt1aXMd1Zt/y0i5A9mXqp/ziuoKhsqd3P3hn+f8AhXLal4GilvDqOhXLaTfty7xD91Ljs0fQihxjLXZgpSXmjpbTUYLxV2kBj0Gcg/Q96sTW8dwm2RAw7eo+lebvql1o915WvWw02VjhbyHL2kx9/wC4fr+ddVa61dQwqZLZp1yOY2B4P8QOeRUNuOky0lLWJpPcjT5oreSUy+YcL/eUep9qvVlW+L8CZUILNucsefpjtitWqRLDgjBFQzW6TJtkQOvYHqPoe1T0UxFK10+O2kaQFiTwu7qBVylpDQAhrxr4p+NvtMj+H9Ol/cof9KkU/fYfwD2Hf3+ldV8R/Gg8PaedPsZB/adyvBB/1KH+L6nt+deHafYTapfCJcnJy7f5712YenGMfbVNkYVZOT9nHck07RbnUYmljO1AcAkdaK9f0Lw4sWnqgjwBjFFcFTMK0pNxdkdUcNSSs1dnqNc1J4007/hKP7CgSW4ljjaS5njx5VsB/fbPFdDPKkUTPIwVFBLMTgAV4B408WWMs13p+gW8drYzSF7iSJdpun9T/s+3emBY+I3xEfWJH0vTJCunqcO44M5/+J/nXl0s5U9y56Ci8u8MFUbpD0FaejaO8jiacZkPP0qZzUUVGN2LpGkO8gmmGXPPPau403TcY+WjTdNwBxXY6VpZYjK1xym5M3SSQ7StMLEfLXaWFiI1HFN0+wEajIrWVQo4q4Q6szlIULtGBS0UVsZiYoxS0lABRRRQAUlLRQAlIRS0uKQEZFRPGDVjFIVqWh3M2a0DdqzZ9OB/hroitRNEDWcqaZamcfcaUD/DWZdWUtupkVWfbztHWu8ktge1VZrFWB4rKVM1jVaOMhm823SRPmSRcqfWsy/dJcoQA3rXS3Onf2ZNJIImeylbdPGg+aNv+eie/qO/1rm9b0+6s5BJGqTwSDdHKjcMD0NSqbex0QrxW5iPbqpJZgPU9KpyranIaQH8DTpjcyNjywPqc1VksJ5lx5hB9hjNUqMmU8TBAY7QnCyoT6GpBYSf8sVP1WjTbcWc/wC8UsrfeJ5IrrrayQqrpgqehFdEMNFrVmUsU+iMqw0yZYy8h3S/whzkD61t2CS7mRlYoM5duMn2HpV6G1GOlWHshLHtJYDqQDjPsa6owUVZHJUqObuyJYjawqLZECnlnY8AevvVlFS5TzIy0btwWC4ZlHpntTLbMRMUgXaANyAfLGMeverC2jNMJYWHzjmUnJA9FqjJklpID/osqDDDAjGWKj/aNa8W22w7yNj7qoBwPbA71RjZZBILd08wcFsZGferFvOYmIl3BM4LueSf9kelAjUDGVBtLAjkoDg1OjCZdrhSw5wDkCqUcbQNlB8nYKMsx9yavKgcKWGO5UHjNICRA4bB59Sen4VIqhc4oFGQKkYtRyzRwRmSVwiDqSarXWoLA/kxIZrgjiNT092PYVnzyR2i/btUuFLD7o/hU+ijuf1ouBbeaa8yBuhgP4O//wASP1+lUmvd0hs9MiWSReGf/lnH9T3PsKrxm91w5w9np/5SSj+gratbaO3hWG2jCRrxxWXM5fCPltuV7SwS1YzTOZ7lvvSv1+gHYVeCM/X5V9O5qRY1XnqfU06qjBLcGxAoUYAwKqz38UZ2R/vZT0ROT+PpVumJDFG7OkaqznLEDrViKS2Mty3mXz7hnKxKflH+NXwAoAAAApGZVxk8noKjdmZTuUj2B/me1AbD2kxkDGR1J6CmK/zANyex7/8A6qbksAQPo2P5CmnIBGMnqR/8UaYh3y7ccAD16Z/rQM56HPoTyf8AChFLqCD/AMCI7e1OaRVBCY92zwKAAKE+ZjwOgHQU2RmYlew7A/zNNAzj5iWYfeP3v/rCqd5dpEuwsAAecVMpKKuy4Qc3ZDr1YZ4XjlRJY2GCrqCuPp3qkkkDOYFIBVc7R6Vjapr8UKthuB71xuk+Mom8bfZ5pAsc0JRCehYEHH6GuSc3JnoU8PyxbPS/IKnejFW9QcU+PUri3bbOvmp6jhh/jVaG9WUdQandQ6cUk3HWLIlBP4katvdwXS7oXDY6joR+FWK5V8wOGjOxx0YcVdi1x442MqrIFGSw4wP5VvTrX0aOadC2qZu1h+KvElr4X0WS+nw0h+WGLPMj9h9O5p48T6attJcTTeTHGhdmbkYAyfxrwLxh4qn8U6w92+Uto8pbxH+Bf8T1Nd2FpKtK62W5yV5OkrPcyb+9vNc1WW6uHMt1cPkn/PYV6R4N8NCBEyuWPLH1Nc/4Q8PvM63MqfO/QEdBXsmlWC2luOOcVhj8V7SXs4fCjTD0eSPPLdly3gWCIIooqWiuE3PM/iL4kvNQ037PaMyWZ/1m3rJ7H29q8Uu7ohtq/M56CvW1C3MTW0wyCMDNcO/hv7Jq8rMNwLZXNawr6alSpWehmaNojNIJ5l3SHpntXeabpoXGRSabp2AvFddpmmFmHy1hKTk7spJRQ/S9N3EfLXZafYeWoO2s+5ibT9Hmnjwsir8px0NcbFLrN9IghuZpHkXeFUscD35rtwuDdWLk3ZHJXxPs3ypXPWUQKMU+vK20jxNjJiuyO2Mn/wBmqI6T4iLYMF79djf412LBR/nRzPFS/kZ6zRmvIzo3iH/n3vf+/bU6LR9dJffa33CEg7WHOR/9en9Sj/OhfW5fyM9ayKTI9RXlVvouqmdPtNvdxwg5dnDAAe9dPYrqrwoj2M42oAWUxgZx6EZrmxFJUrJO50UajqXbVjrd6Dqw/OjzE/vr+dc21pqB6RXQ/wC/f+FRmz1P+5dY/wB9B/7LXPd9jfl8yx4r8X2vhSwjuZbW6vGlfYkVrHvOcZ59BWF4W+J8XiLVV0+fQtS0933FJpo/3fAzyeMHitI2uqjpFd/9/h/8RUZtNW/543f43B/+IpXY+VHVm6tx1ni/77FJ9rtv+e8X/fYrlBZamTzDc/jcOf8A2Wg6fqJ/5ZXP/f2Si4rHV/a7b/nvH/30KrnWdLHXUbQf9tl/xrnV0rUSP9TMfrK//wAVXn2s+GtYGttFY6XczWyoqCRV3fMAN2T35OM+1dGHpwqT5ZuxjWlOEeaCuevHX9H/AOgpZ8f9N1/xph8RaIOurWX/AH/WvII/CeuFJWfSbwFUyg2Hk7h/TNQf8Ivrw66Re/hE1egsvoP7f5HA8bWX2PzPYj4m0EddXs/+/oqJvFfh4DnV7T/v5XkB8M66DxpF9/35aon8O62ODpN9/wB+H/wp/wBm0P5/yJ+vV/5PzPW5vFvhlhhtXtf++v8A61Z0iW8dnPeabFHqNhOpO2FgSjD+6fTJOR2JzXlFzpGoWXlyXVlcwIzhQ0sTKCfTmvQfhau2XWoVyIllXavYckVz4vAU6NP2lOVzfC4ypVqck4ks/h5Z4luIEYKwztYYZfYj1rOfR3Q8rXpDw+WxZRlT94etRS2MUw3KBzXnwfN6ndK6PN30nzOQvz/zqWwaSyk2lS0R+8vp7iu0l0tc8CqVzpPmDeq/OOo9f/r1VmtULmFt40ljEkZDKehFWkhHpWdaLLZSZUZQ/eT1/wDr1vwqkyCSM5U/pWsZXFcpyWUcwUSLuUHOD0P19ajMjxy4dAEPCxjl29/pWuIfakktRKpGSpPG5eDiqEZrWxRleLkL91N21VPcn1qzCq3KblI8xRgShePfGamt7WRCwYKsfQIvP4k1aWMKAAMCgAt4xEgUFj3yTkmrS1Eo21FdX0dqg3k7m+6g5ZvoKQFxpAikkgAdSTwKz3vJbs7LVtkXRpyOv+6P61lajqMFrb/a9YuEgtx9yHP3j6YH3j7Cudk1nVvFE32XTY5LKxPBYcSOPc/wj6c+9ZTqKI1FyN291+106RrHTo/td6T8yqchT6u3r7dfpT9N0Sa6uFvtWkM9z/Ah4VB6AdqtaL4etNIt1WNVaXu2P5Vp5IPBwajlctZfcVdR+EtLCABuxx0A6CpO1RRTbxtP3h+tS1qlYkKKKjaUKcAbm9BTAkyBUTTDGQRjOM/4etRO+9MsVIGf90fX1pA2Dg7sn8z9B2piFGcsMkk9efmP+FAb5R93A4B7D296ODndgr/EBwB9T3obqPm+Y9Djk/QdqABs7gMkEj8T9fSkGSFBK8Ec4+UfT1oG37oHy9x2B9z3pVHI5O49PU/QdhQApzkpu4HJGev1Pamngqwx7Htn2FKvy9Oncdh9fU05F3DcSQMnluv4elAFC/vUtY2DYXjJ55/GvN/FniKeC1eVYZhGOQ+w4H413F7YuNXjkkdXtTnAJ53Y4B/X8quFo2gJcAjptPO6uOfNJvm0senQlCnFOKufMt140uLuRo1DMfUdKxllefUN0zkSD5kwele/6x8NvD1/M95BYRQXLcnZkIx91BxXlWs6vdeFtSk06TRIbaVPusoG1x2KnuKUUuhc68uiNXRtf18eTAjSPCWAaZoiSq9z2zxXaXfjSe18uGy02WZduTLJMsQB9wef0ryN/F+q3K5jg+XpndxTI7zVL51Qy4d/uomeapcsTKUatXyPQr3xdrkpJE2mWQ9QrTsPz2ish/Es3no194ivrhVYFo0ZY0Iz02qOR7E1lx+HbgjdPuc981oWNlbWj5ezif8A31zTdZ9DP6r3Z6Re+INPkmjNpp8ctqYx5f8AcPrn/wCvWIvhSHxL4gjmkhEaBcsEAAznjp6VTtXibGxFQdgowK6DS9Y/szU4pAMxlcOPUVUcU1KyVkyZYRcvdnQaboA0djHIAwU/KQOCK6BSCoK9KnVob22V0YPG4yrCqbo9tJg8jsfWqnTvqjmUraMmzRTVYOMiiufU0PI48sAf4hVuSyS6VZNvzjrUEag4Irc0yLzHC44NQkdEnoJpmllivy12enacsagkUmnWARQSK2kQIMCtYQ6swlIwfFjeT4fkA7sB/WsrwPBi9uC3Oy3jT9B/hVvx3Jt0mOMdWY/y/wDr0/wZHh9Rft5ioD9M/wCNetTXLhn5nBPWujq+lFFFch1BSZopaAK1+C1hOOuYz/KmWEglgEnQN0B+lW8Zqu1jbsxJQ59mIoAmMiDqy/nTJLmGMAvKoB6c9ajOn2veMn6sf8aT+zbQZHkjk56mgBzX1uiby5x7Kc/lUD6xbIwBSfkZyIWNWBaxhcAcehANOEWBxtx0+7QBVTWbBzt8/afR1K/zFT/brX/n4j/OmSabazuGniSUjoGUYH4Uq6bYxtuS0gVs5yEAOaAA6lZgf8fMf51U0l1ujLPGwaHzG2MOjc9afJZWr3DGS0gkm6/PGDvHrn1q7AYvKAiUKq8bQMbfbFAEtFMSVJPusDj0NPoAKKKKAOF+KXOiacvrfp/6C1ZvwuT99rTf9NlH/oVaPxQP/Et0oHob5f5GqfwuHyawf+m4/rXZL/cn6nH/AMxS9DvyuagKeWxKjIPUVZppFeXtqjuIiisMjGKiaEVKcxtkD5T1HpTuCMjpW0ZcxDVjOms1clgOe49aihR7eTdH3+8vY1q7ajeIHkD60xEkRSVNy/iD1FSeWPSqqAxtuU4P86tG5iWFpZHWNVGWLHGKpMA2U1yE46t6CqMWtw3YleJJhChwJPLOZD/sj+prnPEnjPTtDRkuZC9wRkWcLZc/757f560XA6G6vmVWEGzIHzSsfkT/ABrgdW8cWtrM8Gjj+0b9uGuW5jU+3r9Bx71y13q2v+NZ/I/1FjniCLIQf7x/i/zxXdeGfCVppMazOgkn/vMOn0rKU3LSJSSWsjN0fwpfavcjU9enkeRuQG649AOiivQLS1htIBFbxhIx2FIoqVTg0Rglr1ByvoTo1OYZGR1qKpFarIGAkEEHBFW4pRIvow6iq7r3FMBKncDyKBl+qk+4Md+CueM8KPr6mrEcgkXI69xSuoYYP4e1MZV3HaCwzj7p288+goxgMABnOW+bH/fRpNrI5QBvfB5b3JpcgKfu7R0yPlB+nc0xCrg85B7A4wPwHegff6cnrjr+JpCMOQS2T3/ix/QUoPGcrgds/KPx7mgADDYpBXrgHHH4DvSHJZhjB9M9R6k+lLuPHUn3+8fp6U3grjgqDgjPyj6+poAnKogDuMsOmPX2pkoMuMg8HgA4/M0gA3Ahzub1GD7AegppdQACFwCSSPuj/E0DK0tpazIvmBjg5Vsn7wPYd6pvF5NwykkbegNaD7juA3gnjI+830HYVl6nvW0YkhWQYwvIH1Pesa0bxubUJNS5e4kt2gwmcH3rG1/QrDxBYm2vYVkXGUYj5kPqD2NV7W4E7Es4IB5X+laRmATJ61yN3O2zizwPxN4T1TwpcPcKhuNNbrKg+5/vDt9eldR8ONOW80+XV7oL5SsY7fcOv94/0/OvUwIZ0KyIGU8EMMg1VGj6bbxRQQwCKCNiyxR/KmSc9PrRzaGsZ66kttp1ulvu8sFiO4rF1HRYGBdFAJ9K6QyLtwpA4rPumyeuaTkQ73ucTJayWkvA4qQTb2GeCBW1fRK3UZrDuItkvy9BUXKO18J66Ldvsdw37lz8p/umu5dVkQqwyDXjFvOVx2Ir0Hw3roubdbeUkyJwMDJI9TXVQq391nFiKVvfRqSwSQvgZIPQiitFZFYAggg9DRXTyo5DxyIbJMZrptAXddKK5uRcMHFdP4bP+koa4onXJ6HeQoEQVLTU+6KdXSjnOO8bndPYRZxlxn6FgK0fBiEaTLIeTJOxz+ArF8YOH1y3TP3Ez+QZv6Cuj8KRCLw9bYH3tzfmTXoz0w8Uccda7ZtVA0uTglPzqc9Kg5BICvj8K4zqYi7ehxz0+Y0hZeQCvPuaX5gP4/wxQC2CPn+uRTATI29U9eppowf7nPuafk5OM5HGNwoyQM88dcuKAEOAo4Xkc8GhUVm+UL78GlYkPkE446vSE4J5PHq9AD/LbI+5x04o8rGcBBn2ph44Jwc/89KQMQ/B+n7zrQA/yT6R/kaUxNxgJwc9D1qMsCMgjHX/AFnSgNnuOB/z0oASS2aRScqrjlWXOQagO6UsP9XdquGUdHFTb9qHJYY9JM1RubiLIb96JRyj5zg/4VMpJaNlQjKXwoym1DzLjYx2OpxkcGtBdVMYUSLuXpuDHNZ+rabJfL9qtkEd6B88BOPM9x71zWma15uoNZyFlmjOHjYYZfqD0rhbnTeh6ip060L9V0PSYh5gSRCrKTnIc1YQEDkd/Wuas7iRCWhfaD1Xsa2rS/hm/ds5WX+65/lXVTrKe+559ShKD8jkPif/AMeWkD/p8H8qqfCzmDVj/wBN1/kas/E9gINGX1vP6VB8K+bPVP8AruP5V6U/9y+Z5v8AzFr0PQMUmKcaSvLO8aQDUJ/dH/YP6VPTWGRS1WqAbRUYJjOD9zsfSpK2jJSRDVhjL3H41Q1SawtrF5tSkijtk5LSHA//AF1S8ReKrHw9GFkPm3bj5IE5P1PoK8f1jUdU8U6jvnYsFOFQcRxD/H9aTaQJNm14k+JNzdg2OgI1rb/d8/H7x/8AdH8P8/pWLo/hea8lE97u+Y7ipOWb6mtfRfDsVuQ5XzJT/GR/L0rutL0sAAlal3Y7pbDdE0aO2jULGFUdABXQqgAp0cQjXAFPxVpWJGAU4UuKMUCHA9u1PFMFKOOtAEqtTWGOR0oBpc0wGI5Rgw/H3q6rB1DDoapMuOR0p0Uhjbn7p60XGi2c4O3r2zVQ7kcs+SfcZY/QdquZGM549aqXNzAqnLnOP4e/tmhyS3KUW9hqsUBUAEnqOoHuxpTnOQccYDf/ABIqjHqBZsouVXIHPyj8O9RNqTRsxbDHucdB9ah1YGioTNQgnIPHGSp/i+ppQcrGQUPP3u30ArAfxLHCVTy1kB4VB3NW/wC0Zwm94VViO7cgfh0pKtB9RvDzXQ08gsRtYFjnbnnHv6UhPyEluAeu3gfQetUE1izdcSyKuMYXJK/iasJeQSqzxXCvzgsp5+gHatFJPZmbhJbonOCF4fLD5l7nHqe1U9RszqFlJBFKFZhhHPCD296tyHcduAzE5C5wMerVGWy4OcZ4DN/JR/Wm0mrMUZOLujzgeD9X0y9uNQlu4xsjYiGMlvMx6+g9+tW7S+3ookVkYjOD1ruHTcjo8ed/BA5I46sf6V5X4w1H7BepLaN8ycbexHoa5KtNQtY9KhUnXb5jsEnCqMYqvNfKZACMY74rmtJ8TpeWRkCHIO10PVTUq6h5jkgED0NYtF8tmdCbxMZBBqpNLuY81QWbJBPFOkckVA0htwSxAzVdoQzcipgRvGTmnvg4ORUsaM6W2KtxUtndS2NwkyZBU1d8sMvHNRva57danmadxuKaszs7TXBcQK0UQ2gAcsFGfQUVwyzS2ZKBcg+oorsji421OGWElfQYp8y2De1dD4WJe5Uehrl9Ml82z2+ldP4RbbqBQ1MBS2PRF+6KWkHSlrpOc878TSB/EUxJ+5E38gP/AGau50aLydFs48YxCv8ALNeeasxn1u9IOcnYPxcf/E16dCnlwog6KoFejiNKcYnHQ1qSY5vun6VWBUdAv/fBqeQ4Q9fwOKi5HXcP+B1yHUxuFIx8uP8AcNOBADHjPrsNAOOeeP8AbpoIwSDwf+mlAC/LtIxyfSPpS9Vxjnr9zrSZG0j5SOoBegngAbfbL96AF2hl4BBHU7OtKcEDKsT67aQRNj7g/wC+zStESSdqnI7saAEIwGBDMT32igDBU4J78IKXY2BgLkDHU0ghOfupjPOM0AAyDnDMD22imjIDDa5yO6DinCJhuAVAD9aTyD2VOnPJoAhljZ42xu+ZeD5YzXKypqUetRrcQuIRn5wMr045rsBHIGHyR9MZDGmyQM6EFV+7g/Maxq0lPU6KFd0rq17nI6zIz2xdSQwHDA8g1nNp8XiOG2kdxBrSx7oLkDHmgdUb1roZbESxFMkr6YrnteSS0hjmtmEUsBDQkD7pHNc17PXY9JtTiox3WxDpmqXFvdvYX8ZhuozhkPf3HtXQ+U0iecfwqrbSab480qC+i2w6lB3HVT3HuKvQSlUMMylHj4KntUzpcu2xh7Xm0as+pyPi+W8uo9KSQF1troHf3wSAM1pfCrP2DUz/ANNx/KtG8gWVTjB7jineBdPXTV1GJT8rzB1HcAjpXdSxV8O6Mt76Hn18K1XVaO3U6+kpaSsgCkpaQ0AMZQwxWbqUl3BYyC0KiTHyuwzt/DvWkzBRz1qCT94CD09KFFvbQV11PHLrTJrm9ked5JHZsuzHlj7mtbT9ICBVVMD2Fdpc6JFJL5ijGetWbbTI4gMinGFhSncy9P0vbgla3oohGoAFSKgUYApa0SIExRilooASkp1JigBKdSUooGOFLTaXOaAFpjDb9KdmoJpQF61EpWNIQcmQXF04TaGIWuelvZtQ1JbC2yM8yOP4V9aXV9TKuIY8tM52oi8kmtDSdOGmWrNJg3M3zSt1x6D6CuNyc5Hoxgqcb/cSyrFaQKg4RRiuS13V/wB2Y1cqg67e9X9f1PylZcgCq/hvQXuJ01bUFIjU7reFh1P98/0H4+lS3d2RpBKK55GjoGlPa26316hFy4yqH/lkP8amv7pUBBcBQMmrOpXywQsc9BXnmsa0zCRmfCDkmq20RKTm+ZiahrJE8gi+SPPUnrWYfEj206FJyD0Iz1FVbPSJdfvYR50wjY5ZUAHHsf69KvyfDBXvnlm1ARWxb5EGXcj0J4FVypblc8dju/BvildSiaCR2lAYYL/dx357n0rsc4ZSXO5+N5HzNz2HYV5jYadaaIIyJ/M8o5QFdqj3x611Ol+K7a8uUt/nDucFweSewJPQfSuqnVjtc4a1GTbklodIw5Kp84HVT91fdj3xXG+KfClpeW0t3D5iynJA7uR/dFdixwSWAAXkA8Iv+JqNgrKd4fL4G/8AjcZ7DsK1cU9znhUlD4WeD29ve2HmQQRoHzvEOfuH1Zv6Vs2E/wBrhDgBJAPnXoPqPavQ77wzbzSZSJQc/KoPyAjgFj3PtWPceGtwEkTbXGQZlTDsB2UenuazlSTOiOJfUxEO3qSTUhn+WpLi2lR9joRJjJXqQPfHAqlKXHG2uScHF2Z1QqKWqLcbqec1MoL/AErKSUq3Oa0IZhxz2rFo0RfhjwMdq0rTTJb1wkSbj3J6D8ak0TS5NRYOQUgXq/r7Cu0t7eK2iEUKhVH61pSw7nq9jCtiFDRbmRbeF9Pij/0lBPIepbOB9KK3KK7lRppWscLq1G73PC9CfMZHtXVeG3Kawo9a4vRJCGwK7Dw/82qIe+a5I7m8tj05PuilYhVJPYU1PuD6VVubtPKkVSDhfmJPAFdNzBRcnZHnlqv2rXORnzLqMfqT/WvUx0rzyPVLCDV4Et7eJhHIHdwOn4+tegRSLLGrocqRkGuieIjW+HoJ4OeG+PqEjKB83T6ZqFipJxjB7GOnzsFUEkjHowFQwypJuKyMSOMFqi6FZ7jxgDkA56fu6Bng+v8A0zoycdDgcZ30vJQ9N2efnpiEB4PDZ458ukJbjh+D/cFHygggjI65kNOG3O7KYx8x3d6AFUuACS59QVFNHmFd26QfgKZ+728eXnv8xp67GRuUzgZ64xQAuW2kESHPfih9wVcGQnHYjmmY2sG/djPT5TSlVUqpCDHJ68UAOBfkfvOeM8cUhZ8MMScHrkU1TEJFxswenBz6UoCIxVvLGBg4BoAd8xUjMgxzk45rL1e+NlDl5H2Fc++fwq+AkcZyIxuAxwelNmt4JodjxQvGTyCpIzUTi5RsjSlKMZJyV0Y0V351tHIv3JFDA1i6wu+2ICbmJ5JOcD+ldS9lDDCghRUi6ALkAVmalbBrVwq44PSuKpBrRnoUqkW7o8y0iW70PWTd2agx+YWZGBwa9Rtbm08T2H2u1/dXicOjfeU/3WFcrpkVzNp91aQRK8itvUFQWweuPpgfnUUEWo6LNDfiCS3mb5WDKQHA9fUUU5uKs9Ua16aq+9F2kjqokdy6OhR04YGoFkk0y8FygJXo6+orUt7iHW7fzoSIrxBhkP8AnpWfqD/uirfK44ZT2qpx5feicsJ83uy3OmhmjuIUliYMjDIIqSuL0XVmsZGic7oSclfT3Fdh5yFAysGDDII71pCXMc9Sm4MeTio2l7D86jZy1NrVRMWwNFFFUQFFFFMAooopAFJS0lABRRRQMSlpKKQC0E96SgnA96UnZFxjdkDSOzY6D0qOQZGO1TMRk9KrSvk4rmmzsj5EUdvaxz+csMYmHG/aM4+tSSkshwcE0gVUBYnJpgkMjcdKi5e5SOj2cs6zXEfnOpyA54H4VZuJ+oB6dhSy73GyI4PcilEKhdufr71O2xXqcR4jvnVCrNhT1NZWjeE73X5lur5GtdPU5RHGHl98Ht6Zr0jyok5KL+IqGa9+YhSCR6URTWpfP7tkiKC1s9Lg8m1iVABye5+prB1TU0iLgAFh054FTarqyxxtg/NjpXF3tzuDTzuFjHJJNNXk7Akkrslu7+S5xuOFC8/WqFod90I1LZJyVBxke57CqplmuGKurRRn7mzl2+g/rWxY2MaQBFTLLgyQ7xj/AHnauynQ5dWc9SvdWieneHr97yyj3yLK8XBbOVTjoB1JrZcbmAyfn7D7574J7CuM0SY286SyMhVQAJcHYPZB3+tdguXyuSN3QbvnfjqSOgrc4XuKuCCBsyOGQfdX6+pqtNEfvFzlv4/4n9lHb0qwVA2rsXCenEa+h9zSPwu5nb5hgSAfO/so7UEmDeaeZV2kHceSuOAR3dhjPQVzd7ZSQAuGwob53kHHTogxzXcy2oYbfL3Kp4iBwOe7nuaz7q2RwzmQkYIWYjhfQIvc0nFPcuMmtUcBPdLCxSW2bfnhEYM2PUjsK2fDNhDrd2RDMrW8R/esOo9vqasX+kF8MkUuBgFAoDuR/fJ7YqLwzdLoWozRuytaykCSRflWMjp9epzisXRi2bqtK2h6VbokMSxRIEjQYAHapweagRtygg5B6EU/dW9jmJs0VDvooEfP+jSYmPtXXaFciK/Ep+6rc1xmkffkaum0vIjkb1rz1udtrnpF1qoa3DBwiY5GetcXrviyOBHAkREUcvnAArK1TULhLH5SxxxiuZufBGueLbdEjIgheQFpJiQoX2HU1LfNNRbO+nCFOnz7l/wXr83jDxqbK1X/AIl9tE0jORzI2QB9BzXuIuIrK3WFWDOoxjPT61wnhHwVpfgW1keGeSa6lXbLM/GR1wAOgqPWvEsUWVh/Q1vOpCmrQOaFKpiJXmdNqmtgQ7FKef8A3mPygetc/pWu+Rq53zecZBtdvLLKPoB/WuNa9vdTnxCjuCecMBgfjXXeGNEaxYXM/wBpjCdBJMCG+oqINyanI3rQjTpulDVs9DglWaNSmVyOcx4BNPzxjk8YOE/WqtlPDcW6mEkoSTnzOQc81YOA3BBxyMyV2Jp6o8hpp2YpBBYZbjvsH6UmX5H7zOeuwelNOGOSEwOuXpWIOHHl7we7nFMQ8ZByFfB5xgULvDAkuRjOCB+VRhk4ZPL3cknJ6GkbaDx5WTyM55oAftfk/vfxYUAsV3fvODwCw5puU8tdxjGD6EgUoaPOCYyoyQNp4oAdhn4/eL3zuFDbuMb+nZhUYZQPvR4YcgKaVAh6+XuPQhTQA75lYYMjd/vClG45BEi9/vD8qjUINxIj3DptU+tOcJIeCnPUlSeaAGSglDnecerA1Skj3jGKusQwKqUBxjGw1RecxQknrisKqVzpo3toZEdv9gv/AD4jgg5IBxkdxW1dXumX1sbd5EkbAIXqVPauZvLmVnYg8VJorEXOZFB9yK5o1HH3VsdU6Sb5nui1Jpk0S/abGRo5kXgngN+FTsE16yIDIl/GgLbTnn0NWb68CwHBAGK88vr+bTtWF5aSlJM/Njo31qoyUXZ7EOEqi5lo0Muri5truSGZSkqtgiu88NaiL3TvJP8ArLfCH3HY159e6pPrepC6nVFIwAFHYV2Xgm2ZLGe7YY898L9B/wDXNVTVp+6TXd6V5bnU0UUV0nnhRRmjNABRSUUwFopKKQBRRRQAUlLSUDCiikpDFyB1qNm65pzcVE3XNYTldnTTjZCHp61ERg7mp7MEHPX0qAb3bLcDsKybNkhJMvjOQKXAC4X8aSU5A7Y71BJMRgD7vepdi1cnLgLxVQ3aAFmYKo7nvUctzsU7eeKy4YvNfdO27ByAegpXKUe5PdX8sifuU69DWPPff2dExLbp25we1aGpahFZwHHJxwBXEz3TzzPNI3U5oirsroLd3ZlYyysAvc+tY80v2mZXaP8AcJzvY/KBjt/eNW5F+0/Kygxn+E9KRLQwzBm27ByjsBtiHoB3Nd1Kkoq73OSrVvotia0tlDI6MyvIMgkfvZCOwz90Vt28Kb9gQbQeY4+ETpy57n2qnYxJ5i7lK+auAxz5sn/xIrWtoQ8SxLGgKcmIH92vPVz3I5+tbXOZs1tNaMlbkHIA2+YwOP8AtmPr7V01tkIPlfL8lM/O/wBT2HPSuatPluROgLjGPMfuO6oo7cda3bbCIqKjqG6wqcs3ux9KCWagDSDgxsBz0yiEHt6mkYE5YllD8b/42PovoKXYzKjgISo9cIn0Hc0qMgiLssrF8jJB3SfQdqCSPy0bMJXjrsHRfdjUUkQMazb0J6CT+77Kv9asSR7EK7FZP7gGFU+rH19qTgkSFgCFAEp4UE/3RQBQe3UEBUkV2PzIRlpPcn061lzaSLhsARyMjEAquFi44wO/NdPHaseCWjUNk4bJf3J/CpvIRV2qoA9AKBmZpEklvEtpO5dlGFcjGfatKSaOJC8jBUHUmq81uB83THOa4zWdSmvJjliIl4VR/Ok5JK7BJt6GjqXiqUXG2zXZEOAx6tRXHyzNu4zRXM8RrsdKoaas5vSwVhJ9TXTWXyQAdzWJp8GIEz0rZhb5gBWJrFGnpscZ1BRLGrjqAwyM1tXmqJbZRGzIepPAFYIbyT5vTA61hFdV8QTOumQNIm7DTudsa/j3/DNRUutjtoxUld7F7W/E4C7fNz2+tUNI0PUPEEomeNkts/ebgGug0bwZpumSC5v2N9cj+OYfID/sp/U5rcu9bjggITCgcDFJWWrNXNpctNEdnpOl6Ou/yUM+MeYRz+HpVDVtejdW8471QY4JA/SsK/1e4uJCRvbsFUZJqXTdLudQuoWljuohn+EqB+NaQhKo/IznKFFXe503hK8nd/ldVRmwFMDZAPvXcgqee+3OTHWTolhJbQgsLlSRwHcfnWuFbdjEmD/FuruSUVZHj1JOcnJiH7ucnGf+efNLy3QvwDyUoCPkZV+vXfSlH6bO+fv0yBF3hlB8w9P4RS5YH/loeD2FJ5TE4KArnqXOaDExP+rTj/aNADSGLf8ALUA+w4pSHIx+9IBPQjJpfJO3GxcHr8xo8qTLHZHyMHk8igBNrgj/AFh/EUvzhDlZOSMAsM0CFuhSPAHHWgRODnbHnjB5oAQ7xJkCXr03DBpRuGQRJg99w4pPJfqFi3Hr160ogYOflj2kY6HNADQG29JcAZ++PyrLmXchFaZt2VGASEL6AGs6T7pxWFY6KBhXUQyajt5liPHBqe8HJzWLPOYyfSuPqd26L2oXw8ojOeK4q9k82YmtG8uyykdaxWfc5zTGlYu6dC8sgRBlm+UfU8V61ZWqWVlDbJ92NAv1rg/BtmJ9TEjDKxDf+PavQ8100Vpc4MTO8rC0lJmjNbHKLRTc0uaAFzRmkzRmgBc0ZpM0UALS02loGLQFLMFHU0Vat49o3HqaBkqRqigAUNEjdVFOoqrDKc1q2MxnPsaoSboyQQQfQ1t1HLDHMuHUH39KxnSvsaQq23MPYScscmmyyCNCzYAFWbu3e2UuMtGO47Vzd7eNM+AflH61yTvDRnZD39ieW93EnOF7VTkvC7dcCs+4uM9DVRrjHesrs3UUast4MbQRVNroqSe/pVAzOx44FSMQsRbHPahMdjL1W5d2xnJJrktbv5raWGCBgJFO9x2Psa6HV5BaQG5uDtQDJrhoXm1W9eVI2Yu3AA6DsK6KemplUu1yo6/S7mO9gWROOzKeqn0NbMbQoMSOo78nmsLS9Bu48yFzFuGGA4yK2I4ILJcA84yWPJJq3iOxEcNf4mXLVVaUKZXEYGC5BLyAg8ZxwOa1FW3zHBDFuAUbRIdsQx3Pqa5KTVn8/wAqM9ehFWYbqSSMbWZSD1Y9auNWTVweFh3O5syCDMrE7T/rXj5I6YQenGPxrXtY/Lx5UZTnLRHBPPdz6dOO1ZemuksccySgNKMGRj87EDogNbaRAJkxbRnmIEcHszHt9K6Ueayym9I87kJQkF2GFj9gO9SFdm7Bb5iMsDln/wABTchwJAVOBgyZyiH2Hc0+GEuBIhZN2NzsPmcf0FMQxYmXagiBPOEDfKPdj69atrbqH3t8zds9F+lSIiRrhFCj0ApaACmtSk0080AROMg56VxWv2SWLGXH7puR7e1djcTpApZyABXl3jLxKblmtYsbe9Y1pRUdTajGUpaGDeauizkJ0HpRXNSygPyeaK85zkz0FTijrmIhjVR6VatW+YGs2Ri8gzWlaLkit0Ry2R0FhBDdTqk67o8cr61t3V3BawBECRRoPlVRgD8K52K5+zRtLnoKxL7Umm3STShIx3Y4FKb1sjajTurs0NR1iWWYlHyvYelZoM90Tk4A6t2FPtLR7phgHb611FppQitWIBBxwQm4/l3rSlRvrIdbEKCtEwrLQbe6lWWBreaUfM/mSngD6V3WkaLbwwjfDa7Qdw2yMefX9BTtK014U3GWTsMfZ1BNb0K7Vwu4cH/lmBzXYkktDypzcnqGEHXyge3Wnq7qE+aPYRkYB6UHcAPmfkcfJ0pAXILAyjHYqKCBfOYg/vEGPRTQZXAyZBg9MITQNxXH7373oOKT5yo4l468jmgBfNYnh/oNhpCzgbvNOD0Hl0MrbVI8zOeRvFHJDAq3PP3/ANKAB5HBwGcZ5GEzj2pvmuM5kkJHPEdImdgGxsDn/W07ac7ihB6gGTjNACh3wPml5GM7P1oBfdt3S9cZ2jFNHB3bMHPeXigxAvyo2np+86/hQAoeQYDeaTjnCD1pN0hPWfrj7opAMHdtX5T183ofejCq3GzaeMmTtQA9y+N370g87cDj2rKduorRZQGB2R+oPmHmsubKs39KwrdDej1My+Oc1zV8w3VvXzlc5rlL+cmQj3rjerPQhsUp3HNUBy/HrU0z5PPWordTJKFHJJ4ouN7HpPgy08jSGnYfNM2R9Bx/jXSZqrYwC0sILdekaBanzXdFWSR5E5c0mx2aTNMLUhaqIJM0ZqLfRuoAlzRmo91LmgCTNIzhELE8AU3dVLUJ8IIgeW5NMAjvZXYnIx2GKsLdN3UGqFv2B7dasDrxTsMux3ShgXQ49qurqFuRyxX6isnjgdqZI2OM0WGdAkscoyjqw9jT64+a4KHcrFSO4NSQa9d2+A7LMo6huv50Bc6ukNZdr4gspyFkYwv6P0/OtLeCuQQQehFMBGPBrmNb0bcrz2S/PjLRDv8AT/CuilkCjrWbc3BRGweTUzpqasxwqSg7o8znu9rnOQc4I9KgE5c9a1vFemZjbULYZlXmZB/EPUe4rjY7/kZNebUpODsz1qVSNSN0dFGwXv8AnVjzoycZrm21HeRg49aX+0TjOenSpSNWbdzZWt4c3KrIAOEPSmGSyt+Ehjjx02gVz8+pzE4VuKqGeSQZLEmrUSGzoLnWUEZVMVz13eyynG7A/wDr1DJOqNhjluyjrRDZSXMgaQcdgOlawpX1MKldQ0NHTtPmunSROFxw1dbp/h9SF3rvIORuGeaoaEBZMsbjMJPP+z716Jp1quFYAEHkGuuEYpaHFUrSkZVnY3FtNklgwAzKRyfZB2HbNdDbq0CgLGXVyAIxyc4yS5NXWtlki2glGx8rgcr9KbFZsAUP7uIHnBy0n1NaGI05eX9wDI3TcWyieox3q3DF5SnLs7Hksx6mnpGkYwihR7CnUCEoopDQAhqN3wDT26YrL1bUI7G2ZnbBxSbshpXdjA8U61HawOgOXPAHvXk9wryPJNKfmY5rrLsy6zftIFIiXoTXN6tGVuvKB6V59aTk79D0aUVBW6nOTQkyE5orQezyeTRWNzY6IR8g9a0rYbcVmWjl0GTWjCeQK3RElZ2HateR2enGSQ8eg6mvIINUvfFHjKwt5XYWxul2Qg/KAD39TxXpHioZt8HoiFj+VcT8KtNN544tXIyIkeQ/lj+tdWHim5SfQwrzcYRiup7xpemhVUBa6iCy2wjCseR91sH86Syt0hQFyqj3NWJr+zXbGZEznOGBq7pbmDUp7ImWIqAAsn4y09Rh1yGAB6mTNRJJG6Aq0DADGalHlFlCmPnqPXHpVGQjZDbyo4OcmTgUA7TvCoM9f3lDMm770eOw20KNzfKY+n9ygBNqA42xgHr+85NOyoJUiILnPX8qXcpQ/wALD5idlIXDJ8rZYYyQlAEeFVgR5A7g88/5NK+3cSfJ3dDkGlBYgnzGODjiOgykooBkBHUiPrQBH+7zyYOmeVPT/Jp7MhXEhhOAMcHildsIo3SZ67glPJZtoBdTjk7Rz/n+tAEQ24AzCcc8If0pS5VQRJGFB4+Q0oZsj55jnn7lODlgikyg9c7cZoAi8xSv3kBY8jyzz6Up2sgO+M4xn93TiXebgzqDxjaMCkIcL964JzjgDt3oARpOgEi8dvLzis68AzvDBsjOQMVpO8hCrtnBA6gDmqF4OWBPTjNZVvhNqPxHNakWKnBrj70/OfX1ruLyPeuMVzF5Z5cgCuBvU9KOxzUjHPNafhq1+163bIRxvDH6Dn+lVLy3MRPHeug8CRBtUkk/uRnH1JxVQ1kiaztTbPRM00mkJppau88gC1Rs9IzVC70CJDJijzeaqPJioTPz1pDNMSCnh6zUmz3qdZaYi4ZAqlieBWNLOZpmfOAT+lTX9zsiCA8t/KqEbZHHNNDRp2xyhPOTVkdTzVS1Yngjipy+01QEu4KueOKqzSYUmnSvxj1qpO3AOaBleRtze1RZ3EcDvQxGSaYSeTmkIikGTnk0yPWbzSxmCY7RyY25U/hT5m2Juzmud1G5GxueTQM73S/EtrrMWARFcKPmiJ/UeopbqcAkE815F9rkgkEsbsrqcqVOCK67R/EY1SPyZzi5Uf8AfY9atMlo3JZRyTzmvMfENiNN1Z0j4hl/eRgdvUfnXoEkgRSSePWvMfFWvHUdSWO0RWigBUSH+Inr+HFZ1oKUTXD1HCXkQiRvWjcw/i4rOhN26/O4z/sripRZvJ99mP1NcyovqdUsUuiLJu4kPMmT6DmkNzLKNsSlFPc9aWKwA/hrRt7L2rRU4oxlXnIr2dlubJBJPUmuls7ZQApH0NQ21sFA4rWtoeRVmBbtLU5AIrstEk8hRFJ9w/dJ7ViWEIcAHr2rchjwMULQR0aCn1Qs7nAEUh+hP8qv1oISkzS0lABSGlpKYEbnapY9q8/16abVNS+zxn92h+Y12eq3BitmVPvMMCuHvpf7NjYg5kfk1z15aWOigtbmbqdzHp9v5UPD4rjppt0hZjlj3rTu5WuJi7nJJrMvohboXPHFcbfMdqXKijPeKrAZorIkYSOTmilyhc6zSZ2Zih6iuhs0LS4xXP6YFF1nHWu10i0RpN8gGzvmtkVV30MDUdJvteN1b2MW5mQxh24Vc+prZ8HeArTwbIbuW7ae9eMIxAwigkdO/brXR3OrWlhBtjKjA4VRXJ6hrs12zBThSc/ypKpKKaT3GqCm02tjptS1xYIn8p8Hpkdagn1mO1jC2qgM45f7zt9TXIMs0/DHJPYVoW+jXVzCBJLIAo4CdTThGUjaTp01qdZ4T1CWW8mWeUhXX5Qeea7CKTcGG9jxwdmMV59pOn3KRCMxXwOQeWAxj0NdlYpcLCodJzgnIaTk/wCc/pXZThyxseTiJqc3JGgZMNuJkwOo28Ug3EFgZsngjA/lSlTgqA5B776QKfmJVs4wMydasxHfNsOfNzx9aZtbdz5//fQpNqkncFzjI/eUip8xAij/AO/maAHOHLkhJsezDFJsIC4WY5H9+mgIxGEjP/A88etIFAJxHCFOcMX60ATMpZwNr4AxvD9qYwdn/wBXKM+kmBTcRlR/qNx7buMdsUFVJCKIQF6rk/jQA5Q6sG8uTg95KCoaT5ldQeSfN6UgCEjPkYXpzn6U1drMDH9nJ7cnmgBTucktF2HPnUuzBZVj+UkEHzOppCVUBl+z/MOpFNXG75Tb5B7KeMUgJRE21gYsAj/npyazrtCgYHg+mc1ppMXZFEkRPfGelLLaQzElwST6Gs6keZWRpTkovU5eVQF/Csi5jVSciu3fSbY/3x/wKs+80C2kU/vJF78YrldCZ1xxEEeZasVGR3rU8AtnULpe/lZ/Wrmo+FY5nKpeMG9Cmf603wzpraJqrzTTK8LRlPlU5zkUo0pwlew6lanOm0mdiTTCaQTwzZMMgYfqKaxrrTPOY1mqCRqe7VVkfAoERSvwaqNLzTppKoyS4NJjLqTe9Wo5/esZZeetFxd+XCcH5m4FCAlurzzZ2IbgcCpbdycday4E3tk1s2MO9wcHaO9aIZq2seACKfKuASOtPRlC4Bpkx+TimIqNKcknsarTS55P4U6Uleag3qQS3agCBmJ6DvTScEfrRJPGD1AFUZb1ASQ1IB+oTiOPGa5S9uN2R3q7qGoCQnJBrCmmBzk0xkEjkdTUEVw8FwssbFXQ5BHrTZZeMjvUPHXNFxm5q/iOa909LaIFHkGJWH8hWDBZ9OKngj3tk1qwQAAcVLdxLQqxWXHSrkdl7VdiiFW44fakBRish6VeitMdquw2+e1aENpntSFcz4rbHatG3tiCOKuxWY9KvRWwHUUBcWzi24rXjG5P9r+dVYYtoFW1GBTELmr9nd5xFIef4TVBvmGR1703NMDeoqjZ3e/EUh+bsx71dqkAGmscCklmjgiaWV1SNRlmY4AFcpea9das7QaVmG1HD3TDBb/dH9aG7AWNZ1O3gkMYIlmA+4p+79fSvOtYvpLiVmdufbpW9feTaoYYzk9WYnJP1ridWuP3hCmvPrVOaVj0aFO0bkMc+J9xPArI8Q6p5uI04A61YaTCHnmudvFaa62juaIlMltxujyaKuRxLDEqnrRUt6jN7RElbYrKcjqa6ebUJFQQxHAHWooEWKz3IoBI61n3Lsg+U4LdTVPaxtF3fMyDWdfstJhE1/Odx4VF5Zqv+Fz/AMJFpqX6wNFFIzBFY5JAOMmvO/Hcaq1iOTuLkknr0r2r4cWkKeC9JCr1gDH6kk110qMfZqb6nJWxU+flRfsNDVcYStKHQQ900jQPtH/TfaDj2rorWCNQMLULOq3JUQx8k5461slY5ZTb3Ft7C3hidREik9vMzk1ZSKOOP5EQdmy/QdqriXIY+XHkD+77ipBLlJMomAP7tBA8rH5QAEOehyeBTSUJAJt8+mT+FRfaG8knanTP3aWSd1fAC/8AfI9BTsBM3lIqh/JDnlfl4xQjoqbi0QJ4VlU8euagM8uUG7gj0FTRyOTgtxtJ6CiwCKTtLB4eVznyz0p7bCqqWQtng7M8GoUllIOZD37CkeaULFiQ/MOeB60rAOJXP+tj3jgEx1Ijr8xZg+BziPrSZf5v3jZ29eOKf82APMbn3oAh3H5jvU4IBxFTxKkSgvIDuX5SI8UoDYYea/Uc5+tKUY4/ev1PegBqSfK67ySFypMeMU0M4j3NM3JwNsVTCIg/66Tr0zR5Jz/rZeufvfpQAsb75BtJAA5BTGanqOOPYSdzH2JzUlIBrVRu32n8KvNWVdn52+lCAw55CJXrLLnfyelaUh+eT2rIJ+cn3qhGro777vYf4kNaUuVYg1kaKf8AiZx/Q/yrcvANue9c8pWnYu10UJGqnNJU8hNUJ2NUZlaeXFZ7y5apbhjiqDMc1LKRY82odxuJ/wDZWo2chSfanwjCxqOhGT71UUM0rdVPPGwfrV+G6CjC8DtWcv3fTHpWhbQpsB5rQlltLpjnvUqzE9akhhQL930p0iKrjApiK12n7slQelc9NcMjkZrp2+6R1zXK6uoSc7fWkxoqXUjleKyrouseCTV/cWKg1lX7t5hGeAKBlGVuOTWfNJtBqxM5PFZ07nigBA+56Qn5sdyajBxili+abmpYzXtI+BWrCnSqFsBgVpxCpJLESVfhj9qrQgcVowAcUAWreKtW3hHHFU7cDitSAcCgRPFEPSrCxgUkfSpBVCFXA4p+aZSg5FAC5wcihuRuH4ikpAcGgAzxU8utpYWTy3EckhQceWMlqruMOQOgppAIwRkUAYxF74ikFzqLeVZqcx26nj6n1qtf63Eq/ZNNCsF4Mi/dX6etZnijUbltUGmLJ5drtBKpwW9ifSr+j2MBjHycAdK561RrRHRSgn7zMm4DCNnkJyeSTXEajcfvXI6ZruvFJ8m3Pl8ZrzS8cknmuNLU70/dESQsrEniqUPz3JbHerSf6kj2qO0UCZjitkQySRWZqKsTHawA9KKk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28678" name="Picture 6" descr="https://timgsa.baidu.com/timg?image&amp;quality=80&amp;size=b9999_10000&amp;sec=1519891220511&amp;di=0bc4b2e8a80eb6cf2166aea296a8d4b6&amp;imgtype=0&amp;src=http%3A%2F%2Fzj-images.img-cn-beijing.aliyuncs.com%2F53b61ceb4808f57985658800ed7db516.jpg"/>
          <p:cNvPicPr>
            <a:picLocks noChangeAspect="1" noChangeArrowheads="1"/>
          </p:cNvPicPr>
          <p:nvPr/>
        </p:nvPicPr>
        <p:blipFill>
          <a:blip r:embed="rId1"/>
          <a:srcRect/>
          <a:stretch>
            <a:fillRect/>
          </a:stretch>
        </p:blipFill>
        <p:spPr bwMode="auto">
          <a:xfrm>
            <a:off x="1799773" y="4209143"/>
            <a:ext cx="4165598" cy="2237014"/>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Bottom)">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timg (1)_副本_副本.jpg"/>
          <p:cNvPicPr>
            <a:picLocks noChangeAspect="1"/>
          </p:cNvPicPr>
          <p:nvPr/>
        </p:nvPicPr>
        <p:blipFill>
          <a:blip r:embed="rId1" cstate="print">
            <a:clrChange>
              <a:clrFrom>
                <a:srgbClr val="9DBEAD"/>
              </a:clrFrom>
              <a:clrTo>
                <a:srgbClr val="9DBEAD">
                  <a:alpha val="0"/>
                </a:srgbClr>
              </a:clrTo>
            </a:clrChange>
          </a:blip>
          <a:stretch>
            <a:fillRect/>
          </a:stretch>
        </p:blipFill>
        <p:spPr>
          <a:xfrm>
            <a:off x="290286" y="1535394"/>
            <a:ext cx="6807199" cy="5003291"/>
          </a:xfrm>
          <a:prstGeom prst="rect">
            <a:avLst/>
          </a:prstGeom>
        </p:spPr>
      </p:pic>
      <p:sp>
        <p:nvSpPr>
          <p:cNvPr id="2" name="灯片编号占位符 1"/>
          <p:cNvSpPr>
            <a:spLocks noGrp="1"/>
          </p:cNvSpPr>
          <p:nvPr>
            <p:ph type="sldNum" sz="quarter" idx="12"/>
          </p:nvPr>
        </p:nvSpPr>
        <p:spPr/>
        <p:txBody>
          <a:bodyPr/>
          <a:lstStyle/>
          <a:p>
            <a:fld id="{6FAC12D6-6874-44D7-A628-78DA8109D10F}" type="slidenum">
              <a:rPr lang="en-US" smtClean="0"/>
            </a:fld>
            <a:endParaRPr lang="en-US" dirty="0"/>
          </a:p>
        </p:txBody>
      </p:sp>
      <p:sp>
        <p:nvSpPr>
          <p:cNvPr id="13" name="Text Box 4"/>
          <p:cNvSpPr txBox="1">
            <a:spLocks noChangeArrowheads="1"/>
          </p:cNvSpPr>
          <p:nvPr/>
        </p:nvSpPr>
        <p:spPr bwMode="auto">
          <a:xfrm>
            <a:off x="4821646" y="174353"/>
            <a:ext cx="2754811" cy="774770"/>
          </a:xfrm>
          <a:prstGeom prst="rect">
            <a:avLst/>
          </a:prstGeom>
          <a:noFill/>
          <a:ln w="9525">
            <a:noFill/>
            <a:miter lim="800000"/>
          </a:ln>
        </p:spPr>
        <p:txBody>
          <a:bodyPr wrap="square" lIns="121926" tIns="60963" rIns="121926" bIns="60963">
            <a:spAutoFit/>
          </a:bodyPr>
          <a:lstStyle/>
          <a:p>
            <a:pPr>
              <a:lnSpc>
                <a:spcPct val="150000"/>
              </a:lnSpc>
            </a:pPr>
            <a:r>
              <a:rPr lang="en-US" altLang="zh-CN" sz="3200" b="1" dirty="0">
                <a:latin typeface="微软雅黑" panose="020B0503020204020204" pitchFamily="34" charset="-122"/>
                <a:ea typeface="微软雅黑" panose="020B0503020204020204" pitchFamily="34" charset="-122"/>
              </a:rPr>
              <a:t>2.</a:t>
            </a:r>
            <a:r>
              <a:rPr lang="zh-CN" altLang="en-US" sz="3200" b="1" dirty="0">
                <a:latin typeface="微软雅黑" panose="020B0503020204020204" pitchFamily="34" charset="-122"/>
                <a:ea typeface="微软雅黑" panose="020B0503020204020204" pitchFamily="34" charset="-122"/>
              </a:rPr>
              <a:t>净现值法</a:t>
            </a:r>
            <a:endParaRPr lang="zh-CN" altLang="en-US" sz="3200" b="1" dirty="0">
              <a:latin typeface="微软雅黑" panose="020B0503020204020204" pitchFamily="34" charset="-122"/>
              <a:ea typeface="微软雅黑" panose="020B0503020204020204" pitchFamily="34" charset="-122"/>
            </a:endParaRPr>
          </a:p>
        </p:txBody>
      </p:sp>
      <p:sp>
        <p:nvSpPr>
          <p:cNvPr id="14" name="Line 6"/>
          <p:cNvSpPr>
            <a:spLocks noChangeShapeType="1"/>
          </p:cNvSpPr>
          <p:nvPr/>
        </p:nvSpPr>
        <p:spPr bwMode="auto">
          <a:xfrm flipV="1">
            <a:off x="0" y="449943"/>
            <a:ext cx="4789714"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Line 7"/>
          <p:cNvSpPr>
            <a:spLocks noChangeShapeType="1"/>
          </p:cNvSpPr>
          <p:nvPr/>
        </p:nvSpPr>
        <p:spPr bwMode="auto">
          <a:xfrm>
            <a:off x="7678057" y="435429"/>
            <a:ext cx="4488543"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灯片编号占位符 9"/>
          <p:cNvSpPr>
            <a:spLocks noGrp="1"/>
          </p:cNvSpPr>
          <p:nvPr/>
        </p:nvSpPr>
        <p:spPr>
          <a:xfrm>
            <a:off x="11485457" y="6398489"/>
            <a:ext cx="519744"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AC12D6-6874-44D7-A628-78DA8109D10F}" type="slidenum">
              <a:rPr lang="en-US" smtClean="0">
                <a:solidFill>
                  <a:schemeClr val="tx1"/>
                </a:solidFill>
              </a:rPr>
            </a:fld>
            <a:endParaRPr lang="en-US" dirty="0">
              <a:solidFill>
                <a:schemeClr val="tx1"/>
              </a:solidFill>
            </a:endParaRPr>
          </a:p>
        </p:txBody>
      </p:sp>
      <p:sp>
        <p:nvSpPr>
          <p:cNvPr id="11" name="矩形 10"/>
          <p:cNvSpPr/>
          <p:nvPr/>
        </p:nvSpPr>
        <p:spPr>
          <a:xfrm>
            <a:off x="548389" y="939884"/>
            <a:ext cx="1415772" cy="743986"/>
          </a:xfrm>
          <a:prstGeom prst="rect">
            <a:avLst/>
          </a:prstGeom>
        </p:spPr>
        <p:txBody>
          <a:bodyPr wrap="none">
            <a:spAutoFit/>
          </a:bodyPr>
          <a:lstStyle/>
          <a:p>
            <a:pPr>
              <a:lnSpc>
                <a:spcPct val="150000"/>
              </a:lnSpc>
            </a:pPr>
            <a:r>
              <a:rPr lang="zh-CN" altLang="zh-CN" sz="3200" dirty="0">
                <a:solidFill>
                  <a:srgbClr val="FF0000"/>
                </a:solidFill>
                <a:latin typeface="微软雅黑" panose="020B0503020204020204" pitchFamily="34" charset="-122"/>
                <a:ea typeface="微软雅黑" panose="020B0503020204020204" pitchFamily="34" charset="-122"/>
              </a:rPr>
              <a:t>解析：</a:t>
            </a:r>
            <a:endParaRPr lang="en-US" altLang="zh-CN" sz="3200" dirty="0">
              <a:solidFill>
                <a:srgbClr val="FF0000"/>
              </a:solidFill>
              <a:latin typeface="微软雅黑" panose="020B0503020204020204" pitchFamily="34" charset="-122"/>
              <a:ea typeface="微软雅黑" panose="020B0503020204020204" pitchFamily="34" charset="-122"/>
            </a:endParaRPr>
          </a:p>
        </p:txBody>
      </p:sp>
      <p:pic>
        <p:nvPicPr>
          <p:cNvPr id="16" name="图片 15" descr="360截图20171230134803042_副本.jpg"/>
          <p:cNvPicPr>
            <a:picLocks noChangeAspect="1"/>
          </p:cNvPicPr>
          <p:nvPr/>
        </p:nvPicPr>
        <p:blipFill>
          <a:blip r:embed="rId2" cstate="print">
            <a:clrChange>
              <a:clrFrom>
                <a:srgbClr val="F6F8F5"/>
              </a:clrFrom>
              <a:clrTo>
                <a:srgbClr val="F6F8F5">
                  <a:alpha val="0"/>
                </a:srgbClr>
              </a:clrTo>
            </a:clrChange>
          </a:blip>
          <a:stretch>
            <a:fillRect/>
          </a:stretch>
        </p:blipFill>
        <p:spPr>
          <a:xfrm>
            <a:off x="1143680" y="3775752"/>
            <a:ext cx="847725" cy="1019175"/>
          </a:xfrm>
          <a:prstGeom prst="rect">
            <a:avLst/>
          </a:prstGeom>
        </p:spPr>
      </p:pic>
      <p:sp>
        <p:nvSpPr>
          <p:cNvPr id="19" name="矩形 18"/>
          <p:cNvSpPr/>
          <p:nvPr/>
        </p:nvSpPr>
        <p:spPr>
          <a:xfrm>
            <a:off x="490379" y="1705820"/>
            <a:ext cx="1788364" cy="830997"/>
          </a:xfrm>
          <a:prstGeom prst="rect">
            <a:avLst/>
          </a:prstGeom>
        </p:spPr>
        <p:txBody>
          <a:bodyPr wrap="square">
            <a:spAutoFit/>
          </a:bodyPr>
          <a:lstStyle/>
          <a:p>
            <a:r>
              <a:rPr lang="en-US" altLang="zh-CN" sz="2400" dirty="0">
                <a:latin typeface="微软雅黑" panose="020B0503020204020204" pitchFamily="34" charset="-122"/>
                <a:ea typeface="微软雅黑" panose="020B0503020204020204" pitchFamily="34" charset="-122"/>
              </a:rPr>
              <a:t>    NPV</a:t>
            </a:r>
            <a:r>
              <a:rPr lang="en-US" altLang="zh-CN" sz="2400" baseline="-25000" dirty="0">
                <a:latin typeface="微软雅黑" panose="020B0503020204020204" pitchFamily="34" charset="-122"/>
                <a:ea typeface="微软雅黑" panose="020B0503020204020204" pitchFamily="34" charset="-122"/>
              </a:rPr>
              <a:t>A</a:t>
            </a:r>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185.90</a:t>
            </a:r>
            <a:r>
              <a:rPr lang="zh-CN" altLang="zh-CN" sz="2400" dirty="0">
                <a:latin typeface="微软雅黑" panose="020B0503020204020204" pitchFamily="34" charset="-122"/>
                <a:ea typeface="微软雅黑" panose="020B0503020204020204" pitchFamily="34" charset="-122"/>
              </a:rPr>
              <a:t>万元</a:t>
            </a:r>
            <a:endParaRPr lang="zh-CN" altLang="en-US" sz="2400" dirty="0">
              <a:latin typeface="微软雅黑" panose="020B0503020204020204" pitchFamily="34" charset="-122"/>
              <a:ea typeface="微软雅黑" panose="020B0503020204020204" pitchFamily="34" charset="-122"/>
            </a:endParaRPr>
          </a:p>
        </p:txBody>
      </p:sp>
      <p:sp>
        <p:nvSpPr>
          <p:cNvPr id="20" name="矩形 19"/>
          <p:cNvSpPr/>
          <p:nvPr/>
        </p:nvSpPr>
        <p:spPr>
          <a:xfrm>
            <a:off x="2724906" y="1531650"/>
            <a:ext cx="1774523" cy="830997"/>
          </a:xfrm>
          <a:prstGeom prst="rect">
            <a:avLst/>
          </a:prstGeom>
        </p:spPr>
        <p:txBody>
          <a:bodyPr wrap="square">
            <a:spAutoFit/>
          </a:bodyPr>
          <a:lstStyle/>
          <a:p>
            <a:r>
              <a:rPr lang="en-US" altLang="zh-CN" sz="2400" dirty="0">
                <a:latin typeface="微软雅黑" panose="020B0503020204020204" pitchFamily="34" charset="-122"/>
                <a:ea typeface="微软雅黑" panose="020B0503020204020204" pitchFamily="34" charset="-122"/>
              </a:rPr>
              <a:t>    NPV</a:t>
            </a:r>
            <a:r>
              <a:rPr lang="en-US" altLang="zh-CN" sz="2400" baseline="-25000" dirty="0">
                <a:latin typeface="微软雅黑" panose="020B0503020204020204" pitchFamily="34" charset="-122"/>
                <a:ea typeface="微软雅黑" panose="020B0503020204020204" pitchFamily="34" charset="-122"/>
              </a:rPr>
              <a:t>B</a:t>
            </a:r>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155.71</a:t>
            </a:r>
            <a:r>
              <a:rPr lang="zh-CN" altLang="zh-CN" sz="2400" dirty="0">
                <a:latin typeface="微软雅黑" panose="020B0503020204020204" pitchFamily="34" charset="-122"/>
                <a:ea typeface="微软雅黑" panose="020B0503020204020204" pitchFamily="34" charset="-122"/>
              </a:rPr>
              <a:t>万元</a:t>
            </a:r>
            <a:endParaRPr lang="zh-CN" altLang="en-US" sz="2400" dirty="0">
              <a:latin typeface="微软雅黑" panose="020B0503020204020204" pitchFamily="34" charset="-122"/>
              <a:ea typeface="微软雅黑" panose="020B0503020204020204" pitchFamily="34" charset="-122"/>
            </a:endParaRPr>
          </a:p>
        </p:txBody>
      </p:sp>
      <p:sp>
        <p:nvSpPr>
          <p:cNvPr id="21" name="矩形 20"/>
          <p:cNvSpPr/>
          <p:nvPr/>
        </p:nvSpPr>
        <p:spPr>
          <a:xfrm>
            <a:off x="5075612" y="1676790"/>
            <a:ext cx="1731564" cy="830997"/>
          </a:xfrm>
          <a:prstGeom prst="rect">
            <a:avLst/>
          </a:prstGeom>
        </p:spPr>
        <p:txBody>
          <a:bodyPr wrap="none">
            <a:spAutoFit/>
          </a:bodyPr>
          <a:lstStyle/>
          <a:p>
            <a:r>
              <a:rPr lang="en-US" altLang="zh-CN" sz="2400" dirty="0">
                <a:latin typeface="微软雅黑" panose="020B0503020204020204" pitchFamily="34" charset="-122"/>
                <a:ea typeface="微软雅黑" panose="020B0503020204020204" pitchFamily="34" charset="-122"/>
              </a:rPr>
              <a:t>    NPV</a:t>
            </a:r>
            <a:r>
              <a:rPr lang="en-US" altLang="zh-CN" sz="2400" baseline="-25000" dirty="0">
                <a:latin typeface="微软雅黑" panose="020B0503020204020204" pitchFamily="34" charset="-122"/>
                <a:ea typeface="微软雅黑" panose="020B0503020204020204" pitchFamily="34" charset="-122"/>
              </a:rPr>
              <a:t>C</a:t>
            </a:r>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-56.03</a:t>
            </a:r>
            <a:r>
              <a:rPr lang="zh-CN" altLang="zh-CN" sz="2400" dirty="0">
                <a:latin typeface="微软雅黑" panose="020B0503020204020204" pitchFamily="34" charset="-122"/>
                <a:ea typeface="微软雅黑" panose="020B0503020204020204" pitchFamily="34" charset="-122"/>
              </a:rPr>
              <a:t>万元</a:t>
            </a:r>
            <a:endParaRPr lang="zh-CN" altLang="en-US" sz="2400"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6676571" y="3135087"/>
            <a:ext cx="4804229" cy="3178628"/>
            <a:chOff x="6676571" y="3135086"/>
            <a:chExt cx="4804229" cy="3381828"/>
          </a:xfrm>
        </p:grpSpPr>
        <p:sp>
          <p:nvSpPr>
            <p:cNvPr id="22" name="矩形标注 21"/>
            <p:cNvSpPr/>
            <p:nvPr/>
          </p:nvSpPr>
          <p:spPr>
            <a:xfrm>
              <a:off x="6676571" y="3135086"/>
              <a:ext cx="4760686" cy="3381828"/>
            </a:xfrm>
            <a:prstGeom prst="wedgeRectCallout">
              <a:avLst>
                <a:gd name="adj1" fmla="val -107419"/>
                <a:gd name="adj2" fmla="val -8218"/>
              </a:avLst>
            </a:prstGeom>
            <a:gradFill>
              <a:gsLst>
                <a:gs pos="50000">
                  <a:srgbClr val="FFC000">
                    <a:tint val="44500"/>
                    <a:satMod val="160000"/>
                  </a:srgbClr>
                </a:gs>
                <a:gs pos="100000">
                  <a:srgbClr val="FFC000">
                    <a:tint val="23500"/>
                    <a:satMod val="160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33" name="Rectangle 1"/>
            <p:cNvSpPr>
              <a:spLocks noChangeArrowheads="1"/>
            </p:cNvSpPr>
            <p:nvPr/>
          </p:nvSpPr>
          <p:spPr bwMode="auto">
            <a:xfrm>
              <a:off x="7257142" y="3288549"/>
              <a:ext cx="4223658" cy="1277062"/>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lnSpc>
                  <a:spcPct val="150000"/>
                </a:lnSpc>
                <a:spcBef>
                  <a:spcPct val="0"/>
                </a:spcBef>
                <a:spcAft>
                  <a:spcPct val="0"/>
                </a:spcAft>
              </a:pPr>
              <a:r>
                <a:rPr kumimoji="0" lang="en-US" altLang="zh-CN" sz="2400" b="0"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NPV</a:t>
              </a:r>
              <a:r>
                <a:rPr kumimoji="0" lang="en-US" altLang="zh-CN" sz="2400" b="0" i="0" u="none" strike="noStrike" cap="none" normalizeH="0" baseline="-25000" dirty="0">
                  <a:ln>
                    <a:noFill/>
                  </a:ln>
                  <a:effectLst/>
                  <a:latin typeface="微软雅黑" panose="020B0503020204020204" pitchFamily="34" charset="-122"/>
                  <a:ea typeface="微软雅黑" panose="020B0503020204020204" pitchFamily="34" charset="-122"/>
                  <a:cs typeface="宋体" panose="02010600030101010101" pitchFamily="2" charset="-122"/>
                </a:rPr>
                <a:t>A</a:t>
              </a:r>
              <a:r>
                <a:rPr kumimoji="0" lang="en-US" altLang="zh-CN" sz="2400" b="0"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&gt;0</a:t>
              </a:r>
              <a:r>
                <a:rPr lang="zh-CN" altLang="en-US" sz="240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NPV</a:t>
              </a:r>
              <a:r>
                <a:rPr lang="en-US" altLang="zh-CN" sz="2400" baseline="-25000" dirty="0">
                  <a:latin typeface="微软雅黑" panose="020B0503020204020204" pitchFamily="34" charset="-122"/>
                  <a:ea typeface="微软雅黑" panose="020B0503020204020204" pitchFamily="34" charset="-122"/>
                  <a:cs typeface="宋体" panose="02010600030101010101" pitchFamily="2" charset="-122"/>
                </a:rPr>
                <a:t>B</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&gt;0</a:t>
              </a:r>
              <a:r>
                <a:rPr lang="zh-CN" altLang="en-US" sz="2400" dirty="0">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2400" b="0"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可接受，</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 NPV</a:t>
              </a:r>
              <a:r>
                <a:rPr lang="en-US" altLang="zh-CN" sz="2400" baseline="-25000" dirty="0">
                  <a:latin typeface="微软雅黑" panose="020B0503020204020204" pitchFamily="34" charset="-122"/>
                  <a:ea typeface="微软雅黑" panose="020B0503020204020204" pitchFamily="34" charset="-122"/>
                  <a:cs typeface="宋体" panose="02010600030101010101" pitchFamily="2" charset="-122"/>
                </a:rPr>
                <a:t>C</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 &lt;</a:t>
              </a:r>
              <a:r>
                <a:rPr kumimoji="0" lang="en-US" altLang="zh-CN" sz="2400" b="0"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0</a:t>
              </a:r>
              <a:r>
                <a:rPr kumimoji="0" lang="zh-CN" altLang="en-US" sz="2400" b="0"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，不可接受。</a:t>
              </a:r>
              <a:endParaRPr kumimoji="0" lang="en-US" altLang="zh-CN" sz="2400" b="0"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17" name="矩形 16"/>
          <p:cNvSpPr/>
          <p:nvPr/>
        </p:nvSpPr>
        <p:spPr>
          <a:xfrm>
            <a:off x="6662058" y="4563905"/>
            <a:ext cx="4804228" cy="1754326"/>
          </a:xfrm>
          <a:prstGeom prst="rect">
            <a:avLst/>
          </a:prstGeom>
          <a:noFill/>
        </p:spPr>
        <p:txBody>
          <a:bodyPr wrap="square">
            <a:spAutoFit/>
          </a:bodyPr>
          <a:lstStyle/>
          <a:p>
            <a:pPr lvl="0" fontAlgn="base">
              <a:lnSpc>
                <a:spcPct val="150000"/>
              </a:lnSpc>
              <a:spcBef>
                <a:spcPct val="0"/>
              </a:spcBef>
              <a:spcAft>
                <a:spcPct val="0"/>
              </a:spcAft>
            </a:pPr>
            <a:r>
              <a:rPr lang="zh-CN" altLang="en-US" sz="2400" dirty="0">
                <a:latin typeface="微软雅黑" panose="020B0503020204020204" pitchFamily="34" charset="-122"/>
                <a:ea typeface="微软雅黑" panose="020B0503020204020204" pitchFamily="34" charset="-122"/>
                <a:cs typeface="宋体" panose="02010600030101010101" pitchFamily="2" charset="-122"/>
              </a:rPr>
              <a:t>            若三选一的话，选择    </a:t>
            </a:r>
            <a:endParaRPr lang="en-US" altLang="zh-CN" sz="2400" dirty="0">
              <a:latin typeface="微软雅黑" panose="020B0503020204020204" pitchFamily="34" charset="-122"/>
              <a:ea typeface="微软雅黑" panose="020B0503020204020204" pitchFamily="34" charset="-122"/>
              <a:cs typeface="宋体" panose="02010600030101010101" pitchFamily="2" charset="-122"/>
            </a:endParaRPr>
          </a:p>
          <a:p>
            <a:pPr lvl="0" fontAlgn="base">
              <a:lnSpc>
                <a:spcPct val="150000"/>
              </a:lnSpc>
              <a:spcBef>
                <a:spcPct val="0"/>
              </a:spcBef>
              <a:spcAft>
                <a:spcPct val="0"/>
              </a:spcAft>
            </a:pPr>
            <a:r>
              <a:rPr lang="en-US" altLang="zh-CN" sz="2400" dirty="0">
                <a:latin typeface="微软雅黑" panose="020B0503020204020204" pitchFamily="34" charset="-122"/>
                <a:ea typeface="微软雅黑" panose="020B0503020204020204" pitchFamily="34" charset="-122"/>
                <a:cs typeface="宋体" panose="02010600030101010101" pitchFamily="2" charset="-122"/>
              </a:rPr>
              <a:t>     NPV&gt;0</a:t>
            </a:r>
            <a:r>
              <a:rPr lang="zh-CN" altLang="en-US" sz="2400" dirty="0">
                <a:latin typeface="微软雅黑" panose="020B0503020204020204" pitchFamily="34" charset="-122"/>
                <a:ea typeface="微软雅黑" panose="020B0503020204020204" pitchFamily="34" charset="-122"/>
                <a:cs typeface="宋体" panose="02010600030101010101" pitchFamily="2" charset="-122"/>
              </a:rPr>
              <a:t>且</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NPV</a:t>
            </a:r>
            <a:r>
              <a:rPr lang="zh-CN" altLang="en-US" sz="2400" dirty="0">
                <a:latin typeface="微软雅黑" panose="020B0503020204020204" pitchFamily="34" charset="-122"/>
                <a:ea typeface="微软雅黑" panose="020B0503020204020204" pitchFamily="34" charset="-122"/>
                <a:cs typeface="宋体" panose="02010600030101010101" pitchFamily="2" charset="-122"/>
              </a:rPr>
              <a:t>最大的方案，     </a:t>
            </a:r>
            <a:endParaRPr lang="en-US" altLang="zh-CN" sz="2400" dirty="0">
              <a:latin typeface="微软雅黑" panose="020B0503020204020204" pitchFamily="34" charset="-122"/>
              <a:ea typeface="微软雅黑" panose="020B0503020204020204" pitchFamily="34" charset="-122"/>
              <a:cs typeface="宋体" panose="02010600030101010101" pitchFamily="2" charset="-122"/>
            </a:endParaRPr>
          </a:p>
          <a:p>
            <a:pPr lvl="0" fontAlgn="base">
              <a:lnSpc>
                <a:spcPct val="150000"/>
              </a:lnSpc>
              <a:spcBef>
                <a:spcPct val="0"/>
              </a:spcBef>
              <a:spcAft>
                <a:spcPct val="0"/>
              </a:spcAft>
            </a:pPr>
            <a:r>
              <a:rPr lang="en-US" altLang="zh-CN" sz="2400" dirty="0">
                <a:latin typeface="微软雅黑" panose="020B0503020204020204" pitchFamily="34" charset="-122"/>
                <a:ea typeface="微软雅黑" panose="020B0503020204020204" pitchFamily="34" charset="-122"/>
                <a:cs typeface="宋体" panose="02010600030101010101" pitchFamily="2" charset="-122"/>
              </a:rPr>
              <a:t>     </a:t>
            </a:r>
            <a:r>
              <a:rPr lang="zh-CN" altLang="en-US" sz="2400" dirty="0">
                <a:latin typeface="微软雅黑" panose="020B0503020204020204" pitchFamily="34" charset="-122"/>
                <a:ea typeface="微软雅黑" panose="020B0503020204020204" pitchFamily="34" charset="-122"/>
                <a:cs typeface="宋体" panose="02010600030101010101" pitchFamily="2" charset="-122"/>
              </a:rPr>
              <a:t>则应选</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A</a:t>
            </a:r>
            <a:r>
              <a:rPr lang="zh-CN" altLang="en-US" sz="2400" dirty="0">
                <a:latin typeface="微软雅黑" panose="020B0503020204020204" pitchFamily="34" charset="-122"/>
                <a:ea typeface="微软雅黑" panose="020B0503020204020204" pitchFamily="34" charset="-122"/>
                <a:cs typeface="宋体" panose="02010600030101010101" pitchFamily="2" charset="-122"/>
              </a:rPr>
              <a:t>方案。</a:t>
            </a:r>
            <a:endParaRPr lang="zh-CN" altLang="en-US" sz="2400"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Bottom)">
                                      <p:cBhvr>
                                        <p:cTn id="24" dur="500"/>
                                        <p:tgtEl>
                                          <p:spTgt spid="11"/>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26"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80">
                                          <p:stCondLst>
                                            <p:cond delay="0"/>
                                          </p:stCondLst>
                                        </p:cTn>
                                        <p:tgtEl>
                                          <p:spTgt spid="16"/>
                                        </p:tgtEl>
                                      </p:cBhvr>
                                    </p:animEffect>
                                    <p:anim calcmode="lin" valueType="num">
                                      <p:cBhvr>
                                        <p:cTn id="3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0" dur="26">
                                          <p:stCondLst>
                                            <p:cond delay="650"/>
                                          </p:stCondLst>
                                        </p:cTn>
                                        <p:tgtEl>
                                          <p:spTgt spid="16"/>
                                        </p:tgtEl>
                                      </p:cBhvr>
                                      <p:to x="100000" y="60000"/>
                                    </p:animScale>
                                    <p:animScale>
                                      <p:cBhvr>
                                        <p:cTn id="41" dur="166" decel="50000">
                                          <p:stCondLst>
                                            <p:cond delay="676"/>
                                          </p:stCondLst>
                                        </p:cTn>
                                        <p:tgtEl>
                                          <p:spTgt spid="16"/>
                                        </p:tgtEl>
                                      </p:cBhvr>
                                      <p:to x="100000" y="100000"/>
                                    </p:animScale>
                                    <p:animScale>
                                      <p:cBhvr>
                                        <p:cTn id="42" dur="26">
                                          <p:stCondLst>
                                            <p:cond delay="1312"/>
                                          </p:stCondLst>
                                        </p:cTn>
                                        <p:tgtEl>
                                          <p:spTgt spid="16"/>
                                        </p:tgtEl>
                                      </p:cBhvr>
                                      <p:to x="100000" y="80000"/>
                                    </p:animScale>
                                    <p:animScale>
                                      <p:cBhvr>
                                        <p:cTn id="43" dur="166" decel="50000">
                                          <p:stCondLst>
                                            <p:cond delay="1338"/>
                                          </p:stCondLst>
                                        </p:cTn>
                                        <p:tgtEl>
                                          <p:spTgt spid="16"/>
                                        </p:tgtEl>
                                      </p:cBhvr>
                                      <p:to x="100000" y="100000"/>
                                    </p:animScale>
                                    <p:animScale>
                                      <p:cBhvr>
                                        <p:cTn id="44" dur="26">
                                          <p:stCondLst>
                                            <p:cond delay="1642"/>
                                          </p:stCondLst>
                                        </p:cTn>
                                        <p:tgtEl>
                                          <p:spTgt spid="16"/>
                                        </p:tgtEl>
                                      </p:cBhvr>
                                      <p:to x="100000" y="90000"/>
                                    </p:animScale>
                                    <p:animScale>
                                      <p:cBhvr>
                                        <p:cTn id="45" dur="166" decel="50000">
                                          <p:stCondLst>
                                            <p:cond delay="1668"/>
                                          </p:stCondLst>
                                        </p:cTn>
                                        <p:tgtEl>
                                          <p:spTgt spid="16"/>
                                        </p:tgtEl>
                                      </p:cBhvr>
                                      <p:to x="100000" y="100000"/>
                                    </p:animScale>
                                    <p:animScale>
                                      <p:cBhvr>
                                        <p:cTn id="46" dur="26">
                                          <p:stCondLst>
                                            <p:cond delay="1808"/>
                                          </p:stCondLst>
                                        </p:cTn>
                                        <p:tgtEl>
                                          <p:spTgt spid="16"/>
                                        </p:tgtEl>
                                      </p:cBhvr>
                                      <p:to x="100000" y="95000"/>
                                    </p:animScale>
                                    <p:animScale>
                                      <p:cBhvr>
                                        <p:cTn id="47" dur="166" decel="50000">
                                          <p:stCondLst>
                                            <p:cond delay="1834"/>
                                          </p:stCondLst>
                                        </p:cTn>
                                        <p:tgtEl>
                                          <p:spTgt spid="16"/>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lide(fromBottom)">
                                      <p:cBhvr>
                                        <p:cTn id="52" dur="500"/>
                                        <p:tgtEl>
                                          <p:spTgt spid="19"/>
                                        </p:tgtEl>
                                      </p:cBhvr>
                                    </p:animEffect>
                                  </p:childTnLst>
                                </p:cTn>
                              </p:par>
                            </p:childTnLst>
                          </p:cTn>
                        </p:par>
                        <p:par>
                          <p:cTn id="53" fill="hold">
                            <p:stCondLst>
                              <p:cond delay="500"/>
                            </p:stCondLst>
                            <p:childTnLst>
                              <p:par>
                                <p:cTn id="54" presetID="12" presetClass="entr" presetSubtype="4"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slide(fromBottom)">
                                      <p:cBhvr>
                                        <p:cTn id="56" dur="500"/>
                                        <p:tgtEl>
                                          <p:spTgt spid="20"/>
                                        </p:tgtEl>
                                      </p:cBhvr>
                                    </p:animEffect>
                                  </p:childTnLst>
                                </p:cTn>
                              </p:par>
                            </p:childTnLst>
                          </p:cTn>
                        </p:par>
                        <p:par>
                          <p:cTn id="57" fill="hold">
                            <p:stCondLst>
                              <p:cond delay="1000"/>
                            </p:stCondLst>
                            <p:childTnLst>
                              <p:par>
                                <p:cTn id="58" presetID="12" presetClass="entr" presetSubtype="4"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slide(fromBottom)">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diamond(in)">
                                      <p:cBhvr>
                                        <p:cTn id="6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9"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41487" y="870856"/>
            <a:ext cx="5733141" cy="130629"/>
            <a:chOff x="5475255" y="1143000"/>
            <a:chExt cx="1486646" cy="101600"/>
          </a:xfrm>
        </p:grpSpPr>
        <p:cxnSp>
          <p:nvCxnSpPr>
            <p:cNvPr id="4"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31"/>
            <p:cNvCxnSpPr/>
            <p:nvPr/>
          </p:nvCxnSpPr>
          <p:spPr>
            <a:xfrm>
              <a:off x="561658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1190360" y="1490579"/>
            <a:ext cx="4253087" cy="584775"/>
          </a:xfrm>
          <a:prstGeom prst="rect">
            <a:avLst/>
          </a:prstGeom>
        </p:spPr>
        <p:txBody>
          <a:bodyPr wrap="none">
            <a:spAutoFit/>
          </a:bodyPr>
          <a:lstStyle/>
          <a:p>
            <a:pPr algn="l"/>
            <a:r>
              <a:rPr lang="zh-CN" altLang="en-US" sz="3200" b="1" dirty="0" smtClean="0">
                <a:latin typeface="微软雅黑" panose="020B0503020204020204" pitchFamily="34" charset="-122"/>
                <a:ea typeface="微软雅黑" panose="020B0503020204020204" pitchFamily="34" charset="-122"/>
              </a:rPr>
              <a:t>（</a:t>
            </a:r>
            <a:r>
              <a:rPr lang="en-US" altLang="zh-CN" sz="3200" b="1" dirty="0" smtClean="0">
                <a:latin typeface="微软雅黑" panose="020B0503020204020204" pitchFamily="34" charset="-122"/>
                <a:ea typeface="微软雅黑" panose="020B0503020204020204" pitchFamily="34" charset="-122"/>
              </a:rPr>
              <a:t>3</a:t>
            </a:r>
            <a:r>
              <a:rPr lang="zh-CN" altLang="en-US" sz="3200" b="1" dirty="0" smtClean="0">
                <a:latin typeface="微软雅黑" panose="020B0503020204020204" pitchFamily="34" charset="-122"/>
                <a:ea typeface="微软雅黑" panose="020B0503020204020204" pitchFamily="34" charset="-122"/>
              </a:rPr>
              <a:t>）</a:t>
            </a:r>
            <a:r>
              <a:rPr lang="en-US" altLang="zh-CN" sz="3200" b="1" dirty="0" smtClean="0">
                <a:latin typeface="微软雅黑" panose="020B0503020204020204" pitchFamily="34" charset="-122"/>
                <a:ea typeface="微软雅黑" panose="020B0503020204020204" pitchFamily="34" charset="-122"/>
              </a:rPr>
              <a:t> </a:t>
            </a:r>
            <a:r>
              <a:rPr lang="zh-CN" altLang="en-US" sz="3200" b="1" dirty="0" smtClean="0">
                <a:latin typeface="微软雅黑" panose="020B0503020204020204" pitchFamily="34" charset="-122"/>
                <a:ea typeface="微软雅黑" panose="020B0503020204020204" pitchFamily="34" charset="-122"/>
              </a:rPr>
              <a:t>净现值法的</a:t>
            </a:r>
            <a:r>
              <a:rPr lang="zh-CN" altLang="en-US" sz="3200" b="1" dirty="0">
                <a:latin typeface="微软雅黑" panose="020B0503020204020204" pitchFamily="34" charset="-122"/>
                <a:ea typeface="微软雅黑" panose="020B0503020204020204" pitchFamily="34" charset="-122"/>
              </a:rPr>
              <a:t>评价</a:t>
            </a:r>
            <a:endParaRPr lang="zh-CN" altLang="en-US" sz="3200" b="1"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a:xfrm>
            <a:off x="11672256" y="6492875"/>
            <a:ext cx="519744" cy="365125"/>
          </a:xfrm>
        </p:spPr>
        <p:txBody>
          <a:bodyPr/>
          <a:lstStyle/>
          <a:p>
            <a:fld id="{6FAC12D6-6874-44D7-A628-78DA8109D10F}" type="slidenum">
              <a:rPr lang="en-US" smtClean="0">
                <a:solidFill>
                  <a:schemeClr val="tx1"/>
                </a:solidFill>
              </a:rPr>
            </a:fld>
            <a:endParaRPr lang="en-US" dirty="0">
              <a:solidFill>
                <a:schemeClr val="tx1"/>
              </a:solidFill>
            </a:endParaRPr>
          </a:p>
        </p:txBody>
      </p:sp>
      <p:grpSp>
        <p:nvGrpSpPr>
          <p:cNvPr id="38" name="组合 37"/>
          <p:cNvGrpSpPr/>
          <p:nvPr/>
        </p:nvGrpSpPr>
        <p:grpSpPr>
          <a:xfrm>
            <a:off x="1746251" y="3128011"/>
            <a:ext cx="3740149" cy="3084103"/>
            <a:chOff x="1746250" y="3128010"/>
            <a:chExt cx="3896995" cy="3364230"/>
          </a:xfrm>
        </p:grpSpPr>
        <p:sp>
          <p:nvSpPr>
            <p:cNvPr id="6" name="AutoShape 13"/>
            <p:cNvSpPr>
              <a:spLocks noChangeArrowheads="1"/>
            </p:cNvSpPr>
            <p:nvPr/>
          </p:nvSpPr>
          <p:spPr bwMode="gray">
            <a:xfrm rot="10800000">
              <a:off x="1746250" y="3128010"/>
              <a:ext cx="3828415" cy="3364230"/>
            </a:xfrm>
            <a:prstGeom prst="roundRect">
              <a:avLst>
                <a:gd name="adj" fmla="val 6170"/>
              </a:avLst>
            </a:prstGeom>
            <a:gradFill rotWithShape="1">
              <a:gsLst>
                <a:gs pos="0">
                  <a:srgbClr val="D7D7D7">
                    <a:gamma/>
                    <a:tint val="4314"/>
                    <a:invGamma/>
                  </a:srgbClr>
                </a:gs>
                <a:gs pos="100000">
                  <a:srgbClr val="D7D7D7"/>
                </a:gs>
              </a:gsLst>
              <a:lin ang="5400000" scaled="1"/>
            </a:gradFill>
            <a:ln w="19050">
              <a:noFill/>
              <a:round/>
            </a:ln>
            <a:effectLst>
              <a:outerShdw blurRad="225425" dist="50800" dir="5220000" algn="ctr">
                <a:srgbClr val="000000">
                  <a:alpha val="33000"/>
                </a:srgbClr>
              </a:outerShdw>
            </a:effectLst>
            <a:scene3d>
              <a:camera prst="perspectiveFront" fov="4800000">
                <a:rot lat="0" lon="20462061" rev="0"/>
              </a:camera>
              <a:lightRig rig="harsh" dir="t">
                <a:rot lat="0" lon="0" rev="3000000"/>
              </a:lightRig>
            </a:scene3d>
            <a:sp3d extrusionH="127000" contourW="19050">
              <a:bevelT w="50800" h="19050" prst="angle"/>
              <a:bevelB w="50800" h="19050" prst="angle"/>
              <a:contourClr>
                <a:srgbClr val="FFFFFF"/>
              </a:contour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1451" name="Rectangle 19"/>
            <p:cNvSpPr/>
            <p:nvPr/>
          </p:nvSpPr>
          <p:spPr>
            <a:xfrm>
              <a:off x="2032635" y="3917768"/>
              <a:ext cx="3610610" cy="1754326"/>
            </a:xfrm>
            <a:prstGeom prst="rect">
              <a:avLst/>
            </a:prstGeom>
            <a:noFill/>
            <a:ln w="9525">
              <a:noFill/>
            </a:ln>
          </p:spPr>
          <p:txBody>
            <a:bodyPr wrap="square">
              <a:spAutoFit/>
            </a:bodyPr>
            <a:lstStyle/>
            <a:p>
              <a:pPr>
                <a:lnSpc>
                  <a:spcPct val="150000"/>
                </a:lnSpc>
              </a:pPr>
              <a:r>
                <a:rPr lang="zh-CN" altLang="zh-CN" sz="2400" dirty="0"/>
                <a:t>综合考虑了项目计算期内全部净现金流</a:t>
              </a:r>
              <a:r>
                <a:rPr lang="zh-CN" altLang="en-US" sz="2400" dirty="0"/>
                <a:t>、</a:t>
              </a:r>
              <a:r>
                <a:rPr lang="zh-CN" altLang="zh-CN" sz="2400" dirty="0"/>
                <a:t>资金时间价值、和投资风险</a:t>
              </a:r>
              <a:r>
                <a:rPr lang="zh-CN" altLang="en-US" sz="2400" dirty="0"/>
                <a:t>。</a:t>
              </a:r>
              <a:endParaRPr lang="zh-CN" altLang="zh-CN" sz="2400" dirty="0">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7105650" y="2960370"/>
            <a:ext cx="3780064" cy="3164659"/>
            <a:chOff x="7105650" y="2960370"/>
            <a:chExt cx="4084320" cy="3531235"/>
          </a:xfrm>
        </p:grpSpPr>
        <p:sp>
          <p:nvSpPr>
            <p:cNvPr id="20" name="AutoShape 13"/>
            <p:cNvSpPr>
              <a:spLocks noChangeArrowheads="1"/>
            </p:cNvSpPr>
            <p:nvPr/>
          </p:nvSpPr>
          <p:spPr bwMode="gray">
            <a:xfrm rot="10800000">
              <a:off x="7105650" y="2960370"/>
              <a:ext cx="4084320" cy="3531235"/>
            </a:xfrm>
            <a:prstGeom prst="roundRect">
              <a:avLst>
                <a:gd name="adj" fmla="val 6170"/>
              </a:avLst>
            </a:prstGeom>
            <a:gradFill rotWithShape="1">
              <a:gsLst>
                <a:gs pos="0">
                  <a:srgbClr val="D7D7D7">
                    <a:gamma/>
                    <a:tint val="4314"/>
                    <a:invGamma/>
                  </a:srgbClr>
                </a:gs>
                <a:gs pos="100000">
                  <a:srgbClr val="D7D7D7"/>
                </a:gs>
              </a:gsLst>
              <a:lin ang="5400000" scaled="1"/>
            </a:gradFill>
            <a:ln w="19050">
              <a:noFill/>
              <a:round/>
            </a:ln>
            <a:effectLst>
              <a:outerShdw blurRad="225425" dist="50800" dir="5220000" algn="ctr">
                <a:srgbClr val="000000">
                  <a:alpha val="33000"/>
                </a:srgbClr>
              </a:outerShdw>
            </a:effectLst>
            <a:scene3d>
              <a:camera prst="perspectiveFront" fov="4800000">
                <a:rot lat="0" lon="20462061" rev="0"/>
              </a:camera>
              <a:lightRig rig="harsh" dir="t">
                <a:rot lat="0" lon="0" rev="3000000"/>
              </a:lightRig>
            </a:scene3d>
            <a:sp3d extrusionH="127000" contourW="19050">
              <a:bevelT w="50800" h="19050" prst="angle"/>
              <a:bevelB w="50800" h="19050" prst="angle"/>
              <a:contourClr>
                <a:srgbClr val="FFFFFF"/>
              </a:contour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1452" name="Rectangle 26"/>
            <p:cNvSpPr/>
            <p:nvPr/>
          </p:nvSpPr>
          <p:spPr>
            <a:xfrm>
              <a:off x="7569835" y="3482340"/>
              <a:ext cx="3620135" cy="2243050"/>
            </a:xfrm>
            <a:prstGeom prst="rect">
              <a:avLst/>
            </a:prstGeom>
            <a:noFill/>
            <a:ln w="9525">
              <a:noFill/>
            </a:ln>
          </p:spPr>
          <p:txBody>
            <a:bodyPr wrap="square">
              <a:spAutoFit/>
            </a:bodyPr>
            <a:lstStyle/>
            <a:p>
              <a:pPr>
                <a:lnSpc>
                  <a:spcPct val="150000"/>
                </a:lnSpc>
              </a:pPr>
              <a:r>
                <a:rPr lang="zh-CN" altLang="zh-CN" sz="2400" dirty="0"/>
                <a:t>无法从动态的角度直接反映投资项目的实际收益率水平</a:t>
              </a:r>
              <a:r>
                <a:rPr lang="zh-CN" altLang="en-US" sz="2400" dirty="0"/>
                <a:t>；</a:t>
              </a:r>
              <a:endParaRPr lang="en-US" altLang="zh-CN" sz="2400" dirty="0"/>
            </a:p>
            <a:p>
              <a:pPr>
                <a:lnSpc>
                  <a:spcPct val="150000"/>
                </a:lnSpc>
              </a:pPr>
              <a:r>
                <a:rPr lang="zh-CN" altLang="zh-CN" sz="2400" dirty="0"/>
                <a:t>计算过程较繁琐。</a:t>
              </a:r>
              <a:endParaRPr lang="zh-CN" altLang="zh-CN" sz="2400" dirty="0">
                <a:solidFill>
                  <a:schemeClr val="tx1"/>
                </a:solidFill>
                <a:latin typeface="微软雅黑" panose="020B0503020204020204" pitchFamily="34" charset="-122"/>
                <a:ea typeface="微软雅黑" panose="020B0503020204020204" pitchFamily="34" charset="-122"/>
              </a:endParaRPr>
            </a:p>
          </p:txBody>
        </p:sp>
      </p:grpSp>
      <p:grpSp>
        <p:nvGrpSpPr>
          <p:cNvPr id="61450" name="组合 82"/>
          <p:cNvGrpSpPr/>
          <p:nvPr/>
        </p:nvGrpSpPr>
        <p:grpSpPr>
          <a:xfrm>
            <a:off x="7285990" y="2082800"/>
            <a:ext cx="1528763" cy="1511300"/>
            <a:chOff x="5043463" y="4278331"/>
            <a:chExt cx="1631950" cy="1612900"/>
          </a:xfrm>
        </p:grpSpPr>
        <p:grpSp>
          <p:nvGrpSpPr>
            <p:cNvPr id="61453" name="Group 50"/>
            <p:cNvGrpSpPr/>
            <p:nvPr/>
          </p:nvGrpSpPr>
          <p:grpSpPr>
            <a:xfrm>
              <a:off x="5043463" y="4278331"/>
              <a:ext cx="1631950" cy="1612900"/>
              <a:chOff x="437" y="1700"/>
              <a:chExt cx="1110" cy="1096"/>
            </a:xfrm>
          </p:grpSpPr>
          <p:grpSp>
            <p:nvGrpSpPr>
              <p:cNvPr id="61461" name="Group 51"/>
              <p:cNvGrpSpPr/>
              <p:nvPr/>
            </p:nvGrpSpPr>
            <p:grpSpPr>
              <a:xfrm>
                <a:off x="437" y="1700"/>
                <a:ext cx="1110" cy="1096"/>
                <a:chOff x="437" y="1700"/>
                <a:chExt cx="1110" cy="1096"/>
              </a:xfrm>
            </p:grpSpPr>
            <p:sp>
              <p:nvSpPr>
                <p:cNvPr id="61465" name="Oval 52"/>
                <p:cNvSpPr/>
                <p:nvPr/>
              </p:nvSpPr>
              <p:spPr>
                <a:xfrm>
                  <a:off x="437" y="1700"/>
                  <a:ext cx="1110" cy="1096"/>
                </a:xfrm>
                <a:prstGeom prst="ellipse">
                  <a:avLst/>
                </a:prstGeom>
                <a:solidFill>
                  <a:srgbClr val="AA531E">
                    <a:alpha val="10196"/>
                  </a:srgbClr>
                </a:solidFill>
                <a:ln w="57150">
                  <a:noFill/>
                </a:ln>
              </p:spPr>
              <p:txBody>
                <a:bodyPr wrap="none" anchor="ctr"/>
                <a:lstStyle/>
                <a:p>
                  <a:endParaRPr lang="zh-CN" altLang="en-US" dirty="0">
                    <a:latin typeface="微软雅黑" panose="020B0503020204020204" pitchFamily="34" charset="-122"/>
                  </a:endParaRPr>
                </a:p>
              </p:txBody>
            </p:sp>
            <p:sp>
              <p:nvSpPr>
                <p:cNvPr id="61466" name="Oval 53"/>
                <p:cNvSpPr/>
                <p:nvPr/>
              </p:nvSpPr>
              <p:spPr>
                <a:xfrm>
                  <a:off x="462" y="1725"/>
                  <a:ext cx="1062" cy="1048"/>
                </a:xfrm>
                <a:prstGeom prst="ellipse">
                  <a:avLst/>
                </a:prstGeom>
                <a:solidFill>
                  <a:srgbClr val="817E00">
                    <a:alpha val="10196"/>
                  </a:srgbClr>
                </a:solidFill>
                <a:ln w="57150">
                  <a:noFill/>
                </a:ln>
              </p:spPr>
              <p:txBody>
                <a:bodyPr wrap="none" anchor="ctr"/>
                <a:lstStyle/>
                <a:p>
                  <a:endParaRPr lang="zh-CN" altLang="en-US" dirty="0">
                    <a:latin typeface="微软雅黑" panose="020B0503020204020204" pitchFamily="34" charset="-122"/>
                  </a:endParaRPr>
                </a:p>
              </p:txBody>
            </p:sp>
          </p:grpSp>
          <p:grpSp>
            <p:nvGrpSpPr>
              <p:cNvPr id="61462" name="Group 54"/>
              <p:cNvGrpSpPr/>
              <p:nvPr/>
            </p:nvGrpSpPr>
            <p:grpSpPr>
              <a:xfrm>
                <a:off x="487" y="1748"/>
                <a:ext cx="1026" cy="1013"/>
                <a:chOff x="438" y="1700"/>
                <a:chExt cx="1110" cy="1095"/>
              </a:xfrm>
            </p:grpSpPr>
            <p:sp>
              <p:nvSpPr>
                <p:cNvPr id="61463" name="Oval 55"/>
                <p:cNvSpPr/>
                <p:nvPr/>
              </p:nvSpPr>
              <p:spPr>
                <a:xfrm>
                  <a:off x="438" y="1700"/>
                  <a:ext cx="1110" cy="1095"/>
                </a:xfrm>
                <a:prstGeom prst="ellipse">
                  <a:avLst/>
                </a:prstGeom>
                <a:solidFill>
                  <a:srgbClr val="817E00">
                    <a:alpha val="10196"/>
                  </a:srgbClr>
                </a:solidFill>
                <a:ln w="57150">
                  <a:noFill/>
                </a:ln>
              </p:spPr>
              <p:txBody>
                <a:bodyPr wrap="none" anchor="ctr"/>
                <a:lstStyle/>
                <a:p>
                  <a:endParaRPr lang="zh-CN" altLang="en-US" dirty="0">
                    <a:latin typeface="微软雅黑" panose="020B0503020204020204" pitchFamily="34" charset="-122"/>
                  </a:endParaRPr>
                </a:p>
              </p:txBody>
            </p:sp>
            <p:sp>
              <p:nvSpPr>
                <p:cNvPr id="61464" name="Oval 56"/>
                <p:cNvSpPr/>
                <p:nvPr/>
              </p:nvSpPr>
              <p:spPr>
                <a:xfrm>
                  <a:off x="463" y="1725"/>
                  <a:ext cx="1062" cy="1048"/>
                </a:xfrm>
                <a:prstGeom prst="ellipse">
                  <a:avLst/>
                </a:prstGeom>
                <a:solidFill>
                  <a:srgbClr val="817E00">
                    <a:alpha val="10196"/>
                  </a:srgbClr>
                </a:solidFill>
                <a:ln w="57150">
                  <a:noFill/>
                </a:ln>
              </p:spPr>
              <p:txBody>
                <a:bodyPr wrap="none" anchor="ctr"/>
                <a:lstStyle/>
                <a:p>
                  <a:endParaRPr lang="zh-CN" altLang="en-US" dirty="0">
                    <a:latin typeface="微软雅黑" panose="020B0503020204020204" pitchFamily="34" charset="-122"/>
                  </a:endParaRPr>
                </a:p>
              </p:txBody>
            </p:sp>
          </p:grpSp>
        </p:grpSp>
        <p:grpSp>
          <p:nvGrpSpPr>
            <p:cNvPr id="61454" name="组合 89"/>
            <p:cNvGrpSpPr/>
            <p:nvPr/>
          </p:nvGrpSpPr>
          <p:grpSpPr>
            <a:xfrm>
              <a:off x="5127600" y="4340244"/>
              <a:ext cx="1484313" cy="1447638"/>
              <a:chOff x="5127600" y="4340244"/>
              <a:chExt cx="1484313" cy="1447638"/>
            </a:xfrm>
          </p:grpSpPr>
          <p:grpSp>
            <p:nvGrpSpPr>
              <p:cNvPr id="61455" name="Group 65"/>
              <p:cNvGrpSpPr/>
              <p:nvPr/>
            </p:nvGrpSpPr>
            <p:grpSpPr>
              <a:xfrm>
                <a:off x="5145063" y="4340244"/>
                <a:ext cx="1466850" cy="1445846"/>
                <a:chOff x="708" y="2203"/>
                <a:chExt cx="751" cy="740"/>
              </a:xfrm>
            </p:grpSpPr>
            <p:sp>
              <p:nvSpPr>
                <p:cNvPr id="61459" name="Oval 66"/>
                <p:cNvSpPr/>
                <p:nvPr/>
              </p:nvSpPr>
              <p:spPr>
                <a:xfrm>
                  <a:off x="728" y="2235"/>
                  <a:ext cx="717" cy="708"/>
                </a:xfrm>
                <a:prstGeom prst="ellipse">
                  <a:avLst/>
                </a:prstGeom>
                <a:gradFill rotWithShape="1">
                  <a:gsLst>
                    <a:gs pos="0">
                      <a:srgbClr val="0099CC"/>
                    </a:gs>
                    <a:gs pos="100000">
                      <a:srgbClr val="003141"/>
                    </a:gs>
                  </a:gsLst>
                  <a:lin ang="5400000" scaled="1"/>
                  <a:tileRect/>
                </a:gradFill>
                <a:ln w="38100" cap="flat" cmpd="sng">
                  <a:solidFill>
                    <a:srgbClr val="F8F8F8">
                      <a:alpha val="79999"/>
                    </a:srgbClr>
                  </a:solidFill>
                  <a:prstDash val="solid"/>
                  <a:headEnd type="none" w="med" len="med"/>
                  <a:tailEnd type="none" w="med" len="med"/>
                </a:ln>
              </p:spPr>
              <p:txBody>
                <a:bodyPr wrap="none" anchor="ctr"/>
                <a:lstStyle/>
                <a:p>
                  <a:endParaRPr lang="zh-CN" altLang="en-US" dirty="0">
                    <a:latin typeface="微软雅黑" panose="020B0503020204020204" pitchFamily="34" charset="-122"/>
                  </a:endParaRPr>
                </a:p>
              </p:txBody>
            </p:sp>
            <p:pic>
              <p:nvPicPr>
                <p:cNvPr id="61460" name="Picture 67" descr="cir_lighteffect0"/>
                <p:cNvPicPr>
                  <a:picLocks noChangeAspect="1"/>
                </p:cNvPicPr>
                <p:nvPr/>
              </p:nvPicPr>
              <p:blipFill>
                <a:blip r:embed="rId1" cstate="print">
                  <a:lum bright="17999" contrast="-12000"/>
                </a:blip>
                <a:stretch>
                  <a:fillRect/>
                </a:stretch>
              </p:blipFill>
              <p:spPr>
                <a:xfrm>
                  <a:off x="708" y="2203"/>
                  <a:ext cx="751" cy="644"/>
                </a:xfrm>
                <a:prstGeom prst="rect">
                  <a:avLst/>
                </a:prstGeom>
                <a:noFill/>
                <a:ln w="9525">
                  <a:noFill/>
                </a:ln>
              </p:spPr>
            </p:pic>
          </p:grpSp>
          <p:sp>
            <p:nvSpPr>
              <p:cNvPr id="61456" name="Oval 69"/>
              <p:cNvSpPr/>
              <p:nvPr/>
            </p:nvSpPr>
            <p:spPr>
              <a:xfrm>
                <a:off x="5167173" y="4403703"/>
                <a:ext cx="1399782" cy="1384179"/>
              </a:xfrm>
              <a:prstGeom prst="ellipse">
                <a:avLst/>
              </a:prstGeom>
              <a:solidFill>
                <a:srgbClr val="0099FF"/>
              </a:solidFill>
              <a:ln w="38100" cap="flat" cmpd="sng">
                <a:solidFill>
                  <a:srgbClr val="F8F8F8">
                    <a:alpha val="79999"/>
                  </a:srgbClr>
                </a:solidFill>
                <a:prstDash val="solid"/>
                <a:headEnd type="none" w="med" len="med"/>
                <a:tailEnd type="none" w="med" len="med"/>
              </a:ln>
            </p:spPr>
            <p:txBody>
              <a:bodyPr wrap="none" anchor="ctr"/>
              <a:lstStyle/>
              <a:p>
                <a:endParaRPr lang="zh-CN" altLang="en-US" dirty="0">
                  <a:latin typeface="微软雅黑" panose="020B0503020204020204" pitchFamily="34" charset="-122"/>
                </a:endParaRPr>
              </a:p>
            </p:txBody>
          </p:sp>
          <p:pic>
            <p:nvPicPr>
              <p:cNvPr id="61457" name="Picture 70" descr="cir_lighteffect0"/>
              <p:cNvPicPr>
                <a:picLocks noChangeAspect="1"/>
              </p:cNvPicPr>
              <p:nvPr/>
            </p:nvPicPr>
            <p:blipFill>
              <a:blip r:embed="rId1" cstate="print">
                <a:lum bright="17999" contrast="-12000"/>
              </a:blip>
              <a:stretch>
                <a:fillRect/>
              </a:stretch>
            </p:blipFill>
            <p:spPr>
              <a:xfrm>
                <a:off x="5127600" y="4340244"/>
                <a:ext cx="1466850" cy="1258887"/>
              </a:xfrm>
              <a:prstGeom prst="rect">
                <a:avLst/>
              </a:prstGeom>
              <a:noFill/>
              <a:ln w="9525">
                <a:noFill/>
              </a:ln>
            </p:spPr>
          </p:pic>
          <p:sp>
            <p:nvSpPr>
              <p:cNvPr id="61458" name="Rectangle 60"/>
              <p:cNvSpPr/>
              <p:nvPr/>
            </p:nvSpPr>
            <p:spPr>
              <a:xfrm>
                <a:off x="5158102" y="4854293"/>
                <a:ext cx="1452119" cy="557060"/>
              </a:xfrm>
              <a:prstGeom prst="rect">
                <a:avLst/>
              </a:prstGeom>
              <a:noFill/>
              <a:ln w="9525">
                <a:noFill/>
              </a:ln>
            </p:spPr>
            <p:txBody>
              <a:bodyPr>
                <a:spAutoFit/>
              </a:bodyPr>
              <a:lstStyle/>
              <a:p>
                <a:pPr algn="ctr">
                  <a:spcBef>
                    <a:spcPct val="50000"/>
                  </a:spcBef>
                </a:pPr>
                <a:r>
                  <a:rPr lang="zh-CN" altLang="en-US" sz="2800" dirty="0">
                    <a:solidFill>
                      <a:srgbClr val="F8F8F8"/>
                    </a:solidFill>
                    <a:latin typeface="微软雅黑" panose="020B0503020204020204" pitchFamily="34" charset="-122"/>
                    <a:ea typeface="微软雅黑" panose="020B0503020204020204" pitchFamily="34" charset="-122"/>
                    <a:cs typeface="Arial" panose="020B0604020202020204" pitchFamily="34" charset="0"/>
                  </a:rPr>
                  <a:t>缺点</a:t>
                </a:r>
                <a:endParaRPr lang="zh-CN" altLang="en-US" sz="2800" dirty="0">
                  <a:solidFill>
                    <a:srgbClr val="F8F8F8"/>
                  </a:solidFill>
                  <a:latin typeface="微软雅黑" panose="020B0503020204020204" pitchFamily="34" charset="-122"/>
                  <a:ea typeface="微软雅黑" panose="020B0503020204020204" pitchFamily="34" charset="-122"/>
                </a:endParaRPr>
              </a:p>
            </p:txBody>
          </p:sp>
        </p:grpSp>
      </p:grpSp>
      <p:grpSp>
        <p:nvGrpSpPr>
          <p:cNvPr id="61449" name="组合 64"/>
          <p:cNvGrpSpPr/>
          <p:nvPr/>
        </p:nvGrpSpPr>
        <p:grpSpPr>
          <a:xfrm>
            <a:off x="1930718" y="2094865"/>
            <a:ext cx="1500187" cy="1482725"/>
            <a:chOff x="2312963" y="4278331"/>
            <a:chExt cx="1631950" cy="1612900"/>
          </a:xfrm>
        </p:grpSpPr>
        <p:grpSp>
          <p:nvGrpSpPr>
            <p:cNvPr id="61467" name="Group 43"/>
            <p:cNvGrpSpPr/>
            <p:nvPr/>
          </p:nvGrpSpPr>
          <p:grpSpPr>
            <a:xfrm>
              <a:off x="2312963" y="4278331"/>
              <a:ext cx="1631950" cy="1612900"/>
              <a:chOff x="437" y="1700"/>
              <a:chExt cx="1110" cy="1096"/>
            </a:xfrm>
          </p:grpSpPr>
          <p:grpSp>
            <p:nvGrpSpPr>
              <p:cNvPr id="61471" name="Group 44"/>
              <p:cNvGrpSpPr/>
              <p:nvPr/>
            </p:nvGrpSpPr>
            <p:grpSpPr>
              <a:xfrm>
                <a:off x="437" y="1700"/>
                <a:ext cx="1110" cy="1096"/>
                <a:chOff x="437" y="1700"/>
                <a:chExt cx="1110" cy="1096"/>
              </a:xfrm>
            </p:grpSpPr>
            <p:sp>
              <p:nvSpPr>
                <p:cNvPr id="61475" name="Oval 45"/>
                <p:cNvSpPr/>
                <p:nvPr/>
              </p:nvSpPr>
              <p:spPr>
                <a:xfrm>
                  <a:off x="437" y="1700"/>
                  <a:ext cx="1110" cy="1096"/>
                </a:xfrm>
                <a:prstGeom prst="ellipse">
                  <a:avLst/>
                </a:prstGeom>
                <a:solidFill>
                  <a:srgbClr val="7BD339">
                    <a:alpha val="10196"/>
                  </a:srgbClr>
                </a:solidFill>
                <a:ln w="57150">
                  <a:noFill/>
                </a:ln>
              </p:spPr>
              <p:txBody>
                <a:bodyPr wrap="none" anchor="ctr"/>
                <a:lstStyle/>
                <a:p>
                  <a:endParaRPr lang="zh-CN" altLang="en-US" dirty="0">
                    <a:latin typeface="微软雅黑" panose="020B0503020204020204" pitchFamily="34" charset="-122"/>
                  </a:endParaRPr>
                </a:p>
              </p:txBody>
            </p:sp>
            <p:sp>
              <p:nvSpPr>
                <p:cNvPr id="61476" name="Oval 46"/>
                <p:cNvSpPr/>
                <p:nvPr/>
              </p:nvSpPr>
              <p:spPr>
                <a:xfrm>
                  <a:off x="462" y="1725"/>
                  <a:ext cx="1062" cy="1048"/>
                </a:xfrm>
                <a:prstGeom prst="ellipse">
                  <a:avLst/>
                </a:prstGeom>
                <a:solidFill>
                  <a:srgbClr val="7BD339">
                    <a:alpha val="10196"/>
                  </a:srgbClr>
                </a:solidFill>
                <a:ln w="57150">
                  <a:noFill/>
                </a:ln>
              </p:spPr>
              <p:txBody>
                <a:bodyPr wrap="none" anchor="ctr"/>
                <a:lstStyle/>
                <a:p>
                  <a:endParaRPr lang="zh-CN" altLang="en-US" dirty="0">
                    <a:latin typeface="微软雅黑" panose="020B0503020204020204" pitchFamily="34" charset="-122"/>
                  </a:endParaRPr>
                </a:p>
              </p:txBody>
            </p:sp>
          </p:grpSp>
          <p:grpSp>
            <p:nvGrpSpPr>
              <p:cNvPr id="61472" name="Group 47"/>
              <p:cNvGrpSpPr/>
              <p:nvPr/>
            </p:nvGrpSpPr>
            <p:grpSpPr>
              <a:xfrm>
                <a:off x="486" y="1748"/>
                <a:ext cx="1025" cy="1014"/>
                <a:chOff x="437" y="1700"/>
                <a:chExt cx="1109" cy="1096"/>
              </a:xfrm>
            </p:grpSpPr>
            <p:sp>
              <p:nvSpPr>
                <p:cNvPr id="61473" name="Oval 48"/>
                <p:cNvSpPr/>
                <p:nvPr/>
              </p:nvSpPr>
              <p:spPr>
                <a:xfrm>
                  <a:off x="437" y="1700"/>
                  <a:ext cx="1109" cy="1096"/>
                </a:xfrm>
                <a:prstGeom prst="ellipse">
                  <a:avLst/>
                </a:prstGeom>
                <a:solidFill>
                  <a:srgbClr val="7BD339">
                    <a:alpha val="10196"/>
                  </a:srgbClr>
                </a:solidFill>
                <a:ln w="57150">
                  <a:noFill/>
                </a:ln>
              </p:spPr>
              <p:txBody>
                <a:bodyPr wrap="none" anchor="ctr"/>
                <a:lstStyle/>
                <a:p>
                  <a:endParaRPr lang="zh-CN" altLang="en-US" dirty="0">
                    <a:latin typeface="微软雅黑" panose="020B0503020204020204" pitchFamily="34" charset="-122"/>
                  </a:endParaRPr>
                </a:p>
              </p:txBody>
            </p:sp>
            <p:sp>
              <p:nvSpPr>
                <p:cNvPr id="61474" name="Oval 49"/>
                <p:cNvSpPr/>
                <p:nvPr/>
              </p:nvSpPr>
              <p:spPr>
                <a:xfrm>
                  <a:off x="463" y="1725"/>
                  <a:ext cx="1061" cy="1048"/>
                </a:xfrm>
                <a:prstGeom prst="ellipse">
                  <a:avLst/>
                </a:prstGeom>
                <a:solidFill>
                  <a:srgbClr val="7BD339">
                    <a:alpha val="10196"/>
                  </a:srgbClr>
                </a:solidFill>
                <a:ln w="57150">
                  <a:noFill/>
                </a:ln>
              </p:spPr>
              <p:txBody>
                <a:bodyPr wrap="none" anchor="ctr"/>
                <a:lstStyle/>
                <a:p>
                  <a:endParaRPr lang="zh-CN" altLang="en-US" dirty="0">
                    <a:latin typeface="微软雅黑" panose="020B0503020204020204" pitchFamily="34" charset="-122"/>
                  </a:endParaRPr>
                </a:p>
              </p:txBody>
            </p:sp>
          </p:grpSp>
        </p:grpSp>
        <p:sp>
          <p:nvSpPr>
            <p:cNvPr id="61468" name="Oval 62"/>
            <p:cNvSpPr/>
            <p:nvPr/>
          </p:nvSpPr>
          <p:spPr>
            <a:xfrm>
              <a:off x="2423487" y="4402666"/>
              <a:ext cx="1398814" cy="1384953"/>
            </a:xfrm>
            <a:prstGeom prst="ellipse">
              <a:avLst/>
            </a:prstGeom>
            <a:solidFill>
              <a:schemeClr val="accent4"/>
            </a:solidFill>
            <a:ln w="38100" cap="flat" cmpd="sng">
              <a:solidFill>
                <a:srgbClr val="F8F8F8">
                  <a:alpha val="79999"/>
                </a:srgbClr>
              </a:solidFill>
              <a:prstDash val="solid"/>
              <a:headEnd type="none" w="med" len="med"/>
              <a:tailEnd type="none" w="med" len="med"/>
            </a:ln>
          </p:spPr>
          <p:txBody>
            <a:bodyPr wrap="none" anchor="ctr"/>
            <a:lstStyle/>
            <a:p>
              <a:endParaRPr lang="zh-CN" altLang="en-US" dirty="0">
                <a:latin typeface="微软雅黑" panose="020B0503020204020204" pitchFamily="34" charset="-122"/>
              </a:endParaRPr>
            </a:p>
          </p:txBody>
        </p:sp>
        <p:pic>
          <p:nvPicPr>
            <p:cNvPr id="61469" name="Picture 63" descr="cir_lighteffect0"/>
            <p:cNvPicPr>
              <a:picLocks noChangeAspect="1"/>
            </p:cNvPicPr>
            <p:nvPr/>
          </p:nvPicPr>
          <p:blipFill>
            <a:blip r:embed="rId1" cstate="print">
              <a:lum bright="17999" contrast="-12000"/>
            </a:blip>
            <a:stretch>
              <a:fillRect/>
            </a:stretch>
          </p:blipFill>
          <p:spPr>
            <a:xfrm>
              <a:off x="2384400" y="4340244"/>
              <a:ext cx="1466850" cy="1258887"/>
            </a:xfrm>
            <a:prstGeom prst="rect">
              <a:avLst/>
            </a:prstGeom>
            <a:noFill/>
            <a:ln w="9525">
              <a:noFill/>
            </a:ln>
          </p:spPr>
        </p:pic>
        <p:sp>
          <p:nvSpPr>
            <p:cNvPr id="61470" name="Rectangle 60"/>
            <p:cNvSpPr/>
            <p:nvPr/>
          </p:nvSpPr>
          <p:spPr>
            <a:xfrm>
              <a:off x="2409535" y="4815626"/>
              <a:ext cx="1450622" cy="567796"/>
            </a:xfrm>
            <a:prstGeom prst="rect">
              <a:avLst/>
            </a:prstGeom>
            <a:noFill/>
            <a:ln w="9525">
              <a:noFill/>
            </a:ln>
          </p:spPr>
          <p:txBody>
            <a:bodyPr>
              <a:spAutoFit/>
            </a:bodyPr>
            <a:lstStyle/>
            <a:p>
              <a:pPr algn="ctr">
                <a:spcBef>
                  <a:spcPct val="50000"/>
                </a:spcBef>
              </a:pPr>
              <a:r>
                <a:rPr lang="zh-CN" altLang="en-US" sz="2800" dirty="0">
                  <a:solidFill>
                    <a:srgbClr val="F8F8F8"/>
                  </a:solidFill>
                  <a:latin typeface="微软雅黑" panose="020B0503020204020204" pitchFamily="34" charset="-122"/>
                  <a:ea typeface="微软雅黑" panose="020B0503020204020204" pitchFamily="34" charset="-122"/>
                  <a:cs typeface="Arial" panose="020B0604020202020204" pitchFamily="34" charset="0"/>
                </a:rPr>
                <a:t>优点</a:t>
              </a:r>
              <a:endParaRPr lang="zh-CN" altLang="en-US" sz="2800" dirty="0">
                <a:solidFill>
                  <a:srgbClr val="F8F8F8"/>
                </a:solidFill>
                <a:latin typeface="微软雅黑" panose="020B0503020204020204" pitchFamily="34" charset="-122"/>
                <a:ea typeface="微软雅黑" panose="020B0503020204020204" pitchFamily="34" charset="-122"/>
              </a:endParaRPr>
            </a:p>
          </p:txBody>
        </p:sp>
      </p:grpSp>
      <p:sp>
        <p:nvSpPr>
          <p:cNvPr id="43" name="矩形 42"/>
          <p:cNvSpPr/>
          <p:nvPr/>
        </p:nvSpPr>
        <p:spPr>
          <a:xfrm>
            <a:off x="3748949" y="0"/>
            <a:ext cx="5424079" cy="825419"/>
          </a:xfrm>
          <a:prstGeom prst="rect">
            <a:avLst/>
          </a:prstGeom>
        </p:spPr>
        <p:txBody>
          <a:bodyPr wrap="square">
            <a:spAutoFit/>
          </a:bodyPr>
          <a:lstStyle/>
          <a:p>
            <a:pPr>
              <a:lnSpc>
                <a:spcPct val="150000"/>
              </a:lnSpc>
            </a:pPr>
            <a:r>
              <a:rPr lang="en-US" altLang="zh-CN" sz="3600" b="1" dirty="0" smtClean="0">
                <a:latin typeface="微软雅黑" panose="020B0503020204020204" pitchFamily="34" charset="-122"/>
                <a:ea typeface="微软雅黑" panose="020B0503020204020204" pitchFamily="34" charset="-122"/>
              </a:rPr>
              <a:t>        2</a:t>
            </a:r>
            <a:r>
              <a:rPr lang="en-US" altLang="zh-CN" sz="3600" b="1" dirty="0">
                <a:latin typeface="微软雅黑" panose="020B0503020204020204" pitchFamily="34" charset="-122"/>
                <a:ea typeface="微软雅黑" panose="020B0503020204020204" pitchFamily="34" charset="-122"/>
              </a:rPr>
              <a:t>.</a:t>
            </a:r>
            <a:r>
              <a:rPr lang="zh-CN" altLang="en-US" sz="3600" b="1" dirty="0">
                <a:latin typeface="微软雅黑" panose="020B0503020204020204" pitchFamily="34" charset="-122"/>
                <a:ea typeface="微软雅黑" panose="020B0503020204020204" pitchFamily="34" charset="-122"/>
              </a:rPr>
              <a:t>净现值法</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slide(fromBottom)">
                                      <p:cBhvr>
                                        <p:cTn id="7" dur="500"/>
                                        <p:tgtEl>
                                          <p:spTgt spid="4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strVal val="#ppt_w*0.70"/>
                                          </p:val>
                                        </p:tav>
                                        <p:tav tm="100000">
                                          <p:val>
                                            <p:strVal val="#ppt_w"/>
                                          </p:val>
                                        </p:tav>
                                      </p:tavLst>
                                    </p:anim>
                                    <p:anim calcmode="lin" valueType="num">
                                      <p:cBhvr>
                                        <p:cTn id="16" dur="1000" fill="hold"/>
                                        <p:tgtEl>
                                          <p:spTgt spid="21"/>
                                        </p:tgtEl>
                                        <p:attrNameLst>
                                          <p:attrName>ppt_h</p:attrName>
                                        </p:attrNameLst>
                                      </p:cBhvr>
                                      <p:tavLst>
                                        <p:tav tm="0">
                                          <p:val>
                                            <p:strVal val="#ppt_h"/>
                                          </p:val>
                                        </p:tav>
                                        <p:tav tm="100000">
                                          <p:val>
                                            <p:strVal val="#ppt_h"/>
                                          </p:val>
                                        </p:tav>
                                      </p:tavLst>
                                    </p:anim>
                                    <p:animEffect transition="in" filter="fade">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61449"/>
                                        </p:tgtEl>
                                        <p:attrNameLst>
                                          <p:attrName>style.visibility</p:attrName>
                                        </p:attrNameLst>
                                      </p:cBhvr>
                                      <p:to>
                                        <p:strVal val="visible"/>
                                      </p:to>
                                    </p:set>
                                    <p:anim calcmode="lin" valueType="num">
                                      <p:cBhvr>
                                        <p:cTn id="22" dur="1000" fill="hold"/>
                                        <p:tgtEl>
                                          <p:spTgt spid="61449"/>
                                        </p:tgtEl>
                                        <p:attrNameLst>
                                          <p:attrName>ppt_w</p:attrName>
                                        </p:attrNameLst>
                                      </p:cBhvr>
                                      <p:tavLst>
                                        <p:tav tm="0">
                                          <p:val>
                                            <p:strVal val="#ppt_w*0.70"/>
                                          </p:val>
                                        </p:tav>
                                        <p:tav tm="100000">
                                          <p:val>
                                            <p:strVal val="#ppt_w"/>
                                          </p:val>
                                        </p:tav>
                                      </p:tavLst>
                                    </p:anim>
                                    <p:anim calcmode="lin" valueType="num">
                                      <p:cBhvr>
                                        <p:cTn id="23" dur="1000" fill="hold"/>
                                        <p:tgtEl>
                                          <p:spTgt spid="61449"/>
                                        </p:tgtEl>
                                        <p:attrNameLst>
                                          <p:attrName>ppt_h</p:attrName>
                                        </p:attrNameLst>
                                      </p:cBhvr>
                                      <p:tavLst>
                                        <p:tav tm="0">
                                          <p:val>
                                            <p:strVal val="#ppt_h"/>
                                          </p:val>
                                        </p:tav>
                                        <p:tav tm="100000">
                                          <p:val>
                                            <p:strVal val="#ppt_h"/>
                                          </p:val>
                                        </p:tav>
                                      </p:tavLst>
                                    </p:anim>
                                    <p:animEffect transition="in" filter="fade">
                                      <p:cBhvr>
                                        <p:cTn id="24" dur="1000"/>
                                        <p:tgtEl>
                                          <p:spTgt spid="61449"/>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diamond(in)">
                                      <p:cBhvr>
                                        <p:cTn id="29" dur="20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61450"/>
                                        </p:tgtEl>
                                        <p:attrNameLst>
                                          <p:attrName>style.visibility</p:attrName>
                                        </p:attrNameLst>
                                      </p:cBhvr>
                                      <p:to>
                                        <p:strVal val="visible"/>
                                      </p:to>
                                    </p:set>
                                    <p:animEffect transition="in" filter="box(in)">
                                      <p:cBhvr>
                                        <p:cTn id="34" dur="500"/>
                                        <p:tgtEl>
                                          <p:spTgt spid="61450"/>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diamond(in)">
                                      <p:cBhvr>
                                        <p:cTn id="39"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6FAC12D6-6874-44D7-A628-78DA8109D10F}" type="slidenum">
              <a:rPr lang="en-US" smtClean="0"/>
            </a:fld>
            <a:endParaRPr lang="en-US" dirty="0"/>
          </a:p>
        </p:txBody>
      </p:sp>
      <p:grpSp>
        <p:nvGrpSpPr>
          <p:cNvPr id="3" name="组合 2"/>
          <p:cNvGrpSpPr/>
          <p:nvPr/>
        </p:nvGrpSpPr>
        <p:grpSpPr>
          <a:xfrm>
            <a:off x="3352800" y="885370"/>
            <a:ext cx="4688115" cy="101601"/>
            <a:chOff x="5475255" y="1143000"/>
            <a:chExt cx="1486646" cy="101600"/>
          </a:xfrm>
        </p:grpSpPr>
        <p:cxnSp>
          <p:nvCxnSpPr>
            <p:cNvPr id="4"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31"/>
            <p:cNvCxnSpPr/>
            <p:nvPr/>
          </p:nvCxnSpPr>
          <p:spPr>
            <a:xfrm>
              <a:off x="5616587" y="1244600"/>
              <a:ext cx="11853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3813907" y="52160"/>
            <a:ext cx="3506088" cy="1754326"/>
          </a:xfrm>
          <a:prstGeom prst="rect">
            <a:avLst/>
          </a:prstGeom>
        </p:spPr>
        <p:txBody>
          <a:bodyPr wrap="none">
            <a:spAutoFit/>
          </a:bodyPr>
          <a:lstStyle/>
          <a:p>
            <a:pPr eaLnBrk="0" hangingPunct="0">
              <a:lnSpc>
                <a:spcPct val="150000"/>
              </a:lnSpc>
            </a:pPr>
            <a:r>
              <a:rPr lang="zh-CN" altLang="en-US" sz="3600" b="1" dirty="0">
                <a:latin typeface="微软雅黑" panose="020B0503020204020204" pitchFamily="34" charset="-122"/>
                <a:ea typeface="微软雅黑" panose="020B0503020204020204" pitchFamily="34" charset="-122"/>
                <a:cs typeface="+mj-cs"/>
                <a:sym typeface="+mn-ea"/>
              </a:rPr>
              <a:t> </a:t>
            </a:r>
            <a:r>
              <a:rPr lang="zh-CN" altLang="en-US" sz="3600" b="1" dirty="0" smtClean="0">
                <a:latin typeface="微软雅黑" panose="020B0503020204020204" pitchFamily="34" charset="-122"/>
                <a:ea typeface="微软雅黑" panose="020B0503020204020204" pitchFamily="34" charset="-122"/>
                <a:cs typeface="+mj-cs"/>
                <a:sym typeface="+mn-ea"/>
              </a:rPr>
              <a:t>   净现值</a:t>
            </a:r>
            <a:r>
              <a:rPr lang="zh-CN" altLang="en-US" sz="3600" b="1" dirty="0">
                <a:latin typeface="微软雅黑" panose="020B0503020204020204" pitchFamily="34" charset="-122"/>
                <a:ea typeface="微软雅黑" panose="020B0503020204020204" pitchFamily="34" charset="-122"/>
                <a:cs typeface="+mj-cs"/>
                <a:sym typeface="+mn-ea"/>
              </a:rPr>
              <a:t>的应用</a:t>
            </a:r>
            <a:endParaRPr lang="zh-CN" altLang="en-US" sz="3600" b="1" dirty="0">
              <a:latin typeface="微软雅黑" panose="020B0503020204020204" pitchFamily="34" charset="-122"/>
              <a:ea typeface="微软雅黑" panose="020B0503020204020204" pitchFamily="34" charset="-122"/>
              <a:cs typeface="+mj-cs"/>
              <a:sym typeface="黑体" panose="02010609060101010101" charset="-122"/>
            </a:endParaRPr>
          </a:p>
          <a:p>
            <a:pPr algn="l" eaLnBrk="0" hangingPunct="0">
              <a:lnSpc>
                <a:spcPct val="150000"/>
              </a:lnSpc>
            </a:pPr>
            <a:endParaRPr lang="zh-CN" altLang="en-US" sz="3600" b="1" dirty="0">
              <a:latin typeface="微软雅黑" panose="020B0503020204020204" pitchFamily="34" charset="-122"/>
              <a:ea typeface="微软雅黑" panose="020B0503020204020204" pitchFamily="34" charset="-122"/>
              <a:cs typeface="+mj-cs"/>
              <a:sym typeface="黑体" panose="02010609060101010101" charset="-122"/>
            </a:endParaRPr>
          </a:p>
        </p:txBody>
      </p:sp>
      <p:grpSp>
        <p:nvGrpSpPr>
          <p:cNvPr id="20" name="组合 19"/>
          <p:cNvGrpSpPr/>
          <p:nvPr/>
        </p:nvGrpSpPr>
        <p:grpSpPr>
          <a:xfrm>
            <a:off x="711201" y="1538514"/>
            <a:ext cx="5210628" cy="4093029"/>
            <a:chOff x="246743" y="1770742"/>
            <a:chExt cx="4905828" cy="4423170"/>
          </a:xfrm>
        </p:grpSpPr>
        <p:sp>
          <p:nvSpPr>
            <p:cNvPr id="18" name="流程图: 可选过程 17"/>
            <p:cNvSpPr/>
            <p:nvPr/>
          </p:nvSpPr>
          <p:spPr>
            <a:xfrm>
              <a:off x="246743" y="1770742"/>
              <a:ext cx="4905828" cy="4423170"/>
            </a:xfrm>
            <a:prstGeom prst="flowChartAlternateProcess">
              <a:avLst/>
            </a:prstGeom>
            <a:no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89143" y="2184020"/>
              <a:ext cx="4290123" cy="3802095"/>
            </a:xfrm>
            <a:prstGeom prst="rect">
              <a:avLst/>
            </a:prstGeom>
            <a:noFill/>
          </p:spPr>
          <p:txBody>
            <a:bodyPr wrap="square" lIns="36000" tIns="46800" rIns="36000" bIns="46800" rtlCol="0" anchor="t">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       中青公司拟建一项固定资产，需</a:t>
              </a:r>
              <a:r>
                <a:rPr lang="zh-CN" altLang="zh-CN" sz="2400" dirty="0">
                  <a:latin typeface="微软雅黑" panose="020B0503020204020204" pitchFamily="34" charset="-122"/>
                  <a:ea typeface="微软雅黑" panose="020B0503020204020204" pitchFamily="34" charset="-122"/>
                </a:rPr>
                <a:t>投资为</a:t>
              </a:r>
              <a:r>
                <a:rPr lang="en-US" altLang="zh-CN" sz="2400" dirty="0">
                  <a:latin typeface="微软雅黑" panose="020B0503020204020204" pitchFamily="34" charset="-122"/>
                  <a:ea typeface="微软雅黑" panose="020B0503020204020204" pitchFamily="34" charset="-122"/>
                </a:rPr>
                <a:t>240</a:t>
              </a:r>
              <a:r>
                <a:rPr lang="zh-CN" altLang="en-US" sz="2400" dirty="0">
                  <a:latin typeface="微软雅黑" panose="020B0503020204020204" pitchFamily="34" charset="-122"/>
                  <a:ea typeface="微软雅黑" panose="020B0503020204020204" pitchFamily="34" charset="-122"/>
                </a:rPr>
                <a:t>万</a:t>
              </a:r>
              <a:r>
                <a:rPr lang="zh-CN" altLang="zh-CN" sz="2400" dirty="0">
                  <a:latin typeface="微软雅黑" panose="020B0503020204020204" pitchFamily="34" charset="-122"/>
                  <a:ea typeface="微软雅黑" panose="020B0503020204020204" pitchFamily="34" charset="-122"/>
                </a:rPr>
                <a:t>元，</a:t>
              </a:r>
              <a:r>
                <a:rPr lang="zh-CN" altLang="en-US" sz="2400" dirty="0">
                  <a:latin typeface="微软雅黑" panose="020B0503020204020204" pitchFamily="34" charset="-122"/>
                  <a:ea typeface="微软雅黑" panose="020B0503020204020204" pitchFamily="34" charset="-122"/>
                </a:rPr>
                <a:t>使用寿命</a:t>
              </a:r>
              <a:r>
                <a:rPr lang="en-US" altLang="zh-CN" sz="2400" dirty="0">
                  <a:latin typeface="微软雅黑" panose="020B0503020204020204" pitchFamily="34" charset="-122"/>
                  <a:ea typeface="微软雅黑" panose="020B0503020204020204" pitchFamily="34" charset="-122"/>
                </a:rPr>
                <a:t>10</a:t>
              </a:r>
              <a:r>
                <a:rPr lang="zh-CN" altLang="en-US" sz="2400" dirty="0">
                  <a:latin typeface="微软雅黑" panose="020B0503020204020204" pitchFamily="34" charset="-122"/>
                  <a:ea typeface="微软雅黑" panose="020B0503020204020204" pitchFamily="34" charset="-122"/>
                </a:rPr>
                <a:t>年，期末无残值。该项工程于当年投产，预计投产后</a:t>
              </a:r>
              <a:r>
                <a:rPr lang="zh-CN" altLang="zh-CN" sz="2400" dirty="0">
                  <a:latin typeface="微软雅黑" panose="020B0503020204020204" pitchFamily="34" charset="-122"/>
                  <a:ea typeface="微软雅黑" panose="020B0503020204020204" pitchFamily="34" charset="-122"/>
                </a:rPr>
                <a:t>第</a:t>
              </a:r>
              <a:r>
                <a:rPr lang="en-US" altLang="zh-CN" sz="2400" dirty="0">
                  <a:latin typeface="微软雅黑" panose="020B0503020204020204" pitchFamily="34" charset="-122"/>
                  <a:ea typeface="微软雅黑" panose="020B0503020204020204" pitchFamily="34" charset="-122"/>
                </a:rPr>
                <a:t>1</a:t>
              </a:r>
              <a:r>
                <a:rPr lang="zh-CN" altLang="zh-CN" sz="2400" dirty="0">
                  <a:latin typeface="微软雅黑" panose="020B0503020204020204" pitchFamily="34" charset="-122"/>
                  <a:ea typeface="微软雅黑" panose="020B0503020204020204" pitchFamily="34" charset="-122"/>
                </a:rPr>
                <a:t>年至第</a:t>
              </a:r>
              <a:r>
                <a:rPr lang="en-US" altLang="zh-CN" sz="2400" dirty="0">
                  <a:latin typeface="微软雅黑" panose="020B0503020204020204" pitchFamily="34" charset="-122"/>
                  <a:ea typeface="微软雅黑" panose="020B0503020204020204" pitchFamily="34" charset="-122"/>
                </a:rPr>
                <a:t>10</a:t>
              </a:r>
              <a:r>
                <a:rPr lang="zh-CN" altLang="zh-CN" sz="2400" dirty="0">
                  <a:latin typeface="微软雅黑" panose="020B0503020204020204" pitchFamily="34" charset="-122"/>
                  <a:ea typeface="微软雅黑" panose="020B0503020204020204" pitchFamily="34" charset="-122"/>
                </a:rPr>
                <a:t>年的净现金流量每年均为</a:t>
              </a:r>
              <a:r>
                <a:rPr lang="en-US" altLang="zh-CN" sz="2400" dirty="0">
                  <a:latin typeface="微软雅黑" panose="020B0503020204020204" pitchFamily="34" charset="-122"/>
                  <a:ea typeface="微软雅黑" panose="020B0503020204020204" pitchFamily="34" charset="-122"/>
                </a:rPr>
                <a:t>50</a:t>
              </a:r>
              <a:r>
                <a:rPr lang="zh-CN" altLang="en-US" sz="2400" dirty="0">
                  <a:latin typeface="微软雅黑" panose="020B0503020204020204" pitchFamily="34" charset="-122"/>
                  <a:ea typeface="微软雅黑" panose="020B0503020204020204" pitchFamily="34" charset="-122"/>
                </a:rPr>
                <a:t>万</a:t>
              </a:r>
              <a:r>
                <a:rPr lang="zh-CN" altLang="zh-CN" sz="2400" dirty="0">
                  <a:latin typeface="微软雅黑" panose="020B0503020204020204" pitchFamily="34" charset="-122"/>
                  <a:ea typeface="微软雅黑" panose="020B0503020204020204" pitchFamily="34" charset="-122"/>
                </a:rPr>
                <a:t>元，折现率为</a:t>
              </a:r>
              <a:r>
                <a:rPr lang="en-US" altLang="zh-CN" sz="2400" dirty="0">
                  <a:latin typeface="微软雅黑" panose="020B0503020204020204" pitchFamily="34" charset="-122"/>
                  <a:ea typeface="微软雅黑" panose="020B0503020204020204" pitchFamily="34" charset="-122"/>
                </a:rPr>
                <a:t>10%</a:t>
              </a:r>
              <a:r>
                <a:rPr lang="zh-CN" altLang="zh-CN" sz="2400" dirty="0">
                  <a:latin typeface="微软雅黑" panose="020B0503020204020204" pitchFamily="34" charset="-122"/>
                  <a:ea typeface="微软雅黑" panose="020B0503020204020204" pitchFamily="34" charset="-122"/>
                </a:rPr>
                <a:t>。</a:t>
              </a:r>
              <a:endParaRPr lang="zh-CN" altLang="zh-CN" sz="2400" dirty="0">
                <a:latin typeface="微软雅黑" panose="020B0503020204020204" pitchFamily="34" charset="-122"/>
                <a:ea typeface="微软雅黑" panose="020B0503020204020204" pitchFamily="34" charset="-122"/>
              </a:endParaRPr>
            </a:p>
          </p:txBody>
        </p:sp>
      </p:grpSp>
      <p:sp>
        <p:nvSpPr>
          <p:cNvPr id="15" name="灯片编号占位符 1"/>
          <p:cNvSpPr txBox="1"/>
          <p:nvPr/>
        </p:nvSpPr>
        <p:spPr>
          <a:xfrm>
            <a:off x="11672256" y="6492875"/>
            <a:ext cx="519744"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fld id="{6FAC12D6-6874-44D7-A628-78DA8109D10F}" type="slidenum">
              <a:rPr kumimoji="0" lang="en-US" sz="1400" b="1" i="0" u="none" strike="noStrike" kern="1200" cap="none" spc="0" normalizeH="0" baseline="0" noProof="0" smtClean="0">
                <a:ln>
                  <a:noFill/>
                </a:ln>
                <a:solidFill>
                  <a:schemeClr val="tx1"/>
                </a:solidFill>
                <a:effectLst/>
                <a:uLnTx/>
                <a:uFillTx/>
                <a:latin typeface="+mj-lt"/>
                <a:ea typeface="+mn-ea"/>
                <a:cs typeface="+mn-cs"/>
              </a:rPr>
            </a:fld>
            <a:endParaRPr kumimoji="0" lang="en-US" sz="1400" b="1" i="0" u="none" strike="noStrike" kern="1200" cap="none" spc="0" normalizeH="0" baseline="0" noProof="0" dirty="0">
              <a:ln>
                <a:noFill/>
              </a:ln>
              <a:solidFill>
                <a:schemeClr val="tx1"/>
              </a:solidFill>
              <a:effectLst/>
              <a:uLnTx/>
              <a:uFillTx/>
              <a:latin typeface="+mj-lt"/>
              <a:ea typeface="+mn-ea"/>
              <a:cs typeface="+mn-cs"/>
            </a:endParaRPr>
          </a:p>
        </p:txBody>
      </p:sp>
      <p:sp>
        <p:nvSpPr>
          <p:cNvPr id="16" name="矩形 15"/>
          <p:cNvSpPr/>
          <p:nvPr/>
        </p:nvSpPr>
        <p:spPr>
          <a:xfrm>
            <a:off x="6226628" y="3032035"/>
            <a:ext cx="5573488" cy="2308324"/>
          </a:xfrm>
          <a:prstGeom prst="rect">
            <a:avLst/>
          </a:prstGeom>
        </p:spPr>
        <p:txBody>
          <a:bodyPr wrap="square">
            <a:spAutoFit/>
          </a:bodyPr>
          <a:lstStyle/>
          <a:p>
            <a:pPr>
              <a:lnSpc>
                <a:spcPct val="150000"/>
              </a:lnSpc>
            </a:pPr>
            <a:r>
              <a:rPr lang="zh-CN" altLang="zh-CN" sz="2400" dirty="0">
                <a:solidFill>
                  <a:srgbClr val="FF0000"/>
                </a:solidFill>
                <a:latin typeface="微软雅黑" panose="020B0503020204020204" pitchFamily="34" charset="-122"/>
                <a:ea typeface="微软雅黑" panose="020B0503020204020204" pitchFamily="34" charset="-122"/>
              </a:rPr>
              <a:t>解析：</a:t>
            </a:r>
            <a:endParaRPr lang="en-US" altLang="zh-CN" sz="24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400" i="1" dirty="0">
                <a:latin typeface="微软雅黑" panose="020B0503020204020204" pitchFamily="34" charset="-122"/>
                <a:ea typeface="微软雅黑" panose="020B0503020204020204" pitchFamily="34" charset="-122"/>
              </a:rPr>
              <a:t>NPV</a:t>
            </a:r>
            <a:r>
              <a:rPr lang="en-US" altLang="zh-CN" sz="2400" dirty="0">
                <a:latin typeface="微软雅黑" panose="020B0503020204020204" pitchFamily="34" charset="-122"/>
                <a:ea typeface="微软雅黑" panose="020B0503020204020204" pitchFamily="34" charset="-122"/>
              </a:rPr>
              <a:t>=-240+50</a:t>
            </a:r>
            <a:r>
              <a:rPr lang="zh-CN" altLang="zh-CN" sz="2400" dirty="0">
                <a:latin typeface="微软雅黑" panose="020B0503020204020204" pitchFamily="34" charset="-122"/>
                <a:ea typeface="微软雅黑" panose="020B0503020204020204" pitchFamily="34" charset="-122"/>
              </a:rPr>
              <a:t>（</a:t>
            </a:r>
            <a:r>
              <a:rPr lang="en-US" altLang="zh-CN" sz="2400" i="1" dirty="0">
                <a:latin typeface="微软雅黑" panose="020B0503020204020204" pitchFamily="34" charset="-122"/>
                <a:ea typeface="微软雅黑" panose="020B0503020204020204" pitchFamily="34" charset="-122"/>
              </a:rPr>
              <a:t>P/A</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10%</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10</a:t>
            </a:r>
            <a:r>
              <a:rPr lang="zh-CN" altLang="zh-CN" sz="2400" dirty="0">
                <a:latin typeface="微软雅黑" panose="020B0503020204020204" pitchFamily="34" charset="-122"/>
                <a:ea typeface="微软雅黑" panose="020B0503020204020204" pitchFamily="34" charset="-122"/>
              </a:rPr>
              <a:t>）</a:t>
            </a:r>
            <a:endParaRPr lang="zh-CN"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       =67.25</a:t>
            </a:r>
            <a:r>
              <a:rPr lang="zh-CN"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万</a:t>
            </a:r>
            <a:r>
              <a:rPr lang="zh-CN" altLang="zh-CN" sz="2400" dirty="0">
                <a:latin typeface="微软雅黑" panose="020B0503020204020204" pitchFamily="34" charset="-122"/>
                <a:ea typeface="微软雅黑" panose="020B0503020204020204" pitchFamily="34" charset="-122"/>
              </a:rPr>
              <a:t>元）</a:t>
            </a:r>
            <a:endParaRPr lang="zh-CN" altLang="zh-CN" sz="2400" dirty="0">
              <a:latin typeface="微软雅黑" panose="020B0503020204020204" pitchFamily="34" charset="-122"/>
              <a:ea typeface="微软雅黑" panose="020B0503020204020204" pitchFamily="34" charset="-122"/>
            </a:endParaRPr>
          </a:p>
          <a:p>
            <a:pPr>
              <a:lnSpc>
                <a:spcPct val="150000"/>
              </a:lnSpc>
            </a:pPr>
            <a:r>
              <a:rPr lang="zh-CN" altLang="zh-CN" sz="2400" dirty="0">
                <a:latin typeface="微软雅黑" panose="020B0503020204020204" pitchFamily="34" charset="-122"/>
                <a:ea typeface="微软雅黑" panose="020B0503020204020204" pitchFamily="34" charset="-122"/>
              </a:rPr>
              <a:t>该项目净现值</a:t>
            </a:r>
            <a:r>
              <a:rPr lang="en-US" altLang="zh-CN" sz="2400" dirty="0">
                <a:latin typeface="微软雅黑" panose="020B0503020204020204" pitchFamily="34" charset="-122"/>
                <a:ea typeface="微软雅黑" panose="020B0503020204020204" pitchFamily="34" charset="-122"/>
              </a:rPr>
              <a:t>&gt;0</a:t>
            </a:r>
            <a:r>
              <a:rPr lang="zh-CN"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故</a:t>
            </a:r>
            <a:r>
              <a:rPr lang="zh-CN" altLang="zh-CN" sz="2400" dirty="0">
                <a:latin typeface="微软雅黑" panose="020B0503020204020204" pitchFamily="34" charset="-122"/>
                <a:ea typeface="微软雅黑" panose="020B0503020204020204" pitchFamily="34" charset="-122"/>
              </a:rPr>
              <a:t>值得投资。</a:t>
            </a:r>
            <a:endParaRPr lang="zh-CN" altLang="zh-CN" sz="2400" dirty="0">
              <a:latin typeface="微软雅黑" panose="020B0503020204020204" pitchFamily="34" charset="-122"/>
              <a:ea typeface="微软雅黑" panose="020B0503020204020204" pitchFamily="34" charset="-122"/>
            </a:endParaRPr>
          </a:p>
        </p:txBody>
      </p:sp>
      <p:pic>
        <p:nvPicPr>
          <p:cNvPr id="19" name="图片 18" descr="timg (4).jpg"/>
          <p:cNvPicPr>
            <a:picLocks noChangeAspect="1"/>
          </p:cNvPicPr>
          <p:nvPr/>
        </p:nvPicPr>
        <p:blipFill>
          <a:blip r:embed="rId1" cstate="print">
            <a:clrChange>
              <a:clrFrom>
                <a:srgbClr val="FFFFFF"/>
              </a:clrFrom>
              <a:clrTo>
                <a:srgbClr val="FFFFFF">
                  <a:alpha val="0"/>
                </a:srgbClr>
              </a:clrTo>
            </a:clrChange>
          </a:blip>
          <a:stretch>
            <a:fillRect/>
          </a:stretch>
        </p:blipFill>
        <p:spPr>
          <a:xfrm>
            <a:off x="406399" y="663972"/>
            <a:ext cx="2040766" cy="1781684"/>
          </a:xfrm>
          <a:prstGeom prst="rect">
            <a:avLst/>
          </a:prstGeom>
        </p:spPr>
      </p:pic>
      <p:sp>
        <p:nvSpPr>
          <p:cNvPr id="13" name="矩形 12"/>
          <p:cNvSpPr/>
          <p:nvPr/>
        </p:nvSpPr>
        <p:spPr>
          <a:xfrm>
            <a:off x="6194376" y="1796227"/>
            <a:ext cx="5228366" cy="1200329"/>
          </a:xfrm>
          <a:prstGeom prst="rect">
            <a:avLst/>
          </a:prstGeom>
        </p:spPr>
        <p:txBody>
          <a:bodyPr wrap="square">
            <a:spAutoFit/>
          </a:bodyPr>
          <a:lstStyle/>
          <a:p>
            <a:pPr>
              <a:lnSpc>
                <a:spcPct val="150000"/>
              </a:lnSpc>
            </a:pPr>
            <a:r>
              <a:rPr lang="zh-CN" altLang="zh-CN" sz="2400" dirty="0">
                <a:solidFill>
                  <a:srgbClr val="FF0000"/>
                </a:solidFill>
                <a:latin typeface="微软雅黑" panose="020B0503020204020204" pitchFamily="34" charset="-122"/>
                <a:ea typeface="微软雅黑" panose="020B0503020204020204" pitchFamily="34" charset="-122"/>
              </a:rPr>
              <a:t>要求：</a:t>
            </a:r>
            <a:r>
              <a:rPr lang="zh-CN" altLang="zh-CN" sz="2400" dirty="0">
                <a:latin typeface="微软雅黑" panose="020B0503020204020204" pitchFamily="34" charset="-122"/>
                <a:ea typeface="微软雅黑" panose="020B0503020204020204" pitchFamily="34" charset="-122"/>
              </a:rPr>
              <a:t>计算该项目的净现值，并判断该项目是否值得投资。</a:t>
            </a:r>
            <a:endParaRPr lang="zh-CN" altLang="zh-CN" sz="2400" dirty="0">
              <a:latin typeface="微软雅黑" panose="020B0503020204020204" pitchFamily="34" charset="-122"/>
              <a:ea typeface="微软雅黑" panose="020B0503020204020204" pitchFamily="34" charset="-122"/>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lide(fromBottom)">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3219450" y="411163"/>
            <a:ext cx="5541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3600" b="1" dirty="0" smtClean="0">
                <a:latin typeface="微软雅黑" panose="020B0503020204020204" pitchFamily="34" charset="-122"/>
                <a:ea typeface="微软雅黑" panose="020B0503020204020204" pitchFamily="34" charset="-122"/>
              </a:rPr>
              <a:t>      3.</a:t>
            </a:r>
            <a:r>
              <a:rPr lang="zh-CN" altLang="en-US" sz="3600" b="1" dirty="0" smtClean="0">
                <a:latin typeface="微软雅黑" panose="020B0503020204020204" pitchFamily="34" charset="-122"/>
                <a:ea typeface="微软雅黑" panose="020B0503020204020204" pitchFamily="34" charset="-122"/>
              </a:rPr>
              <a:t>内部收益率法 </a:t>
            </a:r>
            <a:endParaRPr lang="zh-CN" altLang="en-US" sz="3600" b="1" dirty="0">
              <a:latin typeface="微软雅黑" panose="020B0503020204020204" pitchFamily="34" charset="-122"/>
              <a:ea typeface="微软雅黑" panose="020B0503020204020204" pitchFamily="34" charset="-122"/>
            </a:endParaRPr>
          </a:p>
        </p:txBody>
      </p:sp>
      <p:sp>
        <p:nvSpPr>
          <p:cNvPr id="7171" name="Text Box 5"/>
          <p:cNvSpPr txBox="1">
            <a:spLocks noChangeArrowheads="1"/>
          </p:cNvSpPr>
          <p:nvPr/>
        </p:nvSpPr>
        <p:spPr bwMode="auto">
          <a:xfrm>
            <a:off x="892175" y="1471613"/>
            <a:ext cx="103536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rgbClr val="000000"/>
                </a:solidFill>
                <a:latin typeface="微软雅黑" panose="020B0503020204020204" pitchFamily="34" charset="-122"/>
                <a:ea typeface="微软雅黑" panose="020B0503020204020204" pitchFamily="34" charset="-122"/>
              </a:rPr>
              <a:t>内部收益率（简称</a:t>
            </a:r>
            <a:r>
              <a:rPr lang="en-US" altLang="zh-CN" sz="2800">
                <a:solidFill>
                  <a:srgbClr val="000000"/>
                </a:solidFill>
                <a:latin typeface="微软雅黑" panose="020B0503020204020204" pitchFamily="34" charset="-122"/>
                <a:ea typeface="微软雅黑" panose="020B0503020204020204" pitchFamily="34" charset="-122"/>
              </a:rPr>
              <a:t>IRR</a:t>
            </a:r>
            <a:r>
              <a:rPr lang="zh-CN" altLang="en-US" sz="2800">
                <a:solidFill>
                  <a:srgbClr val="000000"/>
                </a:solidFill>
                <a:latin typeface="微软雅黑" panose="020B0503020204020204" pitchFamily="34" charset="-122"/>
                <a:ea typeface="微软雅黑" panose="020B0503020204020204" pitchFamily="34" charset="-122"/>
              </a:rPr>
              <a:t>），是指项目投资可能达到的收益率。</a:t>
            </a:r>
            <a:endParaRPr lang="zh-CN" altLang="en-US" sz="2800" b="1">
              <a:solidFill>
                <a:srgbClr val="000000"/>
              </a:solidFill>
              <a:latin typeface="微软雅黑" panose="020B0503020204020204" pitchFamily="34" charset="-122"/>
              <a:ea typeface="微软雅黑" panose="020B0503020204020204" pitchFamily="34" charset="-122"/>
            </a:endParaRPr>
          </a:p>
        </p:txBody>
      </p:sp>
      <p:grpSp>
        <p:nvGrpSpPr>
          <p:cNvPr id="2" name="组合 4"/>
          <p:cNvGrpSpPr/>
          <p:nvPr/>
        </p:nvGrpSpPr>
        <p:grpSpPr bwMode="auto">
          <a:xfrm>
            <a:off x="3381375" y="1143000"/>
            <a:ext cx="5327650" cy="134938"/>
            <a:chOff x="5357217" y="1143000"/>
            <a:chExt cx="1490133" cy="101600"/>
          </a:xfrm>
        </p:grpSpPr>
        <p:cxnSp>
          <p:nvCxnSpPr>
            <p:cNvPr id="12"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197"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00CB98BA-71A8-4076-9286-B81D4495089A}" type="slidenum">
              <a:rPr lang="en-US" altLang="zh-CN" smtClean="0">
                <a:solidFill>
                  <a:srgbClr val="898989"/>
                </a:solidFill>
              </a:rPr>
            </a:fld>
            <a:endParaRPr lang="en-US" altLang="zh-CN">
              <a:solidFill>
                <a:srgbClr val="898989"/>
              </a:solidFill>
            </a:endParaRPr>
          </a:p>
        </p:txBody>
      </p:sp>
      <p:pic>
        <p:nvPicPr>
          <p:cNvPr id="8198" name="图片 1" descr="timg (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74725" y="3740150"/>
            <a:ext cx="39592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椭圆形标注 6"/>
          <p:cNvSpPr>
            <a:spLocks noChangeArrowheads="1"/>
          </p:cNvSpPr>
          <p:nvPr/>
        </p:nvSpPr>
        <p:spPr bwMode="auto">
          <a:xfrm>
            <a:off x="5232400" y="2362200"/>
            <a:ext cx="6483350" cy="3105150"/>
          </a:xfrm>
          <a:prstGeom prst="wedgeEllipseCallout">
            <a:avLst>
              <a:gd name="adj1" fmla="val -62954"/>
              <a:gd name="adj2" fmla="val -62731"/>
            </a:avLst>
          </a:prstGeom>
          <a:solidFill>
            <a:schemeClr val="accent1"/>
          </a:solidFill>
          <a:ln w="12700">
            <a:solidFill>
              <a:srgbClr val="41719C"/>
            </a:solidFill>
            <a:miter lim="800000"/>
          </a:ln>
        </p:spPr>
        <p:txBody>
          <a:bodyPr anchor="ctr"/>
          <a:lstStyle/>
          <a:p>
            <a:pPr algn="ctr"/>
            <a:r>
              <a:rPr lang="zh-CN" altLang="en-US" sz="2800" b="1">
                <a:solidFill>
                  <a:srgbClr val="FFFFFF"/>
                </a:solidFill>
                <a:sym typeface="宋体" panose="02010600030101010101" pitchFamily="2" charset="-122"/>
              </a:rPr>
              <a:t>实质上，它是能使投资项目的净现值等于零的折现率。</a:t>
            </a:r>
            <a:endParaRPr lang="zh-CN" altLang="en-US" sz="2800">
              <a:solidFill>
                <a:srgbClr val="FFFFFF"/>
              </a:solidFill>
            </a:endParaRPr>
          </a:p>
        </p:txBody>
      </p:sp>
      <p:sp>
        <p:nvSpPr>
          <p:cNvPr id="8" name="五角星 7"/>
          <p:cNvSpPr/>
          <p:nvPr/>
        </p:nvSpPr>
        <p:spPr>
          <a:xfrm>
            <a:off x="10304780" y="1884045"/>
            <a:ext cx="1048385" cy="1001395"/>
          </a:xfrm>
          <a:prstGeom prst="star5">
            <a:avLst/>
          </a:prstGeom>
          <a:solidFill>
            <a:schemeClr val="accent4">
              <a:lumMod val="60000"/>
              <a:lumOff val="40000"/>
            </a:schemeClr>
          </a:solidFill>
          <a:ln>
            <a:solidFill>
              <a:srgbClr val="FF0000"/>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1" fill="hold"/>
                                        <p:tgtEl>
                                          <p:spTgt spid="7171"/>
                                        </p:tgtEl>
                                      </p:cBhvr>
                                    </p:anim>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152"/>
                                        </p:tgtEl>
                                        <p:attrNameLst>
                                          <p:attrName>style.visibility</p:attrName>
                                        </p:attrNameLst>
                                      </p:cBhvr>
                                      <p:to>
                                        <p:strVal val="visible"/>
                                      </p:to>
                                    </p:set>
                                    <p:animEffect transition="in" filter="wipe(left)">
                                      <p:cBhvr>
                                        <p:cTn id="16" dur="500"/>
                                        <p:tgtEl>
                                          <p:spTgt spid="615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61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43861" y="1712687"/>
            <a:ext cx="3122640" cy="3062514"/>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cs typeface="+mn-ea"/>
              <a:sym typeface="+mn-lt"/>
            </a:endParaRPr>
          </a:p>
        </p:txBody>
      </p:sp>
      <p:sp>
        <p:nvSpPr>
          <p:cNvPr id="29" name="Title 2"/>
          <p:cNvSpPr txBox="1"/>
          <p:nvPr/>
        </p:nvSpPr>
        <p:spPr>
          <a:xfrm>
            <a:off x="3831770" y="293439"/>
            <a:ext cx="4833257" cy="715529"/>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defRPr/>
            </a:pPr>
            <a:r>
              <a:rPr lang="en-US" altLang="zh-CN" sz="3600" dirty="0" smtClean="0">
                <a:latin typeface="微软雅黑" panose="020B0503020204020204" pitchFamily="34" charset="-122"/>
                <a:ea typeface="微软雅黑" panose="020B0503020204020204" pitchFamily="34" charset="-122"/>
                <a:cs typeface="+mj-cs"/>
              </a:rPr>
              <a:t>2. </a:t>
            </a:r>
            <a:r>
              <a:rPr kumimoji="0" lang="zh-CN" altLang="en-US" sz="36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项目</a:t>
            </a:r>
            <a:r>
              <a:rPr kumimoji="0" lang="zh-CN" altLang="en-US" sz="3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投资的类型</a:t>
            </a:r>
            <a:endParaRPr kumimoji="0" lang="en-US" sz="3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35" name="Rectangle 16"/>
          <p:cNvSpPr/>
          <p:nvPr/>
        </p:nvSpPr>
        <p:spPr>
          <a:xfrm>
            <a:off x="775664" y="2466146"/>
            <a:ext cx="2693250" cy="1865126"/>
          </a:xfrm>
          <a:prstGeom prst="rect">
            <a:avLst/>
          </a:prstGeom>
        </p:spPr>
        <p:txBody>
          <a:bodyPr wrap="square">
            <a:spAutoFit/>
          </a:bodyPr>
          <a:lstStyle/>
          <a:p>
            <a:pPr>
              <a:lnSpc>
                <a:spcPct val="120000"/>
              </a:lnSpc>
            </a:pPr>
            <a:r>
              <a:rPr lang="zh-CN" altLang="en-US" sz="2400" b="1" dirty="0">
                <a:solidFill>
                  <a:srgbClr val="FFFFFF"/>
                </a:solidFill>
                <a:cs typeface="+mn-ea"/>
                <a:sym typeface="+mn-lt"/>
              </a:rPr>
              <a:t>单纯固定资产投资项目仅涉及固定资产的投资，能增加企业的产能。</a:t>
            </a:r>
            <a:endParaRPr lang="id-ID" sz="2400" b="1" dirty="0">
              <a:solidFill>
                <a:srgbClr val="FFFFFF"/>
              </a:solidFill>
              <a:cs typeface="+mn-ea"/>
              <a:sym typeface="+mn-lt"/>
            </a:endParaRPr>
          </a:p>
        </p:txBody>
      </p:sp>
      <p:sp>
        <p:nvSpPr>
          <p:cNvPr id="36" name="Rectangle 17"/>
          <p:cNvSpPr/>
          <p:nvPr/>
        </p:nvSpPr>
        <p:spPr>
          <a:xfrm>
            <a:off x="790176" y="1725214"/>
            <a:ext cx="1620957" cy="523220"/>
          </a:xfrm>
          <a:prstGeom prst="rect">
            <a:avLst/>
          </a:prstGeom>
        </p:spPr>
        <p:txBody>
          <a:bodyPr wrap="none">
            <a:spAutoFit/>
          </a:bodyPr>
          <a:lstStyle/>
          <a:p>
            <a:r>
              <a:rPr lang="zh-CN" altLang="en-US" sz="2800" b="1" dirty="0">
                <a:solidFill>
                  <a:srgbClr val="FFFFFF"/>
                </a:solidFill>
                <a:cs typeface="+mn-ea"/>
                <a:sym typeface="+mn-lt"/>
              </a:rPr>
              <a:t>新建项目</a:t>
            </a:r>
            <a:endParaRPr lang="en-US" sz="2800" b="1" dirty="0">
              <a:solidFill>
                <a:srgbClr val="FFFFFF"/>
              </a:solidFill>
              <a:cs typeface="+mn-ea"/>
              <a:sym typeface="+mn-lt"/>
            </a:endParaRPr>
          </a:p>
        </p:txBody>
      </p:sp>
      <p:sp>
        <p:nvSpPr>
          <p:cNvPr id="9" name="灯片编号占位符 2"/>
          <p:cNvSpPr txBox="1"/>
          <p:nvPr/>
        </p:nvSpPr>
        <p:spPr>
          <a:xfrm>
            <a:off x="11367181" y="6269492"/>
            <a:ext cx="374876" cy="3054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5390422-17C3-4F72-95DC-FB6A1A24C82E}" type="slidenum">
              <a:rPr kumimoji="0" lang="en-US" sz="1400" b="1" i="0" u="none" strike="noStrike" kern="1200" cap="none" spc="0" normalizeH="0" baseline="0" noProof="0" smtClean="0">
                <a:ln>
                  <a:noFill/>
                </a:ln>
                <a:solidFill>
                  <a:schemeClr val="bg1"/>
                </a:solidFill>
                <a:effectLst/>
                <a:uLnTx/>
                <a:uFillTx/>
                <a:latin typeface="+mn-lt"/>
                <a:ea typeface="+mn-ea"/>
                <a:cs typeface="+mn-cs"/>
              </a:rPr>
            </a:fld>
            <a:endParaRPr kumimoji="0" lang="en-US" sz="1400" b="1" i="0" u="none" strike="noStrike" kern="1200" cap="none" spc="0" normalizeH="0" baseline="0" noProof="0" dirty="0">
              <a:ln>
                <a:noFill/>
              </a:ln>
              <a:solidFill>
                <a:schemeClr val="bg1"/>
              </a:solidFill>
              <a:effectLst/>
              <a:uLnTx/>
              <a:uFillTx/>
              <a:latin typeface="+mn-lt"/>
              <a:ea typeface="+mn-ea"/>
              <a:cs typeface="+mn-cs"/>
            </a:endParaRPr>
          </a:p>
        </p:txBody>
      </p:sp>
      <p:sp>
        <p:nvSpPr>
          <p:cNvPr id="10" name="矩形 9"/>
          <p:cNvSpPr/>
          <p:nvPr/>
        </p:nvSpPr>
        <p:spPr>
          <a:xfrm>
            <a:off x="5180649" y="1328449"/>
            <a:ext cx="5065810" cy="492443"/>
          </a:xfrm>
          <a:prstGeom prst="rect">
            <a:avLst/>
          </a:prstGeom>
        </p:spPr>
        <p:txBody>
          <a:bodyPr wrap="none">
            <a:spAutoFit/>
          </a:bodyPr>
          <a:lstStyle/>
          <a:p>
            <a:r>
              <a:rPr lang="zh-CN" altLang="en-US" sz="2600" b="1" dirty="0">
                <a:latin typeface="微软雅黑" panose="020B0503020204020204" pitchFamily="34" charset="-122"/>
                <a:ea typeface="微软雅黑" panose="020B0503020204020204" pitchFamily="34" charset="-122"/>
              </a:rPr>
              <a:t>维信诺科技九江</a:t>
            </a:r>
            <a:r>
              <a:rPr lang="en-US" altLang="zh-CN" sz="2600" b="1" dirty="0">
                <a:latin typeface="微软雅黑" panose="020B0503020204020204" pitchFamily="34" charset="-122"/>
                <a:ea typeface="微软雅黑" panose="020B0503020204020204" pitchFamily="34" charset="-122"/>
              </a:rPr>
              <a:t>OLED</a:t>
            </a:r>
            <a:r>
              <a:rPr lang="zh-CN" altLang="en-US" sz="2600" b="1" dirty="0">
                <a:latin typeface="微软雅黑" panose="020B0503020204020204" pitchFamily="34" charset="-122"/>
                <a:ea typeface="微软雅黑" panose="020B0503020204020204" pitchFamily="34" charset="-122"/>
              </a:rPr>
              <a:t>模组厂投产</a:t>
            </a:r>
            <a:endParaRPr lang="zh-CN" altLang="en-US" sz="2600" b="1" dirty="0">
              <a:latin typeface="微软雅黑" panose="020B0503020204020204" pitchFamily="34" charset="-122"/>
              <a:ea typeface="微软雅黑" panose="020B0503020204020204" pitchFamily="34" charset="-122"/>
            </a:endParaRPr>
          </a:p>
        </p:txBody>
      </p:sp>
      <p:sp>
        <p:nvSpPr>
          <p:cNvPr id="11" name="矩形 10"/>
          <p:cNvSpPr/>
          <p:nvPr/>
        </p:nvSpPr>
        <p:spPr>
          <a:xfrm>
            <a:off x="3730170" y="1841866"/>
            <a:ext cx="7663543" cy="2308324"/>
          </a:xfrm>
          <a:prstGeom prst="rect">
            <a:avLst/>
          </a:prstGeom>
        </p:spPr>
        <p:txBody>
          <a:bodyPr wrap="square">
            <a:spAutoFit/>
          </a:bodyPr>
          <a:lstStyle/>
          <a:p>
            <a:r>
              <a:rPr lang="en-US" altLang="zh-CN" sz="2400" dirty="0">
                <a:latin typeface="仿宋" panose="02010609060101010101" pitchFamily="49" charset="-122"/>
                <a:ea typeface="仿宋" panose="02010609060101010101" pitchFamily="49" charset="-122"/>
              </a:rPr>
              <a:t>    </a:t>
            </a:r>
            <a:r>
              <a:rPr lang="en-US" altLang="zh-CN" sz="2400" b="1" dirty="0">
                <a:latin typeface="仿宋" panose="02010609060101010101" pitchFamily="49" charset="-122"/>
                <a:ea typeface="仿宋" panose="02010609060101010101" pitchFamily="49" charset="-122"/>
              </a:rPr>
              <a:t>2016</a:t>
            </a:r>
            <a:r>
              <a:rPr lang="zh-CN" altLang="en-US" sz="2400" b="1" dirty="0">
                <a:latin typeface="仿宋" panose="02010609060101010101" pitchFamily="49" charset="-122"/>
                <a:ea typeface="仿宋" panose="02010609060101010101" pitchFamily="49" charset="-122"/>
              </a:rPr>
              <a:t>年投产之初，位于共青城市高新技术产业园区的维信诺科技项目仅有</a:t>
            </a:r>
            <a:r>
              <a:rPr lang="en-US" altLang="zh-CN" sz="2400" b="1" dirty="0">
                <a:latin typeface="仿宋" panose="02010609060101010101" pitchFamily="49" charset="-122"/>
                <a:ea typeface="仿宋" panose="02010609060101010101" pitchFamily="49" charset="-122"/>
              </a:rPr>
              <a:t>1</a:t>
            </a:r>
            <a:r>
              <a:rPr lang="zh-CN" altLang="en-US" sz="2400" b="1" dirty="0">
                <a:latin typeface="仿宋" panose="02010609060101010101" pitchFamily="49" charset="-122"/>
                <a:ea typeface="仿宋" panose="02010609060101010101" pitchFamily="49" charset="-122"/>
              </a:rPr>
              <a:t>条</a:t>
            </a:r>
            <a:r>
              <a:rPr lang="en-US" altLang="zh-CN" sz="2400" b="1" dirty="0">
                <a:latin typeface="仿宋" panose="02010609060101010101" pitchFamily="49" charset="-122"/>
                <a:ea typeface="仿宋" panose="02010609060101010101" pitchFamily="49" charset="-122"/>
              </a:rPr>
              <a:t>OLED</a:t>
            </a:r>
            <a:r>
              <a:rPr lang="zh-CN" altLang="en-US" sz="2400" b="1" dirty="0">
                <a:latin typeface="仿宋" panose="02010609060101010101" pitchFamily="49" charset="-122"/>
                <a:ea typeface="仿宋" panose="02010609060101010101" pitchFamily="49" charset="-122"/>
              </a:rPr>
              <a:t>显示屏减薄产线和</a:t>
            </a:r>
            <a:r>
              <a:rPr lang="en-US" altLang="zh-CN" sz="2400" b="1" dirty="0">
                <a:latin typeface="仿宋" panose="02010609060101010101" pitchFamily="49" charset="-122"/>
                <a:ea typeface="仿宋" panose="02010609060101010101" pitchFamily="49" charset="-122"/>
              </a:rPr>
              <a:t>1</a:t>
            </a:r>
            <a:r>
              <a:rPr lang="zh-CN" altLang="en-US" sz="2400" b="1" dirty="0">
                <a:latin typeface="仿宋" panose="02010609060101010101" pitchFamily="49" charset="-122"/>
                <a:ea typeface="仿宋" panose="02010609060101010101" pitchFamily="49" charset="-122"/>
              </a:rPr>
              <a:t>条</a:t>
            </a:r>
            <a:r>
              <a:rPr lang="en-US" altLang="zh-CN" sz="2400" b="1" dirty="0">
                <a:latin typeface="仿宋" panose="02010609060101010101" pitchFamily="49" charset="-122"/>
                <a:ea typeface="仿宋" panose="02010609060101010101" pitchFamily="49" charset="-122"/>
              </a:rPr>
              <a:t>OLED</a:t>
            </a:r>
            <a:r>
              <a:rPr lang="zh-CN" altLang="en-US" sz="2400" b="1" dirty="0">
                <a:latin typeface="仿宋" panose="02010609060101010101" pitchFamily="49" charset="-122"/>
                <a:ea typeface="仿宋" panose="02010609060101010101" pitchFamily="49" charset="-122"/>
              </a:rPr>
              <a:t>模组显示屏产线。</a:t>
            </a:r>
            <a:r>
              <a:rPr lang="en-US" altLang="zh-CN" sz="2400" b="1" dirty="0">
                <a:latin typeface="仿宋" panose="02010609060101010101" pitchFamily="49" charset="-122"/>
                <a:ea typeface="仿宋" panose="02010609060101010101" pitchFamily="49" charset="-122"/>
              </a:rPr>
              <a:t>2017</a:t>
            </a:r>
            <a:r>
              <a:rPr lang="zh-CN" altLang="en-US" sz="2400" b="1" dirty="0">
                <a:latin typeface="仿宋" panose="02010609060101010101" pitchFamily="49" charset="-122"/>
                <a:ea typeface="仿宋" panose="02010609060101010101" pitchFamily="49" charset="-122"/>
              </a:rPr>
              <a:t>年初就</a:t>
            </a:r>
            <a:r>
              <a:rPr lang="zh-CN" altLang="en-US" sz="2400" b="1" dirty="0">
                <a:solidFill>
                  <a:srgbClr val="FF0000"/>
                </a:solidFill>
                <a:latin typeface="仿宋" panose="02010609060101010101" pitchFamily="49" charset="-122"/>
                <a:ea typeface="仿宋" panose="02010609060101010101" pitchFamily="49" charset="-122"/>
              </a:rPr>
              <a:t>新增了</a:t>
            </a:r>
            <a:r>
              <a:rPr lang="en-US" altLang="zh-CN" sz="2400" b="1" dirty="0">
                <a:solidFill>
                  <a:srgbClr val="FF0000"/>
                </a:solidFill>
                <a:latin typeface="仿宋" panose="02010609060101010101" pitchFamily="49" charset="-122"/>
                <a:ea typeface="仿宋" panose="02010609060101010101" pitchFamily="49" charset="-122"/>
              </a:rPr>
              <a:t>2</a:t>
            </a:r>
            <a:r>
              <a:rPr lang="zh-CN" altLang="en-US" sz="2400" b="1" dirty="0">
                <a:solidFill>
                  <a:srgbClr val="FF0000"/>
                </a:solidFill>
                <a:latin typeface="仿宋" panose="02010609060101010101" pitchFamily="49" charset="-122"/>
                <a:ea typeface="仿宋" panose="02010609060101010101" pitchFamily="49" charset="-122"/>
              </a:rPr>
              <a:t>条</a:t>
            </a:r>
            <a:r>
              <a:rPr lang="en-US" altLang="zh-CN" sz="2400" b="1" dirty="0">
                <a:solidFill>
                  <a:srgbClr val="FF0000"/>
                </a:solidFill>
                <a:latin typeface="仿宋" panose="02010609060101010101" pitchFamily="49" charset="-122"/>
                <a:ea typeface="仿宋" panose="02010609060101010101" pitchFamily="49" charset="-122"/>
              </a:rPr>
              <a:t>OLED</a:t>
            </a:r>
            <a:r>
              <a:rPr lang="zh-CN" altLang="en-US" sz="2400" b="1" dirty="0">
                <a:solidFill>
                  <a:srgbClr val="FF0000"/>
                </a:solidFill>
                <a:latin typeface="仿宋" panose="02010609060101010101" pitchFamily="49" charset="-122"/>
                <a:ea typeface="仿宋" panose="02010609060101010101" pitchFamily="49" charset="-122"/>
              </a:rPr>
              <a:t>模组显示屏产线并实现投产</a:t>
            </a:r>
            <a:r>
              <a:rPr lang="zh-CN" altLang="en-US" sz="2400" b="1" dirty="0">
                <a:latin typeface="仿宋" panose="02010609060101010101" pitchFamily="49" charset="-122"/>
                <a:ea typeface="仿宋" panose="02010609060101010101" pitchFamily="49" charset="-122"/>
              </a:rPr>
              <a:t>。</a:t>
            </a:r>
            <a:endParaRPr lang="en-US" altLang="zh-CN" sz="2400" b="1" dirty="0">
              <a:latin typeface="仿宋" panose="02010609060101010101" pitchFamily="49" charset="-122"/>
              <a:ea typeface="仿宋" panose="02010609060101010101" pitchFamily="49" charset="-122"/>
            </a:endParaRPr>
          </a:p>
          <a:p>
            <a:r>
              <a:rPr lang="en-US" altLang="zh-CN" sz="2400" b="1" dirty="0">
                <a:latin typeface="仿宋" panose="02010609060101010101" pitchFamily="49" charset="-122"/>
                <a:ea typeface="仿宋" panose="02010609060101010101" pitchFamily="49" charset="-122"/>
              </a:rPr>
              <a:t>     1</a:t>
            </a:r>
            <a:r>
              <a:rPr lang="zh-CN" altLang="en-US" sz="2400" b="1" dirty="0">
                <a:latin typeface="仿宋" panose="02010609060101010101" pitchFamily="49" charset="-122"/>
                <a:ea typeface="仿宋" panose="02010609060101010101" pitchFamily="49" charset="-122"/>
              </a:rPr>
              <a:t>月份，每天产出只有</a:t>
            </a:r>
            <a:r>
              <a:rPr lang="en-US" altLang="zh-CN" sz="2400" b="1" dirty="0">
                <a:latin typeface="仿宋" panose="02010609060101010101" pitchFamily="49" charset="-122"/>
                <a:ea typeface="仿宋" panose="02010609060101010101" pitchFamily="49" charset="-122"/>
              </a:rPr>
              <a:t>3000</a:t>
            </a:r>
            <a:r>
              <a:rPr lang="zh-CN" altLang="en-US" sz="2400" b="1" dirty="0">
                <a:latin typeface="仿宋" panose="02010609060101010101" pitchFamily="49" charset="-122"/>
                <a:ea typeface="仿宋" panose="02010609060101010101" pitchFamily="49" charset="-122"/>
              </a:rPr>
              <a:t>片。现在，每天产出</a:t>
            </a:r>
            <a:r>
              <a:rPr lang="en-US" altLang="zh-CN" sz="2400" b="1" dirty="0">
                <a:latin typeface="仿宋" panose="02010609060101010101" pitchFamily="49" charset="-122"/>
                <a:ea typeface="仿宋" panose="02010609060101010101" pitchFamily="49" charset="-122"/>
              </a:rPr>
              <a:t>1.5</a:t>
            </a:r>
            <a:r>
              <a:rPr lang="zh-CN" altLang="en-US" sz="2400" b="1" dirty="0">
                <a:latin typeface="仿宋" panose="02010609060101010101" pitchFamily="49" charset="-122"/>
                <a:ea typeface="仿宋" panose="02010609060101010101" pitchFamily="49" charset="-122"/>
              </a:rPr>
              <a:t>万片。</a:t>
            </a:r>
            <a:endParaRPr lang="zh-CN" altLang="en-US" sz="2400" b="1" dirty="0">
              <a:latin typeface="仿宋" panose="02010609060101010101" pitchFamily="49" charset="-122"/>
              <a:ea typeface="仿宋" panose="02010609060101010101" pitchFamily="49" charset="-122"/>
            </a:endParaRPr>
          </a:p>
        </p:txBody>
      </p:sp>
      <p:pic>
        <p:nvPicPr>
          <p:cNvPr id="15361" name="Picture 1"/>
          <p:cNvPicPr>
            <a:picLocks noChangeAspect="1" noChangeArrowheads="1"/>
          </p:cNvPicPr>
          <p:nvPr/>
        </p:nvPicPr>
        <p:blipFill>
          <a:blip r:embed="rId1"/>
          <a:srcRect/>
          <a:stretch>
            <a:fillRect/>
          </a:stretch>
        </p:blipFill>
        <p:spPr bwMode="auto">
          <a:xfrm>
            <a:off x="3976914" y="4267200"/>
            <a:ext cx="2745510" cy="1821543"/>
          </a:xfrm>
          <a:prstGeom prst="rect">
            <a:avLst/>
          </a:prstGeom>
          <a:noFill/>
          <a:ln w="9525">
            <a:noFill/>
            <a:miter lim="800000"/>
            <a:headEnd/>
            <a:tailEnd/>
          </a:ln>
          <a:effectLst/>
        </p:spPr>
      </p:pic>
      <p:pic>
        <p:nvPicPr>
          <p:cNvPr id="15365" name="Picture 5" descr="https://timgsa.baidu.com/timg?image&amp;quality=80&amp;size=b9999_10000&amp;sec=1514860086&amp;di=cdd157dafe9a98110f74e7872422e771&amp;imgtype=jpg&amp;er=1&amp;src=http%3A%2F%2Fimgtech.gmw.cn%2Fattachement%2Fjpg%2Fsite2%2F20171117%2Ff44d30758a6e1b78b4c157.jpg"/>
          <p:cNvPicPr>
            <a:picLocks noChangeAspect="1" noChangeArrowheads="1"/>
          </p:cNvPicPr>
          <p:nvPr/>
        </p:nvPicPr>
        <p:blipFill>
          <a:blip r:embed="rId2"/>
          <a:srcRect/>
          <a:stretch>
            <a:fillRect/>
          </a:stretch>
        </p:blipFill>
        <p:spPr bwMode="auto">
          <a:xfrm>
            <a:off x="7561942" y="4281714"/>
            <a:ext cx="2805511" cy="1777999"/>
          </a:xfrm>
          <a:prstGeom prst="rect">
            <a:avLst/>
          </a:prstGeom>
          <a:noFill/>
        </p:spPr>
      </p:pic>
      <p:sp>
        <p:nvSpPr>
          <p:cNvPr id="14" name="Line 7"/>
          <p:cNvSpPr>
            <a:spLocks noChangeShapeType="1"/>
          </p:cNvSpPr>
          <p:nvPr/>
        </p:nvSpPr>
        <p:spPr bwMode="auto">
          <a:xfrm>
            <a:off x="8781143" y="491855"/>
            <a:ext cx="3385457"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Line 7"/>
          <p:cNvSpPr>
            <a:spLocks noChangeShapeType="1"/>
          </p:cNvSpPr>
          <p:nvPr/>
        </p:nvSpPr>
        <p:spPr bwMode="auto">
          <a:xfrm flipV="1">
            <a:off x="1" y="542020"/>
            <a:ext cx="3846286"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5"/>
                                        </p:tgtEl>
                                        <p:attrNameLst>
                                          <p:attrName>style.visibility</p:attrName>
                                        </p:attrNameLst>
                                      </p:cBhvr>
                                      <p:to>
                                        <p:strVal val="visible"/>
                                      </p:to>
                                    </p:set>
                                  </p:childTnLst>
                                </p:cTn>
                              </p:par>
                            </p:childTnLst>
                          </p:cTn>
                        </p:par>
                        <p:par>
                          <p:cTn id="23" fill="hold">
                            <p:stCondLst>
                              <p:cond delay="0"/>
                            </p:stCondLst>
                            <p:childTnLst>
                              <p:par>
                                <p:cTn id="24" presetID="2" presetClass="entr" presetSubtype="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5" grpId="0"/>
      <p:bldP spid="36" grpId="0"/>
      <p:bldP spid="10"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37"/>
          <p:cNvSpPr txBox="1">
            <a:spLocks noChangeArrowheads="1"/>
          </p:cNvSpPr>
          <p:nvPr/>
        </p:nvSpPr>
        <p:spPr bwMode="auto">
          <a:xfrm>
            <a:off x="668338" y="1860550"/>
            <a:ext cx="96012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2800">
                <a:solidFill>
                  <a:srgbClr val="000000"/>
                </a:solidFill>
                <a:latin typeface="微软雅黑" panose="020B0503020204020204" pitchFamily="34" charset="-122"/>
                <a:ea typeface="微软雅黑" panose="020B0503020204020204" pitchFamily="34" charset="-122"/>
              </a:rPr>
              <a:t>内部收益率的计算就是求解一元</a:t>
            </a:r>
            <a:r>
              <a:rPr lang="en-US" altLang="zh-CN" sz="2800">
                <a:solidFill>
                  <a:srgbClr val="000000"/>
                </a:solidFill>
                <a:latin typeface="微软雅黑" panose="020B0503020204020204" pitchFamily="34" charset="-122"/>
                <a:ea typeface="微软雅黑" panose="020B0503020204020204" pitchFamily="34" charset="-122"/>
              </a:rPr>
              <a:t>n</a:t>
            </a:r>
            <a:r>
              <a:rPr lang="zh-CN" altLang="en-US" sz="2800">
                <a:solidFill>
                  <a:srgbClr val="000000"/>
                </a:solidFill>
                <a:latin typeface="微软雅黑" panose="020B0503020204020204" pitchFamily="34" charset="-122"/>
                <a:ea typeface="微软雅黑" panose="020B0503020204020204" pitchFamily="34" charset="-122"/>
              </a:rPr>
              <a:t>次方程式的过程，即当</a:t>
            </a:r>
            <a:r>
              <a:rPr lang="en-US" altLang="zh-CN" sz="2800">
                <a:solidFill>
                  <a:srgbClr val="000000"/>
                </a:solidFill>
                <a:latin typeface="微软雅黑" panose="020B0503020204020204" pitchFamily="34" charset="-122"/>
                <a:ea typeface="微软雅黑" panose="020B0503020204020204" pitchFamily="34" charset="-122"/>
              </a:rPr>
              <a:t>IRR</a:t>
            </a:r>
            <a:r>
              <a:rPr lang="zh-CN" altLang="en-US" sz="2800">
                <a:solidFill>
                  <a:srgbClr val="000000"/>
                </a:solidFill>
                <a:latin typeface="微软雅黑" panose="020B0503020204020204" pitchFamily="34" charset="-122"/>
                <a:ea typeface="微软雅黑" panose="020B0503020204020204" pitchFamily="34" charset="-122"/>
              </a:rPr>
              <a:t>为多少时，净现值为零。</a:t>
            </a:r>
            <a:endParaRPr lang="zh-CN" altLang="en-US" sz="2800">
              <a:solidFill>
                <a:srgbClr val="000000"/>
              </a:solidFill>
              <a:latin typeface="微软雅黑" panose="020B0503020204020204" pitchFamily="34" charset="-122"/>
              <a:ea typeface="微软雅黑" panose="020B0503020204020204" pitchFamily="34" charset="-122"/>
            </a:endParaRPr>
          </a:p>
        </p:txBody>
      </p:sp>
      <p:sp>
        <p:nvSpPr>
          <p:cNvPr id="1028" name="Text Box 4"/>
          <p:cNvSpPr txBox="1">
            <a:spLocks noChangeArrowheads="1"/>
          </p:cNvSpPr>
          <p:nvPr/>
        </p:nvSpPr>
        <p:spPr bwMode="auto">
          <a:xfrm>
            <a:off x="744538" y="1211263"/>
            <a:ext cx="2610663" cy="554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26" tIns="60963" rIns="121926" bIns="6096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800" b="1" dirty="0" smtClean="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800" b="1"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b="1" dirty="0" smtClean="0">
                <a:latin typeface="微软雅黑" panose="020B0503020204020204" pitchFamily="34" charset="-122"/>
                <a:ea typeface="微软雅黑" panose="020B0503020204020204" pitchFamily="34" charset="-122"/>
              </a:rPr>
              <a:t>计算原理</a:t>
            </a:r>
            <a:endParaRPr lang="zh-CN" altLang="zh-CN" sz="2800" b="1" dirty="0">
              <a:latin typeface="微软雅黑" panose="020B0503020204020204" pitchFamily="34" charset="-122"/>
              <a:ea typeface="微软雅黑" panose="020B0503020204020204" pitchFamily="34" charset="-122"/>
            </a:endParaRPr>
          </a:p>
        </p:txBody>
      </p:sp>
      <p:sp>
        <p:nvSpPr>
          <p:cNvPr id="1029"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264488AC-A3B5-4A13-A015-6B0D33A48B84}" type="slidenum">
              <a:rPr lang="en-US" altLang="zh-CN" smtClean="0">
                <a:solidFill>
                  <a:srgbClr val="898989"/>
                </a:solidFill>
              </a:rPr>
            </a:fld>
            <a:endParaRPr lang="en-US" altLang="zh-CN">
              <a:solidFill>
                <a:srgbClr val="898989"/>
              </a:solidFill>
            </a:endParaRPr>
          </a:p>
        </p:txBody>
      </p:sp>
      <p:pic>
        <p:nvPicPr>
          <p:cNvPr id="1030"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61450" y="2420938"/>
            <a:ext cx="241617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731838" y="3154363"/>
            <a:ext cx="1997075" cy="523875"/>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微软雅黑" panose="020B0503020204020204" pitchFamily="34" charset="-122"/>
                <a:ea typeface="微软雅黑" panose="020B0503020204020204" pitchFamily="34" charset="-122"/>
              </a:rPr>
              <a:t>其公式为：</a:t>
            </a:r>
            <a:endParaRPr lang="zh-CN" altLang="en-US" sz="2800">
              <a:latin typeface="微软雅黑" panose="020B0503020204020204" pitchFamily="34" charset="-122"/>
              <a:ea typeface="微软雅黑" panose="020B0503020204020204" pitchFamily="34" charset="-122"/>
            </a:endParaRPr>
          </a:p>
        </p:txBody>
      </p:sp>
      <p:graphicFrame>
        <p:nvGraphicFramePr>
          <p:cNvPr id="212997" name="副标题 212996"/>
          <p:cNvGraphicFramePr>
            <a:graphicFrameLocks noGrp="1"/>
          </p:cNvGraphicFramePr>
          <p:nvPr>
            <p:ph type="subTitle" idx="1"/>
          </p:nvPr>
        </p:nvGraphicFramePr>
        <p:xfrm>
          <a:off x="3255963" y="3424238"/>
          <a:ext cx="5000625" cy="2160587"/>
        </p:xfrm>
        <a:graphic>
          <a:graphicData uri="http://schemas.openxmlformats.org/presentationml/2006/ole">
            <mc:AlternateContent xmlns:mc="http://schemas.openxmlformats.org/markup-compatibility/2006">
              <mc:Choice xmlns:v="urn:schemas-microsoft-com:vml" Requires="v">
                <p:oleObj spid="_x0000_s7186" name="公式" r:id="rId2" imgW="2057400" imgH="889000" progId="Equation.3">
                  <p:embed/>
                </p:oleObj>
              </mc:Choice>
              <mc:Fallback>
                <p:oleObj name="公式" r:id="rId2" imgW="2057400" imgH="889000" progId="Equation.3">
                  <p:embed/>
                  <p:pic>
                    <p:nvPicPr>
                      <p:cNvPr id="0" name="图片 7185"/>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963" y="3424238"/>
                        <a:ext cx="5000625" cy="2160587"/>
                      </a:xfrm>
                      <a:prstGeom prst="rect">
                        <a:avLst/>
                      </a:prstGeom>
                      <a:solidFill>
                        <a:srgbClr val="A9D18E"/>
                      </a:solidFill>
                      <a:ln w="28575">
                        <a:solidFill>
                          <a:srgbClr val="41719C"/>
                        </a:solidFill>
                        <a:miter lim="800000"/>
                        <a:headEnd/>
                        <a:tailEnd/>
                      </a:ln>
                    </p:spPr>
                  </p:pic>
                </p:oleObj>
              </mc:Fallback>
            </mc:AlternateContent>
          </a:graphicData>
        </a:graphic>
      </p:graphicFrame>
      <p:sp>
        <p:nvSpPr>
          <p:cNvPr id="1032" name="矩形 7177"/>
          <p:cNvSpPr>
            <a:spLocks noChangeArrowheads="1"/>
          </p:cNvSpPr>
          <p:nvPr/>
        </p:nvSpPr>
        <p:spPr bwMode="auto">
          <a:xfrm>
            <a:off x="4601243" y="291882"/>
            <a:ext cx="35092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zh-CN" sz="3600" b="1" dirty="0">
                <a:latin typeface="微软雅黑" panose="020B0503020204020204" pitchFamily="34" charset="-122"/>
                <a:ea typeface="微软雅黑" panose="020B0503020204020204" pitchFamily="34" charset="-122"/>
              </a:rPr>
              <a:t>3.</a:t>
            </a:r>
            <a:r>
              <a:rPr lang="zh-CN" altLang="en-US" sz="3600" b="1" dirty="0">
                <a:latin typeface="微软雅黑" panose="020B0503020204020204" pitchFamily="34" charset="-122"/>
                <a:ea typeface="微软雅黑" panose="020B0503020204020204" pitchFamily="34" charset="-122"/>
              </a:rPr>
              <a:t>内部收益率法 </a:t>
            </a:r>
            <a:endParaRPr lang="zh-CN" altLang="en-US" sz="3600" b="1" dirty="0">
              <a:latin typeface="微软雅黑" panose="020B0503020204020204" pitchFamily="34" charset="-122"/>
              <a:ea typeface="微软雅黑" panose="020B0503020204020204" pitchFamily="34" charset="-122"/>
            </a:endParaRPr>
          </a:p>
        </p:txBody>
      </p:sp>
      <p:grpSp>
        <p:nvGrpSpPr>
          <p:cNvPr id="3" name="组合 10"/>
          <p:cNvGrpSpPr/>
          <p:nvPr/>
        </p:nvGrpSpPr>
        <p:grpSpPr bwMode="auto">
          <a:xfrm>
            <a:off x="3327400" y="938213"/>
            <a:ext cx="5327650" cy="134937"/>
            <a:chOff x="5357217" y="1143000"/>
            <a:chExt cx="1490133" cy="101600"/>
          </a:xfrm>
        </p:grpSpPr>
        <p:cxnSp>
          <p:nvCxnSpPr>
            <p:cNvPr id="12"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left)">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12997"/>
                                        </p:tgtEl>
                                        <p:attrNameLst>
                                          <p:attrName>style.visibility</p:attrName>
                                        </p:attrNameLst>
                                      </p:cBhvr>
                                      <p:to>
                                        <p:strVal val="visible"/>
                                      </p:to>
                                    </p:set>
                                    <p:animEffect transition="in" filter="wheel(1)">
                                      <p:cBhvr>
                                        <p:cTn id="17" dur="2000"/>
                                        <p:tgtEl>
                                          <p:spTgt spid="212997"/>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37"/>
          <p:cNvSpPr txBox="1">
            <a:spLocks noChangeArrowheads="1"/>
          </p:cNvSpPr>
          <p:nvPr/>
        </p:nvSpPr>
        <p:spPr bwMode="auto">
          <a:xfrm>
            <a:off x="1117600" y="1492250"/>
            <a:ext cx="9050338" cy="1198563"/>
          </a:xfrm>
          <a:prstGeom prst="rect">
            <a:avLst/>
          </a:prstGeom>
          <a:solidFill>
            <a:schemeClr val="accent6">
              <a:lumMod val="60000"/>
              <a:lumOff val="40000"/>
            </a:schemeClr>
          </a:solidFill>
          <a:ln w="34925" cmpd="sng">
            <a:solidFill>
              <a:srgbClr val="0070C0"/>
            </a:solidFill>
            <a:prstDash val="solid"/>
            <a:miter lim="800000"/>
          </a:ln>
        </p:spPr>
        <p:txBody>
          <a:bodyPr>
            <a:spAutoFit/>
          </a:bodyPr>
          <a:lstStyle/>
          <a:p>
            <a:pPr>
              <a:lnSpc>
                <a:spcPct val="150000"/>
              </a:lnSpc>
              <a:defRPr/>
            </a:pPr>
            <a:r>
              <a:rPr sz="2400" noProof="1">
                <a:solidFill>
                  <a:srgbClr val="000000"/>
                </a:solidFill>
                <a:latin typeface="微软雅黑" panose="020B0503020204020204" pitchFamily="34" charset="-122"/>
                <a:ea typeface="微软雅黑" panose="020B0503020204020204" pitchFamily="34" charset="-122"/>
              </a:rPr>
              <a:t>在计算净现值的基础上，如果净现值是正值，就要采用这个净现值计算中更高的折现率来测算，直到测算的净现值正值近于零。</a:t>
            </a:r>
            <a:endParaRPr sz="2400" noProof="1">
              <a:solidFill>
                <a:srgbClr val="000000"/>
              </a:solidFill>
              <a:latin typeface="微软雅黑" panose="020B0503020204020204" pitchFamily="34" charset="-122"/>
              <a:ea typeface="微软雅黑" panose="020B0503020204020204" pitchFamily="34" charset="-122"/>
            </a:endParaRPr>
          </a:p>
        </p:txBody>
      </p:sp>
      <p:sp>
        <p:nvSpPr>
          <p:cNvPr id="9219" name="Line 6"/>
          <p:cNvSpPr>
            <a:spLocks noChangeShapeType="1"/>
          </p:cNvSpPr>
          <p:nvPr/>
        </p:nvSpPr>
        <p:spPr bwMode="auto">
          <a:xfrm>
            <a:off x="0" y="482600"/>
            <a:ext cx="3589338"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9220" name="Line 7"/>
          <p:cNvSpPr>
            <a:spLocks noChangeShapeType="1"/>
          </p:cNvSpPr>
          <p:nvPr/>
        </p:nvSpPr>
        <p:spPr bwMode="auto">
          <a:xfrm flipV="1">
            <a:off x="8502650" y="390525"/>
            <a:ext cx="3689350"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9221"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C4F00E4D-0F26-4AFF-B44F-2BCF3499FF45}" type="slidenum">
              <a:rPr lang="en-US" altLang="zh-CN" smtClean="0">
                <a:solidFill>
                  <a:srgbClr val="898989"/>
                </a:solidFill>
              </a:rPr>
            </a:fld>
            <a:endParaRPr lang="en-US" altLang="zh-CN">
              <a:solidFill>
                <a:srgbClr val="898989"/>
              </a:solidFill>
            </a:endParaRPr>
          </a:p>
        </p:txBody>
      </p:sp>
      <p:sp>
        <p:nvSpPr>
          <p:cNvPr id="4" name="文本框 3"/>
          <p:cNvSpPr txBox="1"/>
          <p:nvPr/>
        </p:nvSpPr>
        <p:spPr>
          <a:xfrm>
            <a:off x="1939925" y="3179763"/>
            <a:ext cx="9051925" cy="1198562"/>
          </a:xfrm>
          <a:prstGeom prst="rect">
            <a:avLst/>
          </a:prstGeom>
          <a:solidFill>
            <a:schemeClr val="accent4">
              <a:lumMod val="40000"/>
              <a:lumOff val="60000"/>
            </a:schemeClr>
          </a:solidFill>
          <a:ln w="31750">
            <a:solidFill>
              <a:schemeClr val="accent1"/>
            </a:solidFill>
          </a:ln>
        </p:spPr>
        <p:txBody>
          <a:bodyPr>
            <a:spAutoFit/>
          </a:bodyPr>
          <a:lstStyle/>
          <a:p>
            <a:pPr>
              <a:lnSpc>
                <a:spcPct val="150000"/>
              </a:lnSpc>
              <a:defRPr/>
            </a:pPr>
            <a:r>
              <a:rPr sz="2400" noProof="1">
                <a:solidFill>
                  <a:srgbClr val="000000"/>
                </a:solidFill>
                <a:latin typeface="微软雅黑" panose="020B0503020204020204" pitchFamily="34" charset="-122"/>
                <a:ea typeface="微软雅黑" panose="020B0503020204020204" pitchFamily="34" charset="-122"/>
                <a:sym typeface="+mn-ea"/>
              </a:rPr>
              <a:t>再继续提高折现率，直到测算出一个净现值为负值。如果负值过大，就降低折现率后再测算到接近于零的负值。</a:t>
            </a:r>
            <a:endParaRPr lang="zh-CN" altLang="en-US" noProof="1"/>
          </a:p>
        </p:txBody>
      </p:sp>
      <p:sp>
        <p:nvSpPr>
          <p:cNvPr id="5" name="文本框 4"/>
          <p:cNvSpPr txBox="1">
            <a:spLocks noChangeArrowheads="1"/>
          </p:cNvSpPr>
          <p:nvPr/>
        </p:nvSpPr>
        <p:spPr bwMode="auto">
          <a:xfrm>
            <a:off x="2641600" y="4794250"/>
            <a:ext cx="9050338" cy="1198563"/>
          </a:xfrm>
          <a:prstGeom prst="rect">
            <a:avLst/>
          </a:prstGeom>
          <a:solidFill>
            <a:srgbClr val="F4B183"/>
          </a:solidFill>
          <a:ln w="31750">
            <a:solidFill>
              <a:srgbClr val="41719C"/>
            </a:solidFill>
            <a:round/>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400">
                <a:solidFill>
                  <a:srgbClr val="000000"/>
                </a:solidFill>
                <a:latin typeface="微软雅黑" panose="020B0503020204020204" pitchFamily="34" charset="-122"/>
                <a:ea typeface="微软雅黑" panose="020B0503020204020204" pitchFamily="34" charset="-122"/>
                <a:sym typeface="宋体" panose="02010600030101010101" pitchFamily="2" charset="-122"/>
              </a:rPr>
              <a:t>根据接近于零的相邻正负两个净现值的折现率，用线性插值法求得内部收益率。</a:t>
            </a:r>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9" name="椭圆 8"/>
          <p:cNvSpPr/>
          <p:nvPr/>
        </p:nvSpPr>
        <p:spPr>
          <a:xfrm>
            <a:off x="168275" y="1674813"/>
            <a:ext cx="895350" cy="966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noProof="1">
                <a:latin typeface="Arial Black" panose="020B0A04020102020204" pitchFamily="34" charset="0"/>
                <a:ea typeface="微软雅黑" panose="020B0503020204020204" pitchFamily="34" charset="-122"/>
              </a:rPr>
              <a:t>1</a:t>
            </a:r>
            <a:endParaRPr lang="zh-CN" altLang="en-US" sz="2400" b="1" noProof="1">
              <a:latin typeface="Arial Black" panose="020B0A04020102020204" pitchFamily="34" charset="0"/>
              <a:ea typeface="微软雅黑" panose="020B0503020204020204" pitchFamily="34" charset="-122"/>
            </a:endParaRPr>
          </a:p>
        </p:txBody>
      </p:sp>
      <p:sp>
        <p:nvSpPr>
          <p:cNvPr id="10" name="椭圆 9"/>
          <p:cNvSpPr/>
          <p:nvPr/>
        </p:nvSpPr>
        <p:spPr>
          <a:xfrm>
            <a:off x="850900" y="3346450"/>
            <a:ext cx="895350" cy="966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noProof="1">
                <a:latin typeface="微软雅黑" panose="020B0503020204020204" pitchFamily="34" charset="-122"/>
                <a:ea typeface="微软雅黑" panose="020B0503020204020204" pitchFamily="34" charset="-122"/>
              </a:rPr>
              <a:t>2</a:t>
            </a:r>
            <a:endParaRPr lang="zh-CN" altLang="en-US" sz="2400" b="1" noProof="1">
              <a:latin typeface="微软雅黑" panose="020B0503020204020204" pitchFamily="34" charset="-122"/>
              <a:ea typeface="微软雅黑" panose="020B0503020204020204" pitchFamily="34" charset="-122"/>
            </a:endParaRPr>
          </a:p>
        </p:txBody>
      </p:sp>
      <p:sp>
        <p:nvSpPr>
          <p:cNvPr id="11" name="椭圆 10"/>
          <p:cNvSpPr/>
          <p:nvPr/>
        </p:nvSpPr>
        <p:spPr>
          <a:xfrm>
            <a:off x="1598613" y="4914900"/>
            <a:ext cx="895350" cy="966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noProof="1">
                <a:latin typeface="微软雅黑" panose="020B0503020204020204" pitchFamily="34" charset="-122"/>
                <a:ea typeface="微软雅黑" panose="020B0503020204020204" pitchFamily="34" charset="-122"/>
              </a:rPr>
              <a:t>3</a:t>
            </a:r>
            <a:endParaRPr lang="zh-CN" altLang="en-US" sz="2400" b="1" noProof="1">
              <a:latin typeface="微软雅黑" panose="020B0503020204020204" pitchFamily="34" charset="-122"/>
              <a:ea typeface="微软雅黑" panose="020B0503020204020204" pitchFamily="34" charset="-122"/>
            </a:endParaRPr>
          </a:p>
        </p:txBody>
      </p:sp>
      <p:sp>
        <p:nvSpPr>
          <p:cNvPr id="9227" name="Text Box 4"/>
          <p:cNvSpPr txBox="1">
            <a:spLocks noChangeArrowheads="1"/>
          </p:cNvSpPr>
          <p:nvPr/>
        </p:nvSpPr>
        <p:spPr bwMode="auto">
          <a:xfrm>
            <a:off x="4652310" y="184150"/>
            <a:ext cx="3200568" cy="61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26" tIns="60963" rIns="121926" bIns="6096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3200" b="1" dirty="0" smtClean="0">
                <a:latin typeface="微软雅黑" panose="020B0503020204020204" pitchFamily="34" charset="-122"/>
                <a:ea typeface="微软雅黑" panose="020B0503020204020204" pitchFamily="34" charset="-122"/>
              </a:rPr>
              <a:t>3</a:t>
            </a:r>
            <a:r>
              <a:rPr lang="en-US" alt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内部收益率法 </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left)">
                                      <p:cBhvr>
                                        <p:cTn id="12" dur="5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4" grpId="0" animBg="1"/>
      <p:bldP spid="5" grpId="0" animBg="1"/>
      <p:bldP spid="9" grpId="0" animBg="1"/>
      <p:bldP spid="10"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22275" y="4084638"/>
            <a:ext cx="10321925" cy="203041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nSpc>
                <a:spcPct val="150000"/>
              </a:lnSpc>
              <a:defRPr/>
            </a:pPr>
            <a:r>
              <a:rPr lang="zh-CN" altLang="en-US" sz="2800" noProof="1">
                <a:latin typeface="微软雅黑" panose="020B0503020204020204" pitchFamily="34" charset="-122"/>
                <a:ea typeface="微软雅黑" panose="020B0503020204020204" pitchFamily="34" charset="-122"/>
              </a:rPr>
              <a:t>由于按照内含报酬率计算得出的净现值＝0，根据插值法可知，</a:t>
            </a:r>
            <a:endParaRPr lang="zh-CN" altLang="en-US" sz="2800" noProof="1">
              <a:latin typeface="微软雅黑" panose="020B0503020204020204" pitchFamily="34" charset="-122"/>
              <a:ea typeface="微软雅黑" panose="020B0503020204020204" pitchFamily="34" charset="-122"/>
            </a:endParaRPr>
          </a:p>
          <a:p>
            <a:pPr>
              <a:lnSpc>
                <a:spcPct val="150000"/>
              </a:lnSpc>
              <a:defRPr/>
            </a:pPr>
            <a:r>
              <a:rPr lang="zh-CN" altLang="en-US" sz="2800" noProof="1">
                <a:latin typeface="微软雅黑" panose="020B0503020204020204" pitchFamily="34" charset="-122"/>
                <a:ea typeface="微软雅黑" panose="020B0503020204020204" pitchFamily="34" charset="-122"/>
              </a:rPr>
              <a:t>（25-0）／（-5-25）＝（10％-IRR）／（12％-10％），</a:t>
            </a:r>
            <a:endParaRPr lang="zh-CN" altLang="en-US" sz="2800" noProof="1">
              <a:latin typeface="微软雅黑" panose="020B0503020204020204" pitchFamily="34" charset="-122"/>
              <a:ea typeface="微软雅黑" panose="020B0503020204020204" pitchFamily="34" charset="-122"/>
            </a:endParaRPr>
          </a:p>
          <a:p>
            <a:pPr>
              <a:lnSpc>
                <a:spcPct val="150000"/>
              </a:lnSpc>
              <a:defRPr/>
            </a:pPr>
            <a:r>
              <a:rPr lang="zh-CN" altLang="en-US" sz="2800" noProof="1">
                <a:latin typeface="微软雅黑" panose="020B0503020204020204" pitchFamily="34" charset="-122"/>
                <a:ea typeface="微软雅黑" panose="020B0503020204020204" pitchFamily="34" charset="-122"/>
              </a:rPr>
              <a:t>解得：IRR＝11.67％</a:t>
            </a:r>
            <a:endParaRPr lang="zh-CN" altLang="en-US" sz="2800" noProof="1">
              <a:latin typeface="微软雅黑" panose="020B0503020204020204" pitchFamily="34" charset="-122"/>
              <a:ea typeface="微软雅黑" panose="020B0503020204020204" pitchFamily="34" charset="-122"/>
            </a:endParaRPr>
          </a:p>
        </p:txBody>
      </p:sp>
      <p:sp>
        <p:nvSpPr>
          <p:cNvPr id="10243"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D3E71C5D-8CA0-41BC-921A-9F00EFF7D856}" type="slidenum">
              <a:rPr lang="en-US" altLang="zh-CN" smtClean="0">
                <a:solidFill>
                  <a:srgbClr val="898989"/>
                </a:solidFill>
              </a:rPr>
            </a:fld>
            <a:endParaRPr lang="en-US" altLang="zh-CN">
              <a:solidFill>
                <a:srgbClr val="898989"/>
              </a:solidFill>
            </a:endParaRPr>
          </a:p>
        </p:txBody>
      </p:sp>
      <p:sp>
        <p:nvSpPr>
          <p:cNvPr id="9224" name="文本框 1"/>
          <p:cNvSpPr txBox="1">
            <a:spLocks noChangeArrowheads="1"/>
          </p:cNvSpPr>
          <p:nvPr/>
        </p:nvSpPr>
        <p:spPr bwMode="auto">
          <a:xfrm>
            <a:off x="358775" y="1487488"/>
            <a:ext cx="6505575" cy="2032000"/>
          </a:xfrm>
          <a:prstGeom prst="rect">
            <a:avLst/>
          </a:prstGeom>
          <a:solidFill>
            <a:srgbClr val="F8CBAD"/>
          </a:solidFill>
          <a:ln w="31750">
            <a:solidFill>
              <a:srgbClr val="70AD47"/>
            </a:solidFill>
            <a:round/>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800">
                <a:latin typeface="微软雅黑" panose="020B0503020204020204" pitchFamily="34" charset="-122"/>
                <a:ea typeface="微软雅黑" panose="020B0503020204020204" pitchFamily="34" charset="-122"/>
              </a:rPr>
              <a:t>已知某项目在折现率为10％时，净现值为25万元，折现率为12％时，净现值为－5万元，则该项目的内含报酬率为：</a:t>
            </a:r>
            <a:endParaRPr lang="zh-CN" altLang="en-US" sz="2800">
              <a:latin typeface="微软雅黑" panose="020B0503020204020204" pitchFamily="34" charset="-122"/>
              <a:ea typeface="微软雅黑" panose="020B0503020204020204" pitchFamily="34" charset="-122"/>
            </a:endParaRPr>
          </a:p>
        </p:txBody>
      </p:sp>
      <p:sp>
        <p:nvSpPr>
          <p:cNvPr id="12" name="五边形 11"/>
          <p:cNvSpPr/>
          <p:nvPr/>
        </p:nvSpPr>
        <p:spPr>
          <a:xfrm>
            <a:off x="7227888" y="1758950"/>
            <a:ext cx="776287" cy="3651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noProof="1"/>
              <a:t>25</a:t>
            </a:r>
            <a:r>
              <a:rPr lang="zh-CN" altLang="en-US" noProof="1"/>
              <a:t>万</a:t>
            </a:r>
            <a:endParaRPr lang="zh-CN" altLang="en-US" noProof="1"/>
          </a:p>
        </p:txBody>
      </p:sp>
      <p:sp>
        <p:nvSpPr>
          <p:cNvPr id="13" name="五边形 12"/>
          <p:cNvSpPr/>
          <p:nvPr/>
        </p:nvSpPr>
        <p:spPr>
          <a:xfrm>
            <a:off x="7227888" y="3178175"/>
            <a:ext cx="776287" cy="3651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noProof="1"/>
              <a:t>-5</a:t>
            </a:r>
            <a:r>
              <a:rPr lang="zh-CN" altLang="en-US" noProof="1"/>
              <a:t>万</a:t>
            </a:r>
            <a:endParaRPr lang="zh-CN" altLang="en-US" noProof="1"/>
          </a:p>
        </p:txBody>
      </p:sp>
      <p:sp>
        <p:nvSpPr>
          <p:cNvPr id="14" name="五边形 13"/>
          <p:cNvSpPr/>
          <p:nvPr/>
        </p:nvSpPr>
        <p:spPr>
          <a:xfrm>
            <a:off x="8353425" y="2609850"/>
            <a:ext cx="776288" cy="36512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noProof="1">
                <a:solidFill>
                  <a:srgbClr val="FF0000"/>
                </a:solidFill>
              </a:rPr>
              <a:t>10%</a:t>
            </a:r>
            <a:endParaRPr lang="en-US" altLang="zh-CN" noProof="1">
              <a:solidFill>
                <a:srgbClr val="FF0000"/>
              </a:solidFill>
            </a:endParaRPr>
          </a:p>
        </p:txBody>
      </p:sp>
      <p:sp>
        <p:nvSpPr>
          <p:cNvPr id="16" name="五边形 15"/>
          <p:cNvSpPr/>
          <p:nvPr/>
        </p:nvSpPr>
        <p:spPr>
          <a:xfrm>
            <a:off x="10226675" y="2608263"/>
            <a:ext cx="776288" cy="36512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noProof="1">
                <a:solidFill>
                  <a:srgbClr val="FF0000"/>
                </a:solidFill>
              </a:rPr>
              <a:t>12%</a:t>
            </a:r>
            <a:endParaRPr lang="en-US" altLang="zh-CN" noProof="1">
              <a:solidFill>
                <a:srgbClr val="FF0000"/>
              </a:solidFill>
            </a:endParaRPr>
          </a:p>
        </p:txBody>
      </p:sp>
      <p:grpSp>
        <p:nvGrpSpPr>
          <p:cNvPr id="10249" name="组合 35"/>
          <p:cNvGrpSpPr/>
          <p:nvPr/>
        </p:nvGrpSpPr>
        <p:grpSpPr bwMode="auto">
          <a:xfrm>
            <a:off x="8074025" y="1182688"/>
            <a:ext cx="3140075" cy="2360612"/>
            <a:chOff x="8074025" y="1182688"/>
            <a:chExt cx="3140075" cy="2360612"/>
          </a:xfrm>
        </p:grpSpPr>
        <p:cxnSp>
          <p:nvCxnSpPr>
            <p:cNvPr id="6" name="直接连接符 5"/>
            <p:cNvCxnSpPr/>
            <p:nvPr/>
          </p:nvCxnSpPr>
          <p:spPr>
            <a:xfrm>
              <a:off x="8077200" y="1965325"/>
              <a:ext cx="904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8074025" y="1182688"/>
              <a:ext cx="0" cy="2360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8074025" y="2970213"/>
              <a:ext cx="3140075" cy="4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8089900" y="3333750"/>
              <a:ext cx="21367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977313" y="1965325"/>
              <a:ext cx="1587" cy="1389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978900" y="1962150"/>
              <a:ext cx="12319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217150" y="2973388"/>
              <a:ext cx="0" cy="349250"/>
            </a:xfrm>
            <a:prstGeom prst="line">
              <a:avLst/>
            </a:prstGeom>
            <a:ln w="28575" cmpd="thickThin">
              <a:solidFill>
                <a:schemeClr val="accent1">
                  <a:shade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9955213" y="2276475"/>
              <a:ext cx="223837" cy="669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9" name="五边形 18"/>
          <p:cNvSpPr/>
          <p:nvPr/>
        </p:nvSpPr>
        <p:spPr>
          <a:xfrm>
            <a:off x="9920288" y="1900238"/>
            <a:ext cx="776287" cy="36512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noProof="1">
                <a:solidFill>
                  <a:srgbClr val="FF0000"/>
                </a:solidFill>
              </a:rPr>
              <a:t>IRR</a:t>
            </a:r>
            <a:endParaRPr lang="en-US" altLang="zh-CN" noProof="1">
              <a:solidFill>
                <a:srgbClr val="FF0000"/>
              </a:solidFill>
            </a:endParaRPr>
          </a:p>
        </p:txBody>
      </p:sp>
      <p:sp>
        <p:nvSpPr>
          <p:cNvPr id="20" name="五边形 19"/>
          <p:cNvSpPr/>
          <p:nvPr/>
        </p:nvSpPr>
        <p:spPr>
          <a:xfrm>
            <a:off x="8004175" y="977900"/>
            <a:ext cx="774700" cy="36512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noProof="1">
                <a:solidFill>
                  <a:schemeClr val="tx1"/>
                </a:solidFill>
                <a:latin typeface="Arial Black" panose="020B0A04020102020204" pitchFamily="34" charset="0"/>
              </a:rPr>
              <a:t>NPV</a:t>
            </a:r>
            <a:endParaRPr lang="en-US" altLang="zh-CN" sz="1600" b="1" noProof="1">
              <a:solidFill>
                <a:schemeClr val="tx1"/>
              </a:solidFill>
              <a:latin typeface="Arial Black" panose="020B0A04020102020204" pitchFamily="34" charset="0"/>
            </a:endParaRPr>
          </a:p>
        </p:txBody>
      </p:sp>
      <p:sp>
        <p:nvSpPr>
          <p:cNvPr id="21" name="五边形 20"/>
          <p:cNvSpPr/>
          <p:nvPr/>
        </p:nvSpPr>
        <p:spPr>
          <a:xfrm>
            <a:off x="11082338" y="2790825"/>
            <a:ext cx="776287" cy="36512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b="1">
                <a:solidFill>
                  <a:schemeClr val="tx1"/>
                </a:solidFill>
                <a:latin typeface="Arial Black" panose="020B0A04020102020204" pitchFamily="34" charset="0"/>
              </a:rPr>
              <a:t>i</a:t>
            </a:r>
            <a:endParaRPr lang="en-US" altLang="zh-CN" sz="1600" b="1">
              <a:solidFill>
                <a:schemeClr val="tx1"/>
              </a:solidFill>
              <a:latin typeface="Arial Black" panose="020B0A04020102020204" pitchFamily="34" charset="0"/>
            </a:endParaRPr>
          </a:p>
        </p:txBody>
      </p:sp>
      <p:sp>
        <p:nvSpPr>
          <p:cNvPr id="23" name="五边形 22"/>
          <p:cNvSpPr/>
          <p:nvPr/>
        </p:nvSpPr>
        <p:spPr>
          <a:xfrm>
            <a:off x="7577138" y="2760663"/>
            <a:ext cx="776287" cy="36512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chemeClr val="tx1"/>
                </a:solidFill>
                <a:latin typeface="Arial Black" panose="020B0A04020102020204" pitchFamily="34" charset="0"/>
              </a:rPr>
              <a:t>0</a:t>
            </a:r>
            <a:endParaRPr lang="en-US" altLang="zh-CN">
              <a:solidFill>
                <a:schemeClr val="tx1"/>
              </a:solidFill>
              <a:latin typeface="Arial Black" panose="020B0A04020102020204" pitchFamily="34" charset="0"/>
            </a:endParaRPr>
          </a:p>
        </p:txBody>
      </p:sp>
      <p:sp>
        <p:nvSpPr>
          <p:cNvPr id="10254" name="Line 6"/>
          <p:cNvSpPr>
            <a:spLocks noChangeShapeType="1"/>
          </p:cNvSpPr>
          <p:nvPr/>
        </p:nvSpPr>
        <p:spPr bwMode="auto">
          <a:xfrm>
            <a:off x="0" y="482600"/>
            <a:ext cx="3589338"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0255" name="Line 7"/>
          <p:cNvSpPr>
            <a:spLocks noChangeShapeType="1"/>
          </p:cNvSpPr>
          <p:nvPr/>
        </p:nvSpPr>
        <p:spPr bwMode="auto">
          <a:xfrm flipV="1">
            <a:off x="8488363" y="390525"/>
            <a:ext cx="3703637"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0256" name="Text Box 4"/>
          <p:cNvSpPr txBox="1">
            <a:spLocks noChangeArrowheads="1"/>
          </p:cNvSpPr>
          <p:nvPr/>
        </p:nvSpPr>
        <p:spPr bwMode="auto">
          <a:xfrm>
            <a:off x="4764713" y="185420"/>
            <a:ext cx="3200568" cy="61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26" tIns="60963" rIns="121926" bIns="6096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3200" b="1" dirty="0" smtClean="0">
                <a:latin typeface="微软雅黑" panose="020B0503020204020204" pitchFamily="34" charset="-122"/>
                <a:ea typeface="微软雅黑" panose="020B0503020204020204" pitchFamily="34" charset="-122"/>
              </a:rPr>
              <a:t>3</a:t>
            </a:r>
            <a:r>
              <a:rPr lang="en-US" alt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内部收益率法 </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wipe(up)">
                                      <p:cBhvr>
                                        <p:cTn id="7" dur="500"/>
                                        <p:tgtEl>
                                          <p:spTgt spid="9224"/>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3"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1+#ppt_w/2"/>
                                          </p:val>
                                        </p:tav>
                                        <p:tav tm="100000">
                                          <p:val>
                                            <p:strVal val="#ppt_x"/>
                                          </p:val>
                                        </p:tav>
                                      </p:tavLst>
                                    </p:anim>
                                    <p:anim calcmode="lin" valueType="num">
                                      <p:cBhvr additive="base">
                                        <p:cTn id="4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8" presetClass="entr" presetSubtype="32" fill="hold" grpId="2"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diamond(out)">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9224" grpId="0" animBg="1"/>
      <p:bldP spid="12" grpId="0" animBg="1"/>
      <p:bldP spid="13" grpId="0" animBg="1"/>
      <p:bldP spid="14" grpId="0" animBg="1"/>
      <p:bldP spid="16" grpId="0" animBg="1"/>
      <p:bldP spid="19" grpId="0" animBg="1"/>
      <p:bldP spid="20" grpId="0" animBg="1"/>
      <p:bldP spid="20" grpId="1" animBg="1"/>
      <p:bldP spid="21" grpId="0" animBg="1"/>
      <p:bldP spid="2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descr="单个小人62"/>
          <p:cNvSpPr>
            <a:spLocks noGrp="1" noChangeAspect="1" noChangeArrowheads="1"/>
          </p:cNvSpPr>
          <p:nvPr/>
        </p:nvSpPr>
        <p:spPr bwMode="auto">
          <a:xfrm>
            <a:off x="8639175" y="2511425"/>
            <a:ext cx="3170238" cy="3978275"/>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71" name="Text Box 5"/>
          <p:cNvSpPr txBox="1">
            <a:spLocks noChangeArrowheads="1"/>
          </p:cNvSpPr>
          <p:nvPr/>
        </p:nvSpPr>
        <p:spPr bwMode="auto">
          <a:xfrm>
            <a:off x="1841910" y="2241457"/>
            <a:ext cx="7296150" cy="3323987"/>
          </a:xfrm>
          <a:prstGeom prst="rect">
            <a:avLst/>
          </a:prstGeom>
          <a:solidFill>
            <a:schemeClr val="bg2">
              <a:lumMod val="90000"/>
            </a:schemeClr>
          </a:solidFill>
          <a:ln w="9525">
            <a:solidFill>
              <a:schemeClr val="accent1"/>
            </a:solidFill>
            <a:miter lim="800000"/>
          </a:ln>
          <a:effectLst>
            <a:outerShdw blurRad="127000" dist="63500" dir="8100000" sx="110000" sy="110000" algn="tr" rotWithShape="0">
              <a:prstClr val="black">
                <a:alpha val="40000"/>
              </a:prstClr>
            </a:outerShdw>
          </a:effectLst>
          <a:scene3d>
            <a:camera prst="orthographicFront"/>
            <a:lightRig rig="threePt" dir="t"/>
          </a:scene3d>
          <a:sp3d extrusionH="114300"/>
        </p:spPr>
        <p:txBody>
          <a:bodyPr>
            <a:spAutoFit/>
          </a:bodyPr>
          <a:lstStyle/>
          <a:p>
            <a:pPr>
              <a:lnSpc>
                <a:spcPct val="150000"/>
              </a:lnSpc>
              <a:buClr>
                <a:srgbClr val="77F06E"/>
              </a:buClr>
              <a:buFont typeface="Wingdings" panose="05000000000000000000" pitchFamily="2" charset="2"/>
              <a:buNone/>
              <a:defRPr/>
            </a:pPr>
            <a:r>
              <a:rPr lang="zh-CN" altLang="en-US" sz="2800" b="1" noProof="1">
                <a:solidFill>
                  <a:srgbClr val="000000"/>
                </a:solidFill>
                <a:latin typeface="微软雅黑" panose="020B0503020204020204" pitchFamily="34" charset="-122"/>
                <a:ea typeface="微软雅黑" panose="020B0503020204020204" pitchFamily="34" charset="-122"/>
                <a:sym typeface="+mn-ea"/>
              </a:rPr>
              <a:t>独立方案：</a:t>
            </a:r>
            <a:endParaRPr lang="zh-CN" altLang="en-US" sz="2800" b="1" noProof="1">
              <a:solidFill>
                <a:srgbClr val="000000"/>
              </a:solidFill>
              <a:latin typeface="微软雅黑" panose="020B0503020204020204" pitchFamily="34" charset="-122"/>
              <a:ea typeface="微软雅黑" panose="020B0503020204020204" pitchFamily="34" charset="-122"/>
              <a:sym typeface="+mn-ea"/>
            </a:endParaRPr>
          </a:p>
          <a:p>
            <a:pPr>
              <a:lnSpc>
                <a:spcPct val="150000"/>
              </a:lnSpc>
              <a:defRPr/>
            </a:pPr>
            <a:r>
              <a:rPr lang="zh-CN" altLang="en-US" sz="2800" noProof="1">
                <a:solidFill>
                  <a:srgbClr val="000000"/>
                </a:solidFill>
                <a:latin typeface="微软雅黑" panose="020B0503020204020204" pitchFamily="34" charset="-122"/>
                <a:ea typeface="微软雅黑" panose="020B0503020204020204" pitchFamily="34" charset="-122"/>
                <a:sym typeface="+mn-ea"/>
              </a:rPr>
              <a:t>                </a:t>
            </a:r>
            <a:r>
              <a:rPr lang="en-US" altLang="zh-CN" sz="2800" noProof="1">
                <a:solidFill>
                  <a:srgbClr val="000000"/>
                </a:solidFill>
                <a:latin typeface="微软雅黑" panose="020B0503020204020204" pitchFamily="34" charset="-122"/>
                <a:ea typeface="微软雅黑" panose="020B0503020204020204" pitchFamily="34" charset="-122"/>
                <a:sym typeface="+mn-ea"/>
              </a:rPr>
              <a:t>IRR</a:t>
            </a:r>
            <a:r>
              <a:rPr lang="zh-CN" altLang="en-US" sz="2800" noProof="1">
                <a:solidFill>
                  <a:srgbClr val="000000"/>
                </a:solidFill>
                <a:latin typeface="微软雅黑" panose="020B0503020204020204" pitchFamily="34" charset="-122"/>
                <a:ea typeface="微软雅黑" panose="020B0503020204020204" pitchFamily="34" charset="-122"/>
                <a:sym typeface="+mn-ea"/>
              </a:rPr>
              <a:t>＞目标收益率，则项目可行； </a:t>
            </a:r>
            <a:endParaRPr lang="zh-CN" altLang="en-US" sz="2800" noProof="1">
              <a:solidFill>
                <a:srgbClr val="000000"/>
              </a:solidFill>
              <a:latin typeface="微软雅黑" panose="020B0503020204020204" pitchFamily="34" charset="-122"/>
              <a:ea typeface="微软雅黑" panose="020B0503020204020204" pitchFamily="34" charset="-122"/>
            </a:endParaRPr>
          </a:p>
          <a:p>
            <a:pPr>
              <a:lnSpc>
                <a:spcPct val="150000"/>
              </a:lnSpc>
              <a:defRPr/>
            </a:pPr>
            <a:r>
              <a:rPr lang="zh-CN" altLang="en-US" sz="2800" noProof="1">
                <a:solidFill>
                  <a:srgbClr val="000000"/>
                </a:solidFill>
                <a:latin typeface="微软雅黑" panose="020B0503020204020204" pitchFamily="34" charset="-122"/>
                <a:ea typeface="微软雅黑" panose="020B0503020204020204" pitchFamily="34" charset="-122"/>
                <a:sym typeface="+mn-ea"/>
              </a:rPr>
              <a:t>                </a:t>
            </a:r>
            <a:r>
              <a:rPr lang="en-US" altLang="zh-CN" sz="2800" noProof="1">
                <a:solidFill>
                  <a:srgbClr val="000000"/>
                </a:solidFill>
                <a:latin typeface="微软雅黑" panose="020B0503020204020204" pitchFamily="34" charset="-122"/>
                <a:ea typeface="微软雅黑" panose="020B0503020204020204" pitchFamily="34" charset="-122"/>
                <a:sym typeface="+mn-ea"/>
              </a:rPr>
              <a:t>IRR</a:t>
            </a:r>
            <a:r>
              <a:rPr lang="zh-CN" altLang="en-US" sz="2800" noProof="1">
                <a:solidFill>
                  <a:srgbClr val="000000"/>
                </a:solidFill>
                <a:latin typeface="微软雅黑" panose="020B0503020204020204" pitchFamily="34" charset="-122"/>
                <a:ea typeface="微软雅黑" panose="020B0503020204020204" pitchFamily="34" charset="-122"/>
                <a:sym typeface="+mn-ea"/>
              </a:rPr>
              <a:t>＜目标收益率，则项目不可行。</a:t>
            </a:r>
            <a:endParaRPr lang="zh-CN" altLang="en-US" sz="2800" noProof="1">
              <a:solidFill>
                <a:srgbClr val="000000"/>
              </a:solidFill>
              <a:latin typeface="微软雅黑" panose="020B0503020204020204" pitchFamily="34" charset="-122"/>
              <a:ea typeface="微软雅黑" panose="020B0503020204020204" pitchFamily="34" charset="-122"/>
            </a:endParaRPr>
          </a:p>
          <a:p>
            <a:pPr>
              <a:lnSpc>
                <a:spcPct val="150000"/>
              </a:lnSpc>
              <a:buClr>
                <a:srgbClr val="77F06E"/>
              </a:buClr>
              <a:buFont typeface="Wingdings" panose="05000000000000000000" pitchFamily="2" charset="2"/>
              <a:buNone/>
              <a:defRPr/>
            </a:pPr>
            <a:r>
              <a:rPr lang="zh-CN" altLang="en-US" sz="2800" b="1" noProof="1">
                <a:solidFill>
                  <a:srgbClr val="000000"/>
                </a:solidFill>
                <a:latin typeface="微软雅黑" panose="020B0503020204020204" pitchFamily="34" charset="-122"/>
                <a:ea typeface="微软雅黑" panose="020B0503020204020204" pitchFamily="34" charset="-122"/>
                <a:sym typeface="+mn-ea"/>
              </a:rPr>
              <a:t>互斥方案：</a:t>
            </a:r>
            <a:endParaRPr lang="zh-CN" altLang="en-US" sz="2800" b="1" noProof="1">
              <a:solidFill>
                <a:srgbClr val="000000"/>
              </a:solidFill>
              <a:latin typeface="微软雅黑" panose="020B0503020204020204" pitchFamily="34" charset="-122"/>
              <a:ea typeface="微软雅黑" panose="020B0503020204020204" pitchFamily="34" charset="-122"/>
              <a:sym typeface="+mn-ea"/>
            </a:endParaRPr>
          </a:p>
          <a:p>
            <a:pPr>
              <a:lnSpc>
                <a:spcPct val="150000"/>
              </a:lnSpc>
              <a:defRPr/>
            </a:pPr>
            <a:r>
              <a:rPr lang="zh-CN" altLang="en-US" sz="2800" noProof="1">
                <a:solidFill>
                  <a:srgbClr val="000000"/>
                </a:solidFill>
                <a:latin typeface="微软雅黑" panose="020B0503020204020204" pitchFamily="34" charset="-122"/>
                <a:ea typeface="微软雅黑" panose="020B0503020204020204" pitchFamily="34" charset="-122"/>
                <a:sym typeface="+mn-ea"/>
              </a:rPr>
              <a:t>                 选择</a:t>
            </a:r>
            <a:r>
              <a:rPr lang="en-US" altLang="zh-CN" sz="2800" noProof="1">
                <a:solidFill>
                  <a:srgbClr val="000000"/>
                </a:solidFill>
                <a:latin typeface="微软雅黑" panose="020B0503020204020204" pitchFamily="34" charset="-122"/>
                <a:ea typeface="微软雅黑" panose="020B0503020204020204" pitchFamily="34" charset="-122"/>
                <a:sym typeface="+mn-ea"/>
              </a:rPr>
              <a:t>IRR</a:t>
            </a:r>
            <a:r>
              <a:rPr lang="zh-CN" altLang="en-US" sz="2800" noProof="1">
                <a:solidFill>
                  <a:srgbClr val="000000"/>
                </a:solidFill>
                <a:latin typeface="微软雅黑" panose="020B0503020204020204" pitchFamily="34" charset="-122"/>
                <a:ea typeface="微软雅黑" panose="020B0503020204020204" pitchFamily="34" charset="-122"/>
                <a:sym typeface="+mn-ea"/>
              </a:rPr>
              <a:t>高的项目</a:t>
            </a:r>
            <a:r>
              <a:rPr lang="zh-CN" altLang="en-US" sz="2800" noProof="1">
                <a:solidFill>
                  <a:srgbClr val="000000"/>
                </a:solidFill>
                <a:latin typeface="微软雅黑" panose="020B0503020204020204" pitchFamily="34" charset="-122"/>
                <a:ea typeface="微软雅黑" panose="020B0503020204020204" pitchFamily="34" charset="-122"/>
              </a:rPr>
              <a:t>。</a:t>
            </a:r>
            <a:endParaRPr lang="zh-CN" altLang="en-US" sz="2800" noProof="1">
              <a:solidFill>
                <a:srgbClr val="000000"/>
              </a:solidFill>
              <a:latin typeface="微软雅黑" panose="020B0503020204020204" pitchFamily="34" charset="-122"/>
              <a:ea typeface="微软雅黑" panose="020B0503020204020204" pitchFamily="34" charset="-122"/>
            </a:endParaRPr>
          </a:p>
        </p:txBody>
      </p:sp>
      <p:sp>
        <p:nvSpPr>
          <p:cNvPr id="11270"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5797683B-6145-4623-8CDF-A43787F92A46}" type="slidenum">
              <a:rPr lang="en-US" altLang="zh-CN" smtClean="0">
                <a:solidFill>
                  <a:srgbClr val="898989"/>
                </a:solidFill>
              </a:rPr>
            </a:fld>
            <a:endParaRPr lang="en-US" altLang="zh-CN">
              <a:solidFill>
                <a:srgbClr val="898989"/>
              </a:solidFill>
            </a:endParaRPr>
          </a:p>
        </p:txBody>
      </p:sp>
      <p:sp>
        <p:nvSpPr>
          <p:cNvPr id="11271" name="Line 6"/>
          <p:cNvSpPr>
            <a:spLocks noChangeShapeType="1"/>
          </p:cNvSpPr>
          <p:nvPr/>
        </p:nvSpPr>
        <p:spPr bwMode="auto">
          <a:xfrm>
            <a:off x="0" y="482600"/>
            <a:ext cx="3589338"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1272" name="Line 7"/>
          <p:cNvSpPr>
            <a:spLocks noChangeShapeType="1"/>
          </p:cNvSpPr>
          <p:nvPr/>
        </p:nvSpPr>
        <p:spPr bwMode="auto">
          <a:xfrm flipV="1">
            <a:off x="8488363" y="390525"/>
            <a:ext cx="3703637"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1273" name="Text Box 4"/>
          <p:cNvSpPr txBox="1">
            <a:spLocks noChangeArrowheads="1"/>
          </p:cNvSpPr>
          <p:nvPr/>
        </p:nvSpPr>
        <p:spPr bwMode="auto">
          <a:xfrm>
            <a:off x="4797719" y="174820"/>
            <a:ext cx="3200568" cy="61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26" tIns="60963" rIns="121926" bIns="6096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3200" b="1" dirty="0">
                <a:latin typeface="微软雅黑" panose="020B0503020204020204" pitchFamily="34" charset="-122"/>
                <a:ea typeface="微软雅黑" panose="020B0503020204020204" pitchFamily="34" charset="-122"/>
              </a:rPr>
              <a:t>3.</a:t>
            </a:r>
            <a:r>
              <a:rPr lang="zh-CN" altLang="en-US" sz="3200" b="1" dirty="0">
                <a:latin typeface="微软雅黑" panose="020B0503020204020204" pitchFamily="34" charset="-122"/>
                <a:ea typeface="微软雅黑" panose="020B0503020204020204" pitchFamily="34" charset="-122"/>
              </a:rPr>
              <a:t>内部收益率法 </a:t>
            </a:r>
            <a:endParaRPr lang="zh-CN" altLang="en-US" sz="3200" b="1" dirty="0">
              <a:latin typeface="微软雅黑" panose="020B0503020204020204" pitchFamily="34" charset="-122"/>
              <a:ea typeface="微软雅黑" panose="020B0503020204020204" pitchFamily="34" charset="-122"/>
            </a:endParaRPr>
          </a:p>
        </p:txBody>
      </p:sp>
      <p:sp>
        <p:nvSpPr>
          <p:cNvPr id="8" name="Text Box 4"/>
          <p:cNvSpPr txBox="1">
            <a:spLocks noChangeArrowheads="1"/>
          </p:cNvSpPr>
          <p:nvPr/>
        </p:nvSpPr>
        <p:spPr bwMode="auto">
          <a:xfrm>
            <a:off x="1389431" y="1346017"/>
            <a:ext cx="5135392" cy="554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26" tIns="60963" rIns="121926" bIns="6096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800" b="1"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内部收益率</a:t>
            </a:r>
            <a:r>
              <a:rPr lang="zh-CN" altLang="en-US" sz="2800" b="1" dirty="0" smtClean="0">
                <a:latin typeface="微软雅黑" panose="020B0503020204020204" pitchFamily="34" charset="-122"/>
                <a:ea typeface="微软雅黑" panose="020B0503020204020204" pitchFamily="34" charset="-122"/>
              </a:rPr>
              <a:t>法的决策准则</a:t>
            </a:r>
            <a:endParaRPr lang="zh-CN" altLang="zh-CN" sz="2800" b="1" dirty="0">
              <a:latin typeface="微软雅黑" panose="020B0503020204020204" pitchFamily="34" charset="-122"/>
              <a:ea typeface="微软雅黑" panose="020B0503020204020204" pitchFamily="34"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edge">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fade">
                                      <p:cBhvr>
                                        <p:cTn id="12" dur="1000"/>
                                        <p:tgtEl>
                                          <p:spTgt spid="7171"/>
                                        </p:tgtEl>
                                      </p:cBhvr>
                                    </p:animEffect>
                                    <p:anim calcmode="lin" valueType="num">
                                      <p:cBhvr>
                                        <p:cTn id="13" dur="1000" fill="hold"/>
                                        <p:tgtEl>
                                          <p:spTgt spid="7171"/>
                                        </p:tgtEl>
                                        <p:attrNameLst>
                                          <p:attrName>ppt_w</p:attrName>
                                        </p:attrNameLst>
                                      </p:cBhvr>
                                      <p:tavLst>
                                        <p:tav tm="0" fmla="#ppt_w*sin(2.5*pi*$)">
                                          <p:val>
                                            <p:fltVal val="0"/>
                                          </p:val>
                                        </p:tav>
                                        <p:tav tm="100000">
                                          <p:val>
                                            <p:fltVal val="1"/>
                                          </p:val>
                                        </p:tav>
                                      </p:tavLst>
                                    </p:anim>
                                    <p:anim calcmode="lin" valueType="num">
                                      <p:cBhvr>
                                        <p:cTn id="14" dur="1000" fill="hold"/>
                                        <p:tgtEl>
                                          <p:spTgt spid="7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1" grpId="1" animBg="1"/>
      <p:bldP spid="7171" grpId="2" animBg="1"/>
      <p:bldP spid="7171" grpId="3"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7" descr="timg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86775" y="860425"/>
            <a:ext cx="29908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565150" y="5221288"/>
            <a:ext cx="4524375" cy="738187"/>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nSpc>
                <a:spcPct val="150000"/>
              </a:lnSpc>
              <a:defRPr/>
            </a:pPr>
            <a:r>
              <a:rPr lang="zh-CN" altLang="en-US" sz="2800" noProof="1">
                <a:latin typeface="微软雅黑" panose="020B0503020204020204" pitchFamily="34" charset="-122"/>
                <a:ea typeface="微软雅黑" panose="020B0503020204020204" pitchFamily="34" charset="-122"/>
              </a:rPr>
              <a:t>解得：IRR＝11.67％。</a:t>
            </a:r>
            <a:endParaRPr lang="zh-CN" altLang="en-US" sz="2800" noProof="1">
              <a:latin typeface="微软雅黑" panose="020B0503020204020204" pitchFamily="34" charset="-122"/>
              <a:ea typeface="微软雅黑" panose="020B0503020204020204" pitchFamily="34" charset="-122"/>
            </a:endParaRPr>
          </a:p>
        </p:txBody>
      </p:sp>
      <p:sp>
        <p:nvSpPr>
          <p:cNvPr id="12292"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3497BAF9-6F32-4B12-BA66-7F889B3C9BAE}" type="slidenum">
              <a:rPr lang="en-US" altLang="zh-CN" smtClean="0">
                <a:solidFill>
                  <a:srgbClr val="898989"/>
                </a:solidFill>
              </a:rPr>
            </a:fld>
            <a:endParaRPr lang="en-US" altLang="zh-CN">
              <a:solidFill>
                <a:srgbClr val="898989"/>
              </a:solidFill>
            </a:endParaRPr>
          </a:p>
        </p:txBody>
      </p:sp>
      <p:sp>
        <p:nvSpPr>
          <p:cNvPr id="2" name="文本框 1"/>
          <p:cNvSpPr txBox="1"/>
          <p:nvPr/>
        </p:nvSpPr>
        <p:spPr>
          <a:xfrm>
            <a:off x="565150" y="1203325"/>
            <a:ext cx="4471988" cy="3324225"/>
          </a:xfrm>
          <a:prstGeom prst="rect">
            <a:avLst/>
          </a:prstGeom>
          <a:solidFill>
            <a:schemeClr val="accent2">
              <a:lumMod val="40000"/>
              <a:lumOff val="60000"/>
            </a:schemeClr>
          </a:solidFill>
          <a:ln w="31750" cmpd="sng">
            <a:solidFill>
              <a:schemeClr val="accent6"/>
            </a:solidFill>
            <a:prstDash val="solid"/>
          </a:ln>
        </p:spPr>
        <p:txBody>
          <a:bodyPr>
            <a:spAutoFit/>
          </a:bodyPr>
          <a:lstStyle/>
          <a:p>
            <a:pPr>
              <a:lnSpc>
                <a:spcPct val="150000"/>
              </a:lnSpc>
              <a:defRPr/>
            </a:pPr>
            <a:r>
              <a:rPr lang="en-US" altLang="zh-CN" sz="2800" noProof="1">
                <a:latin typeface="微软雅黑" panose="020B0503020204020204" pitchFamily="34" charset="-122"/>
                <a:ea typeface="微软雅黑" panose="020B0503020204020204" pitchFamily="34" charset="-122"/>
              </a:rPr>
              <a:t>    </a:t>
            </a:r>
            <a:r>
              <a:rPr lang="zh-CN" altLang="en-US" sz="2800" noProof="1">
                <a:latin typeface="微软雅黑" panose="020B0503020204020204" pitchFamily="34" charset="-122"/>
                <a:ea typeface="微软雅黑" panose="020B0503020204020204" pitchFamily="34" charset="-122"/>
              </a:rPr>
              <a:t>已知某项目在折现率为10％时，净现值为25万元，折现率为12％时，净现值为－5万元，则该项目的内含报酬率为：</a:t>
            </a:r>
            <a:endParaRPr lang="zh-CN" altLang="en-US" sz="2800" noProof="1">
              <a:latin typeface="微软雅黑" panose="020B0503020204020204" pitchFamily="34" charset="-122"/>
              <a:ea typeface="微软雅黑" panose="020B0503020204020204" pitchFamily="34" charset="-122"/>
            </a:endParaRPr>
          </a:p>
        </p:txBody>
      </p:sp>
      <p:sp>
        <p:nvSpPr>
          <p:cNvPr id="4" name="文本框 3"/>
          <p:cNvSpPr txBox="1"/>
          <p:nvPr/>
        </p:nvSpPr>
        <p:spPr>
          <a:xfrm>
            <a:off x="6611938" y="3282950"/>
            <a:ext cx="5397500" cy="2676525"/>
          </a:xfrm>
          <a:prstGeom prst="rect">
            <a:avLst/>
          </a:prstGeom>
          <a:solidFill>
            <a:schemeClr val="accent5">
              <a:lumMod val="50000"/>
              <a:alpha val="77000"/>
            </a:schemeClr>
          </a:solidFill>
          <a:ln w="31750" cmpd="sng">
            <a:solidFill>
              <a:schemeClr val="accent6"/>
            </a:solidFill>
            <a:prstDash val="solid"/>
          </a:ln>
          <a:effectLst>
            <a:outerShdw blurRad="50800" dist="38100" dir="10800000" sx="112000" sy="112000" algn="r" rotWithShape="0">
              <a:prstClr val="black">
                <a:alpha val="40000"/>
              </a:prstClr>
            </a:outerShdw>
          </a:effectLst>
        </p:spPr>
        <p:txBody>
          <a:bodyPr>
            <a:spAutoFit/>
          </a:bodyPr>
          <a:lstStyle/>
          <a:p>
            <a:pPr>
              <a:lnSpc>
                <a:spcPct val="150000"/>
              </a:lnSpc>
              <a:defRPr/>
            </a:pPr>
            <a:r>
              <a:rPr lang="zh-CN" altLang="en-US" sz="2800" noProof="1">
                <a:solidFill>
                  <a:schemeClr val="bg1"/>
                </a:solidFill>
                <a:latin typeface="微软雅黑" panose="020B0503020204020204" pitchFamily="34" charset="-122"/>
                <a:ea typeface="微软雅黑" panose="020B0503020204020204" pitchFamily="34" charset="-122"/>
              </a:rPr>
              <a:t>当该项目的目标收益率小于</a:t>
            </a:r>
            <a:r>
              <a:rPr lang="en-US" altLang="zh-CN" sz="2800" noProof="1">
                <a:solidFill>
                  <a:schemeClr val="bg1"/>
                </a:solidFill>
                <a:latin typeface="微软雅黑" panose="020B0503020204020204" pitchFamily="34" charset="-122"/>
                <a:ea typeface="微软雅黑" panose="020B0503020204020204" pitchFamily="34" charset="-122"/>
              </a:rPr>
              <a:t>11.67%</a:t>
            </a:r>
            <a:r>
              <a:rPr lang="zh-CN" altLang="en-US" sz="2800" noProof="1">
                <a:solidFill>
                  <a:schemeClr val="bg1"/>
                </a:solidFill>
                <a:latin typeface="微软雅黑" panose="020B0503020204020204" pitchFamily="34" charset="-122"/>
                <a:ea typeface="微软雅黑" panose="020B0503020204020204" pitchFamily="34" charset="-122"/>
              </a:rPr>
              <a:t>时，此项目可行；</a:t>
            </a:r>
            <a:endParaRPr lang="zh-CN" altLang="en-US" sz="2800" noProof="1">
              <a:solidFill>
                <a:schemeClr val="bg1"/>
              </a:solidFill>
              <a:latin typeface="微软雅黑" panose="020B0503020204020204" pitchFamily="34" charset="-122"/>
              <a:ea typeface="微软雅黑" panose="020B0503020204020204" pitchFamily="34" charset="-122"/>
            </a:endParaRPr>
          </a:p>
          <a:p>
            <a:pPr>
              <a:lnSpc>
                <a:spcPct val="150000"/>
              </a:lnSpc>
              <a:defRPr/>
            </a:pPr>
            <a:r>
              <a:rPr lang="zh-CN" altLang="en-US" sz="2800" noProof="1">
                <a:solidFill>
                  <a:schemeClr val="bg1"/>
                </a:solidFill>
                <a:latin typeface="微软雅黑" panose="020B0503020204020204" pitchFamily="34" charset="-122"/>
                <a:ea typeface="微软雅黑" panose="020B0503020204020204" pitchFamily="34" charset="-122"/>
                <a:sym typeface="+mn-ea"/>
              </a:rPr>
              <a:t>当该项目的目标收益率大于</a:t>
            </a:r>
            <a:r>
              <a:rPr lang="en-US" altLang="zh-CN" sz="2800" noProof="1">
                <a:solidFill>
                  <a:schemeClr val="bg1"/>
                </a:solidFill>
                <a:latin typeface="微软雅黑" panose="020B0503020204020204" pitchFamily="34" charset="-122"/>
                <a:ea typeface="微软雅黑" panose="020B0503020204020204" pitchFamily="34" charset="-122"/>
                <a:sym typeface="+mn-ea"/>
              </a:rPr>
              <a:t>11.67%</a:t>
            </a:r>
            <a:r>
              <a:rPr lang="zh-CN" altLang="en-US" sz="2800" noProof="1">
                <a:solidFill>
                  <a:schemeClr val="bg1"/>
                </a:solidFill>
                <a:latin typeface="微软雅黑" panose="020B0503020204020204" pitchFamily="34" charset="-122"/>
                <a:ea typeface="微软雅黑" panose="020B0503020204020204" pitchFamily="34" charset="-122"/>
                <a:sym typeface="+mn-ea"/>
              </a:rPr>
              <a:t>时，此项目不可行</a:t>
            </a:r>
            <a:endParaRPr lang="zh-CN" altLang="en-US" sz="2800" noProof="1">
              <a:solidFill>
                <a:schemeClr val="bg1"/>
              </a:solidFill>
              <a:latin typeface="微软雅黑" panose="020B0503020204020204" pitchFamily="34" charset="-122"/>
              <a:ea typeface="微软雅黑" panose="020B0503020204020204" pitchFamily="34" charset="-122"/>
              <a:sym typeface="+mn-ea"/>
            </a:endParaRPr>
          </a:p>
        </p:txBody>
      </p:sp>
      <p:sp>
        <p:nvSpPr>
          <p:cNvPr id="7" name="右箭头 6"/>
          <p:cNvSpPr/>
          <p:nvPr/>
        </p:nvSpPr>
        <p:spPr>
          <a:xfrm>
            <a:off x="5037138" y="5283200"/>
            <a:ext cx="1154112" cy="6127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12296" name="Line 6"/>
          <p:cNvSpPr>
            <a:spLocks noChangeShapeType="1"/>
          </p:cNvSpPr>
          <p:nvPr/>
        </p:nvSpPr>
        <p:spPr bwMode="auto">
          <a:xfrm>
            <a:off x="0" y="482600"/>
            <a:ext cx="3589338"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2297" name="Line 7"/>
          <p:cNvSpPr>
            <a:spLocks noChangeShapeType="1"/>
          </p:cNvSpPr>
          <p:nvPr/>
        </p:nvSpPr>
        <p:spPr bwMode="auto">
          <a:xfrm flipV="1">
            <a:off x="8488363" y="390525"/>
            <a:ext cx="3703637"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2298" name="Text Box 4"/>
          <p:cNvSpPr txBox="1">
            <a:spLocks noChangeArrowheads="1"/>
          </p:cNvSpPr>
          <p:nvPr/>
        </p:nvSpPr>
        <p:spPr bwMode="auto">
          <a:xfrm>
            <a:off x="4873692" y="185420"/>
            <a:ext cx="3200568" cy="61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26" tIns="60963" rIns="121926" bIns="6096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3200" b="1" dirty="0">
                <a:latin typeface="微软雅黑" panose="020B0503020204020204" pitchFamily="34" charset="-122"/>
                <a:ea typeface="微软雅黑" panose="020B0503020204020204" pitchFamily="34" charset="-122"/>
              </a:rPr>
              <a:t>3.</a:t>
            </a:r>
            <a:r>
              <a:rPr lang="zh-CN" altLang="en-US" sz="3200" b="1" dirty="0">
                <a:latin typeface="微软雅黑" panose="020B0503020204020204" pitchFamily="34" charset="-122"/>
                <a:ea typeface="微软雅黑" panose="020B0503020204020204" pitchFamily="34" charset="-122"/>
              </a:rPr>
              <a:t>内部收益率法 </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0-#ppt_w/2"/>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style.rotation</p:attrName>
                                        </p:attrNameLst>
                                      </p:cBhvr>
                                      <p:tavLst>
                                        <p:tav tm="0">
                                          <p:val>
                                            <p:fltVal val="720"/>
                                          </p:val>
                                        </p:tav>
                                        <p:tav tm="100000">
                                          <p:val>
                                            <p:fltVal val="0"/>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4" grpId="0" animBg="1"/>
      <p:bldP spid="4" grpId="1" animBg="1"/>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descr="单个小人12"/>
          <p:cNvSpPr>
            <a:spLocks noGrp="1" noChangeAspect="1" noChangeArrowheads="1"/>
          </p:cNvSpPr>
          <p:nvPr/>
        </p:nvSpPr>
        <p:spPr bwMode="auto">
          <a:xfrm>
            <a:off x="4111625" y="1757363"/>
            <a:ext cx="3968750" cy="5100637"/>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13315" name="图片 6" descr="timg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3671888"/>
            <a:ext cx="530383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图片 5" descr="timg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075" y="3671888"/>
            <a:ext cx="5303838"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84FDB8D0-3A81-4DC3-B8BC-519D722A73D6}" type="slidenum">
              <a:rPr lang="en-US" altLang="zh-CN" smtClean="0">
                <a:solidFill>
                  <a:srgbClr val="898989"/>
                </a:solidFill>
              </a:rPr>
            </a:fld>
            <a:endParaRPr lang="en-US" altLang="zh-CN">
              <a:solidFill>
                <a:srgbClr val="898989"/>
              </a:solidFill>
            </a:endParaRPr>
          </a:p>
        </p:txBody>
      </p:sp>
      <p:sp>
        <p:nvSpPr>
          <p:cNvPr id="3" name="椭圆 2"/>
          <p:cNvSpPr/>
          <p:nvPr/>
        </p:nvSpPr>
        <p:spPr>
          <a:xfrm>
            <a:off x="6854825" y="2452688"/>
            <a:ext cx="4476750" cy="2927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buClr>
                <a:srgbClr val="77F06E"/>
              </a:buClr>
              <a:buFont typeface="Wingdings" panose="05000000000000000000" pitchFamily="2" charset="2"/>
              <a:buNone/>
              <a:defRPr/>
            </a:pPr>
            <a:r>
              <a:rPr lang="zh-CN" altLang="en-US" sz="2800" b="1" noProof="1">
                <a:solidFill>
                  <a:schemeClr val="bg1"/>
                </a:solidFill>
                <a:latin typeface="微软雅黑" panose="020B0503020204020204" pitchFamily="34" charset="-122"/>
                <a:ea typeface="微软雅黑" panose="020B0503020204020204" pitchFamily="34" charset="-122"/>
                <a:sym typeface="+mn-ea"/>
              </a:rPr>
              <a:t>不受最低期望报酬率高低的影响</a:t>
            </a:r>
            <a:endParaRPr lang="zh-CN" altLang="en-US" sz="2800" b="1" noProof="1">
              <a:solidFill>
                <a:schemeClr val="bg1"/>
              </a:solidFill>
              <a:latin typeface="微软雅黑" panose="020B0503020204020204" pitchFamily="34" charset="-122"/>
              <a:ea typeface="微软雅黑" panose="020B0503020204020204" pitchFamily="34" charset="-122"/>
              <a:sym typeface="+mn-ea"/>
            </a:endParaRPr>
          </a:p>
        </p:txBody>
      </p:sp>
      <p:sp>
        <p:nvSpPr>
          <p:cNvPr id="4" name="椭圆 3"/>
          <p:cNvSpPr/>
          <p:nvPr/>
        </p:nvSpPr>
        <p:spPr>
          <a:xfrm>
            <a:off x="719138" y="2374900"/>
            <a:ext cx="4732337" cy="2927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buClr>
                <a:srgbClr val="77F06E"/>
              </a:buClr>
              <a:buFont typeface="Wingdings" panose="05000000000000000000" pitchFamily="2" charset="2"/>
              <a:buNone/>
              <a:defRPr/>
            </a:pPr>
            <a:r>
              <a:rPr lang="zh-CN" altLang="en-US" sz="2800" b="1" noProof="1">
                <a:solidFill>
                  <a:schemeClr val="bg1"/>
                </a:solidFill>
                <a:latin typeface="微软雅黑" panose="020B0503020204020204" pitchFamily="34" charset="-122"/>
                <a:ea typeface="微软雅黑" panose="020B0503020204020204" pitchFamily="34" charset="-122"/>
                <a:sym typeface="+mn-ea"/>
              </a:rPr>
              <a:t>从动态角度直接反映项目可能达到的收益率水平</a:t>
            </a:r>
            <a:endParaRPr lang="zh-CN" altLang="en-US" sz="2800" b="1" noProof="1">
              <a:solidFill>
                <a:schemeClr val="bg1"/>
              </a:solidFill>
              <a:latin typeface="微软雅黑" panose="020B0503020204020204" pitchFamily="34" charset="-122"/>
              <a:ea typeface="微软雅黑" panose="020B0503020204020204" pitchFamily="34" charset="-122"/>
              <a:sym typeface="+mn-ea"/>
            </a:endParaRPr>
          </a:p>
        </p:txBody>
      </p:sp>
      <p:sp>
        <p:nvSpPr>
          <p:cNvPr id="13320" name="Line 6"/>
          <p:cNvSpPr>
            <a:spLocks noChangeShapeType="1"/>
          </p:cNvSpPr>
          <p:nvPr/>
        </p:nvSpPr>
        <p:spPr bwMode="auto">
          <a:xfrm>
            <a:off x="0" y="482600"/>
            <a:ext cx="3589338"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3321" name="Line 7"/>
          <p:cNvSpPr>
            <a:spLocks noChangeShapeType="1"/>
          </p:cNvSpPr>
          <p:nvPr/>
        </p:nvSpPr>
        <p:spPr bwMode="auto">
          <a:xfrm flipV="1">
            <a:off x="8488363" y="390525"/>
            <a:ext cx="3703637"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3322" name="Text Box 4"/>
          <p:cNvSpPr txBox="1">
            <a:spLocks noChangeArrowheads="1"/>
          </p:cNvSpPr>
          <p:nvPr/>
        </p:nvSpPr>
        <p:spPr bwMode="auto">
          <a:xfrm>
            <a:off x="758031" y="1242929"/>
            <a:ext cx="5013564" cy="61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26" tIns="60963" rIns="121926" bIns="6096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smtClean="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3200" b="1" dirty="0" smtClean="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3200" b="1"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内部收益率法的评价</a:t>
            </a:r>
            <a:endParaRPr lang="zh-CN" altLang="zh-CN" sz="3200" b="1" dirty="0">
              <a:latin typeface="微软雅黑" panose="020B0503020204020204" pitchFamily="34" charset="-122"/>
              <a:ea typeface="微软雅黑" panose="020B0503020204020204" pitchFamily="34" charset="-122"/>
            </a:endParaRPr>
          </a:p>
        </p:txBody>
      </p:sp>
      <p:sp>
        <p:nvSpPr>
          <p:cNvPr id="2" name="矩形 1"/>
          <p:cNvSpPr/>
          <p:nvPr/>
        </p:nvSpPr>
        <p:spPr>
          <a:xfrm>
            <a:off x="4267735" y="159434"/>
            <a:ext cx="3509294" cy="646331"/>
          </a:xfrm>
          <a:prstGeom prst="rect">
            <a:avLst/>
          </a:prstGeom>
        </p:spPr>
        <p:txBody>
          <a:bodyPr wrap="none">
            <a:spAutoFit/>
          </a:bodyPr>
          <a:lstStyle/>
          <a:p>
            <a:pPr>
              <a:spcBef>
                <a:spcPct val="50000"/>
              </a:spcBef>
            </a:pPr>
            <a:r>
              <a:rPr lang="en-US" altLang="zh-CN" sz="3600" b="1" dirty="0">
                <a:latin typeface="微软雅黑" panose="020B0503020204020204" pitchFamily="34" charset="-122"/>
                <a:ea typeface="微软雅黑" panose="020B0503020204020204" pitchFamily="34" charset="-122"/>
              </a:rPr>
              <a:t>3.</a:t>
            </a:r>
            <a:r>
              <a:rPr lang="zh-CN" altLang="en-US" sz="3600" b="1" dirty="0">
                <a:latin typeface="微软雅黑" panose="020B0503020204020204" pitchFamily="34" charset="-122"/>
                <a:ea typeface="微软雅黑" panose="020B0503020204020204" pitchFamily="34" charset="-122"/>
              </a:rPr>
              <a:t>内部收益率法 </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fmla="#ppt_w*sin(2.5*pi*$)">
                                          <p:val>
                                            <p:fltVal val="0"/>
                                          </p:val>
                                        </p:tav>
                                        <p:tav tm="100000">
                                          <p:val>
                                            <p:fltVal val="1"/>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fmla="#ppt_w*sin(2.5*pi*$)">
                                          <p:val>
                                            <p:fltVal val="0"/>
                                          </p:val>
                                        </p:tav>
                                        <p:tav tm="100000">
                                          <p:val>
                                            <p:fltVal val="1"/>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举着牌子的人物大图 点击还原"/>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60538"/>
            <a:ext cx="11869738"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3124200" y="425450"/>
            <a:ext cx="5651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sz="3600" b="1" dirty="0">
                <a:latin typeface="微软雅黑" panose="020B0503020204020204" pitchFamily="34" charset="-122"/>
                <a:ea typeface="微软雅黑" panose="020B0503020204020204" pitchFamily="34" charset="-122"/>
              </a:rPr>
              <a:t> </a:t>
            </a:r>
            <a:r>
              <a:rPr lang="zh-CN" altLang="en-US" sz="3600" b="1" dirty="0" smtClean="0">
                <a:latin typeface="微软雅黑" panose="020B0503020204020204" pitchFamily="34" charset="-122"/>
                <a:ea typeface="微软雅黑" panose="020B0503020204020204" pitchFamily="34" charset="-122"/>
              </a:rPr>
              <a:t>     内部收益率</a:t>
            </a:r>
            <a:r>
              <a:rPr lang="zh-CN" altLang="en-US" sz="3600" b="1" dirty="0">
                <a:latin typeface="微软雅黑" panose="020B0503020204020204" pitchFamily="34" charset="-122"/>
                <a:ea typeface="微软雅黑" panose="020B0503020204020204" pitchFamily="34" charset="-122"/>
              </a:rPr>
              <a:t>法的应用 </a:t>
            </a:r>
            <a:endParaRPr lang="zh-CN" altLang="en-US" sz="3600" b="1" dirty="0">
              <a:latin typeface="微软雅黑" panose="020B0503020204020204" pitchFamily="34" charset="-122"/>
              <a:ea typeface="微软雅黑" panose="020B0503020204020204" pitchFamily="34" charset="-122"/>
            </a:endParaRPr>
          </a:p>
        </p:txBody>
      </p:sp>
      <p:grpSp>
        <p:nvGrpSpPr>
          <p:cNvPr id="14340" name="组合 4"/>
          <p:cNvGrpSpPr/>
          <p:nvPr/>
        </p:nvGrpSpPr>
        <p:grpSpPr bwMode="auto">
          <a:xfrm>
            <a:off x="3381375" y="1143000"/>
            <a:ext cx="5327650" cy="134938"/>
            <a:chOff x="5357217" y="1143000"/>
            <a:chExt cx="1490133" cy="101600"/>
          </a:xfrm>
        </p:grpSpPr>
        <p:cxnSp>
          <p:nvCxnSpPr>
            <p:cNvPr id="12"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341" name="灯片编号占位符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D07D53DB-3173-4447-A719-883C4D033C31}" type="slidenum">
              <a:rPr lang="en-US" altLang="zh-CN" smtClean="0">
                <a:solidFill>
                  <a:srgbClr val="898989"/>
                </a:solidFill>
              </a:rPr>
            </a:fld>
            <a:endParaRPr lang="en-US" altLang="zh-CN">
              <a:solidFill>
                <a:srgbClr val="898989"/>
              </a:solidFill>
            </a:endParaRPr>
          </a:p>
        </p:txBody>
      </p:sp>
      <p:sp>
        <p:nvSpPr>
          <p:cNvPr id="3" name="文本框 2"/>
          <p:cNvSpPr txBox="1"/>
          <p:nvPr/>
        </p:nvSpPr>
        <p:spPr>
          <a:xfrm>
            <a:off x="774700" y="3679825"/>
            <a:ext cx="10148888" cy="1373188"/>
          </a:xfrm>
          <a:prstGeom prst="rect">
            <a:avLst/>
          </a:prstGeom>
          <a:solidFill>
            <a:schemeClr val="accent6">
              <a:lumMod val="50000"/>
            </a:schemeClr>
          </a:solidFill>
        </p:spPr>
        <p:txBody>
          <a:bodyPr>
            <a:spAutoFit/>
          </a:bodyPr>
          <a:lstStyle/>
          <a:p>
            <a:pPr>
              <a:defRPr/>
            </a:pPr>
            <a:r>
              <a:rPr lang="en-US" altLang="zh-CN" sz="2800" b="1" noProof="1">
                <a:solidFill>
                  <a:schemeClr val="bg1"/>
                </a:solidFill>
                <a:latin typeface="微软雅黑" panose="020B0503020204020204" pitchFamily="34" charset="-122"/>
                <a:ea typeface="微软雅黑" panose="020B0503020204020204" pitchFamily="34" charset="-122"/>
              </a:rPr>
              <a:t>A</a:t>
            </a:r>
            <a:r>
              <a:rPr lang="zh-CN" altLang="en-US" sz="2800" b="1" noProof="1">
                <a:solidFill>
                  <a:schemeClr val="bg1"/>
                </a:solidFill>
                <a:latin typeface="微软雅黑" panose="020B0503020204020204" pitchFamily="34" charset="-122"/>
                <a:ea typeface="微软雅黑" panose="020B0503020204020204" pitchFamily="34" charset="-122"/>
              </a:rPr>
              <a:t>公司准备投资开设一家工厂，初始投资为5000万元，预计在10年寿命期中每年可得净收益800万元，第十年末残值200万元，若基准收益率为10%，试判断该项目是否可行。</a:t>
            </a:r>
            <a:endParaRPr lang="zh-CN" altLang="en-US" sz="2800" b="1" noProof="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3"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P spid="3" grpId="5" animBg="1"/>
      <p:bldP spid="3" grpId="6" animBg="1"/>
      <p:bldP spid="3" grpId="7" animBg="1"/>
      <p:bldP spid="3" grpId="8" animBg="1"/>
      <p:bldP spid="3" grpId="9" animBg="1"/>
      <p:bldP spid="3" grpId="10" animBg="1"/>
      <p:bldP spid="3" grpId="11" animBg="1"/>
      <p:bldP spid="3" grpId="12" animBg="1"/>
      <p:bldP spid="3" grpId="13"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noChangeArrowheads="1"/>
          </p:cNvSpPr>
          <p:nvPr>
            <p:ph type="subTitle" idx="1"/>
          </p:nvPr>
        </p:nvSpPr>
        <p:spPr>
          <a:xfrm>
            <a:off x="639763" y="887413"/>
            <a:ext cx="11042650" cy="4189412"/>
          </a:xfrm>
          <a:gradFill rotWithShape="1">
            <a:gsLst>
              <a:gs pos="0">
                <a:srgbClr val="F7FAFD"/>
              </a:gs>
              <a:gs pos="74001">
                <a:srgbClr val="B5D2EC"/>
              </a:gs>
              <a:gs pos="83000">
                <a:srgbClr val="B5D2EC"/>
              </a:gs>
              <a:gs pos="100000">
                <a:srgbClr val="CEE1F2"/>
              </a:gs>
            </a:gsLst>
            <a:lin ang="5400000"/>
          </a:gradFill>
        </p:spPr>
        <p:txBody>
          <a:bodyPr>
            <a:normAutofit fontScale="92500"/>
          </a:bodyPr>
          <a:lstStyle/>
          <a:p>
            <a:pPr algn="l" eaLnBrk="1" hangingPunct="1">
              <a:lnSpc>
                <a:spcPct val="150000"/>
              </a:lnSpc>
            </a:pPr>
            <a:r>
              <a:rPr lang="zh-CN" altLang="en-US" sz="2800" dirty="0">
                <a:latin typeface="微软雅黑" panose="020B0503020204020204" pitchFamily="34" charset="-122"/>
                <a:ea typeface="微软雅黑" panose="020B0503020204020204" pitchFamily="34" charset="-122"/>
                <a:sym typeface="宋体" panose="02010600030101010101" pitchFamily="2" charset="-122"/>
              </a:rPr>
              <a:t>  </a:t>
            </a:r>
            <a:r>
              <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令净现值=0，即NPV=-5000+800(P/A,I*,10)+200(P/F,I*,10)=0  </a:t>
            </a:r>
            <a:endPar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a:p>
            <a:pPr algn="l" eaLnBrk="1" hangingPunct="1">
              <a:lnSpc>
                <a:spcPct val="150000"/>
              </a:lnSpc>
            </a:pPr>
            <a:r>
              <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  首先进行试算：  </a:t>
            </a:r>
            <a:endPar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a:p>
            <a:pPr algn="l" eaLnBrk="1" hangingPunct="1">
              <a:lnSpc>
                <a:spcPct val="120000"/>
              </a:lnSpc>
            </a:pPr>
            <a:r>
              <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    设i</a:t>
            </a:r>
            <a:r>
              <a:rPr lang="zh-CN" altLang="en-US" sz="2800" b="1" baseline="-25000"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1</a:t>
            </a:r>
            <a:r>
              <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=1</a:t>
            </a:r>
            <a:r>
              <a:rPr lang="en-US" altLang="zh-CN"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0</a:t>
            </a:r>
            <a:r>
              <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 </a:t>
            </a:r>
            <a:endParaRPr lang="en-US" altLang="zh-CN"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a:p>
            <a:pPr algn="l" eaLnBrk="1" hangingPunct="1">
              <a:lnSpc>
                <a:spcPct val="120000"/>
              </a:lnSpc>
            </a:pPr>
            <a:r>
              <a:rPr lang="en-US" altLang="zh-CN"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则[-5000+800（P/A,1</a:t>
            </a:r>
            <a:r>
              <a:rPr lang="en-US" altLang="zh-CN"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0</a:t>
            </a:r>
            <a:r>
              <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%,10）+200（P/F,1</a:t>
            </a:r>
            <a:r>
              <a:rPr lang="en-US" altLang="zh-CN"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0</a:t>
            </a:r>
            <a:r>
              <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%,10）]=</a:t>
            </a:r>
            <a:r>
              <a:rPr lang="en-US" altLang="zh-CN"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-7.22</a:t>
            </a:r>
            <a:r>
              <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万元 </a:t>
            </a:r>
            <a:endPar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a:p>
            <a:pPr algn="l" eaLnBrk="1" hangingPunct="1">
              <a:lnSpc>
                <a:spcPct val="120000"/>
              </a:lnSpc>
            </a:pPr>
            <a:r>
              <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    设i</a:t>
            </a:r>
            <a:r>
              <a:rPr lang="zh-CN" altLang="en-US" sz="2800" b="1" baseline="-25000"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2</a:t>
            </a:r>
            <a:r>
              <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a:t>
            </a:r>
            <a:r>
              <a:rPr lang="en-US" altLang="zh-CN"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9</a:t>
            </a:r>
            <a:r>
              <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 </a:t>
            </a:r>
            <a:endParaRPr lang="en-US" altLang="zh-CN"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a:p>
            <a:pPr algn="l" eaLnBrk="1" hangingPunct="1">
              <a:lnSpc>
                <a:spcPct val="120000"/>
              </a:lnSpc>
            </a:pPr>
            <a:r>
              <a:rPr lang="en-US" altLang="zh-CN"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则[-5000+800（P/A,</a:t>
            </a:r>
            <a:r>
              <a:rPr lang="en-US" altLang="zh-CN"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9</a:t>
            </a:r>
            <a:r>
              <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%,10）+200（P/F,</a:t>
            </a:r>
            <a:r>
              <a:rPr lang="en-US" altLang="zh-CN"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9</a:t>
            </a:r>
            <a:r>
              <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%,10）]=</a:t>
            </a:r>
            <a:r>
              <a:rPr lang="en-US" altLang="zh-CN"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218.64</a:t>
            </a:r>
            <a:r>
              <a:rPr lang="zh-CN" altLang="en-US"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万元 </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p:nvSpPr>
          <p:cNvPr id="15363" name="Text Box 4"/>
          <p:cNvSpPr txBox="1">
            <a:spLocks noChangeArrowheads="1"/>
          </p:cNvSpPr>
          <p:nvPr/>
        </p:nvSpPr>
        <p:spPr bwMode="auto">
          <a:xfrm>
            <a:off x="3960813" y="184150"/>
            <a:ext cx="34623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3600">
                <a:latin typeface="微软雅黑" panose="020B0503020204020204" pitchFamily="34" charset="-122"/>
                <a:ea typeface="微软雅黑" panose="020B0503020204020204" pitchFamily="34" charset="-122"/>
                <a:sym typeface="微软雅黑" panose="020B0503020204020204" pitchFamily="34" charset="-122"/>
              </a:rPr>
              <a:t>解析</a:t>
            </a:r>
            <a:endParaRPr lang="zh-CN" altLang="zh-CN" sz="3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4" name="Line 6"/>
          <p:cNvSpPr>
            <a:spLocks noChangeShapeType="1"/>
          </p:cNvSpPr>
          <p:nvPr/>
        </p:nvSpPr>
        <p:spPr bwMode="auto">
          <a:xfrm>
            <a:off x="0" y="482600"/>
            <a:ext cx="4092575"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5365" name="Line 7"/>
          <p:cNvSpPr>
            <a:spLocks noChangeShapeType="1"/>
          </p:cNvSpPr>
          <p:nvPr/>
        </p:nvSpPr>
        <p:spPr bwMode="auto">
          <a:xfrm flipV="1">
            <a:off x="7577138" y="436563"/>
            <a:ext cx="4614862"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2"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2"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2"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3" grpId="1" animBg="1" build="p"/>
      <p:bldP spid="3" grpId="2" animBg="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4" descr="设计师大图 点击还原"/>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70063" y="1776413"/>
            <a:ext cx="71564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副标题 2"/>
          <p:cNvSpPr>
            <a:spLocks noGrp="1" noChangeArrowheads="1"/>
          </p:cNvSpPr>
          <p:nvPr>
            <p:ph type="subTitle" idx="1"/>
          </p:nvPr>
        </p:nvSpPr>
        <p:spPr>
          <a:xfrm>
            <a:off x="4576763" y="2159000"/>
            <a:ext cx="6437312" cy="1620838"/>
          </a:xfrm>
          <a:solidFill>
            <a:srgbClr val="BDD7EE"/>
          </a:solidFill>
          <a:ln w="28575">
            <a:solidFill>
              <a:srgbClr val="C55A11"/>
            </a:solidFill>
            <a:miter lim="800000"/>
          </a:ln>
        </p:spPr>
        <p:txBody>
          <a:bodyPr>
            <a:normAutofit fontScale="92500"/>
          </a:bodyPr>
          <a:lstStyle/>
          <a:p>
            <a:pPr algn="l" eaLnBrk="1" hangingPunct="1">
              <a:lnSpc>
                <a:spcPct val="150000"/>
              </a:lnSpc>
            </a:pPr>
            <a:r>
              <a:rPr lang="zh-CN" altLang="en-US" sz="2800" b="1" dirty="0">
                <a:solidFill>
                  <a:schemeClr val="tx1"/>
                </a:solidFill>
                <a:latin typeface="微软雅黑" panose="020B0503020204020204" pitchFamily="34" charset="-122"/>
                <a:ea typeface="微软雅黑" panose="020B0503020204020204" pitchFamily="34" charset="-122"/>
              </a:rPr>
              <a:t>由内插法计算出该项目IRR为</a:t>
            </a:r>
            <a:r>
              <a:rPr lang="en-US" altLang="zh-CN" sz="2800" b="1" dirty="0">
                <a:solidFill>
                  <a:schemeClr val="tx1"/>
                </a:solidFill>
                <a:latin typeface="微软雅黑" panose="020B0503020204020204" pitchFamily="34" charset="-122"/>
                <a:ea typeface="微软雅黑" panose="020B0503020204020204" pitchFamily="34" charset="-122"/>
              </a:rPr>
              <a:t>9.97</a:t>
            </a:r>
            <a:r>
              <a:rPr lang="zh-CN" altLang="en-US" sz="2800" b="1" dirty="0">
                <a:solidFill>
                  <a:schemeClr val="tx1"/>
                </a:solidFill>
                <a:latin typeface="微软雅黑" panose="020B0503020204020204" pitchFamily="34" charset="-122"/>
                <a:ea typeface="微软雅黑" panose="020B0503020204020204" pitchFamily="34" charset="-122"/>
              </a:rPr>
              <a:t>%，小于基准收益率，因而项目经济上不可行。</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p:nvSpPr>
          <p:cNvPr id="16388" name="Text Box 4"/>
          <p:cNvSpPr txBox="1">
            <a:spLocks noChangeArrowheads="1"/>
          </p:cNvSpPr>
          <p:nvPr/>
        </p:nvSpPr>
        <p:spPr bwMode="auto">
          <a:xfrm>
            <a:off x="3960813" y="184150"/>
            <a:ext cx="34623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3600">
                <a:latin typeface="微软雅黑" panose="020B0503020204020204" pitchFamily="34" charset="-122"/>
                <a:ea typeface="微软雅黑" panose="020B0503020204020204" pitchFamily="34" charset="-122"/>
                <a:sym typeface="微软雅黑" panose="020B0503020204020204" pitchFamily="34" charset="-122"/>
              </a:rPr>
              <a:t>解析</a:t>
            </a:r>
            <a:endParaRPr lang="zh-CN" altLang="zh-CN" sz="3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89" name="Line 6"/>
          <p:cNvSpPr>
            <a:spLocks noChangeShapeType="1"/>
          </p:cNvSpPr>
          <p:nvPr/>
        </p:nvSpPr>
        <p:spPr bwMode="auto">
          <a:xfrm>
            <a:off x="0" y="482600"/>
            <a:ext cx="4092575"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6390" name="Line 7"/>
          <p:cNvSpPr>
            <a:spLocks noChangeShapeType="1"/>
          </p:cNvSpPr>
          <p:nvPr/>
        </p:nvSpPr>
        <p:spPr bwMode="auto">
          <a:xfrm flipV="1">
            <a:off x="7577138" y="436563"/>
            <a:ext cx="4614862"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p:cTn id="7" dur="500" fill="hold"/>
                                        <p:tgtEl>
                                          <p:spTgt spid="52227"/>
                                        </p:tgtEl>
                                        <p:attrNameLst>
                                          <p:attrName>ppt_x</p:attrName>
                                        </p:attrNameLst>
                                      </p:cBhvr>
                                      <p:tavLst>
                                        <p:tav tm="0">
                                          <p:val>
                                            <p:strVal val="#ppt_x"/>
                                          </p:val>
                                        </p:tav>
                                        <p:tav tm="100000">
                                          <p:val>
                                            <p:strVal val="#ppt_x"/>
                                          </p:val>
                                        </p:tav>
                                      </p:tavLst>
                                    </p:anim>
                                    <p:anim calcmode="lin" valueType="num">
                                      <p:cBhvr>
                                        <p:cTn id="8" dur="500" fill="hold"/>
                                        <p:tgtEl>
                                          <p:spTgt spid="52227"/>
                                        </p:tgtEl>
                                        <p:attrNameLst>
                                          <p:attrName>ppt_y</p:attrName>
                                        </p:attrNameLst>
                                      </p:cBhvr>
                                      <p:tavLst>
                                        <p:tav tm="0">
                                          <p:val>
                                            <p:strVal val="1+#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500" fill="hold"/>
                                        <p:tgtEl>
                                          <p:spTgt spid="3">
                                            <p:bg/>
                                          </p:spTgt>
                                        </p:tgtEl>
                                        <p:attrNameLst>
                                          <p:attrName>ppt_x</p:attrName>
                                        </p:attrNameLst>
                                      </p:cBhvr>
                                      <p:tavLst>
                                        <p:tav tm="0">
                                          <p:val>
                                            <p:strVal val="#ppt_x"/>
                                          </p:val>
                                        </p:tav>
                                        <p:tav tm="100000">
                                          <p:val>
                                            <p:strVal val="#ppt_x"/>
                                          </p:val>
                                        </p:tav>
                                      </p:tavLst>
                                    </p:anim>
                                    <p:anim calcmode="lin" valueType="num">
                                      <p:cBhvr>
                                        <p:cTn id="1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2"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3" grpId="1" animBg="1" build="p"/>
      <p:bldP spid="3" grpId="2" animBg="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76475"/>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cstate="print"/>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1148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879228" y="2798099"/>
            <a:ext cx="7822777" cy="1183050"/>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zh-CN" altLang="en-US" sz="4000" b="1">
                <a:latin typeface="华文隶书" panose="02010800040101010101" pitchFamily="2" charset="-122"/>
                <a:ea typeface="华文隶书" panose="02010800040101010101" pitchFamily="2" charset="-122"/>
              </a:rPr>
              <a:t>三</a:t>
            </a:r>
            <a:r>
              <a:rPr lang="zh-CN" altLang="en-US" sz="4000" b="1" smtClean="0">
                <a:latin typeface="华文隶书" panose="02010800040101010101" pitchFamily="2" charset="-122"/>
                <a:ea typeface="华文隶书" panose="02010800040101010101" pitchFamily="2" charset="-122"/>
              </a:rPr>
              <a:t>、新建项目敏感性分析</a:t>
            </a:r>
            <a:endParaRPr lang="zh-CN" altLang="en-US"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EBAA0B0A-6C67-430D-843B-589DA2079AA5}" type="slidenum">
              <a:rPr lang="en-US"/>
            </a:fld>
            <a:endParaRPr lang="en-US" dirty="0"/>
          </a:p>
        </p:txBody>
      </p:sp>
      <p:sp>
        <p:nvSpPr>
          <p:cNvPr id="12" name="TextBox 11"/>
          <p:cNvSpPr txBox="1"/>
          <p:nvPr/>
        </p:nvSpPr>
        <p:spPr>
          <a:xfrm>
            <a:off x="4346294" y="1132255"/>
            <a:ext cx="2630488" cy="846386"/>
          </a:xfrm>
          <a:prstGeom prst="rect">
            <a:avLst/>
          </a:prstGeom>
          <a:noFill/>
          <a:ln>
            <a:solidFill>
              <a:schemeClr val="accent1"/>
            </a:solidFill>
          </a:ln>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742950" indent="-742950" algn="l">
              <a:lnSpc>
                <a:spcPct val="150000"/>
              </a:lnSpc>
              <a:defRPr/>
            </a:pPr>
            <a:r>
              <a:rPr lang="zh-CN" altLang="en-US" sz="4000" dirty="0">
                <a:solidFill>
                  <a:schemeClr val="tx1"/>
                </a:solidFill>
                <a:latin typeface="华文隶书" panose="02010800040101010101" pitchFamily="2" charset="-122"/>
                <a:ea typeface="华文隶书" panose="02010800040101010101" pitchFamily="2" charset="-122"/>
              </a:rPr>
              <a:t>任务实训</a:t>
            </a:r>
            <a:endParaRPr lang="zh-CN" altLang="en-US" sz="4000" dirty="0">
              <a:solidFill>
                <a:schemeClr val="tx1"/>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16433" y="1480456"/>
            <a:ext cx="2996024" cy="2989944"/>
          </a:xfrm>
          <a:prstGeom prst="rect">
            <a:avLst/>
          </a:prstGeom>
          <a:solidFill>
            <a:srgbClr val="F16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FFFF"/>
              </a:solidFill>
              <a:cs typeface="+mn-ea"/>
              <a:sym typeface="+mn-lt"/>
            </a:endParaRPr>
          </a:p>
        </p:txBody>
      </p:sp>
      <p:sp>
        <p:nvSpPr>
          <p:cNvPr id="35" name="Rectangle 16"/>
          <p:cNvSpPr/>
          <p:nvPr/>
        </p:nvSpPr>
        <p:spPr>
          <a:xfrm>
            <a:off x="775663" y="2466146"/>
            <a:ext cx="2722280" cy="1865126"/>
          </a:xfrm>
          <a:prstGeom prst="rect">
            <a:avLst/>
          </a:prstGeom>
        </p:spPr>
        <p:txBody>
          <a:bodyPr wrap="square">
            <a:spAutoFit/>
          </a:bodyPr>
          <a:lstStyle/>
          <a:p>
            <a:pPr>
              <a:lnSpc>
                <a:spcPct val="120000"/>
              </a:lnSpc>
            </a:pPr>
            <a:r>
              <a:rPr lang="zh-CN" altLang="en-US" sz="2200" b="1" dirty="0">
                <a:solidFill>
                  <a:srgbClr val="FFFFFF"/>
                </a:solidFill>
                <a:cs typeface="+mn-ea"/>
                <a:sym typeface="+mn-lt"/>
              </a:rPr>
              <a:t>     </a:t>
            </a:r>
            <a:r>
              <a:rPr lang="zh-CN" altLang="en-US" sz="2400" b="1" dirty="0">
                <a:solidFill>
                  <a:srgbClr val="FFFFFF"/>
                </a:solidFill>
                <a:cs typeface="+mn-ea"/>
                <a:sym typeface="+mn-lt"/>
              </a:rPr>
              <a:t> 对原有项目升级改造，或以旧换新，恢复或改善生产能力。</a:t>
            </a:r>
            <a:endParaRPr lang="id-ID" sz="2400" b="1" dirty="0">
              <a:solidFill>
                <a:srgbClr val="FFFFFF"/>
              </a:solidFill>
              <a:cs typeface="+mn-ea"/>
              <a:sym typeface="+mn-lt"/>
            </a:endParaRPr>
          </a:p>
        </p:txBody>
      </p:sp>
      <p:sp>
        <p:nvSpPr>
          <p:cNvPr id="36" name="Rectangle 17"/>
          <p:cNvSpPr/>
          <p:nvPr/>
        </p:nvSpPr>
        <p:spPr>
          <a:xfrm>
            <a:off x="790176" y="1725214"/>
            <a:ext cx="2339102" cy="523220"/>
          </a:xfrm>
          <a:prstGeom prst="rect">
            <a:avLst/>
          </a:prstGeom>
        </p:spPr>
        <p:txBody>
          <a:bodyPr wrap="none">
            <a:spAutoFit/>
          </a:bodyPr>
          <a:lstStyle/>
          <a:p>
            <a:r>
              <a:rPr lang="zh-CN" altLang="en-US" sz="2800" b="1" dirty="0">
                <a:solidFill>
                  <a:srgbClr val="FFFFFF"/>
                </a:solidFill>
                <a:cs typeface="+mn-ea"/>
                <a:sym typeface="+mn-lt"/>
              </a:rPr>
              <a:t>更新改造项目</a:t>
            </a:r>
            <a:endParaRPr lang="en-US" sz="2800" b="1" dirty="0">
              <a:solidFill>
                <a:srgbClr val="FFFFFF"/>
              </a:solidFill>
              <a:cs typeface="+mn-ea"/>
              <a:sym typeface="+mn-lt"/>
            </a:endParaRPr>
          </a:p>
        </p:txBody>
      </p:sp>
      <p:sp>
        <p:nvSpPr>
          <p:cNvPr id="10" name="矩形 9"/>
          <p:cNvSpPr/>
          <p:nvPr/>
        </p:nvSpPr>
        <p:spPr>
          <a:xfrm>
            <a:off x="3715656" y="1465943"/>
            <a:ext cx="7358743" cy="1902059"/>
          </a:xfrm>
          <a:prstGeom prst="rect">
            <a:avLst/>
          </a:prstGeom>
        </p:spPr>
        <p:txBody>
          <a:bodyPr wrap="square">
            <a:spAutoFit/>
          </a:bodyPr>
          <a:lstStyle/>
          <a:p>
            <a:pPr algn="ctr">
              <a:lnSpc>
                <a:spcPct val="120000"/>
              </a:lnSpc>
            </a:pPr>
            <a:r>
              <a:rPr lang="zh-CN" altLang="en-US" sz="2600" b="1" dirty="0">
                <a:latin typeface="微软雅黑" panose="020B0503020204020204" pitchFamily="34" charset="-122"/>
                <a:ea typeface="微软雅黑" panose="020B0503020204020204" pitchFamily="34" charset="-122"/>
              </a:rPr>
              <a:t>九江石化首个国五油品升级改造项目开工</a:t>
            </a:r>
            <a:endParaRPr lang="en-US" altLang="zh-CN" sz="2600" b="1" dirty="0">
              <a:latin typeface="微软雅黑" panose="020B0503020204020204" pitchFamily="34" charset="-122"/>
              <a:ea typeface="微软雅黑" panose="020B0503020204020204" pitchFamily="34" charset="-122"/>
            </a:endParaRPr>
          </a:p>
          <a:p>
            <a:pPr>
              <a:lnSpc>
                <a:spcPct val="120000"/>
              </a:lnSpc>
            </a:pPr>
            <a:r>
              <a:rPr lang="en-US" altLang="zh-CN" sz="2200" dirty="0">
                <a:latin typeface="华文宋体" panose="02010600040101010101" pitchFamily="2" charset="-122"/>
                <a:ea typeface="华文宋体" panose="02010600040101010101" pitchFamily="2" charset="-122"/>
              </a:rPr>
              <a:t>        </a:t>
            </a:r>
            <a:r>
              <a:rPr lang="en-US" altLang="zh-CN" sz="2400" b="1" dirty="0">
                <a:latin typeface="仿宋" panose="02010609060101010101" pitchFamily="49" charset="-122"/>
                <a:ea typeface="仿宋" panose="02010609060101010101" pitchFamily="49" charset="-122"/>
              </a:rPr>
              <a:t>2016</a:t>
            </a:r>
            <a:r>
              <a:rPr lang="zh-CN" altLang="en-US" sz="2400" b="1" dirty="0">
                <a:latin typeface="仿宋" panose="02010609060101010101" pitchFamily="49" charset="-122"/>
                <a:ea typeface="仿宋" panose="02010609060101010101" pitchFamily="49" charset="-122"/>
              </a:rPr>
              <a:t>年</a:t>
            </a:r>
            <a:r>
              <a:rPr lang="en-US" altLang="zh-CN" sz="2400" b="1" dirty="0">
                <a:latin typeface="仿宋" panose="02010609060101010101" pitchFamily="49" charset="-122"/>
                <a:ea typeface="仿宋" panose="02010609060101010101" pitchFamily="49" charset="-122"/>
              </a:rPr>
              <a:t>1</a:t>
            </a:r>
            <a:r>
              <a:rPr lang="zh-CN" altLang="en-US" sz="2400" b="1" dirty="0">
                <a:latin typeface="仿宋" panose="02010609060101010101" pitchFamily="49" charset="-122"/>
                <a:ea typeface="仿宋" panose="02010609060101010101" pitchFamily="49" charset="-122"/>
              </a:rPr>
              <a:t>月</a:t>
            </a:r>
            <a:r>
              <a:rPr lang="en-US" altLang="zh-CN" sz="2400" b="1" dirty="0">
                <a:latin typeface="仿宋" panose="02010609060101010101" pitchFamily="49" charset="-122"/>
                <a:ea typeface="仿宋" panose="02010609060101010101" pitchFamily="49" charset="-122"/>
              </a:rPr>
              <a:t>22</a:t>
            </a:r>
            <a:r>
              <a:rPr lang="zh-CN" altLang="en-US" sz="2400" b="1" dirty="0">
                <a:latin typeface="仿宋" panose="02010609060101010101" pitchFamily="49" charset="-122"/>
                <a:ea typeface="仿宋" panose="02010609060101010101" pitchFamily="49" charset="-122"/>
              </a:rPr>
              <a:t>日，九江石化首个国五油品</a:t>
            </a:r>
            <a:r>
              <a:rPr lang="zh-CN" altLang="en-US" sz="2400" b="1" dirty="0">
                <a:solidFill>
                  <a:srgbClr val="FF0000"/>
                </a:solidFill>
                <a:latin typeface="仿宋" panose="02010609060101010101" pitchFamily="49" charset="-122"/>
                <a:ea typeface="仿宋" panose="02010609060101010101" pitchFamily="49" charset="-122"/>
              </a:rPr>
              <a:t>升级改造项目</a:t>
            </a:r>
            <a:r>
              <a:rPr lang="en-US" altLang="zh-CN" sz="2400" b="1" dirty="0">
                <a:latin typeface="仿宋" panose="02010609060101010101" pitchFamily="49" charset="-122"/>
                <a:ea typeface="仿宋" panose="02010609060101010101" pitchFamily="49" charset="-122"/>
              </a:rPr>
              <a:t>—</a:t>
            </a:r>
            <a:r>
              <a:rPr lang="en-US" altLang="zh-CN" sz="2400" b="1" dirty="0">
                <a:solidFill>
                  <a:srgbClr val="FF0000"/>
                </a:solidFill>
                <a:latin typeface="仿宋" panose="02010609060101010101" pitchFamily="49" charset="-122"/>
                <a:ea typeface="仿宋" panose="02010609060101010101" pitchFamily="49" charset="-122"/>
              </a:rPr>
              <a:t>2</a:t>
            </a:r>
            <a:r>
              <a:rPr lang="zh-CN" altLang="en-US" sz="2400" b="1" dirty="0">
                <a:solidFill>
                  <a:srgbClr val="FF0000"/>
                </a:solidFill>
                <a:latin typeface="仿宋" panose="02010609060101010101" pitchFamily="49" charset="-122"/>
                <a:ea typeface="仿宋" panose="02010609060101010101" pitchFamily="49" charset="-122"/>
              </a:rPr>
              <a:t>号加氢装置</a:t>
            </a:r>
            <a:r>
              <a:rPr lang="zh-CN" altLang="en-US" sz="2400" b="1" dirty="0">
                <a:latin typeface="仿宋" panose="02010609060101010101" pitchFamily="49" charset="-122"/>
                <a:ea typeface="仿宋" panose="02010609060101010101" pitchFamily="49" charset="-122"/>
              </a:rPr>
              <a:t>日前完成设备安装，进入开工生产阶段，力争装置早日产出合格国五油品。</a:t>
            </a:r>
            <a:endParaRPr lang="zh-CN" altLang="en-US" sz="2400" b="1" dirty="0">
              <a:latin typeface="仿宋" panose="02010609060101010101" pitchFamily="49" charset="-122"/>
              <a:ea typeface="仿宋" panose="02010609060101010101" pitchFamily="49" charset="-122"/>
            </a:endParaRPr>
          </a:p>
        </p:txBody>
      </p:sp>
      <p:pic>
        <p:nvPicPr>
          <p:cNvPr id="1028" name="Picture 4" descr="http://www.sinopecnews.com.cn/news/images/attachement/jpg/site1/20160122/imglib_ori_1453423450250.jpg"/>
          <p:cNvPicPr>
            <a:picLocks noChangeAspect="1" noChangeArrowheads="1"/>
          </p:cNvPicPr>
          <p:nvPr/>
        </p:nvPicPr>
        <p:blipFill>
          <a:blip r:embed="rId1"/>
          <a:srcRect/>
          <a:stretch>
            <a:fillRect/>
          </a:stretch>
        </p:blipFill>
        <p:spPr bwMode="auto">
          <a:xfrm>
            <a:off x="3512456" y="3585029"/>
            <a:ext cx="2569029" cy="2097314"/>
          </a:xfrm>
          <a:prstGeom prst="rect">
            <a:avLst/>
          </a:prstGeom>
          <a:noFill/>
        </p:spPr>
      </p:pic>
      <p:pic>
        <p:nvPicPr>
          <p:cNvPr id="1030" name="Picture 6" descr="http://www.sinopecnews.com.cn/news/images/attachement/jpg/site1/20160122/imglib_ori_1453423450937.jpg"/>
          <p:cNvPicPr>
            <a:picLocks noChangeAspect="1" noChangeArrowheads="1"/>
          </p:cNvPicPr>
          <p:nvPr/>
        </p:nvPicPr>
        <p:blipFill>
          <a:blip r:embed="rId2"/>
          <a:srcRect/>
          <a:stretch>
            <a:fillRect/>
          </a:stretch>
        </p:blipFill>
        <p:spPr bwMode="auto">
          <a:xfrm>
            <a:off x="6081485" y="3603718"/>
            <a:ext cx="2627085" cy="2093139"/>
          </a:xfrm>
          <a:prstGeom prst="rect">
            <a:avLst/>
          </a:prstGeom>
          <a:noFill/>
        </p:spPr>
      </p:pic>
      <p:pic>
        <p:nvPicPr>
          <p:cNvPr id="1032" name="Picture 8" descr="http://www.sinopecnews.com.cn/news/images/attachement/jpg/site1/20160122/imglib_ori_1453423451734.jpg"/>
          <p:cNvPicPr>
            <a:picLocks noChangeAspect="1" noChangeArrowheads="1"/>
          </p:cNvPicPr>
          <p:nvPr/>
        </p:nvPicPr>
        <p:blipFill>
          <a:blip r:embed="rId3"/>
          <a:srcRect/>
          <a:stretch>
            <a:fillRect/>
          </a:stretch>
        </p:blipFill>
        <p:spPr bwMode="auto">
          <a:xfrm>
            <a:off x="8723085" y="3585029"/>
            <a:ext cx="2351314" cy="2097314"/>
          </a:xfrm>
          <a:prstGeom prst="rect">
            <a:avLst/>
          </a:prstGeom>
          <a:noFill/>
        </p:spPr>
      </p:pic>
      <p:sp>
        <p:nvSpPr>
          <p:cNvPr id="17" name="灯片编号占位符 2"/>
          <p:cNvSpPr txBox="1"/>
          <p:nvPr/>
        </p:nvSpPr>
        <p:spPr>
          <a:xfrm>
            <a:off x="11381695" y="6254977"/>
            <a:ext cx="403905" cy="3635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5390422-17C3-4F72-95DC-FB6A1A24C82E}" type="slidenum">
              <a:rPr kumimoji="0" lang="en-US" sz="1400" b="1" i="0" u="none" strike="noStrike" kern="1200" cap="none" spc="0" normalizeH="0" baseline="0" noProof="0" smtClean="0">
                <a:ln>
                  <a:noFill/>
                </a:ln>
                <a:solidFill>
                  <a:schemeClr val="bg1"/>
                </a:solidFill>
                <a:effectLst/>
                <a:uLnTx/>
                <a:uFillTx/>
                <a:latin typeface="+mj-ea"/>
                <a:ea typeface="+mj-ea"/>
                <a:cs typeface="+mn-cs"/>
              </a:rPr>
            </a:fld>
            <a:endParaRPr kumimoji="0" lang="en-US" sz="1400" b="1" i="0" u="none" strike="noStrike" kern="1200" cap="none" spc="0" normalizeH="0" baseline="0" noProof="0" dirty="0">
              <a:ln>
                <a:noFill/>
              </a:ln>
              <a:solidFill>
                <a:schemeClr val="bg1"/>
              </a:solidFill>
              <a:effectLst/>
              <a:uLnTx/>
              <a:uFillTx/>
              <a:latin typeface="+mj-ea"/>
              <a:ea typeface="+mj-ea"/>
              <a:cs typeface="+mn-cs"/>
            </a:endParaRPr>
          </a:p>
        </p:txBody>
      </p:sp>
      <p:sp>
        <p:nvSpPr>
          <p:cNvPr id="19" name="Title 2"/>
          <p:cNvSpPr txBox="1"/>
          <p:nvPr/>
        </p:nvSpPr>
        <p:spPr>
          <a:xfrm>
            <a:off x="3831770" y="293439"/>
            <a:ext cx="4833257" cy="715529"/>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defRPr/>
            </a:pPr>
            <a:r>
              <a:rPr lang="en-US" altLang="zh-CN" sz="3600" dirty="0" smtClean="0">
                <a:latin typeface="微软雅黑" panose="020B0503020204020204" pitchFamily="34" charset="-122"/>
                <a:ea typeface="微软雅黑" panose="020B0503020204020204" pitchFamily="34" charset="-122"/>
                <a:cs typeface="+mj-cs"/>
              </a:rPr>
              <a:t>2. </a:t>
            </a:r>
            <a:r>
              <a:rPr kumimoji="0" lang="zh-CN" altLang="en-US" sz="36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项目</a:t>
            </a:r>
            <a:r>
              <a:rPr kumimoji="0" lang="zh-CN" altLang="en-US" sz="3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投资的类型</a:t>
            </a:r>
            <a:endParaRPr kumimoji="0" lang="en-US" sz="3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
        <p:nvSpPr>
          <p:cNvPr id="20" name="Line 7"/>
          <p:cNvSpPr>
            <a:spLocks noChangeShapeType="1"/>
          </p:cNvSpPr>
          <p:nvPr/>
        </p:nvSpPr>
        <p:spPr bwMode="auto">
          <a:xfrm>
            <a:off x="8781143" y="491855"/>
            <a:ext cx="3385457"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Line 7"/>
          <p:cNvSpPr>
            <a:spLocks noChangeShapeType="1"/>
          </p:cNvSpPr>
          <p:nvPr/>
        </p:nvSpPr>
        <p:spPr bwMode="auto">
          <a:xfrm flipV="1">
            <a:off x="1" y="542020"/>
            <a:ext cx="3846286"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2"/>
                                        </p:tgtEl>
                                        <p:attrNameLst>
                                          <p:attrName>style.visibility</p:attrName>
                                        </p:attrNameLst>
                                      </p:cBhvr>
                                      <p:to>
                                        <p:strVal val="visible"/>
                                      </p:to>
                                    </p:set>
                                  </p:childTnLst>
                                </p:cTn>
                              </p:par>
                            </p:childTnLst>
                          </p:cTn>
                        </p:par>
                        <p:par>
                          <p:cTn id="37" fill="hold">
                            <p:stCondLst>
                              <p:cond delay="0"/>
                            </p:stCondLst>
                            <p:childTnLst>
                              <p:par>
                                <p:cTn id="38" presetID="2" presetClass="entr" presetSubtype="8"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 presetClass="entr" presetSubtype="8"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35" grpId="0"/>
      <p:bldP spid="35" grpId="1"/>
      <p:bldP spid="35" grpId="2"/>
      <p:bldP spid="36" grpId="0"/>
      <p:bldP spid="36" grpId="1"/>
      <p:bldP spid="36" grpId="2"/>
      <p:bldP spid="10" grpId="0"/>
      <p:bldP spid="10" grpId="1"/>
    </p:bldLst>
  </p:timing>
</p:sld>
</file>

<file path=ppt/tags/tag1.xml><?xml version="1.0" encoding="utf-8"?>
<p:tagLst xmlns:p="http://schemas.openxmlformats.org/presentationml/2006/main">
  <p:tag name="PA" val="v5.2.3"/>
</p:tagLst>
</file>

<file path=ppt/tags/tag10.xml><?xml version="1.0" encoding="utf-8"?>
<p:tagLst xmlns:p="http://schemas.openxmlformats.org/presentationml/2006/main">
  <p:tag name="PA" val="v5.2.3"/>
</p:tagLst>
</file>

<file path=ppt/tags/tag11.xml><?xml version="1.0" encoding="utf-8"?>
<p:tagLst xmlns:p="http://schemas.openxmlformats.org/presentationml/2006/main">
  <p:tag name="PA" val="v5.2.3"/>
</p:tagLst>
</file>

<file path=ppt/tags/tag12.xml><?xml version="1.0" encoding="utf-8"?>
<p:tagLst xmlns:p="http://schemas.openxmlformats.org/presentationml/2006/main">
  <p:tag name="PA" val="v5.2.3"/>
</p:tagLst>
</file>

<file path=ppt/tags/tag13.xml><?xml version="1.0" encoding="utf-8"?>
<p:tagLst xmlns:p="http://schemas.openxmlformats.org/presentationml/2006/main">
  <p:tag name="PA" val="v5.2.3"/>
</p:tagLst>
</file>

<file path=ppt/tags/tag14.xml><?xml version="1.0" encoding="utf-8"?>
<p:tagLst xmlns:p="http://schemas.openxmlformats.org/presentationml/2006/main">
  <p:tag name="PA" val="v5.2.3"/>
</p:tagLst>
</file>

<file path=ppt/tags/tag15.xml><?xml version="1.0" encoding="utf-8"?>
<p:tagLst xmlns:p="http://schemas.openxmlformats.org/presentationml/2006/main">
  <p:tag name="PA" val="v5.2.3"/>
</p:tagLst>
</file>

<file path=ppt/tags/tag16.xml><?xml version="1.0" encoding="utf-8"?>
<p:tagLst xmlns:p="http://schemas.openxmlformats.org/presentationml/2006/main">
  <p:tag name="PA" val="v5.2.3"/>
</p:tagLst>
</file>

<file path=ppt/tags/tag17.xml><?xml version="1.0" encoding="utf-8"?>
<p:tagLst xmlns:p="http://schemas.openxmlformats.org/presentationml/2006/main">
  <p:tag name="PA" val="v5.2.3"/>
</p:tagLst>
</file>

<file path=ppt/tags/tag18.xml><?xml version="1.0" encoding="utf-8"?>
<p:tagLst xmlns:p="http://schemas.openxmlformats.org/presentationml/2006/main">
  <p:tag name="PA" val="v5.2.3"/>
</p:tagLst>
</file>

<file path=ppt/tags/tag19.xml><?xml version="1.0" encoding="utf-8"?>
<p:tagLst xmlns:p="http://schemas.openxmlformats.org/presentationml/2006/main">
  <p:tag name="PA" val="v5.2.3"/>
</p:tagLst>
</file>

<file path=ppt/tags/tag2.xml><?xml version="1.0" encoding="utf-8"?>
<p:tagLst xmlns:p="http://schemas.openxmlformats.org/presentationml/2006/main">
  <p:tag name="PA" val="v5.2.3"/>
</p:tagLst>
</file>

<file path=ppt/tags/tag20.xml><?xml version="1.0" encoding="utf-8"?>
<p:tagLst xmlns:p="http://schemas.openxmlformats.org/presentationml/2006/main">
  <p:tag name="PA" val="v5.2.3"/>
</p:tagLst>
</file>

<file path=ppt/tags/tag21.xml><?xml version="1.0" encoding="utf-8"?>
<p:tagLst xmlns:p="http://schemas.openxmlformats.org/presentationml/2006/main">
  <p:tag name="PA" val="v5.2.3"/>
</p:tagLst>
</file>

<file path=ppt/tags/tag22.xml><?xml version="1.0" encoding="utf-8"?>
<p:tagLst xmlns:p="http://schemas.openxmlformats.org/presentationml/2006/main">
  <p:tag name="PA" val="v5.2.3"/>
</p:tagLst>
</file>

<file path=ppt/tags/tag23.xml><?xml version="1.0" encoding="utf-8"?>
<p:tagLst xmlns:p="http://schemas.openxmlformats.org/presentationml/2006/main">
  <p:tag name="PA" val="v5.2.3"/>
</p:tagLst>
</file>

<file path=ppt/tags/tag24.xml><?xml version="1.0" encoding="utf-8"?>
<p:tagLst xmlns:p="http://schemas.openxmlformats.org/presentationml/2006/main">
  <p:tag name="PA" val="v5.2.3"/>
</p:tagLst>
</file>

<file path=ppt/tags/tag25.xml><?xml version="1.0" encoding="utf-8"?>
<p:tagLst xmlns:p="http://schemas.openxmlformats.org/presentationml/2006/main">
  <p:tag name="PA" val="v5.2.3"/>
</p:tagLst>
</file>

<file path=ppt/tags/tag26.xml><?xml version="1.0" encoding="utf-8"?>
<p:tagLst xmlns:p="http://schemas.openxmlformats.org/presentationml/2006/main">
  <p:tag name="PA" val="v5.2.3"/>
</p:tagLst>
</file>

<file path=ppt/tags/tag27.xml><?xml version="1.0" encoding="utf-8"?>
<p:tagLst xmlns:p="http://schemas.openxmlformats.org/presentationml/2006/main">
  <p:tag name="PA" val="v5.2.3"/>
</p:tagLst>
</file>

<file path=ppt/tags/tag28.xml><?xml version="1.0" encoding="utf-8"?>
<p:tagLst xmlns:p="http://schemas.openxmlformats.org/presentationml/2006/main">
  <p:tag name="PA" val="v5.2.3"/>
</p:tagLst>
</file>

<file path=ppt/tags/tag29.xml><?xml version="1.0" encoding="utf-8"?>
<p:tagLst xmlns:p="http://schemas.openxmlformats.org/presentationml/2006/main">
  <p:tag name="PA" val="v5.2.3"/>
</p:tagLst>
</file>

<file path=ppt/tags/tag3.xml><?xml version="1.0" encoding="utf-8"?>
<p:tagLst xmlns:p="http://schemas.openxmlformats.org/presentationml/2006/main">
  <p:tag name="PA" val="v5.2.3"/>
</p:tagLst>
</file>

<file path=ppt/tags/tag30.xml><?xml version="1.0" encoding="utf-8"?>
<p:tagLst xmlns:p="http://schemas.openxmlformats.org/presentationml/2006/main">
  <p:tag name="PA" val="v5.2.3"/>
</p:tagLst>
</file>

<file path=ppt/tags/tag31.xml><?xml version="1.0" encoding="utf-8"?>
<p:tagLst xmlns:p="http://schemas.openxmlformats.org/presentationml/2006/main">
  <p:tag name="PA" val="v5.2.3"/>
</p:tagLst>
</file>

<file path=ppt/tags/tag32.xml><?xml version="1.0" encoding="utf-8"?>
<p:tagLst xmlns:p="http://schemas.openxmlformats.org/presentationml/2006/main">
  <p:tag name="PA" val="v5.2.3"/>
</p:tagLst>
</file>

<file path=ppt/tags/tag33.xml><?xml version="1.0" encoding="utf-8"?>
<p:tagLst xmlns:p="http://schemas.openxmlformats.org/presentationml/2006/main">
  <p:tag name="PA" val="v5.2.3"/>
</p:tagLst>
</file>

<file path=ppt/tags/tag34.xml><?xml version="1.0" encoding="utf-8"?>
<p:tagLst xmlns:p="http://schemas.openxmlformats.org/presentationml/2006/main">
  <p:tag name="PA" val="v5.2.3"/>
</p:tagLst>
</file>

<file path=ppt/tags/tag35.xml><?xml version="1.0" encoding="utf-8"?>
<p:tagLst xmlns:p="http://schemas.openxmlformats.org/presentationml/2006/main">
  <p:tag name="PA" val="v5.2.3"/>
</p:tagLst>
</file>

<file path=ppt/tags/tag36.xml><?xml version="1.0" encoding="utf-8"?>
<p:tagLst xmlns:p="http://schemas.openxmlformats.org/presentationml/2006/main">
  <p:tag name="PA" val="v5.2.3"/>
</p:tagLst>
</file>

<file path=ppt/tags/tag37.xml><?xml version="1.0" encoding="utf-8"?>
<p:tagLst xmlns:p="http://schemas.openxmlformats.org/presentationml/2006/main">
  <p:tag name="PA" val="v5.2.3"/>
</p:tagLst>
</file>

<file path=ppt/tags/tag38.xml><?xml version="1.0" encoding="utf-8"?>
<p:tagLst xmlns:p="http://schemas.openxmlformats.org/presentationml/2006/main">
  <p:tag name="PA" val="v5.2.3"/>
</p:tagLst>
</file>

<file path=ppt/tags/tag39.xml><?xml version="1.0" encoding="utf-8"?>
<p:tagLst xmlns:p="http://schemas.openxmlformats.org/presentationml/2006/main">
  <p:tag name="PA" val="v5.2.3"/>
</p:tagLst>
</file>

<file path=ppt/tags/tag4.xml><?xml version="1.0" encoding="utf-8"?>
<p:tagLst xmlns:p="http://schemas.openxmlformats.org/presentationml/2006/main">
  <p:tag name="PA" val="v5.2.3"/>
</p:tagLst>
</file>

<file path=ppt/tags/tag40.xml><?xml version="1.0" encoding="utf-8"?>
<p:tagLst xmlns:p="http://schemas.openxmlformats.org/presentationml/2006/main">
  <p:tag name="PA" val="v5.2.3"/>
</p:tagLst>
</file>

<file path=ppt/tags/tag41.xml><?xml version="1.0" encoding="utf-8"?>
<p:tagLst xmlns:p="http://schemas.openxmlformats.org/presentationml/2006/main">
  <p:tag name="PA" val="v5.2.3"/>
</p:tagLst>
</file>

<file path=ppt/tags/tag42.xml><?xml version="1.0" encoding="utf-8"?>
<p:tagLst xmlns:p="http://schemas.openxmlformats.org/presentationml/2006/main">
  <p:tag name="PA" val="v5.2.3"/>
</p:tagLst>
</file>

<file path=ppt/tags/tag43.xml><?xml version="1.0" encoding="utf-8"?>
<p:tagLst xmlns:p="http://schemas.openxmlformats.org/presentationml/2006/main">
  <p:tag name="PA" val="v5.2.3"/>
</p:tagLst>
</file>

<file path=ppt/tags/tag44.xml><?xml version="1.0" encoding="utf-8"?>
<p:tagLst xmlns:p="http://schemas.openxmlformats.org/presentationml/2006/main">
  <p:tag name="PA" val="v5.2.3"/>
</p:tagLst>
</file>

<file path=ppt/tags/tag45.xml><?xml version="1.0" encoding="utf-8"?>
<p:tagLst xmlns:p="http://schemas.openxmlformats.org/presentationml/2006/main">
  <p:tag name="PA" val="v5.2.3"/>
</p:tagLst>
</file>

<file path=ppt/tags/tag46.xml><?xml version="1.0" encoding="utf-8"?>
<p:tagLst xmlns:p="http://schemas.openxmlformats.org/presentationml/2006/main">
  <p:tag name="PA" val="v5.2.3"/>
</p:tagLst>
</file>

<file path=ppt/tags/tag47.xml><?xml version="1.0" encoding="utf-8"?>
<p:tagLst xmlns:p="http://schemas.openxmlformats.org/presentationml/2006/main">
  <p:tag name="PA" val="v5.2.3"/>
</p:tagLst>
</file>

<file path=ppt/tags/tag48.xml><?xml version="1.0" encoding="utf-8"?>
<p:tagLst xmlns:p="http://schemas.openxmlformats.org/presentationml/2006/main">
  <p:tag name="PA" val="v5.2.3"/>
</p:tagLst>
</file>

<file path=ppt/tags/tag49.xml><?xml version="1.0" encoding="utf-8"?>
<p:tagLst xmlns:p="http://schemas.openxmlformats.org/presentationml/2006/main">
  <p:tag name="PA" val="v5.2.3"/>
</p:tagLst>
</file>

<file path=ppt/tags/tag5.xml><?xml version="1.0" encoding="utf-8"?>
<p:tagLst xmlns:p="http://schemas.openxmlformats.org/presentationml/2006/main">
  <p:tag name="PA" val="v5.2.3"/>
</p:tagLst>
</file>

<file path=ppt/tags/tag50.xml><?xml version="1.0" encoding="utf-8"?>
<p:tagLst xmlns:p="http://schemas.openxmlformats.org/presentationml/2006/main">
  <p:tag name="PA" val="v5.2.3"/>
</p:tagLst>
</file>

<file path=ppt/tags/tag51.xml><?xml version="1.0" encoding="utf-8"?>
<p:tagLst xmlns:p="http://schemas.openxmlformats.org/presentationml/2006/main">
  <p:tag name="PA" val="v5.2.3"/>
</p:tagLst>
</file>

<file path=ppt/tags/tag52.xml><?xml version="1.0" encoding="utf-8"?>
<p:tagLst xmlns:p="http://schemas.openxmlformats.org/presentationml/2006/main">
  <p:tag name="ISPRING_ULTRA_SCORM_COURSE_ID" val="2454CE51-C1A2-4DC5-8282-A43D0CF0F6CD"/>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03"/>
  <p:tag name="ISPRING_SCORM_ENDPOINT" val="&lt;endpoint&gt;&lt;enable&gt;0&lt;/enable&gt;&lt;lrs&gt;http://&lt;/lrs&gt;&lt;auth&gt;0&lt;/auth&gt;&lt;login&gt;&lt;/login&gt;&lt;password&gt;&lt;/password&gt;&lt;key&gt;&lt;/key&gt;&lt;name&gt;&lt;/name&gt;&lt;email&gt;&lt;/email&gt;&lt;/endpoint&gt;&#10;"/>
</p:tagLst>
</file>

<file path=ppt/tags/tag6.xml><?xml version="1.0" encoding="utf-8"?>
<p:tagLst xmlns:p="http://schemas.openxmlformats.org/presentationml/2006/main">
  <p:tag name="PA" val="v5.2.3"/>
</p:tagLst>
</file>

<file path=ppt/tags/tag7.xml><?xml version="1.0" encoding="utf-8"?>
<p:tagLst xmlns:p="http://schemas.openxmlformats.org/presentationml/2006/main">
  <p:tag name="PA" val="v5.2.3"/>
</p:tagLst>
</file>

<file path=ppt/tags/tag8.xml><?xml version="1.0" encoding="utf-8"?>
<p:tagLst xmlns:p="http://schemas.openxmlformats.org/presentationml/2006/main">
  <p:tag name="PA" val="v5.2.3"/>
</p:tagLst>
</file>

<file path=ppt/tags/tag9.xml><?xml version="1.0" encoding="utf-8"?>
<p:tagLst xmlns:p="http://schemas.openxmlformats.org/presentationml/2006/main">
  <p:tag name="PA" val="v5.2.3"/>
</p:tagLst>
</file>

<file path=ppt/theme/theme1.xml><?xml version="1.0" encoding="utf-8"?>
<a:theme xmlns:a="http://schemas.openxmlformats.org/drawingml/2006/main" name="Colored (Recommend)">
  <a:themeElements>
    <a:clrScheme name="Custom 39">
      <a:dk1>
        <a:sysClr val="windowText" lastClr="000000"/>
      </a:dk1>
      <a:lt1>
        <a:sysClr val="window" lastClr="FFFFFF"/>
      </a:lt1>
      <a:dk2>
        <a:srgbClr val="2A445D"/>
      </a:dk2>
      <a:lt2>
        <a:srgbClr val="A1B1BC"/>
      </a:lt2>
      <a:accent1>
        <a:srgbClr val="2580B7"/>
      </a:accent1>
      <a:accent2>
        <a:srgbClr val="179E86"/>
      </a:accent2>
      <a:accent3>
        <a:srgbClr val="9EBE5B"/>
      </a:accent3>
      <a:accent4>
        <a:srgbClr val="F59B11"/>
      </a:accent4>
      <a:accent5>
        <a:srgbClr val="C03B26"/>
      </a:accent5>
      <a:accent6>
        <a:srgbClr val="7030A0"/>
      </a:accent6>
      <a:hlink>
        <a:srgbClr val="0563C1"/>
      </a:hlink>
      <a:folHlink>
        <a:srgbClr val="954F72"/>
      </a:folHlink>
    </a:clrScheme>
    <a:fontScheme name="Custom 2">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46800" rIns="36000" bIns="46800" rtlCol="0">
        <a:spAutoFit/>
      </a:bodyPr>
      <a:lstStyle>
        <a:defPPr>
          <a:lnSpc>
            <a:spcPct val="125000"/>
          </a:lnSpc>
          <a:defRPr sz="1200">
            <a:solidFill>
              <a:schemeClr val="bg2">
                <a:lumMod val="7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 Business Plan 2016 Colour 1</Template>
  <TotalTime>0</TotalTime>
  <Words>10460</Words>
  <Application>WPS 演示</Application>
  <PresentationFormat>自定义</PresentationFormat>
  <Paragraphs>1888</Paragraphs>
  <Slides>89</Slides>
  <Notes>44</Notes>
  <HiddenSlides>0</HiddenSlides>
  <MMClips>0</MMClips>
  <ScaleCrop>false</ScaleCrop>
  <HeadingPairs>
    <vt:vector size="8" baseType="variant">
      <vt:variant>
        <vt:lpstr>已用的字体</vt:lpstr>
      </vt:variant>
      <vt:variant>
        <vt:i4>35</vt:i4>
      </vt:variant>
      <vt:variant>
        <vt:lpstr>主题</vt:lpstr>
      </vt:variant>
      <vt:variant>
        <vt:i4>1</vt:i4>
      </vt:variant>
      <vt:variant>
        <vt:lpstr>嵌入 OLE 服务器</vt:lpstr>
      </vt:variant>
      <vt:variant>
        <vt:i4>5</vt:i4>
      </vt:variant>
      <vt:variant>
        <vt:lpstr>幻灯片标题</vt:lpstr>
      </vt:variant>
      <vt:variant>
        <vt:i4>89</vt:i4>
      </vt:variant>
    </vt:vector>
  </HeadingPairs>
  <TitlesOfParts>
    <vt:vector size="130" baseType="lpstr">
      <vt:lpstr>Arial</vt:lpstr>
      <vt:lpstr>宋体</vt:lpstr>
      <vt:lpstr>Wingdings</vt:lpstr>
      <vt:lpstr>Lato</vt:lpstr>
      <vt:lpstr>华文隶书</vt:lpstr>
      <vt:lpstr>方正尚酷简体</vt:lpstr>
      <vt:lpstr>Calibri</vt:lpstr>
      <vt:lpstr>微软雅黑</vt:lpstr>
      <vt:lpstr>仿宋</vt:lpstr>
      <vt:lpstr>Agency FB</vt:lpstr>
      <vt:lpstr>冬青黑体简体中文 W3</vt:lpstr>
      <vt:lpstr>黑体</vt:lpstr>
      <vt:lpstr>华文宋体</vt:lpstr>
      <vt:lpstr>Arial Unicode MS</vt:lpstr>
      <vt:lpstr>叶根友毛笔行书2.0版</vt:lpstr>
      <vt:lpstr>Calibri</vt:lpstr>
      <vt:lpstr>Times New Roman</vt:lpstr>
      <vt:lpstr>方正书宋简体</vt:lpstr>
      <vt:lpstr>方正书宋简体</vt:lpstr>
      <vt:lpstr>Arial Unicode MS</vt:lpstr>
      <vt:lpstr>KHQEKV+SimSun</vt:lpstr>
      <vt:lpstr>Segoe Print</vt:lpstr>
      <vt:lpstr>EGVBOB+SimSun</vt:lpstr>
      <vt:lpstr>华文仿宋</vt:lpstr>
      <vt:lpstr>华文行楷</vt:lpstr>
      <vt:lpstr>MS PGothic</vt:lpstr>
      <vt:lpstr>Tahoma</vt:lpstr>
      <vt:lpstr>楷体</vt:lpstr>
      <vt:lpstr>仿宋_GB2312</vt:lpstr>
      <vt:lpstr>Verdana</vt:lpstr>
      <vt:lpstr>华文楷体</vt:lpstr>
      <vt:lpstr>方正书宋简体</vt:lpstr>
      <vt:lpstr>方正仿宋_GBK</vt:lpstr>
      <vt:lpstr>Arial Black</vt:lpstr>
      <vt:lpstr>Lato</vt:lpstr>
      <vt:lpstr>Colored (Recommend)</vt:lpstr>
      <vt:lpstr>Equation.3</vt:lpstr>
      <vt:lpstr>Equation.3</vt:lpstr>
      <vt:lpstr>Equation.3</vt:lpstr>
      <vt:lpstr>Equation.3</vt:lpstr>
      <vt:lpstr>Equation.3</vt:lpstr>
      <vt:lpstr>PowerPoint 演示文稿</vt:lpstr>
      <vt:lpstr>PowerPoint 演示文稿</vt:lpstr>
      <vt:lpstr>          项目投资是一种以特定建设项目为对象，直接与新建项目或更新改造项目有关的长期投资行为。项目投资的管理包括新建项目的投资管理和更新改造的投资管理。</vt:lpstr>
      <vt:lpstr>     一、项目投资概述</vt:lpstr>
      <vt:lpstr>    一、项目投资概述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注意：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计算NCF的推荐做题方法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dc:title>
  <dc:creator>graphic design268</dc:creator>
  <cp:lastModifiedBy>乐天</cp:lastModifiedBy>
  <cp:revision>989</cp:revision>
  <dcterms:created xsi:type="dcterms:W3CDTF">2016-05-25T07:00:00Z</dcterms:created>
  <dcterms:modified xsi:type="dcterms:W3CDTF">2025-08-28T08:25:57Z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F980309EFED54F1D93504FB5F7B92A78_12</vt:lpwstr>
  </property>
  <property fmtid="{D5CDD505-2E9C-101B-9397-08002B2CF9AE}" pid="3" name="KSOProductBuildVer">
    <vt:lpwstr>2052-12.1.0.22529</vt:lpwstr>
  </property>
</Properties>
</file>