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6" r:id="rId3"/>
    <p:sldId id="284" r:id="rId5"/>
    <p:sldId id="260" r:id="rId6"/>
    <p:sldId id="296" r:id="rId7"/>
    <p:sldId id="262" r:id="rId8"/>
    <p:sldId id="297" r:id="rId9"/>
    <p:sldId id="287" r:id="rId10"/>
    <p:sldId id="302" r:id="rId11"/>
    <p:sldId id="299" r:id="rId12"/>
    <p:sldId id="303" r:id="rId13"/>
    <p:sldId id="300" r:id="rId14"/>
    <p:sldId id="301" r:id="rId15"/>
    <p:sldId id="269" r:id="rId16"/>
    <p:sldId id="289" r:id="rId17"/>
    <p:sldId id="291" r:id="rId18"/>
    <p:sldId id="294" r:id="rId19"/>
    <p:sldId id="304" r:id="rId20"/>
    <p:sldId id="295" r:id="rId21"/>
    <p:sldId id="276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38C"/>
    <a:srgbClr val="345692"/>
    <a:srgbClr val="41CBC6"/>
    <a:srgbClr val="4A9CCB"/>
    <a:srgbClr val="4B73A8"/>
    <a:srgbClr val="17C0D4"/>
    <a:srgbClr val="FFFF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5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274B5-C648-4C7F-BE67-2AD33D818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C2156-5006-418B-8FC6-1C935F16FF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EC6CA074-9774-4BCA-9A11-3F3B63E5230D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6338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6249193"/>
            <a:ext cx="2743200" cy="365125"/>
          </a:xfrm>
          <a:prstGeom prst="rect">
            <a:avLst/>
          </a:prstGeom>
        </p:spPr>
        <p:txBody>
          <a:bodyPr/>
          <a:lstStyle/>
          <a:p>
            <a:fld id="{89E300F9-D9DF-4D08-BBB3-4FF5A48048D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4919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289" y="6224321"/>
            <a:ext cx="519744" cy="365125"/>
          </a:xfrm>
          <a:prstGeom prst="rect">
            <a:avLst/>
          </a:prstGeom>
        </p:spPr>
        <p:txBody>
          <a:bodyPr/>
          <a:lstStyle/>
          <a:p>
            <a:fld id="{6FAC12D6-6874-44D7-A628-78DA8109D10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8582"/>
            <a:ext cx="10515600" cy="7155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399"/>
            <a:ext cx="10515600" cy="488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6249193"/>
            <a:ext cx="2743200" cy="365125"/>
          </a:xfrm>
          <a:prstGeom prst="rect">
            <a:avLst/>
          </a:prstGeom>
        </p:spPr>
        <p:txBody>
          <a:bodyPr/>
          <a:lstStyle/>
          <a:p>
            <a:fld id="{C380CDC1-D714-4473-9AAD-C14529DC52B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4919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289" y="6224321"/>
            <a:ext cx="519744" cy="365125"/>
          </a:xfrm>
          <a:prstGeom prst="rect">
            <a:avLst/>
          </a:prstGeom>
        </p:spPr>
        <p:txBody>
          <a:bodyPr/>
          <a:lstStyle/>
          <a:p>
            <a:fld id="{6FAC12D6-6874-44D7-A628-78DA8109D10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7F6C8AC-87B6-4B8E-9DEE-E7BAEF3FB6C5}" type="slidenum">
              <a:rPr lang="en-US" altLang="zh-CN" smtClean="0">
                <a:solidFill>
                  <a:schemeClr val="bg1"/>
                </a:solidFill>
                <a:latin typeface="Lato" panose="020F0502020204030203"/>
              </a:rPr>
            </a:fld>
            <a:endParaRPr lang="en-US" altLang="zh-CN" smtClean="0">
              <a:solidFill>
                <a:schemeClr val="bg1"/>
              </a:solidFill>
              <a:latin typeface="Lato" panose="020F0502020204030203"/>
            </a:endParaRPr>
          </a:p>
        </p:txBody>
      </p:sp>
      <p:pic>
        <p:nvPicPr>
          <p:cNvPr id="17411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7333" y="2924176"/>
            <a:ext cx="16584084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矩形 1"/>
          <p:cNvSpPr>
            <a:spLocks noChangeArrowheads="1"/>
          </p:cNvSpPr>
          <p:nvPr/>
        </p:nvSpPr>
        <p:spPr bwMode="auto">
          <a:xfrm>
            <a:off x="3540007" y="2775987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项目</a:t>
            </a:r>
            <a:r>
              <a:rPr lang="zh-CN" altLang="en-US" sz="48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三</a:t>
            </a:r>
            <a:r>
              <a:rPr lang="zh-CN" altLang="en-US" sz="4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项目</a:t>
            </a:r>
            <a:r>
              <a:rPr lang="zh-CN" altLang="en-US" sz="48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投资</a:t>
            </a:r>
            <a:r>
              <a:rPr lang="zh-CN" altLang="en-US" sz="4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管理</a:t>
            </a:r>
            <a:endParaRPr lang="zh-CN" altLang="en-US" sz="48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timgsa.baidu.com/timg?image&amp;quality=80&amp;size=b9999_10000&amp;sec=1523715909151&amp;di=fa0be615ece31d03b7b50c3b61923e8a&amp;imgtype=0&amp;src=http%3A%2F%2Fimgsrc.baidu.com%2Fimage%2Fc0%253Dshijue1%252C0%252C0%252C294%252C40%2Fsign%3D9b7fdfe2eafe9925df0161135cc134aa%2Fbd315c6034a85edf2ce7390443540923dd5475aa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5187" y="1371601"/>
            <a:ext cx="7049726" cy="4699817"/>
          </a:xfrm>
          <a:prstGeom prst="rect">
            <a:avLst/>
          </a:prstGeom>
          <a:noFill/>
        </p:spPr>
      </p:pic>
      <p:pic>
        <p:nvPicPr>
          <p:cNvPr id="35846" name="Picture 6" descr="https://timgsa.baidu.com/timg?image&amp;quality=80&amp;size=b9999_10000&amp;sec=1523715953205&amp;di=ce29e1b823d1741c7a5b86d608f174ae&amp;imgtype=0&amp;src=http%3A%2F%2Fimgs.focus.cn%2Fupload%2Fnews%2F29412%2Fb_294113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7057" y="2389239"/>
            <a:ext cx="5962426" cy="3283922"/>
          </a:xfrm>
          <a:prstGeom prst="rect">
            <a:avLst/>
          </a:prstGeom>
          <a:noFill/>
        </p:spPr>
      </p:pic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165338" y="446122"/>
            <a:ext cx="2656478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Arial" panose="020B0604020202020204" pitchFamily="34" charset="0"/>
              </a:rPr>
              <a:t>确定初始投资</a:t>
            </a:r>
            <a:endParaRPr lang="zh-CN" altLang="en-US" b="1" dirty="0">
              <a:cs typeface="Arial" panose="020B0604020202020204" pitchFamily="34" charset="0"/>
            </a:endParaRPr>
          </a:p>
        </p:txBody>
      </p:sp>
      <p:sp>
        <p:nvSpPr>
          <p:cNvPr id="8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8108938" y="1372246"/>
            <a:ext cx="3057229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Arial" panose="020B0604020202020204" pitchFamily="34" charset="0"/>
              </a:rPr>
              <a:t>确定项目计算期</a:t>
            </a:r>
            <a:endParaRPr lang="zh-CN" altLang="en-US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2371816" y="37238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预测运营情况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920180" y="1396512"/>
          <a:ext cx="5359399" cy="4195415"/>
        </p:xfrm>
        <a:graphic>
          <a:graphicData uri="http://schemas.openxmlformats.org/drawingml/2006/table">
            <a:tbl>
              <a:tblPr/>
              <a:tblGrid>
                <a:gridCol w="1869901"/>
                <a:gridCol w="1163166"/>
                <a:gridCol w="1163166"/>
                <a:gridCol w="1163166"/>
              </a:tblGrid>
              <a:tr h="4050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项目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第一年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第二年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第三年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现金收入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</a:t>
                      </a:r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日均销售额</a:t>
                      </a:r>
                      <a:r>
                        <a:rPr lang="en-US" altLang="zh-CN" sz="2200" b="0" i="0" u="none" strike="noStrik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</a:t>
                      </a:r>
                      <a:r>
                        <a:rPr lang="zh-CN" altLang="en-US" sz="2200" b="0" i="0" u="none" strike="noStrik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（</a:t>
                      </a:r>
                      <a:r>
                        <a:rPr lang="zh-CN" altLang="en-US" sz="2200" b="0" i="0" u="none" strike="noStrike" baseline="0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</a:rPr>
                        <a:t>人均销售额</a:t>
                      </a:r>
                      <a:r>
                        <a:rPr lang="zh-CN" altLang="en-US" sz="2200" b="0" i="0" u="none" strike="noStrik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）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客流量</a:t>
                      </a:r>
                      <a:endParaRPr lang="en-US" altLang="zh-CN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（</a:t>
                      </a:r>
                      <a:r>
                        <a:rPr lang="zh-CN" altLang="en-US" sz="2200" b="0" i="0" u="none" strike="noStrike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</a:rPr>
                        <a:t>天数</a:t>
                      </a:r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）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现金支出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</a:t>
                      </a:r>
                      <a:r>
                        <a:rPr lang="zh-CN" altLang="en-US" sz="2200" b="0" i="0" u="none" strike="noStrik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材料费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b="0" i="0" u="none" strike="noStrik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</a:t>
                      </a:r>
                      <a:r>
                        <a:rPr lang="zh-CN" altLang="en-US" sz="2200" b="0" i="0" u="none" strike="noStrik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人工费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</a:t>
                      </a:r>
                      <a:r>
                        <a:rPr lang="zh-CN" altLang="en-US" sz="2200" b="0" i="0" u="none" strike="noStrik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水电费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……</a:t>
                      </a:r>
                      <a:endParaRPr lang="zh-CN" altLang="en-US" sz="2200" b="0" i="0" u="none" strike="noStrike" dirty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1800000">
            <a:off x="5952386" y="3030793"/>
            <a:ext cx="1261884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入门版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14836" y="5898071"/>
            <a:ext cx="4031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按收付实现制来确定收支。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"/>
          <p:cNvGrpSpPr/>
          <p:nvPr/>
        </p:nvGrpSpPr>
        <p:grpSpPr>
          <a:xfrm>
            <a:off x="3185758" y="1353988"/>
            <a:ext cx="5242678" cy="524046"/>
            <a:chOff x="9741514" y="2068691"/>
            <a:chExt cx="1707269" cy="818996"/>
          </a:xfrm>
        </p:grpSpPr>
        <p:sp>
          <p:nvSpPr>
            <p:cNvPr id="31" name="圆角矩形 30"/>
            <p:cNvSpPr/>
            <p:nvPr/>
          </p:nvSpPr>
          <p:spPr>
            <a:xfrm>
              <a:off x="9741514" y="2068691"/>
              <a:ext cx="1707269" cy="78584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16"/>
            <p:cNvSpPr txBox="1"/>
            <p:nvPr/>
          </p:nvSpPr>
          <p:spPr bwMode="auto">
            <a:xfrm>
              <a:off x="9800602" y="2069982"/>
              <a:ext cx="1589089" cy="8177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利润表预测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2371816" y="37238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预测运营情况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226411" y="2060189"/>
          <a:ext cx="5359399" cy="2844196"/>
        </p:xfrm>
        <a:graphic>
          <a:graphicData uri="http://schemas.openxmlformats.org/drawingml/2006/table">
            <a:tbl>
              <a:tblPr/>
              <a:tblGrid>
                <a:gridCol w="1869901"/>
                <a:gridCol w="1163166"/>
                <a:gridCol w="1163166"/>
                <a:gridCol w="1163166"/>
              </a:tblGrid>
              <a:tr h="4050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项目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第一年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第二年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第三年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收入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变动成本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固定成本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利润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所得税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净利润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2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1800000">
            <a:off x="5853372" y="3425341"/>
            <a:ext cx="1261884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专业版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025387" y="1353163"/>
            <a:ext cx="5242678" cy="829598"/>
            <a:chOff x="9741514" y="2068691"/>
            <a:chExt cx="1707269" cy="1296522"/>
          </a:xfrm>
        </p:grpSpPr>
        <p:sp>
          <p:nvSpPr>
            <p:cNvPr id="31" name="圆角矩形 30"/>
            <p:cNvSpPr/>
            <p:nvPr/>
          </p:nvSpPr>
          <p:spPr>
            <a:xfrm>
              <a:off x="9741514" y="2068691"/>
              <a:ext cx="1707269" cy="78584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16"/>
            <p:cNvSpPr txBox="1"/>
            <p:nvPr/>
          </p:nvSpPr>
          <p:spPr bwMode="auto">
            <a:xfrm>
              <a:off x="9800602" y="2069982"/>
              <a:ext cx="1589089" cy="12952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、产品（服务）销售额预测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26"/>
          <p:cNvSpPr txBox="1"/>
          <p:nvPr/>
        </p:nvSpPr>
        <p:spPr bwMode="auto">
          <a:xfrm>
            <a:off x="9155737" y="4934443"/>
            <a:ext cx="1880811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您的内容打在这里或者通过复制您的文本后，在此框中粘贴。</a:t>
            </a:r>
            <a:endParaRPr lang="zh-CN" altLang="en-US" sz="126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2342319" y="416625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预测运营情况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TextBox 9"/>
          <p:cNvSpPr txBox="1"/>
          <p:nvPr/>
        </p:nvSpPr>
        <p:spPr>
          <a:xfrm>
            <a:off x="1340587" y="2212446"/>
            <a:ext cx="7254156" cy="116955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产品（服务）定价：成本加成定价法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产品（服务）销量：参考同行业其他企业数据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6" name="Picture 2" descr="https://timgsa.baidu.com/timg?image&amp;quality=80&amp;size=b9999_10000&amp;sec=1523804090491&amp;di=e320a8bd01fa0b08d1caf0668fc8fdcc&amp;imgtype=0&amp;src=http%3A%2F%2Fimgsrc.baidu.com%2Fimgad%2Fpic%2Fitem%2Fd1a20cf431adcbef6ad1073ba7af2edda3cc9f2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91086" y="3775587"/>
            <a:ext cx="1832332" cy="1832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9"/>
          <p:cNvSpPr txBox="1"/>
          <p:nvPr/>
        </p:nvSpPr>
        <p:spPr>
          <a:xfrm>
            <a:off x="3085812" y="4577104"/>
            <a:ext cx="7254156" cy="63094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提示：以类似产品（服务）为参考。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.hiphotos.baidu.com/exp/w=480/sign=5119cb71808ba61edfeec927713597cc/dcc451da81cb39db56d1aaedd2160924ab18307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40658" y="3877658"/>
            <a:ext cx="3918156" cy="2301918"/>
          </a:xfrm>
          <a:prstGeom prst="rect">
            <a:avLst/>
          </a:prstGeom>
          <a:noFill/>
        </p:spPr>
      </p:pic>
      <p:grpSp>
        <p:nvGrpSpPr>
          <p:cNvPr id="2" name="组合 29"/>
          <p:cNvGrpSpPr/>
          <p:nvPr/>
        </p:nvGrpSpPr>
        <p:grpSpPr>
          <a:xfrm>
            <a:off x="1025387" y="1353162"/>
            <a:ext cx="5242678" cy="524046"/>
            <a:chOff x="9741514" y="2068691"/>
            <a:chExt cx="1707269" cy="818996"/>
          </a:xfrm>
        </p:grpSpPr>
        <p:sp>
          <p:nvSpPr>
            <p:cNvPr id="31" name="圆角矩形 30"/>
            <p:cNvSpPr/>
            <p:nvPr/>
          </p:nvSpPr>
          <p:spPr>
            <a:xfrm>
              <a:off x="9741514" y="2068691"/>
              <a:ext cx="1707269" cy="78584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1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16"/>
            <p:cNvSpPr txBox="1"/>
            <p:nvPr/>
          </p:nvSpPr>
          <p:spPr bwMode="auto">
            <a:xfrm>
              <a:off x="9800602" y="2069982"/>
              <a:ext cx="1589089" cy="8177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、产品（服务）成本预测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2268578" y="431375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预测运营情况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TextBox 9"/>
          <p:cNvSpPr txBox="1"/>
          <p:nvPr/>
        </p:nvSpPr>
        <p:spPr>
          <a:xfrm>
            <a:off x="839142" y="1961722"/>
            <a:ext cx="7254156" cy="170816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根据成本习性将成本分为变动成本和固定成本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变动成本：材料费、广告费、人工费等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固定成本：租金、水电费、人工费、折旧费等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5194834" y="4429622"/>
            <a:ext cx="5202780" cy="116955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提示：按发生成本费用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项目来确定也可以。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0" y="2199335"/>
            <a:ext cx="4025609" cy="3331119"/>
            <a:chOff x="262396" y="1733961"/>
            <a:chExt cx="1256433" cy="2269279"/>
          </a:xfrm>
        </p:grpSpPr>
        <p:sp>
          <p:nvSpPr>
            <p:cNvPr id="3" name="Rectangle 64"/>
            <p:cNvSpPr/>
            <p:nvPr/>
          </p:nvSpPr>
          <p:spPr>
            <a:xfrm>
              <a:off x="262396" y="1733961"/>
              <a:ext cx="1256433" cy="567320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4" name="Rectangle 65"/>
            <p:cNvSpPr/>
            <p:nvPr/>
          </p:nvSpPr>
          <p:spPr>
            <a:xfrm>
              <a:off x="262396" y="2301281"/>
              <a:ext cx="1256433" cy="567320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5" name="Rectangle 66"/>
            <p:cNvSpPr/>
            <p:nvPr/>
          </p:nvSpPr>
          <p:spPr>
            <a:xfrm>
              <a:off x="262396" y="2868601"/>
              <a:ext cx="1256433" cy="567320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6" name="Rectangle 69"/>
            <p:cNvSpPr/>
            <p:nvPr/>
          </p:nvSpPr>
          <p:spPr>
            <a:xfrm>
              <a:off x="262396" y="3435920"/>
              <a:ext cx="1256433" cy="567320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7" name="Group 119"/>
          <p:cNvGrpSpPr/>
          <p:nvPr/>
        </p:nvGrpSpPr>
        <p:grpSpPr>
          <a:xfrm>
            <a:off x="4014419" y="2199336"/>
            <a:ext cx="2325276" cy="3331120"/>
            <a:chOff x="2993744" y="1682239"/>
            <a:chExt cx="1576437" cy="2269279"/>
          </a:xfrm>
        </p:grpSpPr>
        <p:sp>
          <p:nvSpPr>
            <p:cNvPr id="8" name="Rectangle 72"/>
            <p:cNvSpPr/>
            <p:nvPr/>
          </p:nvSpPr>
          <p:spPr>
            <a:xfrm>
              <a:off x="2993744" y="1682239"/>
              <a:ext cx="1576436" cy="567320"/>
            </a:xfrm>
            <a:prstGeom prst="homePlate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9" name="Rectangle 74"/>
            <p:cNvSpPr/>
            <p:nvPr/>
          </p:nvSpPr>
          <p:spPr>
            <a:xfrm>
              <a:off x="2993745" y="2249559"/>
              <a:ext cx="1576436" cy="567320"/>
            </a:xfrm>
            <a:prstGeom prst="homePlate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10" name="Rectangle 77"/>
            <p:cNvSpPr/>
            <p:nvPr/>
          </p:nvSpPr>
          <p:spPr>
            <a:xfrm>
              <a:off x="2993745" y="2816879"/>
              <a:ext cx="1576436" cy="567320"/>
            </a:xfrm>
            <a:prstGeom prst="homePlate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11" name="Rectangle 78"/>
            <p:cNvSpPr/>
            <p:nvPr/>
          </p:nvSpPr>
          <p:spPr>
            <a:xfrm>
              <a:off x="2993745" y="3384198"/>
              <a:ext cx="1576436" cy="567320"/>
            </a:xfrm>
            <a:prstGeom prst="homePlate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12" name="Group 80"/>
          <p:cNvGrpSpPr/>
          <p:nvPr/>
        </p:nvGrpSpPr>
        <p:grpSpPr>
          <a:xfrm>
            <a:off x="1860939" y="1560130"/>
            <a:ext cx="2165060" cy="4575013"/>
            <a:chOff x="1518829" y="1246789"/>
            <a:chExt cx="1474916" cy="3116663"/>
          </a:xfrm>
        </p:grpSpPr>
        <p:grpSp>
          <p:nvGrpSpPr>
            <p:cNvPr id="13" name="Group 29"/>
            <p:cNvGrpSpPr/>
            <p:nvPr/>
          </p:nvGrpSpPr>
          <p:grpSpPr>
            <a:xfrm>
              <a:off x="1518829" y="1246789"/>
              <a:ext cx="1474916" cy="3116663"/>
              <a:chOff x="3189614" y="1562392"/>
              <a:chExt cx="1474916" cy="3116662"/>
            </a:xfrm>
            <a:effectLst/>
          </p:grpSpPr>
          <p:sp>
            <p:nvSpPr>
              <p:cNvPr id="18" name="Freeform 86"/>
              <p:cNvSpPr/>
              <p:nvPr/>
            </p:nvSpPr>
            <p:spPr>
              <a:xfrm>
                <a:off x="3205386" y="1579715"/>
                <a:ext cx="1459144" cy="3099339"/>
              </a:xfrm>
              <a:custGeom>
                <a:avLst/>
                <a:gdLst>
                  <a:gd name="connsiteX0" fmla="*/ 0 w 1459144"/>
                  <a:gd name="connsiteY0" fmla="*/ 176060 h 3099339"/>
                  <a:gd name="connsiteX1" fmla="*/ 51567 w 1459144"/>
                  <a:gd name="connsiteY1" fmla="*/ 51567 h 3099339"/>
                  <a:gd name="connsiteX2" fmla="*/ 176060 w 1459144"/>
                  <a:gd name="connsiteY2" fmla="*/ 0 h 3099339"/>
                  <a:gd name="connsiteX3" fmla="*/ 1283084 w 1459144"/>
                  <a:gd name="connsiteY3" fmla="*/ 0 h 3099339"/>
                  <a:gd name="connsiteX4" fmla="*/ 1407577 w 1459144"/>
                  <a:gd name="connsiteY4" fmla="*/ 51567 h 3099339"/>
                  <a:gd name="connsiteX5" fmla="*/ 1459144 w 1459144"/>
                  <a:gd name="connsiteY5" fmla="*/ 176060 h 3099339"/>
                  <a:gd name="connsiteX6" fmla="*/ 1459144 w 1459144"/>
                  <a:gd name="connsiteY6" fmla="*/ 2923279 h 3099339"/>
                  <a:gd name="connsiteX7" fmla="*/ 1407577 w 1459144"/>
                  <a:gd name="connsiteY7" fmla="*/ 3047772 h 3099339"/>
                  <a:gd name="connsiteX8" fmla="*/ 1283084 w 1459144"/>
                  <a:gd name="connsiteY8" fmla="*/ 3099339 h 3099339"/>
                  <a:gd name="connsiteX9" fmla="*/ 176060 w 1459144"/>
                  <a:gd name="connsiteY9" fmla="*/ 3099339 h 3099339"/>
                  <a:gd name="connsiteX10" fmla="*/ 51567 w 1459144"/>
                  <a:gd name="connsiteY10" fmla="*/ 3047772 h 3099339"/>
                  <a:gd name="connsiteX11" fmla="*/ 0 w 1459144"/>
                  <a:gd name="connsiteY11" fmla="*/ 2923279 h 3099339"/>
                  <a:gd name="connsiteX12" fmla="*/ 0 w 1459144"/>
                  <a:gd name="connsiteY12" fmla="*/ 176060 h 309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9144" h="3099339">
                    <a:moveTo>
                      <a:pt x="0" y="176060"/>
                    </a:moveTo>
                    <a:cubicBezTo>
                      <a:pt x="0" y="129366"/>
                      <a:pt x="18549" y="84584"/>
                      <a:pt x="51567" y="51567"/>
                    </a:cubicBezTo>
                    <a:cubicBezTo>
                      <a:pt x="84585" y="18549"/>
                      <a:pt x="129366" y="0"/>
                      <a:pt x="176060" y="0"/>
                    </a:cubicBezTo>
                    <a:lnTo>
                      <a:pt x="1283084" y="0"/>
                    </a:lnTo>
                    <a:cubicBezTo>
                      <a:pt x="1329778" y="0"/>
                      <a:pt x="1374560" y="18549"/>
                      <a:pt x="1407577" y="51567"/>
                    </a:cubicBezTo>
                    <a:cubicBezTo>
                      <a:pt x="1440595" y="84585"/>
                      <a:pt x="1459144" y="129366"/>
                      <a:pt x="1459144" y="176060"/>
                    </a:cubicBezTo>
                    <a:lnTo>
                      <a:pt x="1459144" y="2923279"/>
                    </a:lnTo>
                    <a:cubicBezTo>
                      <a:pt x="1459144" y="2969973"/>
                      <a:pt x="1440595" y="3014755"/>
                      <a:pt x="1407577" y="3047772"/>
                    </a:cubicBezTo>
                    <a:cubicBezTo>
                      <a:pt x="1374559" y="3080790"/>
                      <a:pt x="1329778" y="3099339"/>
                      <a:pt x="1283084" y="3099339"/>
                    </a:cubicBezTo>
                    <a:lnTo>
                      <a:pt x="176060" y="3099339"/>
                    </a:lnTo>
                    <a:cubicBezTo>
                      <a:pt x="129366" y="3099339"/>
                      <a:pt x="84584" y="3080790"/>
                      <a:pt x="51567" y="3047772"/>
                    </a:cubicBezTo>
                    <a:cubicBezTo>
                      <a:pt x="18549" y="3014754"/>
                      <a:pt x="0" y="2969973"/>
                      <a:pt x="0" y="2923279"/>
                    </a:cubicBezTo>
                    <a:lnTo>
                      <a:pt x="0" y="17606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grpSp>
            <p:nvGrpSpPr>
              <p:cNvPr id="19" name="Group 20"/>
              <p:cNvGrpSpPr/>
              <p:nvPr/>
            </p:nvGrpSpPr>
            <p:grpSpPr>
              <a:xfrm>
                <a:off x="3189614" y="1991493"/>
                <a:ext cx="23662" cy="645898"/>
                <a:chOff x="3392428" y="1951545"/>
                <a:chExt cx="27432" cy="735419"/>
              </a:xfrm>
            </p:grpSpPr>
            <p:sp>
              <p:nvSpPr>
                <p:cNvPr id="25" name="Rectangle 108"/>
                <p:cNvSpPr/>
                <p:nvPr/>
              </p:nvSpPr>
              <p:spPr>
                <a:xfrm>
                  <a:off x="3392428" y="1951545"/>
                  <a:ext cx="18288" cy="17282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5" dirty="0"/>
                </a:p>
              </p:txBody>
            </p:sp>
            <p:sp>
              <p:nvSpPr>
                <p:cNvPr id="26" name="Rectangle 117"/>
                <p:cNvSpPr/>
                <p:nvPr/>
              </p:nvSpPr>
              <p:spPr>
                <a:xfrm>
                  <a:off x="3401572" y="2289545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5" dirty="0"/>
                </a:p>
              </p:txBody>
            </p:sp>
            <p:sp>
              <p:nvSpPr>
                <p:cNvPr id="27" name="Rectangle 118"/>
                <p:cNvSpPr/>
                <p:nvPr/>
              </p:nvSpPr>
              <p:spPr>
                <a:xfrm>
                  <a:off x="3401572" y="2568092"/>
                  <a:ext cx="18288" cy="1188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555" dirty="0"/>
                </a:p>
              </p:txBody>
            </p:sp>
          </p:grpSp>
          <p:sp>
            <p:nvSpPr>
              <p:cNvPr id="20" name="Freeform 93"/>
              <p:cNvSpPr/>
              <p:nvPr/>
            </p:nvSpPr>
            <p:spPr>
              <a:xfrm>
                <a:off x="3806686" y="4332856"/>
                <a:ext cx="256543" cy="261216"/>
              </a:xfrm>
              <a:custGeom>
                <a:avLst/>
                <a:gdLst>
                  <a:gd name="connsiteX0" fmla="*/ 0 w 256543"/>
                  <a:gd name="connsiteY0" fmla="*/ 130608 h 261216"/>
                  <a:gd name="connsiteX1" fmla="*/ 36755 w 256543"/>
                  <a:gd name="connsiteY1" fmla="*/ 39091 h 261216"/>
                  <a:gd name="connsiteX2" fmla="*/ 128272 w 256543"/>
                  <a:gd name="connsiteY2" fmla="*/ 0 h 261216"/>
                  <a:gd name="connsiteX3" fmla="*/ 219789 w 256543"/>
                  <a:gd name="connsiteY3" fmla="*/ 39091 h 261216"/>
                  <a:gd name="connsiteX4" fmla="*/ 256544 w 256543"/>
                  <a:gd name="connsiteY4" fmla="*/ 130608 h 261216"/>
                  <a:gd name="connsiteX5" fmla="*/ 219789 w 256543"/>
                  <a:gd name="connsiteY5" fmla="*/ 222125 h 261216"/>
                  <a:gd name="connsiteX6" fmla="*/ 128272 w 256543"/>
                  <a:gd name="connsiteY6" fmla="*/ 261216 h 261216"/>
                  <a:gd name="connsiteX7" fmla="*/ 36755 w 256543"/>
                  <a:gd name="connsiteY7" fmla="*/ 222125 h 261216"/>
                  <a:gd name="connsiteX8" fmla="*/ 0 w 256543"/>
                  <a:gd name="connsiteY8" fmla="*/ 130608 h 26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543" h="261216">
                    <a:moveTo>
                      <a:pt x="0" y="130608"/>
                    </a:moveTo>
                    <a:cubicBezTo>
                      <a:pt x="0" y="96377"/>
                      <a:pt x="13199" y="63514"/>
                      <a:pt x="36755" y="39091"/>
                    </a:cubicBezTo>
                    <a:cubicBezTo>
                      <a:pt x="60874" y="14086"/>
                      <a:pt x="93851" y="0"/>
                      <a:pt x="128272" y="0"/>
                    </a:cubicBezTo>
                    <a:cubicBezTo>
                      <a:pt x="162693" y="0"/>
                      <a:pt x="195670" y="14086"/>
                      <a:pt x="219789" y="39091"/>
                    </a:cubicBezTo>
                    <a:cubicBezTo>
                      <a:pt x="243346" y="63514"/>
                      <a:pt x="256544" y="96377"/>
                      <a:pt x="256544" y="130608"/>
                    </a:cubicBezTo>
                    <a:cubicBezTo>
                      <a:pt x="256544" y="164839"/>
                      <a:pt x="243345" y="197702"/>
                      <a:pt x="219789" y="222125"/>
                    </a:cubicBezTo>
                    <a:cubicBezTo>
                      <a:pt x="195670" y="247130"/>
                      <a:pt x="162693" y="261216"/>
                      <a:pt x="128272" y="261216"/>
                    </a:cubicBezTo>
                    <a:cubicBezTo>
                      <a:pt x="93851" y="261216"/>
                      <a:pt x="60874" y="247130"/>
                      <a:pt x="36755" y="222125"/>
                    </a:cubicBezTo>
                    <a:cubicBezTo>
                      <a:pt x="13198" y="197702"/>
                      <a:pt x="0" y="164839"/>
                      <a:pt x="0" y="13060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21" name="Freeform 96"/>
              <p:cNvSpPr/>
              <p:nvPr/>
            </p:nvSpPr>
            <p:spPr>
              <a:xfrm>
                <a:off x="3306742" y="1997538"/>
                <a:ext cx="1256433" cy="2276759"/>
              </a:xfrm>
              <a:custGeom>
                <a:avLst/>
                <a:gdLst>
                  <a:gd name="connsiteX0" fmla="*/ 0 w 1256433"/>
                  <a:gd name="connsiteY0" fmla="*/ 0 h 2276759"/>
                  <a:gd name="connsiteX1" fmla="*/ 1256433 w 1256433"/>
                  <a:gd name="connsiteY1" fmla="*/ 0 h 2276759"/>
                  <a:gd name="connsiteX2" fmla="*/ 1256433 w 1256433"/>
                  <a:gd name="connsiteY2" fmla="*/ 2276759 h 2276759"/>
                  <a:gd name="connsiteX3" fmla="*/ 0 w 1256433"/>
                  <a:gd name="connsiteY3" fmla="*/ 2276759 h 2276759"/>
                  <a:gd name="connsiteX4" fmla="*/ 0 w 1256433"/>
                  <a:gd name="connsiteY4" fmla="*/ 0 h 227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433" h="2276759">
                    <a:moveTo>
                      <a:pt x="0" y="0"/>
                    </a:moveTo>
                    <a:lnTo>
                      <a:pt x="1256433" y="0"/>
                    </a:lnTo>
                    <a:lnTo>
                      <a:pt x="1256433" y="2276759"/>
                    </a:lnTo>
                    <a:lnTo>
                      <a:pt x="0" y="22767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22" name="Freeform 99"/>
              <p:cNvSpPr/>
              <p:nvPr/>
            </p:nvSpPr>
            <p:spPr>
              <a:xfrm>
                <a:off x="3796931" y="1824436"/>
                <a:ext cx="276054" cy="32124"/>
              </a:xfrm>
              <a:custGeom>
                <a:avLst/>
                <a:gdLst>
                  <a:gd name="connsiteX0" fmla="*/ 0 w 276054"/>
                  <a:gd name="connsiteY0" fmla="*/ 16062 h 32124"/>
                  <a:gd name="connsiteX1" fmla="*/ 4704 w 276054"/>
                  <a:gd name="connsiteY1" fmla="*/ 4704 h 32124"/>
                  <a:gd name="connsiteX2" fmla="*/ 16062 w 276054"/>
                  <a:gd name="connsiteY2" fmla="*/ 0 h 32124"/>
                  <a:gd name="connsiteX3" fmla="*/ 259992 w 276054"/>
                  <a:gd name="connsiteY3" fmla="*/ 0 h 32124"/>
                  <a:gd name="connsiteX4" fmla="*/ 271350 w 276054"/>
                  <a:gd name="connsiteY4" fmla="*/ 4704 h 32124"/>
                  <a:gd name="connsiteX5" fmla="*/ 276054 w 276054"/>
                  <a:gd name="connsiteY5" fmla="*/ 16062 h 32124"/>
                  <a:gd name="connsiteX6" fmla="*/ 276054 w 276054"/>
                  <a:gd name="connsiteY6" fmla="*/ 16062 h 32124"/>
                  <a:gd name="connsiteX7" fmla="*/ 271350 w 276054"/>
                  <a:gd name="connsiteY7" fmla="*/ 27420 h 32124"/>
                  <a:gd name="connsiteX8" fmla="*/ 259992 w 276054"/>
                  <a:gd name="connsiteY8" fmla="*/ 32124 h 32124"/>
                  <a:gd name="connsiteX9" fmla="*/ 16062 w 276054"/>
                  <a:gd name="connsiteY9" fmla="*/ 32124 h 32124"/>
                  <a:gd name="connsiteX10" fmla="*/ 4704 w 276054"/>
                  <a:gd name="connsiteY10" fmla="*/ 27420 h 32124"/>
                  <a:gd name="connsiteX11" fmla="*/ 0 w 276054"/>
                  <a:gd name="connsiteY11" fmla="*/ 16062 h 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054" h="32124">
                    <a:moveTo>
                      <a:pt x="0" y="16062"/>
                    </a:moveTo>
                    <a:cubicBezTo>
                      <a:pt x="0" y="11802"/>
                      <a:pt x="1692" y="7717"/>
                      <a:pt x="4704" y="4704"/>
                    </a:cubicBezTo>
                    <a:cubicBezTo>
                      <a:pt x="7716" y="1692"/>
                      <a:pt x="11802" y="0"/>
                      <a:pt x="16062" y="0"/>
                    </a:cubicBezTo>
                    <a:lnTo>
                      <a:pt x="259992" y="0"/>
                    </a:lnTo>
                    <a:cubicBezTo>
                      <a:pt x="264252" y="0"/>
                      <a:pt x="268337" y="1692"/>
                      <a:pt x="271350" y="4704"/>
                    </a:cubicBezTo>
                    <a:cubicBezTo>
                      <a:pt x="274362" y="7716"/>
                      <a:pt x="276054" y="11802"/>
                      <a:pt x="276054" y="16062"/>
                    </a:cubicBezTo>
                    <a:lnTo>
                      <a:pt x="276054" y="16062"/>
                    </a:lnTo>
                    <a:cubicBezTo>
                      <a:pt x="276054" y="20322"/>
                      <a:pt x="274362" y="24407"/>
                      <a:pt x="271350" y="27420"/>
                    </a:cubicBezTo>
                    <a:cubicBezTo>
                      <a:pt x="268338" y="30432"/>
                      <a:pt x="264252" y="32124"/>
                      <a:pt x="259992" y="32124"/>
                    </a:cubicBezTo>
                    <a:lnTo>
                      <a:pt x="16062" y="32124"/>
                    </a:lnTo>
                    <a:cubicBezTo>
                      <a:pt x="11802" y="32124"/>
                      <a:pt x="7717" y="30432"/>
                      <a:pt x="4704" y="27420"/>
                    </a:cubicBezTo>
                    <a:cubicBezTo>
                      <a:pt x="1692" y="24408"/>
                      <a:pt x="0" y="20322"/>
                      <a:pt x="0" y="160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23" name="Freeform 103"/>
              <p:cNvSpPr/>
              <p:nvPr/>
            </p:nvSpPr>
            <p:spPr>
              <a:xfrm>
                <a:off x="3911556" y="1704426"/>
                <a:ext cx="46804" cy="47657"/>
              </a:xfrm>
              <a:custGeom>
                <a:avLst/>
                <a:gdLst>
                  <a:gd name="connsiteX0" fmla="*/ 0 w 46804"/>
                  <a:gd name="connsiteY0" fmla="*/ 23829 h 47657"/>
                  <a:gd name="connsiteX1" fmla="*/ 6705 w 46804"/>
                  <a:gd name="connsiteY1" fmla="*/ 7132 h 47657"/>
                  <a:gd name="connsiteX2" fmla="*/ 23402 w 46804"/>
                  <a:gd name="connsiteY2" fmla="*/ 0 h 47657"/>
                  <a:gd name="connsiteX3" fmla="*/ 40099 w 46804"/>
                  <a:gd name="connsiteY3" fmla="*/ 7132 h 47657"/>
                  <a:gd name="connsiteX4" fmla="*/ 46804 w 46804"/>
                  <a:gd name="connsiteY4" fmla="*/ 23829 h 47657"/>
                  <a:gd name="connsiteX5" fmla="*/ 40099 w 46804"/>
                  <a:gd name="connsiteY5" fmla="*/ 40526 h 47657"/>
                  <a:gd name="connsiteX6" fmla="*/ 23402 w 46804"/>
                  <a:gd name="connsiteY6" fmla="*/ 47658 h 47657"/>
                  <a:gd name="connsiteX7" fmla="*/ 6705 w 46804"/>
                  <a:gd name="connsiteY7" fmla="*/ 40526 h 47657"/>
                  <a:gd name="connsiteX8" fmla="*/ 0 w 46804"/>
                  <a:gd name="connsiteY8" fmla="*/ 23829 h 4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04" h="47657">
                    <a:moveTo>
                      <a:pt x="0" y="23829"/>
                    </a:moveTo>
                    <a:cubicBezTo>
                      <a:pt x="0" y="17584"/>
                      <a:pt x="2408" y="11588"/>
                      <a:pt x="6705" y="7132"/>
                    </a:cubicBezTo>
                    <a:cubicBezTo>
                      <a:pt x="11105" y="2570"/>
                      <a:pt x="17122" y="0"/>
                      <a:pt x="23402" y="0"/>
                    </a:cubicBezTo>
                    <a:cubicBezTo>
                      <a:pt x="29682" y="0"/>
                      <a:pt x="35698" y="2570"/>
                      <a:pt x="40099" y="7132"/>
                    </a:cubicBezTo>
                    <a:cubicBezTo>
                      <a:pt x="44397" y="11588"/>
                      <a:pt x="46804" y="17583"/>
                      <a:pt x="46804" y="23829"/>
                    </a:cubicBezTo>
                    <a:cubicBezTo>
                      <a:pt x="46804" y="30074"/>
                      <a:pt x="44396" y="36070"/>
                      <a:pt x="40099" y="40526"/>
                    </a:cubicBezTo>
                    <a:cubicBezTo>
                      <a:pt x="35699" y="45088"/>
                      <a:pt x="29682" y="47658"/>
                      <a:pt x="23402" y="47658"/>
                    </a:cubicBezTo>
                    <a:cubicBezTo>
                      <a:pt x="17122" y="47658"/>
                      <a:pt x="11106" y="45088"/>
                      <a:pt x="6705" y="40526"/>
                    </a:cubicBezTo>
                    <a:cubicBezTo>
                      <a:pt x="2407" y="36070"/>
                      <a:pt x="0" y="30075"/>
                      <a:pt x="0" y="238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  <p:sp>
            <p:nvSpPr>
              <p:cNvPr id="24" name="Freeform 104"/>
              <p:cNvSpPr/>
              <p:nvPr/>
            </p:nvSpPr>
            <p:spPr>
              <a:xfrm>
                <a:off x="4293042" y="1562392"/>
                <a:ext cx="198758" cy="40154"/>
              </a:xfrm>
              <a:custGeom>
                <a:avLst/>
                <a:gdLst>
                  <a:gd name="connsiteX0" fmla="*/ 0 w 198758"/>
                  <a:gd name="connsiteY0" fmla="*/ 0 h 40154"/>
                  <a:gd name="connsiteX1" fmla="*/ 198758 w 198758"/>
                  <a:gd name="connsiteY1" fmla="*/ 0 h 40154"/>
                  <a:gd name="connsiteX2" fmla="*/ 198758 w 198758"/>
                  <a:gd name="connsiteY2" fmla="*/ 40154 h 40154"/>
                  <a:gd name="connsiteX3" fmla="*/ 0 w 198758"/>
                  <a:gd name="connsiteY3" fmla="*/ 40154 h 40154"/>
                  <a:gd name="connsiteX4" fmla="*/ 0 w 198758"/>
                  <a:gd name="connsiteY4" fmla="*/ 0 h 4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58" h="40154">
                    <a:moveTo>
                      <a:pt x="0" y="0"/>
                    </a:moveTo>
                    <a:lnTo>
                      <a:pt x="198758" y="0"/>
                    </a:lnTo>
                    <a:lnTo>
                      <a:pt x="198758" y="40154"/>
                    </a:lnTo>
                    <a:lnTo>
                      <a:pt x="0" y="40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5" dirty="0"/>
              </a:p>
            </p:txBody>
          </p:sp>
        </p:grpSp>
        <p:sp>
          <p:nvSpPr>
            <p:cNvPr id="14" name="Rectangle 82"/>
            <p:cNvSpPr/>
            <p:nvPr/>
          </p:nvSpPr>
          <p:spPr>
            <a:xfrm>
              <a:off x="1635957" y="1682239"/>
              <a:ext cx="1256433" cy="567320"/>
            </a:xfrm>
            <a:prstGeom prst="rect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Step 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Rectangle 83"/>
            <p:cNvSpPr/>
            <p:nvPr/>
          </p:nvSpPr>
          <p:spPr>
            <a:xfrm>
              <a:off x="1635957" y="2249559"/>
              <a:ext cx="1256433" cy="567320"/>
            </a:xfrm>
            <a:prstGeom prst="rect">
              <a:avLst/>
            </a:prstGeom>
            <a:solidFill>
              <a:srgbClr val="4B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Step </a:t>
              </a:r>
              <a:r>
                <a:rPr lang="en-US" altLang="zh-CN" sz="2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en-US" altLang="zh-CN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Rectangle 84"/>
            <p:cNvSpPr/>
            <p:nvPr/>
          </p:nvSpPr>
          <p:spPr>
            <a:xfrm>
              <a:off x="1635957" y="2816879"/>
              <a:ext cx="1256433" cy="567320"/>
            </a:xfrm>
            <a:prstGeom prst="rect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Step </a:t>
              </a:r>
              <a:r>
                <a:rPr lang="en-US" altLang="zh-CN" sz="2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en-US" altLang="zh-CN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Rectangle 85"/>
            <p:cNvSpPr/>
            <p:nvPr/>
          </p:nvSpPr>
          <p:spPr>
            <a:xfrm>
              <a:off x="1635957" y="3384198"/>
              <a:ext cx="1256433" cy="567320"/>
            </a:xfrm>
            <a:prstGeom prst="rect">
              <a:avLst/>
            </a:prstGeom>
            <a:solidFill>
              <a:srgbClr val="4A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Step </a:t>
              </a:r>
              <a:r>
                <a:rPr lang="en-US" altLang="zh-CN" sz="2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en-US" altLang="zh-CN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59"/>
          <p:cNvSpPr txBox="1">
            <a:spLocks noChangeArrowheads="1"/>
          </p:cNvSpPr>
          <p:nvPr/>
        </p:nvSpPr>
        <p:spPr bwMode="auto">
          <a:xfrm flipH="1">
            <a:off x="6599902" y="2236377"/>
            <a:ext cx="4284407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确定各期净现金流量（</a:t>
            </a: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NCF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ko-KR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 flipH="1">
            <a:off x="6599902" y="3104634"/>
            <a:ext cx="3517491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计算投资回收期（</a:t>
            </a: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ko-KR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9"/>
          <p:cNvSpPr txBox="1">
            <a:spLocks noChangeArrowheads="1"/>
          </p:cNvSpPr>
          <p:nvPr/>
        </p:nvSpPr>
        <p:spPr bwMode="auto">
          <a:xfrm flipH="1">
            <a:off x="6599903" y="3966467"/>
            <a:ext cx="2957052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计算净现值（</a:t>
            </a: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NPV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ko-KR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59"/>
          <p:cNvSpPr txBox="1">
            <a:spLocks noChangeArrowheads="1"/>
          </p:cNvSpPr>
          <p:nvPr/>
        </p:nvSpPr>
        <p:spPr bwMode="auto">
          <a:xfrm flipH="1">
            <a:off x="6599903" y="4828300"/>
            <a:ext cx="3458497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计算内部收益率（</a:t>
            </a: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IRR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ko-KR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2386565" y="387130"/>
            <a:ext cx="2656478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Arial" panose="020B0604020202020204" pitchFamily="34" charset="0"/>
                <a:sym typeface="Impact" panose="020B0806030902050204" pitchFamily="34" charset="0"/>
              </a:rPr>
              <a:t>计算评价指标</a:t>
            </a:r>
            <a:endParaRPr lang="zh-CN" altLang="en-US" b="1" dirty="0">
              <a:cs typeface="Arial" panose="020B0604020202020204" pitchFamily="34" charset="0"/>
            </a:endParaRPr>
          </a:p>
        </p:txBody>
      </p: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5" grpId="0"/>
      <p:bldP spid="37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59"/>
          <p:cNvSpPr txBox="1">
            <a:spLocks noChangeArrowheads="1"/>
          </p:cNvSpPr>
          <p:nvPr/>
        </p:nvSpPr>
        <p:spPr bwMode="auto">
          <a:xfrm flipH="1">
            <a:off x="1079083" y="2221631"/>
            <a:ext cx="9156295" cy="216058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关于建设期、运营期、终结期的假设：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建设期：若建设期较短，可视同为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运营期：一般建议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3-5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年；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终结期：可暂时不考虑。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ko-KR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ko-KR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2386565" y="387130"/>
            <a:ext cx="2656478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Arial" panose="020B0604020202020204" pitchFamily="34" charset="0"/>
                <a:sym typeface="Impact" panose="020B0806030902050204" pitchFamily="34" charset="0"/>
              </a:rPr>
              <a:t>计算评价指标</a:t>
            </a:r>
            <a:endParaRPr lang="zh-CN" altLang="en-US" b="1" dirty="0">
              <a:cs typeface="Arial" panose="020B0604020202020204" pitchFamily="34" charset="0"/>
            </a:endParaRPr>
          </a:p>
        </p:txBody>
      </p: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86638" y="1577766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Step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395206" y="1550066"/>
            <a:ext cx="4857420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确定各期净现金流量（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NCF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7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2386565" y="387130"/>
            <a:ext cx="2656478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Arial" panose="020B0604020202020204" pitchFamily="34" charset="0"/>
                <a:sym typeface="Impact" panose="020B0806030902050204" pitchFamily="34" charset="0"/>
              </a:rPr>
              <a:t>计算评价指标</a:t>
            </a:r>
            <a:endParaRPr lang="zh-CN" altLang="en-US" b="1" dirty="0">
              <a:cs typeface="Arial" panose="020B0604020202020204" pitchFamily="34" charset="0"/>
            </a:endParaRPr>
          </a:p>
        </p:txBody>
      </p: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66789" y="1577766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Step 1	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395206" y="1550066"/>
            <a:ext cx="4857420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确定各期净现金流量（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NCF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59"/>
          <p:cNvSpPr txBox="1">
            <a:spLocks noChangeArrowheads="1"/>
          </p:cNvSpPr>
          <p:nvPr/>
        </p:nvSpPr>
        <p:spPr bwMode="auto">
          <a:xfrm flipH="1">
            <a:off x="1017638" y="2447773"/>
            <a:ext cx="8295976" cy="565596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建设期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NCF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：根据初始投资确定； 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7638" y="3238197"/>
            <a:ext cx="6096000" cy="15997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运营期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NCF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入门版：现金收入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现金支出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专业版：净利润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折旧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2386565" y="387130"/>
            <a:ext cx="2656478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Arial" panose="020B0604020202020204" pitchFamily="34" charset="0"/>
                <a:sym typeface="Impact" panose="020B0806030902050204" pitchFamily="34" charset="0"/>
              </a:rPr>
              <a:t>计算评价指标</a:t>
            </a:r>
            <a:endParaRPr lang="zh-CN" altLang="en-US" b="1" dirty="0">
              <a:cs typeface="Arial" panose="020B0604020202020204" pitchFamily="34" charset="0"/>
            </a:endParaRPr>
          </a:p>
        </p:txBody>
      </p: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6135" y="1504024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Step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24703" y="1417332"/>
            <a:ext cx="385554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计算投资回收期（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59"/>
          <p:cNvSpPr txBox="1">
            <a:spLocks noChangeArrowheads="1"/>
          </p:cNvSpPr>
          <p:nvPr/>
        </p:nvSpPr>
        <p:spPr bwMode="auto">
          <a:xfrm flipH="1">
            <a:off x="990593" y="2147890"/>
            <a:ext cx="9156295" cy="565596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计算考虑建设期的静态投资回收期。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1052" y="2895289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Step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59117" y="2808597"/>
            <a:ext cx="3451586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计算净现值（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NPV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59"/>
          <p:cNvSpPr txBox="1">
            <a:spLocks noChangeArrowheads="1"/>
          </p:cNvSpPr>
          <p:nvPr/>
        </p:nvSpPr>
        <p:spPr bwMode="auto">
          <a:xfrm flipH="1">
            <a:off x="951264" y="3524407"/>
            <a:ext cx="9156295" cy="565596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列式后，运用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NPV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函数计算结果。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0547" y="4252141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Step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73864" y="4165449"/>
            <a:ext cx="399019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计算内部收益率（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IRR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59"/>
          <p:cNvSpPr txBox="1">
            <a:spLocks noChangeArrowheads="1"/>
          </p:cNvSpPr>
          <p:nvPr/>
        </p:nvSpPr>
        <p:spPr bwMode="auto">
          <a:xfrm flipH="1">
            <a:off x="1044671" y="4856678"/>
            <a:ext cx="9156295" cy="609390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列式后，运用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IRR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函数计算结果。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0" grpId="0" animBg="1"/>
      <p:bldP spid="12" grpId="0"/>
      <p:bldP spid="1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0"/>
          <p:cNvGrpSpPr/>
          <p:nvPr/>
        </p:nvGrpSpPr>
        <p:grpSpPr>
          <a:xfrm>
            <a:off x="4867523" y="1576758"/>
            <a:ext cx="6253537" cy="1351448"/>
            <a:chOff x="4867523" y="1576758"/>
            <a:chExt cx="6253537" cy="1351448"/>
          </a:xfrm>
        </p:grpSpPr>
        <p:sp>
          <p:nvSpPr>
            <p:cNvPr id="3" name="矩形 2"/>
            <p:cNvSpPr/>
            <p:nvPr/>
          </p:nvSpPr>
          <p:spPr>
            <a:xfrm>
              <a:off x="4911769" y="1576758"/>
              <a:ext cx="3435818" cy="49243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内部收益率、净现值</a:t>
              </a:r>
              <a:endPara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47"/>
            <p:cNvSpPr>
              <a:spLocks noChangeArrowheads="1"/>
            </p:cNvSpPr>
            <p:nvPr/>
          </p:nvSpPr>
          <p:spPr bwMode="auto">
            <a:xfrm>
              <a:off x="4867523" y="2117030"/>
              <a:ext cx="6253537" cy="81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净现值</a:t>
              </a:r>
              <a:r>
                <a:rPr lang="en-US" altLang="zh-CN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&gt;0  </a:t>
              </a:r>
              <a:r>
                <a:rPr lang="zh-CN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且内部收益率</a:t>
              </a:r>
              <a:r>
                <a:rPr lang="en-US" altLang="zh-CN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&gt;</a:t>
              </a:r>
              <a:r>
                <a:rPr lang="zh-CN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预期报酬率，投资项目值得投资。</a:t>
              </a:r>
              <a:endPara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1"/>
          <p:cNvGrpSpPr/>
          <p:nvPr/>
        </p:nvGrpSpPr>
        <p:grpSpPr>
          <a:xfrm>
            <a:off x="4941266" y="3089227"/>
            <a:ext cx="6268283" cy="1406912"/>
            <a:chOff x="4764285" y="3030233"/>
            <a:chExt cx="6268283" cy="1406912"/>
          </a:xfrm>
        </p:grpSpPr>
        <p:sp>
          <p:nvSpPr>
            <p:cNvPr id="6" name="矩形 5"/>
            <p:cNvSpPr/>
            <p:nvPr/>
          </p:nvSpPr>
          <p:spPr>
            <a:xfrm>
              <a:off x="4764285" y="3030233"/>
              <a:ext cx="2408441" cy="49243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投资回收期</a:t>
              </a:r>
              <a:endPara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47"/>
            <p:cNvSpPr>
              <a:spLocks noChangeArrowheads="1"/>
            </p:cNvSpPr>
            <p:nvPr/>
          </p:nvSpPr>
          <p:spPr bwMode="auto">
            <a:xfrm>
              <a:off x="4779031" y="3600001"/>
              <a:ext cx="6253537" cy="83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投资回收期</a:t>
              </a:r>
              <a:r>
                <a:rPr lang="en-US" altLang="zh-CN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&lt;</a:t>
              </a:r>
              <a:r>
                <a:rPr lang="zh-CN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预期回收期  或投资回收期</a:t>
              </a:r>
              <a:r>
                <a:rPr lang="en-US" altLang="zh-CN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&lt;</a:t>
              </a:r>
              <a:r>
                <a:rPr lang="zh-CN" alt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微软雅黑" panose="020B0503020204020204" pitchFamily="34" charset="-122"/>
                </a:rPr>
                <a:t>项目计算期的一半，投资项目值得投资。</a:t>
              </a:r>
              <a:endPara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445898" y="4808171"/>
            <a:ext cx="9408914" cy="94114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投资项目的以上指标以主要指标为主，次要指标作为参考，必须要达到主要指标的要求，该项目财务上具备可行性。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val 25"/>
          <p:cNvSpPr/>
          <p:nvPr/>
        </p:nvSpPr>
        <p:spPr>
          <a:xfrm>
            <a:off x="4427724" y="1898084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15" name="Oval 35"/>
          <p:cNvSpPr/>
          <p:nvPr/>
        </p:nvSpPr>
        <p:spPr>
          <a:xfrm>
            <a:off x="4427724" y="3325724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grpSp>
        <p:nvGrpSpPr>
          <p:cNvPr id="19" name="Group 30"/>
          <p:cNvGrpSpPr/>
          <p:nvPr/>
        </p:nvGrpSpPr>
        <p:grpSpPr>
          <a:xfrm>
            <a:off x="1548657" y="1508770"/>
            <a:ext cx="2908564" cy="971354"/>
            <a:chOff x="1403618" y="1255635"/>
            <a:chExt cx="2281689" cy="762000"/>
          </a:xfrm>
        </p:grpSpPr>
        <p:sp>
          <p:nvSpPr>
            <p:cNvPr id="21" name="Flowchart: Off-page Connector 22"/>
            <p:cNvSpPr/>
            <p:nvPr/>
          </p:nvSpPr>
          <p:spPr>
            <a:xfrm rot="16200000">
              <a:off x="1829116" y="830137"/>
              <a:ext cx="762000" cy="1612995"/>
            </a:xfrm>
            <a:prstGeom prst="flowChartOffpageConnector">
              <a:avLst/>
            </a:prstGeom>
            <a:solidFill>
              <a:srgbClr val="5A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5865" dirty="0"/>
            </a:p>
          </p:txBody>
        </p:sp>
        <p:cxnSp>
          <p:nvCxnSpPr>
            <p:cNvPr id="23" name="Straight Connector 24"/>
            <p:cNvCxnSpPr/>
            <p:nvPr/>
          </p:nvCxnSpPr>
          <p:spPr>
            <a:xfrm flipV="1">
              <a:off x="3014584" y="1648204"/>
              <a:ext cx="670723" cy="2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40"/>
          <p:cNvGrpSpPr/>
          <p:nvPr/>
        </p:nvGrpSpPr>
        <p:grpSpPr>
          <a:xfrm>
            <a:off x="1519159" y="2948202"/>
            <a:ext cx="2879067" cy="971353"/>
            <a:chOff x="1403618" y="1255636"/>
            <a:chExt cx="2258550" cy="762000"/>
          </a:xfrm>
        </p:grpSpPr>
        <p:sp>
          <p:nvSpPr>
            <p:cNvPr id="27" name="Flowchart: Off-page Connector 47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rgbClr val="41C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29" name="Straight Connector 50"/>
            <p:cNvCxnSpPr/>
            <p:nvPr/>
          </p:nvCxnSpPr>
          <p:spPr>
            <a:xfrm>
              <a:off x="2991444" y="1636635"/>
              <a:ext cx="670724" cy="1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矩形 3"/>
          <p:cNvSpPr>
            <a:spLocks noChangeArrowheads="1"/>
          </p:cNvSpPr>
          <p:nvPr/>
        </p:nvSpPr>
        <p:spPr bwMode="auto">
          <a:xfrm>
            <a:off x="2150590" y="416628"/>
            <a:ext cx="2656478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Impact" panose="020B0806030902050204" pitchFamily="34" charset="0"/>
              </a:rPr>
              <a:t>投资项目决策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638821" y="1725250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主要指标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717480" y="3219754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次要指标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/>
      <p:bldP spid="24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276475"/>
            <a:ext cx="12192000" cy="2549525"/>
          </a:xfrm>
          <a:prstGeom prst="rect">
            <a:avLst/>
          </a:prstGeom>
          <a:solidFill>
            <a:srgbClr val="32C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2"/>
                </a:solidFill>
              </a:rPr>
              <a:t> </a:t>
            </a:r>
            <a:endParaRPr lang="zh-CN" altLang="en-US" dirty="0">
              <a:solidFill>
                <a:schemeClr val="tx2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88900" y="4914900"/>
            <a:ext cx="12509500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88900" y="2197100"/>
            <a:ext cx="12509500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79600" y="2714625"/>
            <a:ext cx="12446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4121150" y="2774950"/>
            <a:ext cx="0" cy="1390650"/>
          </a:xfrm>
          <a:prstGeom prst="line">
            <a:avLst/>
          </a:prstGeom>
          <a:ln>
            <a:gradFill>
              <a:gsLst>
                <a:gs pos="0">
                  <a:srgbClr val="32C8CF">
                    <a:alpha val="67000"/>
                  </a:srgbClr>
                </a:gs>
                <a:gs pos="55000">
                  <a:schemeClr val="bg1"/>
                </a:gs>
                <a:gs pos="100000">
                  <a:srgbClr val="32C8CF">
                    <a:alpha val="71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/>
          <p:nvPr/>
        </p:nvSpPr>
        <p:spPr bwMode="auto">
          <a:xfrm>
            <a:off x="4419090" y="2979173"/>
            <a:ext cx="7002463" cy="942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6000" rIns="36000" anchor="b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方正尚酷简体"/>
                <a:ea typeface="方正尚酷简体"/>
                <a:cs typeface="方正尚酷简体"/>
              </a:rPr>
              <a:t>新建项目的财务可行性分析</a:t>
            </a:r>
            <a:endParaRPr lang="en-US" altLang="zh-CN" sz="3600" b="1" dirty="0">
              <a:latin typeface="方正尚酷简体"/>
              <a:ea typeface="方正尚酷简体"/>
              <a:cs typeface="方正尚酷简体"/>
            </a:endParaRPr>
          </a:p>
        </p:txBody>
      </p:sp>
      <p:sp>
        <p:nvSpPr>
          <p:cNvPr id="1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1323638" y="6240463"/>
            <a:ext cx="495300" cy="354012"/>
          </a:xfrm>
        </p:spPr>
        <p:txBody>
          <a:bodyPr/>
          <a:lstStyle/>
          <a:p>
            <a:pPr>
              <a:defRPr/>
            </a:pPr>
            <a:fld id="{85390422-17C3-4F72-95DC-FB6A1A24C82E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307103" y="279309"/>
            <a:ext cx="7188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小    结</a:t>
            </a:r>
            <a:endParaRPr lang="zh-CN" altLang="en-US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6"/>
          <p:cNvGrpSpPr/>
          <p:nvPr/>
        </p:nvGrpSpPr>
        <p:grpSpPr bwMode="auto">
          <a:xfrm>
            <a:off x="4366051" y="1028379"/>
            <a:ext cx="3672408" cy="134938"/>
            <a:chOff x="5357217" y="1143000"/>
            <a:chExt cx="1490133" cy="101600"/>
          </a:xfrm>
        </p:grpSpPr>
        <p:cxnSp>
          <p:nvCxnSpPr>
            <p:cNvPr id="32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1"/>
            <p:cNvCxnSpPr/>
            <p:nvPr/>
          </p:nvCxnSpPr>
          <p:spPr>
            <a:xfrm>
              <a:off x="5509516" y="1244600"/>
              <a:ext cx="1185535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gss0.baidu.com/-fo3dSag_xI4khGko9WTAnF6hhy/zhidao/pic/item/21a4462309f790520658ed240cf3d7ca7bcbd56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82" y="1653943"/>
            <a:ext cx="9247238" cy="45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34"/>
          <p:cNvSpPr/>
          <p:nvPr/>
        </p:nvSpPr>
        <p:spPr>
          <a:xfrm>
            <a:off x="1861016" y="1872425"/>
            <a:ext cx="3791423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楷体_GB2312"/>
              </a:rPr>
              <a:t>目  录</a:t>
            </a:r>
            <a:endParaRPr lang="en-US" altLang="zh-CN" sz="2400" b="1" dirty="0">
              <a:latin typeface="楷体_GB2312"/>
            </a:endParaRPr>
          </a:p>
          <a:p>
            <a:pPr algn="ctr"/>
            <a:endParaRPr lang="en-US" altLang="zh-CN" sz="24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_GB2312"/>
              </a:rPr>
              <a:t>一、项目概述 </a:t>
            </a:r>
            <a:r>
              <a:rPr lang="en-US" altLang="zh-CN" sz="2000" b="1" dirty="0">
                <a:latin typeface="楷体_GB2312"/>
              </a:rPr>
              <a:t>…………………1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_GB2312"/>
              </a:rPr>
              <a:t>1</a:t>
            </a:r>
            <a:r>
              <a:rPr lang="zh-CN" altLang="en-US" sz="2000" b="1" dirty="0">
                <a:latin typeface="楷体_GB2312"/>
              </a:rPr>
              <a:t>、项目介绍</a:t>
            </a:r>
            <a:r>
              <a:rPr lang="en-US" altLang="zh-CN" sz="2000" b="1" dirty="0">
                <a:latin typeface="楷体_GB2312"/>
              </a:rPr>
              <a:t>……………………1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_GB2312"/>
              </a:rPr>
              <a:t>2</a:t>
            </a:r>
            <a:r>
              <a:rPr lang="zh-CN" altLang="en-US" sz="2000" b="1" dirty="0">
                <a:latin typeface="楷体_GB2312"/>
              </a:rPr>
              <a:t>、行业现状</a:t>
            </a:r>
            <a:r>
              <a:rPr lang="en-US" altLang="zh-CN" sz="2000" b="1" dirty="0">
                <a:latin typeface="楷体_GB2312"/>
              </a:rPr>
              <a:t>……………………1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_GB2312"/>
              </a:rPr>
              <a:t>3</a:t>
            </a:r>
            <a:r>
              <a:rPr lang="zh-CN" altLang="en-US" sz="2000" b="1" dirty="0">
                <a:latin typeface="楷体_GB2312"/>
              </a:rPr>
              <a:t>、战略定位</a:t>
            </a:r>
            <a:r>
              <a:rPr lang="en-US" altLang="zh-CN" sz="2000" b="1" dirty="0">
                <a:latin typeface="楷体_GB2312"/>
              </a:rPr>
              <a:t>……………………3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_GB2312"/>
              </a:rPr>
              <a:t>4</a:t>
            </a:r>
            <a:r>
              <a:rPr lang="zh-CN" altLang="en-US" sz="2000" b="1" dirty="0">
                <a:latin typeface="楷体_GB2312"/>
              </a:rPr>
              <a:t>、竞争策略</a:t>
            </a:r>
            <a:r>
              <a:rPr lang="en-US" altLang="zh-CN" sz="2000" b="1" dirty="0">
                <a:latin typeface="楷体_GB2312"/>
              </a:rPr>
              <a:t>……………………4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_GB2312"/>
              </a:rPr>
              <a:t>5</a:t>
            </a:r>
            <a:r>
              <a:rPr lang="zh-CN" altLang="en-US" sz="2000" b="1" dirty="0">
                <a:latin typeface="楷体_GB2312"/>
              </a:rPr>
              <a:t>、组织结构</a:t>
            </a:r>
            <a:r>
              <a:rPr lang="en-US" altLang="zh-CN" sz="2000" b="1" dirty="0">
                <a:latin typeface="楷体_GB2312"/>
              </a:rPr>
              <a:t>……………………5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_GB2312"/>
              </a:rPr>
              <a:t>二、确定初始投入 </a:t>
            </a:r>
            <a:r>
              <a:rPr lang="en-US" altLang="zh-CN" sz="2000" b="1" dirty="0">
                <a:latin typeface="楷体_GB2312"/>
              </a:rPr>
              <a:t>……………6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_GB2312"/>
              </a:rPr>
              <a:t>三、预测运营情况 </a:t>
            </a:r>
            <a:r>
              <a:rPr lang="en-US" altLang="zh-CN" sz="2000" b="1" dirty="0">
                <a:latin typeface="楷体_GB2312"/>
              </a:rPr>
              <a:t>……………8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_GB2312"/>
              </a:rPr>
              <a:t>1</a:t>
            </a:r>
            <a:r>
              <a:rPr lang="zh-CN" altLang="en-US" sz="2000" b="1" dirty="0">
                <a:latin typeface="楷体_GB2312"/>
              </a:rPr>
              <a:t>、预测收入</a:t>
            </a:r>
            <a:r>
              <a:rPr lang="en-US" altLang="zh-CN" sz="2000" b="1" dirty="0">
                <a:latin typeface="楷体_GB2312"/>
              </a:rPr>
              <a:t>……………………9</a:t>
            </a:r>
            <a:endParaRPr lang="en-US" altLang="zh-CN" sz="2000" b="1" dirty="0">
              <a:latin typeface="楷体_GB231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10905" y="2194913"/>
            <a:ext cx="392928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_GB2312"/>
              </a:rPr>
              <a:t>2</a:t>
            </a:r>
            <a:r>
              <a:rPr lang="zh-CN" altLang="en-US" sz="2000" b="1" dirty="0">
                <a:latin typeface="楷体_GB2312"/>
              </a:rPr>
              <a:t>、预测成本费用</a:t>
            </a:r>
            <a:r>
              <a:rPr lang="en-US" altLang="zh-CN" sz="2000" b="1" dirty="0">
                <a:latin typeface="楷体_GB2312"/>
              </a:rPr>
              <a:t>………………9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_GB2312"/>
              </a:rPr>
              <a:t>3</a:t>
            </a:r>
            <a:r>
              <a:rPr lang="zh-CN" altLang="en-US" sz="2000" b="1" dirty="0">
                <a:latin typeface="楷体_GB2312"/>
              </a:rPr>
              <a:t>、预测净利润</a:t>
            </a:r>
            <a:r>
              <a:rPr lang="en-US" altLang="zh-CN" sz="2000" b="1" dirty="0">
                <a:latin typeface="楷体_GB2312"/>
              </a:rPr>
              <a:t>…………………10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_GB2312"/>
              </a:rPr>
              <a:t>4</a:t>
            </a:r>
            <a:r>
              <a:rPr lang="zh-CN" altLang="en-US" sz="2000" b="1" dirty="0">
                <a:latin typeface="楷体_GB2312"/>
              </a:rPr>
              <a:t>、预计资产负债表</a:t>
            </a:r>
            <a:r>
              <a:rPr lang="en-US" altLang="zh-CN" sz="2000" b="1" dirty="0">
                <a:latin typeface="楷体_GB2312"/>
              </a:rPr>
              <a:t>……………11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_GB2312"/>
              </a:rPr>
              <a:t>四、计算评价指标 </a:t>
            </a:r>
            <a:r>
              <a:rPr lang="en-US" altLang="zh-CN" sz="2000" b="1" dirty="0">
                <a:latin typeface="楷体_GB2312"/>
              </a:rPr>
              <a:t>……………12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_GB2312"/>
              </a:rPr>
              <a:t>1</a:t>
            </a:r>
            <a:r>
              <a:rPr lang="zh-CN" altLang="en-US" sz="2000" b="1" dirty="0">
                <a:latin typeface="楷体_GB2312"/>
              </a:rPr>
              <a:t>、净现金流量</a:t>
            </a:r>
            <a:r>
              <a:rPr lang="en-US" altLang="zh-CN" sz="2000" b="1" dirty="0">
                <a:latin typeface="楷体_GB2312"/>
              </a:rPr>
              <a:t>…………………12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_GB2312"/>
              </a:rPr>
              <a:t>2</a:t>
            </a:r>
            <a:r>
              <a:rPr lang="zh-CN" altLang="en-US" sz="2000" b="1" dirty="0">
                <a:latin typeface="楷体_GB2312"/>
              </a:rPr>
              <a:t>、投资回收期</a:t>
            </a:r>
            <a:r>
              <a:rPr lang="en-US" altLang="zh-CN" sz="2000" b="1" dirty="0">
                <a:latin typeface="楷体_GB2312"/>
              </a:rPr>
              <a:t>…………………12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_GB2312"/>
              </a:rPr>
              <a:t>3</a:t>
            </a:r>
            <a:r>
              <a:rPr lang="zh-CN" altLang="en-US" sz="2000" b="1" dirty="0">
                <a:latin typeface="楷体_GB2312"/>
              </a:rPr>
              <a:t>、净现值</a:t>
            </a:r>
            <a:r>
              <a:rPr lang="en-US" altLang="zh-CN" sz="2000" b="1" dirty="0">
                <a:latin typeface="楷体_GB2312"/>
              </a:rPr>
              <a:t>………………………12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_GB2312"/>
              </a:rPr>
              <a:t>4</a:t>
            </a:r>
            <a:r>
              <a:rPr lang="zh-CN" altLang="en-US" sz="2000" b="1" dirty="0">
                <a:latin typeface="楷体_GB2312"/>
              </a:rPr>
              <a:t>、内部收益率</a:t>
            </a:r>
            <a:r>
              <a:rPr lang="en-US" altLang="zh-CN" sz="2000" b="1" dirty="0">
                <a:latin typeface="楷体_GB2312"/>
              </a:rPr>
              <a:t>…………………13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_GB2312"/>
              </a:rPr>
              <a:t>五、风险分析</a:t>
            </a:r>
            <a:r>
              <a:rPr lang="en-US" altLang="zh-CN" sz="2000" b="1" dirty="0">
                <a:latin typeface="楷体_GB2312"/>
              </a:rPr>
              <a:t> …………………14</a:t>
            </a:r>
            <a:endParaRPr lang="en-US" altLang="zh-CN" sz="2000" b="1" dirty="0">
              <a:latin typeface="楷体_GB231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_GB2312"/>
              </a:rPr>
              <a:t>六、项目投资决策</a:t>
            </a:r>
            <a:r>
              <a:rPr lang="en-US" altLang="zh-CN" sz="2000" b="1" dirty="0">
                <a:latin typeface="楷体_GB2312"/>
              </a:rPr>
              <a:t> ……………16</a:t>
            </a:r>
            <a:endParaRPr lang="en-US" altLang="zh-CN" sz="2000" b="1" dirty="0">
              <a:latin typeface="楷体_GB231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56816" y="1082322"/>
            <a:ext cx="3712007" cy="5393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TextBox 64"/>
          <p:cNvSpPr txBox="1"/>
          <p:nvPr/>
        </p:nvSpPr>
        <p:spPr>
          <a:xfrm>
            <a:off x="6689976" y="1107914"/>
            <a:ext cx="357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提出投资项目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 flipH="1">
            <a:off x="2050024" y="2592032"/>
            <a:ext cx="2057752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zh-CN" altLang="en-US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</a:t>
            </a:r>
            <a:endParaRPr lang="en-US" altLang="zh-CN" sz="2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5800">
              <a:defRPr/>
            </a:pPr>
            <a:r>
              <a:rPr lang="zh-CN" altLang="en-US" sz="6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ko-KR" sz="60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26"/>
          <p:cNvSpPr/>
          <p:nvPr/>
        </p:nvSpPr>
        <p:spPr>
          <a:xfrm>
            <a:off x="2736733" y="2465164"/>
            <a:ext cx="1845118" cy="534043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任意多边形 34"/>
          <p:cNvSpPr/>
          <p:nvPr/>
        </p:nvSpPr>
        <p:spPr>
          <a:xfrm>
            <a:off x="2046537" y="2795570"/>
            <a:ext cx="2301816" cy="1478645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27320" y="2073922"/>
            <a:ext cx="3712007" cy="539353"/>
          </a:xfrm>
          <a:prstGeom prst="rect">
            <a:avLst/>
          </a:prstGeom>
          <a:solidFill>
            <a:srgbClr val="41CBC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Box 64"/>
          <p:cNvSpPr txBox="1"/>
          <p:nvPr/>
        </p:nvSpPr>
        <p:spPr>
          <a:xfrm>
            <a:off x="6660480" y="2099514"/>
            <a:ext cx="357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确定初始投资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27320" y="3095021"/>
            <a:ext cx="3712007" cy="539353"/>
          </a:xfrm>
          <a:prstGeom prst="rect">
            <a:avLst/>
          </a:prstGeom>
          <a:solidFill>
            <a:srgbClr val="4A9CC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TextBox 64"/>
          <p:cNvSpPr txBox="1"/>
          <p:nvPr/>
        </p:nvSpPr>
        <p:spPr>
          <a:xfrm>
            <a:off x="6660480" y="3120613"/>
            <a:ext cx="357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预测运营情况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12572" y="4160366"/>
            <a:ext cx="3712007" cy="539353"/>
          </a:xfrm>
          <a:prstGeom prst="rect">
            <a:avLst/>
          </a:prstGeom>
          <a:solidFill>
            <a:srgbClr val="3456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Box 64"/>
          <p:cNvSpPr txBox="1"/>
          <p:nvPr/>
        </p:nvSpPr>
        <p:spPr>
          <a:xfrm>
            <a:off x="6645732" y="4185958"/>
            <a:ext cx="3578846" cy="461665"/>
          </a:xfrm>
          <a:prstGeom prst="rect">
            <a:avLst/>
          </a:prstGeom>
          <a:solidFill>
            <a:srgbClr val="34569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计算评价指标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87991" y="5271411"/>
            <a:ext cx="3712007" cy="539353"/>
          </a:xfrm>
          <a:prstGeom prst="rect">
            <a:avLst/>
          </a:prstGeom>
          <a:solidFill>
            <a:srgbClr val="5A53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TextBox 64"/>
          <p:cNvSpPr txBox="1"/>
          <p:nvPr/>
        </p:nvSpPr>
        <p:spPr>
          <a:xfrm>
            <a:off x="6621151" y="5297003"/>
            <a:ext cx="357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05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项目投资决策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8" grpId="0" animBg="1"/>
      <p:bldP spid="9" grpId="0"/>
      <p:bldP spid="11" grpId="0" animBg="1"/>
      <p:bldP spid="12" grpId="0"/>
      <p:bldP spid="14" grpId="0" animBg="1"/>
      <p:bldP spid="15" grpId="0" animBg="1"/>
      <p:bldP spid="13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3"/>
          <p:cNvSpPr>
            <a:spLocks noChangeArrowheads="1"/>
          </p:cNvSpPr>
          <p:nvPr/>
        </p:nvSpPr>
        <p:spPr bwMode="auto">
          <a:xfrm>
            <a:off x="2180087" y="372383"/>
            <a:ext cx="2656478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Arial" panose="020B0604020202020204" pitchFamily="34" charset="0"/>
              </a:rPr>
              <a:t>提出投资项目</a:t>
            </a:r>
            <a:endParaRPr lang="zh-CN" altLang="en-US" b="1" dirty="0">
              <a:cs typeface="Arial" panose="020B0604020202020204" pitchFamily="34" charset="0"/>
            </a:endParaRPr>
          </a:p>
        </p:txBody>
      </p:sp>
      <p:sp>
        <p:nvSpPr>
          <p:cNvPr id="18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" y="1285684"/>
            <a:ext cx="3457993" cy="523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timgsa.baidu.com/timg?image&amp;quality=80&amp;size=b9999_10000&amp;sec=1551598217061&amp;di=66de794ef52428df2eeb9c38b9c27b04&amp;imgtype=0&amp;src=http%3A%2F%2Fimg2.178.com%2Fnews%2F201509%2F235851572431%2F235851787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46" y="1252432"/>
            <a:ext cx="4444128" cy="25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46" y="3812251"/>
            <a:ext cx="4444128" cy="271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26" y="1259610"/>
            <a:ext cx="3496277" cy="526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32"/>
          <p:cNvGrpSpPr/>
          <p:nvPr/>
        </p:nvGrpSpPr>
        <p:grpSpPr>
          <a:xfrm>
            <a:off x="6336731" y="1779099"/>
            <a:ext cx="751552" cy="799676"/>
            <a:chOff x="915919" y="1853169"/>
            <a:chExt cx="1012961" cy="787400"/>
          </a:xfrm>
        </p:grpSpPr>
        <p:sp>
          <p:nvSpPr>
            <p:cNvPr id="42" name="平行四边形 41"/>
            <p:cNvSpPr/>
            <p:nvPr/>
          </p:nvSpPr>
          <p:spPr>
            <a:xfrm>
              <a:off x="915919" y="1853169"/>
              <a:ext cx="1012961" cy="787400"/>
            </a:xfrm>
            <a:prstGeom prst="parallelogram">
              <a:avLst/>
            </a:prstGeom>
            <a:solidFill>
              <a:srgbClr val="41CBC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3" name="椭圆 9"/>
            <p:cNvSpPr/>
            <p:nvPr/>
          </p:nvSpPr>
          <p:spPr>
            <a:xfrm>
              <a:off x="1237694" y="2063723"/>
              <a:ext cx="369412" cy="366291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64"/>
          <p:cNvGrpSpPr/>
          <p:nvPr/>
        </p:nvGrpSpPr>
        <p:grpSpPr>
          <a:xfrm>
            <a:off x="6336731" y="3331706"/>
            <a:ext cx="751552" cy="584200"/>
            <a:chOff x="915919" y="1853169"/>
            <a:chExt cx="1012961" cy="787400"/>
          </a:xfrm>
        </p:grpSpPr>
        <p:sp>
          <p:nvSpPr>
            <p:cNvPr id="49" name="平行四边形 48"/>
            <p:cNvSpPr/>
            <p:nvPr/>
          </p:nvSpPr>
          <p:spPr>
            <a:xfrm>
              <a:off x="915919" y="1853169"/>
              <a:ext cx="1012961" cy="787400"/>
            </a:xfrm>
            <a:prstGeom prst="parallelogram">
              <a:avLst/>
            </a:prstGeom>
            <a:solidFill>
              <a:srgbClr val="4B73A8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0" name="椭圆 16"/>
            <p:cNvSpPr/>
            <p:nvPr/>
          </p:nvSpPr>
          <p:spPr>
            <a:xfrm>
              <a:off x="1237694" y="2062163"/>
              <a:ext cx="369412" cy="369412"/>
            </a:xfrm>
            <a:custGeom>
              <a:avLst/>
              <a:gdLst>
                <a:gd name="connsiteX0" fmla="*/ 311151 w 331788"/>
                <a:gd name="connsiteY0" fmla="*/ 34925 h 331788"/>
                <a:gd name="connsiteX1" fmla="*/ 331788 w 331788"/>
                <a:gd name="connsiteY1" fmla="*/ 92075 h 331788"/>
                <a:gd name="connsiteX2" fmla="*/ 311151 w 331788"/>
                <a:gd name="connsiteY2" fmla="*/ 98425 h 331788"/>
                <a:gd name="connsiteX3" fmla="*/ 304801 w 331788"/>
                <a:gd name="connsiteY3" fmla="*/ 76200 h 331788"/>
                <a:gd name="connsiteX4" fmla="*/ 254001 w 331788"/>
                <a:gd name="connsiteY4" fmla="*/ 222251 h 331788"/>
                <a:gd name="connsiteX5" fmla="*/ 206376 w 331788"/>
                <a:gd name="connsiteY5" fmla="*/ 146050 h 331788"/>
                <a:gd name="connsiteX6" fmla="*/ 157163 w 331788"/>
                <a:gd name="connsiteY6" fmla="*/ 241301 h 331788"/>
                <a:gd name="connsiteX7" fmla="*/ 103188 w 331788"/>
                <a:gd name="connsiteY7" fmla="*/ 163513 h 331788"/>
                <a:gd name="connsiteX8" fmla="*/ 61913 w 331788"/>
                <a:gd name="connsiteY8" fmla="*/ 242888 h 331788"/>
                <a:gd name="connsiteX9" fmla="*/ 44450 w 331788"/>
                <a:gd name="connsiteY9" fmla="*/ 231776 h 331788"/>
                <a:gd name="connsiteX10" fmla="*/ 101600 w 331788"/>
                <a:gd name="connsiteY10" fmla="*/ 123825 h 331788"/>
                <a:gd name="connsiteX11" fmla="*/ 153988 w 331788"/>
                <a:gd name="connsiteY11" fmla="*/ 201613 h 331788"/>
                <a:gd name="connsiteX12" fmla="*/ 203201 w 331788"/>
                <a:gd name="connsiteY12" fmla="*/ 106363 h 331788"/>
                <a:gd name="connsiteX13" fmla="*/ 247651 w 331788"/>
                <a:gd name="connsiteY13" fmla="*/ 174625 h 331788"/>
                <a:gd name="connsiteX14" fmla="*/ 284163 w 331788"/>
                <a:gd name="connsiteY14" fmla="*/ 69850 h 331788"/>
                <a:gd name="connsiteX15" fmla="*/ 263526 w 331788"/>
                <a:gd name="connsiteY15" fmla="*/ 79375 h 331788"/>
                <a:gd name="connsiteX16" fmla="*/ 255588 w 331788"/>
                <a:gd name="connsiteY16" fmla="*/ 61913 h 331788"/>
                <a:gd name="connsiteX17" fmla="*/ 0 w 331788"/>
                <a:gd name="connsiteY17" fmla="*/ 0 h 331788"/>
                <a:gd name="connsiteX18" fmla="*/ 20637 w 331788"/>
                <a:gd name="connsiteY18" fmla="*/ 0 h 331788"/>
                <a:gd name="connsiteX19" fmla="*/ 20637 w 331788"/>
                <a:gd name="connsiteY19" fmla="*/ 311151 h 331788"/>
                <a:gd name="connsiteX20" fmla="*/ 331788 w 331788"/>
                <a:gd name="connsiteY20" fmla="*/ 311151 h 331788"/>
                <a:gd name="connsiteX21" fmla="*/ 331788 w 331788"/>
                <a:gd name="connsiteY21" fmla="*/ 331788 h 331788"/>
                <a:gd name="connsiteX22" fmla="*/ 0 w 331788"/>
                <a:gd name="connsiteY22" fmla="*/ 3317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1788" h="331788">
                  <a:moveTo>
                    <a:pt x="311151" y="34925"/>
                  </a:moveTo>
                  <a:lnTo>
                    <a:pt x="331788" y="92075"/>
                  </a:lnTo>
                  <a:lnTo>
                    <a:pt x="311151" y="98425"/>
                  </a:lnTo>
                  <a:lnTo>
                    <a:pt x="304801" y="76200"/>
                  </a:lnTo>
                  <a:lnTo>
                    <a:pt x="254001" y="222251"/>
                  </a:lnTo>
                  <a:lnTo>
                    <a:pt x="206376" y="146050"/>
                  </a:lnTo>
                  <a:lnTo>
                    <a:pt x="157163" y="241301"/>
                  </a:lnTo>
                  <a:lnTo>
                    <a:pt x="103188" y="163513"/>
                  </a:lnTo>
                  <a:lnTo>
                    <a:pt x="61913" y="242888"/>
                  </a:lnTo>
                  <a:lnTo>
                    <a:pt x="44450" y="231776"/>
                  </a:lnTo>
                  <a:lnTo>
                    <a:pt x="101600" y="123825"/>
                  </a:lnTo>
                  <a:lnTo>
                    <a:pt x="153988" y="201613"/>
                  </a:lnTo>
                  <a:lnTo>
                    <a:pt x="203201" y="106363"/>
                  </a:lnTo>
                  <a:lnTo>
                    <a:pt x="247651" y="174625"/>
                  </a:lnTo>
                  <a:lnTo>
                    <a:pt x="284163" y="69850"/>
                  </a:lnTo>
                  <a:lnTo>
                    <a:pt x="263526" y="79375"/>
                  </a:lnTo>
                  <a:lnTo>
                    <a:pt x="255588" y="61913"/>
                  </a:lnTo>
                  <a:close/>
                  <a:moveTo>
                    <a:pt x="0" y="0"/>
                  </a:moveTo>
                  <a:lnTo>
                    <a:pt x="20637" y="0"/>
                  </a:lnTo>
                  <a:lnTo>
                    <a:pt x="20637" y="311151"/>
                  </a:lnTo>
                  <a:lnTo>
                    <a:pt x="331788" y="311151"/>
                  </a:lnTo>
                  <a:lnTo>
                    <a:pt x="331788" y="331788"/>
                  </a:lnTo>
                  <a:lnTo>
                    <a:pt x="0" y="3317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71"/>
          <p:cNvGrpSpPr/>
          <p:nvPr/>
        </p:nvGrpSpPr>
        <p:grpSpPr>
          <a:xfrm>
            <a:off x="6336731" y="4579481"/>
            <a:ext cx="751552" cy="584200"/>
            <a:chOff x="915919" y="1853169"/>
            <a:chExt cx="1012961" cy="787400"/>
          </a:xfrm>
        </p:grpSpPr>
        <p:sp>
          <p:nvSpPr>
            <p:cNvPr id="56" name="平行四边形 55"/>
            <p:cNvSpPr/>
            <p:nvPr/>
          </p:nvSpPr>
          <p:spPr>
            <a:xfrm>
              <a:off x="915919" y="1853169"/>
              <a:ext cx="1012961" cy="787400"/>
            </a:xfrm>
            <a:prstGeom prst="parallelogram">
              <a:avLst/>
            </a:prstGeom>
            <a:solidFill>
              <a:srgbClr val="4A9CC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7" name="椭圆 23"/>
            <p:cNvSpPr/>
            <p:nvPr/>
          </p:nvSpPr>
          <p:spPr>
            <a:xfrm>
              <a:off x="1237694" y="2087311"/>
              <a:ext cx="369412" cy="319115"/>
            </a:xfrm>
            <a:custGeom>
              <a:avLst/>
              <a:gdLst>
                <a:gd name="T0" fmla="*/ 185 w 256"/>
                <a:gd name="T1" fmla="*/ 0 h 222"/>
                <a:gd name="T2" fmla="*/ 256 w 256"/>
                <a:gd name="T3" fmla="*/ 71 h 222"/>
                <a:gd name="T4" fmla="*/ 128 w 256"/>
                <a:gd name="T5" fmla="*/ 222 h 222"/>
                <a:gd name="T6" fmla="*/ 0 w 256"/>
                <a:gd name="T7" fmla="*/ 71 h 222"/>
                <a:gd name="T8" fmla="*/ 71 w 256"/>
                <a:gd name="T9" fmla="*/ 0 h 222"/>
                <a:gd name="T10" fmla="*/ 128 w 256"/>
                <a:gd name="T11" fmla="*/ 30 h 222"/>
                <a:gd name="T12" fmla="*/ 185 w 25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22">
                  <a:moveTo>
                    <a:pt x="185" y="0"/>
                  </a:moveTo>
                  <a:cubicBezTo>
                    <a:pt x="224" y="0"/>
                    <a:pt x="256" y="32"/>
                    <a:pt x="256" y="71"/>
                  </a:cubicBezTo>
                  <a:cubicBezTo>
                    <a:pt x="256" y="136"/>
                    <a:pt x="128" y="222"/>
                    <a:pt x="128" y="222"/>
                  </a:cubicBezTo>
                  <a:cubicBezTo>
                    <a:pt x="128" y="222"/>
                    <a:pt x="0" y="139"/>
                    <a:pt x="0" y="71"/>
                  </a:cubicBezTo>
                  <a:cubicBezTo>
                    <a:pt x="0" y="23"/>
                    <a:pt x="32" y="0"/>
                    <a:pt x="71" y="0"/>
                  </a:cubicBezTo>
                  <a:cubicBezTo>
                    <a:pt x="94" y="0"/>
                    <a:pt x="115" y="12"/>
                    <a:pt x="128" y="30"/>
                  </a:cubicBezTo>
                  <a:cubicBezTo>
                    <a:pt x="141" y="12"/>
                    <a:pt x="162" y="0"/>
                    <a:pt x="1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矩形 3"/>
          <p:cNvSpPr>
            <a:spLocks noChangeArrowheads="1"/>
          </p:cNvSpPr>
          <p:nvPr/>
        </p:nvSpPr>
        <p:spPr bwMode="auto">
          <a:xfrm>
            <a:off x="2180087" y="372383"/>
            <a:ext cx="2656478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Arial" panose="020B0604020202020204" pitchFamily="34" charset="0"/>
              </a:rPr>
              <a:t>提出投资项目</a:t>
            </a:r>
            <a:endParaRPr lang="zh-CN" altLang="en-US" b="1" dirty="0">
              <a:cs typeface="Arial" panose="020B0604020202020204" pitchFamily="34" charset="0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7184706" y="1704653"/>
            <a:ext cx="3534924" cy="9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市场需求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提供什么产品（服务）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矩形 3"/>
          <p:cNvSpPr>
            <a:spLocks noChangeArrowheads="1"/>
          </p:cNvSpPr>
          <p:nvPr/>
        </p:nvSpPr>
        <p:spPr bwMode="auto">
          <a:xfrm>
            <a:off x="7174874" y="3110666"/>
            <a:ext cx="4204979" cy="9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行业现状分析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提供的产品（服务）挣钱吗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矩形 3"/>
          <p:cNvSpPr>
            <a:spLocks noChangeArrowheads="1"/>
          </p:cNvSpPr>
          <p:nvPr/>
        </p:nvSpPr>
        <p:spPr bwMode="auto">
          <a:xfrm>
            <a:off x="7179790" y="4487182"/>
            <a:ext cx="3534924" cy="9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项目特色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产品（服务）有优势吗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0882" y="1420467"/>
            <a:ext cx="4261054" cy="43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3"/>
          <p:cNvSpPr>
            <a:spLocks noChangeArrowheads="1"/>
          </p:cNvSpPr>
          <p:nvPr/>
        </p:nvSpPr>
        <p:spPr bwMode="auto">
          <a:xfrm>
            <a:off x="2180087" y="372383"/>
            <a:ext cx="2656478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Arial" panose="020B0604020202020204" pitchFamily="34" charset="0"/>
              </a:rPr>
              <a:t>提出投资项目</a:t>
            </a:r>
            <a:endParaRPr lang="zh-CN" altLang="en-US" b="1" dirty="0">
              <a:cs typeface="Arial" panose="020B0604020202020204" pitchFamily="34" charset="0"/>
            </a:endParaRPr>
          </a:p>
        </p:txBody>
      </p:sp>
      <p:sp>
        <p:nvSpPr>
          <p:cNvPr id="18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 flipH="1">
            <a:off x="869713" y="5047225"/>
            <a:ext cx="4233228" cy="609390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终结期可暂时不考虑。</a:t>
            </a:r>
            <a:r>
              <a:rPr lang="en-US" altLang="zh-CN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ko-KR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ko-KR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PA-燕尾形 9"/>
          <p:cNvSpPr/>
          <p:nvPr>
            <p:custDataLst>
              <p:tags r:id="rId1"/>
            </p:custDataLst>
          </p:nvPr>
        </p:nvSpPr>
        <p:spPr>
          <a:xfrm>
            <a:off x="2949677" y="3493303"/>
            <a:ext cx="8197295" cy="406400"/>
          </a:xfrm>
          <a:prstGeom prst="chevron">
            <a:avLst>
              <a:gd name="adj" fmla="val 32323"/>
            </a:avLst>
          </a:prstGeom>
          <a:solidFill>
            <a:srgbClr val="F16227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4" name="PA-椭圆 14"/>
          <p:cNvSpPr/>
          <p:nvPr>
            <p:custDataLst>
              <p:tags r:id="rId2"/>
            </p:custDataLst>
          </p:nvPr>
        </p:nvSpPr>
        <p:spPr>
          <a:xfrm>
            <a:off x="1381951" y="2271252"/>
            <a:ext cx="1317010" cy="823441"/>
          </a:xfrm>
          <a:prstGeom prst="ellipse">
            <a:avLst/>
          </a:prstGeom>
          <a:solidFill>
            <a:srgbClr val="4A9C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PA-椭圆 17"/>
          <p:cNvSpPr/>
          <p:nvPr>
            <p:custDataLst>
              <p:tags r:id="rId3"/>
            </p:custDataLst>
          </p:nvPr>
        </p:nvSpPr>
        <p:spPr>
          <a:xfrm>
            <a:off x="7198195" y="4359685"/>
            <a:ext cx="1252634" cy="814438"/>
          </a:xfrm>
          <a:prstGeom prst="ellipse">
            <a:avLst/>
          </a:prstGeom>
          <a:solidFill>
            <a:srgbClr val="4A9C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cxnSp>
        <p:nvCxnSpPr>
          <p:cNvPr id="28" name="PA-直接连接符 22"/>
          <p:cNvCxnSpPr/>
          <p:nvPr>
            <p:custDataLst>
              <p:tags r:id="rId4"/>
            </p:custDataLst>
          </p:nvPr>
        </p:nvCxnSpPr>
        <p:spPr>
          <a:xfrm flipH="1" flipV="1">
            <a:off x="7749441" y="3737107"/>
            <a:ext cx="0" cy="640080"/>
          </a:xfrm>
          <a:prstGeom prst="line">
            <a:avLst/>
          </a:prstGeom>
          <a:ln w="19050" cmpd="sng">
            <a:solidFill>
              <a:schemeClr val="accent4">
                <a:lumMod val="75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A-直接连接符 19"/>
          <p:cNvCxnSpPr/>
          <p:nvPr>
            <p:custDataLst>
              <p:tags r:id="rId5"/>
            </p:custDataLst>
          </p:nvPr>
        </p:nvCxnSpPr>
        <p:spPr>
          <a:xfrm flipH="1" flipV="1">
            <a:off x="2016223" y="3038877"/>
            <a:ext cx="0" cy="64008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PA-矩形 47"/>
          <p:cNvSpPr/>
          <p:nvPr>
            <p:custDataLst>
              <p:tags r:id="rId6"/>
            </p:custDataLst>
          </p:nvPr>
        </p:nvSpPr>
        <p:spPr>
          <a:xfrm>
            <a:off x="6801118" y="4446943"/>
            <a:ext cx="20127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运营期</a:t>
            </a:r>
            <a:endParaRPr lang="id-ID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3960" y="1579563"/>
            <a:ext cx="6288901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关于建设期、运营期、终结期的假设：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PA-燕尾形 25"/>
          <p:cNvSpPr/>
          <p:nvPr>
            <p:custDataLst>
              <p:tags r:id="rId7"/>
            </p:custDataLst>
          </p:nvPr>
        </p:nvSpPr>
        <p:spPr>
          <a:xfrm>
            <a:off x="952504" y="3493537"/>
            <a:ext cx="2127437" cy="406400"/>
          </a:xfrm>
          <a:prstGeom prst="chevron">
            <a:avLst>
              <a:gd name="adj" fmla="val 32323"/>
            </a:avLst>
          </a:prstGeom>
          <a:solidFill>
            <a:srgbClr val="FFFF00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7" name="PA-矩形 47"/>
          <p:cNvSpPr/>
          <p:nvPr>
            <p:custDataLst>
              <p:tags r:id="rId8"/>
            </p:custDataLst>
          </p:nvPr>
        </p:nvSpPr>
        <p:spPr>
          <a:xfrm>
            <a:off x="1067179" y="2436750"/>
            <a:ext cx="20127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建设期</a:t>
            </a:r>
            <a:endParaRPr lang="id-ID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0659" y="4164821"/>
            <a:ext cx="3751348" cy="49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若建设期较短，可视同为</a:t>
            </a: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90787" y="2624404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一般建议</a:t>
            </a:r>
            <a:r>
              <a:rPr lang="en-US" altLang="zh-CN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3-5</a:t>
            </a:r>
            <a:r>
              <a: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  <p:bldP spid="22" grpId="0" animBg="1"/>
      <p:bldP spid="24" grpId="0" animBg="1"/>
      <p:bldP spid="26" grpId="0" animBg="1"/>
      <p:bldP spid="35" grpId="0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6"/>
          <p:cNvSpPr txBox="1"/>
          <p:nvPr/>
        </p:nvSpPr>
        <p:spPr>
          <a:xfrm>
            <a:off x="995768" y="1395385"/>
            <a:ext cx="953458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初始投资：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通过投资、购买具有实质内含的经营资产（固定     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资产、流动资产等），形成具体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生产能力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    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实质性生产经营的能力。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长期资产：固定资产（房屋、机器设备等）</a:t>
            </a: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无形资产（专利、专有技术等）</a:t>
            </a: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……</a:t>
            </a: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流动资产：货币资金（用于支付各种费用）</a:t>
            </a: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原材料及辅材</a:t>
            </a: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低值易耗品</a:t>
            </a: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……</a:t>
            </a:r>
            <a:endParaRPr lang="en-US" altLang="zh-CN" sz="2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2165338" y="446122"/>
            <a:ext cx="2656478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Arial" panose="020B0604020202020204" pitchFamily="34" charset="0"/>
              </a:rPr>
              <a:t>确定初始投资</a:t>
            </a:r>
            <a:endParaRPr lang="zh-CN" altLang="en-US" b="1" dirty="0">
              <a:cs typeface="Arial" panose="020B0604020202020204" pitchFamily="34" charset="0"/>
            </a:endParaRPr>
          </a:p>
        </p:txBody>
      </p:sp>
      <p:sp>
        <p:nvSpPr>
          <p:cNvPr id="6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E0DFE4"/>
              </a:clrFrom>
              <a:clrTo>
                <a:srgbClr val="E0DF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542416" y="1710812"/>
            <a:ext cx="959013" cy="97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4977321" y="2474002"/>
            <a:ext cx="5636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6" name="Picture 8" descr="https://timgsa.baidu.com/timg?image&amp;quality=80&amp;size=b9999_10000&amp;sec=1523714818062&amp;di=ed231fab988c47b6ea1a6a33400d5624&amp;imgtype=0&amp;src=http%3A%2F%2Fpic.qiantucdn.com%2F58pic%2F18%2F36%2F32%2F11T58PICNRz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2911014"/>
            <a:ext cx="9753600" cy="2486026"/>
          </a:xfrm>
          <a:prstGeom prst="rect">
            <a:avLst/>
          </a:prstGeom>
          <a:noFill/>
        </p:spPr>
      </p:pic>
      <p:sp>
        <p:nvSpPr>
          <p:cNvPr id="28" name="线形标注 1 27"/>
          <p:cNvSpPr/>
          <p:nvPr/>
        </p:nvSpPr>
        <p:spPr>
          <a:xfrm>
            <a:off x="8180439" y="1946787"/>
            <a:ext cx="1828800" cy="501445"/>
          </a:xfrm>
          <a:prstGeom prst="borderCallout1">
            <a:avLst>
              <a:gd name="adj1" fmla="val 18750"/>
              <a:gd name="adj2" fmla="val -8333"/>
              <a:gd name="adj3" fmla="val 188971"/>
              <a:gd name="adj4" fmla="val -59300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机器设备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线形标注 1 28"/>
          <p:cNvSpPr/>
          <p:nvPr/>
        </p:nvSpPr>
        <p:spPr>
          <a:xfrm>
            <a:off x="1052053" y="1848466"/>
            <a:ext cx="1828800" cy="501445"/>
          </a:xfrm>
          <a:prstGeom prst="borderCallout1">
            <a:avLst>
              <a:gd name="adj1" fmla="val 59927"/>
              <a:gd name="adj2" fmla="val 102957"/>
              <a:gd name="adj3" fmla="val 188972"/>
              <a:gd name="adj4" fmla="val 147152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厂房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线形标注 1 29"/>
          <p:cNvSpPr/>
          <p:nvPr/>
        </p:nvSpPr>
        <p:spPr>
          <a:xfrm>
            <a:off x="2753034" y="5407743"/>
            <a:ext cx="1828800" cy="501445"/>
          </a:xfrm>
          <a:prstGeom prst="borderCallout1">
            <a:avLst>
              <a:gd name="adj1" fmla="val 59927"/>
              <a:gd name="adj2" fmla="val 102957"/>
              <a:gd name="adj3" fmla="val -243381"/>
              <a:gd name="adj4" fmla="val 131830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原材料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165338" y="446122"/>
            <a:ext cx="2656478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Arial" panose="020B0604020202020204" pitchFamily="34" charset="0"/>
              </a:rPr>
              <a:t>确定初始投资</a:t>
            </a:r>
            <a:endParaRPr lang="zh-CN" altLang="en-US" b="1" dirty="0">
              <a:cs typeface="Arial" panose="020B0604020202020204" pitchFamily="34" charset="0"/>
            </a:endParaRPr>
          </a:p>
        </p:txBody>
      </p:sp>
      <p:sp>
        <p:nvSpPr>
          <p:cNvPr id="12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165338" y="446122"/>
            <a:ext cx="2656478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Arial" panose="020B0604020202020204" pitchFamily="34" charset="0"/>
              </a:rPr>
              <a:t>确定初始投资</a:t>
            </a:r>
            <a:endParaRPr lang="zh-CN" altLang="en-US" b="1" dirty="0">
              <a:cs typeface="Arial" panose="020B0604020202020204" pitchFamily="34" charset="0"/>
            </a:endParaRPr>
          </a:p>
        </p:txBody>
      </p:sp>
      <p:sp>
        <p:nvSpPr>
          <p:cNvPr id="8" name="TextBox 59"/>
          <p:cNvSpPr txBox="1">
            <a:spLocks noChangeArrowheads="1"/>
          </p:cNvSpPr>
          <p:nvPr/>
        </p:nvSpPr>
        <p:spPr bwMode="auto">
          <a:xfrm flipH="1">
            <a:off x="1091380" y="353962"/>
            <a:ext cx="81888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685800"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ko-KR" sz="36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26"/>
          <p:cNvSpPr/>
          <p:nvPr/>
        </p:nvSpPr>
        <p:spPr>
          <a:xfrm>
            <a:off x="1017638" y="280220"/>
            <a:ext cx="1002891" cy="294968"/>
          </a:xfrm>
          <a:custGeom>
            <a:avLst/>
            <a:gdLst>
              <a:gd name="connsiteX0" fmla="*/ 0 w 1682088"/>
              <a:gd name="connsiteY0" fmla="*/ 0 h 519125"/>
              <a:gd name="connsiteX1" fmla="*/ 1682088 w 1682088"/>
              <a:gd name="connsiteY1" fmla="*/ 0 h 519125"/>
              <a:gd name="connsiteX2" fmla="*/ 1682088 w 1682088"/>
              <a:gd name="connsiteY2" fmla="*/ 519125 h 519125"/>
              <a:gd name="connsiteX3" fmla="*/ 0 w 1682088"/>
              <a:gd name="connsiteY3" fmla="*/ 519125 h 519125"/>
              <a:gd name="connsiteX4" fmla="*/ 0 w 1682088"/>
              <a:gd name="connsiteY4" fmla="*/ 0 h 519125"/>
              <a:gd name="connsiteX0-1" fmla="*/ 0 w 1682088"/>
              <a:gd name="connsiteY0-2" fmla="*/ 519125 h 610565"/>
              <a:gd name="connsiteX1-3" fmla="*/ 0 w 1682088"/>
              <a:gd name="connsiteY1-4" fmla="*/ 0 h 610565"/>
              <a:gd name="connsiteX2-5" fmla="*/ 1682088 w 1682088"/>
              <a:gd name="connsiteY2-6" fmla="*/ 0 h 610565"/>
              <a:gd name="connsiteX3-7" fmla="*/ 1682088 w 1682088"/>
              <a:gd name="connsiteY3-8" fmla="*/ 519125 h 610565"/>
              <a:gd name="connsiteX4-9" fmla="*/ 91440 w 1682088"/>
              <a:gd name="connsiteY4-10" fmla="*/ 610565 h 610565"/>
              <a:gd name="connsiteX0-11" fmla="*/ 0 w 1682088"/>
              <a:gd name="connsiteY0-12" fmla="*/ 519125 h 519125"/>
              <a:gd name="connsiteX1-13" fmla="*/ 0 w 1682088"/>
              <a:gd name="connsiteY1-14" fmla="*/ 0 h 519125"/>
              <a:gd name="connsiteX2-15" fmla="*/ 1682088 w 1682088"/>
              <a:gd name="connsiteY2-16" fmla="*/ 0 h 519125"/>
              <a:gd name="connsiteX3-17" fmla="*/ 1682088 w 1682088"/>
              <a:gd name="connsiteY3-18" fmla="*/ 519125 h 519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82088" h="519125">
                <a:moveTo>
                  <a:pt x="0" y="519125"/>
                </a:moveTo>
                <a:lnTo>
                  <a:pt x="0" y="0"/>
                </a:lnTo>
                <a:lnTo>
                  <a:pt x="1682088" y="0"/>
                </a:lnTo>
                <a:lnTo>
                  <a:pt x="1682088" y="519125"/>
                </a:lnTo>
              </a:path>
            </a:pathLst>
          </a:cu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任意多边形 34"/>
          <p:cNvSpPr/>
          <p:nvPr/>
        </p:nvSpPr>
        <p:spPr>
          <a:xfrm>
            <a:off x="840659" y="501447"/>
            <a:ext cx="1106128" cy="560438"/>
          </a:xfrm>
          <a:custGeom>
            <a:avLst/>
            <a:gdLst>
              <a:gd name="connsiteX0" fmla="*/ 0 w 2463662"/>
              <a:gd name="connsiteY0" fmla="*/ 0 h 1478645"/>
              <a:gd name="connsiteX1" fmla="*/ 877819 w 2463662"/>
              <a:gd name="connsiteY1" fmla="*/ 0 h 1478645"/>
              <a:gd name="connsiteX2" fmla="*/ 877819 w 2463662"/>
              <a:gd name="connsiteY2" fmla="*/ 1105159 h 1478645"/>
              <a:gd name="connsiteX3" fmla="*/ 2463662 w 2463662"/>
              <a:gd name="connsiteY3" fmla="*/ 1105159 h 1478645"/>
              <a:gd name="connsiteX4" fmla="*/ 2463662 w 2463662"/>
              <a:gd name="connsiteY4" fmla="*/ 1478645 h 1478645"/>
              <a:gd name="connsiteX5" fmla="*/ 0 w 2463662"/>
              <a:gd name="connsiteY5" fmla="*/ 1478645 h 1478645"/>
              <a:gd name="connsiteX6" fmla="*/ 0 w 2463662"/>
              <a:gd name="connsiteY6" fmla="*/ 0 h 1478645"/>
              <a:gd name="connsiteX0-1" fmla="*/ 877819 w 2463662"/>
              <a:gd name="connsiteY0-2" fmla="*/ 1105159 h 1478645"/>
              <a:gd name="connsiteX1-3" fmla="*/ 2463662 w 2463662"/>
              <a:gd name="connsiteY1-4" fmla="*/ 1105159 h 1478645"/>
              <a:gd name="connsiteX2-5" fmla="*/ 2463662 w 2463662"/>
              <a:gd name="connsiteY2-6" fmla="*/ 1478645 h 1478645"/>
              <a:gd name="connsiteX3-7" fmla="*/ 0 w 2463662"/>
              <a:gd name="connsiteY3-8" fmla="*/ 1478645 h 1478645"/>
              <a:gd name="connsiteX4-9" fmla="*/ 0 w 2463662"/>
              <a:gd name="connsiteY4-10" fmla="*/ 0 h 1478645"/>
              <a:gd name="connsiteX5-11" fmla="*/ 877819 w 2463662"/>
              <a:gd name="connsiteY5-12" fmla="*/ 0 h 1478645"/>
              <a:gd name="connsiteX6-13" fmla="*/ 969259 w 2463662"/>
              <a:gd name="connsiteY6-14" fmla="*/ 1196599 h 1478645"/>
              <a:gd name="connsiteX0-15" fmla="*/ 877819 w 2463662"/>
              <a:gd name="connsiteY0-16" fmla="*/ 1105159 h 1478645"/>
              <a:gd name="connsiteX1-17" fmla="*/ 2463662 w 2463662"/>
              <a:gd name="connsiteY1-18" fmla="*/ 1105159 h 1478645"/>
              <a:gd name="connsiteX2-19" fmla="*/ 2463662 w 2463662"/>
              <a:gd name="connsiteY2-20" fmla="*/ 1478645 h 1478645"/>
              <a:gd name="connsiteX3-21" fmla="*/ 0 w 2463662"/>
              <a:gd name="connsiteY3-22" fmla="*/ 1478645 h 1478645"/>
              <a:gd name="connsiteX4-23" fmla="*/ 0 w 2463662"/>
              <a:gd name="connsiteY4-24" fmla="*/ 0 h 1478645"/>
              <a:gd name="connsiteX5-25" fmla="*/ 877819 w 2463662"/>
              <a:gd name="connsiteY5-26" fmla="*/ 0 h 1478645"/>
              <a:gd name="connsiteX0-27" fmla="*/ 2463662 w 2463662"/>
              <a:gd name="connsiteY0-28" fmla="*/ 1105159 h 1478645"/>
              <a:gd name="connsiteX1-29" fmla="*/ 2463662 w 2463662"/>
              <a:gd name="connsiteY1-30" fmla="*/ 1478645 h 1478645"/>
              <a:gd name="connsiteX2-31" fmla="*/ 0 w 2463662"/>
              <a:gd name="connsiteY2-32" fmla="*/ 1478645 h 1478645"/>
              <a:gd name="connsiteX3-33" fmla="*/ 0 w 2463662"/>
              <a:gd name="connsiteY3-34" fmla="*/ 0 h 1478645"/>
              <a:gd name="connsiteX4-35" fmla="*/ 877819 w 2463662"/>
              <a:gd name="connsiteY4-36" fmla="*/ 0 h 14786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63662" h="1478645">
                <a:moveTo>
                  <a:pt x="2463662" y="1105159"/>
                </a:moveTo>
                <a:lnTo>
                  <a:pt x="2463662" y="1478645"/>
                </a:lnTo>
                <a:lnTo>
                  <a:pt x="0" y="1478645"/>
                </a:lnTo>
                <a:lnTo>
                  <a:pt x="0" y="0"/>
                </a:lnTo>
                <a:lnTo>
                  <a:pt x="877819" y="0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admin.soupu.com/upload/editor/2016/10/2016102713285913_y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89" y="2119158"/>
            <a:ext cx="4762500" cy="321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dmin.soupu.com/upload/editor/2016/10/2016102713284350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38" y="2119158"/>
            <a:ext cx="5364725" cy="321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线形标注 1 10"/>
          <p:cNvSpPr/>
          <p:nvPr/>
        </p:nvSpPr>
        <p:spPr>
          <a:xfrm>
            <a:off x="3330438" y="1226039"/>
            <a:ext cx="1828800" cy="501445"/>
          </a:xfrm>
          <a:prstGeom prst="borderCallout1">
            <a:avLst>
              <a:gd name="adj1" fmla="val 56986"/>
              <a:gd name="adj2" fmla="val -2688"/>
              <a:gd name="adj3" fmla="val 171326"/>
              <a:gd name="adj4" fmla="val -39138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店  面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7610265" y="1226038"/>
            <a:ext cx="1828800" cy="501445"/>
          </a:xfrm>
          <a:prstGeom prst="borderCallout1">
            <a:avLst>
              <a:gd name="adj1" fmla="val 59926"/>
              <a:gd name="adj2" fmla="val 104571"/>
              <a:gd name="adj3" fmla="val 159559"/>
              <a:gd name="adj4" fmla="val 131023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设   备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线形标注 1 12"/>
          <p:cNvSpPr/>
          <p:nvPr/>
        </p:nvSpPr>
        <p:spPr>
          <a:xfrm>
            <a:off x="5673214" y="5850199"/>
            <a:ext cx="1828800" cy="501445"/>
          </a:xfrm>
          <a:prstGeom prst="borderCallout1">
            <a:avLst>
              <a:gd name="adj1" fmla="val 59927"/>
              <a:gd name="adj2" fmla="val 102957"/>
              <a:gd name="adj3" fmla="val -84558"/>
              <a:gd name="adj4" fmla="val 133443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桌椅板凳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PA" val="v5.2.3"/>
</p:tagLst>
</file>

<file path=ppt/tags/tag2.xml><?xml version="1.0" encoding="utf-8"?>
<p:tagLst xmlns:p="http://schemas.openxmlformats.org/presentationml/2006/main">
  <p:tag name="PA" val="v5.2.3"/>
</p:tagLst>
</file>

<file path=ppt/tags/tag3.xml><?xml version="1.0" encoding="utf-8"?>
<p:tagLst xmlns:p="http://schemas.openxmlformats.org/presentationml/2006/main">
  <p:tag name="PA" val="v5.2.3"/>
</p:tagLst>
</file>

<file path=ppt/tags/tag4.xml><?xml version="1.0" encoding="utf-8"?>
<p:tagLst xmlns:p="http://schemas.openxmlformats.org/presentationml/2006/main">
  <p:tag name="PA" val="v5.2.3"/>
</p:tagLst>
</file>

<file path=ppt/tags/tag5.xml><?xml version="1.0" encoding="utf-8"?>
<p:tagLst xmlns:p="http://schemas.openxmlformats.org/presentationml/2006/main">
  <p:tag name="PA" val="v5.2.3"/>
</p:tagLst>
</file>

<file path=ppt/tags/tag6.xml><?xml version="1.0" encoding="utf-8"?>
<p:tagLst xmlns:p="http://schemas.openxmlformats.org/presentationml/2006/main">
  <p:tag name="PA" val="v5.2.3"/>
</p:tagLst>
</file>

<file path=ppt/tags/tag7.xml><?xml version="1.0" encoding="utf-8"?>
<p:tagLst xmlns:p="http://schemas.openxmlformats.org/presentationml/2006/main">
  <p:tag name="PA" val="v5.2.3"/>
</p:tagLst>
</file>

<file path=ppt/tags/tag8.xml><?xml version="1.0" encoding="utf-8"?>
<p:tagLst xmlns:p="http://schemas.openxmlformats.org/presentationml/2006/main">
  <p:tag name="PA" val="v5.2.3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1788</Words>
  <Application>WPS 演示</Application>
  <PresentationFormat>自定义</PresentationFormat>
  <Paragraphs>352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Lato</vt:lpstr>
      <vt:lpstr>华文隶书</vt:lpstr>
      <vt:lpstr>方正尚酷简体</vt:lpstr>
      <vt:lpstr>Segoe Print</vt:lpstr>
      <vt:lpstr>Calibri</vt:lpstr>
      <vt:lpstr>等线 Light</vt:lpstr>
      <vt:lpstr>Arial Unicode MS</vt:lpstr>
      <vt:lpstr>Calibri Light</vt:lpstr>
      <vt:lpstr>等线</vt:lpstr>
      <vt:lpstr>Impact</vt:lpstr>
      <vt:lpstr>楷体_GB2312</vt:lpstr>
      <vt:lpstr>新宋体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乐天</cp:lastModifiedBy>
  <cp:revision>155</cp:revision>
  <dcterms:created xsi:type="dcterms:W3CDTF">2017-08-18T03:02:00Z</dcterms:created>
  <dcterms:modified xsi:type="dcterms:W3CDTF">2025-08-28T08:26:49Z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406340F09C3344E6AB8941EC44ECDBDF_12</vt:lpwstr>
  </property>
</Properties>
</file>