
<file path=[Content_Types].xml><?xml version="1.0" encoding="utf-8"?>
<Types xmlns="http://schemas.openxmlformats.org/package/2006/content-types">
  <Default Extension="vml" ContentType="application/vnd.openxmlformats-officedocument.vmlDrawing"/>
  <Default Extension="bin" ContentType="application/vnd.openxmlformats-officedocument.oleObject"/>
  <Default Extension="emf" ContentType="image/x-emf"/>
  <Default Extension="png" ContentType="image/png"/>
  <Default Extension="wmf" ContentType="image/x-wmf"/>
  <Default Extension="jpeg" ContentType="image/jpeg"/>
  <Default Extension="JPG" ContentType="image/.jpg"/>
  <Default Extension="gif" ContentType="image/gi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diagrams/colors1.xml" ContentType="application/vnd.openxmlformats-officedocument.drawingml.diagramColors+xml"/>
  <Override PartName="/ppt/diagrams/colors2.xml" ContentType="application/vnd.openxmlformats-officedocument.drawingml.diagramColors+xml"/>
  <Override PartName="/ppt/diagrams/colors3.xml" ContentType="application/vnd.openxmlformats-officedocument.drawingml.diagramColors+xml"/>
  <Override PartName="/ppt/diagrams/colors4.xml" ContentType="application/vnd.openxmlformats-officedocument.drawingml.diagramColors+xml"/>
  <Override PartName="/ppt/diagrams/colors5.xml" ContentType="application/vnd.openxmlformats-officedocument.drawingml.diagramColors+xml"/>
  <Override PartName="/ppt/diagrams/colors6.xml" ContentType="application/vnd.openxmlformats-officedocument.drawingml.diagramColors+xml"/>
  <Override PartName="/ppt/diagrams/colors7.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ata3.xml" ContentType="application/vnd.openxmlformats-officedocument.drawingml.diagramData+xml"/>
  <Override PartName="/ppt/diagrams/data4.xml" ContentType="application/vnd.openxmlformats-officedocument.drawingml.diagramData+xml"/>
  <Override PartName="/ppt/diagrams/data5.xml" ContentType="application/vnd.openxmlformats-officedocument.drawingml.diagramData+xml"/>
  <Override PartName="/ppt/diagrams/data6.xml" ContentType="application/vnd.openxmlformats-officedocument.drawingml.diagramData+xml"/>
  <Override PartName="/ppt/diagrams/data7.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drawing3.xml" ContentType="application/vnd.ms-office.drawingml.diagramDrawing+xml"/>
  <Override PartName="/ppt/diagrams/drawing4.xml" ContentType="application/vnd.ms-office.drawingml.diagramDrawing+xml"/>
  <Override PartName="/ppt/diagrams/drawing5.xml" ContentType="application/vnd.ms-office.drawingml.diagramDrawing+xml"/>
  <Override PartName="/ppt/diagrams/drawing6.xml" ContentType="application/vnd.ms-office.drawingml.diagramDrawing+xml"/>
  <Override PartName="/ppt/diagrams/drawing7.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layout3.xml" ContentType="application/vnd.openxmlformats-officedocument.drawingml.diagramLayout+xml"/>
  <Override PartName="/ppt/diagrams/layout4.xml" ContentType="application/vnd.openxmlformats-officedocument.drawingml.diagramLayout+xml"/>
  <Override PartName="/ppt/diagrams/layout5.xml" ContentType="application/vnd.openxmlformats-officedocument.drawingml.diagramLayout+xml"/>
  <Override PartName="/ppt/diagrams/layout6.xml" ContentType="application/vnd.openxmlformats-officedocument.drawingml.diagramLayout+xml"/>
  <Override PartName="/ppt/diagrams/layout7.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diagrams/quickStyle3.xml" ContentType="application/vnd.openxmlformats-officedocument.drawingml.diagramStyle+xml"/>
  <Override PartName="/ppt/diagrams/quickStyle4.xml" ContentType="application/vnd.openxmlformats-officedocument.drawingml.diagramStyle+xml"/>
  <Override PartName="/ppt/diagrams/quickStyle5.xml" ContentType="application/vnd.openxmlformats-officedocument.drawingml.diagramStyle+xml"/>
  <Override PartName="/ppt/diagrams/quickStyle6.xml" ContentType="application/vnd.openxmlformats-officedocument.drawingml.diagramStyle+xml"/>
  <Override PartName="/ppt/diagrams/quickStyle7.xml" ContentType="application/vnd.openxmlformats-officedocument.drawingml.diagram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94"/>
  </p:handoutMasterIdLst>
  <p:sldIdLst>
    <p:sldId id="581" r:id="rId3"/>
    <p:sldId id="497" r:id="rId5"/>
    <p:sldId id="514" r:id="rId6"/>
    <p:sldId id="501" r:id="rId7"/>
    <p:sldId id="502" r:id="rId8"/>
    <p:sldId id="503" r:id="rId9"/>
    <p:sldId id="498" r:id="rId10"/>
    <p:sldId id="504" r:id="rId11"/>
    <p:sldId id="505" r:id="rId12"/>
    <p:sldId id="515" r:id="rId13"/>
    <p:sldId id="516" r:id="rId14"/>
    <p:sldId id="517" r:id="rId15"/>
    <p:sldId id="518" r:id="rId16"/>
    <p:sldId id="519" r:id="rId17"/>
    <p:sldId id="520" r:id="rId18"/>
    <p:sldId id="521" r:id="rId19"/>
    <p:sldId id="522" r:id="rId20"/>
    <p:sldId id="523" r:id="rId21"/>
    <p:sldId id="487" r:id="rId22"/>
    <p:sldId id="465" r:id="rId23"/>
    <p:sldId id="488" r:id="rId24"/>
    <p:sldId id="467" r:id="rId25"/>
    <p:sldId id="509" r:id="rId26"/>
    <p:sldId id="510" r:id="rId27"/>
    <p:sldId id="512" r:id="rId28"/>
    <p:sldId id="513" r:id="rId29"/>
    <p:sldId id="491" r:id="rId30"/>
    <p:sldId id="492" r:id="rId31"/>
    <p:sldId id="473" r:id="rId32"/>
    <p:sldId id="493" r:id="rId33"/>
    <p:sldId id="499" r:id="rId34"/>
    <p:sldId id="474" r:id="rId35"/>
    <p:sldId id="500" r:id="rId36"/>
    <p:sldId id="477" r:id="rId37"/>
    <p:sldId id="524" r:id="rId38"/>
    <p:sldId id="525" r:id="rId39"/>
    <p:sldId id="526" r:id="rId40"/>
    <p:sldId id="527" r:id="rId41"/>
    <p:sldId id="528" r:id="rId42"/>
    <p:sldId id="529" r:id="rId43"/>
    <p:sldId id="530" r:id="rId44"/>
    <p:sldId id="531" r:id="rId45"/>
    <p:sldId id="532" r:id="rId46"/>
    <p:sldId id="533" r:id="rId47"/>
    <p:sldId id="534" r:id="rId48"/>
    <p:sldId id="535" r:id="rId49"/>
    <p:sldId id="536" r:id="rId50"/>
    <p:sldId id="537" r:id="rId51"/>
    <p:sldId id="538" r:id="rId52"/>
    <p:sldId id="539" r:id="rId53"/>
    <p:sldId id="540" r:id="rId54"/>
    <p:sldId id="541" r:id="rId55"/>
    <p:sldId id="542" r:id="rId56"/>
    <p:sldId id="543" r:id="rId57"/>
    <p:sldId id="544" r:id="rId58"/>
    <p:sldId id="545" r:id="rId59"/>
    <p:sldId id="546" r:id="rId60"/>
    <p:sldId id="547" r:id="rId61"/>
    <p:sldId id="548" r:id="rId62"/>
    <p:sldId id="549" r:id="rId63"/>
    <p:sldId id="550" r:id="rId64"/>
    <p:sldId id="551" r:id="rId65"/>
    <p:sldId id="552" r:id="rId66"/>
    <p:sldId id="553" r:id="rId67"/>
    <p:sldId id="554" r:id="rId68"/>
    <p:sldId id="555" r:id="rId69"/>
    <p:sldId id="556" r:id="rId70"/>
    <p:sldId id="557" r:id="rId71"/>
    <p:sldId id="559" r:id="rId72"/>
    <p:sldId id="560" r:id="rId73"/>
    <p:sldId id="561" r:id="rId74"/>
    <p:sldId id="562" r:id="rId75"/>
    <p:sldId id="563" r:id="rId76"/>
    <p:sldId id="564" r:id="rId77"/>
    <p:sldId id="565" r:id="rId78"/>
    <p:sldId id="566" r:id="rId79"/>
    <p:sldId id="567" r:id="rId80"/>
    <p:sldId id="568" r:id="rId81"/>
    <p:sldId id="569" r:id="rId82"/>
    <p:sldId id="570" r:id="rId83"/>
    <p:sldId id="571" r:id="rId84"/>
    <p:sldId id="572" r:id="rId85"/>
    <p:sldId id="573" r:id="rId86"/>
    <p:sldId id="574" r:id="rId87"/>
    <p:sldId id="575" r:id="rId88"/>
    <p:sldId id="576" r:id="rId89"/>
    <p:sldId id="577" r:id="rId90"/>
    <p:sldId id="578" r:id="rId91"/>
    <p:sldId id="579" r:id="rId92"/>
    <p:sldId id="580" r:id="rId93"/>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4572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9144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3716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182880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2160" userDrawn="1">
          <p15:clr>
            <a:srgbClr val="A4A3A4"/>
          </p15:clr>
        </p15:guide>
        <p15:guide id="2" pos="7355" userDrawn="1">
          <p15:clr>
            <a:srgbClr val="A4A3A4"/>
          </p15:clr>
        </p15:guide>
        <p15:guide id="3" pos="347" userDrawn="1">
          <p15:clr>
            <a:srgbClr val="A4A3A4"/>
          </p15:clr>
        </p15:guide>
        <p15:guide id="4"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DD8E6"/>
    <a:srgbClr val="E8EDF3"/>
    <a:srgbClr val="FFFF99"/>
    <a:srgbClr val="FFCC99"/>
    <a:srgbClr val="FF9966"/>
    <a:srgbClr val="FFFF00"/>
    <a:srgbClr val="008778"/>
    <a:srgbClr val="A4F2E3"/>
    <a:srgbClr val="FFFF66"/>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2838BEF-8BB2-4498-84A7-C5851F593DF1}" styleName="中度样式 4 - 强调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中度样式 4 - 强调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E3FDE45-AF77-4B5C-9715-49D594BDF05E}" styleName="浅色样式 1 - 强调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浅色样式 1 - 强调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15" autoAdjust="0"/>
    <p:restoredTop sz="96475" autoAdjust="0"/>
  </p:normalViewPr>
  <p:slideViewPr>
    <p:cSldViewPr snapToGrid="0" showGuides="1">
      <p:cViewPr varScale="1">
        <p:scale>
          <a:sx n="82" d="100"/>
          <a:sy n="82" d="100"/>
        </p:scale>
        <p:origin x="-581" y="-82"/>
      </p:cViewPr>
      <p:guideLst>
        <p:guide orient="horz" pos="2160"/>
        <p:guide pos="7355"/>
        <p:guide pos="347"/>
        <p:guide pos="384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notesViewPr>
    <p:cSldViewPr snapToGrid="0">
      <p:cViewPr varScale="1">
        <p:scale>
          <a:sx n="86" d="100"/>
          <a:sy n="86" d="100"/>
        </p:scale>
        <p:origin x="2904" y="54"/>
      </p:cViewPr>
      <p:guideLst/>
    </p:cSldViewPr>
  </p:notesViewPr>
  <p:gridSpacing cx="72008" cy="72008"/>
</p:viewPr>
</file>

<file path=ppt/_rels/presentation.xml.rels><?xml version="1.0" encoding="UTF-8" standalone="yes"?>
<Relationships xmlns="http://schemas.openxmlformats.org/package/2006/relationships"><Relationship Id="rId97" Type="http://schemas.openxmlformats.org/officeDocument/2006/relationships/tableStyles" Target="tableStyles.xml"/><Relationship Id="rId96" Type="http://schemas.openxmlformats.org/officeDocument/2006/relationships/viewProps" Target="viewProps.xml"/><Relationship Id="rId95" Type="http://schemas.openxmlformats.org/officeDocument/2006/relationships/presProps" Target="presProps.xml"/><Relationship Id="rId94" Type="http://schemas.openxmlformats.org/officeDocument/2006/relationships/handoutMaster" Target="handoutMasters/handoutMaster1.xml"/><Relationship Id="rId93" Type="http://schemas.openxmlformats.org/officeDocument/2006/relationships/slide" Target="slides/slide90.xml"/><Relationship Id="rId92" Type="http://schemas.openxmlformats.org/officeDocument/2006/relationships/slide" Target="slides/slide89.xml"/><Relationship Id="rId91" Type="http://schemas.openxmlformats.org/officeDocument/2006/relationships/slide" Target="slides/slide88.xml"/><Relationship Id="rId90" Type="http://schemas.openxmlformats.org/officeDocument/2006/relationships/slide" Target="slides/slide87.xml"/><Relationship Id="rId9" Type="http://schemas.openxmlformats.org/officeDocument/2006/relationships/slide" Target="slides/slide6.xml"/><Relationship Id="rId89" Type="http://schemas.openxmlformats.org/officeDocument/2006/relationships/slide" Target="slides/slide86.xml"/><Relationship Id="rId88" Type="http://schemas.openxmlformats.org/officeDocument/2006/relationships/slide" Target="slides/slide85.xml"/><Relationship Id="rId87" Type="http://schemas.openxmlformats.org/officeDocument/2006/relationships/slide" Target="slides/slide84.xml"/><Relationship Id="rId86" Type="http://schemas.openxmlformats.org/officeDocument/2006/relationships/slide" Target="slides/slide83.xml"/><Relationship Id="rId85" Type="http://schemas.openxmlformats.org/officeDocument/2006/relationships/slide" Target="slides/slide82.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5.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A2194E0A-2C21-4A30-8475-6FCEC8E61DD7}" type="doc">
      <dgm:prSet loTypeId="urn:microsoft.com/office/officeart/2005/8/layout/hierarchy2" loCatId="hierarchy" qsTypeId="urn:microsoft.com/office/officeart/2005/8/quickstyle/simple3" qsCatId="simple" csTypeId="urn:microsoft.com/office/officeart/2005/8/colors/colorful4" csCatId="colorful" phldr="1"/>
      <dgm:spPr/>
      <dgm:t>
        <a:bodyPr/>
        <a:lstStyle/>
        <a:p>
          <a:endParaRPr lang="zh-CN" altLang="en-US"/>
        </a:p>
      </dgm:t>
    </dgm:pt>
    <dgm:pt modelId="{4050EA00-ED72-4B4E-B090-B9E2283D9954}">
      <dgm:prSet/>
      <dgm:spPr/>
      <dgm:t>
        <a:bodyPr/>
        <a:lstStyle/>
        <a:p>
          <a:r>
            <a:rPr lang="zh-CN" b="1" dirty="0"/>
            <a:t>根据计算的对象的不同</a:t>
          </a:r>
          <a:endParaRPr lang="zh-CN" dirty="0"/>
        </a:p>
      </dgm:t>
    </dgm:pt>
    <dgm:pt modelId="{E475469E-12C1-4931-B6DA-90FFCEBBB01D}" cxnId="{D0053E23-8C70-44F3-9182-79331A6B1493}" type="parTrans">
      <dgm:prSet/>
      <dgm:spPr/>
      <dgm:t>
        <a:bodyPr/>
        <a:lstStyle/>
        <a:p>
          <a:endParaRPr lang="zh-CN" altLang="en-US"/>
        </a:p>
      </dgm:t>
    </dgm:pt>
    <dgm:pt modelId="{1FBD84A3-8A91-4705-9C6D-2F3462356087}" cxnId="{D0053E23-8C70-44F3-9182-79331A6B1493}" type="sibTrans">
      <dgm:prSet/>
      <dgm:spPr/>
      <dgm:t>
        <a:bodyPr/>
        <a:lstStyle/>
        <a:p>
          <a:endParaRPr lang="zh-CN" altLang="en-US"/>
        </a:p>
      </dgm:t>
    </dgm:pt>
    <dgm:pt modelId="{3FDAEF07-CBC9-4522-92EA-C095C9E24803}">
      <dgm:prSet/>
      <dgm:spPr/>
      <dgm:t>
        <a:bodyPr/>
        <a:lstStyle/>
        <a:p>
          <a:r>
            <a:rPr lang="zh-CN" b="1" dirty="0"/>
            <a:t>个别的资本成本率</a:t>
          </a:r>
          <a:endParaRPr lang="zh-CN" dirty="0"/>
        </a:p>
      </dgm:t>
    </dgm:pt>
    <dgm:pt modelId="{26D9AF32-BDE4-4072-9357-19919E4426E0}" cxnId="{F5A29530-E94B-4DB6-8DAC-7998124BA9B2}" type="parTrans">
      <dgm:prSet/>
      <dgm:spPr/>
      <dgm:t>
        <a:bodyPr/>
        <a:lstStyle/>
        <a:p>
          <a:endParaRPr lang="zh-CN" altLang="en-US"/>
        </a:p>
      </dgm:t>
    </dgm:pt>
    <dgm:pt modelId="{5913B1D3-19D8-4C34-AF73-5184C655ED2B}" cxnId="{F5A29530-E94B-4DB6-8DAC-7998124BA9B2}" type="sibTrans">
      <dgm:prSet/>
      <dgm:spPr/>
      <dgm:t>
        <a:bodyPr/>
        <a:lstStyle/>
        <a:p>
          <a:endParaRPr lang="zh-CN" altLang="en-US"/>
        </a:p>
      </dgm:t>
    </dgm:pt>
    <dgm:pt modelId="{AFB35D6F-61C7-491E-ADF2-464F46B2175A}">
      <dgm:prSet/>
      <dgm:spPr/>
      <dgm:t>
        <a:bodyPr/>
        <a:lstStyle/>
        <a:p>
          <a:r>
            <a:rPr lang="zh-CN" b="1" dirty="0"/>
            <a:t>综合的资本成本率</a:t>
          </a:r>
          <a:endParaRPr lang="zh-CN" dirty="0"/>
        </a:p>
      </dgm:t>
    </dgm:pt>
    <dgm:pt modelId="{81AB9047-8857-439C-8C61-D0BBFB5CCA09}" cxnId="{D6C73569-B5B5-49CB-B01A-01C7F99E7FF0}" type="parTrans">
      <dgm:prSet/>
      <dgm:spPr/>
      <dgm:t>
        <a:bodyPr/>
        <a:lstStyle/>
        <a:p>
          <a:endParaRPr lang="zh-CN" altLang="en-US"/>
        </a:p>
      </dgm:t>
    </dgm:pt>
    <dgm:pt modelId="{48FFBDFF-D971-4AC4-9F01-15688B2DF23D}" cxnId="{D6C73569-B5B5-49CB-B01A-01C7F99E7FF0}" type="sibTrans">
      <dgm:prSet/>
      <dgm:spPr/>
      <dgm:t>
        <a:bodyPr/>
        <a:lstStyle/>
        <a:p>
          <a:endParaRPr lang="zh-CN" altLang="en-US"/>
        </a:p>
      </dgm:t>
    </dgm:pt>
    <dgm:pt modelId="{33C3AF65-004F-46E4-BEBB-CDFA9FB5F04A}" type="pres">
      <dgm:prSet presAssocID="{A2194E0A-2C21-4A30-8475-6FCEC8E61DD7}" presName="diagram" presStyleCnt="0">
        <dgm:presLayoutVars>
          <dgm:chPref val="1"/>
          <dgm:dir/>
          <dgm:animOne val="branch"/>
          <dgm:animLvl val="lvl"/>
          <dgm:resizeHandles val="exact"/>
        </dgm:presLayoutVars>
      </dgm:prSet>
      <dgm:spPr/>
      <dgm:t>
        <a:bodyPr/>
        <a:lstStyle/>
        <a:p>
          <a:endParaRPr lang="zh-CN" altLang="en-US"/>
        </a:p>
      </dgm:t>
    </dgm:pt>
    <dgm:pt modelId="{6438FAAA-6BCD-4DE0-A120-57CC75C43E5B}" type="pres">
      <dgm:prSet presAssocID="{4050EA00-ED72-4B4E-B090-B9E2283D9954}" presName="root1" presStyleCnt="0"/>
      <dgm:spPr/>
    </dgm:pt>
    <dgm:pt modelId="{7A98336D-C96C-49AA-B3AE-89DE73C3B3F6}" type="pres">
      <dgm:prSet presAssocID="{4050EA00-ED72-4B4E-B090-B9E2283D9954}" presName="LevelOneTextNode" presStyleLbl="node0" presStyleIdx="0" presStyleCnt="1">
        <dgm:presLayoutVars>
          <dgm:chPref val="3"/>
        </dgm:presLayoutVars>
      </dgm:prSet>
      <dgm:spPr/>
      <dgm:t>
        <a:bodyPr/>
        <a:lstStyle/>
        <a:p>
          <a:endParaRPr lang="zh-CN" altLang="en-US"/>
        </a:p>
      </dgm:t>
    </dgm:pt>
    <dgm:pt modelId="{6E4905E9-7F89-4A6C-B3DD-329C127EC649}" type="pres">
      <dgm:prSet presAssocID="{4050EA00-ED72-4B4E-B090-B9E2283D9954}" presName="level2hierChild" presStyleCnt="0"/>
      <dgm:spPr/>
    </dgm:pt>
    <dgm:pt modelId="{F03A5C5E-74FE-413B-999D-3A778A230379}" type="pres">
      <dgm:prSet presAssocID="{26D9AF32-BDE4-4072-9357-19919E4426E0}" presName="conn2-1" presStyleLbl="parChTrans1D2" presStyleIdx="0" presStyleCnt="2"/>
      <dgm:spPr/>
      <dgm:t>
        <a:bodyPr/>
        <a:lstStyle/>
        <a:p>
          <a:endParaRPr lang="zh-CN" altLang="en-US"/>
        </a:p>
      </dgm:t>
    </dgm:pt>
    <dgm:pt modelId="{1CE12312-215F-4B46-8BFE-0FDD7602D7CC}" type="pres">
      <dgm:prSet presAssocID="{26D9AF32-BDE4-4072-9357-19919E4426E0}" presName="connTx" presStyleLbl="parChTrans1D2" presStyleIdx="0" presStyleCnt="2"/>
      <dgm:spPr/>
      <dgm:t>
        <a:bodyPr/>
        <a:lstStyle/>
        <a:p>
          <a:endParaRPr lang="zh-CN" altLang="en-US"/>
        </a:p>
      </dgm:t>
    </dgm:pt>
    <dgm:pt modelId="{F685DE77-5859-4A2A-AC59-881C98C7BE2C}" type="pres">
      <dgm:prSet presAssocID="{3FDAEF07-CBC9-4522-92EA-C095C9E24803}" presName="root2" presStyleCnt="0"/>
      <dgm:spPr/>
    </dgm:pt>
    <dgm:pt modelId="{EE9412A2-3AFE-4373-969D-A4408458BFC4}" type="pres">
      <dgm:prSet presAssocID="{3FDAEF07-CBC9-4522-92EA-C095C9E24803}" presName="LevelTwoTextNode" presStyleLbl="node2" presStyleIdx="0" presStyleCnt="2" custScaleX="122916">
        <dgm:presLayoutVars>
          <dgm:chPref val="3"/>
        </dgm:presLayoutVars>
      </dgm:prSet>
      <dgm:spPr/>
      <dgm:t>
        <a:bodyPr/>
        <a:lstStyle/>
        <a:p>
          <a:endParaRPr lang="zh-CN" altLang="en-US"/>
        </a:p>
      </dgm:t>
    </dgm:pt>
    <dgm:pt modelId="{0BC1B4D7-28CE-43A1-BDA0-8E7240180AFA}" type="pres">
      <dgm:prSet presAssocID="{3FDAEF07-CBC9-4522-92EA-C095C9E24803}" presName="level3hierChild" presStyleCnt="0"/>
      <dgm:spPr/>
    </dgm:pt>
    <dgm:pt modelId="{F151042F-F93B-470E-B8CD-971BD643B106}" type="pres">
      <dgm:prSet presAssocID="{81AB9047-8857-439C-8C61-D0BBFB5CCA09}" presName="conn2-1" presStyleLbl="parChTrans1D2" presStyleIdx="1" presStyleCnt="2"/>
      <dgm:spPr/>
      <dgm:t>
        <a:bodyPr/>
        <a:lstStyle/>
        <a:p>
          <a:endParaRPr lang="zh-CN" altLang="en-US"/>
        </a:p>
      </dgm:t>
    </dgm:pt>
    <dgm:pt modelId="{45A7266C-935C-4B38-BCF6-2C20CDC5DAC2}" type="pres">
      <dgm:prSet presAssocID="{81AB9047-8857-439C-8C61-D0BBFB5CCA09}" presName="connTx" presStyleLbl="parChTrans1D2" presStyleIdx="1" presStyleCnt="2"/>
      <dgm:spPr/>
      <dgm:t>
        <a:bodyPr/>
        <a:lstStyle/>
        <a:p>
          <a:endParaRPr lang="zh-CN" altLang="en-US"/>
        </a:p>
      </dgm:t>
    </dgm:pt>
    <dgm:pt modelId="{18A92C91-FE71-4E51-877D-47A69101D81D}" type="pres">
      <dgm:prSet presAssocID="{AFB35D6F-61C7-491E-ADF2-464F46B2175A}" presName="root2" presStyleCnt="0"/>
      <dgm:spPr/>
    </dgm:pt>
    <dgm:pt modelId="{24D40315-FD77-4B2D-99EC-AE8952BA865F}" type="pres">
      <dgm:prSet presAssocID="{AFB35D6F-61C7-491E-ADF2-464F46B2175A}" presName="LevelTwoTextNode" presStyleLbl="node2" presStyleIdx="1" presStyleCnt="2" custScaleX="122916">
        <dgm:presLayoutVars>
          <dgm:chPref val="3"/>
        </dgm:presLayoutVars>
      </dgm:prSet>
      <dgm:spPr/>
      <dgm:t>
        <a:bodyPr/>
        <a:lstStyle/>
        <a:p>
          <a:endParaRPr lang="zh-CN" altLang="en-US"/>
        </a:p>
      </dgm:t>
    </dgm:pt>
    <dgm:pt modelId="{CC6232F1-8F6F-4F06-983B-FE9F79DB0398}" type="pres">
      <dgm:prSet presAssocID="{AFB35D6F-61C7-491E-ADF2-464F46B2175A}" presName="level3hierChild" presStyleCnt="0"/>
      <dgm:spPr/>
    </dgm:pt>
  </dgm:ptLst>
  <dgm:cxnLst>
    <dgm:cxn modelId="{EB113D53-A987-43EE-A3D8-5BD8E97D7628}" type="presOf" srcId="{A2194E0A-2C21-4A30-8475-6FCEC8E61DD7}" destId="{33C3AF65-004F-46E4-BEBB-CDFA9FB5F04A}" srcOrd="0" destOrd="0" presId="urn:microsoft.com/office/officeart/2005/8/layout/hierarchy2"/>
    <dgm:cxn modelId="{3E8A4C69-B205-433D-8CC1-70AF994BF216}" type="presOf" srcId="{26D9AF32-BDE4-4072-9357-19919E4426E0}" destId="{F03A5C5E-74FE-413B-999D-3A778A230379}" srcOrd="0" destOrd="0" presId="urn:microsoft.com/office/officeart/2005/8/layout/hierarchy2"/>
    <dgm:cxn modelId="{4B6EEC9D-4562-44D2-A947-6CDB1575D2DB}" type="presOf" srcId="{3FDAEF07-CBC9-4522-92EA-C095C9E24803}" destId="{EE9412A2-3AFE-4373-969D-A4408458BFC4}" srcOrd="0" destOrd="0" presId="urn:microsoft.com/office/officeart/2005/8/layout/hierarchy2"/>
    <dgm:cxn modelId="{DF2B2AA4-04DE-4FB2-9F86-05588D87D23E}" type="presOf" srcId="{AFB35D6F-61C7-491E-ADF2-464F46B2175A}" destId="{24D40315-FD77-4B2D-99EC-AE8952BA865F}" srcOrd="0" destOrd="0" presId="urn:microsoft.com/office/officeart/2005/8/layout/hierarchy2"/>
    <dgm:cxn modelId="{D0053E23-8C70-44F3-9182-79331A6B1493}" srcId="{A2194E0A-2C21-4A30-8475-6FCEC8E61DD7}" destId="{4050EA00-ED72-4B4E-B090-B9E2283D9954}" srcOrd="0" destOrd="0" parTransId="{E475469E-12C1-4931-B6DA-90FFCEBBB01D}" sibTransId="{1FBD84A3-8A91-4705-9C6D-2F3462356087}"/>
    <dgm:cxn modelId="{26253548-D7AB-44FC-9CA8-B184E0D2EDF3}" type="presOf" srcId="{4050EA00-ED72-4B4E-B090-B9E2283D9954}" destId="{7A98336D-C96C-49AA-B3AE-89DE73C3B3F6}" srcOrd="0" destOrd="0" presId="urn:microsoft.com/office/officeart/2005/8/layout/hierarchy2"/>
    <dgm:cxn modelId="{F5A29530-E94B-4DB6-8DAC-7998124BA9B2}" srcId="{4050EA00-ED72-4B4E-B090-B9E2283D9954}" destId="{3FDAEF07-CBC9-4522-92EA-C095C9E24803}" srcOrd="0" destOrd="0" parTransId="{26D9AF32-BDE4-4072-9357-19919E4426E0}" sibTransId="{5913B1D3-19D8-4C34-AF73-5184C655ED2B}"/>
    <dgm:cxn modelId="{28E638B9-5819-42B0-8F22-170661F31925}" type="presOf" srcId="{81AB9047-8857-439C-8C61-D0BBFB5CCA09}" destId="{F151042F-F93B-470E-B8CD-971BD643B106}" srcOrd="0" destOrd="0" presId="urn:microsoft.com/office/officeart/2005/8/layout/hierarchy2"/>
    <dgm:cxn modelId="{D6C73569-B5B5-49CB-B01A-01C7F99E7FF0}" srcId="{4050EA00-ED72-4B4E-B090-B9E2283D9954}" destId="{AFB35D6F-61C7-491E-ADF2-464F46B2175A}" srcOrd="1" destOrd="0" parTransId="{81AB9047-8857-439C-8C61-D0BBFB5CCA09}" sibTransId="{48FFBDFF-D971-4AC4-9F01-15688B2DF23D}"/>
    <dgm:cxn modelId="{DD522624-925B-4DCD-B7DF-AB94DC900B9E}" type="presOf" srcId="{26D9AF32-BDE4-4072-9357-19919E4426E0}" destId="{1CE12312-215F-4B46-8BFE-0FDD7602D7CC}" srcOrd="1" destOrd="0" presId="urn:microsoft.com/office/officeart/2005/8/layout/hierarchy2"/>
    <dgm:cxn modelId="{D4D859FF-D3BE-47F4-A1F1-65C28EED71B9}" type="presOf" srcId="{81AB9047-8857-439C-8C61-D0BBFB5CCA09}" destId="{45A7266C-935C-4B38-BCF6-2C20CDC5DAC2}" srcOrd="1" destOrd="0" presId="urn:microsoft.com/office/officeart/2005/8/layout/hierarchy2"/>
    <dgm:cxn modelId="{B09CB4DF-1E8E-4DDD-99DB-9A1804D8BE47}" type="presParOf" srcId="{33C3AF65-004F-46E4-BEBB-CDFA9FB5F04A}" destId="{6438FAAA-6BCD-4DE0-A120-57CC75C43E5B}" srcOrd="0" destOrd="0" presId="urn:microsoft.com/office/officeart/2005/8/layout/hierarchy2"/>
    <dgm:cxn modelId="{7B675900-EA44-46B5-8497-895FBEB5EBB2}" type="presParOf" srcId="{6438FAAA-6BCD-4DE0-A120-57CC75C43E5B}" destId="{7A98336D-C96C-49AA-B3AE-89DE73C3B3F6}" srcOrd="0" destOrd="0" presId="urn:microsoft.com/office/officeart/2005/8/layout/hierarchy2"/>
    <dgm:cxn modelId="{BA0B634F-44F1-49E0-A809-BB1F32C9BCDD}" type="presParOf" srcId="{6438FAAA-6BCD-4DE0-A120-57CC75C43E5B}" destId="{6E4905E9-7F89-4A6C-B3DD-329C127EC649}" srcOrd="1" destOrd="0" presId="urn:microsoft.com/office/officeart/2005/8/layout/hierarchy2"/>
    <dgm:cxn modelId="{1D403E5E-8210-483F-8B02-B037AF11AE7F}" type="presParOf" srcId="{6E4905E9-7F89-4A6C-B3DD-329C127EC649}" destId="{F03A5C5E-74FE-413B-999D-3A778A230379}" srcOrd="0" destOrd="0" presId="urn:microsoft.com/office/officeart/2005/8/layout/hierarchy2"/>
    <dgm:cxn modelId="{13E165D2-16EC-4254-8019-9B5BC4E8620E}" type="presParOf" srcId="{F03A5C5E-74FE-413B-999D-3A778A230379}" destId="{1CE12312-215F-4B46-8BFE-0FDD7602D7CC}" srcOrd="0" destOrd="0" presId="urn:microsoft.com/office/officeart/2005/8/layout/hierarchy2"/>
    <dgm:cxn modelId="{3A131B73-0633-4D6F-879B-484292C48614}" type="presParOf" srcId="{6E4905E9-7F89-4A6C-B3DD-329C127EC649}" destId="{F685DE77-5859-4A2A-AC59-881C98C7BE2C}" srcOrd="1" destOrd="0" presId="urn:microsoft.com/office/officeart/2005/8/layout/hierarchy2"/>
    <dgm:cxn modelId="{541ACCF8-F577-4570-A1B1-C93375911DD2}" type="presParOf" srcId="{F685DE77-5859-4A2A-AC59-881C98C7BE2C}" destId="{EE9412A2-3AFE-4373-969D-A4408458BFC4}" srcOrd="0" destOrd="0" presId="urn:microsoft.com/office/officeart/2005/8/layout/hierarchy2"/>
    <dgm:cxn modelId="{CFD2DCB8-2FC7-405D-A08B-304135D5A288}" type="presParOf" srcId="{F685DE77-5859-4A2A-AC59-881C98C7BE2C}" destId="{0BC1B4D7-28CE-43A1-BDA0-8E7240180AFA}" srcOrd="1" destOrd="0" presId="urn:microsoft.com/office/officeart/2005/8/layout/hierarchy2"/>
    <dgm:cxn modelId="{0E63EC89-291E-48FD-9550-2CB658A24167}" type="presParOf" srcId="{6E4905E9-7F89-4A6C-B3DD-329C127EC649}" destId="{F151042F-F93B-470E-B8CD-971BD643B106}" srcOrd="2" destOrd="0" presId="urn:microsoft.com/office/officeart/2005/8/layout/hierarchy2"/>
    <dgm:cxn modelId="{DC34FF24-F94B-403F-AFC2-AE4C332BDE49}" type="presParOf" srcId="{F151042F-F93B-470E-B8CD-971BD643B106}" destId="{45A7266C-935C-4B38-BCF6-2C20CDC5DAC2}" srcOrd="0" destOrd="0" presId="urn:microsoft.com/office/officeart/2005/8/layout/hierarchy2"/>
    <dgm:cxn modelId="{D3E5E7B6-1DCF-4A55-A25E-E2D3513912CC}" type="presParOf" srcId="{6E4905E9-7F89-4A6C-B3DD-329C127EC649}" destId="{18A92C91-FE71-4E51-877D-47A69101D81D}" srcOrd="3" destOrd="0" presId="urn:microsoft.com/office/officeart/2005/8/layout/hierarchy2"/>
    <dgm:cxn modelId="{45C90514-27D0-41B3-9967-E67D3B0B3D79}" type="presParOf" srcId="{18A92C91-FE71-4E51-877D-47A69101D81D}" destId="{24D40315-FD77-4B2D-99EC-AE8952BA865F}" srcOrd="0" destOrd="0" presId="urn:microsoft.com/office/officeart/2005/8/layout/hierarchy2"/>
    <dgm:cxn modelId="{F58EBB89-1C65-43E8-83A9-EA3A528BC820}" type="presParOf" srcId="{18A92C91-FE71-4E51-877D-47A69101D81D}" destId="{CC6232F1-8F6F-4F06-983B-FE9F79DB0398}" srcOrd="1" destOrd="0" presId="urn:microsoft.com/office/officeart/2005/8/layout/hierarchy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AA32014-B4D7-49B4-82BC-78C313F92122}" type="doc">
      <dgm:prSet loTypeId="urn:microsoft.com/office/officeart/2005/8/layout/target3" loCatId="relationship" qsTypeId="urn:microsoft.com/office/officeart/2005/8/quickstyle/3d1" qsCatId="3D" csTypeId="urn:microsoft.com/office/officeart/2005/8/colors/accent1_2" csCatId="accent1" phldr="1"/>
      <dgm:spPr/>
      <dgm:t>
        <a:bodyPr/>
        <a:lstStyle/>
        <a:p>
          <a:endParaRPr lang="zh-CN" altLang="en-US"/>
        </a:p>
      </dgm:t>
    </dgm:pt>
    <dgm:pt modelId="{D03808EF-718D-497C-8020-E4B0B1ED2607}">
      <dgm:prSet custT="1"/>
      <dgm:spPr/>
      <dgm:t>
        <a:bodyPr/>
        <a:lstStyle/>
        <a:p>
          <a:r>
            <a:rPr lang="zh-CN" altLang="en-US" sz="3600" b="1" dirty="0"/>
            <a:t>比较资本成本法</a:t>
          </a:r>
          <a:endParaRPr lang="zh-CN" altLang="en-US" sz="3600" dirty="0"/>
        </a:p>
      </dgm:t>
    </dgm:pt>
    <dgm:pt modelId="{32F1AF07-797F-45BD-AC19-AF9EC951A54B}" cxnId="{1AB8EA45-4AAF-4869-9F89-39707CD3A49F}" type="parTrans">
      <dgm:prSet/>
      <dgm:spPr/>
      <dgm:t>
        <a:bodyPr/>
        <a:lstStyle/>
        <a:p>
          <a:endParaRPr lang="zh-CN" altLang="en-US"/>
        </a:p>
      </dgm:t>
    </dgm:pt>
    <dgm:pt modelId="{55174557-5296-4A78-B939-1A7BF64758BD}" cxnId="{1AB8EA45-4AAF-4869-9F89-39707CD3A49F}" type="sibTrans">
      <dgm:prSet/>
      <dgm:spPr/>
      <dgm:t>
        <a:bodyPr/>
        <a:lstStyle/>
        <a:p>
          <a:endParaRPr lang="zh-CN" altLang="en-US"/>
        </a:p>
      </dgm:t>
    </dgm:pt>
    <dgm:pt modelId="{FDD73F6E-8179-469A-81E8-4894B50C73DB}">
      <dgm:prSet custT="1"/>
      <dgm:spPr/>
      <dgm:t>
        <a:bodyPr/>
        <a:lstStyle/>
        <a:p>
          <a:r>
            <a:rPr lang="zh-CN" altLang="en-US" sz="3600" b="1" dirty="0"/>
            <a:t>每股收益无差异点法</a:t>
          </a:r>
          <a:endParaRPr lang="zh-CN" altLang="en-US" sz="3600" dirty="0"/>
        </a:p>
      </dgm:t>
    </dgm:pt>
    <dgm:pt modelId="{28C099D7-50EA-4848-8553-AE3BC3C0C7D7}" cxnId="{4EB7C446-13F8-47CD-9090-AA773646F910}" type="parTrans">
      <dgm:prSet/>
      <dgm:spPr/>
      <dgm:t>
        <a:bodyPr/>
        <a:lstStyle/>
        <a:p>
          <a:endParaRPr lang="zh-CN" altLang="en-US"/>
        </a:p>
      </dgm:t>
    </dgm:pt>
    <dgm:pt modelId="{058EC7A3-415A-42C2-A60A-128E9424D1E1}" cxnId="{4EB7C446-13F8-47CD-9090-AA773646F910}" type="sibTrans">
      <dgm:prSet/>
      <dgm:spPr/>
      <dgm:t>
        <a:bodyPr/>
        <a:lstStyle/>
        <a:p>
          <a:endParaRPr lang="zh-CN" altLang="en-US"/>
        </a:p>
      </dgm:t>
    </dgm:pt>
    <dgm:pt modelId="{46A93658-17E9-4EFF-90DE-BB261F8C659D}" type="pres">
      <dgm:prSet presAssocID="{FAA32014-B4D7-49B4-82BC-78C313F92122}" presName="Name0" presStyleCnt="0">
        <dgm:presLayoutVars>
          <dgm:chMax val="7"/>
          <dgm:dir/>
          <dgm:animLvl val="lvl"/>
          <dgm:resizeHandles val="exact"/>
        </dgm:presLayoutVars>
      </dgm:prSet>
      <dgm:spPr/>
      <dgm:t>
        <a:bodyPr/>
        <a:lstStyle/>
        <a:p>
          <a:endParaRPr lang="zh-CN" altLang="en-US"/>
        </a:p>
      </dgm:t>
    </dgm:pt>
    <dgm:pt modelId="{A42086C5-749A-48D7-BABA-8DC0DAA34307}" type="pres">
      <dgm:prSet presAssocID="{D03808EF-718D-497C-8020-E4B0B1ED2607}" presName="circle1" presStyleLbl="node1" presStyleIdx="0" presStyleCnt="2"/>
      <dgm:spPr/>
    </dgm:pt>
    <dgm:pt modelId="{D4F9BED4-62D4-4D75-9730-0FB508D7F84C}" type="pres">
      <dgm:prSet presAssocID="{D03808EF-718D-497C-8020-E4B0B1ED2607}" presName="space" presStyleCnt="0"/>
      <dgm:spPr/>
    </dgm:pt>
    <dgm:pt modelId="{F4DF2C98-84D5-48A4-B846-80F6F73B8778}" type="pres">
      <dgm:prSet presAssocID="{D03808EF-718D-497C-8020-E4B0B1ED2607}" presName="rect1" presStyleLbl="alignAcc1" presStyleIdx="0" presStyleCnt="2"/>
      <dgm:spPr/>
      <dgm:t>
        <a:bodyPr/>
        <a:lstStyle/>
        <a:p>
          <a:endParaRPr lang="zh-CN" altLang="en-US"/>
        </a:p>
      </dgm:t>
    </dgm:pt>
    <dgm:pt modelId="{39CD114C-ED4E-46EE-B84E-32B90D5695F9}" type="pres">
      <dgm:prSet presAssocID="{FDD73F6E-8179-469A-81E8-4894B50C73DB}" presName="vertSpace2" presStyleLbl="node1" presStyleIdx="0" presStyleCnt="2"/>
      <dgm:spPr/>
    </dgm:pt>
    <dgm:pt modelId="{48B2790D-CBB6-48A4-AC40-F9AD6B1C0ED3}" type="pres">
      <dgm:prSet presAssocID="{FDD73F6E-8179-469A-81E8-4894B50C73DB}" presName="circle2" presStyleLbl="node1" presStyleIdx="1" presStyleCnt="2"/>
      <dgm:spPr/>
    </dgm:pt>
    <dgm:pt modelId="{2E71DFC6-722C-4D0B-AD16-6E69CD006AE7}" type="pres">
      <dgm:prSet presAssocID="{FDD73F6E-8179-469A-81E8-4894B50C73DB}" presName="rect2" presStyleLbl="alignAcc1" presStyleIdx="1" presStyleCnt="2"/>
      <dgm:spPr/>
      <dgm:t>
        <a:bodyPr/>
        <a:lstStyle/>
        <a:p>
          <a:endParaRPr lang="zh-CN" altLang="en-US"/>
        </a:p>
      </dgm:t>
    </dgm:pt>
    <dgm:pt modelId="{987435C8-75CB-48CF-BFB7-191A62930B2C}" type="pres">
      <dgm:prSet presAssocID="{D03808EF-718D-497C-8020-E4B0B1ED2607}" presName="rect1ParTxNoCh" presStyleLbl="alignAcc1" presStyleIdx="1" presStyleCnt="2">
        <dgm:presLayoutVars>
          <dgm:chMax val="1"/>
          <dgm:bulletEnabled val="1"/>
        </dgm:presLayoutVars>
      </dgm:prSet>
      <dgm:spPr/>
      <dgm:t>
        <a:bodyPr/>
        <a:lstStyle/>
        <a:p>
          <a:endParaRPr lang="zh-CN" altLang="en-US"/>
        </a:p>
      </dgm:t>
    </dgm:pt>
    <dgm:pt modelId="{AA04A94E-7ABA-4A23-A0B7-5B6063E4A26D}" type="pres">
      <dgm:prSet presAssocID="{FDD73F6E-8179-469A-81E8-4894B50C73DB}" presName="rect2ParTxNoCh" presStyleLbl="alignAcc1" presStyleIdx="1" presStyleCnt="2">
        <dgm:presLayoutVars>
          <dgm:chMax val="1"/>
          <dgm:bulletEnabled val="1"/>
        </dgm:presLayoutVars>
      </dgm:prSet>
      <dgm:spPr/>
      <dgm:t>
        <a:bodyPr/>
        <a:lstStyle/>
        <a:p>
          <a:endParaRPr lang="zh-CN" altLang="en-US"/>
        </a:p>
      </dgm:t>
    </dgm:pt>
  </dgm:ptLst>
  <dgm:cxnLst>
    <dgm:cxn modelId="{1AB8EA45-4AAF-4869-9F89-39707CD3A49F}" srcId="{FAA32014-B4D7-49B4-82BC-78C313F92122}" destId="{D03808EF-718D-497C-8020-E4B0B1ED2607}" srcOrd="0" destOrd="0" parTransId="{32F1AF07-797F-45BD-AC19-AF9EC951A54B}" sibTransId="{55174557-5296-4A78-B939-1A7BF64758BD}"/>
    <dgm:cxn modelId="{4EB7C446-13F8-47CD-9090-AA773646F910}" srcId="{FAA32014-B4D7-49B4-82BC-78C313F92122}" destId="{FDD73F6E-8179-469A-81E8-4894B50C73DB}" srcOrd="1" destOrd="0" parTransId="{28C099D7-50EA-4848-8553-AE3BC3C0C7D7}" sibTransId="{058EC7A3-415A-42C2-A60A-128E9424D1E1}"/>
    <dgm:cxn modelId="{5568C2B8-C03E-4C75-8774-DAE9B5174E3B}" type="presOf" srcId="{FAA32014-B4D7-49B4-82BC-78C313F92122}" destId="{46A93658-17E9-4EFF-90DE-BB261F8C659D}" srcOrd="0" destOrd="0" presId="urn:microsoft.com/office/officeart/2005/8/layout/target3"/>
    <dgm:cxn modelId="{B0DBE862-D5C8-4B09-A70A-70E8E3228F2F}" type="presOf" srcId="{FDD73F6E-8179-469A-81E8-4894B50C73DB}" destId="{2E71DFC6-722C-4D0B-AD16-6E69CD006AE7}" srcOrd="0" destOrd="0" presId="urn:microsoft.com/office/officeart/2005/8/layout/target3"/>
    <dgm:cxn modelId="{18DCE9DF-9968-4178-9FED-36B93A47E02D}" type="presOf" srcId="{D03808EF-718D-497C-8020-E4B0B1ED2607}" destId="{F4DF2C98-84D5-48A4-B846-80F6F73B8778}" srcOrd="0" destOrd="0" presId="urn:microsoft.com/office/officeart/2005/8/layout/target3"/>
    <dgm:cxn modelId="{2DC6A88B-88E8-44F7-887A-6B11D14F2C95}" type="presOf" srcId="{FDD73F6E-8179-469A-81E8-4894B50C73DB}" destId="{AA04A94E-7ABA-4A23-A0B7-5B6063E4A26D}" srcOrd="1" destOrd="0" presId="urn:microsoft.com/office/officeart/2005/8/layout/target3"/>
    <dgm:cxn modelId="{1F11DB27-51EC-478E-AD8D-DEA6F09607C0}" type="presOf" srcId="{D03808EF-718D-497C-8020-E4B0B1ED2607}" destId="{987435C8-75CB-48CF-BFB7-191A62930B2C}" srcOrd="1" destOrd="0" presId="urn:microsoft.com/office/officeart/2005/8/layout/target3"/>
    <dgm:cxn modelId="{20BC0319-8A9C-413E-835D-0BFCCD81AD59}" type="presParOf" srcId="{46A93658-17E9-4EFF-90DE-BB261F8C659D}" destId="{A42086C5-749A-48D7-BABA-8DC0DAA34307}" srcOrd="0" destOrd="0" presId="urn:microsoft.com/office/officeart/2005/8/layout/target3"/>
    <dgm:cxn modelId="{8E2C0C5D-8E37-4C1D-A5F3-DA0AB15EC048}" type="presParOf" srcId="{46A93658-17E9-4EFF-90DE-BB261F8C659D}" destId="{D4F9BED4-62D4-4D75-9730-0FB508D7F84C}" srcOrd="1" destOrd="0" presId="urn:microsoft.com/office/officeart/2005/8/layout/target3"/>
    <dgm:cxn modelId="{7929C79A-10A5-4E5D-9A07-7BA7BD98F742}" type="presParOf" srcId="{46A93658-17E9-4EFF-90DE-BB261F8C659D}" destId="{F4DF2C98-84D5-48A4-B846-80F6F73B8778}" srcOrd="2" destOrd="0" presId="urn:microsoft.com/office/officeart/2005/8/layout/target3"/>
    <dgm:cxn modelId="{EF7CDFE2-66EF-44E5-92C9-2A10ADE33DAB}" type="presParOf" srcId="{46A93658-17E9-4EFF-90DE-BB261F8C659D}" destId="{39CD114C-ED4E-46EE-B84E-32B90D5695F9}" srcOrd="3" destOrd="0" presId="urn:microsoft.com/office/officeart/2005/8/layout/target3"/>
    <dgm:cxn modelId="{D4504023-4877-4178-8072-4501D025513B}" type="presParOf" srcId="{46A93658-17E9-4EFF-90DE-BB261F8C659D}" destId="{48B2790D-CBB6-48A4-AC40-F9AD6B1C0ED3}" srcOrd="4" destOrd="0" presId="urn:microsoft.com/office/officeart/2005/8/layout/target3"/>
    <dgm:cxn modelId="{3020212E-BA79-481E-80B6-C196A638E0B2}" type="presParOf" srcId="{46A93658-17E9-4EFF-90DE-BB261F8C659D}" destId="{2E71DFC6-722C-4D0B-AD16-6E69CD006AE7}" srcOrd="5" destOrd="0" presId="urn:microsoft.com/office/officeart/2005/8/layout/target3"/>
    <dgm:cxn modelId="{B35483A2-81E6-48FB-AE7A-4A718DA82CF0}" type="presParOf" srcId="{46A93658-17E9-4EFF-90DE-BB261F8C659D}" destId="{987435C8-75CB-48CF-BFB7-191A62930B2C}" srcOrd="6" destOrd="0" presId="urn:microsoft.com/office/officeart/2005/8/layout/target3"/>
    <dgm:cxn modelId="{FFF35996-09E6-4874-8E46-8D858892C1F1}" type="presParOf" srcId="{46A93658-17E9-4EFF-90DE-BB261F8C659D}" destId="{AA04A94E-7ABA-4A23-A0B7-5B6063E4A26D}" srcOrd="7" destOrd="0" presId="urn:microsoft.com/office/officeart/2005/8/layout/target3"/>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D10CA06-5CEF-4480-BE3B-4D6E72382E90}" type="doc">
      <dgm:prSet loTypeId="urn:microsoft.com/office/officeart/2008/layout/LinedList" loCatId="list" qsTypeId="urn:microsoft.com/office/officeart/2005/8/quickstyle/simple5" qsCatId="simple" csTypeId="urn:microsoft.com/office/officeart/2005/8/colors/accent1_2#1" csCatId="accent1" phldr="1"/>
      <dgm:spPr/>
      <dgm:t>
        <a:bodyPr/>
        <a:lstStyle/>
        <a:p>
          <a:endParaRPr lang="zh-CN" altLang="en-US"/>
        </a:p>
      </dgm:t>
    </dgm:pt>
    <dgm:pt modelId="{0CB499F3-11BF-4CA7-9967-885436BA8A8C}">
      <dgm:prSet phldrT="[文本]" custT="1"/>
      <dgm:spPr/>
      <dgm:t>
        <a:bodyPr/>
        <a:lstStyle/>
        <a:p>
          <a:r>
            <a:rPr lang="zh-CN" altLang="en-US" sz="2800" b="0" dirty="0">
              <a:solidFill>
                <a:srgbClr val="FF0000"/>
              </a:solidFill>
              <a:latin typeface="微软雅黑" panose="020B0503020204020204" pitchFamily="34" charset="-122"/>
              <a:ea typeface="微软雅黑" panose="020B0503020204020204" pitchFamily="34" charset="-122"/>
            </a:rPr>
            <a:t>决策原则</a:t>
          </a:r>
        </a:p>
      </dgm:t>
    </dgm:pt>
    <dgm:pt modelId="{9A7FC35A-FCAA-4529-AD36-E10223B9EC86}" cxnId="{59113C7F-2DC6-4F65-B81C-DCF9B4151755}" type="parTrans">
      <dgm:prSet/>
      <dgm:spPr/>
      <dgm:t>
        <a:bodyPr/>
        <a:lstStyle/>
        <a:p>
          <a:endParaRPr lang="zh-CN" altLang="en-US"/>
        </a:p>
      </dgm:t>
    </dgm:pt>
    <dgm:pt modelId="{5A9A2393-7AF6-41AC-B1A7-C5850876D39A}" cxnId="{59113C7F-2DC6-4F65-B81C-DCF9B4151755}" type="sibTrans">
      <dgm:prSet/>
      <dgm:spPr/>
      <dgm:t>
        <a:bodyPr/>
        <a:lstStyle/>
        <a:p>
          <a:endParaRPr lang="zh-CN" altLang="en-US"/>
        </a:p>
      </dgm:t>
    </dgm:pt>
    <dgm:pt modelId="{43FA4F7A-8DE6-4CB7-80F9-1AEE2B722510}">
      <dgm:prSet phldrT="[文本]" custT="1"/>
      <dgm:spPr/>
      <dgm:t>
        <a:bodyPr/>
        <a:lstStyle/>
        <a:p>
          <a:r>
            <a:rPr lang="zh-CN" altLang="en-US" sz="2800" b="1" dirty="0">
              <a:solidFill>
                <a:srgbClr val="333333"/>
              </a:solidFill>
              <a:ea typeface="宋体" panose="02010600030101010101" pitchFamily="2" charset="-122"/>
            </a:rPr>
            <a:t>选择加权平均资金成本最低的方案为最优方案</a:t>
          </a:r>
          <a:endParaRPr lang="zh-CN" altLang="en-US" sz="2800" dirty="0"/>
        </a:p>
      </dgm:t>
    </dgm:pt>
    <dgm:pt modelId="{BBC4B40B-A9AC-4DDE-973C-DDEB218ED1FF}" cxnId="{C9D2CDDD-C76B-4602-9481-98B8E30D6FE5}" type="parTrans">
      <dgm:prSet/>
      <dgm:spPr/>
      <dgm:t>
        <a:bodyPr/>
        <a:lstStyle/>
        <a:p>
          <a:endParaRPr lang="zh-CN" altLang="en-US"/>
        </a:p>
      </dgm:t>
    </dgm:pt>
    <dgm:pt modelId="{45F11E14-AD87-41CB-B290-0C7DC9B58F12}" cxnId="{C9D2CDDD-C76B-4602-9481-98B8E30D6FE5}" type="sibTrans">
      <dgm:prSet/>
      <dgm:spPr/>
      <dgm:t>
        <a:bodyPr/>
        <a:lstStyle/>
        <a:p>
          <a:endParaRPr lang="zh-CN" altLang="en-US"/>
        </a:p>
      </dgm:t>
    </dgm:pt>
    <dgm:pt modelId="{0DA345C3-C452-418F-9820-37886562982A}" type="pres">
      <dgm:prSet presAssocID="{3D10CA06-5CEF-4480-BE3B-4D6E72382E90}" presName="vert0" presStyleCnt="0">
        <dgm:presLayoutVars>
          <dgm:dir/>
          <dgm:animOne val="branch"/>
          <dgm:animLvl val="lvl"/>
        </dgm:presLayoutVars>
      </dgm:prSet>
      <dgm:spPr/>
      <dgm:t>
        <a:bodyPr/>
        <a:lstStyle/>
        <a:p>
          <a:endParaRPr lang="zh-CN" altLang="en-US"/>
        </a:p>
      </dgm:t>
    </dgm:pt>
    <dgm:pt modelId="{CB2441E4-F0B3-4840-950C-C1BC9A3FD0C1}" type="pres">
      <dgm:prSet presAssocID="{0CB499F3-11BF-4CA7-9967-885436BA8A8C}" presName="thickLine" presStyleLbl="alignNode1" presStyleIdx="0" presStyleCnt="1" custFlipVert="1" custSzY="45720" custScaleX="95958" custLinFactNeighborX="208" custLinFactNeighborY="-14444"/>
      <dgm:spPr/>
    </dgm:pt>
    <dgm:pt modelId="{F941D498-F7D8-464B-BEAC-BD9458213FC7}" type="pres">
      <dgm:prSet presAssocID="{0CB499F3-11BF-4CA7-9967-885436BA8A8C}" presName="horz1" presStyleCnt="0"/>
      <dgm:spPr/>
    </dgm:pt>
    <dgm:pt modelId="{FF556C71-A252-4794-83DE-B3163F064056}" type="pres">
      <dgm:prSet presAssocID="{0CB499F3-11BF-4CA7-9967-885436BA8A8C}" presName="tx1" presStyleLbl="revTx" presStyleIdx="0" presStyleCnt="2" custScaleX="308840" custScaleY="22078"/>
      <dgm:spPr/>
      <dgm:t>
        <a:bodyPr/>
        <a:lstStyle/>
        <a:p>
          <a:endParaRPr lang="zh-CN" altLang="en-US"/>
        </a:p>
      </dgm:t>
    </dgm:pt>
    <dgm:pt modelId="{00856D60-9257-4322-8BF6-26153319A5E7}" type="pres">
      <dgm:prSet presAssocID="{0CB499F3-11BF-4CA7-9967-885436BA8A8C}" presName="vert1" presStyleCnt="0"/>
      <dgm:spPr/>
    </dgm:pt>
    <dgm:pt modelId="{DF08EEE9-4EB7-4579-9A77-6458ACADF127}" type="pres">
      <dgm:prSet presAssocID="{43FA4F7A-8DE6-4CB7-80F9-1AEE2B722510}" presName="vertSpace2a" presStyleCnt="0"/>
      <dgm:spPr/>
    </dgm:pt>
    <dgm:pt modelId="{4FB896C1-C1F3-4A85-A197-817D10B79963}" type="pres">
      <dgm:prSet presAssocID="{43FA4F7A-8DE6-4CB7-80F9-1AEE2B722510}" presName="horz2" presStyleCnt="0"/>
      <dgm:spPr/>
    </dgm:pt>
    <dgm:pt modelId="{4850EBB7-6D32-4571-A081-098B23E8BF92}" type="pres">
      <dgm:prSet presAssocID="{43FA4F7A-8DE6-4CB7-80F9-1AEE2B722510}" presName="horzSpace2" presStyleCnt="0"/>
      <dgm:spPr/>
    </dgm:pt>
    <dgm:pt modelId="{2533E098-490F-4904-9A3A-7C3A31699631}" type="pres">
      <dgm:prSet presAssocID="{43FA4F7A-8DE6-4CB7-80F9-1AEE2B722510}" presName="tx2" presStyleLbl="revTx" presStyleIdx="1" presStyleCnt="2" custScaleX="279501" custScaleY="49930" custLinFactNeighborX="-14215" custLinFactNeighborY="-2738"/>
      <dgm:spPr/>
      <dgm:t>
        <a:bodyPr/>
        <a:lstStyle/>
        <a:p>
          <a:endParaRPr lang="zh-CN" altLang="en-US"/>
        </a:p>
      </dgm:t>
    </dgm:pt>
    <dgm:pt modelId="{6995D68F-7E63-4F69-8B8C-E826A8F50CD6}" type="pres">
      <dgm:prSet presAssocID="{43FA4F7A-8DE6-4CB7-80F9-1AEE2B722510}" presName="vert2" presStyleCnt="0"/>
      <dgm:spPr/>
    </dgm:pt>
    <dgm:pt modelId="{5E06C698-8CE7-4E04-BB68-B0CB0F9562F3}" type="pres">
      <dgm:prSet presAssocID="{43FA4F7A-8DE6-4CB7-80F9-1AEE2B722510}" presName="thinLine2b" presStyleLbl="callout" presStyleIdx="0" presStyleCnt="1"/>
      <dgm:spPr/>
    </dgm:pt>
    <dgm:pt modelId="{D197C457-3135-40A2-B040-2105A2693C02}" type="pres">
      <dgm:prSet presAssocID="{43FA4F7A-8DE6-4CB7-80F9-1AEE2B722510}" presName="vertSpace2b" presStyleCnt="0"/>
      <dgm:spPr/>
    </dgm:pt>
  </dgm:ptLst>
  <dgm:cxnLst>
    <dgm:cxn modelId="{59113C7F-2DC6-4F65-B81C-DCF9B4151755}" srcId="{3D10CA06-5CEF-4480-BE3B-4D6E72382E90}" destId="{0CB499F3-11BF-4CA7-9967-885436BA8A8C}" srcOrd="0" destOrd="0" parTransId="{9A7FC35A-FCAA-4529-AD36-E10223B9EC86}" sibTransId="{5A9A2393-7AF6-41AC-B1A7-C5850876D39A}"/>
    <dgm:cxn modelId="{F01E4A31-368E-429C-B256-FF605A63A577}" type="presOf" srcId="{43FA4F7A-8DE6-4CB7-80F9-1AEE2B722510}" destId="{2533E098-490F-4904-9A3A-7C3A31699631}" srcOrd="0" destOrd="0" presId="urn:microsoft.com/office/officeart/2008/layout/LinedList"/>
    <dgm:cxn modelId="{437E63A6-3C6E-444B-8DCE-570EED11868F}" type="presOf" srcId="{3D10CA06-5CEF-4480-BE3B-4D6E72382E90}" destId="{0DA345C3-C452-418F-9820-37886562982A}" srcOrd="0" destOrd="0" presId="urn:microsoft.com/office/officeart/2008/layout/LinedList"/>
    <dgm:cxn modelId="{1CFA07AC-1B42-416B-8157-79A3C00172BF}" type="presOf" srcId="{0CB499F3-11BF-4CA7-9967-885436BA8A8C}" destId="{FF556C71-A252-4794-83DE-B3163F064056}" srcOrd="0" destOrd="0" presId="urn:microsoft.com/office/officeart/2008/layout/LinedList"/>
    <dgm:cxn modelId="{C9D2CDDD-C76B-4602-9481-98B8E30D6FE5}" srcId="{0CB499F3-11BF-4CA7-9967-885436BA8A8C}" destId="{43FA4F7A-8DE6-4CB7-80F9-1AEE2B722510}" srcOrd="0" destOrd="0" parTransId="{BBC4B40B-A9AC-4DDE-973C-DDEB218ED1FF}" sibTransId="{45F11E14-AD87-41CB-B290-0C7DC9B58F12}"/>
    <dgm:cxn modelId="{CDE382C8-4F8E-4956-AD1A-131DF899DBC1}" type="presParOf" srcId="{0DA345C3-C452-418F-9820-37886562982A}" destId="{CB2441E4-F0B3-4840-950C-C1BC9A3FD0C1}" srcOrd="0" destOrd="0" presId="urn:microsoft.com/office/officeart/2008/layout/LinedList"/>
    <dgm:cxn modelId="{8A938C28-57B9-43A8-B84B-E6357DE52811}" type="presParOf" srcId="{0DA345C3-C452-418F-9820-37886562982A}" destId="{F941D498-F7D8-464B-BEAC-BD9458213FC7}" srcOrd="1" destOrd="0" presId="urn:microsoft.com/office/officeart/2008/layout/LinedList"/>
    <dgm:cxn modelId="{0A78E36D-4BA5-406E-AB25-A1484877A10B}" type="presParOf" srcId="{F941D498-F7D8-464B-BEAC-BD9458213FC7}" destId="{FF556C71-A252-4794-83DE-B3163F064056}" srcOrd="0" destOrd="0" presId="urn:microsoft.com/office/officeart/2008/layout/LinedList"/>
    <dgm:cxn modelId="{3B933198-BB77-4C89-9A59-930BEFB623C1}" type="presParOf" srcId="{F941D498-F7D8-464B-BEAC-BD9458213FC7}" destId="{00856D60-9257-4322-8BF6-26153319A5E7}" srcOrd="1" destOrd="0" presId="urn:microsoft.com/office/officeart/2008/layout/LinedList"/>
    <dgm:cxn modelId="{5D85E8AB-F737-4CE3-8DCB-BF6F37E03B2F}" type="presParOf" srcId="{00856D60-9257-4322-8BF6-26153319A5E7}" destId="{DF08EEE9-4EB7-4579-9A77-6458ACADF127}" srcOrd="0" destOrd="0" presId="urn:microsoft.com/office/officeart/2008/layout/LinedList"/>
    <dgm:cxn modelId="{90638650-A38A-4A4C-B11D-63EF45F31396}" type="presParOf" srcId="{00856D60-9257-4322-8BF6-26153319A5E7}" destId="{4FB896C1-C1F3-4A85-A197-817D10B79963}" srcOrd="1" destOrd="0" presId="urn:microsoft.com/office/officeart/2008/layout/LinedList"/>
    <dgm:cxn modelId="{0E4CB808-6520-4405-AA08-7F043D153BC2}" type="presParOf" srcId="{4FB896C1-C1F3-4A85-A197-817D10B79963}" destId="{4850EBB7-6D32-4571-A081-098B23E8BF92}" srcOrd="0" destOrd="0" presId="urn:microsoft.com/office/officeart/2008/layout/LinedList"/>
    <dgm:cxn modelId="{FD7712A7-C0CD-4376-A812-1DEF69DB3F1A}" type="presParOf" srcId="{4FB896C1-C1F3-4A85-A197-817D10B79963}" destId="{2533E098-490F-4904-9A3A-7C3A31699631}" srcOrd="1" destOrd="0" presId="urn:microsoft.com/office/officeart/2008/layout/LinedList"/>
    <dgm:cxn modelId="{388188BC-CF99-4C30-B735-2C53F5D9354C}" type="presParOf" srcId="{4FB896C1-C1F3-4A85-A197-817D10B79963}" destId="{6995D68F-7E63-4F69-8B8C-E826A8F50CD6}" srcOrd="2" destOrd="0" presId="urn:microsoft.com/office/officeart/2008/layout/LinedList"/>
    <dgm:cxn modelId="{F60512DB-7F19-4137-B0E5-6A974C36AE8F}" type="presParOf" srcId="{00856D60-9257-4322-8BF6-26153319A5E7}" destId="{5E06C698-8CE7-4E04-BB68-B0CB0F9562F3}" srcOrd="2" destOrd="0" presId="urn:microsoft.com/office/officeart/2008/layout/LinedList"/>
    <dgm:cxn modelId="{23D3DE44-4815-4130-AE45-7DE478EDC979}" type="presParOf" srcId="{00856D60-9257-4322-8BF6-26153319A5E7}" destId="{D197C457-3135-40A2-B040-2105A2693C02}" srcOrd="3"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D214CA0-F540-4B25-A560-397213FB3880}" type="doc">
      <dgm:prSet loTypeId="urn:microsoft.com/office/officeart/2005/8/layout/StepDownProcess" loCatId="process" qsTypeId="urn:microsoft.com/office/officeart/2005/8/quickstyle/3d2" qsCatId="3D" csTypeId="urn:microsoft.com/office/officeart/2005/8/colors/colorful5" csCatId="colorful" phldr="1"/>
      <dgm:spPr/>
      <dgm:t>
        <a:bodyPr/>
        <a:lstStyle/>
        <a:p>
          <a:endParaRPr lang="zh-CN" altLang="en-US"/>
        </a:p>
      </dgm:t>
    </dgm:pt>
    <dgm:pt modelId="{89A27527-1970-4451-869F-10A59D11A78F}">
      <dgm:prSet phldrT="[文本]" custT="1"/>
      <dgm:spPr/>
      <dgm:t>
        <a:bodyPr/>
        <a:lstStyle/>
        <a:p>
          <a:r>
            <a:rPr lang="zh-CN" altLang="en-US" sz="2400" dirty="0"/>
            <a:t>设计筹资方案</a:t>
          </a:r>
        </a:p>
      </dgm:t>
    </dgm:pt>
    <dgm:pt modelId="{1F7612BB-DC88-48F6-8EDF-F7098B966F70}" cxnId="{05B70059-5988-4DE7-A3BF-2725E14E7620}" type="parTrans">
      <dgm:prSet/>
      <dgm:spPr/>
      <dgm:t>
        <a:bodyPr/>
        <a:lstStyle/>
        <a:p>
          <a:endParaRPr lang="zh-CN" altLang="en-US"/>
        </a:p>
      </dgm:t>
    </dgm:pt>
    <dgm:pt modelId="{E9991495-42F1-4A6F-9DE2-DFFB3842DD66}" cxnId="{05B70059-5988-4DE7-A3BF-2725E14E7620}" type="sibTrans">
      <dgm:prSet/>
      <dgm:spPr/>
      <dgm:t>
        <a:bodyPr/>
        <a:lstStyle/>
        <a:p>
          <a:endParaRPr lang="zh-CN" altLang="en-US"/>
        </a:p>
      </dgm:t>
    </dgm:pt>
    <dgm:pt modelId="{06C90204-A9C9-4656-A299-2CA205B4F247}">
      <dgm:prSet phldrT="[文本]" custT="1"/>
      <dgm:spPr/>
      <dgm:t>
        <a:bodyPr/>
        <a:lstStyle/>
        <a:p>
          <a:r>
            <a:rPr lang="zh-CN" altLang="en-US" sz="2400" dirty="0"/>
            <a:t>筹资方案的设计需要综合考虑不同筹资方式的优缺点及筹资环境等因素</a:t>
          </a:r>
        </a:p>
      </dgm:t>
    </dgm:pt>
    <dgm:pt modelId="{2D840419-4D16-444E-948F-85D75684BEF0}" cxnId="{A328F730-46F0-4825-95FF-DD99AE4EE00A}" type="parTrans">
      <dgm:prSet/>
      <dgm:spPr/>
      <dgm:t>
        <a:bodyPr/>
        <a:lstStyle/>
        <a:p>
          <a:endParaRPr lang="zh-CN" altLang="en-US"/>
        </a:p>
      </dgm:t>
    </dgm:pt>
    <dgm:pt modelId="{5E2A5C7B-2C9E-4195-A03D-D725C95B2536}" cxnId="{A328F730-46F0-4825-95FF-DD99AE4EE00A}" type="sibTrans">
      <dgm:prSet/>
      <dgm:spPr/>
      <dgm:t>
        <a:bodyPr/>
        <a:lstStyle/>
        <a:p>
          <a:endParaRPr lang="zh-CN" altLang="en-US"/>
        </a:p>
      </dgm:t>
    </dgm:pt>
    <dgm:pt modelId="{EF8547E9-7103-4B62-8A2C-96EE65A0C493}">
      <dgm:prSet phldrT="[文本]" custT="1"/>
      <dgm:spPr/>
      <dgm:t>
        <a:bodyPr/>
        <a:lstStyle/>
        <a:p>
          <a:r>
            <a:rPr lang="zh-CN" altLang="en-US" sz="2400" dirty="0"/>
            <a:t>计算个别资本成本率</a:t>
          </a:r>
        </a:p>
      </dgm:t>
    </dgm:pt>
    <dgm:pt modelId="{1FD323B8-00E7-4148-B0FE-655D2CC8F21D}" cxnId="{C444F7F1-84F1-468F-B5C4-C6B978762BB2}" type="parTrans">
      <dgm:prSet/>
      <dgm:spPr/>
      <dgm:t>
        <a:bodyPr/>
        <a:lstStyle/>
        <a:p>
          <a:endParaRPr lang="zh-CN" altLang="en-US"/>
        </a:p>
      </dgm:t>
    </dgm:pt>
    <dgm:pt modelId="{13AA3B40-3CFF-40C0-9257-58E57DB48646}" cxnId="{C444F7F1-84F1-468F-B5C4-C6B978762BB2}" type="sibTrans">
      <dgm:prSet/>
      <dgm:spPr/>
      <dgm:t>
        <a:bodyPr/>
        <a:lstStyle/>
        <a:p>
          <a:endParaRPr lang="zh-CN" altLang="en-US"/>
        </a:p>
      </dgm:t>
    </dgm:pt>
    <dgm:pt modelId="{C9014CDC-E427-433C-B0F7-7CC486AD16EF}">
      <dgm:prSet phldrT="[文本]" custT="1"/>
      <dgm:spPr/>
      <dgm:t>
        <a:bodyPr/>
        <a:lstStyle/>
        <a:p>
          <a:r>
            <a:rPr lang="zh-CN" altLang="en-US" sz="2400" dirty="0"/>
            <a:t>个别资本成本包括银行借款资本成本、公司债券资本成本、融资租赁资本成本、优先股资本成本、普通股资本成本和留存收益成本等</a:t>
          </a:r>
        </a:p>
      </dgm:t>
    </dgm:pt>
    <dgm:pt modelId="{0C2004BD-FD94-4979-998A-0CA33B55BC11}" cxnId="{AFFF4324-DD0B-4DBA-99DD-7D83A39AFD25}" type="parTrans">
      <dgm:prSet/>
      <dgm:spPr/>
      <dgm:t>
        <a:bodyPr/>
        <a:lstStyle/>
        <a:p>
          <a:endParaRPr lang="zh-CN" altLang="en-US"/>
        </a:p>
      </dgm:t>
    </dgm:pt>
    <dgm:pt modelId="{F326285D-D228-46D7-A075-2FD23E27E1E1}" cxnId="{AFFF4324-DD0B-4DBA-99DD-7D83A39AFD25}" type="sibTrans">
      <dgm:prSet/>
      <dgm:spPr/>
      <dgm:t>
        <a:bodyPr/>
        <a:lstStyle/>
        <a:p>
          <a:endParaRPr lang="zh-CN" altLang="en-US"/>
        </a:p>
      </dgm:t>
    </dgm:pt>
    <dgm:pt modelId="{FF6A259D-747C-4AAD-BDD1-97370473571A}">
      <dgm:prSet phldrT="[文本]" custT="1"/>
      <dgm:spPr/>
      <dgm:t>
        <a:bodyPr/>
        <a:lstStyle/>
        <a:p>
          <a:r>
            <a:rPr lang="zh-CN" altLang="en-US" sz="2400" dirty="0"/>
            <a:t>计算综合资本成本率</a:t>
          </a:r>
        </a:p>
      </dgm:t>
    </dgm:pt>
    <dgm:pt modelId="{AAA414B6-D1E1-4482-AA6A-26737C1E1086}" cxnId="{A5550E34-A8F7-4D2A-91C9-23C42FB57787}" type="parTrans">
      <dgm:prSet/>
      <dgm:spPr/>
      <dgm:t>
        <a:bodyPr/>
        <a:lstStyle/>
        <a:p>
          <a:endParaRPr lang="zh-CN" altLang="en-US"/>
        </a:p>
      </dgm:t>
    </dgm:pt>
    <dgm:pt modelId="{05A1BCFA-0B9F-4E03-AB27-584B55C8EC73}" cxnId="{A5550E34-A8F7-4D2A-91C9-23C42FB57787}" type="sibTrans">
      <dgm:prSet/>
      <dgm:spPr/>
      <dgm:t>
        <a:bodyPr/>
        <a:lstStyle/>
        <a:p>
          <a:endParaRPr lang="zh-CN" altLang="en-US"/>
        </a:p>
      </dgm:t>
    </dgm:pt>
    <dgm:pt modelId="{26CEB1BD-BD13-448D-B5F1-0E0ADFE44160}">
      <dgm:prSet phldrT="[文本]" custT="1"/>
      <dgm:spPr/>
      <dgm:t>
        <a:bodyPr/>
        <a:lstStyle/>
        <a:p>
          <a:r>
            <a:rPr lang="zh-CN" altLang="en-US" sz="2400" dirty="0"/>
            <a:t>以各项个别资本在企业总资本中的比重为权数，对各项个别资本成本率进行加权平均而得到的总资本成本率</a:t>
          </a:r>
        </a:p>
      </dgm:t>
    </dgm:pt>
    <dgm:pt modelId="{E4169DCF-ECA5-4535-BB1F-C6F833F559C2}" cxnId="{C9FA35DB-A8CD-400D-8A22-70D25971E2A0}" type="parTrans">
      <dgm:prSet/>
      <dgm:spPr/>
      <dgm:t>
        <a:bodyPr/>
        <a:lstStyle/>
        <a:p>
          <a:endParaRPr lang="zh-CN" altLang="en-US"/>
        </a:p>
      </dgm:t>
    </dgm:pt>
    <dgm:pt modelId="{10DBDF55-AF54-47C3-9DCC-5677F8D5A3FE}" cxnId="{C9FA35DB-A8CD-400D-8A22-70D25971E2A0}" type="sibTrans">
      <dgm:prSet/>
      <dgm:spPr/>
      <dgm:t>
        <a:bodyPr/>
        <a:lstStyle/>
        <a:p>
          <a:endParaRPr lang="zh-CN" altLang="en-US"/>
        </a:p>
      </dgm:t>
    </dgm:pt>
    <dgm:pt modelId="{2B7FD52B-EC82-4A16-A9F2-E948C954C3F2}">
      <dgm:prSet custT="1"/>
      <dgm:spPr/>
      <dgm:t>
        <a:bodyPr/>
        <a:lstStyle/>
        <a:p>
          <a:r>
            <a:rPr lang="zh-CN" altLang="en-US" sz="2400" dirty="0"/>
            <a:t>进行决策</a:t>
          </a:r>
        </a:p>
      </dgm:t>
    </dgm:pt>
    <dgm:pt modelId="{A67F07F3-6E3C-4827-86CD-2D0F4565E389}" cxnId="{4B3207CD-2F8B-4332-9A8B-FC39A00F1AD9}" type="parTrans">
      <dgm:prSet/>
      <dgm:spPr/>
      <dgm:t>
        <a:bodyPr/>
        <a:lstStyle/>
        <a:p>
          <a:endParaRPr lang="zh-CN" altLang="en-US"/>
        </a:p>
      </dgm:t>
    </dgm:pt>
    <dgm:pt modelId="{D8243C6C-00C0-4397-8BFF-5F1964D46F81}" cxnId="{4B3207CD-2F8B-4332-9A8B-FC39A00F1AD9}" type="sibTrans">
      <dgm:prSet/>
      <dgm:spPr/>
      <dgm:t>
        <a:bodyPr/>
        <a:lstStyle/>
        <a:p>
          <a:endParaRPr lang="zh-CN" altLang="en-US"/>
        </a:p>
      </dgm:t>
    </dgm:pt>
    <dgm:pt modelId="{0A76876B-C507-4BA1-A69E-07F229EA8890}">
      <dgm:prSet custT="1"/>
      <dgm:spPr/>
      <dgm:t>
        <a:bodyPr/>
        <a:lstStyle/>
        <a:p>
          <a:r>
            <a:rPr lang="zh-CN" altLang="en-US" sz="2400" b="0" dirty="0"/>
            <a:t>选择综合资本成本最低的方案为最优方案</a:t>
          </a:r>
          <a:endParaRPr lang="zh-CN" altLang="en-US" sz="2400" dirty="0"/>
        </a:p>
      </dgm:t>
    </dgm:pt>
    <dgm:pt modelId="{21BE3F53-A075-47EB-AC31-46CEFB8ECF69}" cxnId="{69A468BA-1700-4847-8C6E-790578013973}" type="parTrans">
      <dgm:prSet/>
      <dgm:spPr/>
      <dgm:t>
        <a:bodyPr/>
        <a:lstStyle/>
        <a:p>
          <a:endParaRPr lang="zh-CN" altLang="en-US"/>
        </a:p>
      </dgm:t>
    </dgm:pt>
    <dgm:pt modelId="{DFE690FF-39A5-47F3-A617-88BDADCF7765}" cxnId="{69A468BA-1700-4847-8C6E-790578013973}" type="sibTrans">
      <dgm:prSet/>
      <dgm:spPr/>
      <dgm:t>
        <a:bodyPr/>
        <a:lstStyle/>
        <a:p>
          <a:endParaRPr lang="zh-CN" altLang="en-US"/>
        </a:p>
      </dgm:t>
    </dgm:pt>
    <dgm:pt modelId="{51864BA8-CA66-407F-A682-997989CC260E}" type="pres">
      <dgm:prSet presAssocID="{1D214CA0-F540-4B25-A560-397213FB3880}" presName="rootnode" presStyleCnt="0">
        <dgm:presLayoutVars>
          <dgm:chMax/>
          <dgm:chPref/>
          <dgm:dir/>
          <dgm:animLvl val="lvl"/>
        </dgm:presLayoutVars>
      </dgm:prSet>
      <dgm:spPr/>
      <dgm:t>
        <a:bodyPr/>
        <a:lstStyle/>
        <a:p>
          <a:endParaRPr lang="zh-CN" altLang="en-US"/>
        </a:p>
      </dgm:t>
    </dgm:pt>
    <dgm:pt modelId="{238FF1BF-A63A-4D07-8A06-0D41502C0D54}" type="pres">
      <dgm:prSet presAssocID="{89A27527-1970-4451-869F-10A59D11A78F}" presName="composite" presStyleCnt="0"/>
      <dgm:spPr/>
    </dgm:pt>
    <dgm:pt modelId="{ADC61DC0-E8E4-47CE-AA70-66110B5E9A8F}" type="pres">
      <dgm:prSet presAssocID="{89A27527-1970-4451-869F-10A59D11A78F}" presName="bentUpArrow1" presStyleLbl="alignImgPlace1" presStyleIdx="0" presStyleCnt="3" custLinFactNeighborX="-9780" custLinFactNeighborY="-1005"/>
      <dgm:spPr/>
    </dgm:pt>
    <dgm:pt modelId="{81B5097D-F963-4002-81D6-24F5CC0C1CC8}" type="pres">
      <dgm:prSet presAssocID="{89A27527-1970-4451-869F-10A59D11A78F}" presName="ParentText" presStyleLbl="node1" presStyleIdx="0" presStyleCnt="4" custScaleX="89107" custScaleY="102540" custLinFactNeighborX="-17391" custLinFactNeighborY="-2559">
        <dgm:presLayoutVars>
          <dgm:chMax val="1"/>
          <dgm:chPref val="1"/>
          <dgm:bulletEnabled val="1"/>
        </dgm:presLayoutVars>
      </dgm:prSet>
      <dgm:spPr/>
      <dgm:t>
        <a:bodyPr/>
        <a:lstStyle/>
        <a:p>
          <a:endParaRPr lang="zh-CN" altLang="en-US"/>
        </a:p>
      </dgm:t>
    </dgm:pt>
    <dgm:pt modelId="{CF1EBAF7-78E9-40E6-8EDE-5A5AF9B3F650}" type="pres">
      <dgm:prSet presAssocID="{89A27527-1970-4451-869F-10A59D11A78F}" presName="ChildText" presStyleLbl="revTx" presStyleIdx="0" presStyleCnt="4" custScaleX="464389" custLinFactX="52700" custLinFactNeighborX="100000" custLinFactNeighborY="-7469">
        <dgm:presLayoutVars>
          <dgm:chMax val="0"/>
          <dgm:chPref val="0"/>
          <dgm:bulletEnabled val="1"/>
        </dgm:presLayoutVars>
      </dgm:prSet>
      <dgm:spPr/>
      <dgm:t>
        <a:bodyPr/>
        <a:lstStyle/>
        <a:p>
          <a:endParaRPr lang="zh-CN" altLang="en-US"/>
        </a:p>
      </dgm:t>
    </dgm:pt>
    <dgm:pt modelId="{3BAB4BCE-FE42-47D5-B6C1-70D4DA833EA6}" type="pres">
      <dgm:prSet presAssocID="{E9991495-42F1-4A6F-9DE2-DFFB3842DD66}" presName="sibTrans" presStyleCnt="0"/>
      <dgm:spPr/>
    </dgm:pt>
    <dgm:pt modelId="{AE63FBFC-AC88-4C7D-96B7-931397524655}" type="pres">
      <dgm:prSet presAssocID="{EF8547E9-7103-4B62-8A2C-96EE65A0C493}" presName="composite" presStyleCnt="0"/>
      <dgm:spPr/>
    </dgm:pt>
    <dgm:pt modelId="{E88AF3B6-5A77-4691-85A5-B7EF995070F2}" type="pres">
      <dgm:prSet presAssocID="{EF8547E9-7103-4B62-8A2C-96EE65A0C493}" presName="bentUpArrow1" presStyleLbl="alignImgPlace1" presStyleIdx="1" presStyleCnt="3" custLinFactX="-78326" custLinFactNeighborX="-100000" custLinFactNeighborY="-11074"/>
      <dgm:spPr/>
    </dgm:pt>
    <dgm:pt modelId="{CC42805D-C62D-45F6-8C49-ACA35126F024}" type="pres">
      <dgm:prSet presAssocID="{EF8547E9-7103-4B62-8A2C-96EE65A0C493}" presName="ParentText" presStyleLbl="node1" presStyleIdx="1" presStyleCnt="4" custScaleX="120781" custScaleY="105895" custLinFactX="-42179" custLinFactNeighborX="-100000" custLinFactNeighborY="-15298">
        <dgm:presLayoutVars>
          <dgm:chMax val="1"/>
          <dgm:chPref val="1"/>
          <dgm:bulletEnabled val="1"/>
        </dgm:presLayoutVars>
      </dgm:prSet>
      <dgm:spPr/>
      <dgm:t>
        <a:bodyPr/>
        <a:lstStyle/>
        <a:p>
          <a:endParaRPr lang="zh-CN" altLang="en-US"/>
        </a:p>
      </dgm:t>
    </dgm:pt>
    <dgm:pt modelId="{D791A4F9-365B-480E-BCDD-12277E813A2C}" type="pres">
      <dgm:prSet presAssocID="{EF8547E9-7103-4B62-8A2C-96EE65A0C493}" presName="ChildText" presStyleLbl="revTx" presStyleIdx="1" presStyleCnt="4" custScaleX="636268" custScaleY="148630" custLinFactNeighborX="86933" custLinFactNeighborY="-29301">
        <dgm:presLayoutVars>
          <dgm:chMax val="0"/>
          <dgm:chPref val="0"/>
          <dgm:bulletEnabled val="1"/>
        </dgm:presLayoutVars>
      </dgm:prSet>
      <dgm:spPr/>
      <dgm:t>
        <a:bodyPr/>
        <a:lstStyle/>
        <a:p>
          <a:endParaRPr lang="zh-CN" altLang="en-US"/>
        </a:p>
      </dgm:t>
    </dgm:pt>
    <dgm:pt modelId="{54E0095A-CCB4-4A8F-945B-6FC0041FC754}" type="pres">
      <dgm:prSet presAssocID="{13AA3B40-3CFF-40C0-9257-58E57DB48646}" presName="sibTrans" presStyleCnt="0"/>
      <dgm:spPr/>
    </dgm:pt>
    <dgm:pt modelId="{16260003-8999-4BFF-ACC8-59C1A847B959}" type="pres">
      <dgm:prSet presAssocID="{FF6A259D-747C-4AAD-BDD1-97370473571A}" presName="composite" presStyleCnt="0"/>
      <dgm:spPr/>
    </dgm:pt>
    <dgm:pt modelId="{07F88981-74D9-453D-BAF5-DF34F1B3AD15}" type="pres">
      <dgm:prSet presAssocID="{FF6A259D-747C-4AAD-BDD1-97370473571A}" presName="bentUpArrow1" presStyleLbl="alignImgPlace1" presStyleIdx="2" presStyleCnt="3" custLinFactX="-55189" custLinFactNeighborX="-100000" custLinFactNeighborY="-6940"/>
      <dgm:spPr/>
    </dgm:pt>
    <dgm:pt modelId="{A93DEB89-4A01-4B25-9438-5EDE722AF240}" type="pres">
      <dgm:prSet presAssocID="{FF6A259D-747C-4AAD-BDD1-97370473571A}" presName="ParentText" presStyleLbl="node1" presStyleIdx="2" presStyleCnt="4" custScaleX="113274" custLinFactX="-56742" custLinFactNeighborX="-100000" custLinFactNeighborY="-8848">
        <dgm:presLayoutVars>
          <dgm:chMax val="1"/>
          <dgm:chPref val="1"/>
          <dgm:bulletEnabled val="1"/>
        </dgm:presLayoutVars>
      </dgm:prSet>
      <dgm:spPr/>
      <dgm:t>
        <a:bodyPr/>
        <a:lstStyle/>
        <a:p>
          <a:endParaRPr lang="zh-CN" altLang="en-US"/>
        </a:p>
      </dgm:t>
    </dgm:pt>
    <dgm:pt modelId="{DBFC28B8-37C6-4916-B0B1-1EBBEAAF3E67}" type="pres">
      <dgm:prSet presAssocID="{FF6A259D-747C-4AAD-BDD1-97370473571A}" presName="ChildText" presStyleLbl="revTx" presStyleIdx="2" presStyleCnt="4" custScaleX="529232" custScaleY="112542" custLinFactNeighborX="3495" custLinFactNeighborY="-11919">
        <dgm:presLayoutVars>
          <dgm:chMax val="0"/>
          <dgm:chPref val="0"/>
          <dgm:bulletEnabled val="1"/>
        </dgm:presLayoutVars>
      </dgm:prSet>
      <dgm:spPr/>
      <dgm:t>
        <a:bodyPr/>
        <a:lstStyle/>
        <a:p>
          <a:endParaRPr lang="zh-CN" altLang="en-US"/>
        </a:p>
      </dgm:t>
    </dgm:pt>
    <dgm:pt modelId="{5CE5AF91-8BE2-4CEF-BD13-7BEA2CE4BBE1}" type="pres">
      <dgm:prSet presAssocID="{05A1BCFA-0B9F-4E03-AB27-584B55C8EC73}" presName="sibTrans" presStyleCnt="0"/>
      <dgm:spPr/>
    </dgm:pt>
    <dgm:pt modelId="{26244405-B369-4FE5-97FA-D650C5E7AC76}" type="pres">
      <dgm:prSet presAssocID="{2B7FD52B-EC82-4A16-A9F2-E948C954C3F2}" presName="composite" presStyleCnt="0"/>
      <dgm:spPr/>
    </dgm:pt>
    <dgm:pt modelId="{265C5A6D-5AB4-4D47-82C0-E8196D42143D}" type="pres">
      <dgm:prSet presAssocID="{2B7FD52B-EC82-4A16-A9F2-E948C954C3F2}" presName="ParentText" presStyleLbl="node1" presStyleIdx="3" presStyleCnt="4" custLinFactX="-32250" custLinFactNeighborX="-100000" custLinFactNeighborY="-3699">
        <dgm:presLayoutVars>
          <dgm:chMax val="1"/>
          <dgm:chPref val="1"/>
          <dgm:bulletEnabled val="1"/>
        </dgm:presLayoutVars>
      </dgm:prSet>
      <dgm:spPr/>
      <dgm:t>
        <a:bodyPr/>
        <a:lstStyle/>
        <a:p>
          <a:endParaRPr lang="zh-CN" altLang="en-US"/>
        </a:p>
      </dgm:t>
    </dgm:pt>
    <dgm:pt modelId="{1EB6E9C8-F9F1-475F-A85E-8ED43ED4C7B4}" type="pres">
      <dgm:prSet presAssocID="{2B7FD52B-EC82-4A16-A9F2-E948C954C3F2}" presName="FinalChildText" presStyleLbl="revTx" presStyleIdx="3" presStyleCnt="4" custScaleX="293882" custLinFactNeighborX="-76870" custLinFactNeighborY="-8171">
        <dgm:presLayoutVars>
          <dgm:chMax val="0"/>
          <dgm:chPref val="0"/>
          <dgm:bulletEnabled val="1"/>
        </dgm:presLayoutVars>
      </dgm:prSet>
      <dgm:spPr/>
      <dgm:t>
        <a:bodyPr/>
        <a:lstStyle/>
        <a:p>
          <a:endParaRPr lang="zh-CN" altLang="en-US"/>
        </a:p>
      </dgm:t>
    </dgm:pt>
  </dgm:ptLst>
  <dgm:cxnLst>
    <dgm:cxn modelId="{A328F730-46F0-4825-95FF-DD99AE4EE00A}" srcId="{89A27527-1970-4451-869F-10A59D11A78F}" destId="{06C90204-A9C9-4656-A299-2CA205B4F247}" srcOrd="0" destOrd="0" parTransId="{2D840419-4D16-444E-948F-85D75684BEF0}" sibTransId="{5E2A5C7B-2C9E-4195-A03D-D725C95B2536}"/>
    <dgm:cxn modelId="{A2D52631-A497-4700-8A0C-6CB4E18B2BAE}" type="presOf" srcId="{2B7FD52B-EC82-4A16-A9F2-E948C954C3F2}" destId="{265C5A6D-5AB4-4D47-82C0-E8196D42143D}" srcOrd="0" destOrd="0" presId="urn:microsoft.com/office/officeart/2005/8/layout/StepDownProcess"/>
    <dgm:cxn modelId="{C2F9EE83-197A-4815-BFD1-7BE44D4C4B35}" type="presOf" srcId="{89A27527-1970-4451-869F-10A59D11A78F}" destId="{81B5097D-F963-4002-81D6-24F5CC0C1CC8}" srcOrd="0" destOrd="0" presId="urn:microsoft.com/office/officeart/2005/8/layout/StepDownProcess"/>
    <dgm:cxn modelId="{51F2C0C5-B0D8-4D98-8AEE-3F49B7E0CCC4}" type="presOf" srcId="{0A76876B-C507-4BA1-A69E-07F229EA8890}" destId="{1EB6E9C8-F9F1-475F-A85E-8ED43ED4C7B4}" srcOrd="0" destOrd="0" presId="urn:microsoft.com/office/officeart/2005/8/layout/StepDownProcess"/>
    <dgm:cxn modelId="{4B3207CD-2F8B-4332-9A8B-FC39A00F1AD9}" srcId="{1D214CA0-F540-4B25-A560-397213FB3880}" destId="{2B7FD52B-EC82-4A16-A9F2-E948C954C3F2}" srcOrd="3" destOrd="0" parTransId="{A67F07F3-6E3C-4827-86CD-2D0F4565E389}" sibTransId="{D8243C6C-00C0-4397-8BFF-5F1964D46F81}"/>
    <dgm:cxn modelId="{05B70059-5988-4DE7-A3BF-2725E14E7620}" srcId="{1D214CA0-F540-4B25-A560-397213FB3880}" destId="{89A27527-1970-4451-869F-10A59D11A78F}" srcOrd="0" destOrd="0" parTransId="{1F7612BB-DC88-48F6-8EDF-F7098B966F70}" sibTransId="{E9991495-42F1-4A6F-9DE2-DFFB3842DD66}"/>
    <dgm:cxn modelId="{69A468BA-1700-4847-8C6E-790578013973}" srcId="{2B7FD52B-EC82-4A16-A9F2-E948C954C3F2}" destId="{0A76876B-C507-4BA1-A69E-07F229EA8890}" srcOrd="0" destOrd="0" parTransId="{21BE3F53-A075-47EB-AC31-46CEFB8ECF69}" sibTransId="{DFE690FF-39A5-47F3-A617-88BDADCF7765}"/>
    <dgm:cxn modelId="{6EE5D28A-34F0-4BDB-BADC-403181F140CD}" type="presOf" srcId="{FF6A259D-747C-4AAD-BDD1-97370473571A}" destId="{A93DEB89-4A01-4B25-9438-5EDE722AF240}" srcOrd="0" destOrd="0" presId="urn:microsoft.com/office/officeart/2005/8/layout/StepDownProcess"/>
    <dgm:cxn modelId="{A29BF2BD-F83E-4FD5-94C2-AD56821A0CE0}" type="presOf" srcId="{C9014CDC-E427-433C-B0F7-7CC486AD16EF}" destId="{D791A4F9-365B-480E-BCDD-12277E813A2C}" srcOrd="0" destOrd="0" presId="urn:microsoft.com/office/officeart/2005/8/layout/StepDownProcess"/>
    <dgm:cxn modelId="{C9FA35DB-A8CD-400D-8A22-70D25971E2A0}" srcId="{FF6A259D-747C-4AAD-BDD1-97370473571A}" destId="{26CEB1BD-BD13-448D-B5F1-0E0ADFE44160}" srcOrd="0" destOrd="0" parTransId="{E4169DCF-ECA5-4535-BB1F-C6F833F559C2}" sibTransId="{10DBDF55-AF54-47C3-9DCC-5677F8D5A3FE}"/>
    <dgm:cxn modelId="{ABBA1806-D1C0-4B4B-B0E8-61DD7B802C89}" type="presOf" srcId="{06C90204-A9C9-4656-A299-2CA205B4F247}" destId="{CF1EBAF7-78E9-40E6-8EDE-5A5AF9B3F650}" srcOrd="0" destOrd="0" presId="urn:microsoft.com/office/officeart/2005/8/layout/StepDownProcess"/>
    <dgm:cxn modelId="{27F62C2B-2156-428E-AD38-A3A6897A896B}" type="presOf" srcId="{26CEB1BD-BD13-448D-B5F1-0E0ADFE44160}" destId="{DBFC28B8-37C6-4916-B0B1-1EBBEAAF3E67}" srcOrd="0" destOrd="0" presId="urn:microsoft.com/office/officeart/2005/8/layout/StepDownProcess"/>
    <dgm:cxn modelId="{A5550E34-A8F7-4D2A-91C9-23C42FB57787}" srcId="{1D214CA0-F540-4B25-A560-397213FB3880}" destId="{FF6A259D-747C-4AAD-BDD1-97370473571A}" srcOrd="2" destOrd="0" parTransId="{AAA414B6-D1E1-4482-AA6A-26737C1E1086}" sibTransId="{05A1BCFA-0B9F-4E03-AB27-584B55C8EC73}"/>
    <dgm:cxn modelId="{AFFF4324-DD0B-4DBA-99DD-7D83A39AFD25}" srcId="{EF8547E9-7103-4B62-8A2C-96EE65A0C493}" destId="{C9014CDC-E427-433C-B0F7-7CC486AD16EF}" srcOrd="0" destOrd="0" parTransId="{0C2004BD-FD94-4979-998A-0CA33B55BC11}" sibTransId="{F326285D-D228-46D7-A075-2FD23E27E1E1}"/>
    <dgm:cxn modelId="{F34086BE-22CC-4116-96AB-A4461561BB57}" type="presOf" srcId="{1D214CA0-F540-4B25-A560-397213FB3880}" destId="{51864BA8-CA66-407F-A682-997989CC260E}" srcOrd="0" destOrd="0" presId="urn:microsoft.com/office/officeart/2005/8/layout/StepDownProcess"/>
    <dgm:cxn modelId="{61A37F4C-AF96-42BC-B504-09C305277E0D}" type="presOf" srcId="{EF8547E9-7103-4B62-8A2C-96EE65A0C493}" destId="{CC42805D-C62D-45F6-8C49-ACA35126F024}" srcOrd="0" destOrd="0" presId="urn:microsoft.com/office/officeart/2005/8/layout/StepDownProcess"/>
    <dgm:cxn modelId="{C444F7F1-84F1-468F-B5C4-C6B978762BB2}" srcId="{1D214CA0-F540-4B25-A560-397213FB3880}" destId="{EF8547E9-7103-4B62-8A2C-96EE65A0C493}" srcOrd="1" destOrd="0" parTransId="{1FD323B8-00E7-4148-B0FE-655D2CC8F21D}" sibTransId="{13AA3B40-3CFF-40C0-9257-58E57DB48646}"/>
    <dgm:cxn modelId="{B63BA4AC-48B8-4C31-99BF-D13DC7B20491}" type="presParOf" srcId="{51864BA8-CA66-407F-A682-997989CC260E}" destId="{238FF1BF-A63A-4D07-8A06-0D41502C0D54}" srcOrd="0" destOrd="0" presId="urn:microsoft.com/office/officeart/2005/8/layout/StepDownProcess"/>
    <dgm:cxn modelId="{F8D922C0-DB64-48F5-9411-628AED10EBD0}" type="presParOf" srcId="{238FF1BF-A63A-4D07-8A06-0D41502C0D54}" destId="{ADC61DC0-E8E4-47CE-AA70-66110B5E9A8F}" srcOrd="0" destOrd="0" presId="urn:microsoft.com/office/officeart/2005/8/layout/StepDownProcess"/>
    <dgm:cxn modelId="{2C1016A9-83BF-48AA-BF3E-8EF39C5B4113}" type="presParOf" srcId="{238FF1BF-A63A-4D07-8A06-0D41502C0D54}" destId="{81B5097D-F963-4002-81D6-24F5CC0C1CC8}" srcOrd="1" destOrd="0" presId="urn:microsoft.com/office/officeart/2005/8/layout/StepDownProcess"/>
    <dgm:cxn modelId="{7B8BF704-B7B2-46F1-A0DC-960C0554BC5F}" type="presParOf" srcId="{238FF1BF-A63A-4D07-8A06-0D41502C0D54}" destId="{CF1EBAF7-78E9-40E6-8EDE-5A5AF9B3F650}" srcOrd="2" destOrd="0" presId="urn:microsoft.com/office/officeart/2005/8/layout/StepDownProcess"/>
    <dgm:cxn modelId="{5301BE5C-7C12-4006-886E-C00A02B22F1F}" type="presParOf" srcId="{51864BA8-CA66-407F-A682-997989CC260E}" destId="{3BAB4BCE-FE42-47D5-B6C1-70D4DA833EA6}" srcOrd="1" destOrd="0" presId="urn:microsoft.com/office/officeart/2005/8/layout/StepDownProcess"/>
    <dgm:cxn modelId="{3E8DCBEE-5B90-42D4-887C-043C6D7F2D72}" type="presParOf" srcId="{51864BA8-CA66-407F-A682-997989CC260E}" destId="{AE63FBFC-AC88-4C7D-96B7-931397524655}" srcOrd="2" destOrd="0" presId="urn:microsoft.com/office/officeart/2005/8/layout/StepDownProcess"/>
    <dgm:cxn modelId="{A11738AF-03DF-48E4-A99F-343E6E92EC0E}" type="presParOf" srcId="{AE63FBFC-AC88-4C7D-96B7-931397524655}" destId="{E88AF3B6-5A77-4691-85A5-B7EF995070F2}" srcOrd="0" destOrd="0" presId="urn:microsoft.com/office/officeart/2005/8/layout/StepDownProcess"/>
    <dgm:cxn modelId="{7F8B5FFC-C292-45D9-AC6C-9DBDA1E4602B}" type="presParOf" srcId="{AE63FBFC-AC88-4C7D-96B7-931397524655}" destId="{CC42805D-C62D-45F6-8C49-ACA35126F024}" srcOrd="1" destOrd="0" presId="urn:microsoft.com/office/officeart/2005/8/layout/StepDownProcess"/>
    <dgm:cxn modelId="{6887A407-90CF-4225-B262-ED9903B97797}" type="presParOf" srcId="{AE63FBFC-AC88-4C7D-96B7-931397524655}" destId="{D791A4F9-365B-480E-BCDD-12277E813A2C}" srcOrd="2" destOrd="0" presId="urn:microsoft.com/office/officeart/2005/8/layout/StepDownProcess"/>
    <dgm:cxn modelId="{FBA80F56-2FE0-4D9E-86F7-3CCB2B9720A2}" type="presParOf" srcId="{51864BA8-CA66-407F-A682-997989CC260E}" destId="{54E0095A-CCB4-4A8F-945B-6FC0041FC754}" srcOrd="3" destOrd="0" presId="urn:microsoft.com/office/officeart/2005/8/layout/StepDownProcess"/>
    <dgm:cxn modelId="{C2543D64-6C4B-4FE4-B550-034F9F1863F0}" type="presParOf" srcId="{51864BA8-CA66-407F-A682-997989CC260E}" destId="{16260003-8999-4BFF-ACC8-59C1A847B959}" srcOrd="4" destOrd="0" presId="urn:microsoft.com/office/officeart/2005/8/layout/StepDownProcess"/>
    <dgm:cxn modelId="{B142963F-6D09-4867-9BE1-56FD673B1FCC}" type="presParOf" srcId="{16260003-8999-4BFF-ACC8-59C1A847B959}" destId="{07F88981-74D9-453D-BAF5-DF34F1B3AD15}" srcOrd="0" destOrd="0" presId="urn:microsoft.com/office/officeart/2005/8/layout/StepDownProcess"/>
    <dgm:cxn modelId="{C5B14C86-922C-487B-858F-264A73B3E748}" type="presParOf" srcId="{16260003-8999-4BFF-ACC8-59C1A847B959}" destId="{A93DEB89-4A01-4B25-9438-5EDE722AF240}" srcOrd="1" destOrd="0" presId="urn:microsoft.com/office/officeart/2005/8/layout/StepDownProcess"/>
    <dgm:cxn modelId="{0BC5B34A-5B10-469F-B734-2D92C93CF4AB}" type="presParOf" srcId="{16260003-8999-4BFF-ACC8-59C1A847B959}" destId="{DBFC28B8-37C6-4916-B0B1-1EBBEAAF3E67}" srcOrd="2" destOrd="0" presId="urn:microsoft.com/office/officeart/2005/8/layout/StepDownProcess"/>
    <dgm:cxn modelId="{0C8E3F95-9C19-49F9-A2E1-5386C62F4B35}" type="presParOf" srcId="{51864BA8-CA66-407F-A682-997989CC260E}" destId="{5CE5AF91-8BE2-4CEF-BD13-7BEA2CE4BBE1}" srcOrd="5" destOrd="0" presId="urn:microsoft.com/office/officeart/2005/8/layout/StepDownProcess"/>
    <dgm:cxn modelId="{D6262791-A371-40FD-BBCD-D325097F15D3}" type="presParOf" srcId="{51864BA8-CA66-407F-A682-997989CC260E}" destId="{26244405-B369-4FE5-97FA-D650C5E7AC76}" srcOrd="6" destOrd="0" presId="urn:microsoft.com/office/officeart/2005/8/layout/StepDownProcess"/>
    <dgm:cxn modelId="{D7DE3F5E-6B79-4BED-B95D-117B8C3DBBC5}" type="presParOf" srcId="{26244405-B369-4FE5-97FA-D650C5E7AC76}" destId="{265C5A6D-5AB4-4D47-82C0-E8196D42143D}" srcOrd="0" destOrd="0" presId="urn:microsoft.com/office/officeart/2005/8/layout/StepDownProcess"/>
    <dgm:cxn modelId="{A2225363-E6A7-4D85-BCAF-3C5DDC159DFB}" type="presParOf" srcId="{26244405-B369-4FE5-97FA-D650C5E7AC76}" destId="{1EB6E9C8-F9F1-475F-A85E-8ED43ED4C7B4}" srcOrd="1" destOrd="0" presId="urn:microsoft.com/office/officeart/2005/8/layout/StepDownProcess"/>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2D9BEFF-D966-4F4B-AB29-11A84D60A5CA}" type="doc">
      <dgm:prSet loTypeId="urn:microsoft.com/office/officeart/2005/8/layout/vList6" loCatId="process" qsTypeId="urn:microsoft.com/office/officeart/2005/8/quickstyle/simple1#1" qsCatId="simple" csTypeId="urn:microsoft.com/office/officeart/2005/8/colors/colorful1" csCatId="colorful" phldr="1"/>
      <dgm:spPr/>
      <dgm:t>
        <a:bodyPr/>
        <a:lstStyle/>
        <a:p>
          <a:endParaRPr lang="zh-CN" altLang="en-US"/>
        </a:p>
      </dgm:t>
    </dgm:pt>
    <dgm:pt modelId="{3517BC7E-5E29-4975-9224-DC316BA9632B}">
      <dgm:prSet custT="1"/>
      <dgm:spPr/>
      <dgm:t>
        <a:bodyPr/>
        <a:lstStyle/>
        <a:p>
          <a:r>
            <a:rPr lang="en-US" sz="2400" b="1" dirty="0"/>
            <a:t>1</a:t>
          </a:r>
          <a:r>
            <a:rPr lang="zh-CN" sz="2400" b="1" dirty="0"/>
            <a:t>、计算个别资本成本</a:t>
          </a:r>
          <a:r>
            <a:rPr lang="en-US" altLang="zh-CN" sz="2400" b="1" dirty="0" err="1"/>
            <a:t>Kj</a:t>
          </a:r>
          <a:endParaRPr lang="zh-CN" sz="2400" dirty="0"/>
        </a:p>
      </dgm:t>
    </dgm:pt>
    <dgm:pt modelId="{C493E5B9-0E0C-4066-8445-07C1A0E41744}" cxnId="{7A89D297-DD77-461B-9364-A0BA793E1A40}" type="parTrans">
      <dgm:prSet/>
      <dgm:spPr/>
      <dgm:t>
        <a:bodyPr/>
        <a:lstStyle/>
        <a:p>
          <a:endParaRPr lang="zh-CN" altLang="en-US" sz="2400"/>
        </a:p>
      </dgm:t>
    </dgm:pt>
    <dgm:pt modelId="{DB1BBC0E-92B7-4726-9839-FBC3661D340A}" cxnId="{7A89D297-DD77-461B-9364-A0BA793E1A40}" type="sibTrans">
      <dgm:prSet/>
      <dgm:spPr/>
      <dgm:t>
        <a:bodyPr/>
        <a:lstStyle/>
        <a:p>
          <a:endParaRPr lang="zh-CN" altLang="en-US" sz="2400"/>
        </a:p>
      </dgm:t>
    </dgm:pt>
    <dgm:pt modelId="{83C80E86-21A2-4A0A-9C34-A8D2DB6CF2FB}">
      <dgm:prSet custT="1"/>
      <dgm:spPr/>
      <dgm:t>
        <a:bodyPr/>
        <a:lstStyle/>
        <a:p>
          <a:r>
            <a:rPr lang="en-US" sz="2400" b="1" dirty="0">
              <a:solidFill>
                <a:srgbClr val="FF0000"/>
              </a:solidFill>
            </a:rPr>
            <a:t>2</a:t>
          </a:r>
          <a:r>
            <a:rPr lang="zh-CN" sz="2400" b="1" dirty="0">
              <a:solidFill>
                <a:srgbClr val="FF0000"/>
              </a:solidFill>
            </a:rPr>
            <a:t>、计算个别资本的资金比重</a:t>
          </a:r>
          <a:r>
            <a:rPr lang="en-US" altLang="zh-CN" sz="2400" b="1" dirty="0" err="1">
              <a:solidFill>
                <a:srgbClr val="FF0000"/>
              </a:solidFill>
            </a:rPr>
            <a:t>Wj</a:t>
          </a:r>
          <a:endParaRPr lang="zh-CN" sz="2400" dirty="0">
            <a:solidFill>
              <a:srgbClr val="FF0000"/>
            </a:solidFill>
          </a:endParaRPr>
        </a:p>
      </dgm:t>
    </dgm:pt>
    <dgm:pt modelId="{378EF9D0-CF4D-4F2C-84E9-23278DF06914}" cxnId="{17C7A332-D58B-45B6-BDCB-F31EA5CB2322}" type="parTrans">
      <dgm:prSet/>
      <dgm:spPr/>
      <dgm:t>
        <a:bodyPr/>
        <a:lstStyle/>
        <a:p>
          <a:endParaRPr lang="zh-CN" altLang="en-US" sz="2400"/>
        </a:p>
      </dgm:t>
    </dgm:pt>
    <dgm:pt modelId="{FB5D473C-5B65-4D88-B7BB-BDF0DD8325C7}" cxnId="{17C7A332-D58B-45B6-BDCB-F31EA5CB2322}" type="sibTrans">
      <dgm:prSet/>
      <dgm:spPr/>
      <dgm:t>
        <a:bodyPr/>
        <a:lstStyle/>
        <a:p>
          <a:endParaRPr lang="zh-CN" altLang="en-US" sz="2400"/>
        </a:p>
      </dgm:t>
    </dgm:pt>
    <dgm:pt modelId="{E6EEBBA2-FF64-4AD3-8585-CB681A805BFC}">
      <dgm:prSet custT="1"/>
      <dgm:spPr/>
      <dgm:t>
        <a:bodyPr/>
        <a:lstStyle/>
        <a:p>
          <a:r>
            <a:rPr lang="en-US" sz="2400" b="1" dirty="0"/>
            <a:t>3</a:t>
          </a:r>
          <a:r>
            <a:rPr lang="zh-CN" sz="2400" b="1" dirty="0"/>
            <a:t>、计算综合资本成本</a:t>
          </a:r>
          <a:r>
            <a:rPr lang="en-US" altLang="zh-CN" sz="2400" b="1" dirty="0"/>
            <a:t>Kw</a:t>
          </a:r>
          <a:r>
            <a:rPr lang="zh-CN" sz="2400" b="1" dirty="0"/>
            <a:t> </a:t>
          </a:r>
          <a:endParaRPr lang="zh-CN" sz="2400" dirty="0"/>
        </a:p>
      </dgm:t>
    </dgm:pt>
    <dgm:pt modelId="{EF06A880-01F1-416B-9D73-88C671C68F0E}" cxnId="{F3404442-6233-49D0-946B-A51B85EC4FC8}" type="parTrans">
      <dgm:prSet/>
      <dgm:spPr/>
      <dgm:t>
        <a:bodyPr/>
        <a:lstStyle/>
        <a:p>
          <a:endParaRPr lang="zh-CN" altLang="en-US" sz="2400"/>
        </a:p>
      </dgm:t>
    </dgm:pt>
    <dgm:pt modelId="{05BA4B4E-F9C2-45E7-96DC-CA71156AC44E}" cxnId="{F3404442-6233-49D0-946B-A51B85EC4FC8}" type="sibTrans">
      <dgm:prSet/>
      <dgm:spPr/>
      <dgm:t>
        <a:bodyPr/>
        <a:lstStyle/>
        <a:p>
          <a:endParaRPr lang="zh-CN" altLang="en-US" sz="2400"/>
        </a:p>
      </dgm:t>
    </dgm:pt>
    <dgm:pt modelId="{7851D150-B4F6-4DBD-B8FE-89D17FD05F2A}">
      <dgm:prSet custT="1"/>
      <dgm:spPr/>
      <dgm:t>
        <a:bodyPr/>
        <a:lstStyle/>
        <a:p>
          <a:r>
            <a:rPr lang="zh-CN" altLang="en-US" sz="2400" kern="1200" dirty="0"/>
            <a:t>一般模式：</a:t>
          </a:r>
        </a:p>
      </dgm:t>
    </dgm:pt>
    <dgm:pt modelId="{EAAE4F0E-C959-4202-B338-C60F7113EC22}" cxnId="{7C4C335A-96CC-4711-A0CE-996E8F7EBE4C}" type="parTrans">
      <dgm:prSet/>
      <dgm:spPr/>
      <dgm:t>
        <a:bodyPr/>
        <a:lstStyle/>
        <a:p>
          <a:endParaRPr lang="zh-CN" altLang="en-US" sz="2400"/>
        </a:p>
      </dgm:t>
    </dgm:pt>
    <dgm:pt modelId="{85DE3819-8A68-4C7E-A6B2-BDE4307D9DA5}" cxnId="{7C4C335A-96CC-4711-A0CE-996E8F7EBE4C}" type="sibTrans">
      <dgm:prSet/>
      <dgm:spPr/>
      <dgm:t>
        <a:bodyPr/>
        <a:lstStyle/>
        <a:p>
          <a:endParaRPr lang="zh-CN" altLang="en-US" sz="2400"/>
        </a:p>
      </dgm:t>
    </dgm:pt>
    <dgm:pt modelId="{B8F1D587-42C8-4215-99E1-6066BA2ABA1D}">
      <dgm:prSet custT="1"/>
      <dgm:spPr/>
      <dgm:t>
        <a:bodyPr/>
        <a:lstStyle/>
        <a:p>
          <a:r>
            <a:rPr lang="zh-CN" altLang="en-US" sz="2400" kern="1200" dirty="0"/>
            <a:t>折现模式：</a:t>
          </a:r>
          <a:r>
            <a:rPr lang="zh-CN" altLang="zh-CN" sz="2400" b="1" kern="1200" dirty="0">
              <a:solidFill>
                <a:prstClr val="black">
                  <a:hueOff val="0"/>
                  <a:satOff val="0"/>
                  <a:lumOff val="0"/>
                  <a:alphaOff val="0"/>
                </a:prstClr>
              </a:solidFill>
              <a:latin typeface="宋体" panose="02010600030101010101" pitchFamily="2" charset="-122"/>
              <a:ea typeface="宋体" panose="02010600030101010101" pitchFamily="2" charset="-122"/>
              <a:cs typeface="+mn-cs"/>
            </a:rPr>
            <a:t>资本成本率</a:t>
          </a:r>
          <a:r>
            <a:rPr lang="en-US" altLang="zh-CN" sz="2400" b="1" kern="1200" dirty="0">
              <a:solidFill>
                <a:prstClr val="black">
                  <a:hueOff val="0"/>
                  <a:satOff val="0"/>
                  <a:lumOff val="0"/>
                  <a:alphaOff val="0"/>
                </a:prstClr>
              </a:solidFill>
              <a:latin typeface="宋体" panose="02010600030101010101" pitchFamily="2" charset="-122"/>
              <a:ea typeface="宋体" panose="02010600030101010101" pitchFamily="2" charset="-122"/>
              <a:cs typeface="+mn-cs"/>
            </a:rPr>
            <a:t> = </a:t>
          </a:r>
          <a:r>
            <a:rPr lang="zh-CN" altLang="zh-CN" sz="2400" b="1" kern="1200" dirty="0">
              <a:solidFill>
                <a:prstClr val="black">
                  <a:hueOff val="0"/>
                  <a:satOff val="0"/>
                  <a:lumOff val="0"/>
                  <a:alphaOff val="0"/>
                </a:prstClr>
              </a:solidFill>
              <a:latin typeface="宋体" panose="02010600030101010101" pitchFamily="2" charset="-122"/>
              <a:ea typeface="宋体" panose="02010600030101010101" pitchFamily="2" charset="-122"/>
              <a:cs typeface="+mn-cs"/>
            </a:rPr>
            <a:t>所采用的折现率</a:t>
          </a:r>
          <a:r>
            <a:rPr lang="en-US" altLang="zh-CN" sz="2400" b="1" kern="1200" dirty="0">
              <a:solidFill>
                <a:prstClr val="black">
                  <a:hueOff val="0"/>
                  <a:satOff val="0"/>
                  <a:lumOff val="0"/>
                  <a:alphaOff val="0"/>
                </a:prstClr>
              </a:solidFill>
              <a:latin typeface="宋体" panose="02010600030101010101" pitchFamily="2" charset="-122"/>
              <a:ea typeface="宋体" panose="02010600030101010101" pitchFamily="2" charset="-122"/>
              <a:cs typeface="+mn-cs"/>
            </a:rPr>
            <a:t> </a:t>
          </a:r>
          <a:endParaRPr lang="zh-CN" altLang="en-US" sz="2400" kern="1200" dirty="0"/>
        </a:p>
      </dgm:t>
    </dgm:pt>
    <dgm:pt modelId="{617716AE-28B2-4D51-87BF-03F30976A8ED}" cxnId="{E0791797-C73A-4221-9A1D-B970F9430F64}" type="parTrans">
      <dgm:prSet/>
      <dgm:spPr/>
      <dgm:t>
        <a:bodyPr/>
        <a:lstStyle/>
        <a:p>
          <a:endParaRPr lang="zh-CN" altLang="en-US" sz="2400"/>
        </a:p>
      </dgm:t>
    </dgm:pt>
    <dgm:pt modelId="{A9DFB317-7C2D-4812-97F4-DF4811444725}" cxnId="{E0791797-C73A-4221-9A1D-B970F9430F64}" type="sibTrans">
      <dgm:prSet/>
      <dgm:spPr/>
      <dgm:t>
        <a:bodyPr/>
        <a:lstStyle/>
        <a:p>
          <a:endParaRPr lang="zh-CN" altLang="en-US" sz="2400"/>
        </a:p>
      </dgm:t>
    </dgm:pt>
    <dgm:pt modelId="{4EF017BE-8088-4AD5-93B8-6A7DEBD0E221}">
      <dgm:prSet custT="1"/>
      <dgm:spPr/>
      <dgm:t>
        <a:bodyPr/>
        <a:lstStyle/>
        <a:p>
          <a:r>
            <a:rPr lang="zh-CN" altLang="en-US" sz="2400" dirty="0"/>
            <a:t>一般按市场价值进行计算</a:t>
          </a:r>
        </a:p>
      </dgm:t>
    </dgm:pt>
    <dgm:pt modelId="{52192DA5-5275-4C6C-AF9C-8125E67200D9}" cxnId="{F3A1B254-3B55-4A61-8E45-01CAC5EB8550}" type="parTrans">
      <dgm:prSet/>
      <dgm:spPr/>
      <dgm:t>
        <a:bodyPr/>
        <a:lstStyle/>
        <a:p>
          <a:endParaRPr lang="zh-CN" altLang="en-US" sz="2400"/>
        </a:p>
      </dgm:t>
    </dgm:pt>
    <dgm:pt modelId="{8AD94D2E-F6AF-4675-BA37-F8BF916D40CA}" cxnId="{F3A1B254-3B55-4A61-8E45-01CAC5EB8550}" type="sibTrans">
      <dgm:prSet/>
      <dgm:spPr/>
      <dgm:t>
        <a:bodyPr/>
        <a:lstStyle/>
        <a:p>
          <a:endParaRPr lang="zh-CN" altLang="en-US" sz="2400"/>
        </a:p>
      </dgm:t>
    </dgm:pt>
    <dgm:pt modelId="{EB50FC09-1D75-4A56-8768-AE503411B1A9}">
      <dgm:prSet custT="1"/>
      <dgm:spPr/>
      <dgm:t>
        <a:bodyPr/>
        <a:lstStyle/>
        <a:p>
          <a:endParaRPr lang="zh-CN" altLang="en-US" sz="2400" kern="1200" dirty="0"/>
        </a:p>
      </dgm:t>
    </dgm:pt>
    <dgm:pt modelId="{251C2853-50A9-4E01-B8F3-D7574D04231F}" cxnId="{6A7494EA-2BB6-422F-B5C5-6399A8B0F18C}" type="parTrans">
      <dgm:prSet/>
      <dgm:spPr/>
      <dgm:t>
        <a:bodyPr/>
        <a:lstStyle/>
        <a:p>
          <a:endParaRPr lang="zh-CN" altLang="en-US"/>
        </a:p>
      </dgm:t>
    </dgm:pt>
    <dgm:pt modelId="{A157EDD0-3EB9-4782-8746-FC3211679D82}" cxnId="{6A7494EA-2BB6-422F-B5C5-6399A8B0F18C}" type="sibTrans">
      <dgm:prSet/>
      <dgm:spPr/>
      <dgm:t>
        <a:bodyPr/>
        <a:lstStyle/>
        <a:p>
          <a:endParaRPr lang="zh-CN" altLang="en-US"/>
        </a:p>
      </dgm:t>
    </dgm:pt>
    <dgm:pt modelId="{730C71C6-D40F-408E-A702-69649A7DB381}">
      <dgm:prSet custT="1"/>
      <dgm:spPr/>
      <dgm:t>
        <a:bodyPr/>
        <a:lstStyle/>
        <a:p>
          <a:r>
            <a:rPr lang="zh-CN" altLang="en-US" sz="2400" dirty="0"/>
            <a:t>个别资金占所有资金的比重</a:t>
          </a:r>
        </a:p>
      </dgm:t>
    </dgm:pt>
    <dgm:pt modelId="{13BA0CA2-B508-4840-94F0-77DD06165B56}" cxnId="{FC04C33B-1474-42DA-ABDB-D39690590096}" type="parTrans">
      <dgm:prSet/>
      <dgm:spPr/>
      <dgm:t>
        <a:bodyPr/>
        <a:lstStyle/>
        <a:p>
          <a:endParaRPr lang="zh-CN" altLang="en-US"/>
        </a:p>
      </dgm:t>
    </dgm:pt>
    <dgm:pt modelId="{4A38644A-5BCD-435A-B7C8-3B68C8BC5F3E}" cxnId="{FC04C33B-1474-42DA-ABDB-D39690590096}" type="sibTrans">
      <dgm:prSet/>
      <dgm:spPr/>
      <dgm:t>
        <a:bodyPr/>
        <a:lstStyle/>
        <a:p>
          <a:endParaRPr lang="zh-CN" altLang="en-US"/>
        </a:p>
      </dgm:t>
    </dgm:pt>
    <dgm:pt modelId="{2BC35E78-8D2A-4C4B-92A7-18A982849FCA}" type="pres">
      <dgm:prSet presAssocID="{F2D9BEFF-D966-4F4B-AB29-11A84D60A5CA}" presName="Name0" presStyleCnt="0">
        <dgm:presLayoutVars>
          <dgm:dir/>
          <dgm:animLvl val="lvl"/>
          <dgm:resizeHandles/>
        </dgm:presLayoutVars>
      </dgm:prSet>
      <dgm:spPr/>
      <dgm:t>
        <a:bodyPr/>
        <a:lstStyle/>
        <a:p>
          <a:endParaRPr lang="zh-CN" altLang="en-US"/>
        </a:p>
      </dgm:t>
    </dgm:pt>
    <dgm:pt modelId="{D7FE709E-1D62-400D-A210-8B480E82F9E4}" type="pres">
      <dgm:prSet presAssocID="{3517BC7E-5E29-4975-9224-DC316BA9632B}" presName="linNode" presStyleCnt="0"/>
      <dgm:spPr/>
    </dgm:pt>
    <dgm:pt modelId="{D3078332-F899-4713-9C64-A994CEE6C3C3}" type="pres">
      <dgm:prSet presAssocID="{3517BC7E-5E29-4975-9224-DC316BA9632B}" presName="parentShp" presStyleLbl="node1" presStyleIdx="0" presStyleCnt="3" custScaleX="57437" custScaleY="109779" custLinFactNeighborX="-5480" custLinFactNeighborY="8335">
        <dgm:presLayoutVars>
          <dgm:bulletEnabled val="1"/>
        </dgm:presLayoutVars>
      </dgm:prSet>
      <dgm:spPr/>
      <dgm:t>
        <a:bodyPr/>
        <a:lstStyle/>
        <a:p>
          <a:endParaRPr lang="zh-CN" altLang="en-US"/>
        </a:p>
      </dgm:t>
    </dgm:pt>
    <dgm:pt modelId="{8267A963-8DCE-4538-83C8-2499DF76644C}" type="pres">
      <dgm:prSet presAssocID="{3517BC7E-5E29-4975-9224-DC316BA9632B}" presName="childShp" presStyleLbl="bgAccFollowNode1" presStyleIdx="0" presStyleCnt="3" custScaleX="117290" custScaleY="146615" custLinFactNeighborX="959" custLinFactNeighborY="4043">
        <dgm:presLayoutVars>
          <dgm:bulletEnabled val="1"/>
        </dgm:presLayoutVars>
      </dgm:prSet>
      <dgm:spPr/>
      <dgm:t>
        <a:bodyPr/>
        <a:lstStyle/>
        <a:p>
          <a:endParaRPr lang="zh-CN" altLang="en-US"/>
        </a:p>
      </dgm:t>
    </dgm:pt>
    <dgm:pt modelId="{F2DC9EFF-BCDA-4C13-973D-78CA5C84DD6D}" type="pres">
      <dgm:prSet presAssocID="{DB1BBC0E-92B7-4726-9839-FBC3661D340A}" presName="spacing" presStyleCnt="0"/>
      <dgm:spPr/>
    </dgm:pt>
    <dgm:pt modelId="{4E2CF455-4E39-4557-BB49-9DB6A25ADC43}" type="pres">
      <dgm:prSet presAssocID="{83C80E86-21A2-4A0A-9C34-A8D2DB6CF2FB}" presName="linNode" presStyleCnt="0"/>
      <dgm:spPr/>
    </dgm:pt>
    <dgm:pt modelId="{29C7550C-B420-4DCE-B1DB-6A80EB15610B}" type="pres">
      <dgm:prSet presAssocID="{83C80E86-21A2-4A0A-9C34-A8D2DB6CF2FB}" presName="parentShp" presStyleLbl="node1" presStyleIdx="1" presStyleCnt="3" custScaleX="59390" custScaleY="95761" custLinFactNeighborX="-6213" custLinFactNeighborY="5334">
        <dgm:presLayoutVars>
          <dgm:bulletEnabled val="1"/>
        </dgm:presLayoutVars>
      </dgm:prSet>
      <dgm:spPr/>
      <dgm:t>
        <a:bodyPr/>
        <a:lstStyle/>
        <a:p>
          <a:endParaRPr lang="zh-CN" altLang="en-US"/>
        </a:p>
      </dgm:t>
    </dgm:pt>
    <dgm:pt modelId="{E54E6D5A-B88D-4CF0-A7E6-122E814DF61F}" type="pres">
      <dgm:prSet presAssocID="{83C80E86-21A2-4A0A-9C34-A8D2DB6CF2FB}" presName="childShp" presStyleLbl="bgAccFollowNode1" presStyleIdx="1" presStyleCnt="3" custScaleX="116609" custScaleY="107331" custLinFactNeighborX="-3851" custLinFactNeighborY="6755">
        <dgm:presLayoutVars>
          <dgm:bulletEnabled val="1"/>
        </dgm:presLayoutVars>
      </dgm:prSet>
      <dgm:spPr/>
      <dgm:t>
        <a:bodyPr/>
        <a:lstStyle/>
        <a:p>
          <a:endParaRPr lang="zh-CN" altLang="en-US"/>
        </a:p>
      </dgm:t>
    </dgm:pt>
    <dgm:pt modelId="{1FDE2C65-5A2E-4920-9B27-12238833E1FE}" type="pres">
      <dgm:prSet presAssocID="{FB5D473C-5B65-4D88-B7BB-BDF0DD8325C7}" presName="spacing" presStyleCnt="0"/>
      <dgm:spPr/>
    </dgm:pt>
    <dgm:pt modelId="{8E113553-BA1F-4A39-8AB9-6CA6905C83DF}" type="pres">
      <dgm:prSet presAssocID="{E6EEBBA2-FF64-4AD3-8585-CB681A805BFC}" presName="linNode" presStyleCnt="0"/>
      <dgm:spPr/>
    </dgm:pt>
    <dgm:pt modelId="{FA96FD03-1D10-48DD-BD0A-9F02500F9174}" type="pres">
      <dgm:prSet presAssocID="{E6EEBBA2-FF64-4AD3-8585-CB681A805BFC}" presName="parentShp" presStyleLbl="node1" presStyleIdx="2" presStyleCnt="3" custScaleX="57955" custScaleY="85816" custLinFactNeighborX="-5991" custLinFactNeighborY="-2960">
        <dgm:presLayoutVars>
          <dgm:bulletEnabled val="1"/>
        </dgm:presLayoutVars>
      </dgm:prSet>
      <dgm:spPr/>
      <dgm:t>
        <a:bodyPr/>
        <a:lstStyle/>
        <a:p>
          <a:endParaRPr lang="zh-CN" altLang="en-US"/>
        </a:p>
      </dgm:t>
    </dgm:pt>
    <dgm:pt modelId="{6A27FFA9-E127-4740-8E43-C4ECDB550267}" type="pres">
      <dgm:prSet presAssocID="{E6EEBBA2-FF64-4AD3-8585-CB681A805BFC}" presName="childShp" presStyleLbl="bgAccFollowNode1" presStyleIdx="2" presStyleCnt="3" custScaleX="122207" custScaleY="112876" custLinFactNeighborX="-2988" custLinFactNeighborY="2506">
        <dgm:presLayoutVars>
          <dgm:bulletEnabled val="1"/>
        </dgm:presLayoutVars>
      </dgm:prSet>
      <dgm:spPr/>
    </dgm:pt>
  </dgm:ptLst>
  <dgm:cxnLst>
    <dgm:cxn modelId="{E0791797-C73A-4221-9A1D-B970F9430F64}" srcId="{3517BC7E-5E29-4975-9224-DC316BA9632B}" destId="{B8F1D587-42C8-4215-99E1-6066BA2ABA1D}" srcOrd="2" destOrd="0" parTransId="{617716AE-28B2-4D51-87BF-03F30976A8ED}" sibTransId="{A9DFB317-7C2D-4812-97F4-DF4811444725}"/>
    <dgm:cxn modelId="{EF069424-67B3-43AB-9C56-12BFE05048D3}" type="presOf" srcId="{EB50FC09-1D75-4A56-8768-AE503411B1A9}" destId="{8267A963-8DCE-4538-83C8-2499DF76644C}" srcOrd="0" destOrd="1" presId="urn:microsoft.com/office/officeart/2005/8/layout/vList6"/>
    <dgm:cxn modelId="{F3404442-6233-49D0-946B-A51B85EC4FC8}" srcId="{F2D9BEFF-D966-4F4B-AB29-11A84D60A5CA}" destId="{E6EEBBA2-FF64-4AD3-8585-CB681A805BFC}" srcOrd="2" destOrd="0" parTransId="{EF06A880-01F1-416B-9D73-88C671C68F0E}" sibTransId="{05BA4B4E-F9C2-45E7-96DC-CA71156AC44E}"/>
    <dgm:cxn modelId="{F3A1B254-3B55-4A61-8E45-01CAC5EB8550}" srcId="{83C80E86-21A2-4A0A-9C34-A8D2DB6CF2FB}" destId="{4EF017BE-8088-4AD5-93B8-6A7DEBD0E221}" srcOrd="1" destOrd="0" parTransId="{52192DA5-5275-4C6C-AF9C-8125E67200D9}" sibTransId="{8AD94D2E-F6AF-4675-BA37-F8BF916D40CA}"/>
    <dgm:cxn modelId="{BEBFF292-12C2-4AE1-9DC0-6AB7661A0348}" type="presOf" srcId="{7851D150-B4F6-4DBD-B8FE-89D17FD05F2A}" destId="{8267A963-8DCE-4538-83C8-2499DF76644C}" srcOrd="0" destOrd="0" presId="urn:microsoft.com/office/officeart/2005/8/layout/vList6"/>
    <dgm:cxn modelId="{96A7BEF9-B108-41CD-B252-088EEA55E401}" type="presOf" srcId="{4EF017BE-8088-4AD5-93B8-6A7DEBD0E221}" destId="{E54E6D5A-B88D-4CF0-A7E6-122E814DF61F}" srcOrd="0" destOrd="1" presId="urn:microsoft.com/office/officeart/2005/8/layout/vList6"/>
    <dgm:cxn modelId="{E0950D00-443F-4CAF-92B9-58778FF245C3}" type="presOf" srcId="{730C71C6-D40F-408E-A702-69649A7DB381}" destId="{E54E6D5A-B88D-4CF0-A7E6-122E814DF61F}" srcOrd="0" destOrd="0" presId="urn:microsoft.com/office/officeart/2005/8/layout/vList6"/>
    <dgm:cxn modelId="{E69DFB6A-52F2-469C-9A9E-141C62EEF642}" type="presOf" srcId="{83C80E86-21A2-4A0A-9C34-A8D2DB6CF2FB}" destId="{29C7550C-B420-4DCE-B1DB-6A80EB15610B}" srcOrd="0" destOrd="0" presId="urn:microsoft.com/office/officeart/2005/8/layout/vList6"/>
    <dgm:cxn modelId="{6A7494EA-2BB6-422F-B5C5-6399A8B0F18C}" srcId="{3517BC7E-5E29-4975-9224-DC316BA9632B}" destId="{EB50FC09-1D75-4A56-8768-AE503411B1A9}" srcOrd="1" destOrd="0" parTransId="{251C2853-50A9-4E01-B8F3-D7574D04231F}" sibTransId="{A157EDD0-3EB9-4782-8746-FC3211679D82}"/>
    <dgm:cxn modelId="{7C4C335A-96CC-4711-A0CE-996E8F7EBE4C}" srcId="{3517BC7E-5E29-4975-9224-DC316BA9632B}" destId="{7851D150-B4F6-4DBD-B8FE-89D17FD05F2A}" srcOrd="0" destOrd="0" parTransId="{EAAE4F0E-C959-4202-B338-C60F7113EC22}" sibTransId="{85DE3819-8A68-4C7E-A6B2-BDE4307D9DA5}"/>
    <dgm:cxn modelId="{31AF65E4-77DD-4142-9953-5D0D67B60377}" type="presOf" srcId="{E6EEBBA2-FF64-4AD3-8585-CB681A805BFC}" destId="{FA96FD03-1D10-48DD-BD0A-9F02500F9174}" srcOrd="0" destOrd="0" presId="urn:microsoft.com/office/officeart/2005/8/layout/vList6"/>
    <dgm:cxn modelId="{7A89D297-DD77-461B-9364-A0BA793E1A40}" srcId="{F2D9BEFF-D966-4F4B-AB29-11A84D60A5CA}" destId="{3517BC7E-5E29-4975-9224-DC316BA9632B}" srcOrd="0" destOrd="0" parTransId="{C493E5B9-0E0C-4066-8445-07C1A0E41744}" sibTransId="{DB1BBC0E-92B7-4726-9839-FBC3661D340A}"/>
    <dgm:cxn modelId="{FC04C33B-1474-42DA-ABDB-D39690590096}" srcId="{83C80E86-21A2-4A0A-9C34-A8D2DB6CF2FB}" destId="{730C71C6-D40F-408E-A702-69649A7DB381}" srcOrd="0" destOrd="0" parTransId="{13BA0CA2-B508-4840-94F0-77DD06165B56}" sibTransId="{4A38644A-5BCD-435A-B7C8-3B68C8BC5F3E}"/>
    <dgm:cxn modelId="{006811A8-4830-4ED6-ADEB-0E2131B11FF3}" type="presOf" srcId="{B8F1D587-42C8-4215-99E1-6066BA2ABA1D}" destId="{8267A963-8DCE-4538-83C8-2499DF76644C}" srcOrd="0" destOrd="2" presId="urn:microsoft.com/office/officeart/2005/8/layout/vList6"/>
    <dgm:cxn modelId="{00A5678B-6132-4FD8-B5C8-E8D8BC7C8154}" type="presOf" srcId="{F2D9BEFF-D966-4F4B-AB29-11A84D60A5CA}" destId="{2BC35E78-8D2A-4C4B-92A7-18A982849FCA}" srcOrd="0" destOrd="0" presId="urn:microsoft.com/office/officeart/2005/8/layout/vList6"/>
    <dgm:cxn modelId="{17C7A332-D58B-45B6-BDCB-F31EA5CB2322}" srcId="{F2D9BEFF-D966-4F4B-AB29-11A84D60A5CA}" destId="{83C80E86-21A2-4A0A-9C34-A8D2DB6CF2FB}" srcOrd="1" destOrd="0" parTransId="{378EF9D0-CF4D-4F2C-84E9-23278DF06914}" sibTransId="{FB5D473C-5B65-4D88-B7BB-BDF0DD8325C7}"/>
    <dgm:cxn modelId="{7B689D96-43E8-4EC6-ABEF-48BD5E0C1473}" type="presOf" srcId="{3517BC7E-5E29-4975-9224-DC316BA9632B}" destId="{D3078332-F899-4713-9C64-A994CEE6C3C3}" srcOrd="0" destOrd="0" presId="urn:microsoft.com/office/officeart/2005/8/layout/vList6"/>
    <dgm:cxn modelId="{D830FCB8-DC2D-4804-9E5E-EC4E91A4D084}" type="presParOf" srcId="{2BC35E78-8D2A-4C4B-92A7-18A982849FCA}" destId="{D7FE709E-1D62-400D-A210-8B480E82F9E4}" srcOrd="0" destOrd="0" presId="urn:microsoft.com/office/officeart/2005/8/layout/vList6"/>
    <dgm:cxn modelId="{213FC37F-CD18-4471-8AAA-F9ADD05A2C22}" type="presParOf" srcId="{D7FE709E-1D62-400D-A210-8B480E82F9E4}" destId="{D3078332-F899-4713-9C64-A994CEE6C3C3}" srcOrd="0" destOrd="0" presId="urn:microsoft.com/office/officeart/2005/8/layout/vList6"/>
    <dgm:cxn modelId="{F38ABA10-A452-41BC-BED8-FB44DF6FF557}" type="presParOf" srcId="{D7FE709E-1D62-400D-A210-8B480E82F9E4}" destId="{8267A963-8DCE-4538-83C8-2499DF76644C}" srcOrd="1" destOrd="0" presId="urn:microsoft.com/office/officeart/2005/8/layout/vList6"/>
    <dgm:cxn modelId="{28BA07A3-B4B6-4C19-9E55-DE5D10933DD2}" type="presParOf" srcId="{2BC35E78-8D2A-4C4B-92A7-18A982849FCA}" destId="{F2DC9EFF-BCDA-4C13-973D-78CA5C84DD6D}" srcOrd="1" destOrd="0" presId="urn:microsoft.com/office/officeart/2005/8/layout/vList6"/>
    <dgm:cxn modelId="{749DECF3-0F5E-4009-9E80-B16D918C6448}" type="presParOf" srcId="{2BC35E78-8D2A-4C4B-92A7-18A982849FCA}" destId="{4E2CF455-4E39-4557-BB49-9DB6A25ADC43}" srcOrd="2" destOrd="0" presId="urn:microsoft.com/office/officeart/2005/8/layout/vList6"/>
    <dgm:cxn modelId="{86E59054-14E6-4C1B-B495-F084248FE636}" type="presParOf" srcId="{4E2CF455-4E39-4557-BB49-9DB6A25ADC43}" destId="{29C7550C-B420-4DCE-B1DB-6A80EB15610B}" srcOrd="0" destOrd="0" presId="urn:microsoft.com/office/officeart/2005/8/layout/vList6"/>
    <dgm:cxn modelId="{CC727569-92A1-445F-AEAF-93AAC034E2CC}" type="presParOf" srcId="{4E2CF455-4E39-4557-BB49-9DB6A25ADC43}" destId="{E54E6D5A-B88D-4CF0-A7E6-122E814DF61F}" srcOrd="1" destOrd="0" presId="urn:microsoft.com/office/officeart/2005/8/layout/vList6"/>
    <dgm:cxn modelId="{41487E13-4C23-41F3-9DF5-59519E9A4628}" type="presParOf" srcId="{2BC35E78-8D2A-4C4B-92A7-18A982849FCA}" destId="{1FDE2C65-5A2E-4920-9B27-12238833E1FE}" srcOrd="3" destOrd="0" presId="urn:microsoft.com/office/officeart/2005/8/layout/vList6"/>
    <dgm:cxn modelId="{134A70C3-33F9-4EBB-81F8-DD100922346C}" type="presParOf" srcId="{2BC35E78-8D2A-4C4B-92A7-18A982849FCA}" destId="{8E113553-BA1F-4A39-8AB9-6CA6905C83DF}" srcOrd="4" destOrd="0" presId="urn:microsoft.com/office/officeart/2005/8/layout/vList6"/>
    <dgm:cxn modelId="{1A4E3B18-3D58-4377-ACE5-E689C8B7A5BA}" type="presParOf" srcId="{8E113553-BA1F-4A39-8AB9-6CA6905C83DF}" destId="{FA96FD03-1D10-48DD-BD0A-9F02500F9174}" srcOrd="0" destOrd="0" presId="urn:microsoft.com/office/officeart/2005/8/layout/vList6"/>
    <dgm:cxn modelId="{E9978919-B928-423F-9C72-07C167E5D5C3}" type="presParOf" srcId="{8E113553-BA1F-4A39-8AB9-6CA6905C83DF}" destId="{6A27FFA9-E127-4740-8E43-C4ECDB550267}" srcOrd="1" destOrd="0" presId="urn:microsoft.com/office/officeart/2005/8/layout/vList6"/>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10010109-B259-4FA4-99D1-005AB04C214C}" type="doc">
      <dgm:prSet loTypeId="urn:microsoft.com/office/officeart/2005/8/layout/chevron2" loCatId="list" qsTypeId="urn:microsoft.com/office/officeart/2005/8/quickstyle/3d4" qsCatId="3D" csTypeId="urn:microsoft.com/office/officeart/2005/8/colors/colorful3" csCatId="colorful" phldr="1"/>
      <dgm:spPr/>
      <dgm:t>
        <a:bodyPr/>
        <a:lstStyle/>
        <a:p>
          <a:endParaRPr lang="zh-CN" altLang="en-US"/>
        </a:p>
      </dgm:t>
    </dgm:pt>
    <dgm:pt modelId="{EFFB1330-7EE4-47DA-9BFF-36A632A358AF}">
      <dgm:prSet custT="1"/>
      <dgm:spPr/>
      <dgm:t>
        <a:bodyPr/>
        <a:lstStyle/>
        <a:p>
          <a:r>
            <a:rPr lang="zh-CN" sz="2400" b="1" dirty="0">
              <a:solidFill>
                <a:srgbClr val="FF0000"/>
              </a:solidFill>
            </a:rPr>
            <a:t>优点</a:t>
          </a:r>
        </a:p>
      </dgm:t>
    </dgm:pt>
    <dgm:pt modelId="{1892D0A0-46D6-4C3A-A081-5BD9D9626FB6}" cxnId="{0394F46A-8EF3-406F-89E5-4329158D3707}" type="parTrans">
      <dgm:prSet/>
      <dgm:spPr/>
      <dgm:t>
        <a:bodyPr/>
        <a:lstStyle/>
        <a:p>
          <a:endParaRPr lang="zh-CN" altLang="en-US" sz="2400" b="1"/>
        </a:p>
      </dgm:t>
    </dgm:pt>
    <dgm:pt modelId="{5EE984C7-BE53-40CC-AC6A-0091510AEDF1}" cxnId="{0394F46A-8EF3-406F-89E5-4329158D3707}" type="sibTrans">
      <dgm:prSet/>
      <dgm:spPr/>
      <dgm:t>
        <a:bodyPr/>
        <a:lstStyle/>
        <a:p>
          <a:endParaRPr lang="zh-CN" altLang="en-US" sz="2400" b="1"/>
        </a:p>
      </dgm:t>
    </dgm:pt>
    <dgm:pt modelId="{53A12F37-9FE0-4411-8B36-FADFE77EF660}">
      <dgm:prSet custT="1"/>
      <dgm:spPr/>
      <dgm:t>
        <a:bodyPr/>
        <a:lstStyle/>
        <a:p>
          <a:r>
            <a:rPr lang="zh-CN" sz="2400" b="1" dirty="0"/>
            <a:t>缺点</a:t>
          </a:r>
        </a:p>
      </dgm:t>
    </dgm:pt>
    <dgm:pt modelId="{1A3692B6-A7E4-44F0-9CCD-1AF4E4C4934C}" cxnId="{19F2FBBA-583A-4586-B309-1A713133377B}" type="parTrans">
      <dgm:prSet/>
      <dgm:spPr/>
      <dgm:t>
        <a:bodyPr/>
        <a:lstStyle/>
        <a:p>
          <a:endParaRPr lang="zh-CN" altLang="en-US" sz="2400" b="1"/>
        </a:p>
      </dgm:t>
    </dgm:pt>
    <dgm:pt modelId="{1557EEA6-DCA7-4625-A109-9AF32FDE7635}" cxnId="{19F2FBBA-583A-4586-B309-1A713133377B}" type="sibTrans">
      <dgm:prSet/>
      <dgm:spPr/>
      <dgm:t>
        <a:bodyPr/>
        <a:lstStyle/>
        <a:p>
          <a:endParaRPr lang="zh-CN" altLang="en-US" sz="2400" b="1"/>
        </a:p>
      </dgm:t>
    </dgm:pt>
    <dgm:pt modelId="{AB9176AF-D3CE-4181-A8CF-5ABA27B0A0EB}">
      <dgm:prSet custT="1"/>
      <dgm:spPr/>
      <dgm:t>
        <a:bodyPr/>
        <a:lstStyle/>
        <a:p>
          <a:r>
            <a:rPr lang="zh-CN" altLang="en-US" sz="2400" b="0" dirty="0"/>
            <a:t>以加权平均资本成本最低为唯一判断标准，因此在应用中体现出直观性和操作上的简便性。</a:t>
          </a:r>
          <a:r>
            <a:rPr lang="zh-CN" altLang="en-US" sz="2400" b="0" i="0" dirty="0"/>
            <a:t>另外，资本成本的降低必然给企业财务带来良好的影响，一定条件下也可以使企业的市场价值增大。</a:t>
          </a:r>
          <a:endParaRPr lang="zh-CN" altLang="en-US" sz="2400" b="0" dirty="0"/>
        </a:p>
      </dgm:t>
    </dgm:pt>
    <dgm:pt modelId="{686D2AB3-9DA4-437A-9DA4-6CEFAA8BB44A}" cxnId="{007EE4F3-3AEB-4E20-9D15-D8DF17806917}" type="parTrans">
      <dgm:prSet/>
      <dgm:spPr/>
      <dgm:t>
        <a:bodyPr/>
        <a:lstStyle/>
        <a:p>
          <a:endParaRPr lang="zh-CN" altLang="en-US" sz="2400" b="1"/>
        </a:p>
      </dgm:t>
    </dgm:pt>
    <dgm:pt modelId="{82E0AEBF-5FEE-4A29-BCBC-C54C9BB14802}" cxnId="{007EE4F3-3AEB-4E20-9D15-D8DF17806917}" type="sibTrans">
      <dgm:prSet/>
      <dgm:spPr/>
      <dgm:t>
        <a:bodyPr/>
        <a:lstStyle/>
        <a:p>
          <a:endParaRPr lang="zh-CN" altLang="en-US" sz="2400" b="1"/>
        </a:p>
      </dgm:t>
    </dgm:pt>
    <dgm:pt modelId="{420614B8-6BE6-4E33-ABD0-27F6FF8906F2}">
      <dgm:prSet custT="1"/>
      <dgm:spPr/>
      <dgm:t>
        <a:bodyPr/>
        <a:lstStyle/>
        <a:p>
          <a:r>
            <a:rPr lang="zh-CN" altLang="en-US" sz="2400" b="0" i="0" dirty="0"/>
            <a:t>该种方法没有测算财务风险因素</a:t>
          </a:r>
          <a:endParaRPr lang="zh-CN" altLang="en-US" sz="2400" b="0" dirty="0"/>
        </a:p>
      </dgm:t>
    </dgm:pt>
    <dgm:pt modelId="{B734075F-E6BD-4208-93C3-F1C05521F419}" cxnId="{A4A849C7-8E92-4357-A233-B78BFECF2BF0}" type="parTrans">
      <dgm:prSet/>
      <dgm:spPr/>
      <dgm:t>
        <a:bodyPr/>
        <a:lstStyle/>
        <a:p>
          <a:endParaRPr lang="zh-CN" altLang="en-US" sz="2400" b="1"/>
        </a:p>
      </dgm:t>
    </dgm:pt>
    <dgm:pt modelId="{FE6979FC-E699-4C22-B4BE-0674AB64F9D4}" cxnId="{A4A849C7-8E92-4357-A233-B78BFECF2BF0}" type="sibTrans">
      <dgm:prSet/>
      <dgm:spPr/>
      <dgm:t>
        <a:bodyPr/>
        <a:lstStyle/>
        <a:p>
          <a:endParaRPr lang="zh-CN" altLang="en-US" sz="2400" b="1"/>
        </a:p>
      </dgm:t>
    </dgm:pt>
    <dgm:pt modelId="{6294ED3E-0BF5-4141-8FAF-434138038262}">
      <dgm:prSet custT="1"/>
      <dgm:spPr/>
      <dgm:t>
        <a:bodyPr/>
        <a:lstStyle/>
        <a:p>
          <a:r>
            <a:rPr lang="zh-CN" altLang="en-US" sz="2400" b="0" dirty="0"/>
            <a:t>无法列举所有可能的筹资方案进行比较。</a:t>
          </a:r>
        </a:p>
      </dgm:t>
    </dgm:pt>
    <dgm:pt modelId="{D09CCC5E-28EF-4CC2-B3C8-09A231EB92BB}" cxnId="{64DDF00A-4807-4B4A-B718-8668134BC459}" type="parTrans">
      <dgm:prSet/>
      <dgm:spPr/>
      <dgm:t>
        <a:bodyPr/>
        <a:lstStyle/>
        <a:p>
          <a:endParaRPr lang="zh-CN" altLang="en-US"/>
        </a:p>
      </dgm:t>
    </dgm:pt>
    <dgm:pt modelId="{F6E5AF29-D66B-4B93-A1D1-E7FB10082A71}" cxnId="{64DDF00A-4807-4B4A-B718-8668134BC459}" type="sibTrans">
      <dgm:prSet/>
      <dgm:spPr/>
      <dgm:t>
        <a:bodyPr/>
        <a:lstStyle/>
        <a:p>
          <a:endParaRPr lang="zh-CN" altLang="en-US"/>
        </a:p>
      </dgm:t>
    </dgm:pt>
    <dgm:pt modelId="{FFD27592-0BC7-4D91-A32B-4CE4BBDE212A}" type="pres">
      <dgm:prSet presAssocID="{10010109-B259-4FA4-99D1-005AB04C214C}" presName="linearFlow" presStyleCnt="0">
        <dgm:presLayoutVars>
          <dgm:dir/>
          <dgm:animLvl val="lvl"/>
          <dgm:resizeHandles val="exact"/>
        </dgm:presLayoutVars>
      </dgm:prSet>
      <dgm:spPr/>
      <dgm:t>
        <a:bodyPr/>
        <a:lstStyle/>
        <a:p>
          <a:endParaRPr lang="zh-CN" altLang="en-US"/>
        </a:p>
      </dgm:t>
    </dgm:pt>
    <dgm:pt modelId="{07A610B2-3A9C-4526-BAC0-3D18A9CE4DE2}" type="pres">
      <dgm:prSet presAssocID="{EFFB1330-7EE4-47DA-9BFF-36A632A358AF}" presName="composite" presStyleCnt="0"/>
      <dgm:spPr/>
    </dgm:pt>
    <dgm:pt modelId="{EA2F63CA-449F-4C99-BF50-84D4AB69278F}" type="pres">
      <dgm:prSet presAssocID="{EFFB1330-7EE4-47DA-9BFF-36A632A358AF}" presName="parentText" presStyleLbl="alignNode1" presStyleIdx="0" presStyleCnt="2">
        <dgm:presLayoutVars>
          <dgm:chMax val="1"/>
          <dgm:bulletEnabled val="1"/>
        </dgm:presLayoutVars>
      </dgm:prSet>
      <dgm:spPr/>
      <dgm:t>
        <a:bodyPr/>
        <a:lstStyle/>
        <a:p>
          <a:endParaRPr lang="zh-CN" altLang="en-US"/>
        </a:p>
      </dgm:t>
    </dgm:pt>
    <dgm:pt modelId="{B84D18DA-20BF-41FD-BB21-75F422BB6EB0}" type="pres">
      <dgm:prSet presAssocID="{EFFB1330-7EE4-47DA-9BFF-36A632A358AF}" presName="descendantText" presStyleLbl="alignAcc1" presStyleIdx="0" presStyleCnt="2" custScaleX="94351" custScaleY="173932" custLinFactNeighborY="7704">
        <dgm:presLayoutVars>
          <dgm:bulletEnabled val="1"/>
        </dgm:presLayoutVars>
      </dgm:prSet>
      <dgm:spPr/>
      <dgm:t>
        <a:bodyPr/>
        <a:lstStyle/>
        <a:p>
          <a:endParaRPr lang="zh-CN" altLang="en-US"/>
        </a:p>
      </dgm:t>
    </dgm:pt>
    <dgm:pt modelId="{6361D462-AD54-4241-B616-461CA5A63F8A}" type="pres">
      <dgm:prSet presAssocID="{5EE984C7-BE53-40CC-AC6A-0091510AEDF1}" presName="sp" presStyleCnt="0"/>
      <dgm:spPr/>
    </dgm:pt>
    <dgm:pt modelId="{631D6483-A15D-4569-B540-A32B99BCD868}" type="pres">
      <dgm:prSet presAssocID="{53A12F37-9FE0-4411-8B36-FADFE77EF660}" presName="composite" presStyleCnt="0"/>
      <dgm:spPr/>
    </dgm:pt>
    <dgm:pt modelId="{41F6C1FF-8B5F-4DD3-B488-21860E252BD5}" type="pres">
      <dgm:prSet presAssocID="{53A12F37-9FE0-4411-8B36-FADFE77EF660}" presName="parentText" presStyleLbl="alignNode1" presStyleIdx="1" presStyleCnt="2">
        <dgm:presLayoutVars>
          <dgm:chMax val="1"/>
          <dgm:bulletEnabled val="1"/>
        </dgm:presLayoutVars>
      </dgm:prSet>
      <dgm:spPr/>
      <dgm:t>
        <a:bodyPr/>
        <a:lstStyle/>
        <a:p>
          <a:endParaRPr lang="zh-CN" altLang="en-US"/>
        </a:p>
      </dgm:t>
    </dgm:pt>
    <dgm:pt modelId="{75EAF30E-00F0-434D-A575-CECF40FD4CF7}" type="pres">
      <dgm:prSet presAssocID="{53A12F37-9FE0-4411-8B36-FADFE77EF660}" presName="descendantText" presStyleLbl="alignAcc1" presStyleIdx="1" presStyleCnt="2" custScaleX="99363" custLinFactNeighborX="-77" custLinFactNeighborY="9127">
        <dgm:presLayoutVars>
          <dgm:bulletEnabled val="1"/>
        </dgm:presLayoutVars>
      </dgm:prSet>
      <dgm:spPr/>
      <dgm:t>
        <a:bodyPr/>
        <a:lstStyle/>
        <a:p>
          <a:endParaRPr lang="zh-CN" altLang="en-US"/>
        </a:p>
      </dgm:t>
    </dgm:pt>
  </dgm:ptLst>
  <dgm:cxnLst>
    <dgm:cxn modelId="{19F2FBBA-583A-4586-B309-1A713133377B}" srcId="{10010109-B259-4FA4-99D1-005AB04C214C}" destId="{53A12F37-9FE0-4411-8B36-FADFE77EF660}" srcOrd="1" destOrd="0" parTransId="{1A3692B6-A7E4-44F0-9CCD-1AF4E4C4934C}" sibTransId="{1557EEA6-DCA7-4625-A109-9AF32FDE7635}"/>
    <dgm:cxn modelId="{A4A849C7-8E92-4357-A233-B78BFECF2BF0}" srcId="{53A12F37-9FE0-4411-8B36-FADFE77EF660}" destId="{420614B8-6BE6-4E33-ABD0-27F6FF8906F2}" srcOrd="0" destOrd="0" parTransId="{B734075F-E6BD-4208-93C3-F1C05521F419}" sibTransId="{FE6979FC-E699-4C22-B4BE-0674AB64F9D4}"/>
    <dgm:cxn modelId="{0394F46A-8EF3-406F-89E5-4329158D3707}" srcId="{10010109-B259-4FA4-99D1-005AB04C214C}" destId="{EFFB1330-7EE4-47DA-9BFF-36A632A358AF}" srcOrd="0" destOrd="0" parTransId="{1892D0A0-46D6-4C3A-A081-5BD9D9626FB6}" sibTransId="{5EE984C7-BE53-40CC-AC6A-0091510AEDF1}"/>
    <dgm:cxn modelId="{64DDF00A-4807-4B4A-B718-8668134BC459}" srcId="{53A12F37-9FE0-4411-8B36-FADFE77EF660}" destId="{6294ED3E-0BF5-4141-8FAF-434138038262}" srcOrd="1" destOrd="0" parTransId="{D09CCC5E-28EF-4CC2-B3C8-09A231EB92BB}" sibTransId="{F6E5AF29-D66B-4B93-A1D1-E7FB10082A71}"/>
    <dgm:cxn modelId="{0CFC3097-7AD5-445A-8B5F-702D51EF3E17}" type="presOf" srcId="{6294ED3E-0BF5-4141-8FAF-434138038262}" destId="{75EAF30E-00F0-434D-A575-CECF40FD4CF7}" srcOrd="0" destOrd="1" presId="urn:microsoft.com/office/officeart/2005/8/layout/chevron2"/>
    <dgm:cxn modelId="{B4A35A28-9D76-4ABD-B755-AA6EAB476897}" type="presOf" srcId="{AB9176AF-D3CE-4181-A8CF-5ABA27B0A0EB}" destId="{B84D18DA-20BF-41FD-BB21-75F422BB6EB0}" srcOrd="0" destOrd="0" presId="urn:microsoft.com/office/officeart/2005/8/layout/chevron2"/>
    <dgm:cxn modelId="{1AE51EF2-BB99-4576-9B3F-5723EB31A7FE}" type="presOf" srcId="{53A12F37-9FE0-4411-8B36-FADFE77EF660}" destId="{41F6C1FF-8B5F-4DD3-B488-21860E252BD5}" srcOrd="0" destOrd="0" presId="urn:microsoft.com/office/officeart/2005/8/layout/chevron2"/>
    <dgm:cxn modelId="{44AE2211-0EA2-490C-8DD0-03EEF28CBCBF}" type="presOf" srcId="{EFFB1330-7EE4-47DA-9BFF-36A632A358AF}" destId="{EA2F63CA-449F-4C99-BF50-84D4AB69278F}" srcOrd="0" destOrd="0" presId="urn:microsoft.com/office/officeart/2005/8/layout/chevron2"/>
    <dgm:cxn modelId="{007EE4F3-3AEB-4E20-9D15-D8DF17806917}" srcId="{EFFB1330-7EE4-47DA-9BFF-36A632A358AF}" destId="{AB9176AF-D3CE-4181-A8CF-5ABA27B0A0EB}" srcOrd="0" destOrd="0" parTransId="{686D2AB3-9DA4-437A-9DA4-6CEFAA8BB44A}" sibTransId="{82E0AEBF-5FEE-4A29-BCBC-C54C9BB14802}"/>
    <dgm:cxn modelId="{8BEB16B3-E840-4185-8E29-50DA90F53E88}" type="presOf" srcId="{420614B8-6BE6-4E33-ABD0-27F6FF8906F2}" destId="{75EAF30E-00F0-434D-A575-CECF40FD4CF7}" srcOrd="0" destOrd="0" presId="urn:microsoft.com/office/officeart/2005/8/layout/chevron2"/>
    <dgm:cxn modelId="{042BCD0E-ED85-4482-B2A9-6B7BB2D31552}" type="presOf" srcId="{10010109-B259-4FA4-99D1-005AB04C214C}" destId="{FFD27592-0BC7-4D91-A32B-4CE4BBDE212A}" srcOrd="0" destOrd="0" presId="urn:microsoft.com/office/officeart/2005/8/layout/chevron2"/>
    <dgm:cxn modelId="{7ED6B5B7-08CC-410B-AE4E-710F20788269}" type="presParOf" srcId="{FFD27592-0BC7-4D91-A32B-4CE4BBDE212A}" destId="{07A610B2-3A9C-4526-BAC0-3D18A9CE4DE2}" srcOrd="0" destOrd="0" presId="urn:microsoft.com/office/officeart/2005/8/layout/chevron2"/>
    <dgm:cxn modelId="{F4AD3180-E6AE-4F0C-8EB7-6AC4B198E61F}" type="presParOf" srcId="{07A610B2-3A9C-4526-BAC0-3D18A9CE4DE2}" destId="{EA2F63CA-449F-4C99-BF50-84D4AB69278F}" srcOrd="0" destOrd="0" presId="urn:microsoft.com/office/officeart/2005/8/layout/chevron2"/>
    <dgm:cxn modelId="{E77D7B0C-A08E-499F-ADE7-7DF26EF7FC10}" type="presParOf" srcId="{07A610B2-3A9C-4526-BAC0-3D18A9CE4DE2}" destId="{B84D18DA-20BF-41FD-BB21-75F422BB6EB0}" srcOrd="1" destOrd="0" presId="urn:microsoft.com/office/officeart/2005/8/layout/chevron2"/>
    <dgm:cxn modelId="{FFB38AC1-D174-45D5-9CC5-9B1D3247A734}" type="presParOf" srcId="{FFD27592-0BC7-4D91-A32B-4CE4BBDE212A}" destId="{6361D462-AD54-4241-B616-461CA5A63F8A}" srcOrd="1" destOrd="0" presId="urn:microsoft.com/office/officeart/2005/8/layout/chevron2"/>
    <dgm:cxn modelId="{94034A0A-8616-45AA-B353-48339835046D}" type="presParOf" srcId="{FFD27592-0BC7-4D91-A32B-4CE4BBDE212A}" destId="{631D6483-A15D-4569-B540-A32B99BCD868}" srcOrd="2" destOrd="0" presId="urn:microsoft.com/office/officeart/2005/8/layout/chevron2"/>
    <dgm:cxn modelId="{B02F7C2F-297C-4E48-A886-7345FA0D9A0E}" type="presParOf" srcId="{631D6483-A15D-4569-B540-A32B99BCD868}" destId="{41F6C1FF-8B5F-4DD3-B488-21860E252BD5}" srcOrd="0" destOrd="0" presId="urn:microsoft.com/office/officeart/2005/8/layout/chevron2"/>
    <dgm:cxn modelId="{FFF6FE1E-19A0-4177-AF7B-2EE0465E73B6}" type="presParOf" srcId="{631D6483-A15D-4569-B540-A32B99BCD868}" destId="{75EAF30E-00F0-434D-A575-CECF40FD4CF7}" srcOrd="1" destOrd="0" presId="urn:microsoft.com/office/officeart/2005/8/layout/chevron2"/>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F7CC4BC9-17AA-4CDB-BD06-3E43A1021534}" type="doc">
      <dgm:prSet loTypeId="urn:microsoft.com/office/officeart/2008/layout/LinedList" loCatId="hierarchy" qsTypeId="urn:microsoft.com/office/officeart/2005/8/quickstyle/3d1" qsCatId="3D" csTypeId="urn:microsoft.com/office/officeart/2005/8/colors/colorful4" csCatId="colorful" phldr="1"/>
      <dgm:spPr/>
      <dgm:t>
        <a:bodyPr/>
        <a:lstStyle/>
        <a:p>
          <a:endParaRPr lang="zh-CN" altLang="en-US"/>
        </a:p>
      </dgm:t>
    </dgm:pt>
    <dgm:pt modelId="{2E81B50E-5D4B-4F6C-B598-9D62FD9398FA}">
      <dgm:prSet/>
      <dgm:spPr/>
      <dgm:t>
        <a:bodyPr/>
        <a:lstStyle/>
        <a:p>
          <a:r>
            <a:rPr lang="zh-CN" dirty="0"/>
            <a:t>负债筹资</a:t>
          </a:r>
        </a:p>
      </dgm:t>
    </dgm:pt>
    <dgm:pt modelId="{24E3E0ED-2943-42E0-B3CB-CDE735AD55D5}" cxnId="{944D7DED-EABE-46DF-917B-BF0A9348BAFB}" type="parTrans">
      <dgm:prSet/>
      <dgm:spPr/>
      <dgm:t>
        <a:bodyPr/>
        <a:lstStyle/>
        <a:p>
          <a:endParaRPr lang="zh-CN" altLang="en-US"/>
        </a:p>
      </dgm:t>
    </dgm:pt>
    <dgm:pt modelId="{046FAEC4-F019-44AA-9D0E-CB7364178559}" cxnId="{944D7DED-EABE-46DF-917B-BF0A9348BAFB}" type="sibTrans">
      <dgm:prSet/>
      <dgm:spPr/>
      <dgm:t>
        <a:bodyPr/>
        <a:lstStyle/>
        <a:p>
          <a:endParaRPr lang="zh-CN" altLang="en-US"/>
        </a:p>
      </dgm:t>
    </dgm:pt>
    <dgm:pt modelId="{7A0AF3A6-04C3-4FA6-AFAA-9DFB4CEE439C}">
      <dgm:prSet custT="1"/>
      <dgm:spPr/>
      <dgm:t>
        <a:bodyPr/>
        <a:lstStyle/>
        <a:p>
          <a:r>
            <a:rPr lang="zh-CN" altLang="en-US" sz="2400" dirty="0"/>
            <a:t>不用增发新的股票，总股数相对少，每股收益会上升    </a:t>
          </a:r>
        </a:p>
      </dgm:t>
    </dgm:pt>
    <dgm:pt modelId="{022163FB-CBD6-49D1-A78D-D303B7FBF78B}" cxnId="{8B9A41A3-0621-4FF3-9F8C-835580B23FB4}" type="parTrans">
      <dgm:prSet/>
      <dgm:spPr/>
      <dgm:t>
        <a:bodyPr/>
        <a:lstStyle/>
        <a:p>
          <a:endParaRPr lang="zh-CN" altLang="en-US"/>
        </a:p>
      </dgm:t>
    </dgm:pt>
    <dgm:pt modelId="{9C8CAE81-9A4E-4638-B688-57C6F3C77927}" cxnId="{8B9A41A3-0621-4FF3-9F8C-835580B23FB4}" type="sibTrans">
      <dgm:prSet/>
      <dgm:spPr/>
      <dgm:t>
        <a:bodyPr/>
        <a:lstStyle/>
        <a:p>
          <a:endParaRPr lang="zh-CN" altLang="en-US"/>
        </a:p>
      </dgm:t>
    </dgm:pt>
    <dgm:pt modelId="{7AE11C4D-E276-4AF2-89F9-30B5769440A3}">
      <dgm:prSet custT="1"/>
      <dgm:spPr/>
      <dgm:t>
        <a:bodyPr/>
        <a:lstStyle/>
        <a:p>
          <a:r>
            <a:rPr lang="zh-CN" altLang="en-US" sz="2400" dirty="0"/>
            <a:t>支付利息成本多，净利润就会减少，每股收益会下降</a:t>
          </a:r>
        </a:p>
      </dgm:t>
    </dgm:pt>
    <dgm:pt modelId="{042B842F-01AD-448B-B166-DA82D64328C7}" cxnId="{9E812801-36EB-4938-B2C7-AA4A0F49BBB5}" type="parTrans">
      <dgm:prSet/>
      <dgm:spPr/>
      <dgm:t>
        <a:bodyPr/>
        <a:lstStyle/>
        <a:p>
          <a:endParaRPr lang="zh-CN" altLang="en-US"/>
        </a:p>
      </dgm:t>
    </dgm:pt>
    <dgm:pt modelId="{ACBBE2E1-DDF2-46A0-B852-C98E3371E3EC}" cxnId="{9E812801-36EB-4938-B2C7-AA4A0F49BBB5}" type="sibTrans">
      <dgm:prSet/>
      <dgm:spPr/>
      <dgm:t>
        <a:bodyPr/>
        <a:lstStyle/>
        <a:p>
          <a:endParaRPr lang="zh-CN" altLang="en-US"/>
        </a:p>
      </dgm:t>
    </dgm:pt>
    <dgm:pt modelId="{1281663B-5921-4117-8AA8-337089C8EAD7}">
      <dgm:prSet/>
      <dgm:spPr/>
      <dgm:t>
        <a:bodyPr/>
        <a:lstStyle/>
        <a:p>
          <a:r>
            <a:rPr lang="zh-CN" dirty="0"/>
            <a:t>发行股票</a:t>
          </a:r>
        </a:p>
      </dgm:t>
    </dgm:pt>
    <dgm:pt modelId="{5828AD60-C4A7-414C-A981-59077EEF153B}" cxnId="{3A38B719-C382-42DE-9BE1-2B6F3B51B328}" type="parTrans">
      <dgm:prSet/>
      <dgm:spPr/>
      <dgm:t>
        <a:bodyPr/>
        <a:lstStyle/>
        <a:p>
          <a:endParaRPr lang="zh-CN" altLang="en-US"/>
        </a:p>
      </dgm:t>
    </dgm:pt>
    <dgm:pt modelId="{A989885A-A5DB-4F65-A2F1-154E7806121E}" cxnId="{3A38B719-C382-42DE-9BE1-2B6F3B51B328}" type="sibTrans">
      <dgm:prSet/>
      <dgm:spPr/>
      <dgm:t>
        <a:bodyPr/>
        <a:lstStyle/>
        <a:p>
          <a:endParaRPr lang="zh-CN" altLang="en-US"/>
        </a:p>
      </dgm:t>
    </dgm:pt>
    <dgm:pt modelId="{D4F07C76-1F93-4B72-AD9E-246F88DEEBD2}">
      <dgm:prSet custT="1"/>
      <dgm:spPr/>
      <dgm:t>
        <a:bodyPr/>
        <a:lstStyle/>
        <a:p>
          <a:r>
            <a:rPr lang="zh-CN" altLang="en-US" sz="2400" dirty="0"/>
            <a:t>增加普通股股数，总股数相对多，每股收益会下降</a:t>
          </a:r>
        </a:p>
      </dgm:t>
    </dgm:pt>
    <dgm:pt modelId="{0569D79C-7577-495B-A784-A5B2F585F01B}" cxnId="{0673670D-1F82-47AB-8390-4DC3A513EB8E}" type="parTrans">
      <dgm:prSet/>
      <dgm:spPr/>
      <dgm:t>
        <a:bodyPr/>
        <a:lstStyle/>
        <a:p>
          <a:endParaRPr lang="zh-CN" altLang="en-US"/>
        </a:p>
      </dgm:t>
    </dgm:pt>
    <dgm:pt modelId="{9D5EB24C-2BB7-47FE-BD2D-4B6743A03B34}" cxnId="{0673670D-1F82-47AB-8390-4DC3A513EB8E}" type="sibTrans">
      <dgm:prSet/>
      <dgm:spPr/>
      <dgm:t>
        <a:bodyPr/>
        <a:lstStyle/>
        <a:p>
          <a:endParaRPr lang="zh-CN" altLang="en-US"/>
        </a:p>
      </dgm:t>
    </dgm:pt>
    <dgm:pt modelId="{51ACB2EE-3743-4140-B774-A1E31E072B6C}">
      <dgm:prSet custT="1"/>
      <dgm:spPr/>
      <dgm:t>
        <a:bodyPr/>
        <a:lstStyle/>
        <a:p>
          <a:r>
            <a:rPr lang="zh-CN" altLang="en-US" sz="2400" dirty="0"/>
            <a:t>利息支出相对较少，净利润增加，每股收益会上升</a:t>
          </a:r>
        </a:p>
      </dgm:t>
    </dgm:pt>
    <dgm:pt modelId="{7D29D970-92C3-40E1-AC34-D571FAD2BAFA}" cxnId="{D070410D-D9A9-4018-827D-2579D6DA90D9}" type="parTrans">
      <dgm:prSet/>
      <dgm:spPr/>
      <dgm:t>
        <a:bodyPr/>
        <a:lstStyle/>
        <a:p>
          <a:endParaRPr lang="zh-CN" altLang="en-US"/>
        </a:p>
      </dgm:t>
    </dgm:pt>
    <dgm:pt modelId="{74D34D0C-7811-4E2F-9002-E0C26A05A9A1}" cxnId="{D070410D-D9A9-4018-827D-2579D6DA90D9}" type="sibTrans">
      <dgm:prSet/>
      <dgm:spPr/>
      <dgm:t>
        <a:bodyPr/>
        <a:lstStyle/>
        <a:p>
          <a:endParaRPr lang="zh-CN" altLang="en-US"/>
        </a:p>
      </dgm:t>
    </dgm:pt>
    <dgm:pt modelId="{0645D8DA-58EF-432C-A92A-D34950E8626B}" type="pres">
      <dgm:prSet presAssocID="{F7CC4BC9-17AA-4CDB-BD06-3E43A1021534}" presName="vert0" presStyleCnt="0">
        <dgm:presLayoutVars>
          <dgm:dir/>
          <dgm:animOne val="branch"/>
          <dgm:animLvl val="lvl"/>
        </dgm:presLayoutVars>
      </dgm:prSet>
      <dgm:spPr/>
      <dgm:t>
        <a:bodyPr/>
        <a:lstStyle/>
        <a:p>
          <a:endParaRPr lang="zh-CN" altLang="en-US"/>
        </a:p>
      </dgm:t>
    </dgm:pt>
    <dgm:pt modelId="{7742C794-0273-4982-A04F-CB523B2CC9AF}" type="pres">
      <dgm:prSet presAssocID="{2E81B50E-5D4B-4F6C-B598-9D62FD9398FA}" presName="thickLine" presStyleLbl="alignNode1" presStyleIdx="0" presStyleCnt="2"/>
      <dgm:spPr/>
    </dgm:pt>
    <dgm:pt modelId="{C074EA49-2968-4E32-8986-01157B6FD05F}" type="pres">
      <dgm:prSet presAssocID="{2E81B50E-5D4B-4F6C-B598-9D62FD9398FA}" presName="horz1" presStyleCnt="0"/>
      <dgm:spPr/>
    </dgm:pt>
    <dgm:pt modelId="{ED57C6F5-7DFD-4EFF-99D7-066CF80D5A5A}" type="pres">
      <dgm:prSet presAssocID="{2E81B50E-5D4B-4F6C-B598-9D62FD9398FA}" presName="tx1" presStyleLbl="revTx" presStyleIdx="0" presStyleCnt="6" custScaleX="134195"/>
      <dgm:spPr/>
      <dgm:t>
        <a:bodyPr/>
        <a:lstStyle/>
        <a:p>
          <a:endParaRPr lang="zh-CN" altLang="en-US"/>
        </a:p>
      </dgm:t>
    </dgm:pt>
    <dgm:pt modelId="{8C445691-589F-4722-8B43-F228536978E5}" type="pres">
      <dgm:prSet presAssocID="{2E81B50E-5D4B-4F6C-B598-9D62FD9398FA}" presName="vert1" presStyleCnt="0"/>
      <dgm:spPr/>
    </dgm:pt>
    <dgm:pt modelId="{CBE1A837-4900-47EE-B379-83C5E8C56558}" type="pres">
      <dgm:prSet presAssocID="{7A0AF3A6-04C3-4FA6-AFAA-9DFB4CEE439C}" presName="vertSpace2a" presStyleCnt="0"/>
      <dgm:spPr/>
    </dgm:pt>
    <dgm:pt modelId="{8632004C-1BC6-4801-ABC1-063300EC86D4}" type="pres">
      <dgm:prSet presAssocID="{7A0AF3A6-04C3-4FA6-AFAA-9DFB4CEE439C}" presName="horz2" presStyleCnt="0"/>
      <dgm:spPr/>
    </dgm:pt>
    <dgm:pt modelId="{2973E854-3922-4D83-AA69-7DC44E748DC4}" type="pres">
      <dgm:prSet presAssocID="{7A0AF3A6-04C3-4FA6-AFAA-9DFB4CEE439C}" presName="horzSpace2" presStyleCnt="0"/>
      <dgm:spPr/>
    </dgm:pt>
    <dgm:pt modelId="{9C61A2F0-478F-4A49-9EAD-44F21542BEF5}" type="pres">
      <dgm:prSet presAssocID="{7A0AF3A6-04C3-4FA6-AFAA-9DFB4CEE439C}" presName="tx2" presStyleLbl="revTx" presStyleIdx="1" presStyleCnt="6"/>
      <dgm:spPr/>
      <dgm:t>
        <a:bodyPr/>
        <a:lstStyle/>
        <a:p>
          <a:endParaRPr lang="zh-CN" altLang="en-US"/>
        </a:p>
      </dgm:t>
    </dgm:pt>
    <dgm:pt modelId="{F1432912-0C2E-4F5B-BD2E-76DDE4AE99C0}" type="pres">
      <dgm:prSet presAssocID="{7A0AF3A6-04C3-4FA6-AFAA-9DFB4CEE439C}" presName="vert2" presStyleCnt="0"/>
      <dgm:spPr/>
    </dgm:pt>
    <dgm:pt modelId="{538676A7-DC6A-4445-B4F8-DBE83F0BFE2F}" type="pres">
      <dgm:prSet presAssocID="{7A0AF3A6-04C3-4FA6-AFAA-9DFB4CEE439C}" presName="thinLine2b" presStyleLbl="callout" presStyleIdx="0" presStyleCnt="4"/>
      <dgm:spPr/>
    </dgm:pt>
    <dgm:pt modelId="{21809A51-3E52-492B-9E36-5D36A58F5BE6}" type="pres">
      <dgm:prSet presAssocID="{7A0AF3A6-04C3-4FA6-AFAA-9DFB4CEE439C}" presName="vertSpace2b" presStyleCnt="0"/>
      <dgm:spPr/>
    </dgm:pt>
    <dgm:pt modelId="{11BE43B6-168E-4059-8981-24236DC43579}" type="pres">
      <dgm:prSet presAssocID="{7AE11C4D-E276-4AF2-89F9-30B5769440A3}" presName="horz2" presStyleCnt="0"/>
      <dgm:spPr/>
    </dgm:pt>
    <dgm:pt modelId="{5CE6794F-8AB2-4060-B52A-8809914FF984}" type="pres">
      <dgm:prSet presAssocID="{7AE11C4D-E276-4AF2-89F9-30B5769440A3}" presName="horzSpace2" presStyleCnt="0"/>
      <dgm:spPr/>
    </dgm:pt>
    <dgm:pt modelId="{D6CA62E6-6C17-4A17-9D98-F649C5267517}" type="pres">
      <dgm:prSet presAssocID="{7AE11C4D-E276-4AF2-89F9-30B5769440A3}" presName="tx2" presStyleLbl="revTx" presStyleIdx="2" presStyleCnt="6"/>
      <dgm:spPr/>
      <dgm:t>
        <a:bodyPr/>
        <a:lstStyle/>
        <a:p>
          <a:endParaRPr lang="zh-CN" altLang="en-US"/>
        </a:p>
      </dgm:t>
    </dgm:pt>
    <dgm:pt modelId="{3DCA2CFF-2FFD-4B4D-9D84-1B28E0C2966D}" type="pres">
      <dgm:prSet presAssocID="{7AE11C4D-E276-4AF2-89F9-30B5769440A3}" presName="vert2" presStyleCnt="0"/>
      <dgm:spPr/>
    </dgm:pt>
    <dgm:pt modelId="{C57E8F26-B19C-41A3-8A61-18B618BDABCE}" type="pres">
      <dgm:prSet presAssocID="{7AE11C4D-E276-4AF2-89F9-30B5769440A3}" presName="thinLine2b" presStyleLbl="callout" presStyleIdx="1" presStyleCnt="4"/>
      <dgm:spPr/>
    </dgm:pt>
    <dgm:pt modelId="{D23CFE74-7916-4F33-B654-649907E52B81}" type="pres">
      <dgm:prSet presAssocID="{7AE11C4D-E276-4AF2-89F9-30B5769440A3}" presName="vertSpace2b" presStyleCnt="0"/>
      <dgm:spPr/>
    </dgm:pt>
    <dgm:pt modelId="{07C95C57-4722-42A6-A6CD-CEEE768A6778}" type="pres">
      <dgm:prSet presAssocID="{1281663B-5921-4117-8AA8-337089C8EAD7}" presName="thickLine" presStyleLbl="alignNode1" presStyleIdx="1" presStyleCnt="2"/>
      <dgm:spPr/>
    </dgm:pt>
    <dgm:pt modelId="{3C24288F-661F-451C-8B6D-328955AF6D0E}" type="pres">
      <dgm:prSet presAssocID="{1281663B-5921-4117-8AA8-337089C8EAD7}" presName="horz1" presStyleCnt="0"/>
      <dgm:spPr/>
    </dgm:pt>
    <dgm:pt modelId="{45FA7C85-4EA7-4713-AB1B-D61FC78BF27F}" type="pres">
      <dgm:prSet presAssocID="{1281663B-5921-4117-8AA8-337089C8EAD7}" presName="tx1" presStyleLbl="revTx" presStyleIdx="3" presStyleCnt="6"/>
      <dgm:spPr/>
      <dgm:t>
        <a:bodyPr/>
        <a:lstStyle/>
        <a:p>
          <a:endParaRPr lang="zh-CN" altLang="en-US"/>
        </a:p>
      </dgm:t>
    </dgm:pt>
    <dgm:pt modelId="{FCF82665-9B40-4B26-8DC3-E92F472977A3}" type="pres">
      <dgm:prSet presAssocID="{1281663B-5921-4117-8AA8-337089C8EAD7}" presName="vert1" presStyleCnt="0"/>
      <dgm:spPr/>
    </dgm:pt>
    <dgm:pt modelId="{0EB78E78-783B-4A83-81FE-039395C4341D}" type="pres">
      <dgm:prSet presAssocID="{D4F07C76-1F93-4B72-AD9E-246F88DEEBD2}" presName="vertSpace2a" presStyleCnt="0"/>
      <dgm:spPr/>
    </dgm:pt>
    <dgm:pt modelId="{6BB564AB-4E4B-4D3C-A5D5-0C2A1C5ED937}" type="pres">
      <dgm:prSet presAssocID="{D4F07C76-1F93-4B72-AD9E-246F88DEEBD2}" presName="horz2" presStyleCnt="0"/>
      <dgm:spPr/>
    </dgm:pt>
    <dgm:pt modelId="{E54FCDB3-6CD8-4F5D-B731-35B6A39F71F3}" type="pres">
      <dgm:prSet presAssocID="{D4F07C76-1F93-4B72-AD9E-246F88DEEBD2}" presName="horzSpace2" presStyleCnt="0"/>
      <dgm:spPr/>
    </dgm:pt>
    <dgm:pt modelId="{32ECFEDB-9629-4A87-911B-2AABA41832C7}" type="pres">
      <dgm:prSet presAssocID="{D4F07C76-1F93-4B72-AD9E-246F88DEEBD2}" presName="tx2" presStyleLbl="revTx" presStyleIdx="4" presStyleCnt="6"/>
      <dgm:spPr/>
      <dgm:t>
        <a:bodyPr/>
        <a:lstStyle/>
        <a:p>
          <a:endParaRPr lang="zh-CN" altLang="en-US"/>
        </a:p>
      </dgm:t>
    </dgm:pt>
    <dgm:pt modelId="{2B94F5B4-457C-4828-A0C4-9BA686CCE8FE}" type="pres">
      <dgm:prSet presAssocID="{D4F07C76-1F93-4B72-AD9E-246F88DEEBD2}" presName="vert2" presStyleCnt="0"/>
      <dgm:spPr/>
    </dgm:pt>
    <dgm:pt modelId="{36304590-7E14-4763-A5F8-B69CDBBF8B1D}" type="pres">
      <dgm:prSet presAssocID="{D4F07C76-1F93-4B72-AD9E-246F88DEEBD2}" presName="thinLine2b" presStyleLbl="callout" presStyleIdx="2" presStyleCnt="4"/>
      <dgm:spPr/>
    </dgm:pt>
    <dgm:pt modelId="{84613857-0B19-4C18-9F3F-B203B60775F0}" type="pres">
      <dgm:prSet presAssocID="{D4F07C76-1F93-4B72-AD9E-246F88DEEBD2}" presName="vertSpace2b" presStyleCnt="0"/>
      <dgm:spPr/>
    </dgm:pt>
    <dgm:pt modelId="{35C478AB-C917-408F-A65D-E27F3ACF4EE9}" type="pres">
      <dgm:prSet presAssocID="{51ACB2EE-3743-4140-B774-A1E31E072B6C}" presName="horz2" presStyleCnt="0"/>
      <dgm:spPr/>
    </dgm:pt>
    <dgm:pt modelId="{DBE7AE59-1CB8-468D-95C0-C700F6E16C6E}" type="pres">
      <dgm:prSet presAssocID="{51ACB2EE-3743-4140-B774-A1E31E072B6C}" presName="horzSpace2" presStyleCnt="0"/>
      <dgm:spPr/>
    </dgm:pt>
    <dgm:pt modelId="{21C43D4E-A500-4553-8AA2-A012CEDB1A25}" type="pres">
      <dgm:prSet presAssocID="{51ACB2EE-3743-4140-B774-A1E31E072B6C}" presName="tx2" presStyleLbl="revTx" presStyleIdx="5" presStyleCnt="6"/>
      <dgm:spPr/>
      <dgm:t>
        <a:bodyPr/>
        <a:lstStyle/>
        <a:p>
          <a:endParaRPr lang="zh-CN" altLang="en-US"/>
        </a:p>
      </dgm:t>
    </dgm:pt>
    <dgm:pt modelId="{2C6B5F88-8060-4243-AF54-37298C7C2C6A}" type="pres">
      <dgm:prSet presAssocID="{51ACB2EE-3743-4140-B774-A1E31E072B6C}" presName="vert2" presStyleCnt="0"/>
      <dgm:spPr/>
    </dgm:pt>
    <dgm:pt modelId="{B4611662-4E85-4A4E-864D-28E287E9163A}" type="pres">
      <dgm:prSet presAssocID="{51ACB2EE-3743-4140-B774-A1E31E072B6C}" presName="thinLine2b" presStyleLbl="callout" presStyleIdx="3" presStyleCnt="4"/>
      <dgm:spPr/>
    </dgm:pt>
    <dgm:pt modelId="{CA16FD98-E55B-488B-8707-6E84272C0D46}" type="pres">
      <dgm:prSet presAssocID="{51ACB2EE-3743-4140-B774-A1E31E072B6C}" presName="vertSpace2b" presStyleCnt="0"/>
      <dgm:spPr/>
    </dgm:pt>
  </dgm:ptLst>
  <dgm:cxnLst>
    <dgm:cxn modelId="{9A37D84C-16F8-4ACE-A396-075B764B6C23}" type="presOf" srcId="{F7CC4BC9-17AA-4CDB-BD06-3E43A1021534}" destId="{0645D8DA-58EF-432C-A92A-D34950E8626B}" srcOrd="0" destOrd="0" presId="urn:microsoft.com/office/officeart/2008/layout/LinedList"/>
    <dgm:cxn modelId="{7C961887-0785-425E-947A-1B43714DAC55}" type="presOf" srcId="{7A0AF3A6-04C3-4FA6-AFAA-9DFB4CEE439C}" destId="{9C61A2F0-478F-4A49-9EAD-44F21542BEF5}" srcOrd="0" destOrd="0" presId="urn:microsoft.com/office/officeart/2008/layout/LinedList"/>
    <dgm:cxn modelId="{D43D471E-64F0-4E79-91F2-0C8DD530915F}" type="presOf" srcId="{D4F07C76-1F93-4B72-AD9E-246F88DEEBD2}" destId="{32ECFEDB-9629-4A87-911B-2AABA41832C7}" srcOrd="0" destOrd="0" presId="urn:microsoft.com/office/officeart/2008/layout/LinedList"/>
    <dgm:cxn modelId="{D070410D-D9A9-4018-827D-2579D6DA90D9}" srcId="{1281663B-5921-4117-8AA8-337089C8EAD7}" destId="{51ACB2EE-3743-4140-B774-A1E31E072B6C}" srcOrd="1" destOrd="0" parTransId="{7D29D970-92C3-40E1-AC34-D571FAD2BAFA}" sibTransId="{74D34D0C-7811-4E2F-9002-E0C26A05A9A1}"/>
    <dgm:cxn modelId="{944D7DED-EABE-46DF-917B-BF0A9348BAFB}" srcId="{F7CC4BC9-17AA-4CDB-BD06-3E43A1021534}" destId="{2E81B50E-5D4B-4F6C-B598-9D62FD9398FA}" srcOrd="0" destOrd="0" parTransId="{24E3E0ED-2943-42E0-B3CB-CDE735AD55D5}" sibTransId="{046FAEC4-F019-44AA-9D0E-CB7364178559}"/>
    <dgm:cxn modelId="{7504A456-8643-41A5-B662-BFC2FA42FFAE}" type="presOf" srcId="{51ACB2EE-3743-4140-B774-A1E31E072B6C}" destId="{21C43D4E-A500-4553-8AA2-A012CEDB1A25}" srcOrd="0" destOrd="0" presId="urn:microsoft.com/office/officeart/2008/layout/LinedList"/>
    <dgm:cxn modelId="{0673670D-1F82-47AB-8390-4DC3A513EB8E}" srcId="{1281663B-5921-4117-8AA8-337089C8EAD7}" destId="{D4F07C76-1F93-4B72-AD9E-246F88DEEBD2}" srcOrd="0" destOrd="0" parTransId="{0569D79C-7577-495B-A784-A5B2F585F01B}" sibTransId="{9D5EB24C-2BB7-47FE-BD2D-4B6743A03B34}"/>
    <dgm:cxn modelId="{D0D87A2C-4FCF-493B-8CE0-0F69CF3AD5EF}" type="presOf" srcId="{7AE11C4D-E276-4AF2-89F9-30B5769440A3}" destId="{D6CA62E6-6C17-4A17-9D98-F649C5267517}" srcOrd="0" destOrd="0" presId="urn:microsoft.com/office/officeart/2008/layout/LinedList"/>
    <dgm:cxn modelId="{CAB3AE31-88B7-4494-863F-F0412DEFE0D9}" type="presOf" srcId="{1281663B-5921-4117-8AA8-337089C8EAD7}" destId="{45FA7C85-4EA7-4713-AB1B-D61FC78BF27F}" srcOrd="0" destOrd="0" presId="urn:microsoft.com/office/officeart/2008/layout/LinedList"/>
    <dgm:cxn modelId="{06312AA2-0628-4058-9DE0-35DC742CA1BE}" type="presOf" srcId="{2E81B50E-5D4B-4F6C-B598-9D62FD9398FA}" destId="{ED57C6F5-7DFD-4EFF-99D7-066CF80D5A5A}" srcOrd="0" destOrd="0" presId="urn:microsoft.com/office/officeart/2008/layout/LinedList"/>
    <dgm:cxn modelId="{8B9A41A3-0621-4FF3-9F8C-835580B23FB4}" srcId="{2E81B50E-5D4B-4F6C-B598-9D62FD9398FA}" destId="{7A0AF3A6-04C3-4FA6-AFAA-9DFB4CEE439C}" srcOrd="0" destOrd="0" parTransId="{022163FB-CBD6-49D1-A78D-D303B7FBF78B}" sibTransId="{9C8CAE81-9A4E-4638-B688-57C6F3C77927}"/>
    <dgm:cxn modelId="{9E812801-36EB-4938-B2C7-AA4A0F49BBB5}" srcId="{2E81B50E-5D4B-4F6C-B598-9D62FD9398FA}" destId="{7AE11C4D-E276-4AF2-89F9-30B5769440A3}" srcOrd="1" destOrd="0" parTransId="{042B842F-01AD-448B-B166-DA82D64328C7}" sibTransId="{ACBBE2E1-DDF2-46A0-B852-C98E3371E3EC}"/>
    <dgm:cxn modelId="{3A38B719-C382-42DE-9BE1-2B6F3B51B328}" srcId="{F7CC4BC9-17AA-4CDB-BD06-3E43A1021534}" destId="{1281663B-5921-4117-8AA8-337089C8EAD7}" srcOrd="1" destOrd="0" parTransId="{5828AD60-C4A7-414C-A981-59077EEF153B}" sibTransId="{A989885A-A5DB-4F65-A2F1-154E7806121E}"/>
    <dgm:cxn modelId="{E6F81CEB-2AE9-471A-83BF-99BBED7878F1}" type="presParOf" srcId="{0645D8DA-58EF-432C-A92A-D34950E8626B}" destId="{7742C794-0273-4982-A04F-CB523B2CC9AF}" srcOrd="0" destOrd="0" presId="urn:microsoft.com/office/officeart/2008/layout/LinedList"/>
    <dgm:cxn modelId="{9A4EEC8A-C69F-46E1-B443-38D90BAE13B1}" type="presParOf" srcId="{0645D8DA-58EF-432C-A92A-D34950E8626B}" destId="{C074EA49-2968-4E32-8986-01157B6FD05F}" srcOrd="1" destOrd="0" presId="urn:microsoft.com/office/officeart/2008/layout/LinedList"/>
    <dgm:cxn modelId="{DD77DDED-CA32-4730-A536-6499BFE83547}" type="presParOf" srcId="{C074EA49-2968-4E32-8986-01157B6FD05F}" destId="{ED57C6F5-7DFD-4EFF-99D7-066CF80D5A5A}" srcOrd="0" destOrd="0" presId="urn:microsoft.com/office/officeart/2008/layout/LinedList"/>
    <dgm:cxn modelId="{0E8A42B7-4E76-432F-A093-57F0F9FC2EAE}" type="presParOf" srcId="{C074EA49-2968-4E32-8986-01157B6FD05F}" destId="{8C445691-589F-4722-8B43-F228536978E5}" srcOrd="1" destOrd="0" presId="urn:microsoft.com/office/officeart/2008/layout/LinedList"/>
    <dgm:cxn modelId="{BC8B77FC-002C-4AEE-9349-C2770B494D0D}" type="presParOf" srcId="{8C445691-589F-4722-8B43-F228536978E5}" destId="{CBE1A837-4900-47EE-B379-83C5E8C56558}" srcOrd="0" destOrd="0" presId="urn:microsoft.com/office/officeart/2008/layout/LinedList"/>
    <dgm:cxn modelId="{64AC5B2E-EE25-4A31-A02F-EDFBDC28ED9B}" type="presParOf" srcId="{8C445691-589F-4722-8B43-F228536978E5}" destId="{8632004C-1BC6-4801-ABC1-063300EC86D4}" srcOrd="1" destOrd="0" presId="urn:microsoft.com/office/officeart/2008/layout/LinedList"/>
    <dgm:cxn modelId="{06D5177E-DBFA-4BAC-B444-5E8243B6E0AE}" type="presParOf" srcId="{8632004C-1BC6-4801-ABC1-063300EC86D4}" destId="{2973E854-3922-4D83-AA69-7DC44E748DC4}" srcOrd="0" destOrd="0" presId="urn:microsoft.com/office/officeart/2008/layout/LinedList"/>
    <dgm:cxn modelId="{C5EDD0CC-5A0F-4764-B331-5CF1D018FDB0}" type="presParOf" srcId="{8632004C-1BC6-4801-ABC1-063300EC86D4}" destId="{9C61A2F0-478F-4A49-9EAD-44F21542BEF5}" srcOrd="1" destOrd="0" presId="urn:microsoft.com/office/officeart/2008/layout/LinedList"/>
    <dgm:cxn modelId="{57CE59A6-8AA0-46A7-A949-56CA1C6AFE97}" type="presParOf" srcId="{8632004C-1BC6-4801-ABC1-063300EC86D4}" destId="{F1432912-0C2E-4F5B-BD2E-76DDE4AE99C0}" srcOrd="2" destOrd="0" presId="urn:microsoft.com/office/officeart/2008/layout/LinedList"/>
    <dgm:cxn modelId="{4B5B462D-177B-48FE-860B-CEBBD0F5443D}" type="presParOf" srcId="{8C445691-589F-4722-8B43-F228536978E5}" destId="{538676A7-DC6A-4445-B4F8-DBE83F0BFE2F}" srcOrd="2" destOrd="0" presId="urn:microsoft.com/office/officeart/2008/layout/LinedList"/>
    <dgm:cxn modelId="{6F2D3434-EB78-4BAD-AE13-555245159067}" type="presParOf" srcId="{8C445691-589F-4722-8B43-F228536978E5}" destId="{21809A51-3E52-492B-9E36-5D36A58F5BE6}" srcOrd="3" destOrd="0" presId="urn:microsoft.com/office/officeart/2008/layout/LinedList"/>
    <dgm:cxn modelId="{6B9E1E18-C27E-4008-A4BC-4B012CA14C36}" type="presParOf" srcId="{8C445691-589F-4722-8B43-F228536978E5}" destId="{11BE43B6-168E-4059-8981-24236DC43579}" srcOrd="4" destOrd="0" presId="urn:microsoft.com/office/officeart/2008/layout/LinedList"/>
    <dgm:cxn modelId="{8B01B5FC-ED1B-4CC7-BABA-5E1109F95154}" type="presParOf" srcId="{11BE43B6-168E-4059-8981-24236DC43579}" destId="{5CE6794F-8AB2-4060-B52A-8809914FF984}" srcOrd="0" destOrd="0" presId="urn:microsoft.com/office/officeart/2008/layout/LinedList"/>
    <dgm:cxn modelId="{6F4701E4-FC90-4853-B16A-FC0544CB909B}" type="presParOf" srcId="{11BE43B6-168E-4059-8981-24236DC43579}" destId="{D6CA62E6-6C17-4A17-9D98-F649C5267517}" srcOrd="1" destOrd="0" presId="urn:microsoft.com/office/officeart/2008/layout/LinedList"/>
    <dgm:cxn modelId="{FB565873-C157-40D4-B14B-B23A488BAA33}" type="presParOf" srcId="{11BE43B6-168E-4059-8981-24236DC43579}" destId="{3DCA2CFF-2FFD-4B4D-9D84-1B28E0C2966D}" srcOrd="2" destOrd="0" presId="urn:microsoft.com/office/officeart/2008/layout/LinedList"/>
    <dgm:cxn modelId="{07C2EF61-2053-4AA1-BC10-477878E9DA70}" type="presParOf" srcId="{8C445691-589F-4722-8B43-F228536978E5}" destId="{C57E8F26-B19C-41A3-8A61-18B618BDABCE}" srcOrd="5" destOrd="0" presId="urn:microsoft.com/office/officeart/2008/layout/LinedList"/>
    <dgm:cxn modelId="{3D705022-0629-4D0F-B42A-E2D2FD3CF9CB}" type="presParOf" srcId="{8C445691-589F-4722-8B43-F228536978E5}" destId="{D23CFE74-7916-4F33-B654-649907E52B81}" srcOrd="6" destOrd="0" presId="urn:microsoft.com/office/officeart/2008/layout/LinedList"/>
    <dgm:cxn modelId="{0C5FC41C-2708-406E-943C-CD4C29A74C71}" type="presParOf" srcId="{0645D8DA-58EF-432C-A92A-D34950E8626B}" destId="{07C95C57-4722-42A6-A6CD-CEEE768A6778}" srcOrd="2" destOrd="0" presId="urn:microsoft.com/office/officeart/2008/layout/LinedList"/>
    <dgm:cxn modelId="{30F8BB31-7958-4012-8CB1-9BDD1376FF65}" type="presParOf" srcId="{0645D8DA-58EF-432C-A92A-D34950E8626B}" destId="{3C24288F-661F-451C-8B6D-328955AF6D0E}" srcOrd="3" destOrd="0" presId="urn:microsoft.com/office/officeart/2008/layout/LinedList"/>
    <dgm:cxn modelId="{499979A3-68B9-46F0-BA21-BEF3D741A8EB}" type="presParOf" srcId="{3C24288F-661F-451C-8B6D-328955AF6D0E}" destId="{45FA7C85-4EA7-4713-AB1B-D61FC78BF27F}" srcOrd="0" destOrd="0" presId="urn:microsoft.com/office/officeart/2008/layout/LinedList"/>
    <dgm:cxn modelId="{9B065565-AF7E-4CAB-8C93-D50F50C4BA98}" type="presParOf" srcId="{3C24288F-661F-451C-8B6D-328955AF6D0E}" destId="{FCF82665-9B40-4B26-8DC3-E92F472977A3}" srcOrd="1" destOrd="0" presId="urn:microsoft.com/office/officeart/2008/layout/LinedList"/>
    <dgm:cxn modelId="{892F19F8-BF32-4DE5-894E-0BB20A5747B9}" type="presParOf" srcId="{FCF82665-9B40-4B26-8DC3-E92F472977A3}" destId="{0EB78E78-783B-4A83-81FE-039395C4341D}" srcOrd="0" destOrd="0" presId="urn:microsoft.com/office/officeart/2008/layout/LinedList"/>
    <dgm:cxn modelId="{8AA71BF2-3481-4EA7-A0F4-A3E816B5F17A}" type="presParOf" srcId="{FCF82665-9B40-4B26-8DC3-E92F472977A3}" destId="{6BB564AB-4E4B-4D3C-A5D5-0C2A1C5ED937}" srcOrd="1" destOrd="0" presId="urn:microsoft.com/office/officeart/2008/layout/LinedList"/>
    <dgm:cxn modelId="{9582CD94-5BF8-44B2-819D-E0E0380F525E}" type="presParOf" srcId="{6BB564AB-4E4B-4D3C-A5D5-0C2A1C5ED937}" destId="{E54FCDB3-6CD8-4F5D-B731-35B6A39F71F3}" srcOrd="0" destOrd="0" presId="urn:microsoft.com/office/officeart/2008/layout/LinedList"/>
    <dgm:cxn modelId="{5073157F-2EC0-49E4-9D47-54073106C828}" type="presParOf" srcId="{6BB564AB-4E4B-4D3C-A5D5-0C2A1C5ED937}" destId="{32ECFEDB-9629-4A87-911B-2AABA41832C7}" srcOrd="1" destOrd="0" presId="urn:microsoft.com/office/officeart/2008/layout/LinedList"/>
    <dgm:cxn modelId="{54A96363-6CD5-4237-9777-AF1FE16A2F01}" type="presParOf" srcId="{6BB564AB-4E4B-4D3C-A5D5-0C2A1C5ED937}" destId="{2B94F5B4-457C-4828-A0C4-9BA686CCE8FE}" srcOrd="2" destOrd="0" presId="urn:microsoft.com/office/officeart/2008/layout/LinedList"/>
    <dgm:cxn modelId="{AE650829-0ECD-4CAC-8DC5-4E19C7AD3BCF}" type="presParOf" srcId="{FCF82665-9B40-4B26-8DC3-E92F472977A3}" destId="{36304590-7E14-4763-A5F8-B69CDBBF8B1D}" srcOrd="2" destOrd="0" presId="urn:microsoft.com/office/officeart/2008/layout/LinedList"/>
    <dgm:cxn modelId="{EACBC6B1-A98E-4F9A-884D-DCE9743D9E00}" type="presParOf" srcId="{FCF82665-9B40-4B26-8DC3-E92F472977A3}" destId="{84613857-0B19-4C18-9F3F-B203B60775F0}" srcOrd="3" destOrd="0" presId="urn:microsoft.com/office/officeart/2008/layout/LinedList"/>
    <dgm:cxn modelId="{B2D6B437-95E9-41EB-BB91-A5BAE3302EC9}" type="presParOf" srcId="{FCF82665-9B40-4B26-8DC3-E92F472977A3}" destId="{35C478AB-C917-408F-A65D-E27F3ACF4EE9}" srcOrd="4" destOrd="0" presId="urn:microsoft.com/office/officeart/2008/layout/LinedList"/>
    <dgm:cxn modelId="{9C26B78D-8DFE-4E26-BF74-963A60443D23}" type="presParOf" srcId="{35C478AB-C917-408F-A65D-E27F3ACF4EE9}" destId="{DBE7AE59-1CB8-468D-95C0-C700F6E16C6E}" srcOrd="0" destOrd="0" presId="urn:microsoft.com/office/officeart/2008/layout/LinedList"/>
    <dgm:cxn modelId="{0DFE85FC-3873-4481-91FB-D6BE4E0B61D6}" type="presParOf" srcId="{35C478AB-C917-408F-A65D-E27F3ACF4EE9}" destId="{21C43D4E-A500-4553-8AA2-A012CEDB1A25}" srcOrd="1" destOrd="0" presId="urn:microsoft.com/office/officeart/2008/layout/LinedList"/>
    <dgm:cxn modelId="{E4E40959-B5C8-4C0D-B936-9DD5BD48C911}" type="presParOf" srcId="{35C478AB-C917-408F-A65D-E27F3ACF4EE9}" destId="{2C6B5F88-8060-4243-AF54-37298C7C2C6A}" srcOrd="2" destOrd="0" presId="urn:microsoft.com/office/officeart/2008/layout/LinedList"/>
    <dgm:cxn modelId="{D40CAD81-BB00-4E8C-BF43-C79CC0EF9C1B}" type="presParOf" srcId="{FCF82665-9B40-4B26-8DC3-E92F472977A3}" destId="{B4611662-4E85-4A4E-864D-28E287E9163A}" srcOrd="5" destOrd="0" presId="urn:microsoft.com/office/officeart/2008/layout/LinedList"/>
    <dgm:cxn modelId="{76C45C53-5B23-45A7-9555-9E01CCFDA582}" type="presParOf" srcId="{FCF82665-9B40-4B26-8DC3-E92F472977A3}" destId="{CA16FD98-E55B-488B-8707-6E84272C0D46}" srcOrd="6" destOrd="0" presId="urn:microsoft.com/office/officeart/2008/layout/LinedList"/>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4146511" cy="1920054"/>
        <a:chOff x="0" y="0"/>
        <a:chExt cx="4146511" cy="1920054"/>
      </a:xfrm>
    </dsp:grpSpPr>
    <dsp:sp modelId="{7A98336D-C96C-49AA-B3AE-89DE73C3B3F6}">
      <dsp:nvSpPr>
        <dsp:cNvPr id="3" name="圆角矩形 2"/>
        <dsp:cNvSpPr/>
      </dsp:nvSpPr>
      <dsp:spPr bwMode="white">
        <a:xfrm>
          <a:off x="0" y="565746"/>
          <a:ext cx="1577124" cy="788562"/>
        </a:xfrm>
        <a:prstGeom prst="roundRect">
          <a:avLst>
            <a:gd name="adj" fmla="val 10000"/>
          </a:avLst>
        </a:prstGeom>
        <a:sp3d prstMaterial="dkEdge">
          <a:bevelT w="8200" h="38100"/>
        </a:sp3d>
      </dsp:spPr>
      <dsp:style>
        <a:lnRef idx="0">
          <a:schemeClr val="lt1"/>
        </a:lnRef>
        <a:fillRef idx="2">
          <a:schemeClr val="accent3"/>
        </a:fillRef>
        <a:effectRef idx="1">
          <a:scrgbClr r="0" g="0" b="0"/>
        </a:effectRef>
        <a:fontRef idx="minor">
          <a:schemeClr val="dk1"/>
        </a:fontRef>
      </dsp:style>
      <dsp:txBody>
        <a:bodyPr lIns="14605" tIns="14605" rIns="14605" bIns="14605" anchor="ctr"/>
        <a:lstStyle>
          <a:lvl1pPr algn="ctr">
            <a:defRPr sz="2300"/>
          </a:lvl1pPr>
          <a:lvl2pPr marL="171450" indent="-171450" algn="ctr">
            <a:defRPr sz="1700"/>
          </a:lvl2pPr>
          <a:lvl3pPr marL="342900" indent="-171450" algn="ctr">
            <a:defRPr sz="1700"/>
          </a:lvl3pPr>
          <a:lvl4pPr marL="514350" indent="-171450" algn="ctr">
            <a:defRPr sz="1700"/>
          </a:lvl4pPr>
          <a:lvl5pPr marL="685800" indent="-171450" algn="ctr">
            <a:defRPr sz="1700"/>
          </a:lvl5pPr>
          <a:lvl6pPr marL="857250" indent="-171450" algn="ctr">
            <a:defRPr sz="1700"/>
          </a:lvl6pPr>
          <a:lvl7pPr marL="1028700" indent="-171450" algn="ctr">
            <a:defRPr sz="1700"/>
          </a:lvl7pPr>
          <a:lvl8pPr marL="1200150" indent="-171450" algn="ctr">
            <a:defRPr sz="1700"/>
          </a:lvl8pPr>
          <a:lvl9pPr marL="1371600" indent="-171450" algn="ctr">
            <a:defRPr sz="1700"/>
          </a:lvl9pPr>
        </a:lstStyle>
        <a:p>
          <a:pPr lvl="0">
            <a:lnSpc>
              <a:spcPct val="100000"/>
            </a:lnSpc>
            <a:spcBef>
              <a:spcPct val="0"/>
            </a:spcBef>
            <a:spcAft>
              <a:spcPct val="35000"/>
            </a:spcAft>
          </a:pPr>
          <a:r>
            <a:rPr lang="zh-CN" b="1" dirty="0"/>
            <a:t>根据计算的对象的不同</a:t>
          </a:r>
          <a:endParaRPr lang="zh-CN" dirty="0"/>
        </a:p>
      </dsp:txBody>
      <dsp:txXfrm>
        <a:off x="0" y="565746"/>
        <a:ext cx="1577124" cy="788562"/>
      </dsp:txXfrm>
    </dsp:sp>
    <dsp:sp modelId="{F03A5C5E-74FE-413B-999D-3A778A230379}">
      <dsp:nvSpPr>
        <dsp:cNvPr id="4" name="任意多边形 3"/>
        <dsp:cNvSpPr/>
      </dsp:nvSpPr>
      <dsp:spPr bwMode="white">
        <a:xfrm>
          <a:off x="1504102" y="696353"/>
          <a:ext cx="776894" cy="73926"/>
        </a:xfrm>
        <a:custGeom>
          <a:avLst/>
          <a:gdLst/>
          <a:ahLst/>
          <a:cxnLst/>
          <a:pathLst>
            <a:path w="1223" h="116">
              <a:moveTo>
                <a:pt x="115" y="415"/>
              </a:moveTo>
              <a:lnTo>
                <a:pt x="1108" y="-299"/>
              </a:lnTo>
            </a:path>
          </a:pathLst>
        </a:custGeom>
      </dsp:spPr>
      <dsp:style>
        <a:lnRef idx="2">
          <a:schemeClr val="accent5"/>
        </a:lnRef>
        <a:fillRef idx="0">
          <a:schemeClr val="accent4">
            <a:tint val="90000"/>
          </a:schemeClr>
        </a:fillRef>
        <a:effectRef idx="0">
          <a:scrgbClr r="0" g="0" b="0"/>
        </a:effectRef>
        <a:fontRef idx="minor"/>
      </dsp:style>
      <dsp:txBody>
        <a:bodyPr lIns="12700" tIns="0" rIns="12700" bIns="0" anchor="ctr"/>
        <a:lstStyle>
          <a:lvl1pPr algn="ctr">
            <a:defRPr sz="500"/>
          </a:lvl1pPr>
          <a:lvl2pPr marL="57150" indent="-57150" algn="ctr">
            <a:defRPr sz="400"/>
          </a:lvl2pPr>
          <a:lvl3pPr marL="114300" indent="-57150" algn="ctr">
            <a:defRPr sz="400"/>
          </a:lvl3pPr>
          <a:lvl4pPr marL="171450" indent="-57150" algn="ctr">
            <a:defRPr sz="400"/>
          </a:lvl4pPr>
          <a:lvl5pPr marL="228600" indent="-57150" algn="ctr">
            <a:defRPr sz="400"/>
          </a:lvl5pPr>
          <a:lvl6pPr marL="285750" indent="-57150" algn="ctr">
            <a:defRPr sz="400"/>
          </a:lvl6pPr>
          <a:lvl7pPr marL="342900" indent="-57150" algn="ctr">
            <a:defRPr sz="400"/>
          </a:lvl7pPr>
          <a:lvl8pPr marL="400050" indent="-57150" algn="ctr">
            <a:defRPr sz="400"/>
          </a:lvl8pPr>
          <a:lvl9pPr marL="457200" indent="-57150" algn="ctr">
            <a:defRPr sz="400"/>
          </a:lvl9pPr>
        </a:lstStyle>
        <a:p>
          <a:pPr lvl="0">
            <a:lnSpc>
              <a:spcPct val="100000"/>
            </a:lnSpc>
            <a:spcBef>
              <a:spcPct val="0"/>
            </a:spcBef>
            <a:spcAft>
              <a:spcPct val="35000"/>
            </a:spcAft>
          </a:pPr>
          <a:endParaRPr lang="zh-CN" altLang="en-US">
            <a:solidFill>
              <a:schemeClr val="tx1"/>
            </a:solidFill>
          </a:endParaRPr>
        </a:p>
      </dsp:txBody>
      <dsp:txXfrm>
        <a:off x="1504102" y="696353"/>
        <a:ext cx="776894" cy="73926"/>
      </dsp:txXfrm>
    </dsp:sp>
    <dsp:sp modelId="{EE9412A2-3AFE-4373-969D-A4408458BFC4}">
      <dsp:nvSpPr>
        <dsp:cNvPr id="5" name="圆角矩形 4"/>
        <dsp:cNvSpPr/>
      </dsp:nvSpPr>
      <dsp:spPr bwMode="white">
        <a:xfrm>
          <a:off x="2207973" y="112323"/>
          <a:ext cx="1938538" cy="788562"/>
        </a:xfrm>
        <a:prstGeom prst="roundRect">
          <a:avLst>
            <a:gd name="adj" fmla="val 10000"/>
          </a:avLst>
        </a:prstGeom>
        <a:sp3d prstMaterial="dkEdge">
          <a:bevelT w="8200" h="38100"/>
        </a:sp3d>
      </dsp:spPr>
      <dsp:style>
        <a:lnRef idx="0">
          <a:schemeClr val="lt1"/>
        </a:lnRef>
        <a:fillRef idx="2">
          <a:schemeClr val="accent5">
            <a:hueOff val="0"/>
            <a:satOff val="0"/>
            <a:lumOff val="0"/>
            <a:alpha val="100000"/>
          </a:schemeClr>
        </a:fillRef>
        <a:effectRef idx="1">
          <a:scrgbClr r="0" g="0" b="0"/>
        </a:effectRef>
        <a:fontRef idx="minor">
          <a:schemeClr val="dk1"/>
        </a:fontRef>
      </dsp:style>
      <dsp:txBody>
        <a:bodyPr lIns="14605" tIns="14605" rIns="14605" bIns="14605" anchor="ctr"/>
        <a:lstStyle>
          <a:lvl1pPr algn="ctr">
            <a:defRPr sz="2300"/>
          </a:lvl1pPr>
          <a:lvl2pPr marL="171450" indent="-171450" algn="ctr">
            <a:defRPr sz="1700"/>
          </a:lvl2pPr>
          <a:lvl3pPr marL="342900" indent="-171450" algn="ctr">
            <a:defRPr sz="1700"/>
          </a:lvl3pPr>
          <a:lvl4pPr marL="514350" indent="-171450" algn="ctr">
            <a:defRPr sz="1700"/>
          </a:lvl4pPr>
          <a:lvl5pPr marL="685800" indent="-171450" algn="ctr">
            <a:defRPr sz="1700"/>
          </a:lvl5pPr>
          <a:lvl6pPr marL="857250" indent="-171450" algn="ctr">
            <a:defRPr sz="1700"/>
          </a:lvl6pPr>
          <a:lvl7pPr marL="1028700" indent="-171450" algn="ctr">
            <a:defRPr sz="1700"/>
          </a:lvl7pPr>
          <a:lvl8pPr marL="1200150" indent="-171450" algn="ctr">
            <a:defRPr sz="1700"/>
          </a:lvl8pPr>
          <a:lvl9pPr marL="1371600" indent="-171450" algn="ctr">
            <a:defRPr sz="1700"/>
          </a:lvl9pPr>
        </a:lstStyle>
        <a:p>
          <a:pPr lvl="0">
            <a:lnSpc>
              <a:spcPct val="100000"/>
            </a:lnSpc>
            <a:spcBef>
              <a:spcPct val="0"/>
            </a:spcBef>
            <a:spcAft>
              <a:spcPct val="35000"/>
            </a:spcAft>
          </a:pPr>
          <a:r>
            <a:rPr lang="zh-CN" b="1" dirty="0"/>
            <a:t>个别的资本成本率</a:t>
          </a:r>
          <a:endParaRPr lang="zh-CN" dirty="0"/>
        </a:p>
      </dsp:txBody>
      <dsp:txXfrm>
        <a:off x="2207973" y="112323"/>
        <a:ext cx="1938538" cy="788562"/>
      </dsp:txXfrm>
    </dsp:sp>
    <dsp:sp modelId="{F151042F-F93B-470E-B8CD-971BD643B106}">
      <dsp:nvSpPr>
        <dsp:cNvPr id="6" name="任意多边形 5"/>
        <dsp:cNvSpPr/>
      </dsp:nvSpPr>
      <dsp:spPr bwMode="white">
        <a:xfrm>
          <a:off x="1504102" y="1149776"/>
          <a:ext cx="776894" cy="73926"/>
        </a:xfrm>
        <a:custGeom>
          <a:avLst/>
          <a:gdLst/>
          <a:ahLst/>
          <a:cxnLst/>
          <a:pathLst>
            <a:path w="1223" h="116">
              <a:moveTo>
                <a:pt x="115" y="-299"/>
              </a:moveTo>
              <a:lnTo>
                <a:pt x="1108" y="415"/>
              </a:lnTo>
            </a:path>
          </a:pathLst>
        </a:custGeom>
      </dsp:spPr>
      <dsp:style>
        <a:lnRef idx="2">
          <a:schemeClr val="accent5"/>
        </a:lnRef>
        <a:fillRef idx="0">
          <a:schemeClr val="accent4">
            <a:tint val="90000"/>
          </a:schemeClr>
        </a:fillRef>
        <a:effectRef idx="0">
          <a:scrgbClr r="0" g="0" b="0"/>
        </a:effectRef>
        <a:fontRef idx="minor"/>
      </dsp:style>
      <dsp:txBody>
        <a:bodyPr lIns="12700" tIns="0" rIns="12700" bIns="0" anchor="ctr"/>
        <a:lstStyle>
          <a:lvl1pPr algn="ctr">
            <a:defRPr sz="500"/>
          </a:lvl1pPr>
          <a:lvl2pPr marL="57150" indent="-57150" algn="ctr">
            <a:defRPr sz="400"/>
          </a:lvl2pPr>
          <a:lvl3pPr marL="114300" indent="-57150" algn="ctr">
            <a:defRPr sz="400"/>
          </a:lvl3pPr>
          <a:lvl4pPr marL="171450" indent="-57150" algn="ctr">
            <a:defRPr sz="400"/>
          </a:lvl4pPr>
          <a:lvl5pPr marL="228600" indent="-57150" algn="ctr">
            <a:defRPr sz="400"/>
          </a:lvl5pPr>
          <a:lvl6pPr marL="285750" indent="-57150" algn="ctr">
            <a:defRPr sz="400"/>
          </a:lvl6pPr>
          <a:lvl7pPr marL="342900" indent="-57150" algn="ctr">
            <a:defRPr sz="400"/>
          </a:lvl7pPr>
          <a:lvl8pPr marL="400050" indent="-57150" algn="ctr">
            <a:defRPr sz="400"/>
          </a:lvl8pPr>
          <a:lvl9pPr marL="457200" indent="-57150" algn="ctr">
            <a:defRPr sz="400"/>
          </a:lvl9pPr>
        </a:lstStyle>
        <a:p>
          <a:pPr lvl="0">
            <a:lnSpc>
              <a:spcPct val="100000"/>
            </a:lnSpc>
            <a:spcBef>
              <a:spcPct val="0"/>
            </a:spcBef>
            <a:spcAft>
              <a:spcPct val="35000"/>
            </a:spcAft>
          </a:pPr>
          <a:endParaRPr lang="zh-CN" altLang="en-US">
            <a:solidFill>
              <a:schemeClr val="tx1"/>
            </a:solidFill>
          </a:endParaRPr>
        </a:p>
      </dsp:txBody>
      <dsp:txXfrm>
        <a:off x="1504102" y="1149776"/>
        <a:ext cx="776894" cy="73926"/>
      </dsp:txXfrm>
    </dsp:sp>
    <dsp:sp modelId="{24D40315-FD77-4B2D-99EC-AE8952BA865F}">
      <dsp:nvSpPr>
        <dsp:cNvPr id="7" name="圆角矩形 6"/>
        <dsp:cNvSpPr/>
      </dsp:nvSpPr>
      <dsp:spPr bwMode="white">
        <a:xfrm>
          <a:off x="2207973" y="1019169"/>
          <a:ext cx="1938538" cy="788562"/>
        </a:xfrm>
        <a:prstGeom prst="roundRect">
          <a:avLst>
            <a:gd name="adj" fmla="val 10000"/>
          </a:avLst>
        </a:prstGeom>
        <a:sp3d prstMaterial="dkEdge">
          <a:bevelT w="8200" h="38100"/>
        </a:sp3d>
      </dsp:spPr>
      <dsp:style>
        <a:lnRef idx="0">
          <a:schemeClr val="lt1"/>
        </a:lnRef>
        <a:fillRef idx="2">
          <a:schemeClr val="accent5">
            <a:hueOff val="0"/>
            <a:satOff val="0"/>
            <a:lumOff val="0"/>
            <a:alpha val="100000"/>
          </a:schemeClr>
        </a:fillRef>
        <a:effectRef idx="1">
          <a:scrgbClr r="0" g="0" b="0"/>
        </a:effectRef>
        <a:fontRef idx="minor">
          <a:schemeClr val="dk1"/>
        </a:fontRef>
      </dsp:style>
      <dsp:txBody>
        <a:bodyPr lIns="14605" tIns="14605" rIns="14605" bIns="14605" anchor="ctr"/>
        <a:lstStyle>
          <a:lvl1pPr algn="ctr">
            <a:defRPr sz="2300"/>
          </a:lvl1pPr>
          <a:lvl2pPr marL="171450" indent="-171450" algn="ctr">
            <a:defRPr sz="1700"/>
          </a:lvl2pPr>
          <a:lvl3pPr marL="342900" indent="-171450" algn="ctr">
            <a:defRPr sz="1700"/>
          </a:lvl3pPr>
          <a:lvl4pPr marL="514350" indent="-171450" algn="ctr">
            <a:defRPr sz="1700"/>
          </a:lvl4pPr>
          <a:lvl5pPr marL="685800" indent="-171450" algn="ctr">
            <a:defRPr sz="1700"/>
          </a:lvl5pPr>
          <a:lvl6pPr marL="857250" indent="-171450" algn="ctr">
            <a:defRPr sz="1700"/>
          </a:lvl6pPr>
          <a:lvl7pPr marL="1028700" indent="-171450" algn="ctr">
            <a:defRPr sz="1700"/>
          </a:lvl7pPr>
          <a:lvl8pPr marL="1200150" indent="-171450" algn="ctr">
            <a:defRPr sz="1700"/>
          </a:lvl8pPr>
          <a:lvl9pPr marL="1371600" indent="-171450" algn="ctr">
            <a:defRPr sz="1700"/>
          </a:lvl9pPr>
        </a:lstStyle>
        <a:p>
          <a:pPr lvl="0">
            <a:lnSpc>
              <a:spcPct val="100000"/>
            </a:lnSpc>
            <a:spcBef>
              <a:spcPct val="0"/>
            </a:spcBef>
            <a:spcAft>
              <a:spcPct val="35000"/>
            </a:spcAft>
          </a:pPr>
          <a:r>
            <a:rPr lang="zh-CN" b="1" dirty="0"/>
            <a:t>综合的资本成本率</a:t>
          </a:r>
          <a:endParaRPr lang="zh-CN" dirty="0"/>
        </a:p>
      </dsp:txBody>
      <dsp:txXfrm>
        <a:off x="2207973" y="1019169"/>
        <a:ext cx="1938538" cy="788562"/>
      </dsp:txXfrm>
    </dsp:sp>
  </dsp:spTree>
</dsp:drawing>
</file>

<file path=ppt/diagrams/drawing2.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7632700" cy="2450874"/>
        <a:chOff x="0" y="0"/>
        <a:chExt cx="7632700" cy="2450874"/>
      </a:xfrm>
    </dsp:grpSpPr>
    <dsp:sp modelId="{A42086C5-749A-48D7-BABA-8DC0DAA34307}">
      <dsp:nvSpPr>
        <dsp:cNvPr id="3" name="饼形 2"/>
        <dsp:cNvSpPr/>
      </dsp:nvSpPr>
      <dsp:spPr bwMode="white">
        <a:xfrm>
          <a:off x="0" y="-1064373"/>
          <a:ext cx="4579620" cy="4579620"/>
        </a:xfrm>
        <a:prstGeom prst="pie">
          <a:avLst>
            <a:gd name="adj1" fmla="val 5400000"/>
            <a:gd name="adj2" fmla="val 16200000"/>
          </a:avLst>
        </a:prstGeom>
        <a:sp3d prstMaterial="plastic">
          <a:bevelT w="120900" h="88900"/>
          <a:bevelB w="88900" h="31750" prst="angle"/>
        </a:sp3d>
      </dsp:spPr>
      <dsp:style>
        <a:lnRef idx="0">
          <a:schemeClr val="lt1"/>
        </a:lnRef>
        <a:fillRef idx="3">
          <a:schemeClr val="accent1"/>
        </a:fillRef>
        <a:effectRef idx="2">
          <a:scrgbClr r="0" g="0" b="0"/>
        </a:effectRef>
        <a:fontRef idx="minor">
          <a:schemeClr val="lt1"/>
        </a:fontRef>
      </dsp:style>
      <dsp:txXfrm>
        <a:off x="0" y="-1064373"/>
        <a:ext cx="4579620" cy="4579620"/>
      </dsp:txXfrm>
    </dsp:sp>
    <dsp:sp modelId="{F4DF2C98-84D5-48A4-B846-80F6F73B8778}">
      <dsp:nvSpPr>
        <dsp:cNvPr id="4" name="矩形 3"/>
        <dsp:cNvSpPr/>
      </dsp:nvSpPr>
      <dsp:spPr bwMode="white">
        <a:xfrm>
          <a:off x="2289810" y="-1064373"/>
          <a:ext cx="5342890" cy="4579620"/>
        </a:xfrm>
        <a:prstGeom prst="rect">
          <a:avLst/>
        </a:prstGeom>
        <a:sp3d extrusionH="12700" prstMaterial="plastic">
          <a:bevelT w="50800" h="50800"/>
        </a:sp3d>
      </dsp:spPr>
      <dsp:style>
        <a:lnRef idx="1">
          <a:schemeClr val="accent1"/>
        </a:lnRef>
        <a:fillRef idx="1">
          <a:schemeClr val="lt1">
            <a:alpha val="90000"/>
          </a:schemeClr>
        </a:fillRef>
        <a:effectRef idx="2">
          <a:scrgbClr r="0" g="0" b="0"/>
        </a:effectRef>
        <a:fontRef idx="minor"/>
      </dsp:style>
      <dsp:txBody>
        <a:bodyPr lIns="137160" tIns="137160" rIns="137160" bIns="137160" anchor="ctr"/>
        <a:lstStyle>
          <a:lvl1pPr algn="ctr">
            <a:defRPr sz="6500"/>
          </a:lvl1pPr>
          <a:lvl2pPr marL="285750" indent="-285750" algn="ctr">
            <a:defRPr sz="6500"/>
          </a:lvl2pPr>
          <a:lvl3pPr marL="571500" indent="-285750" algn="ctr">
            <a:defRPr sz="6500"/>
          </a:lvl3pPr>
          <a:lvl4pPr marL="857250" indent="-285750" algn="ctr">
            <a:defRPr sz="6500"/>
          </a:lvl4pPr>
          <a:lvl5pPr marL="1143000" indent="-285750" algn="ctr">
            <a:defRPr sz="6500"/>
          </a:lvl5pPr>
          <a:lvl6pPr marL="1428750" indent="-285750" algn="ctr">
            <a:defRPr sz="6500"/>
          </a:lvl6pPr>
          <a:lvl7pPr marL="1714500" indent="-285750" algn="ctr">
            <a:defRPr sz="6500"/>
          </a:lvl7pPr>
          <a:lvl8pPr marL="2000250" indent="-285750" algn="ctr">
            <a:defRPr sz="6500"/>
          </a:lvl8pPr>
          <a:lvl9pPr marL="2286000" indent="-285750" algn="ctr">
            <a:defRPr sz="6500"/>
          </a:lvl9pPr>
        </a:lstStyle>
        <a:p>
          <a:pPr lvl="0">
            <a:lnSpc>
              <a:spcPct val="100000"/>
            </a:lnSpc>
            <a:spcBef>
              <a:spcPct val="0"/>
            </a:spcBef>
            <a:spcAft>
              <a:spcPct val="35000"/>
            </a:spcAft>
          </a:pPr>
          <a:r>
            <a:rPr lang="zh-CN" altLang="en-US" sz="3600" b="1" dirty="0">
              <a:solidFill>
                <a:schemeClr val="dk1"/>
              </a:solidFill>
            </a:rPr>
            <a:t>比较资本成本法</a:t>
          </a:r>
          <a:endParaRPr lang="zh-CN" altLang="en-US" sz="3600" dirty="0">
            <a:solidFill>
              <a:schemeClr val="dk1"/>
            </a:solidFill>
          </a:endParaRPr>
        </a:p>
      </dsp:txBody>
      <dsp:txXfrm>
        <a:off x="2289810" y="-1064373"/>
        <a:ext cx="5342890" cy="4579620"/>
      </dsp:txXfrm>
    </dsp:sp>
    <dsp:sp modelId="{48B2790D-CBB6-48A4-AC40-F9AD6B1C0ED3}">
      <dsp:nvSpPr>
        <dsp:cNvPr id="6" name="饼形 5"/>
        <dsp:cNvSpPr/>
      </dsp:nvSpPr>
      <dsp:spPr bwMode="white">
        <a:xfrm>
          <a:off x="1202150" y="1110946"/>
          <a:ext cx="2175320" cy="2175320"/>
        </a:xfrm>
        <a:prstGeom prst="pie">
          <a:avLst>
            <a:gd name="adj1" fmla="val 5400000"/>
            <a:gd name="adj2" fmla="val 16200000"/>
          </a:avLst>
        </a:prstGeom>
        <a:sp3d prstMaterial="plastic">
          <a:bevelT w="120900" h="88900"/>
          <a:bevelB w="88900" h="31750" prst="angle"/>
        </a:sp3d>
      </dsp:spPr>
      <dsp:style>
        <a:lnRef idx="0">
          <a:schemeClr val="lt1"/>
        </a:lnRef>
        <a:fillRef idx="3">
          <a:schemeClr val="accent1"/>
        </a:fillRef>
        <a:effectRef idx="2">
          <a:scrgbClr r="0" g="0" b="0"/>
        </a:effectRef>
        <a:fontRef idx="minor">
          <a:schemeClr val="lt1"/>
        </a:fontRef>
      </dsp:style>
      <dsp:txXfrm>
        <a:off x="1202150" y="1110946"/>
        <a:ext cx="2175320" cy="2175320"/>
      </dsp:txXfrm>
    </dsp:sp>
    <dsp:sp modelId="{2E71DFC6-722C-4D0B-AD16-6E69CD006AE7}">
      <dsp:nvSpPr>
        <dsp:cNvPr id="7" name="矩形 6"/>
        <dsp:cNvSpPr/>
      </dsp:nvSpPr>
      <dsp:spPr bwMode="white">
        <a:xfrm>
          <a:off x="2289810" y="1110946"/>
          <a:ext cx="5342890" cy="2175320"/>
        </a:xfrm>
        <a:prstGeom prst="rect">
          <a:avLst/>
        </a:prstGeom>
        <a:sp3d extrusionH="12700" prstMaterial="plastic">
          <a:bevelT w="50800" h="50800"/>
        </a:sp3d>
      </dsp:spPr>
      <dsp:style>
        <a:lnRef idx="1">
          <a:schemeClr val="accent1"/>
        </a:lnRef>
        <a:fillRef idx="1">
          <a:schemeClr val="lt1">
            <a:alpha val="90000"/>
          </a:schemeClr>
        </a:fillRef>
        <a:effectRef idx="2">
          <a:scrgbClr r="0" g="0" b="0"/>
        </a:effectRef>
        <a:fontRef idx="minor"/>
      </dsp:style>
      <dsp:txBody>
        <a:bodyPr lIns="137160" tIns="137160" rIns="137160" bIns="137160" anchor="ctr"/>
        <a:lstStyle>
          <a:lvl1pPr algn="ctr">
            <a:defRPr sz="6500"/>
          </a:lvl1pPr>
          <a:lvl2pPr marL="285750" indent="-285750" algn="ctr">
            <a:defRPr sz="6500"/>
          </a:lvl2pPr>
          <a:lvl3pPr marL="571500" indent="-285750" algn="ctr">
            <a:defRPr sz="6500"/>
          </a:lvl3pPr>
          <a:lvl4pPr marL="857250" indent="-285750" algn="ctr">
            <a:defRPr sz="6500"/>
          </a:lvl4pPr>
          <a:lvl5pPr marL="1143000" indent="-285750" algn="ctr">
            <a:defRPr sz="6500"/>
          </a:lvl5pPr>
          <a:lvl6pPr marL="1428750" indent="-285750" algn="ctr">
            <a:defRPr sz="6500"/>
          </a:lvl6pPr>
          <a:lvl7pPr marL="1714500" indent="-285750" algn="ctr">
            <a:defRPr sz="6500"/>
          </a:lvl7pPr>
          <a:lvl8pPr marL="2000250" indent="-285750" algn="ctr">
            <a:defRPr sz="6500"/>
          </a:lvl8pPr>
          <a:lvl9pPr marL="2286000" indent="-285750" algn="ctr">
            <a:defRPr sz="6500"/>
          </a:lvl9pPr>
        </a:lstStyle>
        <a:p>
          <a:pPr lvl="0">
            <a:lnSpc>
              <a:spcPct val="100000"/>
            </a:lnSpc>
            <a:spcBef>
              <a:spcPct val="0"/>
            </a:spcBef>
            <a:spcAft>
              <a:spcPct val="35000"/>
            </a:spcAft>
          </a:pPr>
          <a:r>
            <a:rPr lang="zh-CN" altLang="en-US" sz="3600" b="1" dirty="0">
              <a:solidFill>
                <a:schemeClr val="dk1"/>
              </a:solidFill>
            </a:rPr>
            <a:t>每股收益无差异点法</a:t>
          </a:r>
          <a:endParaRPr lang="zh-CN" altLang="en-US" sz="3600" dirty="0">
            <a:solidFill>
              <a:schemeClr val="dk1"/>
            </a:solidFill>
          </a:endParaRPr>
        </a:p>
      </dsp:txBody>
      <dsp:txXfrm>
        <a:off x="2289810" y="1110946"/>
        <a:ext cx="5342890" cy="2175320"/>
      </dsp:txXfrm>
    </dsp:sp>
    <dsp:sp modelId="{39CD114C-ED4E-46EE-B84E-32B90D5695F9}">
      <dsp:nvSpPr>
        <dsp:cNvPr id="5" name="矩形 4" hidden="1"/>
        <dsp:cNvSpPr/>
      </dsp:nvSpPr>
      <dsp:spPr>
        <a:xfrm>
          <a:off x="0" y="3286266"/>
          <a:ext cx="7632700" cy="228981"/>
        </a:xfrm>
        <a:prstGeom prst="rect">
          <a:avLst/>
        </a:prstGeom>
      </dsp:spPr>
      <dsp:txXfrm>
        <a:off x="0" y="3286266"/>
        <a:ext cx="7632700" cy="228981"/>
      </dsp:txXfrm>
    </dsp:sp>
  </dsp:spTree>
</dsp:drawing>
</file>

<file path=ppt/diagrams/drawing3.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10860677" cy="1410285"/>
        <a:chOff x="0" y="0"/>
        <a:chExt cx="10860677" cy="1410285"/>
      </a:xfrm>
    </dsp:grpSpPr>
    <dsp:sp modelId="{CB2441E4-F0B3-4840-950C-C1BC9A3FD0C1}">
      <dsp:nvSpPr>
        <dsp:cNvPr id="3" name="直接连接符 2"/>
        <dsp:cNvSpPr/>
      </dsp:nvSpPr>
      <dsp:spPr bwMode="white">
        <a:xfrm flipV="1">
          <a:off x="0" y="0"/>
          <a:ext cx="10860677" cy="0"/>
        </a:xfrm>
        <a:prstGeom prst="line">
          <a:avLst/>
        </a:prstGeom>
      </dsp:spPr>
      <dsp:style>
        <a:lnRef idx="1">
          <a:schemeClr val="accent1"/>
        </a:lnRef>
        <a:fillRef idx="3">
          <a:schemeClr val="accent1"/>
        </a:fillRef>
        <a:effectRef idx="3">
          <a:scrgbClr r="0" g="0" b="0"/>
        </a:effectRef>
        <a:fontRef idx="minor">
          <a:schemeClr val="lt1"/>
        </a:fontRef>
      </dsp:style>
      <dsp:txXfrm flipV="1">
        <a:off x="0" y="0"/>
        <a:ext cx="10860677" cy="0"/>
      </dsp:txXfrm>
    </dsp:sp>
    <dsp:sp modelId="{FF556C71-A252-4794-83DE-B3163F064056}">
      <dsp:nvSpPr>
        <dsp:cNvPr id="4" name="矩形 3"/>
        <dsp:cNvSpPr/>
      </dsp:nvSpPr>
      <dsp:spPr bwMode="white">
        <a:xfrm>
          <a:off x="0" y="0"/>
          <a:ext cx="2172135" cy="1410285"/>
        </a:xfrm>
        <a:prstGeom prst="rect">
          <a:avLst/>
        </a:prstGeom>
      </dsp:spPr>
      <dsp:style>
        <a:lnRef idx="0">
          <a:schemeClr val="dk1">
            <a:alpha val="0"/>
          </a:schemeClr>
        </a:lnRef>
        <a:fillRef idx="0">
          <a:schemeClr val="lt1">
            <a:alpha val="0"/>
          </a:schemeClr>
        </a:fillRef>
        <a:effectRef idx="0">
          <a:scrgbClr r="0" g="0" b="0"/>
        </a:effectRef>
        <a:fontRef idx="minor"/>
      </dsp:style>
      <dsp:txBody>
        <a:bodyPr lIns="106680" tIns="106680" rIns="106680" bIns="106680" anchor="t"/>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100000"/>
            </a:lnSpc>
            <a:spcBef>
              <a:spcPct val="0"/>
            </a:spcBef>
            <a:spcAft>
              <a:spcPct val="35000"/>
            </a:spcAft>
          </a:pPr>
          <a:r>
            <a:rPr lang="zh-CN" altLang="en-US" sz="2800" b="0" dirty="0">
              <a:solidFill>
                <a:srgbClr val="FF0000"/>
              </a:solidFill>
              <a:latin typeface="微软雅黑" panose="020B0503020204020204" pitchFamily="34" charset="-122"/>
              <a:ea typeface="微软雅黑" panose="020B0503020204020204" pitchFamily="34" charset="-122"/>
            </a:rPr>
            <a:t>决策原则</a:t>
          </a:r>
          <a:endParaRPr>
            <a:solidFill>
              <a:schemeClr val="tx1"/>
            </a:solidFill>
          </a:endParaRPr>
        </a:p>
      </dsp:txBody>
      <dsp:txXfrm>
        <a:off x="0" y="0"/>
        <a:ext cx="2172135" cy="1410285"/>
      </dsp:txXfrm>
    </dsp:sp>
    <dsp:sp modelId="{2533E098-490F-4904-9A3A-7C3A31699631}">
      <dsp:nvSpPr>
        <dsp:cNvPr id="5" name="矩形 4"/>
        <dsp:cNvSpPr/>
      </dsp:nvSpPr>
      <dsp:spPr bwMode="white">
        <a:xfrm>
          <a:off x="2335046" y="0"/>
          <a:ext cx="8525631" cy="1282077"/>
        </a:xfrm>
        <a:prstGeom prst="rect">
          <a:avLst/>
        </a:prstGeom>
      </dsp:spPr>
      <dsp:style>
        <a:lnRef idx="0">
          <a:schemeClr val="dk1">
            <a:alpha val="0"/>
          </a:schemeClr>
        </a:lnRef>
        <a:fillRef idx="0">
          <a:schemeClr val="lt1">
            <a:alpha val="0"/>
          </a:schemeClr>
        </a:fillRef>
        <a:effectRef idx="0">
          <a:scrgbClr r="0" g="0" b="0"/>
        </a:effectRef>
        <a:fontRef idx="minor"/>
      </dsp:style>
      <dsp:txBody>
        <a:bodyPr lIns="106680" tIns="106680" rIns="106680" bIns="106680" anchor="t"/>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100000"/>
            </a:lnSpc>
            <a:spcBef>
              <a:spcPct val="0"/>
            </a:spcBef>
            <a:spcAft>
              <a:spcPct val="35000"/>
            </a:spcAft>
          </a:pPr>
          <a:r>
            <a:rPr lang="zh-CN" altLang="en-US" sz="2800" b="1" dirty="0">
              <a:solidFill>
                <a:srgbClr val="333333"/>
              </a:solidFill>
              <a:ea typeface="宋体" panose="02010600030101010101" pitchFamily="2" charset="-122"/>
            </a:rPr>
            <a:t>选择加权平均资金成本最低的方案为最优方案</a:t>
          </a:r>
          <a:endParaRPr lang="zh-CN" altLang="en-US" sz="2800" dirty="0">
            <a:solidFill>
              <a:schemeClr val="tx1"/>
            </a:solidFill>
          </a:endParaRPr>
        </a:p>
      </dsp:txBody>
      <dsp:txXfrm>
        <a:off x="2335046" y="0"/>
        <a:ext cx="8525631" cy="1282077"/>
      </dsp:txXfrm>
    </dsp:sp>
    <dsp:sp modelId="{5E06C698-8CE7-4E04-BB68-B0CB0F9562F3}">
      <dsp:nvSpPr>
        <dsp:cNvPr id="6" name="直接连接符 5"/>
        <dsp:cNvSpPr/>
      </dsp:nvSpPr>
      <dsp:spPr bwMode="white">
        <a:xfrm>
          <a:off x="2172135" y="1346181"/>
          <a:ext cx="8688542" cy="0"/>
        </a:xfrm>
        <a:prstGeom prst="line">
          <a:avLst/>
        </a:prstGeom>
      </dsp:spPr>
      <dsp:style>
        <a:lnRef idx="1">
          <a:schemeClr val="accent1">
            <a:tint val="50000"/>
          </a:schemeClr>
        </a:lnRef>
        <a:fillRef idx="0">
          <a:schemeClr val="accent1"/>
        </a:fillRef>
        <a:effectRef idx="1">
          <a:scrgbClr r="0" g="0" b="0"/>
        </a:effectRef>
        <a:fontRef idx="minor"/>
      </dsp:style>
      <dsp:txXfrm>
        <a:off x="2172135" y="1346181"/>
        <a:ext cx="8688542" cy="0"/>
      </dsp:txXfrm>
    </dsp:sp>
  </dsp:spTree>
</dsp:drawing>
</file>

<file path=ppt/diagrams/drawing4.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12612063" cy="5129121"/>
        <a:chOff x="0" y="0"/>
        <a:chExt cx="12612063" cy="5129121"/>
      </a:xfrm>
    </dsp:grpSpPr>
    <dsp:sp modelId="{ADC61DC0-E8E4-47CE-AA70-66110B5E9A8F}">
      <dsp:nvSpPr>
        <dsp:cNvPr id="3" name="直角上箭头 2"/>
        <dsp:cNvSpPr/>
      </dsp:nvSpPr>
      <dsp:spPr bwMode="white">
        <a:xfrm rot="5400000">
          <a:off x="3176478" y="1068779"/>
          <a:ext cx="914787" cy="1041452"/>
        </a:xfrm>
        <a:prstGeom prst="bentUpArrow">
          <a:avLst>
            <a:gd name="adj1" fmla="val 32840"/>
            <a:gd name="adj2" fmla="val 25000"/>
            <a:gd name="adj3" fmla="val 35780"/>
          </a:avLst>
        </a:prstGeom>
        <a:sp3d z="254000" extrusionH="63500" contourW="12700" prstMaterial="matte">
          <a:contourClr>
            <a:schemeClr val="lt1"/>
          </a:contourClr>
        </a:sp3d>
      </dsp:spPr>
      <dsp:style>
        <a:lnRef idx="0">
          <a:schemeClr val="lt1"/>
        </a:lnRef>
        <a:fillRef idx="1">
          <a:schemeClr val="accent5">
            <a:tint val="50000"/>
            <a:hueOff val="0"/>
            <a:satOff val="0"/>
            <a:lumOff val="0"/>
            <a:alpha val="100000"/>
          </a:schemeClr>
        </a:fillRef>
        <a:effectRef idx="0">
          <a:scrgbClr r="0" g="0" b="0"/>
        </a:effectRef>
        <a:fontRef idx="minor"/>
      </dsp:style>
      <dsp:txXfrm rot="5400000">
        <a:off x="3176478" y="1068779"/>
        <a:ext cx="914787" cy="1041452"/>
      </dsp:txXfrm>
    </dsp:sp>
    <dsp:sp modelId="{81B5097D-F963-4002-81D6-24F5CC0C1CC8}">
      <dsp:nvSpPr>
        <dsp:cNvPr id="4" name="圆角矩形 3"/>
        <dsp:cNvSpPr/>
      </dsp:nvSpPr>
      <dsp:spPr bwMode="white">
        <a:xfrm>
          <a:off x="2724795" y="0"/>
          <a:ext cx="1539962" cy="1077923"/>
        </a:xfrm>
        <a:prstGeom prst="roundRect">
          <a:avLst>
            <a:gd name="adj" fmla="val 16670"/>
          </a:avLst>
        </a:prstGeom>
        <a:sp3d prstMaterial="plastic">
          <a:bevelT w="127000" h="25400" prst="relaxedInset"/>
        </a:sp3d>
      </dsp:spPr>
      <dsp:style>
        <a:lnRef idx="0">
          <a:schemeClr val="lt1"/>
        </a:lnRef>
        <a:fillRef idx="3">
          <a:schemeClr val="accent5">
            <a:hueOff val="0"/>
            <a:satOff val="0"/>
            <a:lumOff val="0"/>
            <a:alpha val="100000"/>
          </a:schemeClr>
        </a:fillRef>
        <a:effectRef idx="2">
          <a:scrgbClr r="0" g="0" b="0"/>
        </a:effectRef>
        <a:fontRef idx="minor">
          <a:schemeClr val="lt1"/>
        </a:fontRef>
      </dsp:style>
      <dsp:txBody>
        <a:bodyPr lIns="91439" tIns="91439" rIns="91439" bIns="91439"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400" dirty="0"/>
            <a:t>设计筹资方案</a:t>
          </a:r>
        </a:p>
      </dsp:txBody>
      <dsp:txXfrm>
        <a:off x="2724795" y="0"/>
        <a:ext cx="1539962" cy="1077923"/>
      </dsp:txXfrm>
    </dsp:sp>
    <dsp:sp modelId="{CF1EBAF7-78E9-40E6-8EDE-5A5AF9B3F650}">
      <dsp:nvSpPr>
        <dsp:cNvPr id="5" name="矩形 4"/>
        <dsp:cNvSpPr/>
      </dsp:nvSpPr>
      <dsp:spPr bwMode="white">
        <a:xfrm>
          <a:off x="4933595" y="43831"/>
          <a:ext cx="1120022" cy="871225"/>
        </a:xfrm>
        <a:prstGeom prst="rect">
          <a:avLst/>
        </a:prstGeom>
      </dsp:spPr>
      <dsp:style>
        <a:lnRef idx="0">
          <a:schemeClr val="dk1">
            <a:alpha val="0"/>
          </a:schemeClr>
        </a:lnRef>
        <a:fillRef idx="0">
          <a:schemeClr val="lt1">
            <a:alpha val="0"/>
          </a:schemeClr>
        </a:fillRef>
        <a:effectRef idx="0">
          <a:scrgbClr r="0" g="0" b="0"/>
        </a:effectRef>
        <a:fontRef idx="minor"/>
      </dsp:style>
      <dsp:txBody>
        <a:bodyPr lIns="91439" tIns="91439" rIns="91439" bIns="91439"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marL="228600" lvl="1" indent="-228600">
            <a:lnSpc>
              <a:spcPct val="100000"/>
            </a:lnSpc>
            <a:spcBef>
              <a:spcPct val="0"/>
            </a:spcBef>
            <a:spcAft>
              <a:spcPct val="15000"/>
            </a:spcAft>
            <a:buChar char="•"/>
          </a:pPr>
          <a:r>
            <a:rPr lang="zh-CN" altLang="en-US" sz="2400" dirty="0">
              <a:solidFill>
                <a:schemeClr val="tx1"/>
              </a:solidFill>
            </a:rPr>
            <a:t>筹资方案的设计需要综合考虑不同筹资方式的优缺点及筹资环境等因素</a:t>
          </a:r>
          <a:endParaRPr>
            <a:solidFill>
              <a:schemeClr val="tx1"/>
            </a:solidFill>
          </a:endParaRPr>
        </a:p>
      </dsp:txBody>
      <dsp:txXfrm>
        <a:off x="4933595" y="43831"/>
        <a:ext cx="1120022" cy="871225"/>
      </dsp:txXfrm>
    </dsp:sp>
    <dsp:sp modelId="{E88AF3B6-5A77-4691-85A5-B7EF995070F2}">
      <dsp:nvSpPr>
        <dsp:cNvPr id="6" name="直角上箭头 5"/>
        <dsp:cNvSpPr/>
      </dsp:nvSpPr>
      <dsp:spPr bwMode="white">
        <a:xfrm rot="5400000">
          <a:off x="2721613" y="2327068"/>
          <a:ext cx="914787" cy="1041452"/>
        </a:xfrm>
        <a:prstGeom prst="bentUpArrow">
          <a:avLst>
            <a:gd name="adj1" fmla="val 32840"/>
            <a:gd name="adj2" fmla="val 25000"/>
            <a:gd name="adj3" fmla="val 35780"/>
          </a:avLst>
        </a:prstGeom>
        <a:sp3d z="254000" extrusionH="63500" contourW="12700" prstMaterial="matte">
          <a:contourClr>
            <a:schemeClr val="lt1"/>
          </a:contourClr>
        </a:sp3d>
      </dsp:spPr>
      <dsp:style>
        <a:lnRef idx="0">
          <a:schemeClr val="lt1"/>
        </a:lnRef>
        <a:fillRef idx="1">
          <a:schemeClr val="accent5">
            <a:tint val="50000"/>
            <a:hueOff val="7770000"/>
            <a:satOff val="-9019"/>
            <a:lumOff val="5490"/>
            <a:alpha val="100000"/>
          </a:schemeClr>
        </a:fillRef>
        <a:effectRef idx="0">
          <a:scrgbClr r="0" g="0" b="0"/>
        </a:effectRef>
        <a:fontRef idx="minor"/>
      </dsp:style>
      <dsp:txXfrm rot="5400000">
        <a:off x="2721613" y="2327068"/>
        <a:ext cx="914787" cy="1041452"/>
      </dsp:txXfrm>
    </dsp:sp>
    <dsp:sp modelId="{CC42805D-C62D-45F6-8C49-ACA35126F024}">
      <dsp:nvSpPr>
        <dsp:cNvPr id="7" name="圆角矩形 6"/>
        <dsp:cNvSpPr/>
      </dsp:nvSpPr>
      <dsp:spPr bwMode="white">
        <a:xfrm>
          <a:off x="2513022" y="1194678"/>
          <a:ext cx="1539962" cy="1077923"/>
        </a:xfrm>
        <a:prstGeom prst="roundRect">
          <a:avLst>
            <a:gd name="adj" fmla="val 16670"/>
          </a:avLst>
        </a:prstGeom>
        <a:sp3d prstMaterial="plastic">
          <a:bevelT w="127000" h="25400" prst="relaxedInset"/>
        </a:sp3d>
      </dsp:spPr>
      <dsp:style>
        <a:lnRef idx="0">
          <a:schemeClr val="lt1"/>
        </a:lnRef>
        <a:fillRef idx="3">
          <a:schemeClr val="accent5">
            <a:hueOff val="5319999"/>
            <a:satOff val="-4443"/>
            <a:lumOff val="-1437"/>
            <a:alpha val="100000"/>
          </a:schemeClr>
        </a:fillRef>
        <a:effectRef idx="2">
          <a:scrgbClr r="0" g="0" b="0"/>
        </a:effectRef>
        <a:fontRef idx="minor">
          <a:schemeClr val="lt1"/>
        </a:fontRef>
      </dsp:style>
      <dsp:txBody>
        <a:bodyPr lIns="91439" tIns="91439" rIns="91439" bIns="91439"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400" dirty="0"/>
            <a:t>计算个别资本成本率</a:t>
          </a:r>
        </a:p>
      </dsp:txBody>
      <dsp:txXfrm>
        <a:off x="2513022" y="1194678"/>
        <a:ext cx="1539962" cy="1077923"/>
      </dsp:txXfrm>
    </dsp:sp>
    <dsp:sp modelId="{D791A4F9-365B-480E-BCDD-12277E813A2C}">
      <dsp:nvSpPr>
        <dsp:cNvPr id="8" name="矩形 7"/>
        <dsp:cNvSpPr/>
      </dsp:nvSpPr>
      <dsp:spPr bwMode="white">
        <a:xfrm>
          <a:off x="6018799" y="1287549"/>
          <a:ext cx="1120022" cy="871225"/>
        </a:xfrm>
        <a:prstGeom prst="rect">
          <a:avLst/>
        </a:prstGeom>
      </dsp:spPr>
      <dsp:style>
        <a:lnRef idx="0">
          <a:schemeClr val="dk1">
            <a:alpha val="0"/>
          </a:schemeClr>
        </a:lnRef>
        <a:fillRef idx="0">
          <a:schemeClr val="lt1">
            <a:alpha val="0"/>
          </a:schemeClr>
        </a:fillRef>
        <a:effectRef idx="0">
          <a:scrgbClr r="0" g="0" b="0"/>
        </a:effectRef>
        <a:fontRef idx="minor"/>
      </dsp:style>
      <dsp:txBody>
        <a:bodyPr lIns="91439" tIns="91439" rIns="91439" bIns="91439"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marL="228600" lvl="1" indent="-228600">
            <a:lnSpc>
              <a:spcPct val="100000"/>
            </a:lnSpc>
            <a:spcBef>
              <a:spcPct val="0"/>
            </a:spcBef>
            <a:spcAft>
              <a:spcPct val="15000"/>
            </a:spcAft>
            <a:buChar char="•"/>
          </a:pPr>
          <a:r>
            <a:rPr lang="zh-CN" altLang="en-US" sz="2400" dirty="0">
              <a:solidFill>
                <a:schemeClr val="tx1"/>
              </a:solidFill>
            </a:rPr>
            <a:t>个别资本成本包括银行借款资本成本、公司债券资本成本、融资租赁资本成本、优先股资本成本、普通股资本成本和留存收益成本等</a:t>
          </a:r>
          <a:endParaRPr>
            <a:solidFill>
              <a:schemeClr val="tx1"/>
            </a:solidFill>
          </a:endParaRPr>
        </a:p>
      </dsp:txBody>
      <dsp:txXfrm>
        <a:off x="6018799" y="1287549"/>
        <a:ext cx="1120022" cy="871225"/>
      </dsp:txXfrm>
    </dsp:sp>
    <dsp:sp modelId="{07F88981-74D9-453D-BAF5-DF34F1B3AD15}">
      <dsp:nvSpPr>
        <dsp:cNvPr id="9" name="直角上箭头 8"/>
        <dsp:cNvSpPr/>
      </dsp:nvSpPr>
      <dsp:spPr bwMode="white">
        <a:xfrm rot="5400000">
          <a:off x="4263034" y="3715284"/>
          <a:ext cx="914787" cy="1041452"/>
        </a:xfrm>
        <a:prstGeom prst="bentUpArrow">
          <a:avLst>
            <a:gd name="adj1" fmla="val 32840"/>
            <a:gd name="adj2" fmla="val 25000"/>
            <a:gd name="adj3" fmla="val 35780"/>
          </a:avLst>
        </a:prstGeom>
        <a:sp3d z="254000" extrusionH="63500" contourW="12700" prstMaterial="matte">
          <a:contourClr>
            <a:schemeClr val="lt1"/>
          </a:contourClr>
        </a:sp3d>
      </dsp:spPr>
      <dsp:style>
        <a:lnRef idx="0">
          <a:schemeClr val="lt1"/>
        </a:lnRef>
        <a:fillRef idx="1">
          <a:schemeClr val="accent5">
            <a:tint val="50000"/>
            <a:hueOff val="15540000"/>
            <a:satOff val="-18038"/>
            <a:lumOff val="10980"/>
            <a:alpha val="100000"/>
          </a:schemeClr>
        </a:fillRef>
        <a:effectRef idx="0">
          <a:scrgbClr r="0" g="0" b="0"/>
        </a:effectRef>
        <a:fontRef idx="minor"/>
      </dsp:style>
      <dsp:txXfrm rot="5400000">
        <a:off x="4263034" y="3715284"/>
        <a:ext cx="914787" cy="1041452"/>
      </dsp:txXfrm>
    </dsp:sp>
    <dsp:sp modelId="{A93DEB89-4A01-4B25-9438-5EDE722AF240}">
      <dsp:nvSpPr>
        <dsp:cNvPr id="10" name="圆角矩形 9"/>
        <dsp:cNvSpPr/>
      </dsp:nvSpPr>
      <dsp:spPr bwMode="white">
        <a:xfrm>
          <a:off x="3495360" y="2605424"/>
          <a:ext cx="1539962" cy="1077923"/>
        </a:xfrm>
        <a:prstGeom prst="roundRect">
          <a:avLst>
            <a:gd name="adj" fmla="val 16670"/>
          </a:avLst>
        </a:prstGeom>
        <a:sp3d prstMaterial="plastic">
          <a:bevelT w="127000" h="25400" prst="relaxedInset"/>
        </a:sp3d>
      </dsp:spPr>
      <dsp:style>
        <a:lnRef idx="0">
          <a:schemeClr val="lt1"/>
        </a:lnRef>
        <a:fillRef idx="3">
          <a:schemeClr val="accent5">
            <a:hueOff val="10639999"/>
            <a:satOff val="-8888"/>
            <a:lumOff val="-2875"/>
            <a:alpha val="100000"/>
          </a:schemeClr>
        </a:fillRef>
        <a:effectRef idx="2">
          <a:scrgbClr r="0" g="0" b="0"/>
        </a:effectRef>
        <a:fontRef idx="minor">
          <a:schemeClr val="lt1"/>
        </a:fontRef>
      </dsp:style>
      <dsp:txBody>
        <a:bodyPr lIns="91439" tIns="91439" rIns="91439" bIns="91439"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400" dirty="0"/>
            <a:t>计算综合资本成本率</a:t>
          </a:r>
        </a:p>
      </dsp:txBody>
      <dsp:txXfrm>
        <a:off x="3495360" y="2605424"/>
        <a:ext cx="1539962" cy="1077923"/>
      </dsp:txXfrm>
    </dsp:sp>
    <dsp:sp modelId="{DBFC28B8-37C6-4916-B0B1-1EBBEAAF3E67}">
      <dsp:nvSpPr>
        <dsp:cNvPr id="11" name="矩形 10"/>
        <dsp:cNvSpPr/>
      </dsp:nvSpPr>
      <dsp:spPr bwMode="white">
        <a:xfrm>
          <a:off x="7173628" y="2717433"/>
          <a:ext cx="1120022" cy="871225"/>
        </a:xfrm>
        <a:prstGeom prst="rect">
          <a:avLst/>
        </a:prstGeom>
      </dsp:spPr>
      <dsp:style>
        <a:lnRef idx="0">
          <a:schemeClr val="dk1">
            <a:alpha val="0"/>
          </a:schemeClr>
        </a:lnRef>
        <a:fillRef idx="0">
          <a:schemeClr val="lt1">
            <a:alpha val="0"/>
          </a:schemeClr>
        </a:fillRef>
        <a:effectRef idx="0">
          <a:scrgbClr r="0" g="0" b="0"/>
        </a:effectRef>
        <a:fontRef idx="minor"/>
      </dsp:style>
      <dsp:txBody>
        <a:bodyPr lIns="91439" tIns="91439" rIns="91439" bIns="91439"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marL="228600" lvl="1" indent="-228600">
            <a:lnSpc>
              <a:spcPct val="100000"/>
            </a:lnSpc>
            <a:spcBef>
              <a:spcPct val="0"/>
            </a:spcBef>
            <a:spcAft>
              <a:spcPct val="15000"/>
            </a:spcAft>
            <a:buChar char="•"/>
          </a:pPr>
          <a:r>
            <a:rPr lang="zh-CN" altLang="en-US" sz="2400" dirty="0">
              <a:solidFill>
                <a:schemeClr val="tx1"/>
              </a:solidFill>
            </a:rPr>
            <a:t>以各项个别资本在企业总资本中的比重为权数，对各项个别资本成本率进行加权平均而得到的总资本成本率</a:t>
          </a:r>
          <a:endParaRPr>
            <a:solidFill>
              <a:schemeClr val="tx1"/>
            </a:solidFill>
          </a:endParaRPr>
        </a:p>
      </dsp:txBody>
      <dsp:txXfrm>
        <a:off x="7173628" y="2717433"/>
        <a:ext cx="1120022" cy="871225"/>
      </dsp:txXfrm>
    </dsp:sp>
    <dsp:sp modelId="{265C5A6D-5AB4-4D47-82C0-E8196D42143D}">
      <dsp:nvSpPr>
        <dsp:cNvPr id="12" name="圆角矩形 11"/>
        <dsp:cNvSpPr/>
      </dsp:nvSpPr>
      <dsp:spPr bwMode="white">
        <a:xfrm>
          <a:off x="4890131" y="4011325"/>
          <a:ext cx="1539962" cy="1077923"/>
        </a:xfrm>
        <a:prstGeom prst="roundRect">
          <a:avLst>
            <a:gd name="adj" fmla="val 16670"/>
          </a:avLst>
        </a:prstGeom>
        <a:sp3d prstMaterial="plastic">
          <a:bevelT w="127000" h="25400" prst="relaxedInset"/>
        </a:sp3d>
      </dsp:spPr>
      <dsp:style>
        <a:lnRef idx="0">
          <a:schemeClr val="lt1"/>
        </a:lnRef>
        <a:fillRef idx="3">
          <a:schemeClr val="accent5">
            <a:hueOff val="15960000"/>
            <a:satOff val="-13332"/>
            <a:lumOff val="-4313"/>
            <a:alpha val="100000"/>
          </a:schemeClr>
        </a:fillRef>
        <a:effectRef idx="2">
          <a:scrgbClr r="0" g="0" b="0"/>
        </a:effectRef>
        <a:fontRef idx="minor">
          <a:schemeClr val="lt1"/>
        </a:fontRef>
      </dsp:style>
      <dsp:txBody>
        <a:bodyPr lIns="91439" tIns="91439" rIns="91439" bIns="91439"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altLang="en-US" sz="2400" dirty="0"/>
            <a:t>进行决策</a:t>
          </a:r>
        </a:p>
      </dsp:txBody>
      <dsp:txXfrm>
        <a:off x="4890131" y="4011325"/>
        <a:ext cx="1539962" cy="1077923"/>
      </dsp:txXfrm>
    </dsp:sp>
    <dsp:sp modelId="{1EB6E9C8-F9F1-475F-A85E-8ED43ED4C7B4}">
      <dsp:nvSpPr>
        <dsp:cNvPr id="13" name="矩形 12"/>
        <dsp:cNvSpPr/>
      </dsp:nvSpPr>
      <dsp:spPr bwMode="white">
        <a:xfrm>
          <a:off x="8173731" y="4088913"/>
          <a:ext cx="1120022" cy="871225"/>
        </a:xfrm>
        <a:prstGeom prst="rect">
          <a:avLst/>
        </a:prstGeom>
      </dsp:spPr>
      <dsp:style>
        <a:lnRef idx="0">
          <a:schemeClr val="dk1">
            <a:alpha val="0"/>
          </a:schemeClr>
        </a:lnRef>
        <a:fillRef idx="0">
          <a:schemeClr val="lt1">
            <a:alpha val="0"/>
          </a:schemeClr>
        </a:fillRef>
        <a:effectRef idx="0">
          <a:scrgbClr r="0" g="0" b="0"/>
        </a:effectRef>
        <a:fontRef idx="minor"/>
      </dsp:style>
      <dsp:txBody>
        <a:bodyPr lIns="91439" tIns="91439" rIns="91439" bIns="91439" anchor="ctr"/>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marL="228600" lvl="1" indent="-228600">
            <a:lnSpc>
              <a:spcPct val="100000"/>
            </a:lnSpc>
            <a:spcBef>
              <a:spcPct val="0"/>
            </a:spcBef>
            <a:spcAft>
              <a:spcPct val="15000"/>
            </a:spcAft>
            <a:buChar char="•"/>
          </a:pPr>
          <a:r>
            <a:rPr lang="zh-CN" altLang="en-US" sz="2400" b="0" dirty="0">
              <a:solidFill>
                <a:schemeClr val="tx1"/>
              </a:solidFill>
            </a:rPr>
            <a:t>选择综合资本成本最低的方案为最优方案</a:t>
          </a:r>
          <a:endParaRPr lang="zh-CN" altLang="en-US" sz="2400" dirty="0">
            <a:solidFill>
              <a:schemeClr val="tx1"/>
            </a:solidFill>
          </a:endParaRPr>
        </a:p>
      </dsp:txBody>
      <dsp:txXfrm>
        <a:off x="8173731" y="4088913"/>
        <a:ext cx="1120022" cy="871225"/>
      </dsp:txXfrm>
    </dsp:sp>
  </dsp:spTree>
</dsp:drawing>
</file>

<file path=ppt/diagrams/drawing5.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11062807" cy="5145087"/>
        <a:chOff x="0" y="0"/>
        <a:chExt cx="11062807" cy="5145087"/>
      </a:xfrm>
    </dsp:grpSpPr>
    <dsp:sp modelId="{8267A963-8DCE-4538-83C8-2499DF76644C}">
      <dsp:nvSpPr>
        <dsp:cNvPr id="4" name="右箭头 3"/>
        <dsp:cNvSpPr/>
      </dsp:nvSpPr>
      <dsp:spPr bwMode="white">
        <a:xfrm>
          <a:off x="2951999" y="53776"/>
          <a:ext cx="7785340" cy="1950114"/>
        </a:xfrm>
        <a:prstGeom prst="rightArrow">
          <a:avLst>
            <a:gd name="adj1" fmla="val 75000"/>
            <a:gd name="adj2" fmla="val 50000"/>
          </a:avLst>
        </a:prstGeom>
      </dsp:spPr>
      <dsp:style>
        <a:lnRef idx="2">
          <a:schemeClr val="accent2">
            <a:tint val="40000"/>
            <a:alpha val="90000"/>
          </a:schemeClr>
        </a:lnRef>
        <a:fillRef idx="1">
          <a:schemeClr val="accent2">
            <a:tint val="40000"/>
            <a:alpha val="90000"/>
          </a:schemeClr>
        </a:fillRef>
        <a:effectRef idx="0">
          <a:scrgbClr r="0" g="0" b="0"/>
        </a:effectRef>
        <a:fontRef idx="minor"/>
      </dsp:style>
      <dsp:txBody>
        <a:bodyPr lIns="15240" tIns="15240" rIns="15240" bIns="15240" anchor="t"/>
        <a:lstStyle>
          <a:lvl1pPr algn="l">
            <a:defRPr sz="6500"/>
          </a:lvl1pPr>
          <a:lvl2pPr marL="285750" indent="-285750" algn="l">
            <a:defRPr sz="6500"/>
          </a:lvl2pPr>
          <a:lvl3pPr marL="571500" indent="-285750" algn="l">
            <a:defRPr sz="6500"/>
          </a:lvl3pPr>
          <a:lvl4pPr marL="857250" indent="-285750" algn="l">
            <a:defRPr sz="6500"/>
          </a:lvl4pPr>
          <a:lvl5pPr marL="1143000" indent="-285750" algn="l">
            <a:defRPr sz="6500"/>
          </a:lvl5pPr>
          <a:lvl6pPr marL="1428750" indent="-285750" algn="l">
            <a:defRPr sz="6500"/>
          </a:lvl6pPr>
          <a:lvl7pPr marL="1714500" indent="-285750" algn="l">
            <a:defRPr sz="6500"/>
          </a:lvl7pPr>
          <a:lvl8pPr marL="2000250" indent="-285750" algn="l">
            <a:defRPr sz="6500"/>
          </a:lvl8pPr>
          <a:lvl9pPr marL="2286000" indent="-285750" algn="l">
            <a:defRPr sz="6500"/>
          </a:lvl9pPr>
        </a:lstStyle>
        <a:p>
          <a:pPr marL="228600" lvl="1" indent="-228600">
            <a:lnSpc>
              <a:spcPct val="100000"/>
            </a:lnSpc>
            <a:spcBef>
              <a:spcPct val="0"/>
            </a:spcBef>
            <a:spcAft>
              <a:spcPct val="15000"/>
            </a:spcAft>
            <a:buChar char="•"/>
          </a:pPr>
          <a:r>
            <a:rPr lang="zh-CN" altLang="en-US" sz="2400" kern="1200" dirty="0">
              <a:solidFill>
                <a:schemeClr val="dk1"/>
              </a:solidFill>
            </a:rPr>
            <a:t>一般模式：</a:t>
          </a:r>
          <a:endParaRPr lang="zh-CN" altLang="en-US" sz="2400" kern="1200" dirty="0">
            <a:solidFill>
              <a:schemeClr val="dk1"/>
            </a:solidFill>
          </a:endParaRPr>
        </a:p>
        <a:p>
          <a:pPr marL="228600" lvl="1" indent="-228600">
            <a:lnSpc>
              <a:spcPct val="100000"/>
            </a:lnSpc>
            <a:spcBef>
              <a:spcPct val="0"/>
            </a:spcBef>
            <a:spcAft>
              <a:spcPct val="15000"/>
            </a:spcAft>
            <a:buChar char="•"/>
          </a:pPr>
          <a:endParaRPr lang="zh-CN" altLang="en-US" sz="2400" kern="1200" dirty="0">
            <a:solidFill>
              <a:schemeClr val="dk1"/>
            </a:solidFill>
          </a:endParaRPr>
        </a:p>
        <a:p>
          <a:pPr marL="228600" lvl="1" indent="-228600">
            <a:lnSpc>
              <a:spcPct val="100000"/>
            </a:lnSpc>
            <a:spcBef>
              <a:spcPct val="0"/>
            </a:spcBef>
            <a:spcAft>
              <a:spcPct val="15000"/>
            </a:spcAft>
            <a:buChar char="•"/>
          </a:pPr>
          <a:r>
            <a:rPr lang="zh-CN" altLang="en-US" sz="2400" kern="1200" dirty="0">
              <a:solidFill>
                <a:schemeClr val="dk1"/>
              </a:solidFill>
            </a:rPr>
            <a:t>折现模式：</a:t>
          </a:r>
          <a:r>
            <a:rPr lang="zh-CN" altLang="zh-CN" sz="2400" b="1" kern="1200" dirty="0">
              <a:solidFill>
                <a:prstClr val="black">
                  <a:hueOff val="0"/>
                  <a:satOff val="0"/>
                  <a:lumOff val="0"/>
                  <a:alphaOff val="0"/>
                </a:prstClr>
              </a:solidFill>
              <a:latin typeface="宋体" panose="02010600030101010101" pitchFamily="2" charset="-122"/>
              <a:ea typeface="宋体" panose="02010600030101010101" pitchFamily="2" charset="-122"/>
              <a:cs typeface="+mn-cs"/>
            </a:rPr>
            <a:t>资本成本率</a:t>
          </a:r>
          <a:r>
            <a:rPr lang="en-US" altLang="zh-CN" sz="2400" b="1" kern="1200" dirty="0">
              <a:solidFill>
                <a:prstClr val="black">
                  <a:hueOff val="0"/>
                  <a:satOff val="0"/>
                  <a:lumOff val="0"/>
                  <a:alphaOff val="0"/>
                </a:prstClr>
              </a:solidFill>
              <a:latin typeface="宋体" panose="02010600030101010101" pitchFamily="2" charset="-122"/>
              <a:ea typeface="宋体" panose="02010600030101010101" pitchFamily="2" charset="-122"/>
              <a:cs typeface="+mn-cs"/>
            </a:rPr>
            <a:t> = </a:t>
          </a:r>
          <a:r>
            <a:rPr lang="zh-CN" altLang="zh-CN" sz="2400" b="1" kern="1200" dirty="0">
              <a:solidFill>
                <a:prstClr val="black">
                  <a:hueOff val="0"/>
                  <a:satOff val="0"/>
                  <a:lumOff val="0"/>
                  <a:alphaOff val="0"/>
                </a:prstClr>
              </a:solidFill>
              <a:latin typeface="宋体" panose="02010600030101010101" pitchFamily="2" charset="-122"/>
              <a:ea typeface="宋体" panose="02010600030101010101" pitchFamily="2" charset="-122"/>
              <a:cs typeface="+mn-cs"/>
            </a:rPr>
            <a:t>所采用的折现率</a:t>
          </a:r>
          <a:r>
            <a:rPr lang="en-US" altLang="zh-CN" sz="2400" b="1" kern="1200" dirty="0">
              <a:solidFill>
                <a:prstClr val="black">
                  <a:hueOff val="0"/>
                  <a:satOff val="0"/>
                  <a:lumOff val="0"/>
                  <a:alphaOff val="0"/>
                </a:prstClr>
              </a:solidFill>
              <a:latin typeface="宋体" panose="02010600030101010101" pitchFamily="2" charset="-122"/>
              <a:ea typeface="宋体" panose="02010600030101010101" pitchFamily="2" charset="-122"/>
              <a:cs typeface="+mn-cs"/>
            </a:rPr>
            <a:t> </a:t>
          </a:r>
          <a:endParaRPr lang="zh-CN" altLang="en-US" sz="2400" kern="1200" dirty="0">
            <a:solidFill>
              <a:schemeClr val="dk1"/>
            </a:solidFill>
          </a:endParaRPr>
        </a:p>
      </dsp:txBody>
      <dsp:txXfrm>
        <a:off x="2951999" y="53776"/>
        <a:ext cx="7785340" cy="1950114"/>
      </dsp:txXfrm>
    </dsp:sp>
    <dsp:sp modelId="{D3078332-F899-4713-9C64-A994CEE6C3C3}">
      <dsp:nvSpPr>
        <dsp:cNvPr id="3" name="圆角矩形 2"/>
        <dsp:cNvSpPr/>
      </dsp:nvSpPr>
      <dsp:spPr bwMode="white">
        <a:xfrm>
          <a:off x="4160" y="355839"/>
          <a:ext cx="2541658" cy="1460161"/>
        </a:xfrm>
        <a:prstGeom prst="roundRect">
          <a:avLst/>
        </a:prstGeom>
      </dsp:spPr>
      <dsp:style>
        <a:lnRef idx="2">
          <a:schemeClr val="lt1"/>
        </a:lnRef>
        <a:fillRef idx="1">
          <a:schemeClr val="accent2"/>
        </a:fillRef>
        <a:effectRef idx="0">
          <a:scrgbClr r="0" g="0" b="0"/>
        </a:effectRef>
        <a:fontRef idx="minor">
          <a:schemeClr val="lt1"/>
        </a:fontRef>
      </dsp:style>
      <dsp:txBody>
        <a:bodyPr lIns="91439" tIns="45719" rIns="91439" bIns="45719"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2400" b="1" dirty="0"/>
            <a:t>1</a:t>
          </a:r>
          <a:r>
            <a:rPr lang="zh-CN" sz="2400" b="1" dirty="0"/>
            <a:t>、计算个别资本成本</a:t>
          </a:r>
          <a:r>
            <a:rPr lang="en-US" altLang="zh-CN" sz="2400" b="1" dirty="0" err="1"/>
            <a:t>Kj</a:t>
          </a:r>
          <a:endParaRPr lang="zh-CN" sz="2400" dirty="0"/>
        </a:p>
      </dsp:txBody>
      <dsp:txXfrm>
        <a:off x="4160" y="355839"/>
        <a:ext cx="2541658" cy="1460161"/>
      </dsp:txXfrm>
    </dsp:sp>
    <dsp:sp modelId="{E54E6D5A-B88D-4CF0-A7E6-122E814DF61F}">
      <dsp:nvSpPr>
        <dsp:cNvPr id="6" name="右箭头 5"/>
        <dsp:cNvSpPr/>
      </dsp:nvSpPr>
      <dsp:spPr bwMode="white">
        <a:xfrm>
          <a:off x="2804964" y="2172971"/>
          <a:ext cx="7740137" cy="1427601"/>
        </a:xfrm>
        <a:prstGeom prst="rightArrow">
          <a:avLst>
            <a:gd name="adj1" fmla="val 75000"/>
            <a:gd name="adj2" fmla="val 50000"/>
          </a:avLst>
        </a:prstGeom>
      </dsp:spPr>
      <dsp:style>
        <a:lnRef idx="2">
          <a:schemeClr val="accent3">
            <a:tint val="40000"/>
            <a:alpha val="90000"/>
          </a:schemeClr>
        </a:lnRef>
        <a:fillRef idx="1">
          <a:schemeClr val="accent3">
            <a:tint val="40000"/>
            <a:alpha val="90000"/>
          </a:schemeClr>
        </a:fillRef>
        <a:effectRef idx="0">
          <a:scrgbClr r="0" g="0" b="0"/>
        </a:effectRef>
        <a:fontRef idx="minor"/>
      </dsp:style>
      <dsp:txBody>
        <a:bodyPr lIns="15240" tIns="15240" rIns="15240" bIns="15240" anchor="t"/>
        <a:lstStyle>
          <a:lvl1pPr algn="l">
            <a:defRPr sz="6500"/>
          </a:lvl1pPr>
          <a:lvl2pPr marL="285750" indent="-285750" algn="l">
            <a:defRPr sz="6500"/>
          </a:lvl2pPr>
          <a:lvl3pPr marL="571500" indent="-285750" algn="l">
            <a:defRPr sz="6500"/>
          </a:lvl3pPr>
          <a:lvl4pPr marL="857250" indent="-285750" algn="l">
            <a:defRPr sz="6500"/>
          </a:lvl4pPr>
          <a:lvl5pPr marL="1143000" indent="-285750" algn="l">
            <a:defRPr sz="6500"/>
          </a:lvl5pPr>
          <a:lvl6pPr marL="1428750" indent="-285750" algn="l">
            <a:defRPr sz="6500"/>
          </a:lvl6pPr>
          <a:lvl7pPr marL="1714500" indent="-285750" algn="l">
            <a:defRPr sz="6500"/>
          </a:lvl7pPr>
          <a:lvl8pPr marL="2000250" indent="-285750" algn="l">
            <a:defRPr sz="6500"/>
          </a:lvl8pPr>
          <a:lvl9pPr marL="2286000" indent="-285750" algn="l">
            <a:defRPr sz="6500"/>
          </a:lvl9pPr>
        </a:lstStyle>
        <a:p>
          <a:pPr marL="228600" lvl="1" indent="-228600">
            <a:lnSpc>
              <a:spcPct val="100000"/>
            </a:lnSpc>
            <a:spcBef>
              <a:spcPct val="0"/>
            </a:spcBef>
            <a:spcAft>
              <a:spcPct val="15000"/>
            </a:spcAft>
            <a:buChar char="•"/>
          </a:pPr>
          <a:r>
            <a:rPr lang="zh-CN" altLang="en-US" sz="2400" dirty="0">
              <a:solidFill>
                <a:schemeClr val="dk1"/>
              </a:solidFill>
            </a:rPr>
            <a:t>个别资金占所有资金的比重</a:t>
          </a:r>
          <a:endParaRPr lang="zh-CN" altLang="en-US" sz="2400" dirty="0">
            <a:solidFill>
              <a:schemeClr val="dk1"/>
            </a:solidFill>
          </a:endParaRPr>
        </a:p>
        <a:p>
          <a:pPr marL="228600" lvl="1" indent="-228600">
            <a:lnSpc>
              <a:spcPct val="100000"/>
            </a:lnSpc>
            <a:spcBef>
              <a:spcPct val="0"/>
            </a:spcBef>
            <a:spcAft>
              <a:spcPct val="15000"/>
            </a:spcAft>
            <a:buChar char="•"/>
          </a:pPr>
          <a:r>
            <a:rPr lang="zh-CN" altLang="en-US" sz="2400" dirty="0">
              <a:solidFill>
                <a:schemeClr val="dk1"/>
              </a:solidFill>
            </a:rPr>
            <a:t>一般按市场价值进行计算</a:t>
          </a:r>
          <a:endParaRPr>
            <a:solidFill>
              <a:schemeClr val="dk1"/>
            </a:solidFill>
          </a:endParaRPr>
        </a:p>
      </dsp:txBody>
      <dsp:txXfrm>
        <a:off x="2804964" y="2172971"/>
        <a:ext cx="7740137" cy="1427601"/>
      </dsp:txXfrm>
    </dsp:sp>
    <dsp:sp modelId="{29C7550C-B420-4DCE-B1DB-6A80EB15610B}">
      <dsp:nvSpPr>
        <dsp:cNvPr id="5" name="圆角矩形 4"/>
        <dsp:cNvSpPr/>
      </dsp:nvSpPr>
      <dsp:spPr bwMode="white">
        <a:xfrm>
          <a:off x="0" y="2231016"/>
          <a:ext cx="2628080" cy="1273709"/>
        </a:xfrm>
        <a:prstGeom prst="roundRect">
          <a:avLst/>
        </a:prstGeom>
      </dsp:spPr>
      <dsp:style>
        <a:lnRef idx="2">
          <a:schemeClr val="lt1"/>
        </a:lnRef>
        <a:fillRef idx="1">
          <a:schemeClr val="accent3"/>
        </a:fillRef>
        <a:effectRef idx="0">
          <a:scrgbClr r="0" g="0" b="0"/>
        </a:effectRef>
        <a:fontRef idx="minor">
          <a:schemeClr val="lt1"/>
        </a:fontRef>
      </dsp:style>
      <dsp:txBody>
        <a:bodyPr lIns="91439" tIns="45719" rIns="91439" bIns="45719"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2400" b="1" dirty="0">
              <a:solidFill>
                <a:srgbClr val="FF0000"/>
              </a:solidFill>
            </a:rPr>
            <a:t>2</a:t>
          </a:r>
          <a:r>
            <a:rPr lang="zh-CN" sz="2400" b="1" dirty="0">
              <a:solidFill>
                <a:srgbClr val="FF0000"/>
              </a:solidFill>
            </a:rPr>
            <a:t>、计算个别资本的资金比重</a:t>
          </a:r>
          <a:r>
            <a:rPr lang="en-US" altLang="zh-CN" sz="2400" b="1" dirty="0" err="1">
              <a:solidFill>
                <a:srgbClr val="FF0000"/>
              </a:solidFill>
            </a:rPr>
            <a:t>Wj</a:t>
          </a:r>
          <a:endParaRPr lang="zh-CN" sz="2400" dirty="0">
            <a:solidFill>
              <a:srgbClr val="FF0000"/>
            </a:solidFill>
          </a:endParaRPr>
        </a:p>
      </dsp:txBody>
      <dsp:txXfrm>
        <a:off x="0" y="2231016"/>
        <a:ext cx="2628080" cy="1273709"/>
      </dsp:txXfrm>
    </dsp:sp>
    <dsp:sp modelId="{6A27FFA9-E127-4740-8E43-C4ECDB550267}">
      <dsp:nvSpPr>
        <dsp:cNvPr id="8" name="右箭头 7"/>
        <dsp:cNvSpPr/>
      </dsp:nvSpPr>
      <dsp:spPr bwMode="white">
        <a:xfrm>
          <a:off x="2625613" y="3643733"/>
          <a:ext cx="8111715" cy="1501354"/>
        </a:xfrm>
        <a:prstGeom prst="rightArrow">
          <a:avLst>
            <a:gd name="adj1" fmla="val 75000"/>
            <a:gd name="adj2" fmla="val 50000"/>
          </a:avLst>
        </a:prstGeom>
      </dsp:spPr>
      <dsp:style>
        <a:lnRef idx="2">
          <a:schemeClr val="accent4">
            <a:tint val="40000"/>
            <a:alpha val="90000"/>
          </a:schemeClr>
        </a:lnRef>
        <a:fillRef idx="1">
          <a:schemeClr val="accent4">
            <a:tint val="40000"/>
            <a:alpha val="90000"/>
          </a:schemeClr>
        </a:fillRef>
        <a:effectRef idx="0">
          <a:scrgbClr r="0" g="0" b="0"/>
        </a:effectRef>
        <a:fontRef idx="minor"/>
      </dsp:style>
      <dsp:txBody>
        <a:bodyPr lIns="41275" tIns="41275" rIns="41275" bIns="41275" anchor="t"/>
        <a:lstStyle>
          <a:lvl1pPr algn="l">
            <a:defRPr sz="6500"/>
          </a:lvl1pPr>
          <a:lvl2pPr marL="285750" indent="-285750" algn="l">
            <a:defRPr sz="5100"/>
          </a:lvl2pPr>
          <a:lvl3pPr marL="571500" indent="-285750" algn="l">
            <a:defRPr sz="5100"/>
          </a:lvl3pPr>
          <a:lvl4pPr marL="857250" indent="-285750" algn="l">
            <a:defRPr sz="5100"/>
          </a:lvl4pPr>
          <a:lvl5pPr marL="1143000" indent="-285750" algn="l">
            <a:defRPr sz="5100"/>
          </a:lvl5pPr>
          <a:lvl6pPr marL="1428750" indent="-285750" algn="l">
            <a:defRPr sz="5100"/>
          </a:lvl6pPr>
          <a:lvl7pPr marL="1714500" indent="-285750" algn="l">
            <a:defRPr sz="5100"/>
          </a:lvl7pPr>
          <a:lvl8pPr marL="2000250" indent="-285750" algn="l">
            <a:defRPr sz="5100"/>
          </a:lvl8pPr>
          <a:lvl9pPr marL="2286000" indent="-285750" algn="l">
            <a:defRPr sz="5100"/>
          </a:lvl9pPr>
        </a:lstStyle>
        <a:p>
          <a:endParaRPr>
            <a:solidFill>
              <a:schemeClr val="dk1"/>
            </a:solidFill>
          </a:endParaRPr>
        </a:p>
      </dsp:txBody>
      <dsp:txXfrm>
        <a:off x="2625613" y="3643733"/>
        <a:ext cx="8111715" cy="1501354"/>
      </dsp:txXfrm>
    </dsp:sp>
    <dsp:sp modelId="{FA96FD03-1D10-48DD-BD0A-9F02500F9174}">
      <dsp:nvSpPr>
        <dsp:cNvPr id="7" name="圆角矩形 6"/>
        <dsp:cNvSpPr/>
      </dsp:nvSpPr>
      <dsp:spPr bwMode="white">
        <a:xfrm>
          <a:off x="0" y="3784323"/>
          <a:ext cx="2564580" cy="1141431"/>
        </a:xfrm>
        <a:prstGeom prst="roundRect">
          <a:avLst/>
        </a:prstGeom>
      </dsp:spPr>
      <dsp:style>
        <a:lnRef idx="2">
          <a:schemeClr val="lt1"/>
        </a:lnRef>
        <a:fillRef idx="1">
          <a:schemeClr val="accent4"/>
        </a:fillRef>
        <a:effectRef idx="0">
          <a:scrgbClr r="0" g="0" b="0"/>
        </a:effectRef>
        <a:fontRef idx="minor">
          <a:schemeClr val="lt1"/>
        </a:fontRef>
      </dsp:style>
      <dsp:txBody>
        <a:bodyPr lIns="91439" tIns="45719" rIns="91439" bIns="45719"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en-US" sz="2400" b="1" dirty="0"/>
            <a:t>3</a:t>
          </a:r>
          <a:r>
            <a:rPr lang="zh-CN" sz="2400" b="1" dirty="0"/>
            <a:t>、计算综合资本成本</a:t>
          </a:r>
          <a:r>
            <a:rPr lang="en-US" altLang="zh-CN" sz="2400" b="1" dirty="0"/>
            <a:t>Kw</a:t>
          </a:r>
          <a:r>
            <a:rPr lang="zh-CN" sz="2400" b="1" dirty="0"/>
            <a:t> </a:t>
          </a:r>
          <a:endParaRPr lang="zh-CN" sz="2400" dirty="0"/>
        </a:p>
      </dsp:txBody>
      <dsp:txXfrm>
        <a:off x="0" y="3784323"/>
        <a:ext cx="2564580" cy="1141431"/>
      </dsp:txXfrm>
    </dsp:sp>
  </dsp:spTree>
</dsp:drawing>
</file>

<file path=ppt/diagrams/drawing6.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10515601" cy="3954108"/>
        <a:chOff x="0" y="0"/>
        <a:chExt cx="10515601" cy="3954108"/>
      </a:xfrm>
    </dsp:grpSpPr>
    <dsp:sp modelId="{EA2F63CA-449F-4C99-BF50-84D4AB69278F}">
      <dsp:nvSpPr>
        <dsp:cNvPr id="3" name="燕尾形 2"/>
        <dsp:cNvSpPr/>
      </dsp:nvSpPr>
      <dsp:spPr bwMode="white">
        <a:xfrm rot="5400000">
          <a:off x="-318106" y="318106"/>
          <a:ext cx="2120704" cy="1484493"/>
        </a:xfrm>
        <a:prstGeom prst="chevron">
          <a:avLst/>
        </a:prstGeom>
        <a:sp3d prstMaterial="translucentPowder">
          <a:bevelT w="127000" h="25400" prst="softRound"/>
        </a:sp3d>
      </dsp:spPr>
      <dsp:style>
        <a:lnRef idx="1">
          <a:schemeClr val="accent3">
            <a:hueOff val="0"/>
            <a:satOff val="0"/>
            <a:lumOff val="0"/>
            <a:alpha val="100000"/>
          </a:schemeClr>
        </a:lnRef>
        <a:fillRef idx="1">
          <a:schemeClr val="accent3">
            <a:hueOff val="0"/>
            <a:satOff val="0"/>
            <a:lumOff val="0"/>
            <a:alpha val="100000"/>
          </a:schemeClr>
        </a:fillRef>
        <a:effectRef idx="0">
          <a:scrgbClr r="0" g="0" b="0"/>
        </a:effectRef>
        <a:fontRef idx="minor">
          <a:schemeClr val="lt1"/>
        </a:fontRef>
      </dsp:style>
      <dsp:txBody>
        <a:bodyPr rot="-5400000" lIns="15240" tIns="15240" rIns="15240" bIns="1524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sz="2400" b="1" dirty="0">
              <a:solidFill>
                <a:srgbClr val="FF0000"/>
              </a:solidFill>
            </a:rPr>
            <a:t>优点</a:t>
          </a:r>
        </a:p>
      </dsp:txBody>
      <dsp:txXfrm rot="5400000">
        <a:off x="-318106" y="318106"/>
        <a:ext cx="2120704" cy="1484493"/>
      </dsp:txXfrm>
    </dsp:sp>
    <dsp:sp modelId="{B84D18DA-20BF-41FD-BB21-75F422BB6EB0}">
      <dsp:nvSpPr>
        <dsp:cNvPr id="4" name="同侧圆角矩形 3"/>
        <dsp:cNvSpPr/>
      </dsp:nvSpPr>
      <dsp:spPr bwMode="white">
        <a:xfrm rot="5400000">
          <a:off x="5310818" y="-3765269"/>
          <a:ext cx="1378458" cy="9031108"/>
        </a:xfrm>
        <a:prstGeom prst="round2SameRect">
          <a:avLst/>
        </a:prstGeom>
        <a:sp3d prstMaterial="dkEdge">
          <a:bevelT w="25400" h="6350" prst="softRound"/>
          <a:bevelB w="0" h="0" prst="convex"/>
        </a:sp3d>
      </dsp:spPr>
      <dsp:style>
        <a:lnRef idx="1">
          <a:schemeClr val="accent3">
            <a:hueOff val="0"/>
            <a:satOff val="0"/>
            <a:lumOff val="0"/>
            <a:alpha val="100000"/>
          </a:schemeClr>
        </a:lnRef>
        <a:fillRef idx="1">
          <a:schemeClr val="lt1">
            <a:alpha val="90000"/>
          </a:schemeClr>
        </a:fillRef>
        <a:effectRef idx="0">
          <a:scrgbClr r="0" g="0" b="0"/>
        </a:effectRef>
        <a:fontRef idx="minor"/>
      </dsp:style>
      <dsp:txBody>
        <a:bodyPr rot="-5400000" lIns="170688" tIns="15240" rIns="15240" bIns="15240" anchor="ctr"/>
        <a:lstStyle>
          <a:lvl1pPr algn="l">
            <a:defRPr sz="6500"/>
          </a:lvl1pPr>
          <a:lvl2pPr marL="285750" indent="-285750" algn="l">
            <a:defRPr sz="6500"/>
          </a:lvl2pPr>
          <a:lvl3pPr marL="571500" indent="-285750" algn="l">
            <a:defRPr sz="6500"/>
          </a:lvl3pPr>
          <a:lvl4pPr marL="857250" indent="-285750" algn="l">
            <a:defRPr sz="6500"/>
          </a:lvl4pPr>
          <a:lvl5pPr marL="1143000" indent="-285750" algn="l">
            <a:defRPr sz="6500"/>
          </a:lvl5pPr>
          <a:lvl6pPr marL="1428750" indent="-285750" algn="l">
            <a:defRPr sz="6500"/>
          </a:lvl6pPr>
          <a:lvl7pPr marL="1714500" indent="-285750" algn="l">
            <a:defRPr sz="6500"/>
          </a:lvl7pPr>
          <a:lvl8pPr marL="2000250" indent="-285750" algn="l">
            <a:defRPr sz="6500"/>
          </a:lvl8pPr>
          <a:lvl9pPr marL="2286000" indent="-285750" algn="l">
            <a:defRPr sz="6500"/>
          </a:lvl9pPr>
        </a:lstStyle>
        <a:p>
          <a:pPr marL="228600" lvl="1" indent="-228600">
            <a:lnSpc>
              <a:spcPct val="100000"/>
            </a:lnSpc>
            <a:spcBef>
              <a:spcPct val="0"/>
            </a:spcBef>
            <a:spcAft>
              <a:spcPct val="15000"/>
            </a:spcAft>
            <a:buChar char="•"/>
          </a:pPr>
          <a:r>
            <a:rPr lang="zh-CN" altLang="en-US" sz="2400" b="0" dirty="0">
              <a:solidFill>
                <a:schemeClr val="dk1"/>
              </a:solidFill>
            </a:rPr>
            <a:t>以加权平均资本成本最低为唯一判断标准，因此在应用中体现出直观性和操作上的简便性。</a:t>
          </a:r>
          <a:r>
            <a:rPr lang="zh-CN" altLang="en-US" sz="2400" b="0" i="0" dirty="0">
              <a:solidFill>
                <a:schemeClr val="dk1"/>
              </a:solidFill>
            </a:rPr>
            <a:t>另外，资本成本的降低必然给企业财务带来良好的影响，一定条件下也可以使企业的市场价值增大。</a:t>
          </a:r>
          <a:endParaRPr lang="zh-CN" altLang="en-US" sz="2400" b="0" dirty="0">
            <a:solidFill>
              <a:schemeClr val="dk1"/>
            </a:solidFill>
          </a:endParaRPr>
        </a:p>
      </dsp:txBody>
      <dsp:txXfrm rot="5400000">
        <a:off x="5310818" y="-3765269"/>
        <a:ext cx="1378458" cy="9031108"/>
      </dsp:txXfrm>
    </dsp:sp>
    <dsp:sp modelId="{41F6C1FF-8B5F-4DD3-B488-21860E252BD5}">
      <dsp:nvSpPr>
        <dsp:cNvPr id="5" name="燕尾形 4"/>
        <dsp:cNvSpPr/>
      </dsp:nvSpPr>
      <dsp:spPr bwMode="white">
        <a:xfrm rot="5400000">
          <a:off x="-318106" y="2151509"/>
          <a:ext cx="2120704" cy="1484493"/>
        </a:xfrm>
        <a:prstGeom prst="chevron">
          <a:avLst/>
        </a:prstGeom>
        <a:sp3d prstMaterial="translucentPowder">
          <a:bevelT w="127000" h="25400" prst="softRound"/>
        </a:sp3d>
      </dsp:spPr>
      <dsp:style>
        <a:lnRef idx="1">
          <a:schemeClr val="accent3">
            <a:hueOff val="-2580000"/>
            <a:satOff val="49020"/>
            <a:lumOff val="-3921"/>
            <a:alpha val="100000"/>
          </a:schemeClr>
        </a:lnRef>
        <a:fillRef idx="1">
          <a:schemeClr val="accent3">
            <a:hueOff val="-2580000"/>
            <a:satOff val="49020"/>
            <a:lumOff val="-3921"/>
            <a:alpha val="100000"/>
          </a:schemeClr>
        </a:fillRef>
        <a:effectRef idx="0">
          <a:scrgbClr r="0" g="0" b="0"/>
        </a:effectRef>
        <a:fontRef idx="minor">
          <a:schemeClr val="lt1"/>
        </a:fontRef>
      </dsp:style>
      <dsp:txBody>
        <a:bodyPr rot="-5400000" lIns="15240" tIns="15240" rIns="15240" bIns="1524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nSpc>
              <a:spcPct val="100000"/>
            </a:lnSpc>
            <a:spcBef>
              <a:spcPct val="0"/>
            </a:spcBef>
            <a:spcAft>
              <a:spcPct val="35000"/>
            </a:spcAft>
          </a:pPr>
          <a:r>
            <a:rPr lang="zh-CN" sz="2400" b="1" dirty="0"/>
            <a:t>缺点</a:t>
          </a:r>
        </a:p>
      </dsp:txBody>
      <dsp:txXfrm rot="5400000">
        <a:off x="-318106" y="2151509"/>
        <a:ext cx="2120704" cy="1484493"/>
      </dsp:txXfrm>
    </dsp:sp>
    <dsp:sp modelId="{75EAF30E-00F0-434D-A575-CECF40FD4CF7}">
      <dsp:nvSpPr>
        <dsp:cNvPr id="6" name="同侧圆角矩形 5"/>
        <dsp:cNvSpPr/>
      </dsp:nvSpPr>
      <dsp:spPr bwMode="white">
        <a:xfrm rot="5400000">
          <a:off x="5303820" y="-1867110"/>
          <a:ext cx="1378458" cy="9031108"/>
        </a:xfrm>
        <a:prstGeom prst="round2SameRect">
          <a:avLst/>
        </a:prstGeom>
        <a:sp3d prstMaterial="dkEdge">
          <a:bevelT w="25400" h="6350" prst="softRound"/>
          <a:bevelB w="0" h="0" prst="convex"/>
        </a:sp3d>
      </dsp:spPr>
      <dsp:style>
        <a:lnRef idx="1">
          <a:schemeClr val="accent3">
            <a:hueOff val="-2580000"/>
            <a:satOff val="49020"/>
            <a:lumOff val="-3921"/>
            <a:alpha val="100000"/>
          </a:schemeClr>
        </a:lnRef>
        <a:fillRef idx="1">
          <a:schemeClr val="lt1">
            <a:alpha val="90000"/>
          </a:schemeClr>
        </a:fillRef>
        <a:effectRef idx="0">
          <a:scrgbClr r="0" g="0" b="0"/>
        </a:effectRef>
        <a:fontRef idx="minor"/>
      </dsp:style>
      <dsp:txBody>
        <a:bodyPr rot="-5400000" lIns="170688" tIns="15240" rIns="15240" bIns="15240" anchor="ctr"/>
        <a:lstStyle>
          <a:lvl1pPr algn="l">
            <a:defRPr sz="6500"/>
          </a:lvl1pPr>
          <a:lvl2pPr marL="285750" indent="-285750" algn="l">
            <a:defRPr sz="6500"/>
          </a:lvl2pPr>
          <a:lvl3pPr marL="571500" indent="-285750" algn="l">
            <a:defRPr sz="6500"/>
          </a:lvl3pPr>
          <a:lvl4pPr marL="857250" indent="-285750" algn="l">
            <a:defRPr sz="6500"/>
          </a:lvl4pPr>
          <a:lvl5pPr marL="1143000" indent="-285750" algn="l">
            <a:defRPr sz="6500"/>
          </a:lvl5pPr>
          <a:lvl6pPr marL="1428750" indent="-285750" algn="l">
            <a:defRPr sz="6500"/>
          </a:lvl6pPr>
          <a:lvl7pPr marL="1714500" indent="-285750" algn="l">
            <a:defRPr sz="6500"/>
          </a:lvl7pPr>
          <a:lvl8pPr marL="2000250" indent="-285750" algn="l">
            <a:defRPr sz="6500"/>
          </a:lvl8pPr>
          <a:lvl9pPr marL="2286000" indent="-285750" algn="l">
            <a:defRPr sz="6500"/>
          </a:lvl9pPr>
        </a:lstStyle>
        <a:p>
          <a:pPr marL="228600" lvl="1" indent="-228600">
            <a:lnSpc>
              <a:spcPct val="100000"/>
            </a:lnSpc>
            <a:spcBef>
              <a:spcPct val="0"/>
            </a:spcBef>
            <a:spcAft>
              <a:spcPct val="15000"/>
            </a:spcAft>
            <a:buChar char="•"/>
          </a:pPr>
          <a:r>
            <a:rPr lang="zh-CN" altLang="en-US" sz="2400" b="0" i="0" dirty="0">
              <a:solidFill>
                <a:schemeClr val="dk1"/>
              </a:solidFill>
            </a:rPr>
            <a:t>该种方法没有测算财务风险因素</a:t>
          </a:r>
          <a:endParaRPr lang="zh-CN" altLang="en-US" sz="2400" b="0" dirty="0">
            <a:solidFill>
              <a:schemeClr val="dk1"/>
            </a:solidFill>
          </a:endParaRPr>
        </a:p>
        <a:p>
          <a:pPr marL="228600" lvl="1" indent="-228600">
            <a:lnSpc>
              <a:spcPct val="100000"/>
            </a:lnSpc>
            <a:spcBef>
              <a:spcPct val="0"/>
            </a:spcBef>
            <a:spcAft>
              <a:spcPct val="15000"/>
            </a:spcAft>
            <a:buChar char="•"/>
          </a:pPr>
          <a:r>
            <a:rPr lang="zh-CN" altLang="en-US" sz="2400" b="0" dirty="0">
              <a:solidFill>
                <a:schemeClr val="dk1"/>
              </a:solidFill>
            </a:rPr>
            <a:t>无法列举所有可能的筹资方案进行比较。</a:t>
          </a:r>
          <a:endParaRPr>
            <a:solidFill>
              <a:schemeClr val="dk1"/>
            </a:solidFill>
          </a:endParaRPr>
        </a:p>
      </dsp:txBody>
      <dsp:txXfrm rot="5400000">
        <a:off x="5303820" y="-1867110"/>
        <a:ext cx="1378458" cy="9031108"/>
      </dsp:txXfrm>
    </dsp:sp>
  </dsp:spTree>
</dsp:drawing>
</file>

<file path=ppt/diagrams/drawing7.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10356814" cy="2324320"/>
        <a:chOff x="0" y="0"/>
        <a:chExt cx="10356814" cy="2324320"/>
      </a:xfrm>
    </dsp:grpSpPr>
    <dsp:sp modelId="{7742C794-0273-4982-A04F-CB523B2CC9AF}">
      <dsp:nvSpPr>
        <dsp:cNvPr id="3" name="直接连接符 2"/>
        <dsp:cNvSpPr/>
      </dsp:nvSpPr>
      <dsp:spPr bwMode="white">
        <a:xfrm>
          <a:off x="0" y="0"/>
          <a:ext cx="10356814" cy="0"/>
        </a:xfrm>
        <a:prstGeom prst="line">
          <a:avLst/>
        </a:prstGeom>
        <a:sp3d prstMaterial="plastic">
          <a:bevelT w="120900" h="88900"/>
          <a:bevelB w="88900" h="31750" prst="angle"/>
        </a:sp3d>
      </dsp:spPr>
      <dsp:style>
        <a:lnRef idx="1">
          <a:schemeClr val="accent4">
            <a:hueOff val="0"/>
            <a:satOff val="0"/>
            <a:lumOff val="0"/>
            <a:alpha val="100000"/>
          </a:schemeClr>
        </a:lnRef>
        <a:fillRef idx="3">
          <a:schemeClr val="accent4">
            <a:hueOff val="0"/>
            <a:satOff val="0"/>
            <a:lumOff val="0"/>
            <a:alpha val="100000"/>
          </a:schemeClr>
        </a:fillRef>
        <a:effectRef idx="2">
          <a:scrgbClr r="0" g="0" b="0"/>
        </a:effectRef>
        <a:fontRef idx="minor">
          <a:schemeClr val="lt1"/>
        </a:fontRef>
      </dsp:style>
      <dsp:txXfrm>
        <a:off x="0" y="0"/>
        <a:ext cx="10356814" cy="0"/>
      </dsp:txXfrm>
    </dsp:sp>
    <dsp:sp modelId="{ED57C6F5-7DFD-4EFF-99D7-066CF80D5A5A}">
      <dsp:nvSpPr>
        <dsp:cNvPr id="4" name="矩形 3"/>
        <dsp:cNvSpPr/>
      </dsp:nvSpPr>
      <dsp:spPr bwMode="white">
        <a:xfrm>
          <a:off x="0" y="0"/>
          <a:ext cx="2071363" cy="1162160"/>
        </a:xfrm>
        <a:prstGeom prst="rect">
          <a:avLst/>
        </a:prstGeom>
      </dsp:spPr>
      <dsp:style>
        <a:lnRef idx="0">
          <a:schemeClr val="dk1">
            <a:alpha val="0"/>
          </a:schemeClr>
        </a:lnRef>
        <a:fillRef idx="0">
          <a:schemeClr val="lt1">
            <a:alpha val="0"/>
          </a:schemeClr>
        </a:fillRef>
        <a:effectRef idx="0">
          <a:scrgbClr r="0" g="0" b="0"/>
        </a:effectRef>
        <a:fontRef idx="minor"/>
      </dsp:style>
      <dsp:txBody>
        <a:bodyPr lIns="133350" tIns="133350" rIns="133350" bIns="133350" anchor="t"/>
        <a:lstStyle>
          <a:lvl1pPr algn="l">
            <a:defRPr sz="3500"/>
          </a:lvl1pPr>
          <a:lvl2pPr marL="228600" indent="-228600" algn="l">
            <a:defRPr sz="2700"/>
          </a:lvl2pPr>
          <a:lvl3pPr marL="457200" indent="-228600" algn="l">
            <a:defRPr sz="2700"/>
          </a:lvl3pPr>
          <a:lvl4pPr marL="685800" indent="-228600" algn="l">
            <a:defRPr sz="2700"/>
          </a:lvl4pPr>
          <a:lvl5pPr marL="914400" indent="-228600" algn="l">
            <a:defRPr sz="2700"/>
          </a:lvl5pPr>
          <a:lvl6pPr marL="1143000" indent="-228600" algn="l">
            <a:defRPr sz="2700"/>
          </a:lvl6pPr>
          <a:lvl7pPr marL="1371600" indent="-228600" algn="l">
            <a:defRPr sz="2700"/>
          </a:lvl7pPr>
          <a:lvl8pPr marL="1600200" indent="-228600" algn="l">
            <a:defRPr sz="2700"/>
          </a:lvl8pPr>
          <a:lvl9pPr marL="1828800" indent="-228600" algn="l">
            <a:defRPr sz="2700"/>
          </a:lvl9pPr>
        </a:lstStyle>
        <a:p>
          <a:pPr lvl="0">
            <a:lnSpc>
              <a:spcPct val="100000"/>
            </a:lnSpc>
            <a:spcBef>
              <a:spcPct val="0"/>
            </a:spcBef>
            <a:spcAft>
              <a:spcPct val="35000"/>
            </a:spcAft>
          </a:pPr>
          <a:r>
            <a:rPr lang="zh-CN" dirty="0">
              <a:solidFill>
                <a:schemeClr val="tx1"/>
              </a:solidFill>
            </a:rPr>
            <a:t>负债筹资</a:t>
          </a:r>
          <a:endParaRPr>
            <a:solidFill>
              <a:schemeClr val="tx1"/>
            </a:solidFill>
          </a:endParaRPr>
        </a:p>
      </dsp:txBody>
      <dsp:txXfrm>
        <a:off x="0" y="0"/>
        <a:ext cx="2071363" cy="1162160"/>
      </dsp:txXfrm>
    </dsp:sp>
    <dsp:sp modelId="{9C61A2F0-478F-4A49-9EAD-44F21542BEF5}">
      <dsp:nvSpPr>
        <dsp:cNvPr id="5" name="矩形 4"/>
        <dsp:cNvSpPr/>
      </dsp:nvSpPr>
      <dsp:spPr bwMode="white">
        <a:xfrm>
          <a:off x="2226715" y="27027"/>
          <a:ext cx="8130099" cy="540540"/>
        </a:xfrm>
        <a:prstGeom prst="rect">
          <a:avLst/>
        </a:prstGeom>
      </dsp:spPr>
      <dsp:style>
        <a:lnRef idx="0">
          <a:schemeClr val="dk1">
            <a:alpha val="0"/>
          </a:schemeClr>
        </a:lnRef>
        <a:fillRef idx="0">
          <a:schemeClr val="lt1">
            <a:alpha val="0"/>
          </a:schemeClr>
        </a:fillRef>
        <a:effectRef idx="0">
          <a:scrgbClr r="0" g="0" b="0"/>
        </a:effectRef>
        <a:fontRef idx="minor"/>
      </dsp:style>
      <dsp:txBody>
        <a:bodyPr lIns="91439" tIns="91439" rIns="91439" bIns="91439" anchor="t"/>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100000"/>
            </a:lnSpc>
            <a:spcBef>
              <a:spcPct val="0"/>
            </a:spcBef>
            <a:spcAft>
              <a:spcPct val="35000"/>
            </a:spcAft>
          </a:pPr>
          <a:r>
            <a:rPr lang="zh-CN" altLang="en-US" sz="2400" dirty="0">
              <a:solidFill>
                <a:schemeClr val="tx1"/>
              </a:solidFill>
            </a:rPr>
            <a:t>不用增发新的股票，总股数相对少，每股收益会上升    </a:t>
          </a:r>
          <a:endParaRPr>
            <a:solidFill>
              <a:schemeClr val="tx1"/>
            </a:solidFill>
          </a:endParaRPr>
        </a:p>
      </dsp:txBody>
      <dsp:txXfrm>
        <a:off x="2226715" y="27027"/>
        <a:ext cx="8130099" cy="540540"/>
      </dsp:txXfrm>
    </dsp:sp>
    <dsp:sp modelId="{538676A7-DC6A-4445-B4F8-DBE83F0BFE2F}">
      <dsp:nvSpPr>
        <dsp:cNvPr id="6" name="直接连接符 5"/>
        <dsp:cNvSpPr/>
      </dsp:nvSpPr>
      <dsp:spPr bwMode="white">
        <a:xfrm>
          <a:off x="2071363" y="567567"/>
          <a:ext cx="8285451" cy="0"/>
        </a:xfrm>
        <a:prstGeom prst="line">
          <a:avLst/>
        </a:prstGeom>
        <a:sp3d z="127000" prstMaterial="matte"/>
      </dsp:spPr>
      <dsp:style>
        <a:lnRef idx="2">
          <a:schemeClr val="accent4">
            <a:tint val="50000"/>
          </a:schemeClr>
        </a:lnRef>
        <a:fillRef idx="1">
          <a:schemeClr val="accent4"/>
        </a:fillRef>
        <a:effectRef idx="0">
          <a:scrgbClr r="0" g="0" b="0"/>
        </a:effectRef>
        <a:fontRef idx="minor"/>
      </dsp:style>
      <dsp:txXfrm>
        <a:off x="2071363" y="567567"/>
        <a:ext cx="8285451" cy="0"/>
      </dsp:txXfrm>
    </dsp:sp>
    <dsp:sp modelId="{D6CA62E6-6C17-4A17-9D98-F649C5267517}">
      <dsp:nvSpPr>
        <dsp:cNvPr id="7" name="矩形 6"/>
        <dsp:cNvSpPr/>
      </dsp:nvSpPr>
      <dsp:spPr bwMode="white">
        <a:xfrm>
          <a:off x="2226715" y="594593"/>
          <a:ext cx="8130099" cy="540540"/>
        </a:xfrm>
        <a:prstGeom prst="rect">
          <a:avLst/>
        </a:prstGeom>
      </dsp:spPr>
      <dsp:style>
        <a:lnRef idx="0">
          <a:schemeClr val="dk1">
            <a:alpha val="0"/>
          </a:schemeClr>
        </a:lnRef>
        <a:fillRef idx="0">
          <a:schemeClr val="lt1">
            <a:alpha val="0"/>
          </a:schemeClr>
        </a:fillRef>
        <a:effectRef idx="0">
          <a:scrgbClr r="0" g="0" b="0"/>
        </a:effectRef>
        <a:fontRef idx="minor"/>
      </dsp:style>
      <dsp:txBody>
        <a:bodyPr lIns="91439" tIns="91439" rIns="91439" bIns="91439" anchor="t"/>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100000"/>
            </a:lnSpc>
            <a:spcBef>
              <a:spcPct val="0"/>
            </a:spcBef>
            <a:spcAft>
              <a:spcPct val="35000"/>
            </a:spcAft>
          </a:pPr>
          <a:r>
            <a:rPr lang="zh-CN" altLang="en-US" sz="2400" dirty="0">
              <a:solidFill>
                <a:schemeClr val="tx1"/>
              </a:solidFill>
            </a:rPr>
            <a:t>支付利息成本多，净利润就会减少，每股收益会下降</a:t>
          </a:r>
          <a:endParaRPr>
            <a:solidFill>
              <a:schemeClr val="tx1"/>
            </a:solidFill>
          </a:endParaRPr>
        </a:p>
      </dsp:txBody>
      <dsp:txXfrm>
        <a:off x="2226715" y="594593"/>
        <a:ext cx="8130099" cy="540540"/>
      </dsp:txXfrm>
    </dsp:sp>
    <dsp:sp modelId="{C57E8F26-B19C-41A3-8A61-18B618BDABCE}">
      <dsp:nvSpPr>
        <dsp:cNvPr id="8" name="直接连接符 7"/>
        <dsp:cNvSpPr/>
      </dsp:nvSpPr>
      <dsp:spPr bwMode="white">
        <a:xfrm>
          <a:off x="2071363" y="1135133"/>
          <a:ext cx="8285451" cy="0"/>
        </a:xfrm>
        <a:prstGeom prst="line">
          <a:avLst/>
        </a:prstGeom>
        <a:sp3d z="127000" prstMaterial="matte"/>
      </dsp:spPr>
      <dsp:style>
        <a:lnRef idx="2">
          <a:schemeClr val="accent4">
            <a:tint val="50000"/>
          </a:schemeClr>
        </a:lnRef>
        <a:fillRef idx="1">
          <a:schemeClr val="accent4"/>
        </a:fillRef>
        <a:effectRef idx="0">
          <a:scrgbClr r="0" g="0" b="0"/>
        </a:effectRef>
        <a:fontRef idx="minor"/>
      </dsp:style>
      <dsp:txXfrm>
        <a:off x="2071363" y="1135133"/>
        <a:ext cx="8285451" cy="0"/>
      </dsp:txXfrm>
    </dsp:sp>
    <dsp:sp modelId="{07C95C57-4722-42A6-A6CD-CEEE768A6778}">
      <dsp:nvSpPr>
        <dsp:cNvPr id="9" name="直接连接符 8"/>
        <dsp:cNvSpPr/>
      </dsp:nvSpPr>
      <dsp:spPr bwMode="white">
        <a:xfrm>
          <a:off x="0" y="1162160"/>
          <a:ext cx="10356814" cy="0"/>
        </a:xfrm>
        <a:prstGeom prst="line">
          <a:avLst/>
        </a:prstGeom>
        <a:sp3d prstMaterial="plastic">
          <a:bevelT w="120900" h="88900"/>
          <a:bevelB w="88900" h="31750" prst="angle"/>
        </a:sp3d>
      </dsp:spPr>
      <dsp:style>
        <a:lnRef idx="1">
          <a:schemeClr val="accent4">
            <a:hueOff val="-1680000"/>
            <a:satOff val="-25097"/>
            <a:lumOff val="-6274"/>
            <a:alpha val="100000"/>
          </a:schemeClr>
        </a:lnRef>
        <a:fillRef idx="3">
          <a:schemeClr val="accent4">
            <a:hueOff val="-1680000"/>
            <a:satOff val="-25097"/>
            <a:lumOff val="-6274"/>
            <a:alpha val="100000"/>
          </a:schemeClr>
        </a:fillRef>
        <a:effectRef idx="2">
          <a:scrgbClr r="0" g="0" b="0"/>
        </a:effectRef>
        <a:fontRef idx="minor">
          <a:schemeClr val="lt1"/>
        </a:fontRef>
      </dsp:style>
      <dsp:txXfrm>
        <a:off x="0" y="1162160"/>
        <a:ext cx="10356814" cy="0"/>
      </dsp:txXfrm>
    </dsp:sp>
    <dsp:sp modelId="{45FA7C85-4EA7-4713-AB1B-D61FC78BF27F}">
      <dsp:nvSpPr>
        <dsp:cNvPr id="10" name="矩形 9"/>
        <dsp:cNvSpPr/>
      </dsp:nvSpPr>
      <dsp:spPr bwMode="white">
        <a:xfrm>
          <a:off x="0" y="1162160"/>
          <a:ext cx="2071363" cy="1162160"/>
        </a:xfrm>
        <a:prstGeom prst="rect">
          <a:avLst/>
        </a:prstGeom>
      </dsp:spPr>
      <dsp:style>
        <a:lnRef idx="0">
          <a:schemeClr val="dk1">
            <a:alpha val="0"/>
          </a:schemeClr>
        </a:lnRef>
        <a:fillRef idx="0">
          <a:schemeClr val="lt1">
            <a:alpha val="0"/>
          </a:schemeClr>
        </a:fillRef>
        <a:effectRef idx="0">
          <a:scrgbClr r="0" g="0" b="0"/>
        </a:effectRef>
        <a:fontRef idx="minor"/>
      </dsp:style>
      <dsp:txBody>
        <a:bodyPr lIns="133350" tIns="133350" rIns="133350" bIns="133350" anchor="t"/>
        <a:lstStyle>
          <a:lvl1pPr algn="l">
            <a:defRPr sz="3500"/>
          </a:lvl1pPr>
          <a:lvl2pPr marL="228600" indent="-228600" algn="l">
            <a:defRPr sz="2700"/>
          </a:lvl2pPr>
          <a:lvl3pPr marL="457200" indent="-228600" algn="l">
            <a:defRPr sz="2700"/>
          </a:lvl3pPr>
          <a:lvl4pPr marL="685800" indent="-228600" algn="l">
            <a:defRPr sz="2700"/>
          </a:lvl4pPr>
          <a:lvl5pPr marL="914400" indent="-228600" algn="l">
            <a:defRPr sz="2700"/>
          </a:lvl5pPr>
          <a:lvl6pPr marL="1143000" indent="-228600" algn="l">
            <a:defRPr sz="2700"/>
          </a:lvl6pPr>
          <a:lvl7pPr marL="1371600" indent="-228600" algn="l">
            <a:defRPr sz="2700"/>
          </a:lvl7pPr>
          <a:lvl8pPr marL="1600200" indent="-228600" algn="l">
            <a:defRPr sz="2700"/>
          </a:lvl8pPr>
          <a:lvl9pPr marL="1828800" indent="-228600" algn="l">
            <a:defRPr sz="2700"/>
          </a:lvl9pPr>
        </a:lstStyle>
        <a:p>
          <a:pPr lvl="0">
            <a:lnSpc>
              <a:spcPct val="100000"/>
            </a:lnSpc>
            <a:spcBef>
              <a:spcPct val="0"/>
            </a:spcBef>
            <a:spcAft>
              <a:spcPct val="35000"/>
            </a:spcAft>
          </a:pPr>
          <a:r>
            <a:rPr lang="zh-CN" dirty="0">
              <a:solidFill>
                <a:schemeClr val="tx1"/>
              </a:solidFill>
            </a:rPr>
            <a:t>发行股票</a:t>
          </a:r>
          <a:endParaRPr>
            <a:solidFill>
              <a:schemeClr val="tx1"/>
            </a:solidFill>
          </a:endParaRPr>
        </a:p>
      </dsp:txBody>
      <dsp:txXfrm>
        <a:off x="0" y="1162160"/>
        <a:ext cx="2071363" cy="1162160"/>
      </dsp:txXfrm>
    </dsp:sp>
    <dsp:sp modelId="{32ECFEDB-9629-4A87-911B-2AABA41832C7}">
      <dsp:nvSpPr>
        <dsp:cNvPr id="11" name="矩形 10"/>
        <dsp:cNvSpPr/>
      </dsp:nvSpPr>
      <dsp:spPr bwMode="white">
        <a:xfrm>
          <a:off x="2226715" y="1189187"/>
          <a:ext cx="8130099" cy="540540"/>
        </a:xfrm>
        <a:prstGeom prst="rect">
          <a:avLst/>
        </a:prstGeom>
      </dsp:spPr>
      <dsp:style>
        <a:lnRef idx="0">
          <a:schemeClr val="dk1">
            <a:alpha val="0"/>
          </a:schemeClr>
        </a:lnRef>
        <a:fillRef idx="0">
          <a:schemeClr val="lt1">
            <a:alpha val="0"/>
          </a:schemeClr>
        </a:fillRef>
        <a:effectRef idx="0">
          <a:scrgbClr r="0" g="0" b="0"/>
        </a:effectRef>
        <a:fontRef idx="minor"/>
      </dsp:style>
      <dsp:txBody>
        <a:bodyPr lIns="91439" tIns="91439" rIns="91439" bIns="91439" anchor="t"/>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100000"/>
            </a:lnSpc>
            <a:spcBef>
              <a:spcPct val="0"/>
            </a:spcBef>
            <a:spcAft>
              <a:spcPct val="35000"/>
            </a:spcAft>
          </a:pPr>
          <a:r>
            <a:rPr lang="zh-CN" altLang="en-US" sz="2400" dirty="0">
              <a:solidFill>
                <a:schemeClr val="tx1"/>
              </a:solidFill>
            </a:rPr>
            <a:t>增加普通股股数，总股数相对多，每股收益会下降</a:t>
          </a:r>
          <a:endParaRPr>
            <a:solidFill>
              <a:schemeClr val="tx1"/>
            </a:solidFill>
          </a:endParaRPr>
        </a:p>
      </dsp:txBody>
      <dsp:txXfrm>
        <a:off x="2226715" y="1189187"/>
        <a:ext cx="8130099" cy="540540"/>
      </dsp:txXfrm>
    </dsp:sp>
    <dsp:sp modelId="{36304590-7E14-4763-A5F8-B69CDBBF8B1D}">
      <dsp:nvSpPr>
        <dsp:cNvPr id="12" name="直接连接符 11"/>
        <dsp:cNvSpPr/>
      </dsp:nvSpPr>
      <dsp:spPr bwMode="white">
        <a:xfrm>
          <a:off x="2071363" y="1729727"/>
          <a:ext cx="8285451" cy="0"/>
        </a:xfrm>
        <a:prstGeom prst="line">
          <a:avLst/>
        </a:prstGeom>
        <a:sp3d z="127000" prstMaterial="matte"/>
      </dsp:spPr>
      <dsp:style>
        <a:lnRef idx="2">
          <a:schemeClr val="accent4">
            <a:tint val="50000"/>
          </a:schemeClr>
        </a:lnRef>
        <a:fillRef idx="1">
          <a:schemeClr val="accent4"/>
        </a:fillRef>
        <a:effectRef idx="0">
          <a:scrgbClr r="0" g="0" b="0"/>
        </a:effectRef>
        <a:fontRef idx="minor"/>
      </dsp:style>
      <dsp:txXfrm>
        <a:off x="2071363" y="1729727"/>
        <a:ext cx="8285451" cy="0"/>
      </dsp:txXfrm>
    </dsp:sp>
    <dsp:sp modelId="{21C43D4E-A500-4553-8AA2-A012CEDB1A25}">
      <dsp:nvSpPr>
        <dsp:cNvPr id="13" name="矩形 12"/>
        <dsp:cNvSpPr/>
      </dsp:nvSpPr>
      <dsp:spPr bwMode="white">
        <a:xfrm>
          <a:off x="2226715" y="1756753"/>
          <a:ext cx="8130099" cy="540540"/>
        </a:xfrm>
        <a:prstGeom prst="rect">
          <a:avLst/>
        </a:prstGeom>
      </dsp:spPr>
      <dsp:style>
        <a:lnRef idx="0">
          <a:schemeClr val="dk1">
            <a:alpha val="0"/>
          </a:schemeClr>
        </a:lnRef>
        <a:fillRef idx="0">
          <a:schemeClr val="lt1">
            <a:alpha val="0"/>
          </a:schemeClr>
        </a:fillRef>
        <a:effectRef idx="0">
          <a:scrgbClr r="0" g="0" b="0"/>
        </a:effectRef>
        <a:fontRef idx="minor"/>
      </dsp:style>
      <dsp:txBody>
        <a:bodyPr lIns="91439" tIns="91439" rIns="91439" bIns="91439" anchor="t"/>
        <a:lstStyle>
          <a:lvl1pPr algn="l">
            <a:defRPr sz="6500"/>
          </a:lvl1pPr>
          <a:lvl2pPr marL="285750" indent="-285750" algn="l">
            <a:defRPr sz="5000"/>
          </a:lvl2pPr>
          <a:lvl3pPr marL="571500" indent="-285750" algn="l">
            <a:defRPr sz="5000"/>
          </a:lvl3pPr>
          <a:lvl4pPr marL="857250" indent="-285750" algn="l">
            <a:defRPr sz="5000"/>
          </a:lvl4pPr>
          <a:lvl5pPr marL="1143000" indent="-285750" algn="l">
            <a:defRPr sz="5000"/>
          </a:lvl5pPr>
          <a:lvl6pPr marL="1428750" indent="-285750" algn="l">
            <a:defRPr sz="5000"/>
          </a:lvl6pPr>
          <a:lvl7pPr marL="1714500" indent="-285750" algn="l">
            <a:defRPr sz="5000"/>
          </a:lvl7pPr>
          <a:lvl8pPr marL="2000250" indent="-285750" algn="l">
            <a:defRPr sz="5000"/>
          </a:lvl8pPr>
          <a:lvl9pPr marL="2286000" indent="-285750" algn="l">
            <a:defRPr sz="5000"/>
          </a:lvl9pPr>
        </a:lstStyle>
        <a:p>
          <a:pPr lvl="0">
            <a:lnSpc>
              <a:spcPct val="100000"/>
            </a:lnSpc>
            <a:spcBef>
              <a:spcPct val="0"/>
            </a:spcBef>
            <a:spcAft>
              <a:spcPct val="35000"/>
            </a:spcAft>
          </a:pPr>
          <a:r>
            <a:rPr lang="zh-CN" altLang="en-US" sz="2400" dirty="0">
              <a:solidFill>
                <a:schemeClr val="tx1"/>
              </a:solidFill>
            </a:rPr>
            <a:t>利息支出相对较少，净利润增加，每股收益会上升</a:t>
          </a:r>
          <a:endParaRPr>
            <a:solidFill>
              <a:schemeClr val="tx1"/>
            </a:solidFill>
          </a:endParaRPr>
        </a:p>
      </dsp:txBody>
      <dsp:txXfrm>
        <a:off x="2226715" y="1756753"/>
        <a:ext cx="8130099" cy="540540"/>
      </dsp:txXfrm>
    </dsp:sp>
    <dsp:sp modelId="{B4611662-4E85-4A4E-864D-28E287E9163A}">
      <dsp:nvSpPr>
        <dsp:cNvPr id="14" name="直接连接符 13"/>
        <dsp:cNvSpPr/>
      </dsp:nvSpPr>
      <dsp:spPr bwMode="white">
        <a:xfrm>
          <a:off x="2071363" y="2297293"/>
          <a:ext cx="8285451" cy="0"/>
        </a:xfrm>
        <a:prstGeom prst="line">
          <a:avLst/>
        </a:prstGeom>
        <a:sp3d z="127000" prstMaterial="matte"/>
      </dsp:spPr>
      <dsp:style>
        <a:lnRef idx="2">
          <a:schemeClr val="accent4">
            <a:tint val="50000"/>
          </a:schemeClr>
        </a:lnRef>
        <a:fillRef idx="1">
          <a:schemeClr val="accent4"/>
        </a:fillRef>
        <a:effectRef idx="0">
          <a:scrgbClr r="0" g="0" b="0"/>
        </a:effectRef>
        <a:fontRef idx="minor"/>
      </dsp:style>
      <dsp:txXfrm>
        <a:off x="2071363" y="2297293"/>
        <a:ext cx="8285451" cy="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endSty" val="noArr"/>
                        <dgm:param type="begPts" val="midR"/>
                        <dgm:param type="endPts" val="midL"/>
                      </dgm:alg>
                    </dgm:if>
                    <dgm:else name="Name14">
                      <dgm:alg type="conn">
                        <dgm:param type="dim" val="1D"/>
                        <dgm:param type="endSty" val="noArr"/>
                        <dgm:param type="begPts" val="midL"/>
                        <dgm:param type="endPts" val="mid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bkpt" val="fixed"/>
          <dgm:param type="bkPtFixedVal" val="1"/>
          <dgm:param type="off" val="off"/>
          <dgm:param type="grDir" val="tL"/>
          <dgm:param type="flowDir" val="row"/>
        </dgm:alg>
      </dgm:if>
      <dgm:else name="Name2">
        <dgm:alg type="snake">
          <dgm:param type="bkpt" val="fixed"/>
          <dgm:param type="bkPtFixedVal" val="1"/>
          <dgm:param type="off" val="off"/>
          <dgm:param type="grDir" val="tR"/>
          <dgm:param type="flowDir" val="row"/>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type="bentUpArrow" r:blip="" rot="90">
                    <dgm:adjLst>
                      <dgm:adj idx="1" val="0.3284"/>
                      <dgm:adj idx="2" val="0.25"/>
                      <dgm:adj idx="3" val="0.3578"/>
                    </dgm:adjLst>
                  </dgm:shape>
                </dgm:if>
                <dgm:else name="Name13">
                  <dgm:shape xmlns:r="http://schemas.openxmlformats.org/officeDocument/2006/relationships" type="bentArrow" r:blip="" rot="180">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parTxLTRAlign" val="l"/>
                    <dgm:param type="stBulletLvl" val="1"/>
                    <dgm:param type="txAnchorVertCh" val="mid"/>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parTxLTRAlign" val="l"/>
                <dgm:param type="stBulletLvl" val="1"/>
                <dgm:param type="txAnchorVertCh" val="mid"/>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type="rightArrow" r:blip="" rot="180"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type="chevron" r:blip="" rot="90">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type="round2SameRect" r:blip="" rot="90">
                <dgm:adjLst/>
              </dgm:shape>
            </dgm:if>
            <dgm:else name="Name6">
              <dgm:alg type="tx">
                <dgm:param type="stBulletLvl" val="1"/>
                <dgm:param type="txAnchorVertCh" val="mid"/>
              </dgm:alg>
              <dgm:shape xmlns:r="http://schemas.openxmlformats.org/officeDocument/2006/relationships" type="round2SameRect" r:blip="" rot="-90">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1">
        <a:scrgbClr r="0" g="0" b="0"/>
      </a:effectRef>
      <a:fontRef idx="minor"/>
    </dgm:style>
  </dgm:styleLbl>
  <dgm:styleLbl name="bg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callout">
    <dgm:scene3d>
      <a:camera prst="orthographicFront"/>
      <a:lightRig rig="threePt" dir="t"/>
    </dgm:scene3d>
    <dgm:txPr/>
    <dgm:style>
      <a:lnRef idx="1">
        <a:scrgbClr r="0" g="0" b="0"/>
      </a:lnRef>
      <a:fillRef idx="2">
        <a:scrgbClr r="0" g="0" b="0"/>
      </a:fillRef>
      <a:effectRef idx="1">
        <a:scrgbClr r="0" g="0" b="0"/>
      </a:effectRef>
      <a:fontRef idx="minor"/>
    </dgm:style>
  </dgm:styleLbl>
  <dgm:styleLbl name="con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1">
        <a:scrgbClr r="0" g="0" b="0"/>
      </a:effectRef>
      <a:fontRef idx="minor"/>
    </dgm:style>
  </dgm:styleLbl>
  <dgm:styleLbl name="fgAcc0">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solid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1">
        <a:scrgbClr r="0" g="0" b="0"/>
      </a:lnRef>
      <a:fillRef idx="2">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align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alignNode1">
    <dgm:scene3d>
      <a:camera prst="orthographicFront"/>
      <a:lightRig rig="threePt" dir="t"/>
    </dgm:scene3d>
    <dgm:txPr/>
    <dgm:style>
      <a:lnRef idx="1">
        <a:scrgbClr r="0" g="0" b="0"/>
      </a:lnRef>
      <a:fillRef idx="3">
        <a:scrgbClr r="0" g="0" b="0"/>
      </a:fillRef>
      <a:effectRef idx="3">
        <a:scrgbClr r="0" g="0" b="0"/>
      </a:effectRef>
      <a:fontRef idx="minor">
        <a:schemeClr val="lt1"/>
      </a:fontRef>
    </dgm:style>
  </dgm:styleLbl>
  <dgm:styleLbl name="asst0">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b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callout">
    <dgm:scene3d>
      <a:camera prst="orthographicFront"/>
      <a:lightRig rig="threePt" dir="t"/>
    </dgm:scene3d>
    <dgm:txPr/>
    <dgm:style>
      <a:lnRef idx="1">
        <a:scrgbClr r="0" g="0" b="0"/>
      </a:lnRef>
      <a:fillRef idx="0">
        <a:scrgbClr r="0" g="0" b="0"/>
      </a:fillRef>
      <a:effectRef idx="1">
        <a:scrgbClr r="0" g="0" b="0"/>
      </a:effectRef>
      <a:fontRef idx="minor"/>
    </dgm:style>
  </dgm:styleLbl>
  <dgm:styleLbl name="con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3">
        <a:scrgbClr r="0" g="0" b="0"/>
      </a:effectRef>
      <a:fontRef idx="minor"/>
    </dgm:style>
  </dgm:styleLbl>
  <dgm:styleLbl name="fgAcc0">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dgm:scene3d>
    <dgm:txPr/>
    <dgm:style>
      <a:lnRef idx="1">
        <a:scrgbClr r="0" g="0" b="0"/>
      </a:lnRef>
      <a:fillRef idx="1">
        <a:scrgbClr r="0" g="0" b="0"/>
      </a:fillRef>
      <a:effectRef idx="2">
        <a:scrgbClr r="0" g="0" b="0"/>
      </a:effectRef>
      <a:fontRef idx="minor"/>
    </dgm:style>
  </dgm:styleLbl>
  <dgm:styleLbl name="fgImgPlace1">
    <dgm:scene3d>
      <a:camera prst="orthographicFront"/>
      <a:lightRig rig="threePt" dir="t"/>
    </dgm:scene3d>
    <dgm:txPr/>
    <dgm:style>
      <a:lnRef idx="0">
        <a:scrgbClr r="0" g="0" b="0"/>
      </a:lnRef>
      <a:fillRef idx="1">
        <a:scrgbClr r="0" g="0" b="0"/>
      </a:fillRef>
      <a:effectRef idx="3">
        <a:scrgbClr r="0" g="0" b="0"/>
      </a:effectRef>
      <a:fontRef idx="minor"/>
    </dgm:style>
  </dgm:styleLbl>
  <dgm:styleLbl name="fgShp">
    <dgm:scene3d>
      <a:camera prst="orthographicFront"/>
      <a:lightRig rig="threePt" dir="t"/>
    </dgm:scene3d>
    <dgm:txPr/>
    <dgm:style>
      <a:lnRef idx="0">
        <a:scrgbClr r="0" g="0" b="0"/>
      </a:lnRef>
      <a:fillRef idx="3">
        <a:scrgbClr r="0" g="0" b="0"/>
      </a:fillRef>
      <a:effectRef idx="3">
        <a:scrgbClr r="0" g="0" b="0"/>
      </a:effectRef>
      <a:fontRef idx="minor"/>
    </dgm:style>
  </dgm:styleLbl>
  <dgm:styleLbl name="fg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0">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3">
        <a:scrgbClr r="0" g="0" b="0"/>
      </a:fillRef>
      <a:effectRef idx="3">
        <a:scrgbClr r="0" g="0" b="0"/>
      </a:effectRef>
      <a:fontRef idx="minor">
        <a:schemeClr val="lt1"/>
      </a:fontRef>
    </dgm:style>
  </dgm:styleLbl>
  <dgm:styleLbl name="solidAlignAcc1">
    <dgm:scene3d>
      <a:camera prst="orthographicFront"/>
      <a:lightRig rig="threePt" dir="t"/>
    </dgm:scene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txPr/>
    <dgm:style>
      <a:lnRef idx="1">
        <a:scrgbClr r="0" g="0" b="0"/>
      </a:lnRef>
      <a:fillRef idx="1">
        <a:scrgbClr r="0" g="0" b="0"/>
      </a:fillRef>
      <a:effectRef idx="3">
        <a:scrgbClr r="0" g="0" b="0"/>
      </a:effectRef>
      <a:fontRef idx="minor"/>
    </dgm:style>
  </dgm:styleLbl>
  <dgm:styleLbl name="solidFgAcc1">
    <dgm:scene3d>
      <a:camera prst="orthographicFront"/>
      <a:lightRig rig="threePt" dir="t"/>
    </dgm:scene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0">
        <a:scrgbClr r="0" g="0" b="0"/>
      </a:lnRef>
      <a:fillRef idx="3">
        <a:scrgbClr r="0" g="0" b="0"/>
      </a:fillRef>
      <a:effectRef idx="3">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6.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Def>
</file>

<file path=ppt/diagrams/quickStyle7.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w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image" Target="../media/image31.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3.wmf"/></Relationships>
</file>

<file path=ppt/drawings/_rels/vmlDrawing12.vml.rels><?xml version="1.0" encoding="UTF-8" standalone="yes"?>
<Relationships xmlns="http://schemas.openxmlformats.org/package/2006/relationships"><Relationship Id="rId2" Type="http://schemas.openxmlformats.org/officeDocument/2006/relationships/image" Target="../media/image36.wmf"/><Relationship Id="rId1" Type="http://schemas.openxmlformats.org/officeDocument/2006/relationships/image" Target="../media/image35.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8.w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43.w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44.wmf"/></Relationships>
</file>

<file path=ppt/drawings/_rels/vmlDrawing16.v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image" Target="../media/image46.wmf"/></Relationships>
</file>

<file path=ppt/drawings/_rels/vmlDrawing17.vml.rels><?xml version="1.0" encoding="UTF-8" standalone="yes"?>
<Relationships xmlns="http://schemas.openxmlformats.org/package/2006/relationships"><Relationship Id="rId2" Type="http://schemas.openxmlformats.org/officeDocument/2006/relationships/image" Target="../media/image53.wmf"/><Relationship Id="rId1" Type="http://schemas.openxmlformats.org/officeDocument/2006/relationships/image" Target="../media/image52.w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91.wmf"/></Relationships>
</file>

<file path=ppt/drawings/_rels/vmlDrawing19.vml.rels><?xml version="1.0" encoding="UTF-8" standalone="yes"?>
<Relationships xmlns="http://schemas.openxmlformats.org/package/2006/relationships"><Relationship Id="rId2" Type="http://schemas.openxmlformats.org/officeDocument/2006/relationships/image" Target="../media/image97.wmf"/><Relationship Id="rId1" Type="http://schemas.openxmlformats.org/officeDocument/2006/relationships/image" Target="../media/image96.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4.wmf"/><Relationship Id="rId1" Type="http://schemas.openxmlformats.org/officeDocument/2006/relationships/image" Target="../media/image13.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5.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7.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5.w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8.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a:latin typeface="+mn-lt"/>
                <a:ea typeface="+mn-ea"/>
              </a:defRPr>
            </a:lvl1pPr>
          </a:lstStyle>
          <a:p>
            <a:pPr>
              <a:defRPr/>
            </a:pPr>
            <a:fld id="{7E71014A-5F05-4F73-8C63-A755F4D549A7}" type="datetimeFigureOut">
              <a:rPr lang="en-US"/>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a:latin typeface="+mn-lt"/>
                <a:ea typeface="+mn-ea"/>
              </a:defRPr>
            </a:lvl1pPr>
          </a:lstStyle>
          <a:p>
            <a:pPr>
              <a:defRPr/>
            </a:pPr>
            <a:fld id="{DF45E502-2106-4970-9B24-C7497AAFC450}" type="slidenum">
              <a:rPr lang="en-US"/>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a:latin typeface="+mn-lt"/>
                <a:ea typeface="+mn-ea"/>
              </a:defRPr>
            </a:lvl1pPr>
          </a:lstStyle>
          <a:p>
            <a:pPr>
              <a:defRPr/>
            </a:pPr>
            <a:fld id="{FA6AEB48-25E9-4E26-B4BA-4A968222D044}" type="datetimeFigureOut">
              <a:rPr lang="en-US"/>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a:t>Click to edit Master text styles</a:t>
            </a:r>
            <a:endParaRPr lang="en-US" noProof="0"/>
          </a:p>
          <a:p>
            <a:pPr lvl="1"/>
            <a:r>
              <a:rPr lang="en-US" noProof="0"/>
              <a:t>Second level</a:t>
            </a:r>
            <a:endParaRPr lang="en-US" noProof="0"/>
          </a:p>
          <a:p>
            <a:pPr lvl="2"/>
            <a:r>
              <a:rPr lang="en-US" noProof="0"/>
              <a:t>Third level</a:t>
            </a:r>
            <a:endParaRPr lang="en-US" noProof="0"/>
          </a:p>
          <a:p>
            <a:pPr lvl="3"/>
            <a:r>
              <a:rPr lang="en-US" noProof="0"/>
              <a:t>Fourth level</a:t>
            </a:r>
            <a:endParaRPr lang="en-US" noProof="0"/>
          </a:p>
          <a:p>
            <a:pPr lvl="4"/>
            <a:r>
              <a:rPr lang="en-US" noProof="0"/>
              <a:t>Fifth level</a:t>
            </a:r>
            <a:endParaRPr lang="en-US" noProof="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a:latin typeface="+mn-lt"/>
                <a:ea typeface="+mn-ea"/>
              </a:defRPr>
            </a:lvl1pPr>
          </a:lstStyle>
          <a:p>
            <a:pPr>
              <a:defRPr/>
            </a:pPr>
            <a:fld id="{CAEC0317-2B64-4F56-9930-59548A884959}" type="slidenum">
              <a:rPr lang="en-US"/>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9.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0.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1.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2.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8.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9.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5.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幻灯片图像占位符 1"/>
          <p:cNvSpPr>
            <a:spLocks noGrp="1" noRot="1" noChangeAspect="1" noTextEdit="1"/>
          </p:cNvSpPr>
          <p:nvPr>
            <p:ph type="sldImg"/>
          </p:nvPr>
        </p:nvSpPr>
        <p:spPr bwMode="auto">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0963"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endParaRPr lang="zh-CN" altLang="en-US" smtClean="0">
              <a:ea typeface="宋体" panose="02010600030101010101" pitchFamily="2" charset="-122"/>
            </a:endParaRPr>
          </a:p>
        </p:txBody>
      </p:sp>
      <p:sp>
        <p:nvSpPr>
          <p:cNvPr id="40964"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defRPr sz="2600">
                <a:solidFill>
                  <a:srgbClr val="6699FF"/>
                </a:solidFill>
                <a:latin typeface="Times New Roman" panose="02020603050405020304" pitchFamily="18" charset="0"/>
                <a:ea typeface="黑体" panose="02010609060101010101" pitchFamily="49" charset="-122"/>
              </a:defRPr>
            </a:lvl1pPr>
            <a:lvl2pPr marL="742950" indent="-285750">
              <a:defRPr sz="2600">
                <a:solidFill>
                  <a:srgbClr val="6699FF"/>
                </a:solidFill>
                <a:latin typeface="Times New Roman" panose="02020603050405020304" pitchFamily="18" charset="0"/>
                <a:ea typeface="黑体" panose="02010609060101010101" pitchFamily="49" charset="-122"/>
              </a:defRPr>
            </a:lvl2pPr>
            <a:lvl3pPr marL="1143000" indent="-228600">
              <a:defRPr sz="2600">
                <a:solidFill>
                  <a:srgbClr val="6699FF"/>
                </a:solidFill>
                <a:latin typeface="Times New Roman" panose="02020603050405020304" pitchFamily="18" charset="0"/>
                <a:ea typeface="黑体" panose="02010609060101010101" pitchFamily="49" charset="-122"/>
              </a:defRPr>
            </a:lvl3pPr>
            <a:lvl4pPr marL="1600200" indent="-228600">
              <a:defRPr sz="2600">
                <a:solidFill>
                  <a:srgbClr val="6699FF"/>
                </a:solidFill>
                <a:latin typeface="Times New Roman" panose="02020603050405020304" pitchFamily="18" charset="0"/>
                <a:ea typeface="黑体" panose="02010609060101010101" pitchFamily="49" charset="-122"/>
              </a:defRPr>
            </a:lvl4pPr>
            <a:lvl5pPr marL="2057400" indent="-228600">
              <a:defRPr sz="2600">
                <a:solidFill>
                  <a:srgbClr val="6699FF"/>
                </a:solidFill>
                <a:latin typeface="Times New Roman" panose="02020603050405020304" pitchFamily="18" charset="0"/>
                <a:ea typeface="黑体" panose="02010609060101010101" pitchFamily="49" charset="-122"/>
              </a:defRPr>
            </a:lvl5pPr>
            <a:lvl6pPr marL="2514600" indent="-228600" eaLnBrk="0" fontAlgn="base" hangingPunct="0">
              <a:lnSpc>
                <a:spcPct val="110000"/>
              </a:lnSpc>
              <a:spcBef>
                <a:spcPct val="0"/>
              </a:spcBef>
              <a:spcAft>
                <a:spcPct val="0"/>
              </a:spcAft>
              <a:defRPr sz="2600">
                <a:solidFill>
                  <a:srgbClr val="6699FF"/>
                </a:solidFill>
                <a:latin typeface="Times New Roman" panose="02020603050405020304" pitchFamily="18" charset="0"/>
                <a:ea typeface="黑体" panose="02010609060101010101" pitchFamily="49" charset="-122"/>
              </a:defRPr>
            </a:lvl6pPr>
            <a:lvl7pPr marL="2971800" indent="-228600" eaLnBrk="0" fontAlgn="base" hangingPunct="0">
              <a:lnSpc>
                <a:spcPct val="110000"/>
              </a:lnSpc>
              <a:spcBef>
                <a:spcPct val="0"/>
              </a:spcBef>
              <a:spcAft>
                <a:spcPct val="0"/>
              </a:spcAft>
              <a:defRPr sz="2600">
                <a:solidFill>
                  <a:srgbClr val="6699FF"/>
                </a:solidFill>
                <a:latin typeface="Times New Roman" panose="02020603050405020304" pitchFamily="18" charset="0"/>
                <a:ea typeface="黑体" panose="02010609060101010101" pitchFamily="49" charset="-122"/>
              </a:defRPr>
            </a:lvl7pPr>
            <a:lvl8pPr marL="3429000" indent="-228600" eaLnBrk="0" fontAlgn="base" hangingPunct="0">
              <a:lnSpc>
                <a:spcPct val="110000"/>
              </a:lnSpc>
              <a:spcBef>
                <a:spcPct val="0"/>
              </a:spcBef>
              <a:spcAft>
                <a:spcPct val="0"/>
              </a:spcAft>
              <a:defRPr sz="2600">
                <a:solidFill>
                  <a:srgbClr val="6699FF"/>
                </a:solidFill>
                <a:latin typeface="Times New Roman" panose="02020603050405020304" pitchFamily="18" charset="0"/>
                <a:ea typeface="黑体" panose="02010609060101010101" pitchFamily="49" charset="-122"/>
              </a:defRPr>
            </a:lvl8pPr>
            <a:lvl9pPr marL="3886200" indent="-228600" eaLnBrk="0" fontAlgn="base" hangingPunct="0">
              <a:lnSpc>
                <a:spcPct val="110000"/>
              </a:lnSpc>
              <a:spcBef>
                <a:spcPct val="0"/>
              </a:spcBef>
              <a:spcAft>
                <a:spcPct val="0"/>
              </a:spcAft>
              <a:defRPr sz="2600">
                <a:solidFill>
                  <a:srgbClr val="6699FF"/>
                </a:solidFill>
                <a:latin typeface="Times New Roman" panose="02020603050405020304" pitchFamily="18" charset="0"/>
                <a:ea typeface="黑体" panose="02010609060101010101" pitchFamily="49" charset="-122"/>
              </a:defRPr>
            </a:lvl9pPr>
          </a:lstStyle>
          <a:p>
            <a:fld id="{FF8907A5-A783-485A-80FF-FB6ACF78B875}" type="slidenum">
              <a:rPr lang="en-US" altLang="zh-CN" sz="1200" smtClean="0"/>
            </a:fld>
            <a:endParaRPr lang="en-US" altLang="zh-CN" sz="120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幻灯片图像占位符 1"/>
          <p:cNvSpPr>
            <a:spLocks noGrp="1" noRot="1" noChangeAspect="1"/>
          </p:cNvSpPr>
          <p:nvPr>
            <p:ph type="sldImg"/>
          </p:nvPr>
        </p:nvSpPr>
        <p:spPr bwMode="auto">
          <a:noFill/>
          <a:ln>
            <a:solidFill>
              <a:srgbClr val="000000"/>
            </a:solidFill>
            <a:miter lim="800000"/>
          </a:ln>
        </p:spPr>
      </p:sp>
      <p:sp>
        <p:nvSpPr>
          <p:cNvPr id="69634"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a:p>
        </p:txBody>
      </p:sp>
      <p:sp>
        <p:nvSpPr>
          <p:cNvPr id="30723" name="灯片编号占位符 3"/>
          <p:cNvSpPr>
            <a:spLocks noGrp="1"/>
          </p:cNvSpPr>
          <p:nvPr>
            <p:ph type="sldNum" sz="quarter" idx="5"/>
          </p:nvPr>
        </p:nvSpPr>
        <p:spPr bwMode="auto">
          <a:ln>
            <a:miter lim="800000"/>
          </a:ln>
        </p:spPr>
        <p:txBody>
          <a:bodyPr wrap="square" numCol="1" anchorCtr="0" compatLnSpc="1"/>
          <a:lstStyle/>
          <a:p>
            <a:pPr fontAlgn="base">
              <a:spcBef>
                <a:spcPct val="0"/>
              </a:spcBef>
              <a:spcAft>
                <a:spcPct val="0"/>
              </a:spcAft>
              <a:defRPr/>
            </a:pPr>
            <a:fld id="{B81384A5-DBE4-494C-8B0C-2AC34F9C002F}" type="slidenum">
              <a:rPr lang="zh-CN" altLang="en-US"/>
            </a:fld>
            <a:endParaRPr lang="en-US" altLang="zh-CN"/>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幻灯片图像占位符 1"/>
          <p:cNvSpPr>
            <a:spLocks noGrp="1" noRot="1" noChangeAspect="1"/>
          </p:cNvSpPr>
          <p:nvPr>
            <p:ph type="sldImg"/>
          </p:nvPr>
        </p:nvSpPr>
        <p:spPr bwMode="auto">
          <a:noFill/>
          <a:ln>
            <a:solidFill>
              <a:srgbClr val="000000"/>
            </a:solidFill>
            <a:miter lim="800000"/>
          </a:ln>
        </p:spPr>
      </p:sp>
      <p:sp>
        <p:nvSpPr>
          <p:cNvPr id="69634"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a:p>
        </p:txBody>
      </p:sp>
      <p:sp>
        <p:nvSpPr>
          <p:cNvPr id="30723" name="灯片编号占位符 3"/>
          <p:cNvSpPr>
            <a:spLocks noGrp="1"/>
          </p:cNvSpPr>
          <p:nvPr>
            <p:ph type="sldNum" sz="quarter" idx="5"/>
          </p:nvPr>
        </p:nvSpPr>
        <p:spPr bwMode="auto">
          <a:ln>
            <a:miter lim="800000"/>
          </a:ln>
        </p:spPr>
        <p:txBody>
          <a:bodyPr wrap="square" numCol="1" anchorCtr="0" compatLnSpc="1"/>
          <a:lstStyle/>
          <a:p>
            <a:pPr fontAlgn="base">
              <a:spcBef>
                <a:spcPct val="0"/>
              </a:spcBef>
              <a:spcAft>
                <a:spcPct val="0"/>
              </a:spcAft>
              <a:defRPr/>
            </a:pPr>
            <a:fld id="{B81384A5-DBE4-494C-8B0C-2AC34F9C002F}" type="slidenum">
              <a:rPr lang="zh-CN" altLang="en-US"/>
            </a:fld>
            <a:endParaRPr lang="en-US" altLang="zh-CN"/>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幻灯片图像占位符 1"/>
          <p:cNvSpPr>
            <a:spLocks noGrp="1" noRot="1" noChangeAspect="1"/>
          </p:cNvSpPr>
          <p:nvPr>
            <p:ph type="sldImg"/>
          </p:nvPr>
        </p:nvSpPr>
        <p:spPr bwMode="auto">
          <a:noFill/>
          <a:ln>
            <a:solidFill>
              <a:srgbClr val="000000"/>
            </a:solidFill>
            <a:miter lim="800000"/>
          </a:ln>
        </p:spPr>
      </p:sp>
      <p:sp>
        <p:nvSpPr>
          <p:cNvPr id="69634"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a:p>
        </p:txBody>
      </p:sp>
      <p:sp>
        <p:nvSpPr>
          <p:cNvPr id="30723" name="灯片编号占位符 3"/>
          <p:cNvSpPr>
            <a:spLocks noGrp="1"/>
          </p:cNvSpPr>
          <p:nvPr>
            <p:ph type="sldNum" sz="quarter" idx="5"/>
          </p:nvPr>
        </p:nvSpPr>
        <p:spPr bwMode="auto">
          <a:ln>
            <a:miter lim="800000"/>
          </a:ln>
        </p:spPr>
        <p:txBody>
          <a:bodyPr wrap="square" numCol="1" anchorCtr="0" compatLnSpc="1"/>
          <a:lstStyle/>
          <a:p>
            <a:pPr fontAlgn="base">
              <a:spcBef>
                <a:spcPct val="0"/>
              </a:spcBef>
              <a:spcAft>
                <a:spcPct val="0"/>
              </a:spcAft>
              <a:defRPr/>
            </a:pPr>
            <a:fld id="{B81384A5-DBE4-494C-8B0C-2AC34F9C002F}" type="slidenum">
              <a:rPr lang="zh-CN" altLang="en-US"/>
            </a:fld>
            <a:endParaRPr lang="en-US" altLang="zh-CN"/>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幻灯片图像占位符 1"/>
          <p:cNvSpPr>
            <a:spLocks noGrp="1" noRot="1" noChangeAspect="1" noTextEdit="1"/>
          </p:cNvSpPr>
          <p:nvPr>
            <p:ph type="sldImg"/>
          </p:nvPr>
        </p:nvSpPr>
        <p:spPr>
          <a:xfrm>
            <a:off x="685800" y="1143000"/>
            <a:ext cx="5486400" cy="3086100"/>
          </a:xfrm>
          <a:ln>
            <a:solidFill>
              <a:srgbClr val="000000"/>
            </a:solidFill>
            <a:miter lim="800000"/>
          </a:ln>
        </p:spPr>
      </p:sp>
      <p:sp>
        <p:nvSpPr>
          <p:cNvPr id="114691" name="备注占位符 2"/>
          <p:cNvSpPr>
            <a:spLocks noGrp="1"/>
          </p:cNvSpPr>
          <p:nvPr>
            <p:ph type="body" idx="1"/>
          </p:nvPr>
        </p:nvSpPr>
        <p:spPr>
          <a:xfrm>
            <a:off x="685800" y="4400550"/>
            <a:ext cx="5486400" cy="3600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eaLnBrk="1" hangingPunct="1">
              <a:spcBef>
                <a:spcPct val="0"/>
              </a:spcBef>
            </a:pPr>
            <a:endParaRPr lang="zh-CN" altLang="en-US"/>
          </a:p>
        </p:txBody>
      </p:sp>
      <p:sp>
        <p:nvSpPr>
          <p:cNvPr id="30723" name="灯片编号占位符 3"/>
          <p:cNvSpPr txBox="1">
            <a:spLocks noGrp="1"/>
          </p:cNvSpPr>
          <p:nvPr/>
        </p:nvSpPr>
        <p:spPr bwMode="auto">
          <a:xfrm>
            <a:off x="3884613" y="8685213"/>
            <a:ext cx="2971800" cy="458787"/>
          </a:xfrm>
          <a:prstGeom prst="rect">
            <a:avLst/>
          </a:prstGeom>
          <a:noFill/>
          <a:ln>
            <a:miter lim="800000"/>
          </a:ln>
        </p:spPr>
        <p:txBody>
          <a:bodyPr anchor="b"/>
          <a:lstStyle/>
          <a:p>
            <a:pPr algn="r">
              <a:buFontTx/>
              <a:buNone/>
              <a:defRPr/>
            </a:pPr>
            <a:fld id="{BE1C6F45-8EDF-4BE6-AE58-155058EC468E}" type="slidenum">
              <a:rPr lang="zh-CN" altLang="en-US" sz="1200">
                <a:latin typeface="+mn-lt"/>
                <a:ea typeface="+mn-ea"/>
              </a:rPr>
            </a:fld>
            <a:endParaRPr lang="en-US" altLang="zh-CN" sz="1200">
              <a:latin typeface="+mn-lt"/>
              <a:ea typeface="+mn-ea"/>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幻灯片图像占位符 1"/>
          <p:cNvSpPr>
            <a:spLocks noGrp="1" noRot="1" noChangeAspect="1" noTextEdit="1"/>
          </p:cNvSpPr>
          <p:nvPr>
            <p:ph type="sldImg"/>
          </p:nvPr>
        </p:nvSpPr>
        <p:spPr>
          <a:xfrm>
            <a:off x="685800" y="1143000"/>
            <a:ext cx="5486400" cy="3086100"/>
          </a:xfrm>
          <a:ln>
            <a:solidFill>
              <a:srgbClr val="000000"/>
            </a:solidFill>
            <a:miter lim="800000"/>
          </a:ln>
        </p:spPr>
      </p:sp>
      <p:sp>
        <p:nvSpPr>
          <p:cNvPr id="115715" name="备注占位符 2"/>
          <p:cNvSpPr>
            <a:spLocks noGrp="1"/>
          </p:cNvSpPr>
          <p:nvPr>
            <p:ph type="body" idx="1"/>
          </p:nvPr>
        </p:nvSpPr>
        <p:spPr>
          <a:xfrm>
            <a:off x="685800" y="4400550"/>
            <a:ext cx="5486400" cy="3600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eaLnBrk="1" hangingPunct="1">
              <a:spcBef>
                <a:spcPct val="0"/>
              </a:spcBef>
            </a:pPr>
            <a:endParaRPr lang="zh-CN" altLang="en-US"/>
          </a:p>
        </p:txBody>
      </p:sp>
      <p:sp>
        <p:nvSpPr>
          <p:cNvPr id="30723" name="灯片编号占位符 3"/>
          <p:cNvSpPr txBox="1">
            <a:spLocks noGrp="1"/>
          </p:cNvSpPr>
          <p:nvPr/>
        </p:nvSpPr>
        <p:spPr bwMode="auto">
          <a:xfrm>
            <a:off x="3884613" y="8685213"/>
            <a:ext cx="2971800" cy="458787"/>
          </a:xfrm>
          <a:prstGeom prst="rect">
            <a:avLst/>
          </a:prstGeom>
          <a:noFill/>
          <a:ln>
            <a:miter lim="800000"/>
          </a:ln>
        </p:spPr>
        <p:txBody>
          <a:bodyPr anchor="b"/>
          <a:lstStyle/>
          <a:p>
            <a:pPr algn="r">
              <a:buFontTx/>
              <a:buNone/>
              <a:defRPr/>
            </a:pPr>
            <a:fld id="{79C7712F-2B1E-4E88-9C4C-C392798E692D}" type="slidenum">
              <a:rPr lang="zh-CN" altLang="en-US" sz="1200">
                <a:latin typeface="+mn-lt"/>
                <a:ea typeface="+mn-ea"/>
              </a:rPr>
            </a:fld>
            <a:endParaRPr lang="en-US" altLang="zh-CN" sz="1200">
              <a:latin typeface="+mn-lt"/>
              <a:ea typeface="+mn-ea"/>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幻灯片图像占位符 1"/>
          <p:cNvSpPr>
            <a:spLocks noGrp="1" noRot="1" noChangeAspect="1" noTextEdit="1"/>
          </p:cNvSpPr>
          <p:nvPr>
            <p:ph type="sldImg"/>
          </p:nvPr>
        </p:nvSpPr>
        <p:spPr>
          <a:xfrm>
            <a:off x="685800" y="1143000"/>
            <a:ext cx="5486400" cy="3086100"/>
          </a:xfrm>
          <a:ln>
            <a:solidFill>
              <a:srgbClr val="000000"/>
            </a:solidFill>
            <a:miter lim="800000"/>
          </a:ln>
        </p:spPr>
      </p:sp>
      <p:sp>
        <p:nvSpPr>
          <p:cNvPr id="116739" name="备注占位符 2"/>
          <p:cNvSpPr>
            <a:spLocks noGrp="1"/>
          </p:cNvSpPr>
          <p:nvPr>
            <p:ph type="body" idx="1"/>
          </p:nvPr>
        </p:nvSpPr>
        <p:spPr>
          <a:xfrm>
            <a:off x="685800" y="4400550"/>
            <a:ext cx="5486400" cy="3600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eaLnBrk="1" hangingPunct="1">
              <a:spcBef>
                <a:spcPct val="0"/>
              </a:spcBef>
            </a:pPr>
            <a:endParaRPr lang="zh-CN" altLang="en-US"/>
          </a:p>
        </p:txBody>
      </p:sp>
      <p:sp>
        <p:nvSpPr>
          <p:cNvPr id="30723" name="灯片编号占位符 3"/>
          <p:cNvSpPr txBox="1">
            <a:spLocks noGrp="1"/>
          </p:cNvSpPr>
          <p:nvPr/>
        </p:nvSpPr>
        <p:spPr bwMode="auto">
          <a:xfrm>
            <a:off x="3884613" y="8685213"/>
            <a:ext cx="2971800" cy="458787"/>
          </a:xfrm>
          <a:prstGeom prst="rect">
            <a:avLst/>
          </a:prstGeom>
          <a:noFill/>
          <a:ln>
            <a:miter lim="800000"/>
          </a:ln>
        </p:spPr>
        <p:txBody>
          <a:bodyPr anchor="b"/>
          <a:lstStyle/>
          <a:p>
            <a:pPr algn="r">
              <a:buFontTx/>
              <a:buNone/>
              <a:defRPr/>
            </a:pPr>
            <a:fld id="{36EC2C4D-742D-43F8-AD6B-BE9328FAA2EF}" type="slidenum">
              <a:rPr lang="zh-CN" altLang="en-US" sz="1200">
                <a:latin typeface="+mn-lt"/>
                <a:ea typeface="+mn-ea"/>
              </a:rPr>
            </a:fld>
            <a:endParaRPr lang="en-US" altLang="zh-CN" sz="1200">
              <a:latin typeface="+mn-lt"/>
              <a:ea typeface="+mn-ea"/>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幻灯片图像占位符 1"/>
          <p:cNvSpPr>
            <a:spLocks noGrp="1" noRot="1" noChangeAspect="1"/>
          </p:cNvSpPr>
          <p:nvPr>
            <p:ph type="sldImg"/>
          </p:nvPr>
        </p:nvSpPr>
        <p:spPr bwMode="auto">
          <a:noFill/>
          <a:ln>
            <a:solidFill>
              <a:srgbClr val="000000"/>
            </a:solidFill>
            <a:miter lim="800000"/>
          </a:ln>
        </p:spPr>
      </p:sp>
      <p:sp>
        <p:nvSpPr>
          <p:cNvPr id="21506"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a:p>
        </p:txBody>
      </p:sp>
      <p:sp>
        <p:nvSpPr>
          <p:cNvPr id="30723" name="灯片编号占位符 3"/>
          <p:cNvSpPr>
            <a:spLocks noGrp="1"/>
          </p:cNvSpPr>
          <p:nvPr>
            <p:ph type="sldNum" sz="quarter" idx="5"/>
          </p:nvPr>
        </p:nvSpPr>
        <p:spPr bwMode="auto">
          <a:ln>
            <a:miter lim="800000"/>
          </a:ln>
        </p:spPr>
        <p:txBody>
          <a:bodyPr wrap="square" numCol="1" anchorCtr="0" compatLnSpc="1"/>
          <a:lstStyle/>
          <a:p>
            <a:pPr fontAlgn="base">
              <a:spcBef>
                <a:spcPct val="0"/>
              </a:spcBef>
              <a:spcAft>
                <a:spcPct val="0"/>
              </a:spcAft>
              <a:defRPr/>
            </a:pPr>
            <a:fld id="{F1EBE0C3-1187-4A9F-848C-CD9037243DB2}" type="slidenum">
              <a:rPr lang="zh-CN" altLang="en-US"/>
            </a:fld>
            <a:endParaRPr lang="en-US" altLang="zh-CN"/>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幻灯片图像占位符 1"/>
          <p:cNvSpPr>
            <a:spLocks noGrp="1" noRot="1" noChangeAspect="1" noTextEdit="1"/>
          </p:cNvSpPr>
          <p:nvPr>
            <p:ph type="sldImg"/>
          </p:nvPr>
        </p:nvSpPr>
        <p:spPr>
          <a:xfrm>
            <a:off x="685800" y="1143000"/>
            <a:ext cx="5486400" cy="3086100"/>
          </a:xfrm>
        </p:spPr>
      </p:sp>
      <p:sp>
        <p:nvSpPr>
          <p:cNvPr id="108547" name="备注占位符 2"/>
          <p:cNvSpPr>
            <a:spLocks noGrp="1"/>
          </p:cNvSpPr>
          <p:nvPr>
            <p:ph type="body" idx="1"/>
          </p:nvPr>
        </p:nvSpPr>
        <p:spPr>
          <a:xfrm>
            <a:off x="685800" y="4400550"/>
            <a:ext cx="5486400" cy="3600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endParaRPr lang="zh-CN" altLang="en-US"/>
          </a:p>
        </p:txBody>
      </p:sp>
      <p:sp>
        <p:nvSpPr>
          <p:cNvPr id="4" name="灯片编号占位符 3"/>
          <p:cNvSpPr txBox="1">
            <a:spLocks noGrp="1"/>
          </p:cNvSpPr>
          <p:nvPr/>
        </p:nvSpPr>
        <p:spPr>
          <a:xfrm>
            <a:off x="3884613" y="8685213"/>
            <a:ext cx="2971800" cy="458787"/>
          </a:xfrm>
          <a:prstGeom prst="rect">
            <a:avLst/>
          </a:prstGeom>
          <a:noFill/>
        </p:spPr>
        <p:txBody>
          <a:bodyPr anchor="b"/>
          <a:lstStyle/>
          <a:p>
            <a:pPr algn="r" fontAlgn="auto">
              <a:spcBef>
                <a:spcPts val="0"/>
              </a:spcBef>
              <a:spcAft>
                <a:spcPts val="0"/>
              </a:spcAft>
              <a:buFontTx/>
              <a:buNone/>
              <a:defRPr/>
            </a:pPr>
            <a:fld id="{38DC14C8-1F83-4D57-92C6-655674345463}" type="slidenum">
              <a:rPr lang="en-US" sz="1200">
                <a:latin typeface="+mn-lt"/>
                <a:ea typeface="+mn-ea"/>
              </a:rPr>
            </a:fld>
            <a:endParaRPr lang="en-US" sz="1200">
              <a:latin typeface="+mn-lt"/>
              <a:ea typeface="+mn-ea"/>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9E7B7F8-81FA-46DC-8926-8D6B124E54D6}" type="slidenum">
              <a:rPr lang="en-US" smtClean="0"/>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幻灯片图像占位符 1"/>
          <p:cNvSpPr>
            <a:spLocks noGrp="1" noRot="1" noChangeAspect="1" noTextEdit="1"/>
          </p:cNvSpPr>
          <p:nvPr>
            <p:ph type="sldImg"/>
          </p:nvPr>
        </p:nvSpPr>
        <p:spPr>
          <a:xfrm>
            <a:off x="685800" y="1143000"/>
            <a:ext cx="5486400" cy="3086100"/>
          </a:xfrm>
          <a:ln>
            <a:solidFill>
              <a:srgbClr val="000000"/>
            </a:solidFill>
            <a:miter lim="800000"/>
          </a:ln>
        </p:spPr>
      </p:sp>
      <p:sp>
        <p:nvSpPr>
          <p:cNvPr id="99331" name="备注占位符 2"/>
          <p:cNvSpPr>
            <a:spLocks noGrp="1"/>
          </p:cNvSpPr>
          <p:nvPr>
            <p:ph type="body" idx="1"/>
          </p:nvPr>
        </p:nvSpPr>
        <p:spPr>
          <a:xfrm>
            <a:off x="685800" y="4400550"/>
            <a:ext cx="5486400" cy="3600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eaLnBrk="1" hangingPunct="1">
              <a:spcBef>
                <a:spcPct val="0"/>
              </a:spcBef>
            </a:pPr>
            <a:endParaRPr lang="zh-CN" altLang="en-US"/>
          </a:p>
        </p:txBody>
      </p:sp>
      <p:sp>
        <p:nvSpPr>
          <p:cNvPr id="30723" name="灯片编号占位符 3"/>
          <p:cNvSpPr txBox="1">
            <a:spLocks noGrp="1"/>
          </p:cNvSpPr>
          <p:nvPr/>
        </p:nvSpPr>
        <p:spPr bwMode="auto">
          <a:xfrm>
            <a:off x="3884613" y="8685213"/>
            <a:ext cx="2971800" cy="458787"/>
          </a:xfrm>
          <a:prstGeom prst="rect">
            <a:avLst/>
          </a:prstGeom>
          <a:noFill/>
          <a:ln>
            <a:miter lim="800000"/>
          </a:ln>
        </p:spPr>
        <p:txBody>
          <a:bodyPr anchor="b"/>
          <a:lstStyle/>
          <a:p>
            <a:pPr algn="r">
              <a:buFontTx/>
              <a:buNone/>
              <a:defRPr/>
            </a:pPr>
            <a:fld id="{A3C4CB29-609D-4A1C-9ACA-E7FDF4474F20}" type="slidenum">
              <a:rPr lang="zh-CN" altLang="en-US" sz="1200">
                <a:latin typeface="+mn-lt"/>
                <a:ea typeface="+mn-ea"/>
              </a:rPr>
            </a:fld>
            <a:endParaRPr lang="en-US" altLang="zh-CN" sz="1200">
              <a:latin typeface="+mn-lt"/>
              <a:ea typeface="+mn-ea"/>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ChangeArrowheads="1" noTextEdit="1"/>
          </p:cNvSpPr>
          <p:nvPr>
            <p:ph type="sldImg" idx="4294967295"/>
          </p:nvPr>
        </p:nvSpPr>
        <p:spPr>
          <a:ln>
            <a:miter lim="800000"/>
          </a:ln>
        </p:spPr>
      </p:sp>
      <p:sp>
        <p:nvSpPr>
          <p:cNvPr id="12291" name="文本占位符 2"/>
          <p:cNvSpPr>
            <a:spLocks noGrp="1" noChangeArrowheads="1"/>
          </p:cNvSpPr>
          <p:nvPr>
            <p:ph type="body" idx="4294967295"/>
          </p:nvPr>
        </p:nvSpPr>
        <p:spPr/>
        <p:txBody>
          <a:bodyPr/>
          <a:lstStyle/>
          <a:p>
            <a:pPr eaLnBrk="1" hangingPunct="1"/>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幻灯片图像占位符 1"/>
          <p:cNvSpPr>
            <a:spLocks noGrp="1" noRot="1" noChangeAspect="1" noTextEdit="1"/>
          </p:cNvSpPr>
          <p:nvPr>
            <p:ph type="sldImg"/>
          </p:nvPr>
        </p:nvSpPr>
        <p:spPr>
          <a:xfrm>
            <a:off x="685800" y="1143000"/>
            <a:ext cx="5486400" cy="3086100"/>
          </a:xfrm>
        </p:spPr>
      </p:sp>
      <p:sp>
        <p:nvSpPr>
          <p:cNvPr id="119811" name="备注占位符 2"/>
          <p:cNvSpPr>
            <a:spLocks noGrp="1"/>
          </p:cNvSpPr>
          <p:nvPr>
            <p:ph type="body" idx="1"/>
          </p:nvPr>
        </p:nvSpPr>
        <p:spPr>
          <a:xfrm>
            <a:off x="685800" y="4400550"/>
            <a:ext cx="5486400" cy="3600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endParaRPr lang="zh-CN" altLang="en-US"/>
          </a:p>
        </p:txBody>
      </p:sp>
      <p:sp>
        <p:nvSpPr>
          <p:cNvPr id="119812" name="灯片编号占位符 3"/>
          <p:cNvSpPr txBox="1">
            <a:spLocks noGrp="1"/>
          </p:cNvSpPr>
          <p:nvPr/>
        </p:nvSpPr>
        <p:spPr bwMode="auto">
          <a:xfrm>
            <a:off x="3884613" y="8685213"/>
            <a:ext cx="2971800" cy="45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eaLnBrk="1" hangingPunct="1"/>
            <a:fld id="{7DD1F12B-9A15-4B8C-9E01-0D6562BA9FD8}" type="slidenum">
              <a:rPr lang="zh-CN" altLang="en-US" sz="1200"/>
            </a:fld>
            <a:endParaRPr lang="en-US" altLang="zh-CN" sz="120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幻灯片图像占位符 1"/>
          <p:cNvSpPr>
            <a:spLocks noGrp="1" noRot="1" noChangeAspect="1" noChangeArrowheads="1" noTextEdit="1"/>
          </p:cNvSpPr>
          <p:nvPr>
            <p:ph type="sldImg" idx="4294967295"/>
          </p:nvPr>
        </p:nvSpPr>
        <p:spPr>
          <a:xfrm>
            <a:off x="685800" y="1143000"/>
            <a:ext cx="5486400" cy="3086100"/>
          </a:xfrm>
        </p:spPr>
      </p:sp>
      <p:sp>
        <p:nvSpPr>
          <p:cNvPr id="120835" name="备注占位符 2"/>
          <p:cNvSpPr>
            <a:spLocks noGrp="1" noChangeArrowheads="1"/>
          </p:cNvSpPr>
          <p:nvPr>
            <p:ph type="body" idx="4294967295"/>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spcBef>
                <a:spcPct val="0"/>
              </a:spcBef>
            </a:pPr>
            <a:endParaRPr lang="zh-CN" altLang="en-US"/>
          </a:p>
        </p:txBody>
      </p:sp>
      <p:sp>
        <p:nvSpPr>
          <p:cNvPr id="120836" name="灯片编号占位符 3"/>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eaLnBrk="1" hangingPunct="1">
              <a:buFontTx/>
              <a:buNone/>
            </a:pPr>
            <a:fld id="{304A12B8-0813-4792-AD97-65B317E94370}" type="slidenum">
              <a:rPr lang="zh-CN" altLang="en-US" sz="1200">
                <a:latin typeface="Verdana" panose="020B0604030504040204" pitchFamily="34" charset="0"/>
              </a:rPr>
            </a:fld>
            <a:endParaRPr lang="en-US" altLang="zh-CN" sz="1200">
              <a:latin typeface="Verdana" panose="020B060403050404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幻灯片图像占位符 1"/>
          <p:cNvSpPr>
            <a:spLocks noGrp="1" noRot="1" noChangeAspect="1" noTextEdit="1"/>
          </p:cNvSpPr>
          <p:nvPr>
            <p:ph type="sldImg"/>
          </p:nvPr>
        </p:nvSpPr>
        <p:spPr>
          <a:xfrm>
            <a:off x="685800" y="1143000"/>
            <a:ext cx="5486400" cy="3086100"/>
          </a:xfrm>
        </p:spPr>
      </p:sp>
      <p:sp>
        <p:nvSpPr>
          <p:cNvPr id="100355" name="备注占位符 2"/>
          <p:cNvSpPr>
            <a:spLocks noGrp="1"/>
          </p:cNvSpPr>
          <p:nvPr>
            <p:ph type="body" idx="1"/>
          </p:nvPr>
        </p:nvSpPr>
        <p:spPr>
          <a:xfrm>
            <a:off x="685800" y="4400550"/>
            <a:ext cx="5486400" cy="3600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endParaRPr lang="zh-CN" altLang="en-US"/>
          </a:p>
        </p:txBody>
      </p:sp>
      <p:sp>
        <p:nvSpPr>
          <p:cNvPr id="4" name="灯片编号占位符 3"/>
          <p:cNvSpPr txBox="1">
            <a:spLocks noGrp="1"/>
          </p:cNvSpPr>
          <p:nvPr/>
        </p:nvSpPr>
        <p:spPr>
          <a:xfrm>
            <a:off x="3884613" y="8685213"/>
            <a:ext cx="2971800" cy="458787"/>
          </a:xfrm>
          <a:prstGeom prst="rect">
            <a:avLst/>
          </a:prstGeom>
          <a:noFill/>
        </p:spPr>
        <p:txBody>
          <a:bodyPr anchor="b"/>
          <a:lstStyle/>
          <a:p>
            <a:pPr algn="r" fontAlgn="auto">
              <a:spcBef>
                <a:spcPts val="0"/>
              </a:spcBef>
              <a:spcAft>
                <a:spcPts val="0"/>
              </a:spcAft>
              <a:buFontTx/>
              <a:buNone/>
              <a:defRPr/>
            </a:pPr>
            <a:fld id="{14000219-8016-446E-BD11-0708BD6FED4F}" type="slidenum">
              <a:rPr lang="en-US" sz="1200">
                <a:latin typeface="+mn-lt"/>
                <a:ea typeface="+mn-ea"/>
              </a:rPr>
            </a:fld>
            <a:endParaRPr lang="en-US" sz="1200">
              <a:latin typeface="+mn-lt"/>
              <a:ea typeface="+mn-ea"/>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幻灯片图像占位符 1"/>
          <p:cNvSpPr>
            <a:spLocks noGrp="1" noRot="1" noChangeAspect="1" noChangeArrowheads="1" noTextEdit="1"/>
          </p:cNvSpPr>
          <p:nvPr>
            <p:ph type="sldImg" idx="4294967295"/>
          </p:nvPr>
        </p:nvSpPr>
        <p:spPr/>
      </p:sp>
      <p:sp>
        <p:nvSpPr>
          <p:cNvPr id="121859" name="备注占位符 2"/>
          <p:cNvSpPr>
            <a:spLocks noGrp="1" noChangeArrowheads="1"/>
          </p:cNvSpPr>
          <p:nvPr>
            <p:ph type="body" idx="4294967295"/>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eaLnBrk="1" hangingPunct="1"/>
            <a:endParaRPr lang="zh-CN" altLang="en-US"/>
          </a:p>
        </p:txBody>
      </p:sp>
      <p:sp>
        <p:nvSpPr>
          <p:cNvPr id="121860" name="灯片编号占位符 3"/>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eaLnBrk="1" hangingPunct="1"/>
            <a:fld id="{45B1B543-2AF2-4610-8C7D-12407AE0CEBC}" type="slidenum">
              <a:rPr lang="zh-CN" altLang="en-US" sz="1200">
                <a:latin typeface="Verdana" panose="020B0604030504040204" pitchFamily="34" charset="0"/>
              </a:rPr>
            </a:fld>
            <a:endParaRPr lang="en-US" altLang="zh-CN" sz="1200">
              <a:latin typeface="Verdana" panose="020B060403050404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幻灯片图像占位符 1"/>
          <p:cNvSpPr>
            <a:spLocks noGrp="1" noRot="1" noChangeAspect="1" noChangeArrowheads="1" noTextEdit="1"/>
          </p:cNvSpPr>
          <p:nvPr>
            <p:ph type="sldImg" idx="4294967295"/>
          </p:nvPr>
        </p:nvSpPr>
        <p:spPr>
          <a:xfrm>
            <a:off x="685800" y="1143000"/>
            <a:ext cx="5486400" cy="3086100"/>
          </a:xfrm>
        </p:spPr>
      </p:sp>
      <p:sp>
        <p:nvSpPr>
          <p:cNvPr id="122883" name="备注占位符 2"/>
          <p:cNvSpPr>
            <a:spLocks noGrp="1" noChangeArrowheads="1"/>
          </p:cNvSpPr>
          <p:nvPr>
            <p:ph type="body" idx="4294967295"/>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spcBef>
                <a:spcPct val="0"/>
              </a:spcBef>
            </a:pPr>
            <a:endParaRPr lang="zh-CN" altLang="en-US"/>
          </a:p>
        </p:txBody>
      </p:sp>
      <p:sp>
        <p:nvSpPr>
          <p:cNvPr id="122884" name="灯片编号占位符 3"/>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eaLnBrk="1" hangingPunct="1">
              <a:buFontTx/>
              <a:buNone/>
            </a:pPr>
            <a:fld id="{1D7B63B5-20B6-4831-9452-1E3828DD1B91}" type="slidenum">
              <a:rPr lang="zh-CN" altLang="en-US" sz="1200">
                <a:latin typeface="Verdana" panose="020B0604030504040204" pitchFamily="34" charset="0"/>
              </a:rPr>
            </a:fld>
            <a:endParaRPr lang="en-US" altLang="zh-CN" sz="1200">
              <a:latin typeface="Verdana" panose="020B060403050404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幻灯片图像占位符 1"/>
          <p:cNvSpPr>
            <a:spLocks noGrp="1" noRot="1" noChangeAspect="1" noChangeArrowheads="1" noTextEdit="1"/>
          </p:cNvSpPr>
          <p:nvPr>
            <p:ph type="sldImg" idx="4294967295"/>
          </p:nvPr>
        </p:nvSpPr>
        <p:spPr>
          <a:xfrm>
            <a:off x="685800" y="1143000"/>
            <a:ext cx="5486400" cy="3086100"/>
          </a:xfrm>
        </p:spPr>
      </p:sp>
      <p:sp>
        <p:nvSpPr>
          <p:cNvPr id="122883" name="备注占位符 2"/>
          <p:cNvSpPr>
            <a:spLocks noGrp="1" noChangeArrowheads="1"/>
          </p:cNvSpPr>
          <p:nvPr>
            <p:ph type="body" idx="4294967295"/>
          </p:nvPr>
        </p:nvSpPr>
        <p:spPr>
          <a:xfrm>
            <a:off x="914400" y="4343400"/>
            <a:ext cx="50292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pPr>
              <a:spcBef>
                <a:spcPct val="0"/>
              </a:spcBef>
            </a:pPr>
            <a:endParaRPr lang="zh-CN" altLang="en-US"/>
          </a:p>
        </p:txBody>
      </p:sp>
      <p:sp>
        <p:nvSpPr>
          <p:cNvPr id="122884" name="灯片编号占位符 3"/>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eaLnBrk="1" hangingPunct="1">
              <a:buFontTx/>
              <a:buNone/>
            </a:pPr>
            <a:fld id="{1D7B63B5-20B6-4831-9452-1E3828DD1B91}" type="slidenum">
              <a:rPr lang="zh-CN" altLang="en-US" sz="1200">
                <a:latin typeface="Verdana" panose="020B0604030504040204" pitchFamily="34" charset="0"/>
              </a:rPr>
            </a:fld>
            <a:endParaRPr lang="en-US" altLang="zh-CN" sz="1200">
              <a:latin typeface="Verdana" panose="020B060403050404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81923"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zh-CN" altLang="en-US"/>
          </a:p>
        </p:txBody>
      </p:sp>
      <p:sp>
        <p:nvSpPr>
          <p:cNvPr id="81924"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fld id="{F56072C9-454C-4BE0-B2F0-142F2752DA5B}" type="slidenum">
              <a:rPr altLang="en-US" smtClean="0">
                <a:solidFill>
                  <a:srgbClr val="000000"/>
                </a:solidFill>
              </a:rPr>
            </a:fld>
            <a:endParaRPr lang="zh-CN" altLang="zh-CN">
              <a:solidFill>
                <a:srgbClr val="000000"/>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81923"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zh-CN" altLang="en-US"/>
          </a:p>
        </p:txBody>
      </p:sp>
      <p:sp>
        <p:nvSpPr>
          <p:cNvPr id="81924"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fld id="{F56072C9-454C-4BE0-B2F0-142F2752DA5B}" type="slidenum">
              <a:rPr altLang="en-US" smtClean="0">
                <a:solidFill>
                  <a:srgbClr val="000000"/>
                </a:solidFill>
              </a:rPr>
            </a:fld>
            <a:endParaRPr lang="zh-CN" altLang="zh-CN">
              <a:solidFill>
                <a:srgbClr val="000000"/>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81923"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endParaRPr lang="zh-CN" altLang="en-US"/>
          </a:p>
        </p:txBody>
      </p:sp>
      <p:sp>
        <p:nvSpPr>
          <p:cNvPr id="81924"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fld id="{F56072C9-454C-4BE0-B2F0-142F2752DA5B}" type="slidenum">
              <a:rPr altLang="en-US" smtClean="0">
                <a:solidFill>
                  <a:srgbClr val="000000"/>
                </a:solidFill>
              </a:rPr>
            </a:fld>
            <a:endParaRPr lang="zh-CN" altLang="zh-CN">
              <a:solidFill>
                <a:srgbClr val="000000"/>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83971"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a:p>
        </p:txBody>
      </p:sp>
      <p:sp>
        <p:nvSpPr>
          <p:cNvPr id="8397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fld id="{113E08C1-7638-41C0-BBAE-7C9056BAC838}" type="slidenum">
              <a:rPr altLang="en-US" smtClean="0"/>
            </a:fld>
            <a:endParaRPr lang="zh-CN" altLang="zh-CN"/>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68611"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a:p>
        </p:txBody>
      </p:sp>
      <p:sp>
        <p:nvSpPr>
          <p:cNvPr id="6861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fld id="{6A3C0F7E-4F11-454C-968B-3284652BDF3A}" type="slidenum">
              <a:rPr altLang="en-US" smtClean="0">
                <a:solidFill>
                  <a:srgbClr val="000000"/>
                </a:solidFill>
              </a:rPr>
            </a:fld>
            <a:endParaRPr lang="zh-CN" altLang="zh-CN">
              <a:solidFill>
                <a:srgbClr val="000000"/>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70659"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a:p>
        </p:txBody>
      </p:sp>
      <p:sp>
        <p:nvSpPr>
          <p:cNvPr id="7066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fld id="{DF2577EA-F20A-4433-B009-C82C07BA6A50}" type="slidenum">
              <a:rPr altLang="en-US" smtClean="0"/>
            </a:fld>
            <a:endParaRPr lang="zh-CN" altLang="zh-CN"/>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68611"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a:p>
        </p:txBody>
      </p:sp>
      <p:sp>
        <p:nvSpPr>
          <p:cNvPr id="68612"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fld id="{6A3C0F7E-4F11-454C-968B-3284652BDF3A}" type="slidenum">
              <a:rPr altLang="en-US" smtClean="0">
                <a:solidFill>
                  <a:srgbClr val="000000"/>
                </a:solidFill>
              </a:rPr>
            </a:fld>
            <a:endParaRPr lang="zh-CN" altLang="zh-CN">
              <a:solidFill>
                <a:srgbClr val="00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幻灯片图像占位符 1"/>
          <p:cNvSpPr>
            <a:spLocks noGrp="1" noRot="1" noChangeAspect="1" noTextEdit="1"/>
          </p:cNvSpPr>
          <p:nvPr>
            <p:ph type="sldImg"/>
          </p:nvPr>
        </p:nvSpPr>
        <p:spPr>
          <a:xfrm>
            <a:off x="685800" y="1143000"/>
            <a:ext cx="5486400" cy="3086100"/>
          </a:xfrm>
        </p:spPr>
      </p:sp>
      <p:sp>
        <p:nvSpPr>
          <p:cNvPr id="101379" name="备注占位符 2"/>
          <p:cNvSpPr>
            <a:spLocks noGrp="1"/>
          </p:cNvSpPr>
          <p:nvPr>
            <p:ph type="body" idx="1"/>
          </p:nvPr>
        </p:nvSpPr>
        <p:spPr>
          <a:xfrm>
            <a:off x="685800" y="4400550"/>
            <a:ext cx="5486400" cy="3600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endParaRPr lang="zh-CN" altLang="en-US"/>
          </a:p>
        </p:txBody>
      </p:sp>
      <p:sp>
        <p:nvSpPr>
          <p:cNvPr id="4" name="灯片编号占位符 3"/>
          <p:cNvSpPr txBox="1">
            <a:spLocks noGrp="1"/>
          </p:cNvSpPr>
          <p:nvPr/>
        </p:nvSpPr>
        <p:spPr>
          <a:xfrm>
            <a:off x="3884613" y="8685213"/>
            <a:ext cx="2971800" cy="458787"/>
          </a:xfrm>
          <a:prstGeom prst="rect">
            <a:avLst/>
          </a:prstGeom>
          <a:noFill/>
        </p:spPr>
        <p:txBody>
          <a:bodyPr anchor="b"/>
          <a:lstStyle/>
          <a:p>
            <a:pPr algn="r" fontAlgn="auto">
              <a:spcBef>
                <a:spcPts val="0"/>
              </a:spcBef>
              <a:spcAft>
                <a:spcPts val="0"/>
              </a:spcAft>
              <a:buFontTx/>
              <a:buNone/>
              <a:defRPr/>
            </a:pPr>
            <a:fld id="{3142349B-59E7-4E03-9E44-DBA0055C6DE6}" type="slidenum">
              <a:rPr lang="en-US" sz="1200">
                <a:latin typeface="+mn-lt"/>
                <a:ea typeface="+mn-ea"/>
              </a:rPr>
            </a:fld>
            <a:endParaRPr lang="en-US" sz="1200">
              <a:latin typeface="+mn-lt"/>
              <a:ea typeface="+mn-ea"/>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幻灯片图像占位符 1"/>
          <p:cNvSpPr>
            <a:spLocks noGrp="1" noRot="1" noChangeAspect="1" noChangeArrowheads="1" noTextEdit="1"/>
          </p:cNvSpPr>
          <p:nvPr>
            <p:ph type="sldImg" idx="4294967295"/>
          </p:nvPr>
        </p:nvSpPr>
        <p:spPr bwMode="auto">
          <a:ln>
            <a:solidFill>
              <a:srgbClr val="000000"/>
            </a:solidFill>
            <a:miter lim="800000"/>
          </a:ln>
        </p:spPr>
      </p:sp>
      <p:sp>
        <p:nvSpPr>
          <p:cNvPr id="70659" name="备注占位符 2"/>
          <p:cNvSpPr>
            <a:spLocks noGrp="1" noChangeArrowheads="1"/>
          </p:cNvSpPr>
          <p:nvPr>
            <p:ph type="body" idx="429496729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endParaRPr lang="zh-CN" altLang="en-US"/>
          </a:p>
        </p:txBody>
      </p:sp>
      <p:sp>
        <p:nvSpPr>
          <p:cNvPr id="70660"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fld id="{DF2577EA-F20A-4433-B009-C82C07BA6A50}" type="slidenum">
              <a:rPr altLang="en-US" smtClean="0"/>
            </a:fld>
            <a:endParaRPr lang="zh-CN" altLang="zh-CN"/>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0EC329A-08C6-44C2-ACD0-60364213B90B}" type="slidenum">
              <a:rPr lang="en-US" smtClean="0"/>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幻灯片图像占位符 1"/>
          <p:cNvSpPr>
            <a:spLocks noGrp="1" noRot="1" noChangeAspect="1"/>
          </p:cNvSpPr>
          <p:nvPr>
            <p:ph type="sldImg"/>
          </p:nvPr>
        </p:nvSpPr>
        <p:spPr bwMode="auto">
          <a:noFill/>
          <a:ln>
            <a:solidFill>
              <a:srgbClr val="000000"/>
            </a:solidFill>
            <a:miter lim="800000"/>
          </a:ln>
        </p:spPr>
      </p:sp>
      <p:sp>
        <p:nvSpPr>
          <p:cNvPr id="21506"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a:p>
        </p:txBody>
      </p:sp>
      <p:sp>
        <p:nvSpPr>
          <p:cNvPr id="30723" name="灯片编号占位符 3"/>
          <p:cNvSpPr>
            <a:spLocks noGrp="1"/>
          </p:cNvSpPr>
          <p:nvPr>
            <p:ph type="sldNum" sz="quarter" idx="5"/>
          </p:nvPr>
        </p:nvSpPr>
        <p:spPr bwMode="auto">
          <a:ln>
            <a:miter lim="800000"/>
          </a:ln>
        </p:spPr>
        <p:txBody>
          <a:bodyPr wrap="square" numCol="1" anchorCtr="0" compatLnSpc="1"/>
          <a:lstStyle/>
          <a:p>
            <a:pPr fontAlgn="base">
              <a:spcBef>
                <a:spcPct val="0"/>
              </a:spcBef>
              <a:spcAft>
                <a:spcPct val="0"/>
              </a:spcAft>
              <a:defRPr/>
            </a:pPr>
            <a:fld id="{F1EBE0C3-1187-4A9F-848C-CD9037243DB2}" type="slidenum">
              <a:rPr lang="zh-CN" altLang="en-US"/>
            </a:fld>
            <a:endParaRPr lang="en-US" altLang="zh-CN"/>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幻灯片图像占位符 1"/>
          <p:cNvSpPr>
            <a:spLocks noGrp="1" noRot="1" noChangeAspect="1" noTextEdit="1"/>
          </p:cNvSpPr>
          <p:nvPr>
            <p:ph type="sldImg"/>
          </p:nvPr>
        </p:nvSpPr>
        <p:spPr>
          <a:xfrm>
            <a:off x="685800" y="1143000"/>
            <a:ext cx="5486400" cy="3086100"/>
          </a:xfrm>
        </p:spPr>
      </p:sp>
      <p:sp>
        <p:nvSpPr>
          <p:cNvPr id="102403" name="备注占位符 2"/>
          <p:cNvSpPr>
            <a:spLocks noGrp="1"/>
          </p:cNvSpPr>
          <p:nvPr>
            <p:ph type="body" idx="1"/>
          </p:nvPr>
        </p:nvSpPr>
        <p:spPr>
          <a:xfrm>
            <a:off x="685800" y="4400550"/>
            <a:ext cx="5486400" cy="3600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endParaRPr lang="zh-CN" altLang="en-US"/>
          </a:p>
        </p:txBody>
      </p:sp>
      <p:sp>
        <p:nvSpPr>
          <p:cNvPr id="4" name="灯片编号占位符 3"/>
          <p:cNvSpPr txBox="1">
            <a:spLocks noGrp="1"/>
          </p:cNvSpPr>
          <p:nvPr/>
        </p:nvSpPr>
        <p:spPr>
          <a:xfrm>
            <a:off x="3884613" y="8685213"/>
            <a:ext cx="2971800" cy="458787"/>
          </a:xfrm>
          <a:prstGeom prst="rect">
            <a:avLst/>
          </a:prstGeom>
          <a:noFill/>
        </p:spPr>
        <p:txBody>
          <a:bodyPr anchor="b"/>
          <a:lstStyle/>
          <a:p>
            <a:pPr algn="r" fontAlgn="auto">
              <a:spcBef>
                <a:spcPts val="0"/>
              </a:spcBef>
              <a:spcAft>
                <a:spcPts val="0"/>
              </a:spcAft>
              <a:buFontTx/>
              <a:buNone/>
              <a:defRPr/>
            </a:pPr>
            <a:fld id="{D6F9FA89-B7A8-4B40-9FFF-4F1E3EC0AACB}" type="slidenum">
              <a:rPr lang="zh-CN" altLang="en-US" sz="1200">
                <a:latin typeface="+mn-lt"/>
                <a:ea typeface="+mn-ea"/>
              </a:rPr>
            </a:fld>
            <a:endParaRPr lang="zh-CN" altLang="en-US" sz="1200">
              <a:latin typeface="+mn-lt"/>
              <a:ea typeface="+mn-ea"/>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幻灯片图像占位符 1"/>
          <p:cNvSpPr>
            <a:spLocks noGrp="1" noRot="1" noChangeAspect="1" noTextEdit="1"/>
          </p:cNvSpPr>
          <p:nvPr>
            <p:ph type="sldImg"/>
          </p:nvPr>
        </p:nvSpPr>
        <p:spPr>
          <a:xfrm>
            <a:off x="685800" y="1143000"/>
            <a:ext cx="5486400" cy="3086100"/>
          </a:xfrm>
        </p:spPr>
      </p:sp>
      <p:sp>
        <p:nvSpPr>
          <p:cNvPr id="103427" name="备注占位符 2"/>
          <p:cNvSpPr>
            <a:spLocks noGrp="1"/>
          </p:cNvSpPr>
          <p:nvPr>
            <p:ph type="body" idx="1"/>
          </p:nvPr>
        </p:nvSpPr>
        <p:spPr>
          <a:xfrm>
            <a:off x="685800" y="4400550"/>
            <a:ext cx="5486400" cy="36004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lstStyle/>
          <a:p>
            <a:endParaRPr lang="zh-CN" altLang="en-US"/>
          </a:p>
        </p:txBody>
      </p:sp>
      <p:sp>
        <p:nvSpPr>
          <p:cNvPr id="4" name="灯片编号占位符 3"/>
          <p:cNvSpPr txBox="1">
            <a:spLocks noGrp="1"/>
          </p:cNvSpPr>
          <p:nvPr/>
        </p:nvSpPr>
        <p:spPr>
          <a:xfrm>
            <a:off x="3884613" y="8685213"/>
            <a:ext cx="2971800" cy="458787"/>
          </a:xfrm>
          <a:prstGeom prst="rect">
            <a:avLst/>
          </a:prstGeom>
          <a:noFill/>
        </p:spPr>
        <p:txBody>
          <a:bodyPr anchor="b"/>
          <a:lstStyle/>
          <a:p>
            <a:pPr algn="r" fontAlgn="auto">
              <a:spcBef>
                <a:spcPts val="0"/>
              </a:spcBef>
              <a:spcAft>
                <a:spcPts val="0"/>
              </a:spcAft>
              <a:buFontTx/>
              <a:buNone/>
              <a:defRPr/>
            </a:pPr>
            <a:fld id="{B5255B76-08D9-482C-8CAD-257354C3508F}" type="slidenum">
              <a:rPr lang="en-US" sz="1200">
                <a:latin typeface="+mn-lt"/>
                <a:ea typeface="+mn-ea"/>
              </a:rPr>
            </a:fld>
            <a:endParaRPr lang="en-US" sz="1200">
              <a:latin typeface="+mn-lt"/>
              <a:ea typeface="+mn-ea"/>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幻灯片图像占位符 1"/>
          <p:cNvSpPr>
            <a:spLocks noGrp="1" noRot="1" noChangeAspect="1"/>
          </p:cNvSpPr>
          <p:nvPr>
            <p:ph type="sldImg"/>
          </p:nvPr>
        </p:nvSpPr>
        <p:spPr bwMode="auto">
          <a:noFill/>
          <a:ln>
            <a:solidFill>
              <a:srgbClr val="000000"/>
            </a:solidFill>
            <a:miter lim="800000"/>
          </a:ln>
        </p:spPr>
      </p:sp>
      <p:sp>
        <p:nvSpPr>
          <p:cNvPr id="69634" name="备注占位符 2"/>
          <p:cNvSpPr>
            <a:spLocks noGrp="1"/>
          </p:cNvSpPr>
          <p:nvPr>
            <p:ph type="body" idx="1"/>
          </p:nvPr>
        </p:nvSpPr>
        <p:spPr bwMode="auto">
          <a:noFill/>
        </p:spPr>
        <p:txBody>
          <a:bodyPr wrap="square" numCol="1" anchor="t" anchorCtr="0" compatLnSpc="1"/>
          <a:lstStyle/>
          <a:p>
            <a:pPr eaLnBrk="1" hangingPunct="1">
              <a:spcBef>
                <a:spcPct val="0"/>
              </a:spcBef>
            </a:pPr>
            <a:endParaRPr lang="zh-CN" altLang="en-US"/>
          </a:p>
        </p:txBody>
      </p:sp>
      <p:sp>
        <p:nvSpPr>
          <p:cNvPr id="30723" name="灯片编号占位符 3"/>
          <p:cNvSpPr>
            <a:spLocks noGrp="1"/>
          </p:cNvSpPr>
          <p:nvPr>
            <p:ph type="sldNum" sz="quarter" idx="5"/>
          </p:nvPr>
        </p:nvSpPr>
        <p:spPr bwMode="auto">
          <a:ln>
            <a:miter lim="800000"/>
          </a:ln>
        </p:spPr>
        <p:txBody>
          <a:bodyPr wrap="square" numCol="1" anchorCtr="0" compatLnSpc="1"/>
          <a:lstStyle/>
          <a:p>
            <a:pPr fontAlgn="base">
              <a:spcBef>
                <a:spcPct val="0"/>
              </a:spcBef>
              <a:spcAft>
                <a:spcPct val="0"/>
              </a:spcAft>
              <a:defRPr/>
            </a:pPr>
            <a:fld id="{B81384A5-DBE4-494C-8B0C-2AC34F9C002F}" type="slidenum">
              <a:rPr lang="zh-CN" altLang="en-US"/>
            </a:fld>
            <a:endParaRPr lang="en-US" altLang="zh-CN"/>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9" name="图片占位符 8"/>
          <p:cNvSpPr>
            <a:spLocks noGrp="1"/>
          </p:cNvSpPr>
          <p:nvPr>
            <p:ph type="pic" sz="quarter" idx="13"/>
          </p:nvPr>
        </p:nvSpPr>
        <p:spPr>
          <a:xfrm>
            <a:off x="-1" y="1601971"/>
            <a:ext cx="2717822" cy="3919872"/>
          </a:xfrm>
          <a:custGeom>
            <a:avLst/>
            <a:gdLst>
              <a:gd name="connsiteX0" fmla="*/ 0 w 2717822"/>
              <a:gd name="connsiteY0" fmla="*/ 0 h 3919872"/>
              <a:gd name="connsiteX1" fmla="*/ 2717822 w 2717822"/>
              <a:gd name="connsiteY1" fmla="*/ 2332076 h 3919872"/>
              <a:gd name="connsiteX2" fmla="*/ 0 w 2717822"/>
              <a:gd name="connsiteY2" fmla="*/ 3919872 h 3919872"/>
            </a:gdLst>
            <a:ahLst/>
            <a:cxnLst>
              <a:cxn ang="0">
                <a:pos x="connsiteX0" y="connsiteY0"/>
              </a:cxn>
              <a:cxn ang="0">
                <a:pos x="connsiteX1" y="connsiteY1"/>
              </a:cxn>
              <a:cxn ang="0">
                <a:pos x="connsiteX2" y="connsiteY2"/>
              </a:cxn>
            </a:cxnLst>
            <a:rect l="l" t="t" r="r" b="b"/>
            <a:pathLst>
              <a:path w="2717822" h="3919872">
                <a:moveTo>
                  <a:pt x="0" y="0"/>
                </a:moveTo>
                <a:lnTo>
                  <a:pt x="2717822" y="2332076"/>
                </a:lnTo>
                <a:lnTo>
                  <a:pt x="0" y="3919872"/>
                </a:lnTo>
                <a:close/>
              </a:path>
            </a:pathLst>
          </a:custGeom>
        </p:spPr>
        <p:txBody>
          <a:bodyPr rtlCol="0">
            <a:noAutofit/>
          </a:bodyPr>
          <a:lstStyle/>
          <a:p>
            <a:pPr lvl="0"/>
            <a:endParaRPr lang="zh-CN" altLang="en-US" noProof="0"/>
          </a:p>
        </p:txBody>
      </p:sp>
      <p:sp>
        <p:nvSpPr>
          <p:cNvPr id="11" name="图片占位符 10"/>
          <p:cNvSpPr>
            <a:spLocks noGrp="1"/>
          </p:cNvSpPr>
          <p:nvPr>
            <p:ph type="pic" sz="quarter" idx="14"/>
          </p:nvPr>
        </p:nvSpPr>
        <p:spPr>
          <a:xfrm>
            <a:off x="0" y="0"/>
            <a:ext cx="12192000" cy="6858000"/>
          </a:xfrm>
        </p:spPr>
        <p:txBody>
          <a:bodyPr rtlCol="0">
            <a:normAutofit/>
          </a:bodyPr>
          <a:lstStyle/>
          <a:p>
            <a:pPr lvl="0"/>
            <a:endParaRPr lang="zh-CN" altLang="en-US" noProof="0"/>
          </a:p>
        </p:txBody>
      </p:sp>
      <p:sp>
        <p:nvSpPr>
          <p:cNvPr id="5" name="Date Placeholder 3"/>
          <p:cNvSpPr>
            <a:spLocks noGrp="1"/>
          </p:cNvSpPr>
          <p:nvPr>
            <p:ph type="dt" sz="half" idx="15"/>
          </p:nvPr>
        </p:nvSpPr>
        <p:spPr/>
        <p:txBody>
          <a:bodyPr/>
          <a:lstStyle>
            <a:lvl1pPr>
              <a:defRPr/>
            </a:lvl1pPr>
          </a:lstStyle>
          <a:p>
            <a:pPr>
              <a:defRPr/>
            </a:pPr>
            <a:fld id="{D36AD322-B698-4928-BE4C-BAF1EB3B5CA1}" type="datetime1">
              <a:rPr lang="en-US"/>
            </a:fld>
            <a:endParaRPr lang="en-US"/>
          </a:p>
        </p:txBody>
      </p:sp>
      <p:sp>
        <p:nvSpPr>
          <p:cNvPr id="6" name="Footer Placeholder 4"/>
          <p:cNvSpPr>
            <a:spLocks noGrp="1"/>
          </p:cNvSpPr>
          <p:nvPr>
            <p:ph type="ftr" sz="quarter" idx="16"/>
          </p:nvPr>
        </p:nvSpPr>
        <p:spPr/>
        <p:txBody>
          <a:bodyPr/>
          <a:lstStyle>
            <a:lvl1pPr>
              <a:defRPr/>
            </a:lvl1pPr>
          </a:lstStyle>
          <a:p>
            <a:pPr>
              <a:defRPr/>
            </a:pPr>
            <a:endParaRPr lang="en-US"/>
          </a:p>
        </p:txBody>
      </p:sp>
      <p:sp>
        <p:nvSpPr>
          <p:cNvPr id="7" name="Slide Number Placeholder 5"/>
          <p:cNvSpPr>
            <a:spLocks noGrp="1"/>
          </p:cNvSpPr>
          <p:nvPr>
            <p:ph type="sldNum" sz="quarter" idx="17"/>
          </p:nvPr>
        </p:nvSpPr>
        <p:spPr/>
        <p:txBody>
          <a:bodyPr/>
          <a:lstStyle>
            <a:lvl1pPr>
              <a:defRPr/>
            </a:lvl1pPr>
          </a:lstStyle>
          <a:p>
            <a:pPr>
              <a:defRPr/>
            </a:pPr>
            <a:fld id="{9A49BF17-99EC-4C35-8FA9-4CF444CAF18C}" type="slidenum">
              <a:rPr lang="en-US"/>
            </a:fld>
            <a:endParaRPr lang="en-US"/>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3"/>
          <p:cNvSpPr>
            <a:spLocks noGrp="1"/>
          </p:cNvSpPr>
          <p:nvPr>
            <p:ph type="dt" sz="half" idx="10"/>
          </p:nvPr>
        </p:nvSpPr>
        <p:spPr/>
        <p:txBody>
          <a:bodyPr/>
          <a:lstStyle>
            <a:lvl1pPr>
              <a:defRPr/>
            </a:lvl1pPr>
          </a:lstStyle>
          <a:p>
            <a:pPr>
              <a:defRPr/>
            </a:pPr>
            <a:fld id="{8E06F743-D561-4FE5-A41E-837878A40FC4}" type="datetime1">
              <a:rPr lang="en-US"/>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4C1D2F8-3DCA-43E2-B96B-A72DDE0438AD}" type="slidenum">
              <a:rPr lang="en-US"/>
            </a:fld>
            <a:endParaRPr lang="en-US"/>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pPr>
              <a:defRPr/>
            </a:pPr>
            <a:fld id="{303E1073-0351-42FC-896F-562A7754498C}" type="datetime1">
              <a:rPr lang="en-US"/>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9B51812-D588-42B8-B3AE-18512E1FAD07}" type="slidenum">
              <a:rPr lang="en-US"/>
            </a:fld>
            <a:endParaRPr lang="en-US"/>
          </a:p>
        </p:txBody>
      </p:sp>
    </p:spTree>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pPr>
              <a:defRPr/>
            </a:pPr>
            <a:fld id="{85D7CF08-5E62-459C-9232-46A50B14FB68}" type="datetime1">
              <a:rPr lang="en-US"/>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08D709F-2086-403A-8035-BCF4AAF004FE}" type="slidenum">
              <a:rPr lang="en-US"/>
            </a:fld>
            <a:endParaRPr lang="en-US"/>
          </a:p>
        </p:txBody>
      </p:sp>
    </p:spTree>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0_Title Only">
    <p:spTree>
      <p:nvGrpSpPr>
        <p:cNvPr id="1" name=""/>
        <p:cNvGrpSpPr/>
        <p:nvPr/>
      </p:nvGrpSpPr>
      <p:grpSpPr>
        <a:xfrm>
          <a:off x="0" y="0"/>
          <a:ext cx="0" cy="0"/>
          <a:chOff x="0" y="0"/>
          <a:chExt cx="0" cy="0"/>
        </a:xfrm>
      </p:grpSpPr>
      <p:sp>
        <p:nvSpPr>
          <p:cNvPr id="12" name="Picture Placeholder 6"/>
          <p:cNvSpPr>
            <a:spLocks noGrp="1"/>
          </p:cNvSpPr>
          <p:nvPr>
            <p:ph type="pic" sz="quarter" idx="15"/>
          </p:nvPr>
        </p:nvSpPr>
        <p:spPr>
          <a:xfrm>
            <a:off x="636146" y="2030522"/>
            <a:ext cx="2454963" cy="3387184"/>
          </a:xfrm>
        </p:spPr>
        <p:txBody>
          <a:bodyPr rtlCol="0">
            <a:normAutofit/>
          </a:bodyPr>
          <a:lstStyle/>
          <a:p>
            <a:pPr lvl="0"/>
            <a:endParaRPr lang="en-US" noProof="0"/>
          </a:p>
        </p:txBody>
      </p:sp>
      <p:sp>
        <p:nvSpPr>
          <p:cNvPr id="11" name="Picture Placeholder 6"/>
          <p:cNvSpPr>
            <a:spLocks noGrp="1"/>
          </p:cNvSpPr>
          <p:nvPr>
            <p:ph type="pic" sz="quarter" idx="16"/>
          </p:nvPr>
        </p:nvSpPr>
        <p:spPr>
          <a:xfrm>
            <a:off x="3464012" y="2030522"/>
            <a:ext cx="2454963" cy="3387184"/>
          </a:xfrm>
        </p:spPr>
        <p:txBody>
          <a:bodyPr rtlCol="0">
            <a:normAutofit/>
          </a:bodyPr>
          <a:lstStyle/>
          <a:p>
            <a:pPr lvl="0"/>
            <a:endParaRPr lang="en-US" noProof="0"/>
          </a:p>
        </p:txBody>
      </p:sp>
      <p:sp>
        <p:nvSpPr>
          <p:cNvPr id="13" name="Picture Placeholder 6"/>
          <p:cNvSpPr>
            <a:spLocks noGrp="1"/>
          </p:cNvSpPr>
          <p:nvPr>
            <p:ph type="pic" sz="quarter" idx="17"/>
          </p:nvPr>
        </p:nvSpPr>
        <p:spPr>
          <a:xfrm>
            <a:off x="6291880" y="2030522"/>
            <a:ext cx="2454963" cy="3387184"/>
          </a:xfrm>
        </p:spPr>
        <p:txBody>
          <a:bodyPr rtlCol="0">
            <a:normAutofit/>
          </a:bodyPr>
          <a:lstStyle/>
          <a:p>
            <a:pPr lvl="0"/>
            <a:endParaRPr lang="en-US" noProof="0"/>
          </a:p>
        </p:txBody>
      </p:sp>
      <p:sp>
        <p:nvSpPr>
          <p:cNvPr id="14" name="Picture Placeholder 6"/>
          <p:cNvSpPr>
            <a:spLocks noGrp="1"/>
          </p:cNvSpPr>
          <p:nvPr>
            <p:ph type="pic" sz="quarter" idx="18"/>
          </p:nvPr>
        </p:nvSpPr>
        <p:spPr>
          <a:xfrm>
            <a:off x="9116747" y="2030522"/>
            <a:ext cx="2454963" cy="3387184"/>
          </a:xfrm>
        </p:spPr>
        <p:txBody>
          <a:bodyPr rtlCol="0">
            <a:normAutofit/>
          </a:bodyPr>
          <a:lstStyle/>
          <a:p>
            <a:pPr lvl="0"/>
            <a:endParaRPr lang="en-US" noProof="0"/>
          </a:p>
        </p:txBody>
      </p:sp>
      <p:sp>
        <p:nvSpPr>
          <p:cNvPr id="2" name="Title 1"/>
          <p:cNvSpPr>
            <a:spLocks noGrp="1"/>
          </p:cNvSpPr>
          <p:nvPr>
            <p:ph type="title"/>
          </p:nvPr>
        </p:nvSpPr>
        <p:spPr/>
        <p:txBody>
          <a:bodyPr/>
          <a:lstStyle>
            <a:lvl1pPr>
              <a:defRPr sz="4000" b="0"/>
            </a:lvl1pPr>
          </a:lstStyle>
          <a:p>
            <a:r>
              <a:rPr lang="zh-CN" altLang="en-US"/>
              <a:t>单击此处编辑母版标题样式</a:t>
            </a:r>
            <a:endParaRPr lang="en-US"/>
          </a:p>
        </p:txBody>
      </p:sp>
      <p:sp>
        <p:nvSpPr>
          <p:cNvPr id="7" name="Date Placeholder 2"/>
          <p:cNvSpPr>
            <a:spLocks noGrp="1"/>
          </p:cNvSpPr>
          <p:nvPr>
            <p:ph type="dt" sz="half" idx="19"/>
          </p:nvPr>
        </p:nvSpPr>
        <p:spPr/>
        <p:txBody>
          <a:bodyPr/>
          <a:lstStyle>
            <a:lvl1pPr>
              <a:defRPr/>
            </a:lvl1pPr>
          </a:lstStyle>
          <a:p>
            <a:pPr>
              <a:defRPr/>
            </a:pPr>
            <a:fld id="{C7E25365-EF47-4F3E-A845-345BD2B026B1}" type="datetime1">
              <a:rPr lang="en-US"/>
            </a:fld>
            <a:endParaRPr lang="en-US"/>
          </a:p>
        </p:txBody>
      </p:sp>
      <p:sp>
        <p:nvSpPr>
          <p:cNvPr id="8" name="Footer Placeholder 3"/>
          <p:cNvSpPr>
            <a:spLocks noGrp="1"/>
          </p:cNvSpPr>
          <p:nvPr>
            <p:ph type="ftr" sz="quarter" idx="20"/>
          </p:nvPr>
        </p:nvSpPr>
        <p:spPr/>
        <p:txBody>
          <a:bodyPr/>
          <a:lstStyle>
            <a:lvl1pPr>
              <a:defRPr>
                <a:solidFill>
                  <a:schemeClr val="bg2">
                    <a:lumMod val="75000"/>
                  </a:schemeClr>
                </a:solidFill>
              </a:defRPr>
            </a:lvl1pPr>
          </a:lstStyle>
          <a:p>
            <a:pPr>
              <a:defRPr/>
            </a:pPr>
            <a:endParaRPr lang="en-US"/>
          </a:p>
        </p:txBody>
      </p:sp>
      <p:sp>
        <p:nvSpPr>
          <p:cNvPr id="9" name="Slide Number Placeholder 4"/>
          <p:cNvSpPr>
            <a:spLocks noGrp="1"/>
          </p:cNvSpPr>
          <p:nvPr>
            <p:ph type="sldNum" sz="quarter" idx="21"/>
          </p:nvPr>
        </p:nvSpPr>
        <p:spPr>
          <a:xfrm>
            <a:off x="11323638" y="6229350"/>
            <a:ext cx="495300" cy="365125"/>
          </a:xfrm>
        </p:spPr>
        <p:txBody>
          <a:bodyPr/>
          <a:lstStyle>
            <a:lvl1pPr algn="ctr">
              <a:defRPr/>
            </a:lvl1pPr>
          </a:lstStyle>
          <a:p>
            <a:pPr>
              <a:defRPr/>
            </a:pPr>
            <a:fld id="{9B3CABC1-213C-43E8-A1F4-4D8A7EE62D2D}" type="slidenum">
              <a:rPr lang="en-US"/>
            </a:fld>
            <a:endParaRPr lang="en-US"/>
          </a:p>
        </p:txBody>
      </p:sp>
    </p:spTree>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1826684" y="301625"/>
            <a:ext cx="9751483" cy="1143000"/>
          </a:xfrm>
        </p:spPr>
        <p:txBody>
          <a:bodyPr/>
          <a:lstStyle/>
          <a:p>
            <a:r>
              <a:rPr lang="zh-CN" altLang="en-US"/>
              <a:t>单击此处编辑母版标题样式</a:t>
            </a:r>
            <a:endParaRPr lang="zh-CN" altLang="en-US"/>
          </a:p>
        </p:txBody>
      </p:sp>
      <p:sp>
        <p:nvSpPr>
          <p:cNvPr id="3" name="表格占位符 2"/>
          <p:cNvSpPr>
            <a:spLocks noGrp="1"/>
          </p:cNvSpPr>
          <p:nvPr>
            <p:ph type="tbl" idx="1"/>
          </p:nvPr>
        </p:nvSpPr>
        <p:spPr>
          <a:xfrm>
            <a:off x="1826684" y="1827213"/>
            <a:ext cx="9751483" cy="4114800"/>
          </a:xfrm>
        </p:spPr>
        <p:txBody>
          <a:bodyPr/>
          <a:lstStyle/>
          <a:p>
            <a:pPr lvl="0"/>
            <a:endParaRPr lang="zh-CN" altLang="en-US" noProof="0"/>
          </a:p>
        </p:txBody>
      </p:sp>
      <p:sp>
        <p:nvSpPr>
          <p:cNvPr id="4" name="Rectangle 4"/>
          <p:cNvSpPr>
            <a:spLocks noGrp="1" noChangeArrowheads="1"/>
          </p:cNvSpPr>
          <p:nvPr>
            <p:ph type="dt" sz="half" idx="10"/>
          </p:nvPr>
        </p:nvSpPr>
        <p:spPr/>
        <p:txBody>
          <a:bodyPr/>
          <a:lstStyle>
            <a:lvl1pPr>
              <a:defRPr/>
            </a:lvl1pPr>
          </a:lstStyle>
          <a:p>
            <a:pPr>
              <a:defRPr/>
            </a:pPr>
            <a:endParaRPr lang="en-US" altLang="zh-CN"/>
          </a:p>
        </p:txBody>
      </p:sp>
      <p:sp>
        <p:nvSpPr>
          <p:cNvPr id="5" name="Rectangle 5"/>
          <p:cNvSpPr>
            <a:spLocks noGrp="1" noChangeArrowheads="1"/>
          </p:cNvSpPr>
          <p:nvPr>
            <p:ph type="ftr" sz="quarter" idx="11"/>
          </p:nvPr>
        </p:nvSpPr>
        <p:spPr/>
        <p:txBody>
          <a:bodyPr/>
          <a:lstStyle>
            <a:lvl1pPr>
              <a:defRPr/>
            </a:lvl1pPr>
          </a:lstStyle>
          <a:p>
            <a:pPr>
              <a:defRPr/>
            </a:pPr>
            <a:endParaRPr lang="en-US" altLang="zh-CN"/>
          </a:p>
        </p:txBody>
      </p:sp>
      <p:sp>
        <p:nvSpPr>
          <p:cNvPr id="6" name="Rectangle 6"/>
          <p:cNvSpPr>
            <a:spLocks noGrp="1" noChangeArrowheads="1"/>
          </p:cNvSpPr>
          <p:nvPr>
            <p:ph type="sldNum" sz="quarter" idx="12"/>
          </p:nvPr>
        </p:nvSpPr>
        <p:spPr/>
        <p:txBody>
          <a:bodyPr/>
          <a:lstStyle>
            <a:lvl1pPr>
              <a:defRPr/>
            </a:lvl1pPr>
          </a:lstStyle>
          <a:p>
            <a:fld id="{914DCC33-7943-4AD5-96DA-FB78F23D1608}" type="slidenum">
              <a:rPr lang="zh-CN" altLang="en-US"/>
            </a:fld>
            <a:endParaRPr lang="en-US" altLang="zh-CN"/>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15C79DC5-C7CD-464E-BF89-84BCC10C48BA}" type="datetime1">
              <a:rPr lang="en-US"/>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B05BB70-0C5D-4B36-B957-1687AAB5170A}" type="slidenum">
              <a:rPr lang="en-US"/>
            </a:fld>
            <a:endParaRPr lang="en-US"/>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idx="1"/>
          </p:nvPr>
        </p:nvSpPr>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Date Placeholder 3"/>
          <p:cNvSpPr>
            <a:spLocks noGrp="1"/>
          </p:cNvSpPr>
          <p:nvPr>
            <p:ph type="dt" sz="half" idx="10"/>
          </p:nvPr>
        </p:nvSpPr>
        <p:spPr/>
        <p:txBody>
          <a:bodyPr/>
          <a:lstStyle>
            <a:lvl1pPr>
              <a:defRPr/>
            </a:lvl1pPr>
          </a:lstStyle>
          <a:p>
            <a:pPr>
              <a:defRPr/>
            </a:pPr>
            <a:fld id="{F8B7D8D6-64AD-46E4-8004-925A8CD6F3FB}" type="datetime1">
              <a:rPr lang="en-US"/>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9C79CC1-882A-42B9-97EC-139D5A81CC0F}" type="slidenum">
              <a:rPr lang="en-US"/>
            </a:fld>
            <a:endParaRPr lang="en-US"/>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endParaRPr lang="en-US"/>
          </a:p>
        </p:txBody>
      </p:sp>
      <p:sp>
        <p:nvSpPr>
          <p:cNvPr id="4" name="Date Placeholder 3"/>
          <p:cNvSpPr>
            <a:spLocks noGrp="1"/>
          </p:cNvSpPr>
          <p:nvPr>
            <p:ph type="dt" sz="half" idx="10"/>
          </p:nvPr>
        </p:nvSpPr>
        <p:spPr/>
        <p:txBody>
          <a:bodyPr/>
          <a:lstStyle>
            <a:lvl1pPr>
              <a:defRPr/>
            </a:lvl1pPr>
          </a:lstStyle>
          <a:p>
            <a:pPr>
              <a:defRPr/>
            </a:pPr>
            <a:fld id="{AB591B8C-C29C-453F-9C97-F3C32D9CAF58}" type="datetime1">
              <a:rPr lang="en-US"/>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58A8FB6-3EE4-4DA1-AB4E-E909C2BA4EA5}" type="slidenum">
              <a:rPr lang="en-US"/>
            </a:fld>
            <a:endParaRPr lang="en-US"/>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Date Placeholder 3"/>
          <p:cNvSpPr>
            <a:spLocks noGrp="1"/>
          </p:cNvSpPr>
          <p:nvPr>
            <p:ph type="dt" sz="half" idx="10"/>
          </p:nvPr>
        </p:nvSpPr>
        <p:spPr/>
        <p:txBody>
          <a:bodyPr/>
          <a:lstStyle>
            <a:lvl1pPr>
              <a:defRPr/>
            </a:lvl1pPr>
          </a:lstStyle>
          <a:p>
            <a:pPr>
              <a:defRPr/>
            </a:pPr>
            <a:fld id="{26739EBC-BB19-4347-BC2C-C0130D4B26E7}" type="datetime1">
              <a:rPr lang="en-US"/>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E4A556A-F0C2-4733-B455-E7C27E7645AB}" type="slidenum">
              <a:rPr lang="en-US"/>
            </a:fld>
            <a:endParaRPr lang="en-US"/>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endParaRPr lang="en-US"/>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7" name="Date Placeholder 3"/>
          <p:cNvSpPr>
            <a:spLocks noGrp="1"/>
          </p:cNvSpPr>
          <p:nvPr>
            <p:ph type="dt" sz="half" idx="10"/>
          </p:nvPr>
        </p:nvSpPr>
        <p:spPr/>
        <p:txBody>
          <a:bodyPr/>
          <a:lstStyle>
            <a:lvl1pPr>
              <a:defRPr/>
            </a:lvl1pPr>
          </a:lstStyle>
          <a:p>
            <a:pPr>
              <a:defRPr/>
            </a:pPr>
            <a:fld id="{6935D325-D77E-4A19-A6CF-CD97E52BA6D0}" type="datetime1">
              <a:rPr lang="en-US"/>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7121FF9E-1F67-4EA7-8B6C-89EC36B3CA51}" type="slidenum">
              <a:rPr lang="en-US"/>
            </a:fld>
            <a:endParaRPr lang="en-US"/>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000" b="0"/>
            </a:lvl1pPr>
          </a:lstStyle>
          <a:p>
            <a:r>
              <a:rPr lang="zh-CN" altLang="en-US"/>
              <a:t>单击此处编辑母版标题样式</a:t>
            </a:r>
            <a:endParaRPr lang="en-US"/>
          </a:p>
        </p:txBody>
      </p:sp>
      <p:sp>
        <p:nvSpPr>
          <p:cNvPr id="3" name="Date Placeholder 2"/>
          <p:cNvSpPr>
            <a:spLocks noGrp="1"/>
          </p:cNvSpPr>
          <p:nvPr>
            <p:ph type="dt" sz="half" idx="10"/>
          </p:nvPr>
        </p:nvSpPr>
        <p:spPr/>
        <p:txBody>
          <a:bodyPr/>
          <a:lstStyle>
            <a:lvl1pPr>
              <a:defRPr/>
            </a:lvl1pPr>
          </a:lstStyle>
          <a:p>
            <a:pPr>
              <a:defRPr/>
            </a:pPr>
            <a:fld id="{A681DD4C-4954-4693-9AEF-E434495C6C43}" type="datetime1">
              <a:rPr lang="en-US"/>
            </a:fld>
            <a:endParaRPr lang="en-US"/>
          </a:p>
        </p:txBody>
      </p:sp>
      <p:sp>
        <p:nvSpPr>
          <p:cNvPr id="4" name="Footer Placeholder 3"/>
          <p:cNvSpPr>
            <a:spLocks noGrp="1"/>
          </p:cNvSpPr>
          <p:nvPr>
            <p:ph type="ftr" sz="quarter" idx="11"/>
          </p:nvPr>
        </p:nvSpPr>
        <p:spPr/>
        <p:txBody>
          <a:bodyPr/>
          <a:lstStyle>
            <a:lvl1pPr>
              <a:defRPr>
                <a:solidFill>
                  <a:schemeClr val="bg2">
                    <a:lumMod val="75000"/>
                  </a:schemeClr>
                </a:solidFill>
              </a:defRPr>
            </a:lvl1pPr>
          </a:lstStyle>
          <a:p>
            <a:pPr>
              <a:defRPr/>
            </a:pPr>
            <a:endParaRPr lang="en-US"/>
          </a:p>
        </p:txBody>
      </p:sp>
      <p:sp>
        <p:nvSpPr>
          <p:cNvPr id="5" name="Slide Number Placeholder 4"/>
          <p:cNvSpPr>
            <a:spLocks noGrp="1"/>
          </p:cNvSpPr>
          <p:nvPr>
            <p:ph type="sldNum" sz="quarter" idx="12"/>
          </p:nvPr>
        </p:nvSpPr>
        <p:spPr>
          <a:xfrm>
            <a:off x="11323638" y="6229350"/>
            <a:ext cx="495300" cy="365125"/>
          </a:xfrm>
        </p:spPr>
        <p:txBody>
          <a:bodyPr/>
          <a:lstStyle>
            <a:lvl1pPr algn="ctr">
              <a:defRPr/>
            </a:lvl1pPr>
          </a:lstStyle>
          <a:p>
            <a:pPr>
              <a:defRPr/>
            </a:pPr>
            <a:fld id="{D2039341-A92E-42EB-A035-3B0DC0F527FA}" type="slidenum">
              <a:rPr lang="en-US"/>
            </a:fld>
            <a:endParaRPr lang="en-US"/>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42F41B9-C473-4A65-AC3F-72AD61060773}" type="datetime1">
              <a:rPr lang="en-US"/>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BBB2FD0E-F7C6-4935-8207-0E95804A8A2B}" type="slidenum">
              <a:rPr lang="en-US"/>
            </a:fld>
            <a:endParaRPr lang="en-US"/>
          </a:p>
        </p:txBody>
      </p:sp>
    </p:spTree>
  </p:cSld>
  <p:clrMapOvr>
    <a:masterClrMapping/>
  </p:clrMapOvr>
  <p:transition spd="med">
    <p:fade/>
  </p:transition>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endParaRPr lang="en-US"/>
          </a:p>
          <a:p>
            <a:pPr lvl="1"/>
            <a:r>
              <a:rPr lang="en-US"/>
              <a:t>Second level</a:t>
            </a:r>
            <a:endParaRPr lang="en-US"/>
          </a:p>
          <a:p>
            <a:pPr lvl="2"/>
            <a:r>
              <a:rPr lang="en-US"/>
              <a:t>Third level</a:t>
            </a:r>
            <a:endParaRPr lang="en-US"/>
          </a:p>
          <a:p>
            <a:pPr lvl="3"/>
            <a:r>
              <a:rPr lang="en-US"/>
              <a:t>Fourth level</a:t>
            </a:r>
            <a:endParaRPr lang="en-US"/>
          </a:p>
          <a:p>
            <a:pPr lvl="4"/>
            <a:r>
              <a:rPr lang="en-US"/>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endParaRPr lang="en-US"/>
          </a:p>
        </p:txBody>
      </p:sp>
      <p:sp>
        <p:nvSpPr>
          <p:cNvPr id="5" name="Date Placeholder 3"/>
          <p:cNvSpPr>
            <a:spLocks noGrp="1"/>
          </p:cNvSpPr>
          <p:nvPr>
            <p:ph type="dt" sz="half" idx="10"/>
          </p:nvPr>
        </p:nvSpPr>
        <p:spPr/>
        <p:txBody>
          <a:bodyPr/>
          <a:lstStyle>
            <a:lvl1pPr>
              <a:defRPr/>
            </a:lvl1pPr>
          </a:lstStyle>
          <a:p>
            <a:pPr>
              <a:defRPr/>
            </a:pPr>
            <a:fld id="{F7ADCC15-8061-4366-920B-F7B759BBBB1A}" type="datetime1">
              <a:rPr lang="en-US"/>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1DCD034-D3BE-4F0D-8B4D-127B71AB7C15}" type="slidenum">
              <a:rPr lang="en-US"/>
            </a:fld>
            <a:endParaRPr lang="en-US"/>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auto">
          <a:xfrm>
            <a:off x="838200" y="438150"/>
            <a:ext cx="10515600" cy="715963"/>
          </a:xfrm>
          <a:prstGeom prst="rect">
            <a:avLst/>
          </a:prstGeom>
          <a:noFill/>
          <a:ln w="9525">
            <a:noFill/>
            <a:miter lim="800000"/>
          </a:ln>
        </p:spPr>
        <p:txBody>
          <a:bodyPr vert="horz" wrap="square" lIns="36000" tIns="45720" rIns="36000" bIns="45720" numCol="1" anchor="ctr" anchorCtr="0" compatLnSpc="1"/>
          <a:lstStyle/>
          <a:p>
            <a:pPr lvl="0"/>
            <a:r>
              <a:rPr lang="en-US" altLang="zh-CN"/>
              <a:t>Click to edit Master title style</a:t>
            </a:r>
            <a:endParaRPr lang="en-US" altLang="zh-CN"/>
          </a:p>
        </p:txBody>
      </p:sp>
      <p:sp>
        <p:nvSpPr>
          <p:cNvPr id="1027" name="Text Placeholder 2"/>
          <p:cNvSpPr>
            <a:spLocks noGrp="1"/>
          </p:cNvSpPr>
          <p:nvPr>
            <p:ph type="body" idx="1"/>
          </p:nvPr>
        </p:nvSpPr>
        <p:spPr bwMode="auto">
          <a:xfrm>
            <a:off x="838200" y="1295400"/>
            <a:ext cx="10515600" cy="4881563"/>
          </a:xfrm>
          <a:prstGeom prst="rect">
            <a:avLst/>
          </a:prstGeom>
          <a:noFill/>
          <a:ln w="9525">
            <a:noFill/>
            <a:miter lim="800000"/>
          </a:ln>
        </p:spPr>
        <p:txBody>
          <a:bodyPr vert="horz" wrap="square" lIns="91440" tIns="45720" rIns="91440" bIns="45720" numCol="1" anchor="t" anchorCtr="0" compatLnSpc="1"/>
          <a:lstStyle/>
          <a:p>
            <a:pPr lvl="0"/>
            <a:r>
              <a:rPr lang="en-US" altLang="zh-CN"/>
              <a:t>Click to edit Master text styles</a:t>
            </a:r>
            <a:endParaRPr lang="en-US" altLang="zh-CN"/>
          </a:p>
          <a:p>
            <a:pPr lvl="1"/>
            <a:r>
              <a:rPr lang="en-US" altLang="zh-CN"/>
              <a:t>Second level</a:t>
            </a:r>
            <a:endParaRPr lang="en-US" altLang="zh-CN"/>
          </a:p>
          <a:p>
            <a:pPr lvl="2"/>
            <a:r>
              <a:rPr lang="en-US" altLang="zh-CN"/>
              <a:t>Third level</a:t>
            </a:r>
            <a:endParaRPr lang="en-US" altLang="zh-CN"/>
          </a:p>
          <a:p>
            <a:pPr lvl="3"/>
            <a:r>
              <a:rPr lang="en-US" altLang="zh-CN"/>
              <a:t>Fourth level</a:t>
            </a:r>
            <a:endParaRPr lang="en-US" altLang="zh-CN"/>
          </a:p>
          <a:p>
            <a:pPr lvl="4"/>
            <a:r>
              <a:rPr lang="en-US" altLang="zh-CN"/>
              <a:t>Fifth level</a:t>
            </a:r>
            <a:endParaRPr lang="en-US" altLang="zh-CN"/>
          </a:p>
        </p:txBody>
      </p:sp>
      <p:sp>
        <p:nvSpPr>
          <p:cNvPr id="4" name="Date Placeholder 3"/>
          <p:cNvSpPr>
            <a:spLocks noGrp="1"/>
          </p:cNvSpPr>
          <p:nvPr>
            <p:ph type="dt" sz="half" idx="2"/>
          </p:nvPr>
        </p:nvSpPr>
        <p:spPr>
          <a:xfrm>
            <a:off x="5410200" y="6248400"/>
            <a:ext cx="27432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defRPr>
            </a:lvl1pPr>
          </a:lstStyle>
          <a:p>
            <a:pPr>
              <a:defRPr/>
            </a:pPr>
            <a:fld id="{235CF48D-9833-4295-AB69-F05137CF57AA}" type="datetime1">
              <a:rPr lang="en-US"/>
            </a:fld>
            <a:endParaRPr lang="en-US"/>
          </a:p>
        </p:txBody>
      </p:sp>
      <p:sp>
        <p:nvSpPr>
          <p:cNvPr id="5" name="Footer Placeholder 4"/>
          <p:cNvSpPr>
            <a:spLocks noGrp="1"/>
          </p:cNvSpPr>
          <p:nvPr>
            <p:ph type="ftr" sz="quarter" idx="3"/>
          </p:nvPr>
        </p:nvSpPr>
        <p:spPr>
          <a:xfrm>
            <a:off x="838200" y="6248400"/>
            <a:ext cx="4114800" cy="365125"/>
          </a:xfrm>
          <a:prstGeom prst="rect">
            <a:avLst/>
          </a:prstGeom>
        </p:spPr>
        <p:txBody>
          <a:bodyPr vert="horz" lIns="0" tIns="45720" rIns="91440" bIns="45720" rtlCol="0" anchor="ctr"/>
          <a:lstStyle>
            <a:lvl1pPr algn="l" fontAlgn="auto">
              <a:spcBef>
                <a:spcPts val="0"/>
              </a:spcBef>
              <a:spcAft>
                <a:spcPts val="0"/>
              </a:spcAft>
              <a:defRPr sz="1400">
                <a:solidFill>
                  <a:schemeClr val="tx1">
                    <a:tint val="75000"/>
                  </a:schemeClr>
                </a:solidFill>
                <a:latin typeface="+mn-lt"/>
                <a:ea typeface="+mn-ea"/>
              </a:defRPr>
            </a:lvl1pPr>
          </a:lstStyle>
          <a:p>
            <a:pPr>
              <a:defRPr/>
            </a:pPr>
            <a:endParaRPr lang="en-US"/>
          </a:p>
        </p:txBody>
      </p:sp>
      <p:sp>
        <p:nvSpPr>
          <p:cNvPr id="8" name="Rectangle 7"/>
          <p:cNvSpPr/>
          <p:nvPr/>
        </p:nvSpPr>
        <p:spPr>
          <a:xfrm>
            <a:off x="11353800" y="6178550"/>
            <a:ext cx="434975" cy="4460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6" name="Slide Number Placeholder 5"/>
          <p:cNvSpPr>
            <a:spLocks noGrp="1"/>
          </p:cNvSpPr>
          <p:nvPr>
            <p:ph type="sldNum" sz="quarter" idx="4"/>
          </p:nvPr>
        </p:nvSpPr>
        <p:spPr>
          <a:xfrm>
            <a:off x="11310938" y="6224588"/>
            <a:ext cx="520700" cy="365125"/>
          </a:xfrm>
          <a:prstGeom prst="rect">
            <a:avLst/>
          </a:prstGeom>
        </p:spPr>
        <p:txBody>
          <a:bodyPr vert="horz" lIns="91440" tIns="45720" rIns="91440" bIns="45720" rtlCol="0" anchor="ctr"/>
          <a:lstStyle>
            <a:lvl1pPr algn="ctr" fontAlgn="auto">
              <a:spcBef>
                <a:spcPts val="0"/>
              </a:spcBef>
              <a:spcAft>
                <a:spcPts val="0"/>
              </a:spcAft>
              <a:defRPr sz="1400" b="1">
                <a:solidFill>
                  <a:schemeClr val="bg1"/>
                </a:solidFill>
                <a:latin typeface="+mj-lt"/>
                <a:ea typeface="+mn-ea"/>
              </a:defRPr>
            </a:lvl1pPr>
          </a:lstStyle>
          <a:p>
            <a:pPr>
              <a:defRPr/>
            </a:pPr>
            <a:fld id="{EE64D31E-B9C9-4ECA-AEEB-71AC3539AECD}" type="slidenum">
              <a:rPr lang="en-US"/>
            </a:fld>
            <a:endParaRPr lang="en-US"/>
          </a:p>
        </p:txBody>
      </p:sp>
      <p:sp>
        <p:nvSpPr>
          <p:cNvPr id="9" name="Rectangle 8"/>
          <p:cNvSpPr/>
          <p:nvPr userDrawn="1"/>
        </p:nvSpPr>
        <p:spPr>
          <a:xfrm>
            <a:off x="11353800" y="6178550"/>
            <a:ext cx="434975" cy="446088"/>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spd="med">
    <p:fade/>
  </p:transition>
  <p:hf hdr="0" ftr="0" dt="0"/>
  <p:txStyles>
    <p:titleStyle>
      <a:lvl1pPr algn="l" rtl="0" eaLnBrk="0" fontAlgn="base" hangingPunct="0">
        <a:lnSpc>
          <a:spcPct val="90000"/>
        </a:lnSpc>
        <a:spcBef>
          <a:spcPct val="0"/>
        </a:spcBef>
        <a:spcAft>
          <a:spcPct val="0"/>
        </a:spcAft>
        <a:defRPr sz="4000" b="1" kern="1200">
          <a:solidFill>
            <a:srgbClr val="495A66"/>
          </a:solidFill>
          <a:latin typeface="+mj-lt"/>
          <a:ea typeface="+mj-ea"/>
          <a:cs typeface="+mj-cs"/>
        </a:defRPr>
      </a:lvl1pPr>
      <a:lvl2pPr algn="l" rtl="0" eaLnBrk="0" fontAlgn="base" hangingPunct="0">
        <a:lnSpc>
          <a:spcPct val="90000"/>
        </a:lnSpc>
        <a:spcBef>
          <a:spcPct val="0"/>
        </a:spcBef>
        <a:spcAft>
          <a:spcPct val="0"/>
        </a:spcAft>
        <a:defRPr sz="4000" b="1">
          <a:solidFill>
            <a:srgbClr val="495A66"/>
          </a:solidFill>
          <a:latin typeface="Lato" panose="020F0502020204030203"/>
        </a:defRPr>
      </a:lvl2pPr>
      <a:lvl3pPr algn="l" rtl="0" eaLnBrk="0" fontAlgn="base" hangingPunct="0">
        <a:lnSpc>
          <a:spcPct val="90000"/>
        </a:lnSpc>
        <a:spcBef>
          <a:spcPct val="0"/>
        </a:spcBef>
        <a:spcAft>
          <a:spcPct val="0"/>
        </a:spcAft>
        <a:defRPr sz="4000" b="1">
          <a:solidFill>
            <a:srgbClr val="495A66"/>
          </a:solidFill>
          <a:latin typeface="Lato" panose="020F0502020204030203"/>
        </a:defRPr>
      </a:lvl3pPr>
      <a:lvl4pPr algn="l" rtl="0" eaLnBrk="0" fontAlgn="base" hangingPunct="0">
        <a:lnSpc>
          <a:spcPct val="90000"/>
        </a:lnSpc>
        <a:spcBef>
          <a:spcPct val="0"/>
        </a:spcBef>
        <a:spcAft>
          <a:spcPct val="0"/>
        </a:spcAft>
        <a:defRPr sz="4000" b="1">
          <a:solidFill>
            <a:srgbClr val="495A66"/>
          </a:solidFill>
          <a:latin typeface="Lato" panose="020F0502020204030203"/>
        </a:defRPr>
      </a:lvl4pPr>
      <a:lvl5pPr algn="l" rtl="0" eaLnBrk="0" fontAlgn="base" hangingPunct="0">
        <a:lnSpc>
          <a:spcPct val="90000"/>
        </a:lnSpc>
        <a:spcBef>
          <a:spcPct val="0"/>
        </a:spcBef>
        <a:spcAft>
          <a:spcPct val="0"/>
        </a:spcAft>
        <a:defRPr sz="4000" b="1">
          <a:solidFill>
            <a:srgbClr val="495A66"/>
          </a:solidFill>
          <a:latin typeface="Lato" panose="020F0502020204030203"/>
        </a:defRPr>
      </a:lvl5pPr>
      <a:lvl6pPr marL="457200" algn="l" rtl="0" fontAlgn="base">
        <a:lnSpc>
          <a:spcPct val="90000"/>
        </a:lnSpc>
        <a:spcBef>
          <a:spcPct val="0"/>
        </a:spcBef>
        <a:spcAft>
          <a:spcPct val="0"/>
        </a:spcAft>
        <a:defRPr sz="4000" b="1">
          <a:solidFill>
            <a:srgbClr val="495A66"/>
          </a:solidFill>
          <a:latin typeface="Lato" panose="020F0502020204030203"/>
        </a:defRPr>
      </a:lvl6pPr>
      <a:lvl7pPr marL="914400" algn="l" rtl="0" fontAlgn="base">
        <a:lnSpc>
          <a:spcPct val="90000"/>
        </a:lnSpc>
        <a:spcBef>
          <a:spcPct val="0"/>
        </a:spcBef>
        <a:spcAft>
          <a:spcPct val="0"/>
        </a:spcAft>
        <a:defRPr sz="4000" b="1">
          <a:solidFill>
            <a:srgbClr val="495A66"/>
          </a:solidFill>
          <a:latin typeface="Lato" panose="020F0502020204030203"/>
        </a:defRPr>
      </a:lvl7pPr>
      <a:lvl8pPr marL="1371600" algn="l" rtl="0" fontAlgn="base">
        <a:lnSpc>
          <a:spcPct val="90000"/>
        </a:lnSpc>
        <a:spcBef>
          <a:spcPct val="0"/>
        </a:spcBef>
        <a:spcAft>
          <a:spcPct val="0"/>
        </a:spcAft>
        <a:defRPr sz="4000" b="1">
          <a:solidFill>
            <a:srgbClr val="495A66"/>
          </a:solidFill>
          <a:latin typeface="Lato" panose="020F0502020204030203"/>
        </a:defRPr>
      </a:lvl8pPr>
      <a:lvl9pPr marL="1828800" algn="l" rtl="0" fontAlgn="base">
        <a:lnSpc>
          <a:spcPct val="90000"/>
        </a:lnSpc>
        <a:spcBef>
          <a:spcPct val="0"/>
        </a:spcBef>
        <a:spcAft>
          <a:spcPct val="0"/>
        </a:spcAft>
        <a:defRPr sz="4000" b="1">
          <a:solidFill>
            <a:srgbClr val="495A66"/>
          </a:solidFill>
          <a:latin typeface="Lato" panose="020F0502020204030203"/>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6E8798"/>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6E8798"/>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6E8798"/>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6E8798"/>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6E879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image" Target="../media/image1.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8.xml"/><Relationship Id="rId1" Type="http://schemas.openxmlformats.org/officeDocument/2006/relationships/image" Target="../media/image8.png"/></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emf"/></Relationships>
</file>

<file path=ppt/slides/_rels/slide14.xml.rels><?xml version="1.0" encoding="UTF-8" standalone="yes"?>
<Relationships xmlns="http://schemas.openxmlformats.org/package/2006/relationships"><Relationship Id="rId7" Type="http://schemas.openxmlformats.org/officeDocument/2006/relationships/notesSlide" Target="../notesSlides/notesSlide12.xml"/><Relationship Id="rId6" Type="http://schemas.openxmlformats.org/officeDocument/2006/relationships/slideLayout" Target="../slideLayouts/slideLayout8.xml"/><Relationship Id="rId5" Type="http://schemas.microsoft.com/office/2007/relationships/diagramDrawing" Target="../diagrams/drawing2.xml"/><Relationship Id="rId4" Type="http://schemas.openxmlformats.org/officeDocument/2006/relationships/diagramColors" Target="../diagrams/colors2.xml"/><Relationship Id="rId3" Type="http://schemas.openxmlformats.org/officeDocument/2006/relationships/diagramQuickStyle" Target="../diagrams/quickStyle2.xml"/><Relationship Id="rId2" Type="http://schemas.openxmlformats.org/officeDocument/2006/relationships/diagramLayout" Target="../diagrams/layout2.xml"/><Relationship Id="rId1" Type="http://schemas.openxmlformats.org/officeDocument/2006/relationships/diagramData" Target="../diagrams/data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image" Target="../media/image10.png"/><Relationship Id="rId1" Type="http://schemas.openxmlformats.org/officeDocument/2006/relationships/image" Target="../media/image9.png"/></Relationships>
</file>

<file path=ppt/slides/_rels/slide16.xml.rels><?xml version="1.0" encoding="UTF-8" standalone="yes"?>
<Relationships xmlns="http://schemas.openxmlformats.org/package/2006/relationships"><Relationship Id="rId8" Type="http://schemas.openxmlformats.org/officeDocument/2006/relationships/notesSlide" Target="../notesSlides/notesSlide13.xml"/><Relationship Id="rId7" Type="http://schemas.openxmlformats.org/officeDocument/2006/relationships/slideLayout" Target="../slideLayouts/slideLayout8.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image" Target="../media/image11.png"/></Relationships>
</file>

<file path=ppt/slides/_rels/slide17.xml.rels><?xml version="1.0" encoding="UTF-8" standalone="yes"?>
<Relationships xmlns="http://schemas.openxmlformats.org/package/2006/relationships"><Relationship Id="rId8" Type="http://schemas.openxmlformats.org/officeDocument/2006/relationships/notesSlide" Target="../notesSlides/notesSlide14.xml"/><Relationship Id="rId7" Type="http://schemas.openxmlformats.org/officeDocument/2006/relationships/slideLayout" Target="../slideLayouts/slideLayout8.xml"/><Relationship Id="rId6" Type="http://schemas.openxmlformats.org/officeDocument/2006/relationships/image" Target="../media/image12.png"/><Relationship Id="rId5" Type="http://schemas.microsoft.com/office/2007/relationships/diagramDrawing" Target="../diagrams/drawing4.xml"/><Relationship Id="rId4" Type="http://schemas.openxmlformats.org/officeDocument/2006/relationships/diagramColors" Target="../diagrams/colors4.xml"/><Relationship Id="rId3" Type="http://schemas.openxmlformats.org/officeDocument/2006/relationships/diagramQuickStyle" Target="../diagrams/quickStyle4.xml"/><Relationship Id="rId2" Type="http://schemas.openxmlformats.org/officeDocument/2006/relationships/diagramLayout" Target="../diagrams/layout4.xml"/><Relationship Id="rId1" Type="http://schemas.openxmlformats.org/officeDocument/2006/relationships/diagramData" Target="../diagrams/data4.xml"/></Relationships>
</file>

<file path=ppt/slides/_rels/slide18.xml.rels><?xml version="1.0" encoding="UTF-8" standalone="yes"?>
<Relationships xmlns="http://schemas.openxmlformats.org/package/2006/relationships"><Relationship Id="rId9" Type="http://schemas.openxmlformats.org/officeDocument/2006/relationships/image" Target="../media/image14.wmf"/><Relationship Id="rId8" Type="http://schemas.openxmlformats.org/officeDocument/2006/relationships/oleObject" Target="../embeddings/oleObject3.bin"/><Relationship Id="rId7" Type="http://schemas.openxmlformats.org/officeDocument/2006/relationships/image" Target="../media/image13.wmf"/><Relationship Id="rId6" Type="http://schemas.openxmlformats.org/officeDocument/2006/relationships/oleObject" Target="../embeddings/oleObject2.bin"/><Relationship Id="rId5" Type="http://schemas.microsoft.com/office/2007/relationships/diagramDrawing" Target="../diagrams/drawing5.xml"/><Relationship Id="rId4" Type="http://schemas.openxmlformats.org/officeDocument/2006/relationships/diagramColors" Target="../diagrams/colors5.xml"/><Relationship Id="rId3" Type="http://schemas.openxmlformats.org/officeDocument/2006/relationships/diagramQuickStyle" Target="../diagrams/quickStyle5.xml"/><Relationship Id="rId2" Type="http://schemas.openxmlformats.org/officeDocument/2006/relationships/diagramLayout" Target="../diagrams/layout5.xml"/><Relationship Id="rId12" Type="http://schemas.openxmlformats.org/officeDocument/2006/relationships/notesSlide" Target="../notesSlides/notesSlide15.xml"/><Relationship Id="rId11" Type="http://schemas.openxmlformats.org/officeDocument/2006/relationships/vmlDrawing" Target="../drawings/vmlDrawing2.vml"/><Relationship Id="rId10" Type="http://schemas.openxmlformats.org/officeDocument/2006/relationships/slideLayout" Target="../slideLayouts/slideLayout8.xml"/><Relationship Id="rId1" Type="http://schemas.openxmlformats.org/officeDocument/2006/relationships/diagramData" Target="../diagrams/data5.xml"/></Relationships>
</file>

<file path=ppt/slides/_rels/slide19.xml.rels><?xml version="1.0" encoding="UTF-8" standalone="yes"?>
<Relationships xmlns="http://schemas.openxmlformats.org/package/2006/relationships"><Relationship Id="rId6" Type="http://schemas.openxmlformats.org/officeDocument/2006/relationships/notesSlide" Target="../notesSlides/notesSlide16.xml"/><Relationship Id="rId5" Type="http://schemas.openxmlformats.org/officeDocument/2006/relationships/vmlDrawing" Target="../drawings/vmlDrawing3.vml"/><Relationship Id="rId4" Type="http://schemas.openxmlformats.org/officeDocument/2006/relationships/slideLayout" Target="../slideLayouts/slideLayout2.xml"/><Relationship Id="rId3" Type="http://schemas.openxmlformats.org/officeDocument/2006/relationships/image" Target="../media/image16.png"/><Relationship Id="rId2" Type="http://schemas.openxmlformats.org/officeDocument/2006/relationships/image" Target="../media/image15.wmf"/><Relationship Id="rId1" Type="http://schemas.openxmlformats.org/officeDocument/2006/relationships/oleObject" Target="../embeddings/oleObject4.bin"/></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8.xml"/><Relationship Id="rId1" Type="http://schemas.openxmlformats.org/officeDocument/2006/relationships/image" Target="../media/image2.jpeg"/></Relationships>
</file>

<file path=ppt/slides/_rels/slide20.xml.rels><?xml version="1.0" encoding="UTF-8" standalone="yes"?>
<Relationships xmlns="http://schemas.openxmlformats.org/package/2006/relationships"><Relationship Id="rId6" Type="http://schemas.openxmlformats.org/officeDocument/2006/relationships/notesSlide" Target="../notesSlides/notesSlide17.xml"/><Relationship Id="rId5" Type="http://schemas.openxmlformats.org/officeDocument/2006/relationships/vmlDrawing" Target="../drawings/vmlDrawing4.vml"/><Relationship Id="rId4" Type="http://schemas.openxmlformats.org/officeDocument/2006/relationships/slideLayout" Target="../slideLayouts/slideLayout8.xml"/><Relationship Id="rId3" Type="http://schemas.openxmlformats.org/officeDocument/2006/relationships/image" Target="../media/image18.png"/><Relationship Id="rId2" Type="http://schemas.openxmlformats.org/officeDocument/2006/relationships/image" Target="../media/image17.wmf"/><Relationship Id="rId1" Type="http://schemas.openxmlformats.org/officeDocument/2006/relationships/oleObject" Target="../embeddings/oleObject5.bin"/></Relationships>
</file>

<file path=ppt/slides/_rels/slide21.xml.rels><?xml version="1.0" encoding="UTF-8" standalone="yes"?>
<Relationships xmlns="http://schemas.openxmlformats.org/package/2006/relationships"><Relationship Id="rId6" Type="http://schemas.openxmlformats.org/officeDocument/2006/relationships/notesSlide" Target="../notesSlides/notesSlide18.xml"/><Relationship Id="rId5" Type="http://schemas.openxmlformats.org/officeDocument/2006/relationships/vmlDrawing" Target="../drawings/vmlDrawing5.vml"/><Relationship Id="rId4" Type="http://schemas.openxmlformats.org/officeDocument/2006/relationships/slideLayout" Target="../slideLayouts/slideLayout2.xml"/><Relationship Id="rId3" Type="http://schemas.openxmlformats.org/officeDocument/2006/relationships/image" Target="../media/image20.png"/><Relationship Id="rId2" Type="http://schemas.openxmlformats.org/officeDocument/2006/relationships/image" Target="../media/image19.wmf"/><Relationship Id="rId1" Type="http://schemas.openxmlformats.org/officeDocument/2006/relationships/oleObject" Target="../embeddings/oleObject6.bin"/></Relationships>
</file>

<file path=ppt/slides/_rels/slide22.xml.rels><?xml version="1.0" encoding="UTF-8" standalone="yes"?>
<Relationships xmlns="http://schemas.openxmlformats.org/package/2006/relationships"><Relationship Id="rId6" Type="http://schemas.openxmlformats.org/officeDocument/2006/relationships/notesSlide" Target="../notesSlides/notesSlide19.xml"/><Relationship Id="rId5" Type="http://schemas.openxmlformats.org/officeDocument/2006/relationships/vmlDrawing" Target="../drawings/vmlDrawing6.vml"/><Relationship Id="rId4" Type="http://schemas.openxmlformats.org/officeDocument/2006/relationships/slideLayout" Target="../slideLayouts/slideLayout8.xml"/><Relationship Id="rId3" Type="http://schemas.openxmlformats.org/officeDocument/2006/relationships/image" Target="../media/image22.png"/><Relationship Id="rId2" Type="http://schemas.openxmlformats.org/officeDocument/2006/relationships/image" Target="../media/image21.wmf"/><Relationship Id="rId1" Type="http://schemas.openxmlformats.org/officeDocument/2006/relationships/oleObject" Target="../embeddings/oleObject7.bin"/></Relationships>
</file>

<file path=ppt/slides/_rels/slide23.xml.rels><?xml version="1.0" encoding="UTF-8" standalone="yes"?>
<Relationships xmlns="http://schemas.openxmlformats.org/package/2006/relationships"><Relationship Id="rId6" Type="http://schemas.openxmlformats.org/officeDocument/2006/relationships/notesSlide" Target="../notesSlides/notesSlide20.xml"/><Relationship Id="rId5" Type="http://schemas.openxmlformats.org/officeDocument/2006/relationships/vmlDrawing" Target="../drawings/vmlDrawing7.vml"/><Relationship Id="rId4" Type="http://schemas.openxmlformats.org/officeDocument/2006/relationships/slideLayout" Target="../slideLayouts/slideLayout2.xml"/><Relationship Id="rId3" Type="http://schemas.openxmlformats.org/officeDocument/2006/relationships/image" Target="../media/image24.png"/><Relationship Id="rId2" Type="http://schemas.openxmlformats.org/officeDocument/2006/relationships/image" Target="../media/image23.wmf"/><Relationship Id="rId1" Type="http://schemas.openxmlformats.org/officeDocument/2006/relationships/oleObject" Target="../embeddings/oleObject8.bin"/></Relationships>
</file>

<file path=ppt/slides/_rels/slide24.xml.rels><?xml version="1.0" encoding="UTF-8" standalone="yes"?>
<Relationships xmlns="http://schemas.openxmlformats.org/package/2006/relationships"><Relationship Id="rId6" Type="http://schemas.openxmlformats.org/officeDocument/2006/relationships/notesSlide" Target="../notesSlides/notesSlide21.xml"/><Relationship Id="rId5" Type="http://schemas.openxmlformats.org/officeDocument/2006/relationships/vmlDrawing" Target="../drawings/vmlDrawing8.vml"/><Relationship Id="rId4" Type="http://schemas.openxmlformats.org/officeDocument/2006/relationships/slideLayout" Target="../slideLayouts/slideLayout8.xml"/><Relationship Id="rId3" Type="http://schemas.openxmlformats.org/officeDocument/2006/relationships/image" Target="../media/image26.png"/><Relationship Id="rId2" Type="http://schemas.openxmlformats.org/officeDocument/2006/relationships/image" Target="../media/image25.wmf"/><Relationship Id="rId1" Type="http://schemas.openxmlformats.org/officeDocument/2006/relationships/oleObject" Target="../embeddings/oleObject9.bin"/></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image" Target="../media/image27.png"/></Relationships>
</file>

<file path=ppt/slides/_rels/slide27.xml.rels><?xml version="1.0" encoding="UTF-8" standalone="yes"?>
<Relationships xmlns="http://schemas.openxmlformats.org/package/2006/relationships"><Relationship Id="rId7" Type="http://schemas.openxmlformats.org/officeDocument/2006/relationships/notesSlide" Target="../notesSlides/notesSlide24.xml"/><Relationship Id="rId6" Type="http://schemas.openxmlformats.org/officeDocument/2006/relationships/vmlDrawing" Target="../drawings/vmlDrawing9.vml"/><Relationship Id="rId5" Type="http://schemas.openxmlformats.org/officeDocument/2006/relationships/slideLayout" Target="../slideLayouts/slideLayout2.xml"/><Relationship Id="rId4" Type="http://schemas.openxmlformats.org/officeDocument/2006/relationships/image" Target="../media/image30.png"/><Relationship Id="rId3" Type="http://schemas.openxmlformats.org/officeDocument/2006/relationships/image" Target="../media/image29.png"/><Relationship Id="rId2" Type="http://schemas.openxmlformats.org/officeDocument/2006/relationships/image" Target="../media/image28.wmf"/><Relationship Id="rId1" Type="http://schemas.openxmlformats.org/officeDocument/2006/relationships/oleObject" Target="../embeddings/oleObject10.bin"/></Relationships>
</file>

<file path=ppt/slides/_rels/slide28.xml.rels><?xml version="1.0" encoding="UTF-8" standalone="yes"?>
<Relationships xmlns="http://schemas.openxmlformats.org/package/2006/relationships"><Relationship Id="rId7" Type="http://schemas.openxmlformats.org/officeDocument/2006/relationships/notesSlide" Target="../notesSlides/notesSlide25.xml"/><Relationship Id="rId6" Type="http://schemas.openxmlformats.org/officeDocument/2006/relationships/vmlDrawing" Target="../drawings/vmlDrawing10.vml"/><Relationship Id="rId5" Type="http://schemas.openxmlformats.org/officeDocument/2006/relationships/slideLayout" Target="../slideLayouts/slideLayout2.xml"/><Relationship Id="rId4" Type="http://schemas.openxmlformats.org/officeDocument/2006/relationships/image" Target="../media/image32.wmf"/><Relationship Id="rId3" Type="http://schemas.openxmlformats.org/officeDocument/2006/relationships/oleObject" Target="../embeddings/oleObject12.bin"/><Relationship Id="rId2" Type="http://schemas.openxmlformats.org/officeDocument/2006/relationships/image" Target="../media/image31.wmf"/><Relationship Id="rId1" Type="http://schemas.openxmlformats.org/officeDocument/2006/relationships/oleObject" Target="../embeddings/oleObject11.bin"/></Relationships>
</file>

<file path=ppt/slides/_rels/slide29.xml.rels><?xml version="1.0" encoding="UTF-8" standalone="yes"?>
<Relationships xmlns="http://schemas.openxmlformats.org/package/2006/relationships"><Relationship Id="rId6" Type="http://schemas.openxmlformats.org/officeDocument/2006/relationships/notesSlide" Target="../notesSlides/notesSlide26.xml"/><Relationship Id="rId5" Type="http://schemas.openxmlformats.org/officeDocument/2006/relationships/vmlDrawing" Target="../drawings/vmlDrawing11.vml"/><Relationship Id="rId4" Type="http://schemas.openxmlformats.org/officeDocument/2006/relationships/slideLayout" Target="../slideLayouts/slideLayout8.xml"/><Relationship Id="rId3" Type="http://schemas.openxmlformats.org/officeDocument/2006/relationships/image" Target="../media/image34.png"/><Relationship Id="rId2" Type="http://schemas.openxmlformats.org/officeDocument/2006/relationships/image" Target="../media/image33.wmf"/><Relationship Id="rId1" Type="http://schemas.openxmlformats.org/officeDocument/2006/relationships/oleObject" Target="../embeddings/oleObject13.bin"/></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emf"/></Relationships>
</file>

<file path=ppt/slides/_rels/slide30.xml.rels><?xml version="1.0" encoding="UTF-8" standalone="yes"?>
<Relationships xmlns="http://schemas.openxmlformats.org/package/2006/relationships"><Relationship Id="rId7" Type="http://schemas.openxmlformats.org/officeDocument/2006/relationships/notesSlide" Target="../notesSlides/notesSlide27.xml"/><Relationship Id="rId6" Type="http://schemas.openxmlformats.org/officeDocument/2006/relationships/vmlDrawing" Target="../drawings/vmlDrawing12.vml"/><Relationship Id="rId5" Type="http://schemas.openxmlformats.org/officeDocument/2006/relationships/slideLayout" Target="../slideLayouts/slideLayout2.xml"/><Relationship Id="rId4" Type="http://schemas.openxmlformats.org/officeDocument/2006/relationships/image" Target="../media/image36.wmf"/><Relationship Id="rId3" Type="http://schemas.openxmlformats.org/officeDocument/2006/relationships/oleObject" Target="../embeddings/oleObject15.bin"/><Relationship Id="rId2" Type="http://schemas.openxmlformats.org/officeDocument/2006/relationships/image" Target="../media/image35.wmf"/><Relationship Id="rId1" Type="http://schemas.openxmlformats.org/officeDocument/2006/relationships/oleObject" Target="../embeddings/oleObject14.bin"/></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7.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8.xml"/><Relationship Id="rId1" Type="http://schemas.openxmlformats.org/officeDocument/2006/relationships/image" Target="../media/image4.jpeg"/></Relationships>
</file>

<file path=ppt/slides/_rels/slide33.xml.rels><?xml version="1.0" encoding="UTF-8" standalone="yes"?>
<Relationships xmlns="http://schemas.openxmlformats.org/package/2006/relationships"><Relationship Id="rId5" Type="http://schemas.openxmlformats.org/officeDocument/2006/relationships/notesSlide" Target="../notesSlides/notesSlide29.xml"/><Relationship Id="rId4" Type="http://schemas.openxmlformats.org/officeDocument/2006/relationships/vmlDrawing" Target="../drawings/vmlDrawing13.vml"/><Relationship Id="rId3" Type="http://schemas.openxmlformats.org/officeDocument/2006/relationships/slideLayout" Target="../slideLayouts/slideLayout8.xml"/><Relationship Id="rId2" Type="http://schemas.openxmlformats.org/officeDocument/2006/relationships/image" Target="../media/image38.wmf"/><Relationship Id="rId1" Type="http://schemas.openxmlformats.org/officeDocument/2006/relationships/oleObject" Target="../embeddings/oleObject16.bin"/></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8.xml"/><Relationship Id="rId1" Type="http://schemas.openxmlformats.org/officeDocument/2006/relationships/image" Target="../media/image39.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8.xml"/><Relationship Id="rId1" Type="http://schemas.openxmlformats.org/officeDocument/2006/relationships/image" Target="../media/image11.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8.xml"/><Relationship Id="rId1" Type="http://schemas.openxmlformats.org/officeDocument/2006/relationships/image" Target="../media/image11.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8.xml"/><Relationship Id="rId1" Type="http://schemas.openxmlformats.org/officeDocument/2006/relationships/image" Target="../media/image11.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8.xml"/><Relationship Id="rId1"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7" Type="http://schemas.openxmlformats.org/officeDocument/2006/relationships/notesSlide" Target="../notesSlides/notesSlide36.xml"/><Relationship Id="rId6" Type="http://schemas.openxmlformats.org/officeDocument/2006/relationships/slideLayout" Target="../slideLayouts/slideLayout8.xml"/><Relationship Id="rId5" Type="http://schemas.microsoft.com/office/2007/relationships/diagramDrawing" Target="../diagrams/drawing6.xml"/><Relationship Id="rId4" Type="http://schemas.openxmlformats.org/officeDocument/2006/relationships/diagramColors" Target="../diagrams/colors6.xml"/><Relationship Id="rId3" Type="http://schemas.openxmlformats.org/officeDocument/2006/relationships/diagramQuickStyle" Target="../diagrams/quickStyle6.xml"/><Relationship Id="rId2" Type="http://schemas.openxmlformats.org/officeDocument/2006/relationships/diagramLayout" Target="../diagrams/layout6.xml"/><Relationship Id="rId1" Type="http://schemas.openxmlformats.org/officeDocument/2006/relationships/diagramData" Target="../diagrams/data6.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41.png"/><Relationship Id="rId1" Type="http://schemas.openxmlformats.org/officeDocument/2006/relationships/image" Target="../media/image40.jpeg"/></Relationships>
</file>

<file path=ppt/slides/_rels/slide42.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42.jpeg"/></Relationships>
</file>

<file path=ppt/slides/_rels/slide43.xml.rels><?xml version="1.0" encoding="UTF-8" standalone="yes"?>
<Relationships xmlns="http://schemas.openxmlformats.org/package/2006/relationships"><Relationship Id="rId5" Type="http://schemas.openxmlformats.org/officeDocument/2006/relationships/vmlDrawing" Target="../drawings/vmlDrawing14.vml"/><Relationship Id="rId4" Type="http://schemas.openxmlformats.org/officeDocument/2006/relationships/slideLayout" Target="../slideLayouts/slideLayout8.xml"/><Relationship Id="rId3" Type="http://schemas.openxmlformats.org/officeDocument/2006/relationships/image" Target="../media/image43.wmf"/><Relationship Id="rId2" Type="http://schemas.openxmlformats.org/officeDocument/2006/relationships/oleObject" Target="../embeddings/oleObject17.bin"/><Relationship Id="rId1" Type="http://schemas.openxmlformats.org/officeDocument/2006/relationships/image" Target="../media/image42.jpeg"/></Relationships>
</file>

<file path=ppt/slides/_rels/slide44.xml.rels><?xml version="1.0" encoding="UTF-8" standalone="yes"?>
<Relationships xmlns="http://schemas.openxmlformats.org/package/2006/relationships"><Relationship Id="rId5" Type="http://schemas.openxmlformats.org/officeDocument/2006/relationships/vmlDrawing" Target="../drawings/vmlDrawing15.vml"/><Relationship Id="rId4" Type="http://schemas.openxmlformats.org/officeDocument/2006/relationships/slideLayout" Target="../slideLayouts/slideLayout2.xml"/><Relationship Id="rId3" Type="http://schemas.openxmlformats.org/officeDocument/2006/relationships/image" Target="../media/image45.jpeg"/><Relationship Id="rId2" Type="http://schemas.openxmlformats.org/officeDocument/2006/relationships/image" Target="../media/image44.wmf"/><Relationship Id="rId1" Type="http://schemas.openxmlformats.org/officeDocument/2006/relationships/oleObject" Target="../embeddings/oleObject18.bin"/></Relationships>
</file>

<file path=ppt/slides/_rels/slide45.xml.rels><?xml version="1.0" encoding="UTF-8" standalone="yes"?>
<Relationships xmlns="http://schemas.openxmlformats.org/package/2006/relationships"><Relationship Id="rId6" Type="http://schemas.openxmlformats.org/officeDocument/2006/relationships/slideLayout" Target="../slideLayouts/slideLayout2.xml"/><Relationship Id="rId5" Type="http://schemas.microsoft.com/office/2007/relationships/diagramDrawing" Target="../diagrams/drawing7.xml"/><Relationship Id="rId4" Type="http://schemas.openxmlformats.org/officeDocument/2006/relationships/diagramColors" Target="../diagrams/colors7.xml"/><Relationship Id="rId3" Type="http://schemas.openxmlformats.org/officeDocument/2006/relationships/diagramQuickStyle" Target="../diagrams/quickStyle7.xml"/><Relationship Id="rId2" Type="http://schemas.openxmlformats.org/officeDocument/2006/relationships/diagramLayout" Target="../diagrams/layout7.xml"/><Relationship Id="rId1" Type="http://schemas.openxmlformats.org/officeDocument/2006/relationships/diagramData" Target="../diagrams/data7.xml"/></Relationships>
</file>

<file path=ppt/slides/_rels/slide46.xml.rels><?xml version="1.0" encoding="UTF-8" standalone="yes"?>
<Relationships xmlns="http://schemas.openxmlformats.org/package/2006/relationships"><Relationship Id="rId7" Type="http://schemas.openxmlformats.org/officeDocument/2006/relationships/vmlDrawing" Target="../drawings/vmlDrawing16.vml"/><Relationship Id="rId6" Type="http://schemas.openxmlformats.org/officeDocument/2006/relationships/slideLayout" Target="../slideLayouts/slideLayout8.xml"/><Relationship Id="rId5" Type="http://schemas.openxmlformats.org/officeDocument/2006/relationships/image" Target="../media/image47.wmf"/><Relationship Id="rId4" Type="http://schemas.openxmlformats.org/officeDocument/2006/relationships/oleObject" Target="../embeddings/oleObject20.bin"/><Relationship Id="rId3" Type="http://schemas.openxmlformats.org/officeDocument/2006/relationships/image" Target="../media/image46.wmf"/><Relationship Id="rId2" Type="http://schemas.openxmlformats.org/officeDocument/2006/relationships/oleObject" Target="../embeddings/oleObject19.bin"/><Relationship Id="rId1" Type="http://schemas.openxmlformats.org/officeDocument/2006/relationships/image" Target="../media/image42.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image" Target="../media/image48.GIF"/></Relationships>
</file>

<file path=ppt/slides/_rels/slide48.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image" Target="../media/image49.jpeg"/></Relationships>
</file>

<file path=ppt/slides/_rels/slide49.xml.rels><?xml version="1.0" encoding="UTF-8" standalone="yes"?>
<Relationships xmlns="http://schemas.openxmlformats.org/package/2006/relationships"><Relationship Id="rId8" Type="http://schemas.openxmlformats.org/officeDocument/2006/relationships/vmlDrawing" Target="../drawings/vmlDrawing17.vml"/><Relationship Id="rId7" Type="http://schemas.openxmlformats.org/officeDocument/2006/relationships/slideLayout" Target="../slideLayouts/slideLayout3.xml"/><Relationship Id="rId6" Type="http://schemas.openxmlformats.org/officeDocument/2006/relationships/image" Target="../media/image53.wmf"/><Relationship Id="rId5" Type="http://schemas.openxmlformats.org/officeDocument/2006/relationships/oleObject" Target="../embeddings/oleObject22.bin"/><Relationship Id="rId4" Type="http://schemas.openxmlformats.org/officeDocument/2006/relationships/image" Target="../media/image52.wmf"/><Relationship Id="rId3" Type="http://schemas.openxmlformats.org/officeDocument/2006/relationships/oleObject" Target="../embeddings/oleObject21.bin"/><Relationship Id="rId2" Type="http://schemas.openxmlformats.org/officeDocument/2006/relationships/image" Target="../media/image51.jpeg"/><Relationship Id="rId1" Type="http://schemas.openxmlformats.org/officeDocument/2006/relationships/image" Target="../media/image50.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8.xml"/><Relationship Id="rId1" Type="http://schemas.openxmlformats.org/officeDocument/2006/relationships/image" Target="../media/image40.jpeg"/></Relationships>
</file>

<file path=ppt/slides/_rels/slide51.xml.rels><?xml version="1.0" encoding="UTF-8" standalone="yes"?>
<Relationships xmlns="http://schemas.openxmlformats.org/package/2006/relationships"><Relationship Id="rId2" Type="http://schemas.openxmlformats.org/officeDocument/2006/relationships/slideLayout" Target="../slideLayouts/slideLayout3.xml"/><Relationship Id="rId1" Type="http://schemas.openxmlformats.org/officeDocument/2006/relationships/image" Target="../media/image3.emf"/></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54.jpeg"/></Relationships>
</file>

<file path=ppt/slides/_rels/slide5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56.png"/><Relationship Id="rId1" Type="http://schemas.openxmlformats.org/officeDocument/2006/relationships/image" Target="../media/image55.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57.jpeg"/></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59.jpeg"/><Relationship Id="rId1" Type="http://schemas.openxmlformats.org/officeDocument/2006/relationships/image" Target="../media/image58.jpeg"/></Relationships>
</file>

<file path=ppt/slides/_rels/slide5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NULL" TargetMode="External"/><Relationship Id="rId1" Type="http://schemas.openxmlformats.org/officeDocument/2006/relationships/image" Target="../media/image60.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NULL" TargetMode="External"/><Relationship Id="rId1" Type="http://schemas.openxmlformats.org/officeDocument/2006/relationships/image" Target="../media/image61.png"/></Relationships>
</file>

<file path=ppt/slides/_rels/slide61.xml.rels><?xml version="1.0" encoding="UTF-8" standalone="yes"?>
<Relationships xmlns="http://schemas.openxmlformats.org/package/2006/relationships"><Relationship Id="rId4" Type="http://schemas.openxmlformats.org/officeDocument/2006/relationships/slideLayout" Target="../slideLayouts/slideLayout8.xml"/><Relationship Id="rId3" Type="http://schemas.openxmlformats.org/officeDocument/2006/relationships/image" Target="../media/image63.jpeg"/><Relationship Id="rId2" Type="http://schemas.openxmlformats.org/officeDocument/2006/relationships/image" Target="NULL" TargetMode="External"/><Relationship Id="rId1" Type="http://schemas.openxmlformats.org/officeDocument/2006/relationships/image" Target="../media/image62.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NULL" TargetMode="External"/><Relationship Id="rId1" Type="http://schemas.openxmlformats.org/officeDocument/2006/relationships/image" Target="../media/image64.png"/></Relationships>
</file>

<file path=ppt/slides/_rels/slide63.xml.rels><?xml version="1.0" encoding="UTF-8" standalone="yes"?>
<Relationships xmlns="http://schemas.openxmlformats.org/package/2006/relationships"><Relationship Id="rId5" Type="http://schemas.openxmlformats.org/officeDocument/2006/relationships/slideLayout" Target="../slideLayouts/slideLayout8.xml"/><Relationship Id="rId4" Type="http://schemas.openxmlformats.org/officeDocument/2006/relationships/image" Target="../media/image66.jpeg"/><Relationship Id="rId3" Type="http://schemas.openxmlformats.org/officeDocument/2006/relationships/image" Target="../media/image63.jpeg"/><Relationship Id="rId2" Type="http://schemas.openxmlformats.org/officeDocument/2006/relationships/image" Target="NULL" TargetMode="External"/><Relationship Id="rId1" Type="http://schemas.openxmlformats.org/officeDocument/2006/relationships/image" Target="../media/image65.png"/></Relationships>
</file>

<file path=ppt/slides/_rels/slide64.xml.rels><?xml version="1.0" encoding="UTF-8" standalone="yes"?>
<Relationships xmlns="http://schemas.openxmlformats.org/package/2006/relationships"><Relationship Id="rId5" Type="http://schemas.openxmlformats.org/officeDocument/2006/relationships/slideLayout" Target="../slideLayouts/slideLayout8.xml"/><Relationship Id="rId4" Type="http://schemas.openxmlformats.org/officeDocument/2006/relationships/image" Target="../media/image69.jpeg"/><Relationship Id="rId3" Type="http://schemas.openxmlformats.org/officeDocument/2006/relationships/image" Target="../media/image68.jpeg"/><Relationship Id="rId2" Type="http://schemas.openxmlformats.org/officeDocument/2006/relationships/image" Target="NULL" TargetMode="External"/><Relationship Id="rId1" Type="http://schemas.openxmlformats.org/officeDocument/2006/relationships/image" Target="../media/image67.png"/></Relationships>
</file>

<file path=ppt/slides/_rels/slide65.xml.rels><?xml version="1.0" encoding="UTF-8" standalone="yes"?>
<Relationships xmlns="http://schemas.openxmlformats.org/package/2006/relationships"><Relationship Id="rId4" Type="http://schemas.openxmlformats.org/officeDocument/2006/relationships/notesSlide" Target="../notesSlides/notesSlide41.xml"/><Relationship Id="rId3" Type="http://schemas.openxmlformats.org/officeDocument/2006/relationships/slideLayout" Target="../slideLayouts/slideLayout8.xml"/><Relationship Id="rId2" Type="http://schemas.openxmlformats.org/officeDocument/2006/relationships/image" Target="../media/image71.png"/><Relationship Id="rId1" Type="http://schemas.openxmlformats.org/officeDocument/2006/relationships/image" Target="../media/image70.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72.jpeg"/></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73.jpe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8.xml"/><Relationship Id="rId1" Type="http://schemas.openxmlformats.org/officeDocument/2006/relationships/image" Target="../media/image74.png"/></Relationships>
</file>

<file path=ppt/slides/_rels/slide7.xml.rels><?xml version="1.0" encoding="UTF-8" standalone="yes"?>
<Relationships xmlns="http://schemas.openxmlformats.org/package/2006/relationships"><Relationship Id="rId9" Type="http://schemas.openxmlformats.org/officeDocument/2006/relationships/notesSlide" Target="../notesSlides/notesSlide6.xml"/><Relationship Id="rId8" Type="http://schemas.openxmlformats.org/officeDocument/2006/relationships/slideLayout" Target="../slideLayouts/slideLayout8.xml"/><Relationship Id="rId7" Type="http://schemas.openxmlformats.org/officeDocument/2006/relationships/image" Target="../media/image5.png"/><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image" Target="../media/image4.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5" Type="http://schemas.openxmlformats.org/officeDocument/2006/relationships/notesSlide" Target="../notesSlides/notesSlide46.xml"/><Relationship Id="rId4" Type="http://schemas.openxmlformats.org/officeDocument/2006/relationships/slideLayout" Target="../slideLayouts/slideLayout8.xml"/><Relationship Id="rId3" Type="http://schemas.openxmlformats.org/officeDocument/2006/relationships/image" Target="../media/image77.emf"/><Relationship Id="rId2" Type="http://schemas.openxmlformats.org/officeDocument/2006/relationships/image" Target="../media/image76.png"/><Relationship Id="rId1" Type="http://schemas.openxmlformats.org/officeDocument/2006/relationships/image" Target="../media/image75.png"/></Relationships>
</file>

<file path=ppt/slides/_rels/slide73.xml.rels><?xml version="1.0" encoding="UTF-8" standalone="yes"?>
<Relationships xmlns="http://schemas.openxmlformats.org/package/2006/relationships"><Relationship Id="rId8" Type="http://schemas.openxmlformats.org/officeDocument/2006/relationships/slideLayout" Target="../slideLayouts/slideLayout8.xml"/><Relationship Id="rId7" Type="http://schemas.openxmlformats.org/officeDocument/2006/relationships/image" Target="../media/image77.emf"/><Relationship Id="rId6" Type="http://schemas.openxmlformats.org/officeDocument/2006/relationships/image" Target="../media/image75.png"/><Relationship Id="rId5" Type="http://schemas.openxmlformats.org/officeDocument/2006/relationships/image" Target="../media/image81.png"/><Relationship Id="rId4" Type="http://schemas.openxmlformats.org/officeDocument/2006/relationships/image" Target="../media/image80.png"/><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image" Target="../media/image57.jpeg"/></Relationships>
</file>

<file path=ppt/slides/_rels/slide7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57.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83.wmf"/><Relationship Id="rId1" Type="http://schemas.openxmlformats.org/officeDocument/2006/relationships/image" Target="../media/image82.png"/></Relationships>
</file>

<file path=ppt/slides/_rels/slide77.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84.png"/></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8.xml"/><Relationship Id="rId1" Type="http://schemas.openxmlformats.org/officeDocument/2006/relationships/image" Target="../media/image85.png"/></Relationships>
</file>

<file path=ppt/slides/_rels/slide79.xml.rels><?xml version="1.0" encoding="UTF-8" standalone="yes"?>
<Relationships xmlns="http://schemas.openxmlformats.org/package/2006/relationships"><Relationship Id="rId4" Type="http://schemas.openxmlformats.org/officeDocument/2006/relationships/notesSlide" Target="../notesSlides/notesSlide48.xml"/><Relationship Id="rId3" Type="http://schemas.openxmlformats.org/officeDocument/2006/relationships/slideLayout" Target="../slideLayouts/slideLayout8.xml"/><Relationship Id="rId2" Type="http://schemas.openxmlformats.org/officeDocument/2006/relationships/image" Target="../media/image87.png"/><Relationship Id="rId1" Type="http://schemas.openxmlformats.org/officeDocument/2006/relationships/image" Target="../media/image86.wmf"/></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image" Target="../media/image6.jpeg"/></Relationships>
</file>

<file path=ppt/slides/_rels/slide80.xml.rels><?xml version="1.0" encoding="UTF-8" standalone="yes"?>
<Relationships xmlns="http://schemas.openxmlformats.org/package/2006/relationships"><Relationship Id="rId5" Type="http://schemas.openxmlformats.org/officeDocument/2006/relationships/slideLayout" Target="../slideLayouts/slideLayout8.xml"/><Relationship Id="rId4" Type="http://schemas.openxmlformats.org/officeDocument/2006/relationships/image" Target="../media/image90.png"/><Relationship Id="rId3" Type="http://schemas.openxmlformats.org/officeDocument/2006/relationships/image" Target="../media/image89.png"/><Relationship Id="rId2" Type="http://schemas.openxmlformats.org/officeDocument/2006/relationships/image" Target="../media/image79.png"/><Relationship Id="rId1" Type="http://schemas.openxmlformats.org/officeDocument/2006/relationships/image" Target="../media/image88.jpeg"/></Relationships>
</file>

<file path=ppt/slides/_rels/slide81.xml.rels><?xml version="1.0" encoding="UTF-8" standalone="yes"?>
<Relationships xmlns="http://schemas.openxmlformats.org/package/2006/relationships"><Relationship Id="rId6" Type="http://schemas.openxmlformats.org/officeDocument/2006/relationships/vmlDrawing" Target="../drawings/vmlDrawing18.vml"/><Relationship Id="rId5" Type="http://schemas.openxmlformats.org/officeDocument/2006/relationships/slideLayout" Target="../slideLayouts/slideLayout8.xml"/><Relationship Id="rId4" Type="http://schemas.openxmlformats.org/officeDocument/2006/relationships/image" Target="../media/image90.png"/><Relationship Id="rId3" Type="http://schemas.openxmlformats.org/officeDocument/2006/relationships/image" Target="../media/image91.wmf"/><Relationship Id="rId2" Type="http://schemas.openxmlformats.org/officeDocument/2006/relationships/oleObject" Target="../embeddings/oleObject23.bin"/><Relationship Id="rId1" Type="http://schemas.openxmlformats.org/officeDocument/2006/relationships/image" Target="../media/image88.jpeg"/></Relationships>
</file>

<file path=ppt/slides/_rels/slide8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image" Target="../media/image93.wmf"/><Relationship Id="rId1" Type="http://schemas.openxmlformats.org/officeDocument/2006/relationships/image" Target="../media/image92.jpeg"/></Relationships>
</file>

<file path=ppt/slides/_rels/slide83.xml.rels><?xml version="1.0" encoding="UTF-8" standalone="yes"?>
<Relationships xmlns="http://schemas.openxmlformats.org/package/2006/relationships"><Relationship Id="rId2" Type="http://schemas.openxmlformats.org/officeDocument/2006/relationships/slideLayout" Target="../slideLayouts/slideLayout8.xml"/><Relationship Id="rId1" Type="http://schemas.openxmlformats.org/officeDocument/2006/relationships/image" Target="../media/image94.jpeg"/></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8.xml"/><Relationship Id="rId1" Type="http://schemas.openxmlformats.org/officeDocument/2006/relationships/image" Target="../media/image95.png"/></Relationships>
</file>

<file path=ppt/slides/_rels/slide85.xml.rels><?xml version="1.0" encoding="UTF-8" standalone="yes"?>
<Relationships xmlns="http://schemas.openxmlformats.org/package/2006/relationships"><Relationship Id="rId7" Type="http://schemas.openxmlformats.org/officeDocument/2006/relationships/notesSlide" Target="../notesSlides/notesSlide50.xml"/><Relationship Id="rId6" Type="http://schemas.openxmlformats.org/officeDocument/2006/relationships/vmlDrawing" Target="../drawings/vmlDrawing19.vml"/><Relationship Id="rId5" Type="http://schemas.openxmlformats.org/officeDocument/2006/relationships/slideLayout" Target="../slideLayouts/slideLayout8.xml"/><Relationship Id="rId4" Type="http://schemas.openxmlformats.org/officeDocument/2006/relationships/image" Target="../media/image97.wmf"/><Relationship Id="rId3" Type="http://schemas.openxmlformats.org/officeDocument/2006/relationships/oleObject" Target="../embeddings/oleObject25.bin"/><Relationship Id="rId2" Type="http://schemas.openxmlformats.org/officeDocument/2006/relationships/image" Target="../media/image96.wmf"/><Relationship Id="rId1" Type="http://schemas.openxmlformats.org/officeDocument/2006/relationships/oleObject" Target="../embeddings/oleObject24.bin"/></Relationships>
</file>

<file path=ppt/slides/_rels/slide86.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2.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98.png"/></Relationships>
</file>

<file path=ppt/slides/_rels/slide89.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99.jpeg"/></Relationships>
</file>

<file path=ppt/slides/_rels/slide9.xml.rels><?xml version="1.0" encoding="UTF-8" standalone="yes"?>
<Relationships xmlns="http://schemas.openxmlformats.org/package/2006/relationships"><Relationship Id="rId5" Type="http://schemas.openxmlformats.org/officeDocument/2006/relationships/notesSlide" Target="../notesSlides/notesSlide8.xml"/><Relationship Id="rId4" Type="http://schemas.openxmlformats.org/officeDocument/2006/relationships/vmlDrawing" Target="../drawings/vmlDrawing1.vml"/><Relationship Id="rId3" Type="http://schemas.openxmlformats.org/officeDocument/2006/relationships/slideLayout" Target="../slideLayouts/slideLayout2.xml"/><Relationship Id="rId2" Type="http://schemas.openxmlformats.org/officeDocument/2006/relationships/image" Target="../media/image7.wmf"/><Relationship Id="rId1" Type="http://schemas.openxmlformats.org/officeDocument/2006/relationships/oleObject" Target="../embeddings/oleObject1.bin"/></Relationships>
</file>

<file path=ppt/slides/_rels/slide90.xml.rels><?xml version="1.0" encoding="UTF-8" standalone="yes"?>
<Relationships xmlns="http://schemas.openxmlformats.org/package/2006/relationships"><Relationship Id="rId6" Type="http://schemas.openxmlformats.org/officeDocument/2006/relationships/notesSlide" Target="../notesSlides/notesSlide51.xml"/><Relationship Id="rId5" Type="http://schemas.openxmlformats.org/officeDocument/2006/relationships/slideLayout" Target="../slideLayouts/slideLayout2.xml"/><Relationship Id="rId4" Type="http://schemas.openxmlformats.org/officeDocument/2006/relationships/image" Target="../media/image100.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1.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pPr>
              <a:defRPr/>
            </a:pPr>
            <a:fld id="{0FFC0F28-587E-4132-A394-B2DE7D61BEC2}" type="slidenum">
              <a:rPr lang="en-US" smtClean="0"/>
            </a:fld>
            <a:endParaRPr lang="en-US"/>
          </a:p>
        </p:txBody>
      </p:sp>
      <p:sp>
        <p:nvSpPr>
          <p:cNvPr id="7" name="Title 2"/>
          <p:cNvSpPr txBox="1">
            <a:spLocks noChangeArrowheads="1"/>
          </p:cNvSpPr>
          <p:nvPr/>
        </p:nvSpPr>
        <p:spPr bwMode="auto">
          <a:xfrm>
            <a:off x="3119967" y="1536701"/>
            <a:ext cx="6144684"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6000" rIns="36000"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lnSpc>
                <a:spcPct val="90000"/>
              </a:lnSpc>
              <a:buFont typeface="Arial" panose="020B0604020202020204" pitchFamily="34" charset="0"/>
              <a:buNone/>
            </a:pPr>
            <a:r>
              <a:rPr lang="zh-CN" altLang="en-US" sz="4800" b="1" dirty="0">
                <a:latin typeface="华文隶书" panose="02010800040101010101" pitchFamily="2" charset="-122"/>
                <a:ea typeface="华文隶书" panose="02010800040101010101" pitchFamily="2" charset="-122"/>
              </a:rPr>
              <a:t>财务管理实务</a:t>
            </a:r>
            <a:endParaRPr lang="zh-CN" altLang="en-US" sz="4800" b="1" dirty="0">
              <a:latin typeface="华文隶书" panose="02010800040101010101" pitchFamily="2" charset="-122"/>
              <a:ea typeface="华文隶书" panose="02010800040101010101" pitchFamily="2" charset="-122"/>
            </a:endParaRPr>
          </a:p>
        </p:txBody>
      </p:sp>
      <p:sp>
        <p:nvSpPr>
          <p:cNvPr id="9" name="矩形 1"/>
          <p:cNvSpPr>
            <a:spLocks noChangeArrowheads="1"/>
          </p:cNvSpPr>
          <p:nvPr/>
        </p:nvSpPr>
        <p:spPr bwMode="auto">
          <a:xfrm>
            <a:off x="3945540" y="2775988"/>
            <a:ext cx="449353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zh-CN" altLang="en-US" sz="4800" b="1" dirty="0" smtClean="0">
                <a:latin typeface="华文隶书" panose="02010800040101010101" pitchFamily="2" charset="-122"/>
                <a:ea typeface="华文隶书" panose="02010800040101010101" pitchFamily="2" charset="-122"/>
              </a:rPr>
              <a:t>项目二筹资管理</a:t>
            </a:r>
            <a:endParaRPr lang="zh-CN" altLang="en-US" sz="4800" b="1" dirty="0">
              <a:latin typeface="华文隶书" panose="02010800040101010101" pitchFamily="2" charset="-122"/>
              <a:ea typeface="华文隶书" panose="02010800040101010101" pitchFamily="2" charset="-122"/>
            </a:endParaRPr>
          </a:p>
        </p:txBody>
      </p:sp>
      <p:pic>
        <p:nvPicPr>
          <p:cNvPr id="11" name="图片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011145" y="2775988"/>
            <a:ext cx="16584084" cy="621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ChangeArrowheads="1"/>
          </p:cNvSpPr>
          <p:nvPr/>
        </p:nvSpPr>
        <p:spPr bwMode="auto">
          <a:xfrm>
            <a:off x="1784350" y="1485900"/>
            <a:ext cx="7724775" cy="523875"/>
          </a:xfrm>
          <a:prstGeom prst="rect">
            <a:avLst/>
          </a:prstGeom>
          <a:noFill/>
          <a:ln w="9525">
            <a:noFill/>
            <a:miter lim="800000"/>
          </a:ln>
        </p:spPr>
        <p:txBody>
          <a:bodyPr wrap="none">
            <a:spAutoFit/>
          </a:bodyPr>
          <a:lstStyle/>
          <a:p>
            <a:r>
              <a:rPr lang="zh-CN" altLang="en-US" sz="2800" dirty="0">
                <a:solidFill>
                  <a:srgbClr val="FF0000"/>
                </a:solidFill>
                <a:latin typeface="微软雅黑" panose="020B0503020204020204" pitchFamily="34" charset="-122"/>
                <a:ea typeface="微软雅黑" panose="020B0503020204020204" pitchFamily="34" charset="-122"/>
              </a:rPr>
              <a:t>资本结构</a:t>
            </a:r>
            <a:r>
              <a:rPr lang="ja-JP" altLang="en-US" sz="2800" dirty="0">
                <a:solidFill>
                  <a:srgbClr val="FF0000"/>
                </a:solidFill>
                <a:latin typeface="微软雅黑" panose="020B0503020204020204" pitchFamily="34" charset="-122"/>
                <a:ea typeface="微软雅黑" panose="020B0503020204020204" pitchFamily="34" charset="-122"/>
              </a:rPr>
              <a:t>：</a:t>
            </a:r>
            <a:r>
              <a:rPr lang="zh-CN" altLang="en-US" sz="2800" dirty="0">
                <a:latin typeface="微软雅黑" panose="020B0503020204020204" pitchFamily="34" charset="-122"/>
                <a:ea typeface="微软雅黑" panose="020B0503020204020204" pitchFamily="34" charset="-122"/>
              </a:rPr>
              <a:t>企业各种资本的构成及其比例关系</a:t>
            </a:r>
            <a:r>
              <a:rPr lang="ja-JP" altLang="en-US" sz="2800" dirty="0">
                <a:latin typeface="微软雅黑" panose="020B0503020204020204" pitchFamily="34" charset="-122"/>
                <a:ea typeface="微软雅黑" panose="020B0503020204020204" pitchFamily="34" charset="-122"/>
              </a:rPr>
              <a:t>。</a:t>
            </a:r>
            <a:endParaRPr lang="ja-JP" altLang="en-US" sz="2800" dirty="0">
              <a:latin typeface="微软雅黑" panose="020B0503020204020204" pitchFamily="34" charset="-122"/>
              <a:ea typeface="微软雅黑" panose="020B0503020204020204" pitchFamily="34" charset="-122"/>
            </a:endParaRPr>
          </a:p>
        </p:txBody>
      </p:sp>
      <p:sp>
        <p:nvSpPr>
          <p:cNvPr id="14" name="灯片编号占位符 2"/>
          <p:cNvSpPr>
            <a:spLocks noGrp="1"/>
          </p:cNvSpPr>
          <p:nvPr>
            <p:ph type="sldNum" sz="quarter" idx="12"/>
          </p:nvPr>
        </p:nvSpPr>
        <p:spPr>
          <a:xfrm>
            <a:off x="11323638" y="6240463"/>
            <a:ext cx="495300" cy="354012"/>
          </a:xfrm>
        </p:spPr>
        <p:txBody>
          <a:bodyPr/>
          <a:lstStyle/>
          <a:p>
            <a:pPr>
              <a:defRPr/>
            </a:pPr>
            <a:fld id="{E5EB1D4E-2E73-443E-A201-C8E314B58ACE}" type="slidenum">
              <a:rPr lang="en-US"/>
            </a:fld>
            <a:endParaRPr lang="en-US" dirty="0"/>
          </a:p>
        </p:txBody>
      </p:sp>
      <p:sp>
        <p:nvSpPr>
          <p:cNvPr id="10" name="标题 4"/>
          <p:cNvSpPr txBox="1"/>
          <p:nvPr/>
        </p:nvSpPr>
        <p:spPr>
          <a:xfrm>
            <a:off x="838200" y="384362"/>
            <a:ext cx="10515600" cy="590931"/>
          </a:xfrm>
          <a:prstGeom prst="rect">
            <a:avLst/>
          </a:prstGeom>
        </p:spPr>
        <p:txBody>
          <a:bodyPr>
            <a:spAutoFit/>
          </a:bodyPr>
          <a:lstStyle/>
          <a:p>
            <a:pPr algn="ctr" fontAlgn="auto">
              <a:lnSpc>
                <a:spcPct val="90000"/>
              </a:lnSpc>
              <a:spcAft>
                <a:spcPts val="0"/>
              </a:spcAft>
              <a:defRPr/>
            </a:pPr>
            <a:r>
              <a:rPr lang="zh-CN" altLang="en-US" sz="3200" b="1" dirty="0">
                <a:solidFill>
                  <a:schemeClr val="bg2">
                    <a:lumMod val="50000"/>
                  </a:schemeClr>
                </a:solidFill>
                <a:latin typeface="微软雅黑" panose="020B0503020204020204" pitchFamily="34" charset="-122"/>
                <a:ea typeface="微软雅黑" panose="020B0503020204020204" pitchFamily="34" charset="-122"/>
                <a:cs typeface="+mj-cs"/>
              </a:rPr>
              <a:t>   </a:t>
            </a:r>
            <a:r>
              <a:rPr lang="zh-CN" altLang="en-US" sz="3600" b="1" dirty="0" smtClean="0">
                <a:solidFill>
                  <a:schemeClr val="bg2">
                    <a:lumMod val="50000"/>
                  </a:schemeClr>
                </a:solidFill>
                <a:latin typeface="微软雅黑" panose="020B0503020204020204" pitchFamily="34" charset="-122"/>
                <a:ea typeface="微软雅黑" panose="020B0503020204020204" pitchFamily="34" charset="-122"/>
                <a:cs typeface="+mj-cs"/>
              </a:rPr>
              <a:t>二、资本结构</a:t>
            </a:r>
            <a:endParaRPr lang="zh-CN" altLang="en-US" sz="3600" b="1" dirty="0">
              <a:solidFill>
                <a:schemeClr val="bg2">
                  <a:lumMod val="50000"/>
                </a:schemeClr>
              </a:solidFill>
              <a:latin typeface="微软雅黑" panose="020B0503020204020204" pitchFamily="34" charset="-122"/>
              <a:ea typeface="微软雅黑" panose="020B0503020204020204" pitchFamily="34" charset="-122"/>
              <a:cs typeface="+mj-cs"/>
            </a:endParaRPr>
          </a:p>
        </p:txBody>
      </p:sp>
      <p:grpSp>
        <p:nvGrpSpPr>
          <p:cNvPr id="11" name="组合 36"/>
          <p:cNvGrpSpPr/>
          <p:nvPr/>
        </p:nvGrpSpPr>
        <p:grpSpPr bwMode="auto">
          <a:xfrm>
            <a:off x="4034118" y="1037230"/>
            <a:ext cx="4585447" cy="117878"/>
            <a:chOff x="5357217" y="1143000"/>
            <a:chExt cx="1490133" cy="101600"/>
          </a:xfrm>
        </p:grpSpPr>
        <p:cxnSp>
          <p:nvCxnSpPr>
            <p:cNvPr id="12" name="Straight Connector 30"/>
            <p:cNvCxnSpPr/>
            <p:nvPr/>
          </p:nvCxnSpPr>
          <p:spPr>
            <a:xfrm>
              <a:off x="5357217" y="1143000"/>
              <a:ext cx="1490133"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31"/>
            <p:cNvCxnSpPr/>
            <p:nvPr/>
          </p:nvCxnSpPr>
          <p:spPr>
            <a:xfrm>
              <a:off x="5509516" y="1244600"/>
              <a:ext cx="1185535"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15" name="Group 5"/>
          <p:cNvGrpSpPr/>
          <p:nvPr/>
        </p:nvGrpSpPr>
        <p:grpSpPr>
          <a:xfrm>
            <a:off x="1901394" y="2326342"/>
            <a:ext cx="8306850" cy="1125072"/>
            <a:chOff x="5806439" y="998115"/>
            <a:chExt cx="2463731" cy="843804"/>
          </a:xfrm>
        </p:grpSpPr>
        <p:grpSp>
          <p:nvGrpSpPr>
            <p:cNvPr id="16" name="Group 4"/>
            <p:cNvGrpSpPr/>
            <p:nvPr/>
          </p:nvGrpSpPr>
          <p:grpSpPr>
            <a:xfrm>
              <a:off x="5821680" y="1017808"/>
              <a:ext cx="2436775" cy="803634"/>
              <a:chOff x="5821680" y="1017808"/>
              <a:chExt cx="2436775" cy="803634"/>
            </a:xfrm>
          </p:grpSpPr>
          <p:sp>
            <p:nvSpPr>
              <p:cNvPr id="18" name="Rectangle 424"/>
              <p:cNvSpPr/>
              <p:nvPr/>
            </p:nvSpPr>
            <p:spPr>
              <a:xfrm>
                <a:off x="6378119" y="1024901"/>
                <a:ext cx="1880336" cy="789447"/>
              </a:xfrm>
              <a:prstGeom prst="rect">
                <a:avLst/>
              </a:prstGeom>
            </p:spPr>
            <p:txBody>
              <a:bodyPr wrap="square" anchor="ctr">
                <a:spAutoFit/>
              </a:bodyPr>
              <a:lstStyle/>
              <a:p>
                <a:pPr lvl="0">
                  <a:lnSpc>
                    <a:spcPct val="130000"/>
                  </a:lnSpc>
                </a:pPr>
                <a:r>
                  <a:rPr lang="zh-CN" altLang="en-US" sz="2400" dirty="0">
                    <a:latin typeface="微软雅黑" panose="020B0503020204020204" pitchFamily="34" charset="-122"/>
                    <a:ea typeface="微软雅黑" panose="020B0503020204020204" pitchFamily="34" charset="-122"/>
                  </a:rPr>
                  <a:t>指企业</a:t>
                </a:r>
                <a:r>
                  <a:rPr lang="zh-CN" altLang="en-US" sz="2400" dirty="0">
                    <a:solidFill>
                      <a:srgbClr val="FF0000"/>
                    </a:solidFill>
                    <a:latin typeface="微软雅黑" panose="020B0503020204020204" pitchFamily="34" charset="-122"/>
                    <a:ea typeface="微软雅黑" panose="020B0503020204020204" pitchFamily="34" charset="-122"/>
                  </a:rPr>
                  <a:t>全部资本</a:t>
                </a:r>
                <a:r>
                  <a:rPr lang="zh-CN" altLang="en-US" sz="2400" dirty="0">
                    <a:latin typeface="微软雅黑" panose="020B0503020204020204" pitchFamily="34" charset="-122"/>
                    <a:ea typeface="微软雅黑" panose="020B0503020204020204" pitchFamily="34" charset="-122"/>
                  </a:rPr>
                  <a:t>的构成及其比例关系，不仅包括长期资本，还包括短期资本。</a:t>
                </a:r>
                <a:endParaRPr lang="zh-CN" altLang="en-US" sz="2400" dirty="0">
                  <a:latin typeface="微软雅黑" panose="020B0503020204020204" pitchFamily="34" charset="-122"/>
                  <a:ea typeface="微软雅黑" panose="020B0503020204020204" pitchFamily="34" charset="-122"/>
                </a:endParaRPr>
              </a:p>
            </p:txBody>
          </p:sp>
          <p:sp>
            <p:nvSpPr>
              <p:cNvPr id="22" name="Rectangle 451"/>
              <p:cNvSpPr/>
              <p:nvPr/>
            </p:nvSpPr>
            <p:spPr>
              <a:xfrm>
                <a:off x="5821680" y="1017808"/>
                <a:ext cx="554024" cy="803634"/>
              </a:xfrm>
              <a:prstGeom prst="rect">
                <a:avLst/>
              </a:prstGeom>
              <a:solidFill>
                <a:schemeClr val="bg2">
                  <a:lumMod val="60000"/>
                  <a:lumOff val="40000"/>
                </a:schemeClr>
              </a:solidFill>
            </p:spPr>
            <p:txBody>
              <a:bodyPr wrap="square" anchor="ctr">
                <a:spAutoFit/>
              </a:bodyPr>
              <a:lstStyle/>
              <a:p>
                <a:pPr algn="ctr" defTabSz="1218565">
                  <a:lnSpc>
                    <a:spcPct val="125000"/>
                  </a:lnSpc>
                </a:pPr>
                <a:r>
                  <a:rPr lang="zh-CN" altLang="en-US" sz="2600" b="1" dirty="0">
                    <a:solidFill>
                      <a:srgbClr val="008778"/>
                    </a:solidFill>
                    <a:latin typeface="微软雅黑" panose="020B0503020204020204" pitchFamily="34" charset="-122"/>
                    <a:ea typeface="微软雅黑" panose="020B0503020204020204" pitchFamily="34" charset="-122"/>
                  </a:rPr>
                  <a:t>广义</a:t>
                </a:r>
                <a:endParaRPr lang="en-US" altLang="zh-CN" sz="2600" b="1" dirty="0">
                  <a:solidFill>
                    <a:srgbClr val="008778"/>
                  </a:solidFill>
                  <a:latin typeface="微软雅黑" panose="020B0503020204020204" pitchFamily="34" charset="-122"/>
                  <a:ea typeface="微软雅黑" panose="020B0503020204020204" pitchFamily="34" charset="-122"/>
                </a:endParaRPr>
              </a:p>
              <a:p>
                <a:pPr algn="ctr" defTabSz="1218565">
                  <a:lnSpc>
                    <a:spcPct val="125000"/>
                  </a:lnSpc>
                </a:pPr>
                <a:r>
                  <a:rPr lang="zh-CN" altLang="en-US" sz="2600" b="1" dirty="0">
                    <a:solidFill>
                      <a:srgbClr val="008778"/>
                    </a:solidFill>
                    <a:latin typeface="微软雅黑" panose="020B0503020204020204" pitchFamily="34" charset="-122"/>
                    <a:ea typeface="微软雅黑" panose="020B0503020204020204" pitchFamily="34" charset="-122"/>
                  </a:rPr>
                  <a:t>资本结构</a:t>
                </a:r>
                <a:endParaRPr lang="en-US" sz="2600" b="1" dirty="0">
                  <a:solidFill>
                    <a:srgbClr val="008778"/>
                  </a:solidFill>
                  <a:latin typeface="微软雅黑" panose="020B0503020204020204" pitchFamily="34" charset="-122"/>
                  <a:ea typeface="微软雅黑" panose="020B0503020204020204" pitchFamily="34" charset="-122"/>
                </a:endParaRPr>
              </a:p>
            </p:txBody>
          </p:sp>
        </p:grpSp>
        <p:sp>
          <p:nvSpPr>
            <p:cNvPr id="17" name="Rectangle 461"/>
            <p:cNvSpPr/>
            <p:nvPr/>
          </p:nvSpPr>
          <p:spPr>
            <a:xfrm>
              <a:off x="5806439" y="998115"/>
              <a:ext cx="2463731" cy="843804"/>
            </a:xfrm>
            <a:prstGeom prst="rect">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en-US" sz="2400">
                <a:solidFill>
                  <a:srgbClr val="00574C"/>
                </a:solidFill>
                <a:latin typeface="Calibri" panose="020F0502020204030204"/>
              </a:endParaRPr>
            </a:p>
          </p:txBody>
        </p:sp>
      </p:grpSp>
      <p:grpSp>
        <p:nvGrpSpPr>
          <p:cNvPr id="23" name="Group 5"/>
          <p:cNvGrpSpPr/>
          <p:nvPr/>
        </p:nvGrpSpPr>
        <p:grpSpPr>
          <a:xfrm>
            <a:off x="1861893" y="3774001"/>
            <a:ext cx="8306850" cy="1125072"/>
            <a:chOff x="5806439" y="907350"/>
            <a:chExt cx="2463731" cy="843804"/>
          </a:xfrm>
        </p:grpSpPr>
        <p:grpSp>
          <p:nvGrpSpPr>
            <p:cNvPr id="24" name="Group 4"/>
            <p:cNvGrpSpPr/>
            <p:nvPr/>
          </p:nvGrpSpPr>
          <p:grpSpPr>
            <a:xfrm>
              <a:off x="5821680" y="919133"/>
              <a:ext cx="2425890" cy="819455"/>
              <a:chOff x="5821680" y="919133"/>
              <a:chExt cx="2425890" cy="819455"/>
            </a:xfrm>
          </p:grpSpPr>
          <p:sp>
            <p:nvSpPr>
              <p:cNvPr id="26" name="Rectangle 424"/>
              <p:cNvSpPr/>
              <p:nvPr/>
            </p:nvSpPr>
            <p:spPr>
              <a:xfrm>
                <a:off x="6394355" y="1187328"/>
                <a:ext cx="1853215" cy="346249"/>
              </a:xfrm>
              <a:prstGeom prst="rect">
                <a:avLst/>
              </a:prstGeom>
            </p:spPr>
            <p:txBody>
              <a:bodyPr wrap="square" anchor="ctr">
                <a:spAutoFit/>
              </a:bodyPr>
              <a:lstStyle/>
              <a:p>
                <a:pPr lvl="0"/>
                <a:r>
                  <a:rPr lang="zh-CN" altLang="en-US" sz="2400" dirty="0">
                    <a:latin typeface="微软雅黑" panose="020B0503020204020204" pitchFamily="34" charset="-122"/>
                    <a:ea typeface="微软雅黑" panose="020B0503020204020204" pitchFamily="34" charset="-122"/>
                  </a:rPr>
                  <a:t>指</a:t>
                </a:r>
                <a:r>
                  <a:rPr lang="zh-CN" altLang="en-US" sz="2400" dirty="0">
                    <a:solidFill>
                      <a:srgbClr val="FF0000"/>
                    </a:solidFill>
                    <a:latin typeface="微软雅黑" panose="020B0503020204020204" pitchFamily="34" charset="-122"/>
                    <a:ea typeface="微软雅黑" panose="020B0503020204020204" pitchFamily="34" charset="-122"/>
                  </a:rPr>
                  <a:t>长期资本</a:t>
                </a:r>
                <a:r>
                  <a:rPr lang="zh-CN" altLang="en-US" sz="2400" dirty="0">
                    <a:latin typeface="微软雅黑" panose="020B0503020204020204" pitchFamily="34" charset="-122"/>
                    <a:ea typeface="微软雅黑" panose="020B0503020204020204" pitchFamily="34" charset="-122"/>
                  </a:rPr>
                  <a:t>的构成及其比例关系。</a:t>
                </a:r>
                <a:endParaRPr lang="zh-CN" altLang="en-US" sz="2400" dirty="0">
                  <a:latin typeface="微软雅黑" panose="020B0503020204020204" pitchFamily="34" charset="-122"/>
                  <a:ea typeface="微软雅黑" panose="020B0503020204020204" pitchFamily="34" charset="-122"/>
                </a:endParaRPr>
              </a:p>
            </p:txBody>
          </p:sp>
          <p:sp>
            <p:nvSpPr>
              <p:cNvPr id="27" name="Rectangle 451"/>
              <p:cNvSpPr/>
              <p:nvPr/>
            </p:nvSpPr>
            <p:spPr>
              <a:xfrm>
                <a:off x="5821680" y="919133"/>
                <a:ext cx="554024" cy="819455"/>
              </a:xfrm>
              <a:prstGeom prst="rect">
                <a:avLst/>
              </a:prstGeom>
              <a:solidFill>
                <a:schemeClr val="accent4">
                  <a:lumMod val="40000"/>
                  <a:lumOff val="60000"/>
                </a:schemeClr>
              </a:solidFill>
            </p:spPr>
            <p:txBody>
              <a:bodyPr wrap="square" anchor="ctr">
                <a:spAutoFit/>
              </a:bodyPr>
              <a:lstStyle/>
              <a:p>
                <a:pPr algn="ctr" defTabSz="1218565">
                  <a:lnSpc>
                    <a:spcPct val="125000"/>
                  </a:lnSpc>
                </a:pPr>
                <a:r>
                  <a:rPr lang="zh-CN" altLang="en-US" sz="2600" b="1" dirty="0">
                    <a:solidFill>
                      <a:srgbClr val="008778"/>
                    </a:solidFill>
                    <a:latin typeface="微软雅黑" panose="020B0503020204020204" pitchFamily="34" charset="-122"/>
                    <a:ea typeface="微软雅黑" panose="020B0503020204020204" pitchFamily="34" charset="-122"/>
                  </a:rPr>
                  <a:t>狭义</a:t>
                </a:r>
                <a:endParaRPr lang="en-US" altLang="zh-CN" sz="2600" b="1" dirty="0">
                  <a:solidFill>
                    <a:srgbClr val="008778"/>
                  </a:solidFill>
                  <a:latin typeface="微软雅黑" panose="020B0503020204020204" pitchFamily="34" charset="-122"/>
                  <a:ea typeface="微软雅黑" panose="020B0503020204020204" pitchFamily="34" charset="-122"/>
                </a:endParaRPr>
              </a:p>
              <a:p>
                <a:pPr algn="ctr" defTabSz="1218565">
                  <a:lnSpc>
                    <a:spcPct val="125000"/>
                  </a:lnSpc>
                </a:pPr>
                <a:r>
                  <a:rPr lang="zh-CN" altLang="en-US" sz="2600" b="1" dirty="0">
                    <a:solidFill>
                      <a:srgbClr val="008778"/>
                    </a:solidFill>
                    <a:latin typeface="微软雅黑" panose="020B0503020204020204" pitchFamily="34" charset="-122"/>
                    <a:ea typeface="微软雅黑" panose="020B0503020204020204" pitchFamily="34" charset="-122"/>
                  </a:rPr>
                  <a:t>资本结构</a:t>
                </a:r>
                <a:endParaRPr lang="en-US" sz="2600" b="1" dirty="0">
                  <a:solidFill>
                    <a:srgbClr val="008778"/>
                  </a:solidFill>
                  <a:latin typeface="微软雅黑" panose="020B0503020204020204" pitchFamily="34" charset="-122"/>
                  <a:ea typeface="微软雅黑" panose="020B0503020204020204" pitchFamily="34" charset="-122"/>
                </a:endParaRPr>
              </a:p>
            </p:txBody>
          </p:sp>
        </p:grpSp>
        <p:sp>
          <p:nvSpPr>
            <p:cNvPr id="25" name="Rectangle 461"/>
            <p:cNvSpPr/>
            <p:nvPr/>
          </p:nvSpPr>
          <p:spPr>
            <a:xfrm>
              <a:off x="5806439" y="907350"/>
              <a:ext cx="2463731" cy="843804"/>
            </a:xfrm>
            <a:prstGeom prst="rect">
              <a:avLst/>
            </a:prstGeom>
            <a:no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en-US" sz="2400">
                <a:solidFill>
                  <a:srgbClr val="00574C"/>
                </a:solidFill>
                <a:latin typeface="Calibri" panose="020F0502020204030204"/>
              </a:endParaRPr>
            </a:p>
          </p:txBody>
        </p:sp>
      </p:grpSp>
      <p:sp>
        <p:nvSpPr>
          <p:cNvPr id="2" name="矩形 1"/>
          <p:cNvSpPr/>
          <p:nvPr/>
        </p:nvSpPr>
        <p:spPr>
          <a:xfrm>
            <a:off x="1800345" y="5303730"/>
            <a:ext cx="8449080" cy="954107"/>
          </a:xfrm>
          <a:prstGeom prst="rect">
            <a:avLst/>
          </a:prstGeom>
        </p:spPr>
        <p:txBody>
          <a:bodyPr wrap="square">
            <a:spAutoFit/>
          </a:bodyPr>
          <a:lstStyle/>
          <a:p>
            <a:r>
              <a:rPr lang="zh-CN" altLang="en-US" sz="2800" b="1" dirty="0">
                <a:solidFill>
                  <a:srgbClr val="FF0000"/>
                </a:solidFill>
                <a:latin typeface="华文仿宋" panose="02010600040101010101" pitchFamily="2" charset="-122"/>
                <a:ea typeface="华文仿宋" panose="02010600040101010101" pitchFamily="2" charset="-122"/>
              </a:rPr>
              <a:t>通常财务管理中的资本结构是指狭义的资本结构</a:t>
            </a:r>
            <a:r>
              <a:rPr lang="zh-CN" altLang="en-US" sz="2800" b="1" dirty="0">
                <a:latin typeface="华文仿宋" panose="02010600040101010101" pitchFamily="2" charset="-122"/>
                <a:ea typeface="华文仿宋" panose="02010600040101010101" pitchFamily="2" charset="-122"/>
              </a:rPr>
              <a:t>，即长期资本结构。</a:t>
            </a:r>
            <a:endParaRPr lang="zh-CN" altLang="en-US" sz="2800" dirty="0">
              <a:latin typeface="华文仿宋" panose="02010600040101010101" pitchFamily="2" charset="-122"/>
              <a:ea typeface="华文仿宋" panose="02010600040101010101" pitchFamily="2" charset="-122"/>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strips(downLeft)">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strips(downLeft)">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utoUpdateAnimBg="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ChangeArrowheads="1"/>
          </p:cNvSpPr>
          <p:nvPr/>
        </p:nvSpPr>
        <p:spPr bwMode="auto">
          <a:xfrm>
            <a:off x="1360227" y="1884967"/>
            <a:ext cx="9471546" cy="1308884"/>
          </a:xfrm>
          <a:prstGeom prst="rect">
            <a:avLst/>
          </a:prstGeom>
          <a:noFill/>
          <a:ln w="9525">
            <a:noFill/>
            <a:miter lim="800000"/>
          </a:ln>
        </p:spPr>
        <p:txBody>
          <a:bodyPr wrap="square">
            <a:spAutoFit/>
          </a:bodyPr>
          <a:lstStyle/>
          <a:p>
            <a:pPr>
              <a:lnSpc>
                <a:spcPct val="150000"/>
              </a:lnSpc>
            </a:pPr>
            <a:r>
              <a:rPr lang="zh-CN" altLang="zh-CN" sz="2800" dirty="0">
                <a:solidFill>
                  <a:srgbClr val="FF0000"/>
                </a:solidFill>
                <a:latin typeface="微软雅黑" panose="020B0503020204020204" pitchFamily="34" charset="-122"/>
                <a:ea typeface="微软雅黑" panose="020B0503020204020204" pitchFamily="34" charset="-122"/>
              </a:rPr>
              <a:t>最佳资本结构</a:t>
            </a:r>
            <a:r>
              <a:rPr lang="zh-CN" altLang="zh-CN" sz="2800" dirty="0">
                <a:latin typeface="微软雅黑" panose="020B0503020204020204" pitchFamily="34" charset="-122"/>
                <a:ea typeface="微软雅黑" panose="020B0503020204020204" pitchFamily="34" charset="-122"/>
              </a:rPr>
              <a:t>是指能使企业综合资本成本最低，且企业价值最大，并能最大限度地调动</a:t>
            </a:r>
            <a:r>
              <a:rPr lang="en-US" altLang="zh-CN" sz="2800" dirty="0">
                <a:latin typeface="微软雅黑" panose="020B0503020204020204" pitchFamily="34" charset="-122"/>
                <a:ea typeface="微软雅黑" panose="020B0503020204020204" pitchFamily="34" charset="-122"/>
              </a:rPr>
              <a:t>利益相关者</a:t>
            </a:r>
            <a:r>
              <a:rPr lang="zh-CN" altLang="zh-CN" sz="2800" dirty="0">
                <a:latin typeface="微软雅黑" panose="020B0503020204020204" pitchFamily="34" charset="-122"/>
                <a:ea typeface="微软雅黑" panose="020B0503020204020204" pitchFamily="34" charset="-122"/>
              </a:rPr>
              <a:t>积极性的资本结构。</a:t>
            </a:r>
            <a:endParaRPr lang="en-US" altLang="zh-CN" sz="2800" dirty="0">
              <a:latin typeface="微软雅黑" panose="020B0503020204020204" pitchFamily="34" charset="-122"/>
              <a:ea typeface="微软雅黑" panose="020B0503020204020204" pitchFamily="34" charset="-122"/>
            </a:endParaRPr>
          </a:p>
        </p:txBody>
      </p:sp>
      <p:sp>
        <p:nvSpPr>
          <p:cNvPr id="14" name="灯片编号占位符 2"/>
          <p:cNvSpPr>
            <a:spLocks noGrp="1"/>
          </p:cNvSpPr>
          <p:nvPr>
            <p:ph type="sldNum" sz="quarter" idx="12"/>
          </p:nvPr>
        </p:nvSpPr>
        <p:spPr>
          <a:xfrm>
            <a:off x="11323638" y="6240463"/>
            <a:ext cx="495300" cy="354012"/>
          </a:xfrm>
        </p:spPr>
        <p:txBody>
          <a:bodyPr/>
          <a:lstStyle/>
          <a:p>
            <a:pPr>
              <a:defRPr/>
            </a:pPr>
            <a:fld id="{E5EB1D4E-2E73-443E-A201-C8E314B58ACE}" type="slidenum">
              <a:rPr lang="en-US"/>
            </a:fld>
            <a:endParaRPr lang="en-US" dirty="0"/>
          </a:p>
        </p:txBody>
      </p:sp>
      <p:sp>
        <p:nvSpPr>
          <p:cNvPr id="2" name="矩形 1"/>
          <p:cNvSpPr/>
          <p:nvPr/>
        </p:nvSpPr>
        <p:spPr>
          <a:xfrm>
            <a:off x="1360228" y="3801278"/>
            <a:ext cx="9471545" cy="1308884"/>
          </a:xfrm>
          <a:prstGeom prst="rect">
            <a:avLst/>
          </a:prstGeom>
          <a:solidFill>
            <a:schemeClr val="accent4">
              <a:lumMod val="20000"/>
              <a:lumOff val="80000"/>
            </a:schemeClr>
          </a:solidFill>
        </p:spPr>
        <p:txBody>
          <a:bodyPr wrap="square">
            <a:spAutoFit/>
          </a:bodyPr>
          <a:lstStyle/>
          <a:p>
            <a:pPr>
              <a:lnSpc>
                <a:spcPct val="150000"/>
              </a:lnSpc>
            </a:pPr>
            <a:r>
              <a:rPr lang="zh-CN" altLang="zh-CN" sz="2800" dirty="0">
                <a:latin typeface="微软雅黑" panose="020B0503020204020204" pitchFamily="34" charset="-122"/>
                <a:ea typeface="微软雅黑" panose="020B0503020204020204" pitchFamily="34" charset="-122"/>
              </a:rPr>
              <a:t>现实中，不同行业的企业在资本结构的选择上是存在差异的，这显示着不同的行业存在着各自的最佳的资本结构。</a:t>
            </a:r>
            <a:endParaRPr lang="zh-CN" altLang="zh-CN" sz="2800" dirty="0">
              <a:latin typeface="微软雅黑" panose="020B0503020204020204" pitchFamily="34" charset="-122"/>
              <a:ea typeface="微软雅黑" panose="020B0503020204020204" pitchFamily="34" charset="-122"/>
            </a:endParaRPr>
          </a:p>
        </p:txBody>
      </p:sp>
      <p:sp>
        <p:nvSpPr>
          <p:cNvPr id="15" name="标题 4"/>
          <p:cNvSpPr txBox="1"/>
          <p:nvPr/>
        </p:nvSpPr>
        <p:spPr>
          <a:xfrm>
            <a:off x="838200" y="384362"/>
            <a:ext cx="10515600" cy="535531"/>
          </a:xfrm>
          <a:prstGeom prst="rect">
            <a:avLst/>
          </a:prstGeom>
        </p:spPr>
        <p:txBody>
          <a:bodyPr>
            <a:spAutoFit/>
          </a:bodyPr>
          <a:lstStyle/>
          <a:p>
            <a:pPr algn="ctr" fontAlgn="auto">
              <a:lnSpc>
                <a:spcPct val="90000"/>
              </a:lnSpc>
              <a:spcAft>
                <a:spcPts val="0"/>
              </a:spcAft>
              <a:defRPr/>
            </a:pPr>
            <a:r>
              <a:rPr lang="zh-CN" altLang="en-US" sz="3200" b="1" dirty="0">
                <a:solidFill>
                  <a:schemeClr val="bg2">
                    <a:lumMod val="50000"/>
                  </a:schemeClr>
                </a:solidFill>
                <a:latin typeface="微软雅黑" panose="020B0503020204020204" pitchFamily="34" charset="-122"/>
                <a:ea typeface="微软雅黑" panose="020B0503020204020204" pitchFamily="34" charset="-122"/>
              </a:rPr>
              <a:t>二、资本结构</a:t>
            </a:r>
            <a:endParaRPr lang="zh-CN" altLang="en-US" sz="3200" b="1" dirty="0">
              <a:solidFill>
                <a:schemeClr val="bg2">
                  <a:lumMod val="50000"/>
                </a:schemeClr>
              </a:solidFill>
              <a:latin typeface="微软雅黑" panose="020B0503020204020204" pitchFamily="34" charset="-122"/>
              <a:ea typeface="微软雅黑" panose="020B0503020204020204" pitchFamily="34" charset="-122"/>
            </a:endParaRPr>
          </a:p>
        </p:txBody>
      </p:sp>
      <p:grpSp>
        <p:nvGrpSpPr>
          <p:cNvPr id="16" name="组合 36"/>
          <p:cNvGrpSpPr/>
          <p:nvPr/>
        </p:nvGrpSpPr>
        <p:grpSpPr bwMode="auto">
          <a:xfrm>
            <a:off x="4034118" y="1037230"/>
            <a:ext cx="4585447" cy="117878"/>
            <a:chOff x="5357217" y="1143000"/>
            <a:chExt cx="1490133" cy="101600"/>
          </a:xfrm>
        </p:grpSpPr>
        <p:cxnSp>
          <p:nvCxnSpPr>
            <p:cNvPr id="17" name="Straight Connector 30"/>
            <p:cNvCxnSpPr/>
            <p:nvPr/>
          </p:nvCxnSpPr>
          <p:spPr>
            <a:xfrm>
              <a:off x="5357217" y="1143000"/>
              <a:ext cx="1490133"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31"/>
            <p:cNvCxnSpPr/>
            <p:nvPr/>
          </p:nvCxnSpPr>
          <p:spPr>
            <a:xfrm>
              <a:off x="5509516" y="1244600"/>
              <a:ext cx="1185535"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utoUpdateAnimBg="0"/>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ChangeArrowheads="1"/>
          </p:cNvSpPr>
          <p:nvPr/>
        </p:nvSpPr>
        <p:spPr bwMode="auto">
          <a:xfrm>
            <a:off x="838200" y="1402985"/>
            <a:ext cx="4258695" cy="662554"/>
          </a:xfrm>
          <a:prstGeom prst="rect">
            <a:avLst/>
          </a:prstGeom>
          <a:solidFill>
            <a:schemeClr val="accent3">
              <a:lumMod val="20000"/>
              <a:lumOff val="80000"/>
            </a:schemeClr>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nSpc>
                <a:spcPct val="150000"/>
              </a:lnSpc>
            </a:pPr>
            <a:r>
              <a:rPr lang="zh-CN" altLang="zh-CN" sz="2800" b="1" dirty="0">
                <a:solidFill>
                  <a:srgbClr val="C00000"/>
                </a:solidFill>
                <a:latin typeface="微软雅黑" panose="020B0503020204020204" pitchFamily="34" charset="-122"/>
                <a:ea typeface="微软雅黑" panose="020B0503020204020204" pitchFamily="34" charset="-122"/>
              </a:rPr>
              <a:t>最佳资本结构</a:t>
            </a:r>
            <a:r>
              <a:rPr lang="zh-CN" altLang="en-US" sz="2800" b="1" dirty="0">
                <a:solidFill>
                  <a:srgbClr val="C00000"/>
                </a:solidFill>
                <a:latin typeface="微软雅黑" panose="020B0503020204020204" pitchFamily="34" charset="-122"/>
                <a:ea typeface="微软雅黑" panose="020B0503020204020204" pitchFamily="34" charset="-122"/>
              </a:rPr>
              <a:t>的判断标准</a:t>
            </a:r>
            <a:endParaRPr lang="en-US" altLang="zh-CN" sz="2800" b="1" dirty="0">
              <a:solidFill>
                <a:srgbClr val="C00000"/>
              </a:solidFill>
              <a:latin typeface="微软雅黑" panose="020B0503020204020204" pitchFamily="34" charset="-122"/>
              <a:ea typeface="微软雅黑" panose="020B0503020204020204" pitchFamily="34" charset="-122"/>
            </a:endParaRPr>
          </a:p>
        </p:txBody>
      </p:sp>
      <p:sp>
        <p:nvSpPr>
          <p:cNvPr id="14" name="灯片编号占位符 2"/>
          <p:cNvSpPr>
            <a:spLocks noGrp="1"/>
          </p:cNvSpPr>
          <p:nvPr>
            <p:ph type="sldNum" sz="quarter" idx="12"/>
          </p:nvPr>
        </p:nvSpPr>
        <p:spPr>
          <a:xfrm>
            <a:off x="11323638" y="6240463"/>
            <a:ext cx="495300" cy="354012"/>
          </a:xfrm>
        </p:spPr>
        <p:txBody>
          <a:bodyPr/>
          <a:lstStyle/>
          <a:p>
            <a:pPr>
              <a:defRPr/>
            </a:pPr>
            <a:fld id="{E5EB1D4E-2E73-443E-A201-C8E314B58ACE}" type="slidenum">
              <a:rPr lang="en-US"/>
            </a:fld>
            <a:endParaRPr lang="en-US" dirty="0"/>
          </a:p>
        </p:txBody>
      </p:sp>
      <p:sp>
        <p:nvSpPr>
          <p:cNvPr id="15" name="标题 4"/>
          <p:cNvSpPr txBox="1"/>
          <p:nvPr/>
        </p:nvSpPr>
        <p:spPr>
          <a:xfrm>
            <a:off x="838200" y="384362"/>
            <a:ext cx="10515600" cy="535531"/>
          </a:xfrm>
          <a:prstGeom prst="rect">
            <a:avLst/>
          </a:prstGeom>
        </p:spPr>
        <p:txBody>
          <a:bodyPr>
            <a:spAutoFit/>
          </a:bodyPr>
          <a:lstStyle/>
          <a:p>
            <a:pPr algn="ctr" fontAlgn="auto">
              <a:lnSpc>
                <a:spcPct val="90000"/>
              </a:lnSpc>
              <a:spcAft>
                <a:spcPts val="0"/>
              </a:spcAft>
              <a:defRPr/>
            </a:pPr>
            <a:r>
              <a:rPr lang="zh-CN" altLang="en-US" sz="3200" b="1" dirty="0">
                <a:solidFill>
                  <a:schemeClr val="bg2">
                    <a:lumMod val="50000"/>
                  </a:schemeClr>
                </a:solidFill>
                <a:latin typeface="微软雅黑" panose="020B0503020204020204" pitchFamily="34" charset="-122"/>
                <a:ea typeface="微软雅黑" panose="020B0503020204020204" pitchFamily="34" charset="-122"/>
              </a:rPr>
              <a:t>二、资本结构</a:t>
            </a:r>
            <a:endParaRPr lang="zh-CN" altLang="en-US" sz="3200" b="1" dirty="0">
              <a:solidFill>
                <a:schemeClr val="bg2">
                  <a:lumMod val="50000"/>
                </a:schemeClr>
              </a:solidFill>
              <a:latin typeface="微软雅黑" panose="020B0503020204020204" pitchFamily="34" charset="-122"/>
              <a:ea typeface="微软雅黑" panose="020B0503020204020204" pitchFamily="34" charset="-122"/>
            </a:endParaRPr>
          </a:p>
        </p:txBody>
      </p:sp>
      <p:grpSp>
        <p:nvGrpSpPr>
          <p:cNvPr id="16" name="组合 36"/>
          <p:cNvGrpSpPr/>
          <p:nvPr/>
        </p:nvGrpSpPr>
        <p:grpSpPr bwMode="auto">
          <a:xfrm>
            <a:off x="4034118" y="1037230"/>
            <a:ext cx="4585447" cy="117878"/>
            <a:chOff x="5357217" y="1143000"/>
            <a:chExt cx="1490133" cy="101600"/>
          </a:xfrm>
        </p:grpSpPr>
        <p:cxnSp>
          <p:nvCxnSpPr>
            <p:cNvPr id="17" name="Straight Connector 30"/>
            <p:cNvCxnSpPr/>
            <p:nvPr/>
          </p:nvCxnSpPr>
          <p:spPr>
            <a:xfrm>
              <a:off x="5357217" y="1143000"/>
              <a:ext cx="1490133"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31"/>
            <p:cNvCxnSpPr/>
            <p:nvPr/>
          </p:nvCxnSpPr>
          <p:spPr>
            <a:xfrm>
              <a:off x="5509516" y="1244600"/>
              <a:ext cx="1185535"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0" name="Rectangle 3"/>
          <p:cNvSpPr txBox="1">
            <a:spLocks noChangeArrowheads="1"/>
          </p:cNvSpPr>
          <p:nvPr/>
        </p:nvSpPr>
        <p:spPr>
          <a:xfrm>
            <a:off x="2001354" y="2203563"/>
            <a:ext cx="7632700" cy="2450874"/>
          </a:xfrm>
          <a:prstGeom prst="rect">
            <a:avLst/>
          </a:prstGeom>
        </p:spPr>
        <p:txBody>
          <a:bodyPr/>
          <a:lst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rgbClr val="6E8798"/>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rgbClr val="6E8798"/>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6E8798"/>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6E8798"/>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sz="2000" kern="1200">
                <a:solidFill>
                  <a:srgbClr val="6E8798"/>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eaLnBrk="1" hangingPunct="1">
              <a:lnSpc>
                <a:spcPct val="150000"/>
              </a:lnSpc>
              <a:spcBef>
                <a:spcPts val="0"/>
              </a:spcBef>
              <a:buClr>
                <a:srgbClr val="FFFF00"/>
              </a:buClr>
              <a:buFont typeface="Wingdings" panose="05000000000000000000" pitchFamily="2" charset="2"/>
              <a:buNone/>
            </a:pPr>
            <a:r>
              <a:rPr lang="zh-CN" altLang="en-US" b="1" dirty="0">
                <a:solidFill>
                  <a:srgbClr val="333333"/>
                </a:solidFill>
                <a:latin typeface="微软雅黑" panose="020B0503020204020204" pitchFamily="34" charset="-122"/>
                <a:ea typeface="微软雅黑" panose="020B0503020204020204" pitchFamily="34" charset="-122"/>
              </a:rPr>
              <a:t>一、有利于最大限度地增加所有者的财富，能使企业价值最大化；</a:t>
            </a:r>
            <a:endParaRPr lang="en-US" altLang="zh-CN" b="1" dirty="0">
              <a:solidFill>
                <a:srgbClr val="333333"/>
              </a:solidFill>
              <a:latin typeface="微软雅黑" panose="020B0503020204020204" pitchFamily="34" charset="-122"/>
              <a:ea typeface="微软雅黑" panose="020B0503020204020204" pitchFamily="34" charset="-122"/>
            </a:endParaRPr>
          </a:p>
          <a:p>
            <a:pPr eaLnBrk="1" hangingPunct="1">
              <a:lnSpc>
                <a:spcPct val="150000"/>
              </a:lnSpc>
              <a:spcBef>
                <a:spcPts val="0"/>
              </a:spcBef>
              <a:buClr>
                <a:srgbClr val="FFFF00"/>
              </a:buClr>
              <a:buFont typeface="Wingdings" panose="05000000000000000000" pitchFamily="2" charset="2"/>
              <a:buNone/>
            </a:pPr>
            <a:r>
              <a:rPr lang="zh-CN" altLang="en-US" b="1" dirty="0">
                <a:solidFill>
                  <a:srgbClr val="333333"/>
                </a:solidFill>
                <a:latin typeface="微软雅黑" panose="020B0503020204020204" pitchFamily="34" charset="-122"/>
                <a:ea typeface="微软雅黑" panose="020B0503020204020204" pitchFamily="34" charset="-122"/>
              </a:rPr>
              <a:t>二、企业的加权平均资本成本最低。</a:t>
            </a:r>
            <a:endParaRPr lang="zh-CN" altLang="en-US"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3288834" y="4267200"/>
            <a:ext cx="4370923" cy="2590800"/>
          </a:xfrm>
          <a:prstGeom prst="rect">
            <a:avLst/>
          </a:prstGeo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wipe(left)">
                                      <p:cBhvr>
                                        <p:cTn id="17"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P spid="10"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2276475"/>
            <a:ext cx="12192000" cy="2549525"/>
          </a:xfrm>
          <a:prstGeom prst="rect">
            <a:avLst/>
          </a:prstGeom>
          <a:solidFill>
            <a:srgbClr val="32C8C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dirty="0">
                <a:solidFill>
                  <a:schemeClr val="tx2"/>
                </a:solidFill>
              </a:rPr>
              <a:t> </a:t>
            </a:r>
            <a:endParaRPr lang="zh-CN" altLang="en-US" dirty="0">
              <a:solidFill>
                <a:schemeClr val="tx2"/>
              </a:solidFill>
            </a:endParaRPr>
          </a:p>
        </p:txBody>
      </p:sp>
      <p:cxnSp>
        <p:nvCxnSpPr>
          <p:cNvPr id="6" name="直接连接符 5"/>
          <p:cNvCxnSpPr/>
          <p:nvPr/>
        </p:nvCxnSpPr>
        <p:spPr>
          <a:xfrm>
            <a:off x="-88900" y="4914900"/>
            <a:ext cx="12509500" cy="0"/>
          </a:xfrm>
          <a:prstGeom prst="line">
            <a:avLst/>
          </a:prstGeom>
          <a:ln w="22225">
            <a:solidFill>
              <a:srgbClr val="32C8CF"/>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88900" y="2197100"/>
            <a:ext cx="12509500" cy="0"/>
          </a:xfrm>
          <a:prstGeom prst="line">
            <a:avLst/>
          </a:prstGeom>
          <a:ln w="22225">
            <a:solidFill>
              <a:srgbClr val="32C8CF"/>
            </a:solidFill>
          </a:ln>
        </p:spPr>
        <p:style>
          <a:lnRef idx="1">
            <a:schemeClr val="accent1"/>
          </a:lnRef>
          <a:fillRef idx="0">
            <a:schemeClr val="accent1"/>
          </a:fillRef>
          <a:effectRef idx="0">
            <a:schemeClr val="accent1"/>
          </a:effectRef>
          <a:fontRef idx="minor">
            <a:schemeClr val="tx1"/>
          </a:fontRef>
        </p:style>
      </p:cxnSp>
      <p:pic>
        <p:nvPicPr>
          <p:cNvPr id="8" name="图片 7"/>
          <p:cNvPicPr>
            <a:picLocks noChangeAspect="1"/>
          </p:cNvPicPr>
          <p:nvPr/>
        </p:nvPicPr>
        <p:blipFill>
          <a:blip r:embed="rId1" cstate="print"/>
          <a:srcRect/>
          <a:stretch>
            <a:fillRect/>
          </a:stretch>
        </p:blipFill>
        <p:spPr bwMode="auto">
          <a:xfrm>
            <a:off x="1879600" y="2714625"/>
            <a:ext cx="1244600" cy="1606550"/>
          </a:xfrm>
          <a:prstGeom prst="rect">
            <a:avLst/>
          </a:prstGeom>
          <a:noFill/>
          <a:ln w="9525">
            <a:noFill/>
            <a:miter lim="800000"/>
            <a:headEnd/>
            <a:tailEnd/>
          </a:ln>
        </p:spPr>
      </p:pic>
      <p:cxnSp>
        <p:nvCxnSpPr>
          <p:cNvPr id="9" name="直接连接符 8"/>
          <p:cNvCxnSpPr/>
          <p:nvPr/>
        </p:nvCxnSpPr>
        <p:spPr>
          <a:xfrm>
            <a:off x="4114800" y="2774950"/>
            <a:ext cx="0" cy="1390650"/>
          </a:xfrm>
          <a:prstGeom prst="line">
            <a:avLst/>
          </a:prstGeom>
          <a:ln>
            <a:gradFill>
              <a:gsLst>
                <a:gs pos="0">
                  <a:srgbClr val="32C8CF">
                    <a:alpha val="67000"/>
                  </a:srgbClr>
                </a:gs>
                <a:gs pos="55000">
                  <a:schemeClr val="bg1"/>
                </a:gs>
                <a:gs pos="100000">
                  <a:srgbClr val="32C8CF">
                    <a:alpha val="71000"/>
                  </a:srgbClr>
                </a:gs>
              </a:gsLst>
              <a:lin ang="5400000" scaled="0"/>
            </a:gradFill>
          </a:ln>
        </p:spPr>
        <p:style>
          <a:lnRef idx="1">
            <a:schemeClr val="accent1"/>
          </a:lnRef>
          <a:fillRef idx="0">
            <a:schemeClr val="accent1"/>
          </a:fillRef>
          <a:effectRef idx="0">
            <a:schemeClr val="accent1"/>
          </a:effectRef>
          <a:fontRef idx="minor">
            <a:schemeClr val="tx1"/>
          </a:fontRef>
        </p:style>
      </p:cxnSp>
      <p:sp>
        <p:nvSpPr>
          <p:cNvPr id="10" name="Title 2"/>
          <p:cNvSpPr txBox="1"/>
          <p:nvPr/>
        </p:nvSpPr>
        <p:spPr bwMode="auto">
          <a:xfrm>
            <a:off x="3879228" y="2798099"/>
            <a:ext cx="7822777" cy="1183050"/>
          </a:xfrm>
          <a:prstGeom prst="rect">
            <a:avLst/>
          </a:prstGeom>
          <a:noFill/>
          <a:ln w="9525">
            <a:noFill/>
            <a:miter lim="800000"/>
          </a:ln>
        </p:spPr>
        <p:txBody>
          <a:bodyPr lIns="36000" rIns="36000" anchor="b"/>
          <a:lstStyle/>
          <a:p>
            <a:pPr marL="742950" indent="-742950">
              <a:lnSpc>
                <a:spcPct val="150000"/>
              </a:lnSpc>
            </a:pPr>
            <a:endParaRPr lang="en-US" altLang="zh-CN" sz="4000" dirty="0">
              <a:latin typeface="方正尚酷简体"/>
              <a:ea typeface="方正尚酷简体"/>
              <a:cs typeface="方正尚酷简体"/>
            </a:endParaRPr>
          </a:p>
          <a:p>
            <a:pPr marL="742950" indent="-742950">
              <a:lnSpc>
                <a:spcPct val="150000"/>
              </a:lnSpc>
            </a:pPr>
            <a:endParaRPr lang="en-US" altLang="zh-CN" sz="4000" dirty="0">
              <a:latin typeface="方正尚酷简体"/>
              <a:ea typeface="方正尚酷简体"/>
              <a:cs typeface="方正尚酷简体"/>
            </a:endParaRPr>
          </a:p>
          <a:p>
            <a:pPr marL="742950" indent="-742950">
              <a:lnSpc>
                <a:spcPct val="150000"/>
              </a:lnSpc>
              <a:defRPr/>
            </a:pPr>
            <a:r>
              <a:rPr lang="zh-CN" altLang="en-US" sz="4000" b="1" dirty="0">
                <a:latin typeface="华文隶书" panose="02010800040101010101" pitchFamily="2" charset="-122"/>
                <a:ea typeface="华文隶书" panose="02010800040101010101" pitchFamily="2" charset="-122"/>
              </a:rPr>
              <a:t>一</a:t>
            </a:r>
            <a:r>
              <a:rPr lang="zh-CN" altLang="en-US" sz="4000" b="1" dirty="0" smtClean="0">
                <a:latin typeface="华文隶书" panose="02010800040101010101" pitchFamily="2" charset="-122"/>
                <a:ea typeface="华文隶书" panose="02010800040101010101" pitchFamily="2" charset="-122"/>
              </a:rPr>
              <a:t>、进行</a:t>
            </a:r>
            <a:r>
              <a:rPr lang="zh-CN" altLang="en-US" sz="4000" b="1" dirty="0">
                <a:latin typeface="华文隶书" panose="02010800040101010101" pitchFamily="2" charset="-122"/>
                <a:ea typeface="华文隶书" panose="02010800040101010101" pitchFamily="2" charset="-122"/>
              </a:rPr>
              <a:t>资本</a:t>
            </a:r>
            <a:r>
              <a:rPr lang="zh-CN" altLang="en-US" sz="4000" b="1" dirty="0" smtClean="0">
                <a:latin typeface="华文隶书" panose="02010800040101010101" pitchFamily="2" charset="-122"/>
                <a:ea typeface="华文隶书" panose="02010800040101010101" pitchFamily="2" charset="-122"/>
              </a:rPr>
              <a:t>结构决策</a:t>
            </a:r>
            <a:endParaRPr lang="zh-CN" altLang="en-US" sz="4000" b="1" dirty="0">
              <a:latin typeface="华文隶书" panose="02010800040101010101" pitchFamily="2" charset="-122"/>
              <a:ea typeface="华文隶书" panose="02010800040101010101" pitchFamily="2" charset="-122"/>
            </a:endParaRPr>
          </a:p>
        </p:txBody>
      </p:sp>
      <p:sp>
        <p:nvSpPr>
          <p:cNvPr id="11" name="灯片编号占位符 2"/>
          <p:cNvSpPr>
            <a:spLocks noGrp="1"/>
          </p:cNvSpPr>
          <p:nvPr>
            <p:ph type="sldNum" sz="quarter" idx="12"/>
          </p:nvPr>
        </p:nvSpPr>
        <p:spPr>
          <a:xfrm>
            <a:off x="11323638" y="6240463"/>
            <a:ext cx="495300" cy="354012"/>
          </a:xfrm>
        </p:spPr>
        <p:txBody>
          <a:bodyPr/>
          <a:lstStyle/>
          <a:p>
            <a:pPr>
              <a:defRPr/>
            </a:pPr>
            <a:fld id="{EBAA0B0A-6C67-430D-843B-589DA2079AA5}" type="slidenum">
              <a:rPr lang="en-US"/>
            </a:fld>
            <a:endParaRPr lang="en-US" dirty="0"/>
          </a:p>
        </p:txBody>
      </p:sp>
      <p:sp>
        <p:nvSpPr>
          <p:cNvPr id="12" name="TextBox 11"/>
          <p:cNvSpPr txBox="1"/>
          <p:nvPr/>
        </p:nvSpPr>
        <p:spPr>
          <a:xfrm>
            <a:off x="4346294" y="1132255"/>
            <a:ext cx="2630488" cy="846386"/>
          </a:xfrm>
          <a:prstGeom prst="rect">
            <a:avLst/>
          </a:prstGeom>
          <a:noFill/>
          <a:ln>
            <a:solidFill>
              <a:schemeClr val="accent1"/>
            </a:solidFill>
          </a:ln>
        </p:spPr>
        <p:txBody>
          <a:bodyPr lIns="0" tIns="0" rIns="0" bIns="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pPr marL="742950" indent="-742950" algn="l">
              <a:lnSpc>
                <a:spcPct val="150000"/>
              </a:lnSpc>
              <a:defRPr/>
            </a:pPr>
            <a:r>
              <a:rPr lang="zh-CN" altLang="en-US" sz="4000" dirty="0">
                <a:solidFill>
                  <a:schemeClr val="tx1"/>
                </a:solidFill>
                <a:latin typeface="华文隶书" panose="02010800040101010101" pitchFamily="2" charset="-122"/>
                <a:ea typeface="华文隶书" panose="02010800040101010101" pitchFamily="2" charset="-122"/>
              </a:rPr>
              <a:t>任务实训</a:t>
            </a:r>
            <a:endParaRPr lang="zh-CN" altLang="en-US" sz="4000" dirty="0">
              <a:solidFill>
                <a:schemeClr val="tx1"/>
              </a:solidFill>
              <a:latin typeface="华文隶书" panose="02010800040101010101" pitchFamily="2" charset="-122"/>
              <a:ea typeface="华文隶书" panose="02010800040101010101" pitchFamily="2" charset="-122"/>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ChangeArrowheads="1"/>
          </p:cNvSpPr>
          <p:nvPr/>
        </p:nvSpPr>
        <p:spPr bwMode="auto">
          <a:xfrm>
            <a:off x="1089991" y="1541731"/>
            <a:ext cx="3648137" cy="662554"/>
          </a:xfrm>
          <a:prstGeom prst="rect">
            <a:avLst/>
          </a:prstGeom>
          <a:solidFill>
            <a:schemeClr val="accent3">
              <a:lumMod val="20000"/>
              <a:lumOff val="80000"/>
            </a:schemeClr>
          </a:solidFill>
          <a:ln w="9525">
            <a:noFill/>
            <a:miter lim="800000"/>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a:spAutoFit/>
          </a:bodyPr>
          <a:lstStyle/>
          <a:p>
            <a:pPr>
              <a:lnSpc>
                <a:spcPct val="150000"/>
              </a:lnSpc>
            </a:pPr>
            <a:r>
              <a:rPr lang="zh-CN" altLang="zh-CN" sz="2800" b="1" dirty="0">
                <a:solidFill>
                  <a:srgbClr val="C00000"/>
                </a:solidFill>
                <a:latin typeface="微软雅黑" panose="020B0503020204020204" pitchFamily="34" charset="-122"/>
                <a:ea typeface="微软雅黑" panose="020B0503020204020204" pitchFamily="34" charset="-122"/>
              </a:rPr>
              <a:t>资本结构</a:t>
            </a:r>
            <a:r>
              <a:rPr lang="zh-CN" altLang="en-US" sz="2800" b="1" dirty="0">
                <a:solidFill>
                  <a:srgbClr val="C00000"/>
                </a:solidFill>
                <a:latin typeface="微软雅黑" panose="020B0503020204020204" pitchFamily="34" charset="-122"/>
                <a:ea typeface="微软雅黑" panose="020B0503020204020204" pitchFamily="34" charset="-122"/>
              </a:rPr>
              <a:t>的决策方法</a:t>
            </a:r>
            <a:endParaRPr lang="en-US" altLang="zh-CN" sz="2800" b="1" dirty="0">
              <a:solidFill>
                <a:srgbClr val="C00000"/>
              </a:solidFill>
              <a:latin typeface="微软雅黑" panose="020B0503020204020204" pitchFamily="34" charset="-122"/>
              <a:ea typeface="微软雅黑" panose="020B0503020204020204" pitchFamily="34" charset="-122"/>
            </a:endParaRPr>
          </a:p>
        </p:txBody>
      </p:sp>
      <p:sp>
        <p:nvSpPr>
          <p:cNvPr id="14" name="灯片编号占位符 2"/>
          <p:cNvSpPr>
            <a:spLocks noGrp="1"/>
          </p:cNvSpPr>
          <p:nvPr>
            <p:ph type="sldNum" sz="quarter" idx="12"/>
          </p:nvPr>
        </p:nvSpPr>
        <p:spPr>
          <a:xfrm>
            <a:off x="11323638" y="6240463"/>
            <a:ext cx="495300" cy="354012"/>
          </a:xfrm>
        </p:spPr>
        <p:txBody>
          <a:bodyPr/>
          <a:lstStyle/>
          <a:p>
            <a:pPr>
              <a:defRPr/>
            </a:pPr>
            <a:fld id="{E5EB1D4E-2E73-443E-A201-C8E314B58ACE}" type="slidenum">
              <a:rPr lang="en-US"/>
            </a:fld>
            <a:endParaRPr lang="en-US" dirty="0"/>
          </a:p>
        </p:txBody>
      </p:sp>
      <p:sp>
        <p:nvSpPr>
          <p:cNvPr id="15" name="标题 4"/>
          <p:cNvSpPr txBox="1"/>
          <p:nvPr/>
        </p:nvSpPr>
        <p:spPr>
          <a:xfrm>
            <a:off x="838200" y="384362"/>
            <a:ext cx="10515600" cy="590931"/>
          </a:xfrm>
          <a:prstGeom prst="rect">
            <a:avLst/>
          </a:prstGeom>
        </p:spPr>
        <p:txBody>
          <a:bodyPr>
            <a:spAutoFit/>
          </a:bodyPr>
          <a:lstStyle/>
          <a:p>
            <a:pPr algn="ctr" fontAlgn="auto">
              <a:lnSpc>
                <a:spcPct val="90000"/>
              </a:lnSpc>
              <a:spcAft>
                <a:spcPts val="0"/>
              </a:spcAft>
              <a:defRPr/>
            </a:pPr>
            <a:r>
              <a:rPr lang="zh-CN" altLang="en-US" sz="3200" b="1" dirty="0">
                <a:solidFill>
                  <a:schemeClr val="bg2">
                    <a:lumMod val="50000"/>
                  </a:schemeClr>
                </a:solidFill>
                <a:latin typeface="微软雅黑" panose="020B0503020204020204" pitchFamily="34" charset="-122"/>
                <a:ea typeface="微软雅黑" panose="020B0503020204020204" pitchFamily="34" charset="-122"/>
                <a:cs typeface="+mj-cs"/>
              </a:rPr>
              <a:t>   </a:t>
            </a:r>
            <a:r>
              <a:rPr lang="zh-CN" altLang="en-US" sz="3600" b="1" dirty="0" smtClean="0">
                <a:solidFill>
                  <a:schemeClr val="bg2">
                    <a:lumMod val="50000"/>
                  </a:schemeClr>
                </a:solidFill>
                <a:latin typeface="微软雅黑" panose="020B0503020204020204" pitchFamily="34" charset="-122"/>
                <a:ea typeface="微软雅黑" panose="020B0503020204020204" pitchFamily="34" charset="-122"/>
                <a:cs typeface="+mj-cs"/>
              </a:rPr>
              <a:t>资本结构决策</a:t>
            </a:r>
            <a:r>
              <a:rPr lang="zh-CN" altLang="en-US" sz="3600" b="1" dirty="0">
                <a:solidFill>
                  <a:schemeClr val="bg2">
                    <a:lumMod val="50000"/>
                  </a:schemeClr>
                </a:solidFill>
                <a:latin typeface="微软雅黑" panose="020B0503020204020204" pitchFamily="34" charset="-122"/>
                <a:ea typeface="微软雅黑" panose="020B0503020204020204" pitchFamily="34" charset="-122"/>
                <a:cs typeface="+mj-cs"/>
              </a:rPr>
              <a:t>方法</a:t>
            </a:r>
            <a:endParaRPr lang="zh-CN" altLang="en-US" sz="3600" b="1" dirty="0">
              <a:solidFill>
                <a:schemeClr val="bg2">
                  <a:lumMod val="50000"/>
                </a:schemeClr>
              </a:solidFill>
              <a:latin typeface="微软雅黑" panose="020B0503020204020204" pitchFamily="34" charset="-122"/>
              <a:ea typeface="微软雅黑" panose="020B0503020204020204" pitchFamily="34" charset="-122"/>
              <a:cs typeface="+mj-cs"/>
            </a:endParaRPr>
          </a:p>
        </p:txBody>
      </p:sp>
      <p:grpSp>
        <p:nvGrpSpPr>
          <p:cNvPr id="16" name="组合 36"/>
          <p:cNvGrpSpPr/>
          <p:nvPr/>
        </p:nvGrpSpPr>
        <p:grpSpPr bwMode="auto">
          <a:xfrm>
            <a:off x="4034118" y="1037230"/>
            <a:ext cx="4585447" cy="117878"/>
            <a:chOff x="5357217" y="1143000"/>
            <a:chExt cx="1490133" cy="101600"/>
          </a:xfrm>
        </p:grpSpPr>
        <p:cxnSp>
          <p:nvCxnSpPr>
            <p:cNvPr id="17" name="Straight Connector 30"/>
            <p:cNvCxnSpPr/>
            <p:nvPr/>
          </p:nvCxnSpPr>
          <p:spPr>
            <a:xfrm>
              <a:off x="5357217" y="1143000"/>
              <a:ext cx="1490133"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31"/>
            <p:cNvCxnSpPr/>
            <p:nvPr/>
          </p:nvCxnSpPr>
          <p:spPr>
            <a:xfrm>
              <a:off x="5509516" y="1244600"/>
              <a:ext cx="1185535"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4" name="图示 3"/>
          <p:cNvGraphicFramePr/>
          <p:nvPr/>
        </p:nvGraphicFramePr>
        <p:xfrm>
          <a:off x="2120623" y="2786659"/>
          <a:ext cx="7632700" cy="2450874"/>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Picture 4" descr="2-3-1"/>
          <p:cNvPicPr>
            <a:picLocks noGrp="1" noChangeAspect="1" noChangeArrowheads="1"/>
          </p:cNvPicPr>
          <p:nvPr>
            <p:ph type="body" idx="1"/>
          </p:nvPr>
        </p:nvPicPr>
        <p:blipFill>
          <a:blip r:embed="rId1">
            <a:extLst>
              <a:ext uri="{28A0092B-C50C-407E-A947-70E740481C1C}">
                <a14:useLocalDpi xmlns:a14="http://schemas.microsoft.com/office/drawing/2010/main" val="0"/>
              </a:ext>
            </a:extLst>
          </a:blip>
          <a:srcRect/>
          <a:stretch>
            <a:fillRect/>
          </a:stretch>
        </p:blipFill>
        <p:spPr>
          <a:xfrm>
            <a:off x="1093993" y="2218104"/>
            <a:ext cx="9935633" cy="3765550"/>
          </a:xfrm>
        </p:spPr>
      </p:pic>
      <p:grpSp>
        <p:nvGrpSpPr>
          <p:cNvPr id="9" name="Rectangle 2"/>
          <p:cNvGrpSpPr/>
          <p:nvPr/>
        </p:nvGrpSpPr>
        <p:grpSpPr bwMode="auto">
          <a:xfrm>
            <a:off x="1364946" y="898525"/>
            <a:ext cx="7688749" cy="779462"/>
            <a:chOff x="2868" y="551"/>
            <a:chExt cx="3791" cy="491"/>
          </a:xfrm>
        </p:grpSpPr>
        <p:pic>
          <p:nvPicPr>
            <p:cNvPr id="36869" name="Rectangle 2"/>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0" y="551"/>
              <a:ext cx="3659" cy="4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Text Box 9"/>
            <p:cNvSpPr txBox="1">
              <a:spLocks noChangeArrowheads="1"/>
            </p:cNvSpPr>
            <p:nvPr/>
          </p:nvSpPr>
          <p:spPr bwMode="auto">
            <a:xfrm>
              <a:off x="2868" y="566"/>
              <a:ext cx="3630" cy="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150000"/>
                </a:lnSpc>
                <a:buFontTx/>
                <a:buNone/>
              </a:pPr>
              <a:r>
                <a:rPr lang="zh-CN" altLang="en-US" sz="2800" dirty="0">
                  <a:latin typeface="微软雅黑" panose="020B0503020204020204" pitchFamily="34" charset="-122"/>
                  <a:ea typeface="微软雅黑" panose="020B0503020204020204" pitchFamily="34" charset="-122"/>
                </a:rPr>
                <a:t>如何进行资本结构的决策呢？</a:t>
              </a:r>
              <a:endParaRPr lang="ja-JP" altLang="en-US" sz="2800" dirty="0">
                <a:latin typeface="微软雅黑" panose="020B0503020204020204" pitchFamily="34" charset="-122"/>
                <a:ea typeface="微软雅黑" panose="020B0503020204020204" pitchFamily="34" charset="-122"/>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838200" y="1397000"/>
            <a:ext cx="10515600" cy="5022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标题 4"/>
          <p:cNvSpPr txBox="1"/>
          <p:nvPr/>
        </p:nvSpPr>
        <p:spPr bwMode="auto">
          <a:xfrm>
            <a:off x="452967" y="438151"/>
            <a:ext cx="10515600"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90000"/>
              </a:lnSpc>
              <a:buFontTx/>
              <a:buNone/>
            </a:pPr>
            <a:r>
              <a:rPr lang="zh-CN" altLang="en-US" sz="3200" b="1" dirty="0">
                <a:solidFill>
                  <a:srgbClr val="495A66"/>
                </a:solidFill>
                <a:latin typeface="微软雅黑" panose="020B0503020204020204" pitchFamily="34" charset="-122"/>
                <a:ea typeface="微软雅黑" panose="020B0503020204020204" pitchFamily="34" charset="-122"/>
              </a:rPr>
              <a:t>    </a:t>
            </a:r>
            <a:r>
              <a:rPr lang="en-US" altLang="zh-CN" sz="3200" b="1" dirty="0" smtClean="0">
                <a:solidFill>
                  <a:srgbClr val="495A66"/>
                </a:solidFill>
                <a:latin typeface="微软雅黑" panose="020B0503020204020204" pitchFamily="34" charset="-122"/>
                <a:ea typeface="微软雅黑" panose="020B0503020204020204" pitchFamily="34" charset="-122"/>
              </a:rPr>
              <a:t>1.</a:t>
            </a:r>
            <a:r>
              <a:rPr lang="zh-CN" altLang="en-US" sz="3200" b="1" dirty="0" smtClean="0">
                <a:solidFill>
                  <a:srgbClr val="495A66"/>
                </a:solidFill>
                <a:latin typeface="微软雅黑" panose="020B0503020204020204" pitchFamily="34" charset="-122"/>
                <a:ea typeface="微软雅黑" panose="020B0503020204020204" pitchFamily="34" charset="-122"/>
              </a:rPr>
              <a:t>比较</a:t>
            </a:r>
            <a:r>
              <a:rPr lang="zh-CN" altLang="en-US" sz="3200" b="1" dirty="0">
                <a:solidFill>
                  <a:srgbClr val="495A66"/>
                </a:solidFill>
                <a:latin typeface="微软雅黑" panose="020B0503020204020204" pitchFamily="34" charset="-122"/>
                <a:ea typeface="微软雅黑" panose="020B0503020204020204" pitchFamily="34" charset="-122"/>
              </a:rPr>
              <a:t>资本成本法</a:t>
            </a:r>
            <a:endParaRPr lang="zh-CN" altLang="en-US" sz="3200" b="1" dirty="0">
              <a:solidFill>
                <a:srgbClr val="495A66"/>
              </a:solidFill>
              <a:latin typeface="微软雅黑" panose="020B0503020204020204" pitchFamily="34" charset="-122"/>
              <a:ea typeface="微软雅黑" panose="020B0503020204020204" pitchFamily="34" charset="-122"/>
            </a:endParaRPr>
          </a:p>
        </p:txBody>
      </p:sp>
      <p:grpSp>
        <p:nvGrpSpPr>
          <p:cNvPr id="37892" name="组合 36"/>
          <p:cNvGrpSpPr/>
          <p:nvPr/>
        </p:nvGrpSpPr>
        <p:grpSpPr bwMode="auto">
          <a:xfrm>
            <a:off x="3382433" y="1143000"/>
            <a:ext cx="5327651" cy="134938"/>
            <a:chOff x="5357217" y="1143000"/>
            <a:chExt cx="1490133" cy="101600"/>
          </a:xfrm>
        </p:grpSpPr>
        <p:cxnSp>
          <p:nvCxnSpPr>
            <p:cNvPr id="40" name="Straight Connector 30"/>
            <p:cNvCxnSpPr/>
            <p:nvPr/>
          </p:nvCxnSpPr>
          <p:spPr>
            <a:xfrm>
              <a:off x="5357217" y="1143000"/>
              <a:ext cx="1490133"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31"/>
            <p:cNvCxnSpPr/>
            <p:nvPr/>
          </p:nvCxnSpPr>
          <p:spPr>
            <a:xfrm>
              <a:off x="5509368" y="1244600"/>
              <a:ext cx="1185831"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9" name="Rectangle 2"/>
          <p:cNvSpPr>
            <a:spLocks noChangeArrowheads="1"/>
          </p:cNvSpPr>
          <p:nvPr/>
        </p:nvSpPr>
        <p:spPr bwMode="auto">
          <a:xfrm>
            <a:off x="838201" y="2060575"/>
            <a:ext cx="1021503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buFontTx/>
              <a:buNone/>
            </a:pPr>
            <a:r>
              <a:rPr lang="zh-TW" altLang="en-US" sz="2400" dirty="0">
                <a:solidFill>
                  <a:srgbClr val="FF0000"/>
                </a:solidFill>
                <a:latin typeface="微软雅黑" panose="020B0503020204020204" pitchFamily="34" charset="-122"/>
                <a:ea typeface="微软雅黑" panose="020B0503020204020204" pitchFamily="34" charset="-122"/>
              </a:rPr>
              <a:t>比较资本成本法</a:t>
            </a:r>
            <a:r>
              <a:rPr lang="zh-CN" altLang="en-US" sz="2400" dirty="0">
                <a:solidFill>
                  <a:srgbClr val="FF0000"/>
                </a:solidFill>
                <a:latin typeface="微软雅黑" panose="020B0503020204020204" pitchFamily="34" charset="-122"/>
                <a:ea typeface="微软雅黑" panose="020B0503020204020204" pitchFamily="34" charset="-122"/>
              </a:rPr>
              <a:t>：</a:t>
            </a:r>
            <a:r>
              <a:rPr lang="zh-TW" altLang="en-US" sz="2400" dirty="0">
                <a:latin typeface="微软雅黑" panose="020B0503020204020204" pitchFamily="34" charset="-122"/>
                <a:ea typeface="微软雅黑" panose="020B0503020204020204" pitchFamily="34" charset="-122"/>
              </a:rPr>
              <a:t>是通过计算不同筹资方案的</a:t>
            </a:r>
            <a:r>
              <a:rPr lang="zh-CN" altLang="en-US" sz="2400" dirty="0">
                <a:latin typeface="微软雅黑" panose="020B0503020204020204" pitchFamily="34" charset="-122"/>
                <a:ea typeface="微软雅黑" panose="020B0503020204020204" pitchFamily="34" charset="-122"/>
              </a:rPr>
              <a:t>加权平均</a:t>
            </a:r>
            <a:r>
              <a:rPr lang="zh-TW" altLang="en-US" sz="2400" dirty="0">
                <a:latin typeface="微软雅黑" panose="020B0503020204020204" pitchFamily="34" charset="-122"/>
                <a:ea typeface="微软雅黑" panose="020B0503020204020204" pitchFamily="34" charset="-122"/>
              </a:rPr>
              <a:t>资本成本</a:t>
            </a:r>
            <a:r>
              <a:rPr lang="zh-CN" altLang="en-US" sz="2400" dirty="0">
                <a:latin typeface="微软雅黑" panose="020B0503020204020204" pitchFamily="34" charset="-122"/>
                <a:ea typeface="微软雅黑" panose="020B0503020204020204" pitchFamily="34" charset="-122"/>
              </a:rPr>
              <a:t>, </a:t>
            </a:r>
            <a:r>
              <a:rPr lang="zh-TW" altLang="en-US" sz="2400" dirty="0">
                <a:latin typeface="微软雅黑" panose="020B0503020204020204" pitchFamily="34" charset="-122"/>
                <a:ea typeface="微软雅黑" panose="020B0503020204020204" pitchFamily="34" charset="-122"/>
              </a:rPr>
              <a:t>并以此作为评价标准</a:t>
            </a:r>
            <a:r>
              <a:rPr lang="zh-CN" altLang="en-US" sz="2400" dirty="0">
                <a:latin typeface="微软雅黑" panose="020B0503020204020204" pitchFamily="34" charset="-122"/>
                <a:ea typeface="微软雅黑" panose="020B0503020204020204" pitchFamily="34" charset="-122"/>
              </a:rPr>
              <a:t>,</a:t>
            </a:r>
            <a:r>
              <a:rPr lang="zh-TW" altLang="en-US" sz="2400" dirty="0">
                <a:latin typeface="微软雅黑" panose="020B0503020204020204" pitchFamily="34" charset="-122"/>
                <a:ea typeface="微软雅黑" panose="020B0503020204020204" pitchFamily="34" charset="-122"/>
              </a:rPr>
              <a:t>从中选择</a:t>
            </a:r>
            <a:r>
              <a:rPr lang="zh-CN" altLang="en-US" sz="2400" dirty="0">
                <a:latin typeface="微软雅黑" panose="020B0503020204020204" pitchFamily="34" charset="-122"/>
                <a:ea typeface="微软雅黑" panose="020B0503020204020204" pitchFamily="34" charset="-122"/>
              </a:rPr>
              <a:t>加权平均</a:t>
            </a:r>
            <a:r>
              <a:rPr lang="zh-TW" altLang="en-US" sz="2400" dirty="0">
                <a:latin typeface="微软雅黑" panose="020B0503020204020204" pitchFamily="34" charset="-122"/>
                <a:ea typeface="微软雅黑" panose="020B0503020204020204" pitchFamily="34" charset="-122"/>
              </a:rPr>
              <a:t>资本成本最低的方案为最佳资本结构方案。</a:t>
            </a:r>
            <a:endParaRPr lang="ja-JP" altLang="en-US" sz="2400" dirty="0">
              <a:latin typeface="微软雅黑" panose="020B0503020204020204" pitchFamily="34" charset="-122"/>
              <a:ea typeface="微软雅黑" panose="020B0503020204020204" pitchFamily="34" charset="-122"/>
            </a:endParaRPr>
          </a:p>
        </p:txBody>
      </p:sp>
      <p:graphicFrame>
        <p:nvGraphicFramePr>
          <p:cNvPr id="2" name="图示 1"/>
          <p:cNvGraphicFramePr/>
          <p:nvPr/>
        </p:nvGraphicFramePr>
        <p:xfrm>
          <a:off x="951990" y="4155490"/>
          <a:ext cx="10860677" cy="14102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灯片编号占位符 2"/>
          <p:cNvSpPr txBox="1">
            <a:spLocks noGrp="1"/>
          </p:cNvSpPr>
          <p:nvPr/>
        </p:nvSpPr>
        <p:spPr>
          <a:xfrm>
            <a:off x="11324167" y="6240463"/>
            <a:ext cx="495300" cy="354012"/>
          </a:xfrm>
          <a:prstGeom prst="rect">
            <a:avLst/>
          </a:prstGeom>
          <a:noFill/>
        </p:spPr>
        <p:txBody>
          <a:bodyPr anchor="ctr"/>
          <a:lstStyle/>
          <a:p>
            <a:pPr algn="ctr" fontAlgn="auto">
              <a:spcBef>
                <a:spcPts val="0"/>
              </a:spcBef>
              <a:spcAft>
                <a:spcPts val="0"/>
              </a:spcAft>
              <a:buFontTx/>
              <a:buNone/>
              <a:defRPr/>
            </a:pPr>
            <a:fld id="{812B23EB-9825-4512-B5A1-8DEC2BD5ED32}" type="slidenum">
              <a:rPr lang="en-US" sz="1400" b="1">
                <a:solidFill>
                  <a:schemeClr val="bg1"/>
                </a:solidFill>
                <a:latin typeface="+mj-lt"/>
                <a:ea typeface="+mn-ea"/>
              </a:rPr>
            </a:fld>
            <a:endParaRPr lang="en-US" sz="1400" b="1" dirty="0">
              <a:solidFill>
                <a:schemeClr val="bg1"/>
              </a:solidFill>
              <a:latin typeface="+mj-lt"/>
              <a:ea typeface="+mn-ea"/>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linds(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utoUpdateAnimBg="0"/>
      <p:bldGraphic spid="2" grpId="0">
        <p:bldAsOne/>
      </p:bldGraphic>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标题 4"/>
          <p:cNvSpPr txBox="1"/>
          <p:nvPr/>
        </p:nvSpPr>
        <p:spPr bwMode="auto">
          <a:xfrm>
            <a:off x="643467" y="1176338"/>
            <a:ext cx="105156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90000"/>
              </a:lnSpc>
              <a:buFontTx/>
              <a:buNone/>
            </a:pPr>
            <a:r>
              <a:rPr lang="en-US" altLang="zh-CN" sz="2800" b="1">
                <a:solidFill>
                  <a:srgbClr val="495A66"/>
                </a:solidFill>
                <a:latin typeface="宋体" panose="02010600030101010101" pitchFamily="2" charset="-122"/>
              </a:rPr>
              <a:t>1</a:t>
            </a:r>
            <a:r>
              <a:rPr lang="zh-CN" altLang="en-US" sz="2800" b="1">
                <a:solidFill>
                  <a:srgbClr val="495A66"/>
                </a:solidFill>
                <a:latin typeface="宋体" panose="02010600030101010101" pitchFamily="2" charset="-122"/>
              </a:rPr>
              <a:t>。比较资本成本法的工作步骤</a:t>
            </a:r>
            <a:endParaRPr lang="zh-CN" altLang="en-US" sz="2800" b="1">
              <a:solidFill>
                <a:srgbClr val="495A66"/>
              </a:solidFill>
              <a:latin typeface="宋体" panose="02010600030101010101" pitchFamily="2" charset="-122"/>
            </a:endParaRPr>
          </a:p>
        </p:txBody>
      </p:sp>
      <p:grpSp>
        <p:nvGrpSpPr>
          <p:cNvPr id="38915" name="组合 36"/>
          <p:cNvGrpSpPr/>
          <p:nvPr/>
        </p:nvGrpSpPr>
        <p:grpSpPr bwMode="auto">
          <a:xfrm>
            <a:off x="3382433" y="963614"/>
            <a:ext cx="5327651" cy="134937"/>
            <a:chOff x="5357217" y="1143000"/>
            <a:chExt cx="1490133" cy="101600"/>
          </a:xfrm>
        </p:grpSpPr>
        <p:cxnSp>
          <p:nvCxnSpPr>
            <p:cNvPr id="40" name="Straight Connector 30"/>
            <p:cNvCxnSpPr/>
            <p:nvPr/>
          </p:nvCxnSpPr>
          <p:spPr>
            <a:xfrm>
              <a:off x="5357217" y="1143000"/>
              <a:ext cx="1490133"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31"/>
            <p:cNvCxnSpPr/>
            <p:nvPr/>
          </p:nvCxnSpPr>
          <p:spPr>
            <a:xfrm>
              <a:off x="5509368" y="1244600"/>
              <a:ext cx="1185831"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60" name="灯片编号占位符 2"/>
          <p:cNvSpPr txBox="1">
            <a:spLocks noGrp="1"/>
          </p:cNvSpPr>
          <p:nvPr/>
        </p:nvSpPr>
        <p:spPr>
          <a:xfrm>
            <a:off x="11324167" y="6240463"/>
            <a:ext cx="495300" cy="354012"/>
          </a:xfrm>
          <a:prstGeom prst="rect">
            <a:avLst/>
          </a:prstGeom>
          <a:noFill/>
        </p:spPr>
        <p:txBody>
          <a:bodyPr anchor="ctr"/>
          <a:lstStyle/>
          <a:p>
            <a:pPr algn="ctr" fontAlgn="auto">
              <a:spcBef>
                <a:spcPts val="0"/>
              </a:spcBef>
              <a:spcAft>
                <a:spcPts val="0"/>
              </a:spcAft>
              <a:buFontTx/>
              <a:buNone/>
              <a:defRPr/>
            </a:pPr>
            <a:fld id="{FAC9ADD2-587F-4E38-B825-A19C8AC4A9E1}" type="slidenum">
              <a:rPr lang="en-US" sz="1400" b="1">
                <a:solidFill>
                  <a:schemeClr val="bg1"/>
                </a:solidFill>
                <a:latin typeface="+mj-lt"/>
                <a:ea typeface="+mn-ea"/>
              </a:rPr>
            </a:fld>
            <a:endParaRPr lang="en-US" sz="1400" b="1" dirty="0">
              <a:solidFill>
                <a:schemeClr val="bg1"/>
              </a:solidFill>
              <a:latin typeface="+mj-lt"/>
              <a:ea typeface="+mn-ea"/>
            </a:endParaRPr>
          </a:p>
        </p:txBody>
      </p:sp>
      <p:graphicFrame>
        <p:nvGraphicFramePr>
          <p:cNvPr id="3" name="图示 2"/>
          <p:cNvGraphicFramePr/>
          <p:nvPr/>
        </p:nvGraphicFramePr>
        <p:xfrm>
          <a:off x="-405185" y="1791192"/>
          <a:ext cx="12612063" cy="5129121"/>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38918" name="Rectangle 8"/>
          <p:cNvSpPr>
            <a:spLocks noChangeArrowheads="1"/>
          </p:cNvSpPr>
          <p:nvPr/>
        </p:nvSpPr>
        <p:spPr bwMode="auto">
          <a:xfrm>
            <a:off x="416984" y="268289"/>
            <a:ext cx="11184467"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buFontTx/>
              <a:buNone/>
            </a:pPr>
            <a:r>
              <a:rPr lang="en-US" altLang="zh-CN" sz="3200" b="1" dirty="0" smtClean="0">
                <a:solidFill>
                  <a:srgbClr val="495A66"/>
                </a:solidFill>
                <a:latin typeface="微软雅黑" panose="020B0503020204020204" pitchFamily="34" charset="-122"/>
                <a:ea typeface="微软雅黑" panose="020B0503020204020204" pitchFamily="34" charset="-122"/>
              </a:rPr>
              <a:t>1.</a:t>
            </a:r>
            <a:r>
              <a:rPr lang="zh-CN" altLang="en-US" sz="3200" b="1" dirty="0" smtClean="0">
                <a:solidFill>
                  <a:srgbClr val="495A66"/>
                </a:solidFill>
                <a:latin typeface="微软雅黑" panose="020B0503020204020204" pitchFamily="34" charset="-122"/>
                <a:ea typeface="微软雅黑" panose="020B0503020204020204" pitchFamily="34" charset="-122"/>
              </a:rPr>
              <a:t>比较</a:t>
            </a:r>
            <a:r>
              <a:rPr lang="zh-CN" altLang="en-US" sz="3200" b="1" dirty="0">
                <a:solidFill>
                  <a:srgbClr val="495A66"/>
                </a:solidFill>
                <a:latin typeface="微软雅黑" panose="020B0503020204020204" pitchFamily="34" charset="-122"/>
                <a:ea typeface="微软雅黑" panose="020B0503020204020204" pitchFamily="34" charset="-122"/>
              </a:rPr>
              <a:t>资本成本法</a:t>
            </a:r>
            <a:endParaRPr lang="zh-CN" altLang="en-US" sz="3200" b="1" dirty="0">
              <a:solidFill>
                <a:srgbClr val="495A66"/>
              </a:solidFill>
              <a:latin typeface="微软雅黑" panose="020B0503020204020204" pitchFamily="34" charset="-122"/>
              <a:ea typeface="微软雅黑" panose="020B0503020204020204" pitchFamily="34" charset="-122"/>
            </a:endParaRPr>
          </a:p>
        </p:txBody>
      </p:sp>
      <p:pic>
        <p:nvPicPr>
          <p:cNvPr id="38919"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4149726"/>
            <a:ext cx="3382433"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标题 4"/>
          <p:cNvSpPr txBox="1"/>
          <p:nvPr/>
        </p:nvSpPr>
        <p:spPr bwMode="auto">
          <a:xfrm>
            <a:off x="768351" y="1285875"/>
            <a:ext cx="794173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90000"/>
              </a:lnSpc>
              <a:buFontTx/>
              <a:buNone/>
            </a:pPr>
            <a:r>
              <a:rPr lang="zh-CN" altLang="en-US" sz="2800" b="1" dirty="0" smtClean="0">
                <a:solidFill>
                  <a:srgbClr val="495A66"/>
                </a:solidFill>
                <a:latin typeface="宋体" panose="02010600030101010101" pitchFamily="2" charset="-122"/>
              </a:rPr>
              <a:t>比较</a:t>
            </a:r>
            <a:r>
              <a:rPr lang="zh-CN" altLang="en-US" sz="2800" b="1" dirty="0">
                <a:solidFill>
                  <a:srgbClr val="495A66"/>
                </a:solidFill>
                <a:latin typeface="宋体" panose="02010600030101010101" pitchFamily="2" charset="-122"/>
              </a:rPr>
              <a:t>资本成本法的计算</a:t>
            </a:r>
            <a:endParaRPr lang="zh-CN" altLang="en-US" sz="2800" b="1" dirty="0">
              <a:solidFill>
                <a:srgbClr val="495A66"/>
              </a:solidFill>
              <a:latin typeface="宋体" panose="02010600030101010101" pitchFamily="2" charset="-122"/>
            </a:endParaRPr>
          </a:p>
        </p:txBody>
      </p:sp>
      <p:grpSp>
        <p:nvGrpSpPr>
          <p:cNvPr id="39939" name="组合 36"/>
          <p:cNvGrpSpPr/>
          <p:nvPr/>
        </p:nvGrpSpPr>
        <p:grpSpPr bwMode="auto">
          <a:xfrm>
            <a:off x="3382433" y="963614"/>
            <a:ext cx="5327651" cy="134937"/>
            <a:chOff x="5357217" y="1143000"/>
            <a:chExt cx="1490133" cy="101600"/>
          </a:xfrm>
        </p:grpSpPr>
        <p:cxnSp>
          <p:nvCxnSpPr>
            <p:cNvPr id="40" name="Straight Connector 30"/>
            <p:cNvCxnSpPr/>
            <p:nvPr/>
          </p:nvCxnSpPr>
          <p:spPr>
            <a:xfrm>
              <a:off x="5357217" y="1143000"/>
              <a:ext cx="1490133"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31"/>
            <p:cNvCxnSpPr/>
            <p:nvPr/>
          </p:nvCxnSpPr>
          <p:spPr>
            <a:xfrm>
              <a:off x="5509368" y="1244600"/>
              <a:ext cx="1185831"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60" name="灯片编号占位符 2"/>
          <p:cNvSpPr txBox="1">
            <a:spLocks noGrp="1"/>
          </p:cNvSpPr>
          <p:nvPr/>
        </p:nvSpPr>
        <p:spPr>
          <a:xfrm>
            <a:off x="11324167" y="6240463"/>
            <a:ext cx="495300" cy="354012"/>
          </a:xfrm>
          <a:prstGeom prst="rect">
            <a:avLst/>
          </a:prstGeom>
          <a:noFill/>
        </p:spPr>
        <p:txBody>
          <a:bodyPr anchor="ctr"/>
          <a:lstStyle/>
          <a:p>
            <a:pPr algn="ctr" fontAlgn="auto">
              <a:spcBef>
                <a:spcPts val="0"/>
              </a:spcBef>
              <a:spcAft>
                <a:spcPts val="0"/>
              </a:spcAft>
              <a:buFontTx/>
              <a:buNone/>
              <a:defRPr/>
            </a:pPr>
            <a:fld id="{E8C470C2-3D66-44E0-894D-6DCA904D3869}" type="slidenum">
              <a:rPr lang="en-US" sz="1400" b="1">
                <a:solidFill>
                  <a:schemeClr val="bg1"/>
                </a:solidFill>
                <a:latin typeface="+mj-lt"/>
                <a:ea typeface="+mn-ea"/>
              </a:rPr>
            </a:fld>
            <a:endParaRPr lang="en-US" sz="1400" b="1" dirty="0">
              <a:solidFill>
                <a:schemeClr val="bg1"/>
              </a:solidFill>
              <a:latin typeface="+mj-lt"/>
              <a:ea typeface="+mn-ea"/>
            </a:endParaRPr>
          </a:p>
        </p:txBody>
      </p:sp>
      <p:sp>
        <p:nvSpPr>
          <p:cNvPr id="39941" name="Rectangle 8"/>
          <p:cNvSpPr>
            <a:spLocks noChangeArrowheads="1"/>
          </p:cNvSpPr>
          <p:nvPr/>
        </p:nvSpPr>
        <p:spPr bwMode="auto">
          <a:xfrm>
            <a:off x="416984" y="268288"/>
            <a:ext cx="11184467"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buFontTx/>
              <a:buNone/>
            </a:pPr>
            <a:r>
              <a:rPr lang="en-US" altLang="zh-CN" sz="3600" b="1" dirty="0" smtClean="0">
                <a:solidFill>
                  <a:srgbClr val="495A66"/>
                </a:solidFill>
                <a:latin typeface="微软雅黑" panose="020B0503020204020204" pitchFamily="34" charset="-122"/>
                <a:ea typeface="微软雅黑" panose="020B0503020204020204" pitchFamily="34" charset="-122"/>
              </a:rPr>
              <a:t>1.</a:t>
            </a:r>
            <a:r>
              <a:rPr lang="zh-CN" altLang="en-US" sz="3600" b="1" dirty="0" smtClean="0">
                <a:solidFill>
                  <a:srgbClr val="495A66"/>
                </a:solidFill>
                <a:latin typeface="微软雅黑" panose="020B0503020204020204" pitchFamily="34" charset="-122"/>
                <a:ea typeface="微软雅黑" panose="020B0503020204020204" pitchFamily="34" charset="-122"/>
              </a:rPr>
              <a:t>比较</a:t>
            </a:r>
            <a:r>
              <a:rPr lang="zh-CN" altLang="en-US" sz="3600" b="1" dirty="0">
                <a:solidFill>
                  <a:srgbClr val="495A66"/>
                </a:solidFill>
                <a:latin typeface="微软雅黑" panose="020B0503020204020204" pitchFamily="34" charset="-122"/>
                <a:ea typeface="微软雅黑" panose="020B0503020204020204" pitchFamily="34" charset="-122"/>
              </a:rPr>
              <a:t>资本成本法</a:t>
            </a:r>
            <a:endParaRPr lang="zh-CN" altLang="en-US" sz="3600" b="1" dirty="0">
              <a:solidFill>
                <a:srgbClr val="495A66"/>
              </a:solidFill>
              <a:latin typeface="微软雅黑" panose="020B0503020204020204" pitchFamily="34" charset="-122"/>
              <a:ea typeface="微软雅黑" panose="020B0503020204020204" pitchFamily="34" charset="-122"/>
            </a:endParaRPr>
          </a:p>
        </p:txBody>
      </p:sp>
      <p:graphicFrame>
        <p:nvGraphicFramePr>
          <p:cNvPr id="2" name="图示 1"/>
          <p:cNvGraphicFramePr/>
          <p:nvPr/>
        </p:nvGraphicFramePr>
        <p:xfrm>
          <a:off x="260303" y="1706229"/>
          <a:ext cx="11062807" cy="5145087"/>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graphicFrame>
        <p:nvGraphicFramePr>
          <p:cNvPr id="4" name="Object 9"/>
          <p:cNvGraphicFramePr>
            <a:graphicFrameLocks noChangeAspect="1"/>
          </p:cNvGraphicFramePr>
          <p:nvPr/>
        </p:nvGraphicFramePr>
        <p:xfrm>
          <a:off x="5808134" y="1998664"/>
          <a:ext cx="3481917" cy="865187"/>
        </p:xfrm>
        <a:graphic>
          <a:graphicData uri="http://schemas.openxmlformats.org/presentationml/2006/ole">
            <mc:AlternateContent xmlns:mc="http://schemas.openxmlformats.org/markup-compatibility/2006">
              <mc:Choice xmlns:v="urn:schemas-microsoft-com:vml" Requires="v">
                <p:oleObj spid="_x0000_s33804" name="" r:id="rId6" imgW="989965" imgH="317500" progId="">
                  <p:embed/>
                </p:oleObj>
              </mc:Choice>
              <mc:Fallback>
                <p:oleObj name="" r:id="rId6" imgW="989965" imgH="317500" progId="">
                  <p:embed/>
                  <p:pic>
                    <p:nvPicPr>
                      <p:cNvPr id="0" name="图片 3380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08134" y="1998664"/>
                        <a:ext cx="3481917" cy="86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3" name="Object 10"/>
          <p:cNvGraphicFramePr>
            <a:graphicFrameLocks noChangeAspect="1"/>
          </p:cNvGraphicFramePr>
          <p:nvPr/>
        </p:nvGraphicFramePr>
        <p:xfrm>
          <a:off x="4243917" y="5418139"/>
          <a:ext cx="3031067" cy="1347787"/>
        </p:xfrm>
        <a:graphic>
          <a:graphicData uri="http://schemas.openxmlformats.org/presentationml/2006/ole">
            <mc:AlternateContent xmlns:mc="http://schemas.openxmlformats.org/markup-compatibility/2006">
              <mc:Choice xmlns:v="urn:schemas-microsoft-com:vml" Requires="v">
                <p:oleObj spid="_x0000_s33805" name="" r:id="rId8" imgW="774065" imgH="342900" progId="">
                  <p:embed/>
                </p:oleObj>
              </mc:Choice>
              <mc:Fallback>
                <p:oleObj name="" r:id="rId8" imgW="774065" imgH="342900" progId="">
                  <p:embed/>
                  <p:pic>
                    <p:nvPicPr>
                      <p:cNvPr id="0" name="图片 3380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43917" y="5418139"/>
                        <a:ext cx="3031067" cy="134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35522"/>
                                        </p:tgtEl>
                                        <p:attrNameLst>
                                          <p:attrName>style.visibility</p:attrName>
                                        </p:attrNameLst>
                                      </p:cBhvr>
                                      <p:to>
                                        <p:strVal val="visible"/>
                                      </p:to>
                                    </p:set>
                                    <p:animEffect transition="in" filter="fade">
                                      <p:cBhvr>
                                        <p:cTn id="7" dur="500"/>
                                        <p:tgtEl>
                                          <p:spTgt spid="235522"/>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par>
                                <p:cTn id="11" presetID="22" presetClass="entr" presetSubtype="8"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43297" y="3257505"/>
            <a:ext cx="6558506" cy="97853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defRPr/>
            </a:pPr>
            <a:r>
              <a:rPr lang="zh-CN" altLang="en-US" sz="2400" dirty="0">
                <a:solidFill>
                  <a:schemeClr val="tx1"/>
                </a:solidFill>
                <a:latin typeface="微软雅黑" panose="020B0503020204020204" pitchFamily="34" charset="-122"/>
                <a:ea typeface="微软雅黑" panose="020B0503020204020204" pitchFamily="34" charset="-122"/>
              </a:rPr>
              <a:t>         </a:t>
            </a:r>
            <a:r>
              <a:rPr lang="zh-CN" altLang="en-US" sz="2200" b="1" dirty="0">
                <a:solidFill>
                  <a:schemeClr val="tx1"/>
                </a:solidFill>
                <a:latin typeface="微软雅黑" panose="020B0503020204020204" pitchFamily="34" charset="-122"/>
                <a:ea typeface="微软雅黑" panose="020B0503020204020204" pitchFamily="34" charset="-122"/>
              </a:rPr>
              <a:t>注：若给出筹资费用</a:t>
            </a:r>
            <a:r>
              <a:rPr lang="en-US" altLang="zh-CN" sz="2200" b="1" dirty="0">
                <a:solidFill>
                  <a:schemeClr val="tx1"/>
                </a:solidFill>
                <a:latin typeface="微软雅黑" panose="020B0503020204020204" pitchFamily="34" charset="-122"/>
                <a:ea typeface="微软雅黑" panose="020B0503020204020204" pitchFamily="34" charset="-122"/>
              </a:rPr>
              <a:t>F</a:t>
            </a:r>
            <a:r>
              <a:rPr lang="zh-CN" altLang="en-US" sz="2200" b="1" dirty="0">
                <a:solidFill>
                  <a:schemeClr val="tx1"/>
                </a:solidFill>
                <a:latin typeface="微软雅黑" panose="020B0503020204020204" pitchFamily="34" charset="-122"/>
                <a:ea typeface="微软雅黑" panose="020B0503020204020204" pitchFamily="34" charset="-122"/>
              </a:rPr>
              <a:t>，公式的分母改为</a:t>
            </a:r>
            <a:r>
              <a:rPr lang="en-US" altLang="zh-CN" sz="2200" b="1" dirty="0">
                <a:solidFill>
                  <a:schemeClr val="tx1"/>
                </a:solidFill>
                <a:latin typeface="微软雅黑" panose="020B0503020204020204" pitchFamily="34" charset="-122"/>
                <a:ea typeface="微软雅黑" panose="020B0503020204020204" pitchFamily="34" charset="-122"/>
              </a:rPr>
              <a:t>L-F</a:t>
            </a:r>
            <a:r>
              <a:rPr lang="zh-CN" altLang="en-US" sz="2200" b="1" dirty="0">
                <a:solidFill>
                  <a:schemeClr val="tx1"/>
                </a:solidFill>
                <a:latin typeface="微软雅黑" panose="020B0503020204020204" pitchFamily="34" charset="-122"/>
                <a:ea typeface="微软雅黑" panose="020B0503020204020204" pitchFamily="34" charset="-122"/>
              </a:rPr>
              <a:t>。</a:t>
            </a:r>
            <a:endParaRPr lang="zh-CN" altLang="en-US" sz="2200" b="1" dirty="0">
              <a:solidFill>
                <a:schemeClr val="tx1"/>
              </a:solidFill>
              <a:latin typeface="微软雅黑" panose="020B0503020204020204" pitchFamily="34" charset="-122"/>
              <a:ea typeface="微软雅黑" panose="020B0503020204020204" pitchFamily="34" charset="-122"/>
            </a:endParaRPr>
          </a:p>
        </p:txBody>
      </p:sp>
      <p:sp>
        <p:nvSpPr>
          <p:cNvPr id="99" name="Rectangle 98"/>
          <p:cNvSpPr/>
          <p:nvPr/>
        </p:nvSpPr>
        <p:spPr>
          <a:xfrm>
            <a:off x="879883" y="5180400"/>
            <a:ext cx="2054386" cy="477054"/>
          </a:xfrm>
          <a:prstGeom prst="rect">
            <a:avLst/>
          </a:prstGeom>
        </p:spPr>
        <p:txBody>
          <a:bodyPr wrap="square">
            <a:spAutoFit/>
          </a:bodyPr>
          <a:lstStyle/>
          <a:p>
            <a:pPr defTabSz="1218565">
              <a:lnSpc>
                <a:spcPct val="125000"/>
              </a:lnSpc>
            </a:pPr>
            <a:r>
              <a:rPr lang="zh-CN" altLang="en-US" sz="2000" kern="1000" dirty="0">
                <a:latin typeface="微软雅黑" panose="020B0503020204020204" pitchFamily="34" charset="-122"/>
                <a:ea typeface="微软雅黑" panose="020B0503020204020204" pitchFamily="34" charset="-122"/>
                <a:cs typeface="Times New Roman" panose="02020603050405020304" pitchFamily="18" charset="0"/>
              </a:rPr>
              <a:t>长期</a:t>
            </a:r>
            <a:r>
              <a:rPr lang="zh-CN" altLang="zh-CN" sz="2000" kern="1000" dirty="0">
                <a:latin typeface="微软雅黑" panose="020B0503020204020204" pitchFamily="34" charset="-122"/>
                <a:ea typeface="微软雅黑" panose="020B0503020204020204" pitchFamily="34" charset="-122"/>
                <a:cs typeface="Times New Roman" panose="02020603050405020304" pitchFamily="18" charset="0"/>
              </a:rPr>
              <a:t>借款成本</a:t>
            </a:r>
            <a:r>
              <a:rPr lang="zh-CN" altLang="zh-CN" sz="2000" kern="1000" dirty="0">
                <a:latin typeface="Times New Roman" panose="02020603050405020304" pitchFamily="18" charset="0"/>
                <a:ea typeface="方正书宋简体"/>
                <a:cs typeface="Times New Roman" panose="02020603050405020304" pitchFamily="18" charset="0"/>
              </a:rPr>
              <a:t>率</a:t>
            </a:r>
            <a:endParaRPr lang="en-US" sz="2000" dirty="0">
              <a:solidFill>
                <a:srgbClr val="000000"/>
              </a:solidFill>
              <a:latin typeface="Raleway thin" pitchFamily="34" charset="0"/>
            </a:endParaRPr>
          </a:p>
        </p:txBody>
      </p:sp>
      <p:sp>
        <p:nvSpPr>
          <p:cNvPr id="101" name="Rectangle 100"/>
          <p:cNvSpPr/>
          <p:nvPr/>
        </p:nvSpPr>
        <p:spPr>
          <a:xfrm>
            <a:off x="3122686" y="5180404"/>
            <a:ext cx="1121767" cy="477054"/>
          </a:xfrm>
          <a:prstGeom prst="rect">
            <a:avLst/>
          </a:prstGeom>
        </p:spPr>
        <p:txBody>
          <a:bodyPr wrap="square">
            <a:spAutoFit/>
          </a:bodyPr>
          <a:lstStyle/>
          <a:p>
            <a:pPr defTabSz="1218565">
              <a:lnSpc>
                <a:spcPct val="125000"/>
              </a:lnSpc>
            </a:pPr>
            <a:r>
              <a:rPr lang="zh-CN" altLang="en-US" sz="2000" dirty="0">
                <a:solidFill>
                  <a:srgbClr val="000000"/>
                </a:solidFill>
                <a:latin typeface="微软雅黑" panose="020B0503020204020204" pitchFamily="34" charset="-122"/>
                <a:ea typeface="微软雅黑" panose="020B0503020204020204" pitchFamily="34" charset="-122"/>
              </a:rPr>
              <a:t>年利息</a:t>
            </a:r>
            <a:endParaRPr lang="en-US" sz="2000" dirty="0">
              <a:solidFill>
                <a:srgbClr val="000000"/>
              </a:solidFill>
              <a:latin typeface="微软雅黑" panose="020B0503020204020204" pitchFamily="34" charset="-122"/>
              <a:ea typeface="微软雅黑" panose="020B0503020204020204" pitchFamily="34" charset="-122"/>
            </a:endParaRPr>
          </a:p>
        </p:txBody>
      </p:sp>
      <p:sp>
        <p:nvSpPr>
          <p:cNvPr id="13" name="Freeform 6"/>
          <p:cNvSpPr>
            <a:spLocks noEditPoints="1"/>
          </p:cNvSpPr>
          <p:nvPr/>
        </p:nvSpPr>
        <p:spPr bwMode="auto">
          <a:xfrm>
            <a:off x="1158010" y="3350724"/>
            <a:ext cx="583141" cy="513424"/>
          </a:xfrm>
          <a:custGeom>
            <a:avLst/>
            <a:gdLst>
              <a:gd name="T0" fmla="*/ 351 w 457"/>
              <a:gd name="T1" fmla="*/ 347 h 402"/>
              <a:gd name="T2" fmla="*/ 276 w 457"/>
              <a:gd name="T3" fmla="*/ 311 h 402"/>
              <a:gd name="T4" fmla="*/ 275 w 457"/>
              <a:gd name="T5" fmla="*/ 290 h 402"/>
              <a:gd name="T6" fmla="*/ 263 w 457"/>
              <a:gd name="T7" fmla="*/ 278 h 402"/>
              <a:gd name="T8" fmla="*/ 263 w 457"/>
              <a:gd name="T9" fmla="*/ 241 h 402"/>
              <a:gd name="T10" fmla="*/ 274 w 457"/>
              <a:gd name="T11" fmla="*/ 219 h 402"/>
              <a:gd name="T12" fmla="*/ 284 w 457"/>
              <a:gd name="T13" fmla="*/ 190 h 402"/>
              <a:gd name="T14" fmla="*/ 292 w 457"/>
              <a:gd name="T15" fmla="*/ 150 h 402"/>
              <a:gd name="T16" fmla="*/ 285 w 457"/>
              <a:gd name="T17" fmla="*/ 135 h 402"/>
              <a:gd name="T18" fmla="*/ 284 w 457"/>
              <a:gd name="T19" fmla="*/ 73 h 402"/>
              <a:gd name="T20" fmla="*/ 251 w 457"/>
              <a:gd name="T21" fmla="*/ 26 h 402"/>
              <a:gd name="T22" fmla="*/ 250 w 457"/>
              <a:gd name="T23" fmla="*/ 3 h 402"/>
              <a:gd name="T24" fmla="*/ 143 w 457"/>
              <a:gd name="T25" fmla="*/ 47 h 402"/>
              <a:gd name="T26" fmla="*/ 131 w 457"/>
              <a:gd name="T27" fmla="*/ 141 h 402"/>
              <a:gd name="T28" fmla="*/ 127 w 457"/>
              <a:gd name="T29" fmla="*/ 167 h 402"/>
              <a:gd name="T30" fmla="*/ 130 w 457"/>
              <a:gd name="T31" fmla="*/ 186 h 402"/>
              <a:gd name="T32" fmla="*/ 139 w 457"/>
              <a:gd name="T33" fmla="*/ 201 h 402"/>
              <a:gd name="T34" fmla="*/ 153 w 457"/>
              <a:gd name="T35" fmla="*/ 239 h 402"/>
              <a:gd name="T36" fmla="*/ 151 w 457"/>
              <a:gd name="T37" fmla="*/ 285 h 402"/>
              <a:gd name="T38" fmla="*/ 141 w 457"/>
              <a:gd name="T39" fmla="*/ 290 h 402"/>
              <a:gd name="T40" fmla="*/ 141 w 457"/>
              <a:gd name="T41" fmla="*/ 311 h 402"/>
              <a:gd name="T42" fmla="*/ 50 w 457"/>
              <a:gd name="T43" fmla="*/ 351 h 402"/>
              <a:gd name="T44" fmla="*/ 0 w 457"/>
              <a:gd name="T45" fmla="*/ 402 h 402"/>
              <a:gd name="T46" fmla="*/ 420 w 457"/>
              <a:gd name="T47" fmla="*/ 402 h 402"/>
              <a:gd name="T48" fmla="*/ 351 w 457"/>
              <a:gd name="T49" fmla="*/ 347 h 402"/>
              <a:gd name="T50" fmla="*/ 390 w 457"/>
              <a:gd name="T51" fmla="*/ 168 h 402"/>
              <a:gd name="T52" fmla="*/ 322 w 457"/>
              <a:gd name="T53" fmla="*/ 235 h 402"/>
              <a:gd name="T54" fmla="*/ 390 w 457"/>
              <a:gd name="T55" fmla="*/ 303 h 402"/>
              <a:gd name="T56" fmla="*/ 457 w 457"/>
              <a:gd name="T57" fmla="*/ 235 h 402"/>
              <a:gd name="T58" fmla="*/ 390 w 457"/>
              <a:gd name="T59" fmla="*/ 168 h 402"/>
              <a:gd name="T60" fmla="*/ 432 w 457"/>
              <a:gd name="T61" fmla="*/ 247 h 402"/>
              <a:gd name="T62" fmla="*/ 401 w 457"/>
              <a:gd name="T63" fmla="*/ 247 h 402"/>
              <a:gd name="T64" fmla="*/ 401 w 457"/>
              <a:gd name="T65" fmla="*/ 278 h 402"/>
              <a:gd name="T66" fmla="*/ 378 w 457"/>
              <a:gd name="T67" fmla="*/ 278 h 402"/>
              <a:gd name="T68" fmla="*/ 378 w 457"/>
              <a:gd name="T69" fmla="*/ 247 h 402"/>
              <a:gd name="T70" fmla="*/ 347 w 457"/>
              <a:gd name="T71" fmla="*/ 247 h 402"/>
              <a:gd name="T72" fmla="*/ 347 w 457"/>
              <a:gd name="T73" fmla="*/ 224 h 402"/>
              <a:gd name="T74" fmla="*/ 378 w 457"/>
              <a:gd name="T75" fmla="*/ 224 h 402"/>
              <a:gd name="T76" fmla="*/ 378 w 457"/>
              <a:gd name="T77" fmla="*/ 193 h 402"/>
              <a:gd name="T78" fmla="*/ 401 w 457"/>
              <a:gd name="T79" fmla="*/ 193 h 402"/>
              <a:gd name="T80" fmla="*/ 401 w 457"/>
              <a:gd name="T81" fmla="*/ 224 h 402"/>
              <a:gd name="T82" fmla="*/ 432 w 457"/>
              <a:gd name="T83" fmla="*/ 224 h 402"/>
              <a:gd name="T84" fmla="*/ 432 w 457"/>
              <a:gd name="T85" fmla="*/ 247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457" h="402">
                <a:moveTo>
                  <a:pt x="351" y="347"/>
                </a:moveTo>
                <a:cubicBezTo>
                  <a:pt x="311" y="332"/>
                  <a:pt x="276" y="311"/>
                  <a:pt x="276" y="311"/>
                </a:cubicBezTo>
                <a:cubicBezTo>
                  <a:pt x="275" y="290"/>
                  <a:pt x="275" y="290"/>
                  <a:pt x="275" y="290"/>
                </a:cubicBezTo>
                <a:cubicBezTo>
                  <a:pt x="275" y="290"/>
                  <a:pt x="264" y="282"/>
                  <a:pt x="263" y="278"/>
                </a:cubicBezTo>
                <a:cubicBezTo>
                  <a:pt x="262" y="273"/>
                  <a:pt x="261" y="251"/>
                  <a:pt x="263" y="241"/>
                </a:cubicBezTo>
                <a:cubicBezTo>
                  <a:pt x="266" y="230"/>
                  <a:pt x="269" y="232"/>
                  <a:pt x="274" y="219"/>
                </a:cubicBezTo>
                <a:cubicBezTo>
                  <a:pt x="278" y="207"/>
                  <a:pt x="279" y="202"/>
                  <a:pt x="284" y="190"/>
                </a:cubicBezTo>
                <a:cubicBezTo>
                  <a:pt x="288" y="177"/>
                  <a:pt x="292" y="158"/>
                  <a:pt x="292" y="150"/>
                </a:cubicBezTo>
                <a:cubicBezTo>
                  <a:pt x="292" y="142"/>
                  <a:pt x="286" y="143"/>
                  <a:pt x="285" y="135"/>
                </a:cubicBezTo>
                <a:cubicBezTo>
                  <a:pt x="284" y="127"/>
                  <a:pt x="284" y="99"/>
                  <a:pt x="284" y="73"/>
                </a:cubicBezTo>
                <a:cubicBezTo>
                  <a:pt x="284" y="48"/>
                  <a:pt x="264" y="34"/>
                  <a:pt x="251" y="26"/>
                </a:cubicBezTo>
                <a:cubicBezTo>
                  <a:pt x="237" y="17"/>
                  <a:pt x="242" y="11"/>
                  <a:pt x="250" y="3"/>
                </a:cubicBezTo>
                <a:cubicBezTo>
                  <a:pt x="225" y="0"/>
                  <a:pt x="159" y="22"/>
                  <a:pt x="143" y="47"/>
                </a:cubicBezTo>
                <a:cubicBezTo>
                  <a:pt x="127" y="72"/>
                  <a:pt x="131" y="134"/>
                  <a:pt x="131" y="141"/>
                </a:cubicBezTo>
                <a:cubicBezTo>
                  <a:pt x="125" y="143"/>
                  <a:pt x="123" y="154"/>
                  <a:pt x="127" y="167"/>
                </a:cubicBezTo>
                <a:cubicBezTo>
                  <a:pt x="131" y="180"/>
                  <a:pt x="126" y="175"/>
                  <a:pt x="130" y="186"/>
                </a:cubicBezTo>
                <a:cubicBezTo>
                  <a:pt x="134" y="197"/>
                  <a:pt x="135" y="192"/>
                  <a:pt x="139" y="201"/>
                </a:cubicBezTo>
                <a:cubicBezTo>
                  <a:pt x="143" y="210"/>
                  <a:pt x="147" y="232"/>
                  <a:pt x="153" y="239"/>
                </a:cubicBezTo>
                <a:cubicBezTo>
                  <a:pt x="154" y="253"/>
                  <a:pt x="151" y="285"/>
                  <a:pt x="151" y="285"/>
                </a:cubicBezTo>
                <a:cubicBezTo>
                  <a:pt x="141" y="290"/>
                  <a:pt x="141" y="290"/>
                  <a:pt x="141" y="290"/>
                </a:cubicBezTo>
                <a:cubicBezTo>
                  <a:pt x="141" y="311"/>
                  <a:pt x="141" y="311"/>
                  <a:pt x="141" y="311"/>
                </a:cubicBezTo>
                <a:cubicBezTo>
                  <a:pt x="141" y="311"/>
                  <a:pt x="90" y="336"/>
                  <a:pt x="50" y="351"/>
                </a:cubicBezTo>
                <a:cubicBezTo>
                  <a:pt x="10" y="366"/>
                  <a:pt x="0" y="402"/>
                  <a:pt x="0" y="402"/>
                </a:cubicBezTo>
                <a:cubicBezTo>
                  <a:pt x="420" y="402"/>
                  <a:pt x="420" y="402"/>
                  <a:pt x="420" y="402"/>
                </a:cubicBezTo>
                <a:cubicBezTo>
                  <a:pt x="419" y="390"/>
                  <a:pt x="392" y="362"/>
                  <a:pt x="351" y="347"/>
                </a:cubicBezTo>
                <a:close/>
                <a:moveTo>
                  <a:pt x="390" y="168"/>
                </a:moveTo>
                <a:cubicBezTo>
                  <a:pt x="352" y="168"/>
                  <a:pt x="322" y="198"/>
                  <a:pt x="322" y="235"/>
                </a:cubicBezTo>
                <a:cubicBezTo>
                  <a:pt x="322" y="272"/>
                  <a:pt x="352" y="303"/>
                  <a:pt x="390" y="303"/>
                </a:cubicBezTo>
                <a:cubicBezTo>
                  <a:pt x="427" y="303"/>
                  <a:pt x="457" y="272"/>
                  <a:pt x="457" y="235"/>
                </a:cubicBezTo>
                <a:cubicBezTo>
                  <a:pt x="457" y="198"/>
                  <a:pt x="427" y="168"/>
                  <a:pt x="390" y="168"/>
                </a:cubicBezTo>
                <a:close/>
                <a:moveTo>
                  <a:pt x="432" y="247"/>
                </a:moveTo>
                <a:cubicBezTo>
                  <a:pt x="401" y="247"/>
                  <a:pt x="401" y="247"/>
                  <a:pt x="401" y="247"/>
                </a:cubicBezTo>
                <a:cubicBezTo>
                  <a:pt x="401" y="278"/>
                  <a:pt x="401" y="278"/>
                  <a:pt x="401" y="278"/>
                </a:cubicBezTo>
                <a:cubicBezTo>
                  <a:pt x="378" y="278"/>
                  <a:pt x="378" y="278"/>
                  <a:pt x="378" y="278"/>
                </a:cubicBezTo>
                <a:cubicBezTo>
                  <a:pt x="378" y="247"/>
                  <a:pt x="378" y="247"/>
                  <a:pt x="378" y="247"/>
                </a:cubicBezTo>
                <a:cubicBezTo>
                  <a:pt x="347" y="247"/>
                  <a:pt x="347" y="247"/>
                  <a:pt x="347" y="247"/>
                </a:cubicBezTo>
                <a:cubicBezTo>
                  <a:pt x="347" y="224"/>
                  <a:pt x="347" y="224"/>
                  <a:pt x="347" y="224"/>
                </a:cubicBezTo>
                <a:cubicBezTo>
                  <a:pt x="378" y="224"/>
                  <a:pt x="378" y="224"/>
                  <a:pt x="378" y="224"/>
                </a:cubicBezTo>
                <a:cubicBezTo>
                  <a:pt x="378" y="193"/>
                  <a:pt x="378" y="193"/>
                  <a:pt x="378" y="193"/>
                </a:cubicBezTo>
                <a:cubicBezTo>
                  <a:pt x="401" y="193"/>
                  <a:pt x="401" y="193"/>
                  <a:pt x="401" y="193"/>
                </a:cubicBezTo>
                <a:cubicBezTo>
                  <a:pt x="401" y="224"/>
                  <a:pt x="401" y="224"/>
                  <a:pt x="401" y="224"/>
                </a:cubicBezTo>
                <a:cubicBezTo>
                  <a:pt x="432" y="224"/>
                  <a:pt x="432" y="224"/>
                  <a:pt x="432" y="224"/>
                </a:cubicBezTo>
                <a:lnTo>
                  <a:pt x="432" y="247"/>
                </a:lnTo>
                <a:close/>
              </a:path>
            </a:pathLst>
          </a:custGeom>
          <a:solidFill>
            <a:schemeClr val="accent2"/>
          </a:solidFill>
          <a:ln>
            <a:noFill/>
          </a:ln>
        </p:spPr>
        <p:txBody>
          <a:bodyPr vert="horz" wrap="square" lIns="121920" tIns="60960" rIns="121920" bIns="60960" numCol="1" anchor="t" anchorCtr="0" compatLnSpc="1"/>
          <a:lstStyle/>
          <a:p>
            <a:pPr defTabSz="1218565"/>
            <a:endParaRPr lang="en-US" sz="2400">
              <a:solidFill>
                <a:srgbClr val="003229"/>
              </a:solidFill>
              <a:latin typeface="Calibri" panose="020F0502020204030204"/>
            </a:endParaRPr>
          </a:p>
        </p:txBody>
      </p:sp>
      <p:cxnSp>
        <p:nvCxnSpPr>
          <p:cNvPr id="140" name="Straight Connector 139"/>
          <p:cNvCxnSpPr/>
          <p:nvPr/>
        </p:nvCxnSpPr>
        <p:spPr>
          <a:xfrm>
            <a:off x="1014485" y="4512279"/>
            <a:ext cx="9723119" cy="0"/>
          </a:xfrm>
          <a:prstGeom prst="line">
            <a:avLst/>
          </a:prstGeom>
          <a:ln w="31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9" name="Rectangle 3"/>
          <p:cNvSpPr txBox="1">
            <a:spLocks noChangeArrowheads="1"/>
          </p:cNvSpPr>
          <p:nvPr/>
        </p:nvSpPr>
        <p:spPr>
          <a:xfrm>
            <a:off x="1006245" y="1302603"/>
            <a:ext cx="4668372" cy="527050"/>
          </a:xfrm>
          <a:prstGeom prst="rect">
            <a:avLst/>
          </a:prstGeom>
          <a:noFill/>
          <a:ln>
            <a:noFill/>
          </a:ln>
          <a:effectLst>
            <a:softEdge rad="12700"/>
          </a:effectLst>
        </p:spPr>
        <p:txBody>
          <a:bodyPr lIns="90488" tIns="44450" rIns="90488" bIns="44450"/>
          <a:lstStyle>
            <a:defPPr>
              <a:defRPr lang="en-US"/>
            </a:defPPr>
            <a:lvl1pPr marL="228600" indent="-228600" eaLnBrk="1" hangingPunct="1">
              <a:lnSpc>
                <a:spcPct val="110000"/>
              </a:lnSpc>
              <a:spcBef>
                <a:spcPts val="1000"/>
              </a:spcBef>
              <a:buFontTx/>
              <a:buNone/>
              <a:defRPr sz="3300" b="1">
                <a:solidFill>
                  <a:srgbClr val="333333"/>
                </a:solidFill>
                <a:latin typeface="+mn-lt"/>
                <a:ea typeface="宋体" panose="02010600030101010101" pitchFamily="2" charset="-122"/>
              </a:defRPr>
            </a:lvl1pPr>
            <a:lvl2pPr marL="685800" indent="-228600" eaLnBrk="0" hangingPunct="0">
              <a:lnSpc>
                <a:spcPct val="90000"/>
              </a:lnSpc>
              <a:spcBef>
                <a:spcPts val="500"/>
              </a:spcBef>
              <a:buFont typeface="Arial" panose="020B0604020202020204" pitchFamily="34" charset="0"/>
              <a:buChar char="•"/>
              <a:defRPr sz="2400">
                <a:solidFill>
                  <a:srgbClr val="6E8798"/>
                </a:solidFill>
                <a:latin typeface="+mn-lt"/>
                <a:ea typeface="+mn-ea"/>
              </a:defRPr>
            </a:lvl2pPr>
            <a:lvl3pPr marL="1143000" indent="-228600" eaLnBrk="0" hangingPunct="0">
              <a:lnSpc>
                <a:spcPct val="90000"/>
              </a:lnSpc>
              <a:spcBef>
                <a:spcPts val="500"/>
              </a:spcBef>
              <a:buFont typeface="Arial" panose="020B0604020202020204" pitchFamily="34" charset="0"/>
              <a:buChar char="•"/>
              <a:defRPr sz="2000">
                <a:solidFill>
                  <a:srgbClr val="6E8798"/>
                </a:solidFill>
                <a:latin typeface="+mn-lt"/>
                <a:ea typeface="+mn-ea"/>
              </a:defRPr>
            </a:lvl3pPr>
            <a:lvl4pPr marL="1600200" indent="-228600" eaLnBrk="0" hangingPunct="0">
              <a:lnSpc>
                <a:spcPct val="90000"/>
              </a:lnSpc>
              <a:spcBef>
                <a:spcPts val="500"/>
              </a:spcBef>
              <a:buFont typeface="Arial" panose="020B0604020202020204" pitchFamily="34" charset="0"/>
              <a:buChar char="•"/>
              <a:defRPr sz="2000">
                <a:solidFill>
                  <a:srgbClr val="6E8798"/>
                </a:solidFill>
                <a:latin typeface="+mn-lt"/>
                <a:ea typeface="+mn-ea"/>
              </a:defRPr>
            </a:lvl4pPr>
            <a:lvl5pPr marL="2057400" indent="-228600" eaLnBrk="0" hangingPunct="0">
              <a:lnSpc>
                <a:spcPct val="90000"/>
              </a:lnSpc>
              <a:spcBef>
                <a:spcPts val="500"/>
              </a:spcBef>
              <a:buFont typeface="Arial" panose="020B0604020202020204" pitchFamily="34" charset="0"/>
              <a:buChar char="•"/>
              <a:defRPr sz="2000">
                <a:solidFill>
                  <a:srgbClr val="6E8798"/>
                </a:solidFill>
                <a:latin typeface="+mn-lt"/>
                <a:ea typeface="+mn-ea"/>
              </a:defRPr>
            </a:lvl5pPr>
            <a:lvl6pPr marL="2514600" indent="-228600">
              <a:lnSpc>
                <a:spcPct val="90000"/>
              </a:lnSpc>
              <a:spcBef>
                <a:spcPts val="500"/>
              </a:spcBef>
              <a:buFont typeface="Arial" panose="020B0604020202020204" pitchFamily="34" charset="0"/>
              <a:buChar char="•"/>
              <a:defRPr sz="1800">
                <a:latin typeface="+mn-lt"/>
                <a:ea typeface="+mn-ea"/>
              </a:defRPr>
            </a:lvl6pPr>
            <a:lvl7pPr marL="2971800" indent="-228600">
              <a:lnSpc>
                <a:spcPct val="90000"/>
              </a:lnSpc>
              <a:spcBef>
                <a:spcPts val="500"/>
              </a:spcBef>
              <a:buFont typeface="Arial" panose="020B0604020202020204" pitchFamily="34" charset="0"/>
              <a:buChar char="•"/>
              <a:defRPr sz="1800">
                <a:latin typeface="+mn-lt"/>
                <a:ea typeface="+mn-ea"/>
              </a:defRPr>
            </a:lvl7pPr>
            <a:lvl8pPr marL="3429000" indent="-228600">
              <a:lnSpc>
                <a:spcPct val="90000"/>
              </a:lnSpc>
              <a:spcBef>
                <a:spcPts val="500"/>
              </a:spcBef>
              <a:buFont typeface="Arial" panose="020B0604020202020204" pitchFamily="34" charset="0"/>
              <a:buChar char="•"/>
              <a:defRPr sz="1800">
                <a:latin typeface="+mn-lt"/>
                <a:ea typeface="+mn-ea"/>
              </a:defRPr>
            </a:lvl8pPr>
            <a:lvl9pPr marL="3886200" indent="-228600">
              <a:lnSpc>
                <a:spcPct val="90000"/>
              </a:lnSpc>
              <a:spcBef>
                <a:spcPts val="500"/>
              </a:spcBef>
              <a:buFont typeface="Arial" panose="020B0604020202020204" pitchFamily="34" charset="0"/>
              <a:buChar char="•"/>
              <a:defRPr sz="1800">
                <a:latin typeface="+mn-lt"/>
                <a:ea typeface="+mn-ea"/>
              </a:defRPr>
            </a:lvl9pPr>
          </a:lstStyle>
          <a:p>
            <a:pPr>
              <a:defRPr/>
            </a:pPr>
            <a:r>
              <a:rPr lang="en-US" altLang="zh-CN" sz="2800" dirty="0" smtClean="0">
                <a:latin typeface="微软雅黑" panose="020B0503020204020204" pitchFamily="34" charset="-122"/>
                <a:ea typeface="微软雅黑" panose="020B0503020204020204" pitchFamily="34" charset="-122"/>
              </a:rPr>
              <a:t> </a:t>
            </a:r>
            <a:r>
              <a:rPr lang="zh-CN" altLang="en-US" sz="2800" dirty="0">
                <a:latin typeface="微软雅黑" panose="020B0503020204020204" pitchFamily="34" charset="-122"/>
                <a:ea typeface="微软雅黑" panose="020B0503020204020204" pitchFamily="34" charset="-122"/>
              </a:rPr>
              <a:t>长期借款资本成本率</a:t>
            </a:r>
            <a:endParaRPr lang="zh-CN" altLang="en-US" sz="2800" dirty="0">
              <a:latin typeface="微软雅黑" panose="020B0503020204020204" pitchFamily="34" charset="-122"/>
              <a:ea typeface="微软雅黑" panose="020B0503020204020204" pitchFamily="34" charset="-122"/>
            </a:endParaRPr>
          </a:p>
        </p:txBody>
      </p:sp>
      <p:graphicFrame>
        <p:nvGraphicFramePr>
          <p:cNvPr id="109570" name="Object 2"/>
          <p:cNvGraphicFramePr>
            <a:graphicFrameLocks noChangeAspect="1"/>
          </p:cNvGraphicFramePr>
          <p:nvPr/>
        </p:nvGraphicFramePr>
        <p:xfrm>
          <a:off x="1173707" y="2056278"/>
          <a:ext cx="4176832" cy="943655"/>
        </p:xfrm>
        <a:graphic>
          <a:graphicData uri="http://schemas.openxmlformats.org/presentationml/2006/ole">
            <mc:AlternateContent xmlns:mc="http://schemas.openxmlformats.org/markup-compatibility/2006">
              <mc:Choice xmlns:v="urn:schemas-microsoft-com:vml" Requires="v">
                <p:oleObj spid="_x0000_s14434" name="公式" r:id="rId1" imgW="45415200" imgH="10058400" progId="Equation.3">
                  <p:embed/>
                </p:oleObj>
              </mc:Choice>
              <mc:Fallback>
                <p:oleObj name="公式" r:id="rId1" imgW="45415200" imgH="10058400" progId="Equation.3">
                  <p:embed/>
                  <p:pic>
                    <p:nvPicPr>
                      <p:cNvPr id="0" name="Object 2"/>
                      <p:cNvPicPr>
                        <a:picLocks noChangeAspect="1"/>
                      </p:cNvPicPr>
                      <p:nvPr/>
                    </p:nvPicPr>
                    <p:blipFill>
                      <a:blip r:embed="rId2"/>
                      <a:stretch>
                        <a:fillRect/>
                      </a:stretch>
                    </p:blipFill>
                    <p:spPr>
                      <a:xfrm>
                        <a:off x="1173707" y="2056278"/>
                        <a:ext cx="4176832" cy="943655"/>
                      </a:xfrm>
                      <a:prstGeom prst="rect">
                        <a:avLst/>
                      </a:prstGeom>
                      <a:noFill/>
                      <a:ln w="9525">
                        <a:noFill/>
                      </a:ln>
                    </p:spPr>
                  </p:pic>
                </p:oleObj>
              </mc:Fallback>
            </mc:AlternateContent>
          </a:graphicData>
        </a:graphic>
      </p:graphicFrame>
      <p:sp>
        <p:nvSpPr>
          <p:cNvPr id="61" name="Rectangle 99"/>
          <p:cNvSpPr/>
          <p:nvPr/>
        </p:nvSpPr>
        <p:spPr>
          <a:xfrm>
            <a:off x="1576889" y="4544948"/>
            <a:ext cx="552162" cy="609398"/>
          </a:xfrm>
          <a:prstGeom prst="rect">
            <a:avLst/>
          </a:prstGeom>
        </p:spPr>
        <p:txBody>
          <a:bodyPr wrap="square">
            <a:spAutoFit/>
          </a:bodyPr>
          <a:lstStyle/>
          <a:p>
            <a:pPr defTabSz="1218565">
              <a:lnSpc>
                <a:spcPct val="120000"/>
              </a:lnSpc>
            </a:pPr>
            <a:r>
              <a:rPr lang="en-US" altLang="zh-CN" sz="2800" i="1" kern="1000" dirty="0">
                <a:solidFill>
                  <a:srgbClr val="008778"/>
                </a:solidFill>
                <a:latin typeface="Aharoni" panose="02010803020104030203" pitchFamily="2" charset="-79"/>
                <a:ea typeface="方正书宋简体"/>
                <a:cs typeface="Aharoni" panose="02010803020104030203" pitchFamily="2" charset="-79"/>
              </a:rPr>
              <a:t>K</a:t>
            </a:r>
            <a:r>
              <a:rPr lang="en-GB" altLang="zh-CN" sz="2800" kern="1000" baseline="-25000" dirty="0">
                <a:solidFill>
                  <a:srgbClr val="008778"/>
                </a:solidFill>
                <a:latin typeface="Aharoni" panose="02010803020104030203" pitchFamily="2" charset="-79"/>
                <a:ea typeface="方正书宋简体"/>
                <a:cs typeface="Aharoni" panose="02010803020104030203" pitchFamily="2" charset="-79"/>
              </a:rPr>
              <a:t>l</a:t>
            </a:r>
            <a:endParaRPr lang="en-US" sz="2800" dirty="0">
              <a:solidFill>
                <a:srgbClr val="008778"/>
              </a:solidFill>
              <a:latin typeface="Aharoni" panose="02010803020104030203" pitchFamily="2" charset="-79"/>
              <a:cs typeface="Aharoni" panose="02010803020104030203" pitchFamily="2" charset="-79"/>
            </a:endParaRPr>
          </a:p>
        </p:txBody>
      </p:sp>
      <p:sp>
        <p:nvSpPr>
          <p:cNvPr id="63" name="Rectangle 101"/>
          <p:cNvSpPr/>
          <p:nvPr/>
        </p:nvSpPr>
        <p:spPr>
          <a:xfrm>
            <a:off x="3444343" y="4556316"/>
            <a:ext cx="295145" cy="587853"/>
          </a:xfrm>
          <a:prstGeom prst="rect">
            <a:avLst/>
          </a:prstGeom>
        </p:spPr>
        <p:txBody>
          <a:bodyPr wrap="square">
            <a:spAutoFit/>
          </a:bodyPr>
          <a:lstStyle/>
          <a:p>
            <a:pPr defTabSz="1218565">
              <a:lnSpc>
                <a:spcPct val="120000"/>
              </a:lnSpc>
            </a:pPr>
            <a:r>
              <a:rPr lang="en-US" sz="2800" dirty="0">
                <a:solidFill>
                  <a:srgbClr val="008778"/>
                </a:solidFill>
                <a:latin typeface="Aharoni" panose="02010803020104030203" pitchFamily="2" charset="-79"/>
                <a:cs typeface="Aharoni" panose="02010803020104030203" pitchFamily="2" charset="-79"/>
              </a:rPr>
              <a:t>I</a:t>
            </a:r>
            <a:endParaRPr lang="en-US" sz="2800" dirty="0">
              <a:solidFill>
                <a:srgbClr val="008778"/>
              </a:solidFill>
              <a:latin typeface="Aharoni" panose="02010803020104030203" pitchFamily="2" charset="-79"/>
              <a:cs typeface="Aharoni" panose="02010803020104030203" pitchFamily="2" charset="-79"/>
            </a:endParaRPr>
          </a:p>
        </p:txBody>
      </p:sp>
      <p:sp>
        <p:nvSpPr>
          <p:cNvPr id="64" name="Rectangle 101"/>
          <p:cNvSpPr/>
          <p:nvPr/>
        </p:nvSpPr>
        <p:spPr>
          <a:xfrm>
            <a:off x="5166234" y="4572238"/>
            <a:ext cx="295145" cy="587853"/>
          </a:xfrm>
          <a:prstGeom prst="rect">
            <a:avLst/>
          </a:prstGeom>
        </p:spPr>
        <p:txBody>
          <a:bodyPr wrap="square">
            <a:spAutoFit/>
          </a:bodyPr>
          <a:lstStyle/>
          <a:p>
            <a:pPr defTabSz="1218565">
              <a:lnSpc>
                <a:spcPct val="120000"/>
              </a:lnSpc>
            </a:pPr>
            <a:r>
              <a:rPr lang="en-US" sz="2800" dirty="0">
                <a:solidFill>
                  <a:srgbClr val="008778"/>
                </a:solidFill>
                <a:latin typeface="Aharoni" panose="02010803020104030203" pitchFamily="2" charset="-79"/>
                <a:cs typeface="Aharoni" panose="02010803020104030203" pitchFamily="2" charset="-79"/>
              </a:rPr>
              <a:t>T</a:t>
            </a:r>
            <a:endParaRPr lang="en-US" sz="2800" dirty="0">
              <a:solidFill>
                <a:srgbClr val="008778"/>
              </a:solidFill>
              <a:latin typeface="Aharoni" panose="02010803020104030203" pitchFamily="2" charset="-79"/>
              <a:cs typeface="Aharoni" panose="02010803020104030203" pitchFamily="2" charset="-79"/>
            </a:endParaRPr>
          </a:p>
        </p:txBody>
      </p:sp>
      <p:sp>
        <p:nvSpPr>
          <p:cNvPr id="65" name="Rectangle 100"/>
          <p:cNvSpPr/>
          <p:nvPr/>
        </p:nvSpPr>
        <p:spPr>
          <a:xfrm>
            <a:off x="8051806" y="5155382"/>
            <a:ext cx="1078545" cy="477054"/>
          </a:xfrm>
          <a:prstGeom prst="rect">
            <a:avLst/>
          </a:prstGeom>
        </p:spPr>
        <p:txBody>
          <a:bodyPr wrap="square">
            <a:spAutoFit/>
          </a:bodyPr>
          <a:lstStyle/>
          <a:p>
            <a:pPr defTabSz="1218565">
              <a:lnSpc>
                <a:spcPct val="125000"/>
              </a:lnSpc>
            </a:pPr>
            <a:r>
              <a:rPr lang="zh-CN" altLang="en-US" sz="2000" dirty="0">
                <a:solidFill>
                  <a:srgbClr val="000000"/>
                </a:solidFill>
                <a:latin typeface="微软雅黑" panose="020B0503020204020204" pitchFamily="34" charset="-122"/>
                <a:ea typeface="微软雅黑" panose="020B0503020204020204" pitchFamily="34" charset="-122"/>
              </a:rPr>
              <a:t>年利率</a:t>
            </a:r>
            <a:endParaRPr lang="en-US" sz="2000" dirty="0">
              <a:solidFill>
                <a:srgbClr val="000000"/>
              </a:solidFill>
              <a:latin typeface="微软雅黑" panose="020B0503020204020204" pitchFamily="34" charset="-122"/>
              <a:ea typeface="微软雅黑" panose="020B0503020204020204" pitchFamily="34" charset="-122"/>
            </a:endParaRPr>
          </a:p>
        </p:txBody>
      </p:sp>
      <p:sp>
        <p:nvSpPr>
          <p:cNvPr id="66" name="Rectangle 101"/>
          <p:cNvSpPr/>
          <p:nvPr/>
        </p:nvSpPr>
        <p:spPr>
          <a:xfrm>
            <a:off x="6669763" y="4574513"/>
            <a:ext cx="295145" cy="587853"/>
          </a:xfrm>
          <a:prstGeom prst="rect">
            <a:avLst/>
          </a:prstGeom>
        </p:spPr>
        <p:txBody>
          <a:bodyPr wrap="square">
            <a:spAutoFit/>
          </a:bodyPr>
          <a:lstStyle/>
          <a:p>
            <a:pPr defTabSz="1218565">
              <a:lnSpc>
                <a:spcPct val="120000"/>
              </a:lnSpc>
            </a:pPr>
            <a:r>
              <a:rPr lang="en-US" sz="2800" dirty="0">
                <a:solidFill>
                  <a:srgbClr val="008778"/>
                </a:solidFill>
                <a:latin typeface="Aharoni" panose="02010803020104030203" pitchFamily="2" charset="-79"/>
                <a:cs typeface="Aharoni" panose="02010803020104030203" pitchFamily="2" charset="-79"/>
              </a:rPr>
              <a:t>L</a:t>
            </a:r>
            <a:endParaRPr lang="en-US" sz="2800" dirty="0">
              <a:solidFill>
                <a:srgbClr val="008778"/>
              </a:solidFill>
              <a:latin typeface="Aharoni" panose="02010803020104030203" pitchFamily="2" charset="-79"/>
              <a:cs typeface="Aharoni" panose="02010803020104030203" pitchFamily="2" charset="-79"/>
            </a:endParaRPr>
          </a:p>
        </p:txBody>
      </p:sp>
      <p:sp>
        <p:nvSpPr>
          <p:cNvPr id="67" name="Rectangle 100"/>
          <p:cNvSpPr/>
          <p:nvPr/>
        </p:nvSpPr>
        <p:spPr>
          <a:xfrm>
            <a:off x="6443643" y="5184954"/>
            <a:ext cx="1240046" cy="438582"/>
          </a:xfrm>
          <a:prstGeom prst="rect">
            <a:avLst/>
          </a:prstGeom>
        </p:spPr>
        <p:txBody>
          <a:bodyPr wrap="square">
            <a:spAutoFit/>
          </a:bodyPr>
          <a:lstStyle/>
          <a:p>
            <a:pPr defTabSz="1218565">
              <a:lnSpc>
                <a:spcPct val="125000"/>
              </a:lnSpc>
            </a:pPr>
            <a:r>
              <a:rPr lang="zh-CN" altLang="en-US" sz="2000" dirty="0">
                <a:solidFill>
                  <a:srgbClr val="000000"/>
                </a:solidFill>
                <a:latin typeface="微软雅黑" panose="020B0503020204020204" pitchFamily="34" charset="-122"/>
                <a:ea typeface="微软雅黑" panose="020B0503020204020204" pitchFamily="34" charset="-122"/>
              </a:rPr>
              <a:t>筹资总额</a:t>
            </a:r>
            <a:endParaRPr lang="en-US" sz="2000" dirty="0">
              <a:solidFill>
                <a:srgbClr val="000000"/>
              </a:solidFill>
              <a:latin typeface="微软雅黑" panose="020B0503020204020204" pitchFamily="34" charset="-122"/>
              <a:ea typeface="微软雅黑" panose="020B0503020204020204" pitchFamily="34" charset="-122"/>
            </a:endParaRPr>
          </a:p>
        </p:txBody>
      </p:sp>
      <p:sp>
        <p:nvSpPr>
          <p:cNvPr id="68" name="Rectangle 100"/>
          <p:cNvSpPr/>
          <p:nvPr/>
        </p:nvSpPr>
        <p:spPr>
          <a:xfrm>
            <a:off x="4626217" y="5169031"/>
            <a:ext cx="1515275" cy="477054"/>
          </a:xfrm>
          <a:prstGeom prst="rect">
            <a:avLst/>
          </a:prstGeom>
        </p:spPr>
        <p:txBody>
          <a:bodyPr wrap="square">
            <a:spAutoFit/>
          </a:bodyPr>
          <a:lstStyle/>
          <a:p>
            <a:pPr defTabSz="1218565">
              <a:lnSpc>
                <a:spcPct val="125000"/>
              </a:lnSpc>
            </a:pPr>
            <a:r>
              <a:rPr lang="zh-CN" altLang="en-US" sz="2000" dirty="0">
                <a:solidFill>
                  <a:srgbClr val="000000"/>
                </a:solidFill>
                <a:latin typeface="微软雅黑" panose="020B0503020204020204" pitchFamily="34" charset="-122"/>
                <a:ea typeface="微软雅黑" panose="020B0503020204020204" pitchFamily="34" charset="-122"/>
              </a:rPr>
              <a:t>所得税税率</a:t>
            </a:r>
            <a:endParaRPr lang="en-US" sz="2000" dirty="0">
              <a:solidFill>
                <a:srgbClr val="000000"/>
              </a:solidFill>
              <a:latin typeface="微软雅黑" panose="020B0503020204020204" pitchFamily="34" charset="-122"/>
              <a:ea typeface="微软雅黑" panose="020B0503020204020204" pitchFamily="34" charset="-122"/>
            </a:endParaRPr>
          </a:p>
        </p:txBody>
      </p:sp>
      <p:sp>
        <p:nvSpPr>
          <p:cNvPr id="69" name="Rectangle 101"/>
          <p:cNvSpPr/>
          <p:nvPr/>
        </p:nvSpPr>
        <p:spPr>
          <a:xfrm>
            <a:off x="8364360" y="4576787"/>
            <a:ext cx="295145" cy="587853"/>
          </a:xfrm>
          <a:prstGeom prst="rect">
            <a:avLst/>
          </a:prstGeom>
        </p:spPr>
        <p:txBody>
          <a:bodyPr wrap="square">
            <a:spAutoFit/>
          </a:bodyPr>
          <a:lstStyle/>
          <a:p>
            <a:pPr defTabSz="1218565">
              <a:lnSpc>
                <a:spcPct val="120000"/>
              </a:lnSpc>
            </a:pPr>
            <a:r>
              <a:rPr lang="en-US" sz="2800" dirty="0" err="1">
                <a:solidFill>
                  <a:srgbClr val="008778"/>
                </a:solidFill>
                <a:latin typeface="Aharoni" panose="02010803020104030203" pitchFamily="2" charset="-79"/>
                <a:cs typeface="Aharoni" panose="02010803020104030203" pitchFamily="2" charset="-79"/>
              </a:rPr>
              <a:t>i</a:t>
            </a:r>
            <a:endParaRPr lang="en-US" sz="2800" dirty="0">
              <a:solidFill>
                <a:srgbClr val="008778"/>
              </a:solidFill>
              <a:latin typeface="Aharoni" panose="02010803020104030203" pitchFamily="2" charset="-79"/>
              <a:cs typeface="Aharoni" panose="02010803020104030203" pitchFamily="2" charset="-79"/>
            </a:endParaRPr>
          </a:p>
        </p:txBody>
      </p:sp>
      <p:sp>
        <p:nvSpPr>
          <p:cNvPr id="70" name="Rectangle 101"/>
          <p:cNvSpPr/>
          <p:nvPr/>
        </p:nvSpPr>
        <p:spPr>
          <a:xfrm>
            <a:off x="9920206" y="4569590"/>
            <a:ext cx="247377" cy="609398"/>
          </a:xfrm>
          <a:prstGeom prst="rect">
            <a:avLst/>
          </a:prstGeom>
        </p:spPr>
        <p:txBody>
          <a:bodyPr wrap="square">
            <a:spAutoFit/>
          </a:bodyPr>
          <a:lstStyle/>
          <a:p>
            <a:pPr defTabSz="1218565">
              <a:lnSpc>
                <a:spcPct val="120000"/>
              </a:lnSpc>
            </a:pPr>
            <a:r>
              <a:rPr lang="en-US" sz="2800" dirty="0">
                <a:solidFill>
                  <a:srgbClr val="008778"/>
                </a:solidFill>
                <a:latin typeface="Aharoni" panose="02010803020104030203" pitchFamily="2" charset="-79"/>
                <a:cs typeface="Aharoni" panose="02010803020104030203" pitchFamily="2" charset="-79"/>
              </a:rPr>
              <a:t>f</a:t>
            </a:r>
            <a:endParaRPr lang="en-US" sz="2800" dirty="0">
              <a:solidFill>
                <a:srgbClr val="008778"/>
              </a:solidFill>
              <a:latin typeface="Aharoni" panose="02010803020104030203" pitchFamily="2" charset="-79"/>
              <a:cs typeface="Aharoni" panose="02010803020104030203" pitchFamily="2" charset="-79"/>
            </a:endParaRPr>
          </a:p>
        </p:txBody>
      </p:sp>
      <p:sp>
        <p:nvSpPr>
          <p:cNvPr id="71" name="Rectangle 100"/>
          <p:cNvSpPr/>
          <p:nvPr/>
        </p:nvSpPr>
        <p:spPr>
          <a:xfrm>
            <a:off x="9432504" y="5171305"/>
            <a:ext cx="1417466" cy="477054"/>
          </a:xfrm>
          <a:prstGeom prst="rect">
            <a:avLst/>
          </a:prstGeom>
        </p:spPr>
        <p:txBody>
          <a:bodyPr wrap="square">
            <a:spAutoFit/>
          </a:bodyPr>
          <a:lstStyle/>
          <a:p>
            <a:pPr defTabSz="1218565">
              <a:lnSpc>
                <a:spcPct val="125000"/>
              </a:lnSpc>
            </a:pPr>
            <a:r>
              <a:rPr lang="zh-CN" altLang="en-US" sz="2000" dirty="0">
                <a:solidFill>
                  <a:srgbClr val="000000"/>
                </a:solidFill>
                <a:latin typeface="微软雅黑" panose="020B0503020204020204" pitchFamily="34" charset="-122"/>
                <a:ea typeface="微软雅黑" panose="020B0503020204020204" pitchFamily="34" charset="-122"/>
              </a:rPr>
              <a:t>筹资费率</a:t>
            </a:r>
            <a:endParaRPr lang="en-US" sz="2000" dirty="0">
              <a:solidFill>
                <a:srgbClr val="000000"/>
              </a:solidFill>
              <a:latin typeface="微软雅黑" panose="020B0503020204020204" pitchFamily="34" charset="-122"/>
              <a:ea typeface="微软雅黑" panose="020B0503020204020204" pitchFamily="34" charset="-122"/>
            </a:endParaRPr>
          </a:p>
        </p:txBody>
      </p:sp>
      <p:pic>
        <p:nvPicPr>
          <p:cNvPr id="109571" name="Picture 3"/>
          <p:cNvPicPr>
            <a:picLocks noChangeAspect="1" noChangeArrowheads="1"/>
          </p:cNvPicPr>
          <p:nvPr/>
        </p:nvPicPr>
        <p:blipFill>
          <a:blip r:embed="rId3"/>
          <a:srcRect/>
          <a:stretch>
            <a:fillRect/>
          </a:stretch>
        </p:blipFill>
        <p:spPr bwMode="auto">
          <a:xfrm>
            <a:off x="7683688" y="1377285"/>
            <a:ext cx="3507049" cy="2438400"/>
          </a:xfrm>
          <a:prstGeom prst="rect">
            <a:avLst/>
          </a:prstGeom>
          <a:noFill/>
          <a:ln w="9525">
            <a:noFill/>
            <a:miter lim="800000"/>
            <a:headEnd/>
            <a:tailEnd/>
          </a:ln>
          <a:effectLst/>
        </p:spPr>
      </p:pic>
      <p:sp>
        <p:nvSpPr>
          <p:cNvPr id="28" name="灯片编号占位符 2"/>
          <p:cNvSpPr>
            <a:spLocks noGrp="1"/>
          </p:cNvSpPr>
          <p:nvPr>
            <p:ph type="sldNum" sz="quarter" idx="12"/>
          </p:nvPr>
        </p:nvSpPr>
        <p:spPr>
          <a:xfrm>
            <a:off x="11323638" y="6240463"/>
            <a:ext cx="495300" cy="354012"/>
          </a:xfrm>
        </p:spPr>
        <p:txBody>
          <a:bodyPr/>
          <a:lstStyle/>
          <a:p>
            <a:pPr>
              <a:defRPr/>
            </a:pPr>
            <a:fld id="{EE03C083-5972-44AC-8407-15A2787036BF}" type="slidenum">
              <a:rPr lang="en-US"/>
            </a:fld>
            <a:endParaRPr lang="en-US" dirty="0"/>
          </a:p>
        </p:txBody>
      </p:sp>
      <p:sp>
        <p:nvSpPr>
          <p:cNvPr id="29" name="标题 4"/>
          <p:cNvSpPr txBox="1"/>
          <p:nvPr/>
        </p:nvSpPr>
        <p:spPr>
          <a:xfrm>
            <a:off x="838200" y="146601"/>
            <a:ext cx="10515600" cy="535531"/>
          </a:xfrm>
          <a:prstGeom prst="rect">
            <a:avLst/>
          </a:prstGeom>
        </p:spPr>
        <p:txBody>
          <a:bodyPr>
            <a:spAutoFit/>
          </a:bodyPr>
          <a:lstStyle/>
          <a:p>
            <a:pPr algn="ctr" fontAlgn="auto">
              <a:lnSpc>
                <a:spcPct val="90000"/>
              </a:lnSpc>
              <a:spcAft>
                <a:spcPts val="0"/>
              </a:spcAft>
              <a:defRPr/>
            </a:pPr>
            <a:r>
              <a:rPr lang="zh-CN" altLang="en-US" sz="3200" b="1" dirty="0">
                <a:solidFill>
                  <a:schemeClr val="bg2">
                    <a:lumMod val="50000"/>
                  </a:schemeClr>
                </a:solidFill>
                <a:latin typeface="微软雅黑" panose="020B0503020204020204" pitchFamily="34" charset="-122"/>
                <a:ea typeface="微软雅黑" panose="020B0503020204020204" pitchFamily="34" charset="-122"/>
                <a:cs typeface="+mj-cs"/>
              </a:rPr>
              <a:t>   </a:t>
            </a:r>
            <a:r>
              <a:rPr lang="zh-CN" altLang="en-US" sz="3200" b="1" dirty="0">
                <a:solidFill>
                  <a:schemeClr val="bg2">
                    <a:lumMod val="50000"/>
                  </a:schemeClr>
                </a:solidFill>
                <a:latin typeface="微软雅黑" panose="020B0503020204020204" pitchFamily="34" charset="-122"/>
                <a:ea typeface="微软雅黑" panose="020B0503020204020204" pitchFamily="34" charset="-122"/>
              </a:rPr>
              <a:t>（</a:t>
            </a:r>
            <a:r>
              <a:rPr lang="en-US" altLang="zh-CN" sz="3200" b="1" dirty="0">
                <a:solidFill>
                  <a:schemeClr val="bg2">
                    <a:lumMod val="50000"/>
                  </a:schemeClr>
                </a:solidFill>
                <a:latin typeface="微软雅黑" panose="020B0503020204020204" pitchFamily="34" charset="-122"/>
                <a:ea typeface="微软雅黑" panose="020B0503020204020204" pitchFamily="34" charset="-122"/>
              </a:rPr>
              <a:t>2</a:t>
            </a:r>
            <a:r>
              <a:rPr lang="zh-CN" altLang="en-US" sz="3200" b="1" dirty="0">
                <a:solidFill>
                  <a:schemeClr val="bg2">
                    <a:lumMod val="50000"/>
                  </a:schemeClr>
                </a:solidFill>
                <a:latin typeface="微软雅黑" panose="020B0503020204020204" pitchFamily="34" charset="-122"/>
                <a:ea typeface="微软雅黑" panose="020B0503020204020204" pitchFamily="34" charset="-122"/>
              </a:rPr>
              <a:t>）计算个别资本成本率</a:t>
            </a:r>
            <a:endParaRPr lang="zh-CN" altLang="en-US" sz="3200" b="1" dirty="0">
              <a:solidFill>
                <a:schemeClr val="bg2">
                  <a:lumMod val="50000"/>
                </a:schemeClr>
              </a:solidFill>
              <a:latin typeface="微软雅黑" panose="020B0503020204020204" pitchFamily="34" charset="-122"/>
              <a:ea typeface="微软雅黑" panose="020B0503020204020204" pitchFamily="34" charset="-122"/>
            </a:endParaRPr>
          </a:p>
        </p:txBody>
      </p:sp>
      <p:grpSp>
        <p:nvGrpSpPr>
          <p:cNvPr id="30" name="组合 36"/>
          <p:cNvGrpSpPr/>
          <p:nvPr/>
        </p:nvGrpSpPr>
        <p:grpSpPr bwMode="auto">
          <a:xfrm>
            <a:off x="3383604" y="798722"/>
            <a:ext cx="5894868" cy="117878"/>
            <a:chOff x="5357217" y="1143000"/>
            <a:chExt cx="1490133" cy="101600"/>
          </a:xfrm>
        </p:grpSpPr>
        <p:cxnSp>
          <p:nvCxnSpPr>
            <p:cNvPr id="31" name="Straight Connector 30"/>
            <p:cNvCxnSpPr/>
            <p:nvPr/>
          </p:nvCxnSpPr>
          <p:spPr>
            <a:xfrm>
              <a:off x="5357217" y="1143000"/>
              <a:ext cx="1490133"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5509516" y="1244600"/>
              <a:ext cx="1185535"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anim calcmode="lin" valueType="num">
                                      <p:cBhvr>
                                        <p:cTn id="7" dur="500" fill="hold"/>
                                        <p:tgtEl>
                                          <p:spTgt spid="59"/>
                                        </p:tgtEl>
                                        <p:attrNameLst>
                                          <p:attrName>ppt_w</p:attrName>
                                        </p:attrNameLst>
                                      </p:cBhvr>
                                      <p:tavLst>
                                        <p:tav tm="0">
                                          <p:val>
                                            <p:fltVal val="0"/>
                                          </p:val>
                                        </p:tav>
                                        <p:tav tm="100000">
                                          <p:val>
                                            <p:strVal val="#ppt_w"/>
                                          </p:val>
                                        </p:tav>
                                      </p:tavLst>
                                    </p:anim>
                                    <p:anim calcmode="lin" valueType="num">
                                      <p:cBhvr>
                                        <p:cTn id="8" dur="500" fill="hold"/>
                                        <p:tgtEl>
                                          <p:spTgt spid="59"/>
                                        </p:tgtEl>
                                        <p:attrNameLst>
                                          <p:attrName>ppt_h</p:attrName>
                                        </p:attrNameLst>
                                      </p:cBhvr>
                                      <p:tavLst>
                                        <p:tav tm="0">
                                          <p:val>
                                            <p:fltVal val="0"/>
                                          </p:val>
                                        </p:tav>
                                        <p:tav tm="100000">
                                          <p:val>
                                            <p:strVal val="#ppt_h"/>
                                          </p:val>
                                        </p:tav>
                                      </p:tavLst>
                                    </p:anim>
                                    <p:animEffect transition="in" filter="fade">
                                      <p:cBhvr>
                                        <p:cTn id="9" dur="500"/>
                                        <p:tgtEl>
                                          <p:spTgt spid="59"/>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09570"/>
                                        </p:tgtEl>
                                        <p:attrNameLst>
                                          <p:attrName>style.visibility</p:attrName>
                                        </p:attrNameLst>
                                      </p:cBhvr>
                                      <p:to>
                                        <p:strVal val="visible"/>
                                      </p:to>
                                    </p:set>
                                    <p:animEffect transition="in" filter="fade">
                                      <p:cBhvr>
                                        <p:cTn id="14" dur="500"/>
                                        <p:tgtEl>
                                          <p:spTgt spid="109570"/>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p:cTn id="19" dur="500" fill="hold"/>
                                        <p:tgtEl>
                                          <p:spTgt spid="13"/>
                                        </p:tgtEl>
                                        <p:attrNameLst>
                                          <p:attrName>ppt_w</p:attrName>
                                        </p:attrNameLst>
                                      </p:cBhvr>
                                      <p:tavLst>
                                        <p:tav tm="0">
                                          <p:val>
                                            <p:fltVal val="0"/>
                                          </p:val>
                                        </p:tav>
                                        <p:tav tm="100000">
                                          <p:val>
                                            <p:strVal val="#ppt_w"/>
                                          </p:val>
                                        </p:tav>
                                      </p:tavLst>
                                    </p:anim>
                                    <p:anim calcmode="lin" valueType="num">
                                      <p:cBhvr>
                                        <p:cTn id="20" dur="500" fill="hold"/>
                                        <p:tgtEl>
                                          <p:spTgt spid="13"/>
                                        </p:tgtEl>
                                        <p:attrNameLst>
                                          <p:attrName>ppt_h</p:attrName>
                                        </p:attrNameLst>
                                      </p:cBhvr>
                                      <p:tavLst>
                                        <p:tav tm="0">
                                          <p:val>
                                            <p:fltVal val="0"/>
                                          </p:val>
                                        </p:tav>
                                        <p:tav tm="100000">
                                          <p:val>
                                            <p:strVal val="#ppt_h"/>
                                          </p:val>
                                        </p:tav>
                                      </p:tavLst>
                                    </p:anim>
                                    <p:animEffect transition="in" filter="fade">
                                      <p:cBhvr>
                                        <p:cTn id="21" dur="500"/>
                                        <p:tgtEl>
                                          <p:spTgt spid="13"/>
                                        </p:tgtEl>
                                      </p:cBhvr>
                                    </p:animEffect>
                                  </p:childTnLst>
                                </p:cTn>
                              </p:par>
                            </p:childTnLst>
                          </p:cTn>
                        </p:par>
                        <p:par>
                          <p:cTn id="22" fill="hold">
                            <p:stCondLst>
                              <p:cond delay="500"/>
                            </p:stCondLst>
                            <p:childTnLst>
                              <p:par>
                                <p:cTn id="23" presetID="16" presetClass="entr" presetSubtype="37" fill="hold" grpId="0"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outVertic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140"/>
                                        </p:tgtEl>
                                        <p:attrNameLst>
                                          <p:attrName>style.visibility</p:attrName>
                                        </p:attrNameLst>
                                      </p:cBhvr>
                                      <p:to>
                                        <p:strVal val="visible"/>
                                      </p:to>
                                    </p:set>
                                    <p:animEffect transition="in" filter="wipe(up)">
                                      <p:cBhvr>
                                        <p:cTn id="30" dur="500"/>
                                        <p:tgtEl>
                                          <p:spTgt spid="140"/>
                                        </p:tgtEl>
                                      </p:cBhvr>
                                    </p:animEffect>
                                  </p:childTnLst>
                                </p:cTn>
                              </p:par>
                              <p:par>
                                <p:cTn id="31" presetID="22" presetClass="entr" presetSubtype="1" fill="hold" grpId="0" nodeType="withEffect">
                                  <p:stCondLst>
                                    <p:cond delay="0"/>
                                  </p:stCondLst>
                                  <p:childTnLst>
                                    <p:set>
                                      <p:cBhvr>
                                        <p:cTn id="32" dur="1" fill="hold">
                                          <p:stCondLst>
                                            <p:cond delay="0"/>
                                          </p:stCondLst>
                                        </p:cTn>
                                        <p:tgtEl>
                                          <p:spTgt spid="99"/>
                                        </p:tgtEl>
                                        <p:attrNameLst>
                                          <p:attrName>style.visibility</p:attrName>
                                        </p:attrNameLst>
                                      </p:cBhvr>
                                      <p:to>
                                        <p:strVal val="visible"/>
                                      </p:to>
                                    </p:set>
                                    <p:animEffect transition="in" filter="wipe(up)">
                                      <p:cBhvr>
                                        <p:cTn id="33" dur="500"/>
                                        <p:tgtEl>
                                          <p:spTgt spid="99"/>
                                        </p:tgtEl>
                                      </p:cBhvr>
                                    </p:animEffect>
                                  </p:childTnLst>
                                </p:cTn>
                              </p:par>
                              <p:par>
                                <p:cTn id="34" presetID="22" presetClass="entr" presetSubtype="1" fill="hold" grpId="0" nodeType="withEffect">
                                  <p:stCondLst>
                                    <p:cond delay="0"/>
                                  </p:stCondLst>
                                  <p:childTnLst>
                                    <p:set>
                                      <p:cBhvr>
                                        <p:cTn id="35" dur="1" fill="hold">
                                          <p:stCondLst>
                                            <p:cond delay="0"/>
                                          </p:stCondLst>
                                        </p:cTn>
                                        <p:tgtEl>
                                          <p:spTgt spid="101"/>
                                        </p:tgtEl>
                                        <p:attrNameLst>
                                          <p:attrName>style.visibility</p:attrName>
                                        </p:attrNameLst>
                                      </p:cBhvr>
                                      <p:to>
                                        <p:strVal val="visible"/>
                                      </p:to>
                                    </p:set>
                                    <p:animEffect transition="in" filter="wipe(up)">
                                      <p:cBhvr>
                                        <p:cTn id="36" dur="500"/>
                                        <p:tgtEl>
                                          <p:spTgt spid="101"/>
                                        </p:tgtEl>
                                      </p:cBhvr>
                                    </p:animEffect>
                                  </p:childTnLst>
                                </p:cTn>
                              </p:par>
                              <p:par>
                                <p:cTn id="37" presetID="22" presetClass="entr" presetSubtype="1" fill="hold" grpId="0" nodeType="withEffect">
                                  <p:stCondLst>
                                    <p:cond delay="0"/>
                                  </p:stCondLst>
                                  <p:childTnLst>
                                    <p:set>
                                      <p:cBhvr>
                                        <p:cTn id="38" dur="1" fill="hold">
                                          <p:stCondLst>
                                            <p:cond delay="0"/>
                                          </p:stCondLst>
                                        </p:cTn>
                                        <p:tgtEl>
                                          <p:spTgt spid="61"/>
                                        </p:tgtEl>
                                        <p:attrNameLst>
                                          <p:attrName>style.visibility</p:attrName>
                                        </p:attrNameLst>
                                      </p:cBhvr>
                                      <p:to>
                                        <p:strVal val="visible"/>
                                      </p:to>
                                    </p:set>
                                    <p:animEffect transition="in" filter="wipe(up)">
                                      <p:cBhvr>
                                        <p:cTn id="39" dur="500"/>
                                        <p:tgtEl>
                                          <p:spTgt spid="61"/>
                                        </p:tgtEl>
                                      </p:cBhvr>
                                    </p:animEffect>
                                  </p:childTnLst>
                                </p:cTn>
                              </p:par>
                              <p:par>
                                <p:cTn id="40" presetID="22" presetClass="entr" presetSubtype="1" fill="hold" grpId="0" nodeType="withEffect">
                                  <p:stCondLst>
                                    <p:cond delay="0"/>
                                  </p:stCondLst>
                                  <p:childTnLst>
                                    <p:set>
                                      <p:cBhvr>
                                        <p:cTn id="41" dur="1" fill="hold">
                                          <p:stCondLst>
                                            <p:cond delay="0"/>
                                          </p:stCondLst>
                                        </p:cTn>
                                        <p:tgtEl>
                                          <p:spTgt spid="63"/>
                                        </p:tgtEl>
                                        <p:attrNameLst>
                                          <p:attrName>style.visibility</p:attrName>
                                        </p:attrNameLst>
                                      </p:cBhvr>
                                      <p:to>
                                        <p:strVal val="visible"/>
                                      </p:to>
                                    </p:set>
                                    <p:animEffect transition="in" filter="wipe(up)">
                                      <p:cBhvr>
                                        <p:cTn id="42" dur="500"/>
                                        <p:tgtEl>
                                          <p:spTgt spid="63"/>
                                        </p:tgtEl>
                                      </p:cBhvr>
                                    </p:animEffect>
                                  </p:childTnLst>
                                </p:cTn>
                              </p:par>
                              <p:par>
                                <p:cTn id="43" presetID="22" presetClass="entr" presetSubtype="1" fill="hold" grpId="0" nodeType="withEffect">
                                  <p:stCondLst>
                                    <p:cond delay="0"/>
                                  </p:stCondLst>
                                  <p:childTnLst>
                                    <p:set>
                                      <p:cBhvr>
                                        <p:cTn id="44" dur="1" fill="hold">
                                          <p:stCondLst>
                                            <p:cond delay="0"/>
                                          </p:stCondLst>
                                        </p:cTn>
                                        <p:tgtEl>
                                          <p:spTgt spid="64"/>
                                        </p:tgtEl>
                                        <p:attrNameLst>
                                          <p:attrName>style.visibility</p:attrName>
                                        </p:attrNameLst>
                                      </p:cBhvr>
                                      <p:to>
                                        <p:strVal val="visible"/>
                                      </p:to>
                                    </p:set>
                                    <p:animEffect transition="in" filter="wipe(up)">
                                      <p:cBhvr>
                                        <p:cTn id="45" dur="500"/>
                                        <p:tgtEl>
                                          <p:spTgt spid="64"/>
                                        </p:tgtEl>
                                      </p:cBhvr>
                                    </p:animEffect>
                                  </p:childTnLst>
                                </p:cTn>
                              </p:par>
                              <p:par>
                                <p:cTn id="46" presetID="22" presetClass="entr" presetSubtype="1" fill="hold" grpId="0" nodeType="withEffect">
                                  <p:stCondLst>
                                    <p:cond delay="0"/>
                                  </p:stCondLst>
                                  <p:childTnLst>
                                    <p:set>
                                      <p:cBhvr>
                                        <p:cTn id="47" dur="1" fill="hold">
                                          <p:stCondLst>
                                            <p:cond delay="0"/>
                                          </p:stCondLst>
                                        </p:cTn>
                                        <p:tgtEl>
                                          <p:spTgt spid="65"/>
                                        </p:tgtEl>
                                        <p:attrNameLst>
                                          <p:attrName>style.visibility</p:attrName>
                                        </p:attrNameLst>
                                      </p:cBhvr>
                                      <p:to>
                                        <p:strVal val="visible"/>
                                      </p:to>
                                    </p:set>
                                    <p:animEffect transition="in" filter="wipe(up)">
                                      <p:cBhvr>
                                        <p:cTn id="48" dur="500"/>
                                        <p:tgtEl>
                                          <p:spTgt spid="65"/>
                                        </p:tgtEl>
                                      </p:cBhvr>
                                    </p:animEffect>
                                  </p:childTnLst>
                                </p:cTn>
                              </p:par>
                              <p:par>
                                <p:cTn id="49" presetID="22" presetClass="entr" presetSubtype="1" fill="hold" grpId="0" nodeType="withEffect">
                                  <p:stCondLst>
                                    <p:cond delay="0"/>
                                  </p:stCondLst>
                                  <p:childTnLst>
                                    <p:set>
                                      <p:cBhvr>
                                        <p:cTn id="50" dur="1" fill="hold">
                                          <p:stCondLst>
                                            <p:cond delay="0"/>
                                          </p:stCondLst>
                                        </p:cTn>
                                        <p:tgtEl>
                                          <p:spTgt spid="66"/>
                                        </p:tgtEl>
                                        <p:attrNameLst>
                                          <p:attrName>style.visibility</p:attrName>
                                        </p:attrNameLst>
                                      </p:cBhvr>
                                      <p:to>
                                        <p:strVal val="visible"/>
                                      </p:to>
                                    </p:set>
                                    <p:animEffect transition="in" filter="wipe(up)">
                                      <p:cBhvr>
                                        <p:cTn id="51" dur="500"/>
                                        <p:tgtEl>
                                          <p:spTgt spid="66"/>
                                        </p:tgtEl>
                                      </p:cBhvr>
                                    </p:animEffect>
                                  </p:childTnLst>
                                </p:cTn>
                              </p:par>
                              <p:par>
                                <p:cTn id="52" presetID="22" presetClass="entr" presetSubtype="1" fill="hold" grpId="0" nodeType="withEffect">
                                  <p:stCondLst>
                                    <p:cond delay="0"/>
                                  </p:stCondLst>
                                  <p:childTnLst>
                                    <p:set>
                                      <p:cBhvr>
                                        <p:cTn id="53" dur="1" fill="hold">
                                          <p:stCondLst>
                                            <p:cond delay="0"/>
                                          </p:stCondLst>
                                        </p:cTn>
                                        <p:tgtEl>
                                          <p:spTgt spid="67"/>
                                        </p:tgtEl>
                                        <p:attrNameLst>
                                          <p:attrName>style.visibility</p:attrName>
                                        </p:attrNameLst>
                                      </p:cBhvr>
                                      <p:to>
                                        <p:strVal val="visible"/>
                                      </p:to>
                                    </p:set>
                                    <p:animEffect transition="in" filter="wipe(up)">
                                      <p:cBhvr>
                                        <p:cTn id="54" dur="500"/>
                                        <p:tgtEl>
                                          <p:spTgt spid="67"/>
                                        </p:tgtEl>
                                      </p:cBhvr>
                                    </p:animEffect>
                                  </p:childTnLst>
                                </p:cTn>
                              </p:par>
                              <p:par>
                                <p:cTn id="55" presetID="22" presetClass="entr" presetSubtype="1" fill="hold" grpId="0" nodeType="withEffect">
                                  <p:stCondLst>
                                    <p:cond delay="0"/>
                                  </p:stCondLst>
                                  <p:childTnLst>
                                    <p:set>
                                      <p:cBhvr>
                                        <p:cTn id="56" dur="1" fill="hold">
                                          <p:stCondLst>
                                            <p:cond delay="0"/>
                                          </p:stCondLst>
                                        </p:cTn>
                                        <p:tgtEl>
                                          <p:spTgt spid="68"/>
                                        </p:tgtEl>
                                        <p:attrNameLst>
                                          <p:attrName>style.visibility</p:attrName>
                                        </p:attrNameLst>
                                      </p:cBhvr>
                                      <p:to>
                                        <p:strVal val="visible"/>
                                      </p:to>
                                    </p:set>
                                    <p:animEffect transition="in" filter="wipe(up)">
                                      <p:cBhvr>
                                        <p:cTn id="57" dur="500"/>
                                        <p:tgtEl>
                                          <p:spTgt spid="68"/>
                                        </p:tgtEl>
                                      </p:cBhvr>
                                    </p:animEffect>
                                  </p:childTnLst>
                                </p:cTn>
                              </p:par>
                              <p:par>
                                <p:cTn id="58" presetID="22" presetClass="entr" presetSubtype="1" fill="hold" grpId="0" nodeType="withEffect">
                                  <p:stCondLst>
                                    <p:cond delay="0"/>
                                  </p:stCondLst>
                                  <p:childTnLst>
                                    <p:set>
                                      <p:cBhvr>
                                        <p:cTn id="59" dur="1" fill="hold">
                                          <p:stCondLst>
                                            <p:cond delay="0"/>
                                          </p:stCondLst>
                                        </p:cTn>
                                        <p:tgtEl>
                                          <p:spTgt spid="69"/>
                                        </p:tgtEl>
                                        <p:attrNameLst>
                                          <p:attrName>style.visibility</p:attrName>
                                        </p:attrNameLst>
                                      </p:cBhvr>
                                      <p:to>
                                        <p:strVal val="visible"/>
                                      </p:to>
                                    </p:set>
                                    <p:animEffect transition="in" filter="wipe(up)">
                                      <p:cBhvr>
                                        <p:cTn id="60" dur="500"/>
                                        <p:tgtEl>
                                          <p:spTgt spid="69"/>
                                        </p:tgtEl>
                                      </p:cBhvr>
                                    </p:animEffect>
                                  </p:childTnLst>
                                </p:cTn>
                              </p:par>
                              <p:par>
                                <p:cTn id="61" presetID="22" presetClass="entr" presetSubtype="1" fill="hold" grpId="0" nodeType="withEffect">
                                  <p:stCondLst>
                                    <p:cond delay="0"/>
                                  </p:stCondLst>
                                  <p:childTnLst>
                                    <p:set>
                                      <p:cBhvr>
                                        <p:cTn id="62" dur="1" fill="hold">
                                          <p:stCondLst>
                                            <p:cond delay="0"/>
                                          </p:stCondLst>
                                        </p:cTn>
                                        <p:tgtEl>
                                          <p:spTgt spid="70"/>
                                        </p:tgtEl>
                                        <p:attrNameLst>
                                          <p:attrName>style.visibility</p:attrName>
                                        </p:attrNameLst>
                                      </p:cBhvr>
                                      <p:to>
                                        <p:strVal val="visible"/>
                                      </p:to>
                                    </p:set>
                                    <p:animEffect transition="in" filter="wipe(up)">
                                      <p:cBhvr>
                                        <p:cTn id="63" dur="500"/>
                                        <p:tgtEl>
                                          <p:spTgt spid="70"/>
                                        </p:tgtEl>
                                      </p:cBhvr>
                                    </p:animEffect>
                                  </p:childTnLst>
                                </p:cTn>
                              </p:par>
                              <p:par>
                                <p:cTn id="64" presetID="22" presetClass="entr" presetSubtype="1" fill="hold" grpId="0" nodeType="withEffect">
                                  <p:stCondLst>
                                    <p:cond delay="0"/>
                                  </p:stCondLst>
                                  <p:childTnLst>
                                    <p:set>
                                      <p:cBhvr>
                                        <p:cTn id="65" dur="1" fill="hold">
                                          <p:stCondLst>
                                            <p:cond delay="0"/>
                                          </p:stCondLst>
                                        </p:cTn>
                                        <p:tgtEl>
                                          <p:spTgt spid="71"/>
                                        </p:tgtEl>
                                        <p:attrNameLst>
                                          <p:attrName>style.visibility</p:attrName>
                                        </p:attrNameLst>
                                      </p:cBhvr>
                                      <p:to>
                                        <p:strVal val="visible"/>
                                      </p:to>
                                    </p:set>
                                    <p:animEffect transition="in" filter="wipe(up)">
                                      <p:cBhvr>
                                        <p:cTn id="66"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uiExpand="1"/>
      <p:bldP spid="99" grpId="0"/>
      <p:bldP spid="101" grpId="0"/>
      <p:bldP spid="13" grpId="0" animBg="1" uiExpand="1"/>
      <p:bldP spid="59" grpId="0"/>
      <p:bldP spid="61" grpId="0"/>
      <p:bldP spid="63" grpId="0"/>
      <p:bldP spid="64" grpId="0"/>
      <p:bldP spid="65" grpId="0"/>
      <p:bldP spid="66" grpId="0"/>
      <p:bldP spid="67" grpId="0"/>
      <p:bldP spid="68" grpId="0"/>
      <p:bldP spid="69" grpId="0"/>
      <p:bldP spid="70" grpId="0"/>
      <p:bldP spid="7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标题 4"/>
          <p:cNvSpPr txBox="1"/>
          <p:nvPr/>
        </p:nvSpPr>
        <p:spPr>
          <a:xfrm>
            <a:off x="838200" y="438150"/>
            <a:ext cx="10515600" cy="646113"/>
          </a:xfrm>
          <a:prstGeom prst="rect">
            <a:avLst/>
          </a:prstGeom>
        </p:spPr>
        <p:txBody>
          <a:bodyPr>
            <a:spAutoFit/>
          </a:bodyPr>
          <a:lstStyle/>
          <a:p>
            <a:pPr algn="ctr" fontAlgn="auto">
              <a:lnSpc>
                <a:spcPct val="90000"/>
              </a:lnSpc>
              <a:spcAft>
                <a:spcPts val="0"/>
              </a:spcAft>
              <a:defRPr/>
            </a:pPr>
            <a:r>
              <a:rPr lang="zh-CN" altLang="en-US" sz="4000" b="1" dirty="0">
                <a:solidFill>
                  <a:schemeClr val="bg2">
                    <a:lumMod val="50000"/>
                  </a:schemeClr>
                </a:solidFill>
                <a:latin typeface="微软雅黑" panose="020B0503020204020204" pitchFamily="34" charset="-122"/>
                <a:ea typeface="微软雅黑" panose="020B0503020204020204" pitchFamily="34" charset="-122"/>
                <a:cs typeface="+mj-cs"/>
              </a:rPr>
              <a:t>    世上没有免费午餐</a:t>
            </a:r>
            <a:endParaRPr lang="zh-CN" altLang="en-US" sz="4000" b="1" dirty="0">
              <a:solidFill>
                <a:schemeClr val="bg2">
                  <a:lumMod val="50000"/>
                </a:schemeClr>
              </a:solidFill>
              <a:latin typeface="微软雅黑" panose="020B0503020204020204" pitchFamily="34" charset="-122"/>
              <a:ea typeface="微软雅黑" panose="020B0503020204020204" pitchFamily="34" charset="-122"/>
              <a:cs typeface="+mj-cs"/>
            </a:endParaRPr>
          </a:p>
        </p:txBody>
      </p:sp>
      <p:grpSp>
        <p:nvGrpSpPr>
          <p:cNvPr id="20482" name="组合 36"/>
          <p:cNvGrpSpPr/>
          <p:nvPr/>
        </p:nvGrpSpPr>
        <p:grpSpPr bwMode="auto">
          <a:xfrm>
            <a:off x="3698543" y="1146412"/>
            <a:ext cx="5404513" cy="131526"/>
            <a:chOff x="5357217" y="1143000"/>
            <a:chExt cx="1490133" cy="101600"/>
          </a:xfrm>
        </p:grpSpPr>
        <p:cxnSp>
          <p:nvCxnSpPr>
            <p:cNvPr id="40" name="Straight Connector 30"/>
            <p:cNvCxnSpPr/>
            <p:nvPr/>
          </p:nvCxnSpPr>
          <p:spPr>
            <a:xfrm>
              <a:off x="5357217" y="1143000"/>
              <a:ext cx="1490133"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31"/>
            <p:cNvCxnSpPr/>
            <p:nvPr/>
          </p:nvCxnSpPr>
          <p:spPr>
            <a:xfrm>
              <a:off x="5509516" y="1244600"/>
              <a:ext cx="1185535"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8" name="灯片编号占位符 2"/>
          <p:cNvSpPr>
            <a:spLocks noGrp="1"/>
          </p:cNvSpPr>
          <p:nvPr>
            <p:ph type="sldNum" sz="quarter" idx="12"/>
          </p:nvPr>
        </p:nvSpPr>
        <p:spPr>
          <a:xfrm>
            <a:off x="11323638" y="6240463"/>
            <a:ext cx="495300" cy="354012"/>
          </a:xfrm>
        </p:spPr>
        <p:txBody>
          <a:bodyPr/>
          <a:lstStyle/>
          <a:p>
            <a:pPr>
              <a:defRPr/>
            </a:pPr>
            <a:fld id="{EE03C083-5972-44AC-8407-15A2787036BF}" type="slidenum">
              <a:rPr lang="en-US"/>
            </a:fld>
            <a:endParaRPr lang="en-US" dirty="0"/>
          </a:p>
        </p:txBody>
      </p:sp>
      <p:sp>
        <p:nvSpPr>
          <p:cNvPr id="2" name="矩形 1"/>
          <p:cNvSpPr/>
          <p:nvPr/>
        </p:nvSpPr>
        <p:spPr>
          <a:xfrm>
            <a:off x="3620532" y="4271599"/>
            <a:ext cx="6345101" cy="1308884"/>
          </a:xfrm>
          <a:prstGeom prst="rect">
            <a:avLst/>
          </a:prstGeom>
          <a:solidFill>
            <a:srgbClr val="FFC000"/>
          </a:solidFill>
          <a:ln w="9525">
            <a:noFill/>
            <a:miter lim="800000"/>
          </a:ln>
          <a:scene3d>
            <a:camera prst="orthographicFront"/>
            <a:lightRig rig="threePt" dir="t"/>
          </a:scene3d>
          <a:sp3d>
            <a:bevelT w="165100" prst="coolSlant"/>
          </a:sp3d>
        </p:spPr>
        <p:txBody>
          <a:bodyPr wrap="square">
            <a:spAutoFit/>
          </a:bodyPr>
          <a:lstStyle/>
          <a:p>
            <a:pPr marL="342900" indent="-342900">
              <a:lnSpc>
                <a:spcPct val="150000"/>
              </a:lnSpc>
              <a:buFont typeface="Wingdings" panose="05000000000000000000" pitchFamily="2" charset="2"/>
              <a:buChar char="Ø"/>
            </a:pPr>
            <a:r>
              <a:rPr lang="zh-CN" altLang="en-US" sz="2800" b="1" dirty="0">
                <a:latin typeface="微软雅黑" panose="020B0503020204020204" pitchFamily="34" charset="-122"/>
                <a:ea typeface="微软雅黑" panose="020B0503020204020204" pitchFamily="34" charset="-122"/>
              </a:rPr>
              <a:t>同理，公司为了获得所需资本是要付出一定代价的</a:t>
            </a:r>
            <a:endParaRPr lang="zh-CN" altLang="zh-CN" sz="2800" b="1" dirty="0">
              <a:latin typeface="微软雅黑" panose="020B0503020204020204" pitchFamily="34" charset="-122"/>
              <a:ea typeface="微软雅黑" panose="020B0503020204020204" pitchFamily="34" charset="-122"/>
            </a:endParaRPr>
          </a:p>
        </p:txBody>
      </p:sp>
      <p:sp>
        <p:nvSpPr>
          <p:cNvPr id="10" name="矩形 9"/>
          <p:cNvSpPr/>
          <p:nvPr/>
        </p:nvSpPr>
        <p:spPr>
          <a:xfrm>
            <a:off x="3492554" y="2120116"/>
            <a:ext cx="6601059" cy="1308884"/>
          </a:xfrm>
          <a:prstGeom prst="rect">
            <a:avLst/>
          </a:prstGeom>
          <a:solidFill>
            <a:schemeClr val="accent5">
              <a:lumMod val="20000"/>
              <a:lumOff val="80000"/>
            </a:schemeClr>
          </a:solidFill>
          <a:ln w="9525">
            <a:noFill/>
            <a:miter lim="800000"/>
          </a:ln>
          <a:scene3d>
            <a:camera prst="orthographicFront"/>
            <a:lightRig rig="threePt" dir="t"/>
          </a:scene3d>
          <a:sp3d>
            <a:bevelT w="165100" prst="coolSlant"/>
          </a:sp3d>
        </p:spPr>
        <p:txBody>
          <a:bodyPr wrap="square">
            <a:spAutoFit/>
          </a:bodyPr>
          <a:lstStyle/>
          <a:p>
            <a:pPr marL="342900" indent="-342900">
              <a:lnSpc>
                <a:spcPct val="150000"/>
              </a:lnSpc>
              <a:buFont typeface="Wingdings" panose="05000000000000000000" pitchFamily="2" charset="2"/>
              <a:buChar char="Ø"/>
            </a:pPr>
            <a:r>
              <a:rPr lang="zh-CN" altLang="zh-CN" sz="2800" b="1" dirty="0">
                <a:latin typeface="微软雅黑" panose="020B0503020204020204" pitchFamily="34" charset="-122"/>
                <a:ea typeface="微软雅黑" panose="020B0503020204020204" pitchFamily="34" charset="-122"/>
              </a:rPr>
              <a:t>世上没有免费午餐，是经济学谚语，指不付出成本而获得利益是不可能的</a:t>
            </a:r>
            <a:r>
              <a:rPr lang="zh-CN" altLang="en-US" sz="2800" b="1" dirty="0">
                <a:latin typeface="微软雅黑" panose="020B0503020204020204" pitchFamily="34" charset="-122"/>
                <a:ea typeface="微软雅黑" panose="020B0503020204020204" pitchFamily="34" charset="-122"/>
              </a:rPr>
              <a:t>。</a:t>
            </a:r>
            <a:endParaRPr lang="zh-CN" altLang="zh-CN" sz="2800" b="1" dirty="0">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01448" y="2370859"/>
            <a:ext cx="3163128" cy="2524176"/>
          </a:xfrm>
          <a:prstGeom prst="rect">
            <a:avLst/>
          </a:prstGeom>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a:spLocks noChangeArrowheads="1"/>
          </p:cNvSpPr>
          <p:nvPr/>
        </p:nvSpPr>
        <p:spPr bwMode="auto">
          <a:xfrm>
            <a:off x="517358" y="3082751"/>
            <a:ext cx="1247419" cy="692497"/>
          </a:xfrm>
          <a:prstGeom prst="rect">
            <a:avLst/>
          </a:prstGeom>
          <a:noFill/>
          <a:ln w="9525">
            <a:noFill/>
            <a:miter lim="800000"/>
          </a:ln>
        </p:spPr>
        <p:txBody>
          <a:bodyPr wrap="square">
            <a:spAutoFit/>
          </a:bodyPr>
          <a:lstStyle/>
          <a:p>
            <a:pPr>
              <a:lnSpc>
                <a:spcPct val="150000"/>
              </a:lnSpc>
            </a:pPr>
            <a:r>
              <a:rPr lang="zh-CN" altLang="en-US" sz="2600" dirty="0">
                <a:latin typeface="微软雅黑" panose="020B0503020204020204" pitchFamily="34" charset="-122"/>
                <a:ea typeface="微软雅黑" panose="020B0503020204020204" pitchFamily="34" charset="-122"/>
              </a:rPr>
              <a:t>解析：</a:t>
            </a:r>
            <a:endParaRPr lang="zh-CN" altLang="en-US" sz="2600" dirty="0">
              <a:latin typeface="微软雅黑" panose="020B0503020204020204" pitchFamily="34" charset="-122"/>
              <a:ea typeface="微软雅黑" panose="020B0503020204020204" pitchFamily="34" charset="-122"/>
            </a:endParaRPr>
          </a:p>
        </p:txBody>
      </p:sp>
      <p:sp>
        <p:nvSpPr>
          <p:cNvPr id="18" name="Text Box 4"/>
          <p:cNvSpPr txBox="1">
            <a:spLocks noChangeArrowheads="1"/>
          </p:cNvSpPr>
          <p:nvPr/>
        </p:nvSpPr>
        <p:spPr bwMode="auto">
          <a:xfrm>
            <a:off x="3744112" y="148387"/>
            <a:ext cx="4760290" cy="615559"/>
          </a:xfrm>
          <a:prstGeom prst="rect">
            <a:avLst/>
          </a:prstGeom>
          <a:noFill/>
          <a:ln>
            <a:noFill/>
          </a:ln>
          <a:effectLst/>
        </p:spPr>
        <p:txBody>
          <a:bodyPr wrap="none" lIns="121926" tIns="60963" rIns="121926" bIns="60963">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fontAlgn="auto" hangingPunct="1">
              <a:spcBef>
                <a:spcPts val="0"/>
              </a:spcBef>
              <a:spcAft>
                <a:spcPts val="0"/>
              </a:spcAft>
              <a:defRPr/>
            </a:pPr>
            <a:r>
              <a:rPr lang="zh-CN" altLang="en-US" sz="3200" dirty="0">
                <a:latin typeface="微软雅黑" panose="020B0503020204020204" pitchFamily="34" charset="-122"/>
                <a:ea typeface="微软雅黑" panose="020B0503020204020204" pitchFamily="34" charset="-122"/>
                <a:cs typeface="+mn-ea"/>
                <a:sym typeface="微软雅黑" panose="020B0503020204020204" pitchFamily="34" charset="-122"/>
              </a:rPr>
              <a:t>长期借款资本成本</a:t>
            </a:r>
            <a:r>
              <a:rPr lang="zh-CN" altLang="zh-CN" sz="3200" dirty="0">
                <a:latin typeface="微软雅黑" panose="020B0503020204020204" pitchFamily="34" charset="-122"/>
                <a:ea typeface="微软雅黑" panose="020B0503020204020204" pitchFamily="34" charset="-122"/>
                <a:cs typeface="+mn-ea"/>
                <a:sym typeface="微软雅黑" panose="020B0503020204020204" pitchFamily="34" charset="-122"/>
              </a:rPr>
              <a:t>的计算</a:t>
            </a:r>
            <a:endParaRPr lang="zh-CN" altLang="zh-CN" sz="3200" dirty="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9" name="Line 7"/>
          <p:cNvSpPr>
            <a:spLocks noChangeShapeType="1"/>
          </p:cNvSpPr>
          <p:nvPr/>
        </p:nvSpPr>
        <p:spPr bwMode="auto">
          <a:xfrm flipV="1">
            <a:off x="8397948" y="437515"/>
            <a:ext cx="3780000" cy="635"/>
          </a:xfrm>
          <a:prstGeom prst="line">
            <a:avLst/>
          </a:prstGeom>
          <a:noFill/>
          <a:ln w="6350">
            <a:solidFill>
              <a:srgbClr val="0070C0"/>
            </a:solidFill>
            <a:round/>
          </a:ln>
          <a:effectLst/>
        </p:spPr>
        <p:txBody>
          <a:bodyPr lIns="121926" tIns="60963" rIns="121926" bIns="60963"/>
          <a:lstStyle/>
          <a:p>
            <a:pPr fontAlgn="auto">
              <a:spcBef>
                <a:spcPts val="0"/>
              </a:spcBef>
              <a:spcAft>
                <a:spcPts val="0"/>
              </a:spcAft>
              <a:defRPr/>
            </a:pPr>
            <a:endParaRPr lang="zh-CN" altLang="en-US">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0" name="Line 7"/>
          <p:cNvSpPr>
            <a:spLocks noChangeShapeType="1"/>
          </p:cNvSpPr>
          <p:nvPr/>
        </p:nvSpPr>
        <p:spPr bwMode="auto">
          <a:xfrm>
            <a:off x="27305" y="437515"/>
            <a:ext cx="3780000" cy="635"/>
          </a:xfrm>
          <a:prstGeom prst="line">
            <a:avLst/>
          </a:prstGeom>
          <a:noFill/>
          <a:ln w="6350">
            <a:solidFill>
              <a:srgbClr val="0070C0"/>
            </a:solidFill>
            <a:round/>
          </a:ln>
          <a:effectLst/>
        </p:spPr>
        <p:txBody>
          <a:bodyPr lIns="121926" tIns="60963" rIns="121926" bIns="60963"/>
          <a:lstStyle/>
          <a:p>
            <a:pPr fontAlgn="auto">
              <a:spcBef>
                <a:spcPts val="0"/>
              </a:spcBef>
              <a:spcAft>
                <a:spcPts val="0"/>
              </a:spcAft>
              <a:defRPr/>
            </a:pPr>
            <a:endParaRPr lang="zh-CN" altLang="en-US">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aphicFrame>
        <p:nvGraphicFramePr>
          <p:cNvPr id="13" name="对象 12"/>
          <p:cNvGraphicFramePr>
            <a:graphicFrameLocks noChangeAspect="1"/>
          </p:cNvGraphicFramePr>
          <p:nvPr/>
        </p:nvGraphicFramePr>
        <p:xfrm>
          <a:off x="1764777" y="3180008"/>
          <a:ext cx="4962926" cy="867154"/>
        </p:xfrm>
        <a:graphic>
          <a:graphicData uri="http://schemas.openxmlformats.org/presentationml/2006/ole">
            <mc:AlternateContent xmlns:mc="http://schemas.openxmlformats.org/markup-compatibility/2006">
              <mc:Choice xmlns:v="urn:schemas-microsoft-com:vml" Requires="v">
                <p:oleObj spid="_x0000_s15457" name="公式" r:id="rId1" imgW="53340000" imgH="10058400" progId="Equation.3">
                  <p:embed/>
                </p:oleObj>
              </mc:Choice>
              <mc:Fallback>
                <p:oleObj name="公式" r:id="rId1" imgW="53340000" imgH="10058400" progId="Equation.3">
                  <p:embed/>
                  <p:pic>
                    <p:nvPicPr>
                      <p:cNvPr id="0" name="对象 12"/>
                      <p:cNvPicPr>
                        <a:picLocks noChangeAspect="1"/>
                      </p:cNvPicPr>
                      <p:nvPr/>
                    </p:nvPicPr>
                    <p:blipFill>
                      <a:blip r:embed="rId2"/>
                      <a:stretch>
                        <a:fillRect/>
                      </a:stretch>
                    </p:blipFill>
                    <p:spPr>
                      <a:xfrm>
                        <a:off x="1764777" y="3180008"/>
                        <a:ext cx="4962926" cy="867154"/>
                      </a:xfrm>
                      <a:prstGeom prst="rect">
                        <a:avLst/>
                      </a:prstGeom>
                      <a:noFill/>
                      <a:ln w="9525">
                        <a:noFill/>
                      </a:ln>
                    </p:spPr>
                  </p:pic>
                </p:oleObj>
              </mc:Fallback>
            </mc:AlternateContent>
          </a:graphicData>
        </a:graphic>
      </p:graphicFrame>
      <p:grpSp>
        <p:nvGrpSpPr>
          <p:cNvPr id="3" name="组合 2"/>
          <p:cNvGrpSpPr/>
          <p:nvPr/>
        </p:nvGrpSpPr>
        <p:grpSpPr>
          <a:xfrm>
            <a:off x="592119" y="763946"/>
            <a:ext cx="10595567" cy="2082583"/>
            <a:chOff x="663837" y="1001784"/>
            <a:chExt cx="10595567" cy="2082583"/>
          </a:xfrm>
        </p:grpSpPr>
        <p:grpSp>
          <p:nvGrpSpPr>
            <p:cNvPr id="12" name="组合 14"/>
            <p:cNvGrpSpPr/>
            <p:nvPr/>
          </p:nvGrpSpPr>
          <p:grpSpPr bwMode="auto">
            <a:xfrm>
              <a:off x="663837" y="1001784"/>
              <a:ext cx="10595567" cy="2082583"/>
              <a:chOff x="495750" y="1649571"/>
              <a:chExt cx="8533607" cy="4670285"/>
            </a:xfrm>
          </p:grpSpPr>
          <p:sp>
            <p:nvSpPr>
              <p:cNvPr id="33799" name="矩形 8"/>
              <p:cNvSpPr/>
              <p:nvPr/>
            </p:nvSpPr>
            <p:spPr bwMode="auto">
              <a:xfrm>
                <a:off x="732641" y="2102138"/>
                <a:ext cx="8296716" cy="4217718"/>
              </a:xfrm>
              <a:prstGeom prst="rect">
                <a:avLst/>
              </a:prstGeom>
              <a:noFill/>
              <a:ln w="25400">
                <a:solidFill>
                  <a:srgbClr val="0070C0"/>
                </a:solidFill>
                <a:miter lim="800000"/>
              </a:ln>
            </p:spPr>
            <p:txBody>
              <a:bodyPr/>
              <a:lstStyle/>
              <a:p>
                <a:pPr>
                  <a:lnSpc>
                    <a:spcPct val="130000"/>
                  </a:lnSpc>
                </a:pPr>
                <a:r>
                  <a:rPr lang="zh-CN" altLang="en-US" sz="3200" b="1" dirty="0">
                    <a:solidFill>
                      <a:srgbClr val="333333"/>
                    </a:solidFill>
                    <a:latin typeface="Times New Roman" panose="02020603050405020304" pitchFamily="18" charset="0"/>
                  </a:rPr>
                  <a:t>       </a:t>
                </a:r>
                <a:endParaRPr lang="zh-CN" altLang="en-US" sz="2800" dirty="0">
                  <a:solidFill>
                    <a:srgbClr val="000000"/>
                  </a:solidFill>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14" name="组合 11"/>
              <p:cNvGrpSpPr/>
              <p:nvPr/>
            </p:nvGrpSpPr>
            <p:grpSpPr>
              <a:xfrm>
                <a:off x="495750" y="1649571"/>
                <a:ext cx="577432" cy="700093"/>
                <a:chOff x="1016881" y="-1441797"/>
                <a:chExt cx="4061563" cy="4000500"/>
              </a:xfrm>
              <a:effectLst>
                <a:outerShdw blurRad="444500" dist="254000" dir="8100000" algn="tr" rotWithShape="0">
                  <a:prstClr val="black">
                    <a:alpha val="50000"/>
                  </a:prstClr>
                </a:outerShdw>
              </a:effectLst>
            </p:grpSpPr>
            <p:sp>
              <p:nvSpPr>
                <p:cNvPr id="15" name="同心圆 28"/>
                <p:cNvSpPr/>
                <p:nvPr/>
              </p:nvSpPr>
              <p:spPr>
                <a:xfrm>
                  <a:off x="1077944" y="-1441797"/>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a typeface="微软雅黑" panose="020B0503020204020204" pitchFamily="34" charset="-122"/>
                  </a:endParaRPr>
                </a:p>
              </p:txBody>
            </p:sp>
            <p:sp>
              <p:nvSpPr>
                <p:cNvPr id="16" name="椭圆 15"/>
                <p:cNvSpPr/>
                <p:nvPr/>
              </p:nvSpPr>
              <p:spPr>
                <a:xfrm>
                  <a:off x="1016881" y="-1354488"/>
                  <a:ext cx="3825870" cy="3825869"/>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ea typeface="微软雅黑" panose="020B0503020204020204" pitchFamily="34" charset="-122"/>
                  </a:endParaRPr>
                </a:p>
              </p:txBody>
            </p:sp>
          </p:grpSp>
        </p:grpSp>
        <p:sp>
          <p:nvSpPr>
            <p:cNvPr id="2" name="矩形 1"/>
            <p:cNvSpPr/>
            <p:nvPr/>
          </p:nvSpPr>
          <p:spPr>
            <a:xfrm>
              <a:off x="1141068" y="1311574"/>
              <a:ext cx="10118336" cy="1772793"/>
            </a:xfrm>
            <a:prstGeom prst="rect">
              <a:avLst/>
            </a:prstGeom>
          </p:spPr>
          <p:txBody>
            <a:bodyPr wrap="square">
              <a:spAutoFit/>
            </a:bodyPr>
            <a:lstStyle/>
            <a:p>
              <a:pPr>
                <a:lnSpc>
                  <a:spcPct val="130000"/>
                </a:lnSpc>
              </a:pPr>
              <a:r>
                <a:rPr lang="zh-CN" altLang="en-US" sz="2800" dirty="0">
                  <a:solidFill>
                    <a:srgbClr val="333333"/>
                  </a:solidFill>
                  <a:latin typeface="微软雅黑" panose="020B0503020204020204" pitchFamily="34" charset="-122"/>
                  <a:ea typeface="微软雅黑" panose="020B0503020204020204" pitchFamily="34" charset="-122"/>
                </a:rPr>
                <a:t>      某公司向银行借入一笔长期资金，计</a:t>
              </a:r>
              <a:r>
                <a:rPr lang="en-US" altLang="zh-CN" sz="2800" dirty="0">
                  <a:solidFill>
                    <a:srgbClr val="333333"/>
                  </a:solidFill>
                  <a:latin typeface="微软雅黑" panose="020B0503020204020204" pitchFamily="34" charset="-122"/>
                  <a:ea typeface="微软雅黑" panose="020B0503020204020204" pitchFamily="34" charset="-122"/>
                </a:rPr>
                <a:t>1 000</a:t>
              </a:r>
              <a:r>
                <a:rPr lang="zh-CN" altLang="en-US" sz="2800" dirty="0">
                  <a:solidFill>
                    <a:srgbClr val="333333"/>
                  </a:solidFill>
                  <a:latin typeface="微软雅黑" panose="020B0503020204020204" pitchFamily="34" charset="-122"/>
                  <a:ea typeface="微软雅黑" panose="020B0503020204020204" pitchFamily="34" charset="-122"/>
                </a:rPr>
                <a:t>万元，银行借款的年利率为</a:t>
              </a:r>
              <a:r>
                <a:rPr lang="en-US" altLang="zh-CN" sz="2800" dirty="0">
                  <a:solidFill>
                    <a:srgbClr val="333333"/>
                  </a:solidFill>
                  <a:latin typeface="微软雅黑" panose="020B0503020204020204" pitchFamily="34" charset="-122"/>
                  <a:ea typeface="微软雅黑" panose="020B0503020204020204" pitchFamily="34" charset="-122"/>
                </a:rPr>
                <a:t>8%</a:t>
              </a:r>
              <a:r>
                <a:rPr lang="zh-CN" altLang="en-US" sz="2800" dirty="0">
                  <a:solidFill>
                    <a:srgbClr val="333333"/>
                  </a:solidFill>
                  <a:latin typeface="微软雅黑" panose="020B0503020204020204" pitchFamily="34" charset="-122"/>
                  <a:ea typeface="微软雅黑" panose="020B0503020204020204" pitchFamily="34" charset="-122"/>
                </a:rPr>
                <a:t>，每年结息一次，到期一次还本。同时需支付借款额</a:t>
              </a:r>
              <a:r>
                <a:rPr lang="en-US" altLang="zh-CN" sz="2800" dirty="0">
                  <a:solidFill>
                    <a:srgbClr val="333333"/>
                  </a:solidFill>
                  <a:latin typeface="微软雅黑" panose="020B0503020204020204" pitchFamily="34" charset="-122"/>
                  <a:ea typeface="微软雅黑" panose="020B0503020204020204" pitchFamily="34" charset="-122"/>
                </a:rPr>
                <a:t>1%</a:t>
              </a:r>
              <a:r>
                <a:rPr lang="zh-CN" altLang="en-US" sz="2800" dirty="0">
                  <a:solidFill>
                    <a:srgbClr val="333333"/>
                  </a:solidFill>
                  <a:latin typeface="微软雅黑" panose="020B0503020204020204" pitchFamily="34" charset="-122"/>
                  <a:ea typeface="微软雅黑" panose="020B0503020204020204" pitchFamily="34" charset="-122"/>
                </a:rPr>
                <a:t>的手续费。公司所得税率为</a:t>
              </a:r>
              <a:r>
                <a:rPr lang="en-US" altLang="zh-CN" sz="2800" dirty="0">
                  <a:solidFill>
                    <a:srgbClr val="333333"/>
                  </a:solidFill>
                  <a:latin typeface="微软雅黑" panose="020B0503020204020204" pitchFamily="34" charset="-122"/>
                  <a:ea typeface="微软雅黑" panose="020B0503020204020204" pitchFamily="34" charset="-122"/>
                </a:rPr>
                <a:t>25%</a:t>
              </a:r>
              <a:r>
                <a:rPr lang="zh-CN" altLang="en-US" sz="2800" dirty="0">
                  <a:solidFill>
                    <a:srgbClr val="333333"/>
                  </a:solidFill>
                  <a:latin typeface="微软雅黑" panose="020B0503020204020204" pitchFamily="34" charset="-122"/>
                  <a:ea typeface="微软雅黑" panose="020B0503020204020204" pitchFamily="34" charset="-122"/>
                </a:rPr>
                <a:t>。</a:t>
              </a:r>
              <a:endParaRPr lang="zh-CN" altLang="en-US" sz="2800" dirty="0">
                <a:solidFill>
                  <a:srgbClr val="000000"/>
                </a:solidFill>
                <a:latin typeface="微软雅黑" panose="020B0503020204020204" pitchFamily="34" charset="-122"/>
                <a:ea typeface="微软雅黑" panose="020B0503020204020204" pitchFamily="34" charset="-122"/>
                <a:sym typeface="Arial" panose="020B0604020202020204" pitchFamily="34" charset="0"/>
              </a:endParaRPr>
            </a:p>
          </p:txBody>
        </p:sp>
      </p:grpSp>
      <p:pic>
        <p:nvPicPr>
          <p:cNvPr id="92176" name="Picture 16"/>
          <p:cNvPicPr>
            <a:picLocks noChangeAspect="1" noChangeArrowheads="1"/>
          </p:cNvPicPr>
          <p:nvPr/>
        </p:nvPicPr>
        <p:blipFill>
          <a:blip r:embed="rId3"/>
          <a:srcRect/>
          <a:stretch>
            <a:fillRect/>
          </a:stretch>
        </p:blipFill>
        <p:spPr bwMode="auto">
          <a:xfrm>
            <a:off x="7344960" y="3617006"/>
            <a:ext cx="2462161" cy="2485912"/>
          </a:xfrm>
          <a:prstGeom prst="rect">
            <a:avLst/>
          </a:prstGeom>
          <a:noFill/>
          <a:ln w="9525">
            <a:noFill/>
            <a:miter lim="800000"/>
            <a:headEnd/>
            <a:tailEnd/>
          </a:ln>
          <a:effectLst/>
        </p:spPr>
      </p:pic>
      <p:sp>
        <p:nvSpPr>
          <p:cNvPr id="17" name="灯片编号占位符 2"/>
          <p:cNvSpPr>
            <a:spLocks noGrp="1"/>
          </p:cNvSpPr>
          <p:nvPr>
            <p:ph type="sldNum" sz="quarter" idx="12"/>
          </p:nvPr>
        </p:nvSpPr>
        <p:spPr>
          <a:xfrm>
            <a:off x="11323638" y="6240463"/>
            <a:ext cx="495300" cy="354012"/>
          </a:xfrm>
        </p:spPr>
        <p:txBody>
          <a:bodyPr/>
          <a:lstStyle/>
          <a:p>
            <a:pPr>
              <a:defRPr/>
            </a:pPr>
            <a:fld id="{EE03C083-5972-44AC-8407-15A2787036BF}" type="slidenum">
              <a:rPr lang="en-US"/>
            </a:fld>
            <a:endParaRPr lang="en-US" dirty="0"/>
          </a:p>
        </p:txBody>
      </p:sp>
      <p:sp>
        <p:nvSpPr>
          <p:cNvPr id="21" name="Rectangle 7"/>
          <p:cNvSpPr>
            <a:spLocks noChangeArrowheads="1"/>
          </p:cNvSpPr>
          <p:nvPr/>
        </p:nvSpPr>
        <p:spPr bwMode="auto">
          <a:xfrm>
            <a:off x="679328" y="4252743"/>
            <a:ext cx="6048375" cy="12144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488" tIns="44450" rIns="90488" bIns="44450">
            <a:spAutoFit/>
          </a:bodyPr>
          <a:lstStyle/>
          <a:p>
            <a:pPr marL="342900" indent="-342900" eaLnBrk="0" hangingPunct="0">
              <a:lnSpc>
                <a:spcPct val="110000"/>
              </a:lnSpc>
              <a:spcBef>
                <a:spcPct val="20000"/>
              </a:spcBef>
              <a:buSzPct val="90000"/>
              <a:buFont typeface="Symbol" panose="05050102010706020507" pitchFamily="18" charset="2"/>
              <a:buNone/>
              <a:defRPr/>
            </a:pPr>
            <a:r>
              <a:rPr lang="zh-CN" altLang="en-US" sz="2000" b="1" dirty="0">
                <a:solidFill>
                  <a:srgbClr val="EA0E0E"/>
                </a:solidFill>
                <a:latin typeface="Times New Roman" panose="02020603050405020304" pitchFamily="18" charset="0"/>
              </a:rPr>
              <a:t>要点：</a:t>
            </a:r>
            <a:r>
              <a:rPr lang="zh-CN" altLang="en-US" sz="2000" b="1" dirty="0">
                <a:solidFill>
                  <a:schemeClr val="tx2"/>
                </a:solidFill>
                <a:latin typeface="Times New Roman" panose="02020603050405020304" pitchFamily="18" charset="0"/>
              </a:rPr>
              <a:t>１、借款利息可抵税</a:t>
            </a:r>
            <a:endParaRPr lang="zh-CN" altLang="en-US" sz="2000" b="1" dirty="0">
              <a:solidFill>
                <a:schemeClr val="tx2"/>
              </a:solidFill>
              <a:latin typeface="Times New Roman" panose="02020603050405020304" pitchFamily="18" charset="0"/>
            </a:endParaRPr>
          </a:p>
          <a:p>
            <a:pPr marL="342900" indent="-342900" eaLnBrk="0" hangingPunct="0">
              <a:lnSpc>
                <a:spcPct val="110000"/>
              </a:lnSpc>
              <a:spcBef>
                <a:spcPct val="20000"/>
              </a:spcBef>
              <a:buSzPct val="90000"/>
              <a:buFont typeface="Symbol" panose="05050102010706020507" pitchFamily="18" charset="2"/>
              <a:buNone/>
              <a:defRPr/>
            </a:pPr>
            <a:r>
              <a:rPr lang="zh-CN" altLang="en-US" sz="2000" b="1" dirty="0">
                <a:solidFill>
                  <a:schemeClr val="tx2"/>
                </a:solidFill>
                <a:latin typeface="Times New Roman" panose="02020603050405020304" pitchFamily="18" charset="0"/>
              </a:rPr>
              <a:t>　２、当筹资费用很小时可忽略不计</a:t>
            </a:r>
            <a:r>
              <a:rPr lang="en-US" altLang="zh-CN" sz="2000" b="1" dirty="0">
                <a:solidFill>
                  <a:schemeClr val="tx2"/>
                </a:solidFill>
                <a:latin typeface="Times New Roman" panose="02020603050405020304" pitchFamily="18" charset="0"/>
              </a:rPr>
              <a:t>.</a:t>
            </a:r>
            <a:endParaRPr lang="en-US" altLang="zh-CN" sz="2000" b="1" dirty="0">
              <a:solidFill>
                <a:schemeClr val="tx2"/>
              </a:solidFill>
              <a:latin typeface="Times New Roman" panose="02020603050405020304" pitchFamily="18" charset="0"/>
            </a:endParaRPr>
          </a:p>
          <a:p>
            <a:pPr marL="342900" indent="-342900" eaLnBrk="0" hangingPunct="0">
              <a:lnSpc>
                <a:spcPct val="110000"/>
              </a:lnSpc>
              <a:spcBef>
                <a:spcPct val="20000"/>
              </a:spcBef>
              <a:buSzPct val="90000"/>
              <a:buFont typeface="Symbol" panose="05050102010706020507" pitchFamily="18" charset="2"/>
              <a:buNone/>
              <a:defRPr/>
            </a:pPr>
            <a:r>
              <a:rPr lang="zh-CN" altLang="en-US" sz="2000" b="1" dirty="0">
                <a:solidFill>
                  <a:schemeClr val="tx2"/>
                </a:solidFill>
                <a:latin typeface="Times New Roman" panose="02020603050405020304" pitchFamily="18" charset="0"/>
              </a:rPr>
              <a:t>　　　则公式可以简化为：</a:t>
            </a:r>
            <a:r>
              <a:rPr lang="en-US" altLang="zh-CN" sz="2000" b="1" dirty="0">
                <a:solidFill>
                  <a:schemeClr val="tx2"/>
                </a:solidFill>
                <a:latin typeface="Times New Roman" panose="02020603050405020304" pitchFamily="18" charset="0"/>
              </a:rPr>
              <a:t>K1=RL(1-T)</a:t>
            </a:r>
            <a:endParaRPr lang="zh-CN" altLang="en-US" sz="2000" b="1" dirty="0">
              <a:solidFill>
                <a:schemeClr val="tx2"/>
              </a:solidFill>
              <a:effectLst>
                <a:outerShdw blurRad="38100" dist="38100" dir="2700000" algn="tl">
                  <a:srgbClr val="C0C0C0"/>
                </a:outerShdw>
              </a:effectLst>
              <a:latin typeface="Times New Roman" panose="02020603050405020304" pitchFamily="18" charset="0"/>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grpId="0"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linds(horizontal)">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ectangle 98"/>
          <p:cNvSpPr/>
          <p:nvPr/>
        </p:nvSpPr>
        <p:spPr>
          <a:xfrm>
            <a:off x="1998999" y="3777089"/>
            <a:ext cx="2068034" cy="477054"/>
          </a:xfrm>
          <a:prstGeom prst="rect">
            <a:avLst/>
          </a:prstGeom>
        </p:spPr>
        <p:txBody>
          <a:bodyPr wrap="square">
            <a:spAutoFit/>
          </a:bodyPr>
          <a:lstStyle/>
          <a:p>
            <a:pPr defTabSz="1218565">
              <a:lnSpc>
                <a:spcPct val="125000"/>
              </a:lnSpc>
            </a:pPr>
            <a:r>
              <a:rPr lang="zh-CN" altLang="en-US" sz="2000" kern="1000" dirty="0">
                <a:latin typeface="微软雅黑" panose="020B0503020204020204" pitchFamily="34" charset="-122"/>
                <a:ea typeface="微软雅黑" panose="020B0503020204020204" pitchFamily="34" charset="-122"/>
                <a:cs typeface="Times New Roman" panose="02020603050405020304" pitchFamily="18" charset="0"/>
              </a:rPr>
              <a:t>债券资本</a:t>
            </a:r>
            <a:r>
              <a:rPr lang="zh-CN" altLang="zh-CN" sz="2000" kern="1000" dirty="0">
                <a:latin typeface="微软雅黑" panose="020B0503020204020204" pitchFamily="34" charset="-122"/>
                <a:ea typeface="微软雅黑" panose="020B0503020204020204" pitchFamily="34" charset="-122"/>
                <a:cs typeface="Times New Roman" panose="02020603050405020304" pitchFamily="18" charset="0"/>
              </a:rPr>
              <a:t>成本</a:t>
            </a:r>
            <a:r>
              <a:rPr lang="zh-CN" altLang="zh-CN" sz="2000" kern="1000" dirty="0">
                <a:latin typeface="Times New Roman" panose="02020603050405020304" pitchFamily="18" charset="0"/>
                <a:ea typeface="方正书宋简体"/>
                <a:cs typeface="Times New Roman" panose="02020603050405020304" pitchFamily="18" charset="0"/>
              </a:rPr>
              <a:t>率</a:t>
            </a:r>
            <a:endParaRPr lang="en-US" sz="2000" dirty="0">
              <a:solidFill>
                <a:srgbClr val="000000"/>
              </a:solidFill>
              <a:latin typeface="Raleway thin" pitchFamily="34" charset="0"/>
            </a:endParaRPr>
          </a:p>
        </p:txBody>
      </p:sp>
      <p:cxnSp>
        <p:nvCxnSpPr>
          <p:cNvPr id="140" name="Straight Connector 139"/>
          <p:cNvCxnSpPr/>
          <p:nvPr/>
        </p:nvCxnSpPr>
        <p:spPr>
          <a:xfrm rot="16200000" flipH="1">
            <a:off x="4410222" y="3706837"/>
            <a:ext cx="3756073" cy="0"/>
          </a:xfrm>
          <a:prstGeom prst="line">
            <a:avLst/>
          </a:prstGeom>
          <a:ln w="31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59" name="Rectangle 3"/>
          <p:cNvSpPr txBox="1">
            <a:spLocks noChangeArrowheads="1"/>
          </p:cNvSpPr>
          <p:nvPr/>
        </p:nvSpPr>
        <p:spPr>
          <a:xfrm>
            <a:off x="1006245" y="1221921"/>
            <a:ext cx="4668372" cy="527050"/>
          </a:xfrm>
          <a:prstGeom prst="rect">
            <a:avLst/>
          </a:prstGeom>
          <a:noFill/>
          <a:ln>
            <a:noFill/>
          </a:ln>
          <a:effectLst>
            <a:softEdge rad="12700"/>
          </a:effectLst>
        </p:spPr>
        <p:txBody>
          <a:bodyPr lIns="90488" tIns="44450" rIns="90488" bIns="44450"/>
          <a:lstStyle>
            <a:defPPr>
              <a:defRPr lang="en-US"/>
            </a:defPPr>
            <a:lvl1pPr marL="228600" indent="-228600" eaLnBrk="1" hangingPunct="1">
              <a:lnSpc>
                <a:spcPct val="110000"/>
              </a:lnSpc>
              <a:spcBef>
                <a:spcPts val="1000"/>
              </a:spcBef>
              <a:buFontTx/>
              <a:buNone/>
              <a:defRPr sz="3300" b="1">
                <a:solidFill>
                  <a:srgbClr val="333333"/>
                </a:solidFill>
                <a:latin typeface="+mn-lt"/>
                <a:ea typeface="宋体" panose="02010600030101010101" pitchFamily="2" charset="-122"/>
              </a:defRPr>
            </a:lvl1pPr>
            <a:lvl2pPr marL="685800" indent="-228600" eaLnBrk="0" hangingPunct="0">
              <a:lnSpc>
                <a:spcPct val="90000"/>
              </a:lnSpc>
              <a:spcBef>
                <a:spcPts val="500"/>
              </a:spcBef>
              <a:buFont typeface="Arial" panose="020B0604020202020204" pitchFamily="34" charset="0"/>
              <a:buChar char="•"/>
              <a:defRPr sz="2400">
                <a:solidFill>
                  <a:srgbClr val="6E8798"/>
                </a:solidFill>
                <a:latin typeface="+mn-lt"/>
                <a:ea typeface="+mn-ea"/>
              </a:defRPr>
            </a:lvl2pPr>
            <a:lvl3pPr marL="1143000" indent="-228600" eaLnBrk="0" hangingPunct="0">
              <a:lnSpc>
                <a:spcPct val="90000"/>
              </a:lnSpc>
              <a:spcBef>
                <a:spcPts val="500"/>
              </a:spcBef>
              <a:buFont typeface="Arial" panose="020B0604020202020204" pitchFamily="34" charset="0"/>
              <a:buChar char="•"/>
              <a:defRPr sz="2000">
                <a:solidFill>
                  <a:srgbClr val="6E8798"/>
                </a:solidFill>
                <a:latin typeface="+mn-lt"/>
                <a:ea typeface="+mn-ea"/>
              </a:defRPr>
            </a:lvl3pPr>
            <a:lvl4pPr marL="1600200" indent="-228600" eaLnBrk="0" hangingPunct="0">
              <a:lnSpc>
                <a:spcPct val="90000"/>
              </a:lnSpc>
              <a:spcBef>
                <a:spcPts val="500"/>
              </a:spcBef>
              <a:buFont typeface="Arial" panose="020B0604020202020204" pitchFamily="34" charset="0"/>
              <a:buChar char="•"/>
              <a:defRPr sz="2000">
                <a:solidFill>
                  <a:srgbClr val="6E8798"/>
                </a:solidFill>
                <a:latin typeface="+mn-lt"/>
                <a:ea typeface="+mn-ea"/>
              </a:defRPr>
            </a:lvl4pPr>
            <a:lvl5pPr marL="2057400" indent="-228600" eaLnBrk="0" hangingPunct="0">
              <a:lnSpc>
                <a:spcPct val="90000"/>
              </a:lnSpc>
              <a:spcBef>
                <a:spcPts val="500"/>
              </a:spcBef>
              <a:buFont typeface="Arial" panose="020B0604020202020204" pitchFamily="34" charset="0"/>
              <a:buChar char="•"/>
              <a:defRPr sz="2000">
                <a:solidFill>
                  <a:srgbClr val="6E8798"/>
                </a:solidFill>
                <a:latin typeface="+mn-lt"/>
                <a:ea typeface="+mn-ea"/>
              </a:defRPr>
            </a:lvl5pPr>
            <a:lvl6pPr marL="2514600" indent="-228600">
              <a:lnSpc>
                <a:spcPct val="90000"/>
              </a:lnSpc>
              <a:spcBef>
                <a:spcPts val="500"/>
              </a:spcBef>
              <a:buFont typeface="Arial" panose="020B0604020202020204" pitchFamily="34" charset="0"/>
              <a:buChar char="•"/>
              <a:defRPr sz="1800">
                <a:latin typeface="+mn-lt"/>
                <a:ea typeface="+mn-ea"/>
              </a:defRPr>
            </a:lvl6pPr>
            <a:lvl7pPr marL="2971800" indent="-228600">
              <a:lnSpc>
                <a:spcPct val="90000"/>
              </a:lnSpc>
              <a:spcBef>
                <a:spcPts val="500"/>
              </a:spcBef>
              <a:buFont typeface="Arial" panose="020B0604020202020204" pitchFamily="34" charset="0"/>
              <a:buChar char="•"/>
              <a:defRPr sz="1800">
                <a:latin typeface="+mn-lt"/>
                <a:ea typeface="+mn-ea"/>
              </a:defRPr>
            </a:lvl7pPr>
            <a:lvl8pPr marL="3429000" indent="-228600">
              <a:lnSpc>
                <a:spcPct val="90000"/>
              </a:lnSpc>
              <a:spcBef>
                <a:spcPts val="500"/>
              </a:spcBef>
              <a:buFont typeface="Arial" panose="020B0604020202020204" pitchFamily="34" charset="0"/>
              <a:buChar char="•"/>
              <a:defRPr sz="1800">
                <a:latin typeface="+mn-lt"/>
                <a:ea typeface="+mn-ea"/>
              </a:defRPr>
            </a:lvl8pPr>
            <a:lvl9pPr marL="3886200" indent="-228600">
              <a:lnSpc>
                <a:spcPct val="90000"/>
              </a:lnSpc>
              <a:spcBef>
                <a:spcPts val="500"/>
              </a:spcBef>
              <a:buFont typeface="Arial" panose="020B0604020202020204" pitchFamily="34" charset="0"/>
              <a:buChar char="•"/>
              <a:defRPr sz="1800">
                <a:latin typeface="+mn-lt"/>
                <a:ea typeface="+mn-ea"/>
              </a:defRPr>
            </a:lvl9pPr>
          </a:lstStyle>
          <a:p>
            <a:pPr>
              <a:defRPr/>
            </a:pPr>
            <a:r>
              <a:rPr lang="en-US" altLang="zh-CN" sz="2800" dirty="0" smtClean="0">
                <a:latin typeface="微软雅黑" panose="020B0503020204020204" pitchFamily="34" charset="-122"/>
                <a:ea typeface="微软雅黑" panose="020B0503020204020204" pitchFamily="34" charset="-122"/>
              </a:rPr>
              <a:t> </a:t>
            </a:r>
            <a:r>
              <a:rPr lang="zh-CN" altLang="en-US" sz="2800" dirty="0">
                <a:latin typeface="微软雅黑" panose="020B0503020204020204" pitchFamily="34" charset="-122"/>
                <a:ea typeface="微软雅黑" panose="020B0503020204020204" pitchFamily="34" charset="-122"/>
              </a:rPr>
              <a:t>债券资本成本率</a:t>
            </a:r>
            <a:endParaRPr lang="zh-CN" altLang="en-US" sz="2800" dirty="0">
              <a:latin typeface="微软雅黑" panose="020B0503020204020204" pitchFamily="34" charset="-122"/>
              <a:ea typeface="微软雅黑" panose="020B0503020204020204" pitchFamily="34" charset="-122"/>
            </a:endParaRPr>
          </a:p>
        </p:txBody>
      </p:sp>
      <p:sp>
        <p:nvSpPr>
          <p:cNvPr id="61" name="Rectangle 99"/>
          <p:cNvSpPr/>
          <p:nvPr/>
        </p:nvSpPr>
        <p:spPr>
          <a:xfrm>
            <a:off x="2736948" y="3346353"/>
            <a:ext cx="715936" cy="609398"/>
          </a:xfrm>
          <a:prstGeom prst="rect">
            <a:avLst/>
          </a:prstGeom>
        </p:spPr>
        <p:txBody>
          <a:bodyPr wrap="square">
            <a:spAutoFit/>
          </a:bodyPr>
          <a:lstStyle/>
          <a:p>
            <a:pPr defTabSz="1218565">
              <a:lnSpc>
                <a:spcPct val="120000"/>
              </a:lnSpc>
            </a:pPr>
            <a:r>
              <a:rPr lang="en-US" altLang="zh-CN" sz="2800" i="1" kern="1000" dirty="0">
                <a:solidFill>
                  <a:srgbClr val="008778"/>
                </a:solidFill>
                <a:latin typeface="Aharoni" panose="02010803020104030203" pitchFamily="2" charset="-79"/>
                <a:ea typeface="方正书宋简体"/>
                <a:cs typeface="Aharoni" panose="02010803020104030203" pitchFamily="2" charset="-79"/>
              </a:rPr>
              <a:t>K</a:t>
            </a:r>
            <a:r>
              <a:rPr lang="en-GB" altLang="zh-CN" sz="2800" i="1" kern="1000" baseline="-25000" dirty="0">
                <a:solidFill>
                  <a:srgbClr val="008778"/>
                </a:solidFill>
                <a:latin typeface="Aharoni" panose="02010803020104030203" pitchFamily="2" charset="-79"/>
                <a:ea typeface="方正书宋简体"/>
                <a:cs typeface="Aharoni" panose="02010803020104030203" pitchFamily="2" charset="-79"/>
              </a:rPr>
              <a:t>b</a:t>
            </a:r>
            <a:endParaRPr lang="en-US" sz="2800" dirty="0">
              <a:solidFill>
                <a:srgbClr val="008778"/>
              </a:solidFill>
              <a:latin typeface="Aharoni" panose="02010803020104030203" pitchFamily="2" charset="-79"/>
              <a:cs typeface="Aharoni" panose="02010803020104030203" pitchFamily="2" charset="-79"/>
            </a:endParaRPr>
          </a:p>
        </p:txBody>
      </p:sp>
      <p:sp>
        <p:nvSpPr>
          <p:cNvPr id="64" name="Rectangle 101"/>
          <p:cNvSpPr/>
          <p:nvPr/>
        </p:nvSpPr>
        <p:spPr>
          <a:xfrm>
            <a:off x="4552084" y="3359996"/>
            <a:ext cx="295145" cy="587853"/>
          </a:xfrm>
          <a:prstGeom prst="rect">
            <a:avLst/>
          </a:prstGeom>
        </p:spPr>
        <p:txBody>
          <a:bodyPr wrap="square">
            <a:spAutoFit/>
          </a:bodyPr>
          <a:lstStyle/>
          <a:p>
            <a:pPr defTabSz="1218565">
              <a:lnSpc>
                <a:spcPct val="120000"/>
              </a:lnSpc>
            </a:pPr>
            <a:r>
              <a:rPr lang="en-US" sz="2800" dirty="0">
                <a:solidFill>
                  <a:srgbClr val="008778"/>
                </a:solidFill>
                <a:latin typeface="Aharoni" panose="02010803020104030203" pitchFamily="2" charset="-79"/>
                <a:cs typeface="Aharoni" panose="02010803020104030203" pitchFamily="2" charset="-79"/>
              </a:rPr>
              <a:t>B</a:t>
            </a:r>
            <a:endParaRPr lang="en-US" sz="2800" dirty="0">
              <a:solidFill>
                <a:srgbClr val="008778"/>
              </a:solidFill>
              <a:latin typeface="Aharoni" panose="02010803020104030203" pitchFamily="2" charset="-79"/>
              <a:cs typeface="Aharoni" panose="02010803020104030203" pitchFamily="2" charset="-79"/>
            </a:endParaRPr>
          </a:p>
        </p:txBody>
      </p:sp>
      <p:sp>
        <p:nvSpPr>
          <p:cNvPr id="65" name="Rectangle 100"/>
          <p:cNvSpPr/>
          <p:nvPr/>
        </p:nvSpPr>
        <p:spPr>
          <a:xfrm>
            <a:off x="2034193" y="4987509"/>
            <a:ext cx="1254917" cy="477054"/>
          </a:xfrm>
          <a:prstGeom prst="rect">
            <a:avLst/>
          </a:prstGeom>
        </p:spPr>
        <p:txBody>
          <a:bodyPr wrap="square">
            <a:spAutoFit/>
          </a:bodyPr>
          <a:lstStyle/>
          <a:p>
            <a:pPr defTabSz="1218565">
              <a:lnSpc>
                <a:spcPct val="125000"/>
              </a:lnSpc>
            </a:pPr>
            <a:r>
              <a:rPr lang="zh-CN" altLang="en-US" sz="2000" dirty="0">
                <a:solidFill>
                  <a:srgbClr val="000000"/>
                </a:solidFill>
                <a:latin typeface="微软雅黑" panose="020B0503020204020204" pitchFamily="34" charset="-122"/>
                <a:ea typeface="微软雅黑" panose="020B0503020204020204" pitchFamily="34" charset="-122"/>
              </a:rPr>
              <a:t>票面利率</a:t>
            </a:r>
            <a:endParaRPr lang="en-US" sz="2000" dirty="0">
              <a:solidFill>
                <a:srgbClr val="000000"/>
              </a:solidFill>
              <a:latin typeface="微软雅黑" panose="020B0503020204020204" pitchFamily="34" charset="-122"/>
              <a:ea typeface="微软雅黑" panose="020B0503020204020204" pitchFamily="34" charset="-122"/>
            </a:endParaRPr>
          </a:p>
        </p:txBody>
      </p:sp>
      <p:sp>
        <p:nvSpPr>
          <p:cNvPr id="66" name="Rectangle 101"/>
          <p:cNvSpPr/>
          <p:nvPr/>
        </p:nvSpPr>
        <p:spPr>
          <a:xfrm>
            <a:off x="4416412" y="4511740"/>
            <a:ext cx="672733" cy="587853"/>
          </a:xfrm>
          <a:prstGeom prst="rect">
            <a:avLst/>
          </a:prstGeom>
        </p:spPr>
        <p:txBody>
          <a:bodyPr wrap="square">
            <a:spAutoFit/>
          </a:bodyPr>
          <a:lstStyle/>
          <a:p>
            <a:pPr defTabSz="1218565">
              <a:lnSpc>
                <a:spcPct val="120000"/>
              </a:lnSpc>
            </a:pPr>
            <a:r>
              <a:rPr lang="en-US" sz="2800" dirty="0">
                <a:solidFill>
                  <a:srgbClr val="008778"/>
                </a:solidFill>
                <a:latin typeface="Aharoni" panose="02010803020104030203" pitchFamily="2" charset="-79"/>
                <a:cs typeface="Aharoni" panose="02010803020104030203" pitchFamily="2" charset="-79"/>
              </a:rPr>
              <a:t>B0</a:t>
            </a:r>
            <a:endParaRPr lang="en-US" sz="2800" dirty="0">
              <a:solidFill>
                <a:srgbClr val="008778"/>
              </a:solidFill>
              <a:latin typeface="Aharoni" panose="02010803020104030203" pitchFamily="2" charset="-79"/>
              <a:cs typeface="Aharoni" panose="02010803020104030203" pitchFamily="2" charset="-79"/>
            </a:endParaRPr>
          </a:p>
        </p:txBody>
      </p:sp>
      <p:sp>
        <p:nvSpPr>
          <p:cNvPr id="67" name="Rectangle 100"/>
          <p:cNvSpPr/>
          <p:nvPr/>
        </p:nvSpPr>
        <p:spPr>
          <a:xfrm>
            <a:off x="4176643" y="4963330"/>
            <a:ext cx="1500825" cy="477054"/>
          </a:xfrm>
          <a:prstGeom prst="rect">
            <a:avLst/>
          </a:prstGeom>
        </p:spPr>
        <p:txBody>
          <a:bodyPr wrap="square">
            <a:spAutoFit/>
          </a:bodyPr>
          <a:lstStyle/>
          <a:p>
            <a:pPr defTabSz="1218565">
              <a:lnSpc>
                <a:spcPct val="125000"/>
              </a:lnSpc>
            </a:pPr>
            <a:r>
              <a:rPr lang="zh-CN" altLang="en-US" sz="2000" dirty="0">
                <a:solidFill>
                  <a:srgbClr val="000000"/>
                </a:solidFill>
                <a:latin typeface="微软雅黑" panose="020B0503020204020204" pitchFamily="34" charset="-122"/>
                <a:ea typeface="微软雅黑" panose="020B0503020204020204" pitchFamily="34" charset="-122"/>
              </a:rPr>
              <a:t>债券发行价</a:t>
            </a:r>
            <a:endParaRPr lang="en-US" sz="2000" dirty="0">
              <a:solidFill>
                <a:srgbClr val="000000"/>
              </a:solidFill>
              <a:latin typeface="微软雅黑" panose="020B0503020204020204" pitchFamily="34" charset="-122"/>
              <a:ea typeface="微软雅黑" panose="020B0503020204020204" pitchFamily="34" charset="-122"/>
            </a:endParaRPr>
          </a:p>
        </p:txBody>
      </p:sp>
      <p:sp>
        <p:nvSpPr>
          <p:cNvPr id="68" name="Rectangle 100"/>
          <p:cNvSpPr/>
          <p:nvPr/>
        </p:nvSpPr>
        <p:spPr>
          <a:xfrm>
            <a:off x="4189490" y="3779367"/>
            <a:ext cx="1419740" cy="441916"/>
          </a:xfrm>
          <a:prstGeom prst="rect">
            <a:avLst/>
          </a:prstGeom>
        </p:spPr>
        <p:txBody>
          <a:bodyPr wrap="square">
            <a:spAutoFit/>
          </a:bodyPr>
          <a:lstStyle/>
          <a:p>
            <a:pPr defTabSz="1218565">
              <a:lnSpc>
                <a:spcPct val="125000"/>
              </a:lnSpc>
            </a:pPr>
            <a:r>
              <a:rPr lang="zh-CN" altLang="en-US" sz="2000" dirty="0">
                <a:solidFill>
                  <a:srgbClr val="000000"/>
                </a:solidFill>
                <a:latin typeface="微软雅黑" panose="020B0503020204020204" pitchFamily="34" charset="-122"/>
                <a:ea typeface="微软雅黑" panose="020B0503020204020204" pitchFamily="34" charset="-122"/>
              </a:rPr>
              <a:t>债券面值</a:t>
            </a:r>
            <a:endParaRPr lang="en-US" sz="2000" dirty="0">
              <a:solidFill>
                <a:srgbClr val="000000"/>
              </a:solidFill>
              <a:latin typeface="微软雅黑" panose="020B0503020204020204" pitchFamily="34" charset="-122"/>
              <a:ea typeface="微软雅黑" panose="020B0503020204020204" pitchFamily="34" charset="-122"/>
            </a:endParaRPr>
          </a:p>
        </p:txBody>
      </p:sp>
      <p:sp>
        <p:nvSpPr>
          <p:cNvPr id="69" name="Rectangle 101"/>
          <p:cNvSpPr/>
          <p:nvPr/>
        </p:nvSpPr>
        <p:spPr>
          <a:xfrm>
            <a:off x="2496872" y="4504449"/>
            <a:ext cx="295145" cy="587853"/>
          </a:xfrm>
          <a:prstGeom prst="rect">
            <a:avLst/>
          </a:prstGeom>
        </p:spPr>
        <p:txBody>
          <a:bodyPr wrap="square">
            <a:spAutoFit/>
          </a:bodyPr>
          <a:lstStyle/>
          <a:p>
            <a:pPr defTabSz="1218565">
              <a:lnSpc>
                <a:spcPct val="120000"/>
              </a:lnSpc>
            </a:pPr>
            <a:r>
              <a:rPr lang="en-US" sz="2800" dirty="0" err="1">
                <a:solidFill>
                  <a:srgbClr val="008778"/>
                </a:solidFill>
                <a:latin typeface="Aharoni" panose="02010803020104030203" pitchFamily="2" charset="-79"/>
                <a:cs typeface="Aharoni" panose="02010803020104030203" pitchFamily="2" charset="-79"/>
              </a:rPr>
              <a:t>i</a:t>
            </a:r>
            <a:endParaRPr lang="en-US" sz="2800" dirty="0">
              <a:solidFill>
                <a:srgbClr val="008778"/>
              </a:solidFill>
              <a:latin typeface="Aharoni" panose="02010803020104030203" pitchFamily="2" charset="-79"/>
              <a:cs typeface="Aharoni" panose="02010803020104030203" pitchFamily="2" charset="-79"/>
            </a:endParaRPr>
          </a:p>
        </p:txBody>
      </p:sp>
      <p:graphicFrame>
        <p:nvGraphicFramePr>
          <p:cNvPr id="2" name="Object 3"/>
          <p:cNvGraphicFramePr>
            <a:graphicFrameLocks noChangeAspect="1"/>
          </p:cNvGraphicFramePr>
          <p:nvPr/>
        </p:nvGraphicFramePr>
        <p:xfrm>
          <a:off x="1218989" y="2107089"/>
          <a:ext cx="4513071" cy="1079346"/>
        </p:xfrm>
        <a:graphic>
          <a:graphicData uri="http://schemas.openxmlformats.org/presentationml/2006/ole">
            <mc:AlternateContent xmlns:mc="http://schemas.openxmlformats.org/markup-compatibility/2006">
              <mc:Choice xmlns:v="urn:schemas-microsoft-com:vml" Requires="v">
                <p:oleObj spid="_x0000_s16482" name="" r:id="rId1" imgW="34747200" imgH="7924800" progId="">
                  <p:embed/>
                </p:oleObj>
              </mc:Choice>
              <mc:Fallback>
                <p:oleObj name="" r:id="rId1" imgW="34747200" imgH="7924800" progId="">
                  <p:embed/>
                  <p:pic>
                    <p:nvPicPr>
                      <p:cNvPr id="0" name="Object 3"/>
                      <p:cNvPicPr>
                        <a:picLocks noChangeAspect="1"/>
                      </p:cNvPicPr>
                      <p:nvPr/>
                    </p:nvPicPr>
                    <p:blipFill>
                      <a:blip r:embed="rId2"/>
                      <a:stretch>
                        <a:fillRect/>
                      </a:stretch>
                    </p:blipFill>
                    <p:spPr>
                      <a:xfrm>
                        <a:off x="1218989" y="2107089"/>
                        <a:ext cx="4513071" cy="1079346"/>
                      </a:xfrm>
                      <a:prstGeom prst="rect">
                        <a:avLst/>
                      </a:prstGeom>
                      <a:solidFill>
                        <a:srgbClr val="F2F2F2"/>
                      </a:solidFill>
                      <a:ln w="9525">
                        <a:noFill/>
                      </a:ln>
                    </p:spPr>
                  </p:pic>
                </p:oleObj>
              </mc:Fallback>
            </mc:AlternateContent>
          </a:graphicData>
        </a:graphic>
      </p:graphicFrame>
      <p:pic>
        <p:nvPicPr>
          <p:cNvPr id="110596" name="Picture 4"/>
          <p:cNvPicPr>
            <a:picLocks noChangeAspect="1" noChangeArrowheads="1"/>
          </p:cNvPicPr>
          <p:nvPr/>
        </p:nvPicPr>
        <p:blipFill>
          <a:blip r:embed="rId3"/>
          <a:srcRect/>
          <a:stretch>
            <a:fillRect/>
          </a:stretch>
        </p:blipFill>
        <p:spPr bwMode="auto">
          <a:xfrm>
            <a:off x="6938966" y="2055528"/>
            <a:ext cx="4400550" cy="3051044"/>
          </a:xfrm>
          <a:prstGeom prst="rect">
            <a:avLst/>
          </a:prstGeom>
          <a:noFill/>
          <a:ln w="9525">
            <a:noFill/>
            <a:miter lim="800000"/>
            <a:headEnd/>
            <a:tailEnd/>
          </a:ln>
          <a:effectLst/>
        </p:spPr>
      </p:pic>
      <p:grpSp>
        <p:nvGrpSpPr>
          <p:cNvPr id="19" name="Group 2"/>
          <p:cNvGrpSpPr/>
          <p:nvPr/>
        </p:nvGrpSpPr>
        <p:grpSpPr>
          <a:xfrm>
            <a:off x="1061762" y="4065575"/>
            <a:ext cx="704525" cy="704524"/>
            <a:chOff x="2434053" y="1667345"/>
            <a:chExt cx="528394" cy="528393"/>
          </a:xfrm>
        </p:grpSpPr>
        <p:sp>
          <p:nvSpPr>
            <p:cNvPr id="20" name="Oval 201"/>
            <p:cNvSpPr/>
            <p:nvPr/>
          </p:nvSpPr>
          <p:spPr>
            <a:xfrm>
              <a:off x="2434053" y="1667345"/>
              <a:ext cx="528394" cy="528393"/>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en-US" sz="2400">
                <a:solidFill>
                  <a:srgbClr val="00574C"/>
                </a:solidFill>
                <a:latin typeface="Calibri" panose="020F0502020204030204"/>
              </a:endParaRPr>
            </a:p>
          </p:txBody>
        </p:sp>
        <p:sp>
          <p:nvSpPr>
            <p:cNvPr id="21" name="Freeform 7"/>
            <p:cNvSpPr/>
            <p:nvPr/>
          </p:nvSpPr>
          <p:spPr bwMode="auto">
            <a:xfrm>
              <a:off x="2562434" y="1821021"/>
              <a:ext cx="300210" cy="260498"/>
            </a:xfrm>
            <a:custGeom>
              <a:avLst/>
              <a:gdLst>
                <a:gd name="T0" fmla="*/ 30 w 349"/>
                <a:gd name="T1" fmla="*/ 24 h 303"/>
                <a:gd name="T2" fmla="*/ 174 w 349"/>
                <a:gd name="T3" fmla="*/ 97 h 303"/>
                <a:gd name="T4" fmla="*/ 199 w 349"/>
                <a:gd name="T5" fmla="*/ 26 h 303"/>
                <a:gd name="T6" fmla="*/ 295 w 349"/>
                <a:gd name="T7" fmla="*/ 33 h 303"/>
                <a:gd name="T8" fmla="*/ 339 w 349"/>
                <a:gd name="T9" fmla="*/ 16 h 303"/>
                <a:gd name="T10" fmla="*/ 310 w 349"/>
                <a:gd name="T11" fmla="*/ 55 h 303"/>
                <a:gd name="T12" fmla="*/ 349 w 349"/>
                <a:gd name="T13" fmla="*/ 44 h 303"/>
                <a:gd name="T14" fmla="*/ 314 w 349"/>
                <a:gd name="T15" fmla="*/ 80 h 303"/>
                <a:gd name="T16" fmla="*/ 251 w 349"/>
                <a:gd name="T17" fmla="*/ 236 h 303"/>
                <a:gd name="T18" fmla="*/ 6 w 349"/>
                <a:gd name="T19" fmla="*/ 258 h 303"/>
                <a:gd name="T20" fmla="*/ 110 w 349"/>
                <a:gd name="T21" fmla="*/ 229 h 303"/>
                <a:gd name="T22" fmla="*/ 45 w 349"/>
                <a:gd name="T23" fmla="*/ 180 h 303"/>
                <a:gd name="T24" fmla="*/ 76 w 349"/>
                <a:gd name="T25" fmla="*/ 179 h 303"/>
                <a:gd name="T26" fmla="*/ 20 w 349"/>
                <a:gd name="T27" fmla="*/ 109 h 303"/>
                <a:gd name="T28" fmla="*/ 50 w 349"/>
                <a:gd name="T29" fmla="*/ 117 h 303"/>
                <a:gd name="T30" fmla="*/ 30 w 349"/>
                <a:gd name="T31" fmla="*/ 24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49" h="303">
                  <a:moveTo>
                    <a:pt x="30" y="24"/>
                  </a:moveTo>
                  <a:cubicBezTo>
                    <a:pt x="30" y="24"/>
                    <a:pt x="88" y="96"/>
                    <a:pt x="174" y="97"/>
                  </a:cubicBezTo>
                  <a:cubicBezTo>
                    <a:pt x="174" y="97"/>
                    <a:pt x="165" y="52"/>
                    <a:pt x="199" y="26"/>
                  </a:cubicBezTo>
                  <a:cubicBezTo>
                    <a:pt x="233" y="0"/>
                    <a:pt x="278" y="10"/>
                    <a:pt x="295" y="33"/>
                  </a:cubicBezTo>
                  <a:cubicBezTo>
                    <a:pt x="295" y="33"/>
                    <a:pt x="323" y="26"/>
                    <a:pt x="339" y="16"/>
                  </a:cubicBezTo>
                  <a:cubicBezTo>
                    <a:pt x="339" y="16"/>
                    <a:pt x="333" y="38"/>
                    <a:pt x="310" y="55"/>
                  </a:cubicBezTo>
                  <a:cubicBezTo>
                    <a:pt x="310" y="55"/>
                    <a:pt x="330" y="51"/>
                    <a:pt x="349" y="44"/>
                  </a:cubicBezTo>
                  <a:cubicBezTo>
                    <a:pt x="349" y="44"/>
                    <a:pt x="334" y="66"/>
                    <a:pt x="314" y="80"/>
                  </a:cubicBezTo>
                  <a:cubicBezTo>
                    <a:pt x="314" y="80"/>
                    <a:pt x="322" y="173"/>
                    <a:pt x="251" y="236"/>
                  </a:cubicBezTo>
                  <a:cubicBezTo>
                    <a:pt x="183" y="303"/>
                    <a:pt x="67" y="301"/>
                    <a:pt x="6" y="258"/>
                  </a:cubicBezTo>
                  <a:cubicBezTo>
                    <a:pt x="6" y="258"/>
                    <a:pt x="58" y="267"/>
                    <a:pt x="110" y="229"/>
                  </a:cubicBezTo>
                  <a:cubicBezTo>
                    <a:pt x="110" y="229"/>
                    <a:pt x="59" y="227"/>
                    <a:pt x="45" y="180"/>
                  </a:cubicBezTo>
                  <a:cubicBezTo>
                    <a:pt x="45" y="180"/>
                    <a:pt x="56" y="183"/>
                    <a:pt x="76" y="179"/>
                  </a:cubicBezTo>
                  <a:cubicBezTo>
                    <a:pt x="76" y="179"/>
                    <a:pt x="18" y="163"/>
                    <a:pt x="20" y="109"/>
                  </a:cubicBezTo>
                  <a:cubicBezTo>
                    <a:pt x="20" y="109"/>
                    <a:pt x="34" y="117"/>
                    <a:pt x="50" y="117"/>
                  </a:cubicBezTo>
                  <a:cubicBezTo>
                    <a:pt x="50" y="117"/>
                    <a:pt x="0" y="80"/>
                    <a:pt x="30" y="24"/>
                  </a:cubicBezTo>
                </a:path>
              </a:pathLst>
            </a:custGeom>
            <a:solidFill>
              <a:schemeClr val="accent2"/>
            </a:solidFill>
            <a:ln>
              <a:noFill/>
            </a:ln>
          </p:spPr>
          <p:txBody>
            <a:bodyPr vert="horz" wrap="square" lIns="121920" tIns="60960" rIns="121920" bIns="60960" numCol="1" anchor="t" anchorCtr="0" compatLnSpc="1"/>
            <a:lstStyle/>
            <a:p>
              <a:pPr defTabSz="1218565"/>
              <a:endParaRPr lang="en-US" sz="2400">
                <a:solidFill>
                  <a:srgbClr val="003229"/>
                </a:solidFill>
                <a:latin typeface="Calibri" panose="020F0502020204030204"/>
              </a:endParaRPr>
            </a:p>
          </p:txBody>
        </p:sp>
      </p:grpSp>
      <p:sp>
        <p:nvSpPr>
          <p:cNvPr id="26" name="灯片编号占位符 2"/>
          <p:cNvSpPr>
            <a:spLocks noGrp="1"/>
          </p:cNvSpPr>
          <p:nvPr>
            <p:ph type="sldNum" sz="quarter" idx="12"/>
          </p:nvPr>
        </p:nvSpPr>
        <p:spPr>
          <a:xfrm>
            <a:off x="11323638" y="6240463"/>
            <a:ext cx="495300" cy="354012"/>
          </a:xfrm>
        </p:spPr>
        <p:txBody>
          <a:bodyPr/>
          <a:lstStyle/>
          <a:p>
            <a:pPr>
              <a:defRPr/>
            </a:pPr>
            <a:fld id="{EE03C083-5972-44AC-8407-15A2787036BF}" type="slidenum">
              <a:rPr lang="en-US"/>
            </a:fld>
            <a:endParaRPr lang="en-US" dirty="0"/>
          </a:p>
        </p:txBody>
      </p:sp>
      <p:sp>
        <p:nvSpPr>
          <p:cNvPr id="27" name="标题 4"/>
          <p:cNvSpPr txBox="1"/>
          <p:nvPr/>
        </p:nvSpPr>
        <p:spPr>
          <a:xfrm>
            <a:off x="838200" y="146601"/>
            <a:ext cx="10515600" cy="535531"/>
          </a:xfrm>
          <a:prstGeom prst="rect">
            <a:avLst/>
          </a:prstGeom>
        </p:spPr>
        <p:txBody>
          <a:bodyPr>
            <a:spAutoFit/>
          </a:bodyPr>
          <a:lstStyle/>
          <a:p>
            <a:pPr algn="ctr" fontAlgn="auto">
              <a:lnSpc>
                <a:spcPct val="90000"/>
              </a:lnSpc>
              <a:spcAft>
                <a:spcPts val="0"/>
              </a:spcAft>
              <a:defRPr/>
            </a:pPr>
            <a:r>
              <a:rPr lang="zh-CN" altLang="en-US" sz="3200" b="1" dirty="0">
                <a:solidFill>
                  <a:schemeClr val="bg2">
                    <a:lumMod val="50000"/>
                  </a:schemeClr>
                </a:solidFill>
                <a:latin typeface="微软雅黑" panose="020B0503020204020204" pitchFamily="34" charset="-122"/>
                <a:ea typeface="微软雅黑" panose="020B0503020204020204" pitchFamily="34" charset="-122"/>
                <a:cs typeface="+mj-cs"/>
              </a:rPr>
              <a:t>   </a:t>
            </a:r>
            <a:r>
              <a:rPr lang="zh-CN" altLang="en-US" sz="2800" b="1" dirty="0">
                <a:solidFill>
                  <a:schemeClr val="bg2">
                    <a:lumMod val="50000"/>
                  </a:schemeClr>
                </a:solidFill>
                <a:latin typeface="微软雅黑" panose="020B0503020204020204" pitchFamily="34" charset="-122"/>
                <a:ea typeface="微软雅黑" panose="020B0503020204020204" pitchFamily="34" charset="-122"/>
              </a:rPr>
              <a:t>（</a:t>
            </a:r>
            <a:r>
              <a:rPr lang="en-US" altLang="zh-CN" sz="2800" b="1" dirty="0">
                <a:solidFill>
                  <a:schemeClr val="bg2">
                    <a:lumMod val="50000"/>
                  </a:schemeClr>
                </a:solidFill>
                <a:latin typeface="微软雅黑" panose="020B0503020204020204" pitchFamily="34" charset="-122"/>
                <a:ea typeface="微软雅黑" panose="020B0503020204020204" pitchFamily="34" charset="-122"/>
              </a:rPr>
              <a:t>2</a:t>
            </a:r>
            <a:r>
              <a:rPr lang="zh-CN" altLang="en-US" sz="2800" b="1" dirty="0">
                <a:solidFill>
                  <a:schemeClr val="bg2">
                    <a:lumMod val="50000"/>
                  </a:schemeClr>
                </a:solidFill>
                <a:latin typeface="微软雅黑" panose="020B0503020204020204" pitchFamily="34" charset="-122"/>
                <a:ea typeface="微软雅黑" panose="020B0503020204020204" pitchFamily="34" charset="-122"/>
              </a:rPr>
              <a:t>）计算个别资本成本率</a:t>
            </a:r>
            <a:endParaRPr lang="zh-CN" altLang="en-US" sz="2800" b="1" dirty="0">
              <a:solidFill>
                <a:schemeClr val="bg2">
                  <a:lumMod val="50000"/>
                </a:schemeClr>
              </a:solidFill>
              <a:latin typeface="微软雅黑" panose="020B0503020204020204" pitchFamily="34" charset="-122"/>
              <a:ea typeface="微软雅黑" panose="020B0503020204020204" pitchFamily="34" charset="-122"/>
            </a:endParaRPr>
          </a:p>
        </p:txBody>
      </p:sp>
      <p:grpSp>
        <p:nvGrpSpPr>
          <p:cNvPr id="28" name="组合 36"/>
          <p:cNvGrpSpPr/>
          <p:nvPr/>
        </p:nvGrpSpPr>
        <p:grpSpPr bwMode="auto">
          <a:xfrm>
            <a:off x="3383604" y="798722"/>
            <a:ext cx="5894868" cy="117878"/>
            <a:chOff x="5357217" y="1143000"/>
            <a:chExt cx="1490133" cy="101600"/>
          </a:xfrm>
        </p:grpSpPr>
        <p:cxnSp>
          <p:nvCxnSpPr>
            <p:cNvPr id="29" name="Straight Connector 30"/>
            <p:cNvCxnSpPr/>
            <p:nvPr/>
          </p:nvCxnSpPr>
          <p:spPr>
            <a:xfrm>
              <a:off x="5357217" y="1143000"/>
              <a:ext cx="1490133"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31"/>
            <p:cNvCxnSpPr/>
            <p:nvPr/>
          </p:nvCxnSpPr>
          <p:spPr>
            <a:xfrm>
              <a:off x="5509516" y="1244600"/>
              <a:ext cx="1185535"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40"/>
                                        </p:tgtEl>
                                        <p:attrNameLst>
                                          <p:attrName>style.visibility</p:attrName>
                                        </p:attrNameLst>
                                      </p:cBhvr>
                                      <p:to>
                                        <p:strVal val="visible"/>
                                      </p:to>
                                    </p:set>
                                    <p:animEffect transition="in" filter="barn(inVertical)">
                                      <p:cBhvr>
                                        <p:cTn id="7" dur="500"/>
                                        <p:tgtEl>
                                          <p:spTgt spid="140"/>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59">
                                            <p:bg/>
                                          </p:spTgt>
                                        </p:tgtEl>
                                        <p:attrNameLst>
                                          <p:attrName>style.visibility</p:attrName>
                                        </p:attrNameLst>
                                      </p:cBhvr>
                                      <p:to>
                                        <p:strVal val="visible"/>
                                      </p:to>
                                    </p:set>
                                    <p:anim calcmode="lin" valueType="num">
                                      <p:cBhvr>
                                        <p:cTn id="10" dur="500" fill="hold"/>
                                        <p:tgtEl>
                                          <p:spTgt spid="59">
                                            <p:bg/>
                                          </p:spTgt>
                                        </p:tgtEl>
                                        <p:attrNameLst>
                                          <p:attrName>ppt_w</p:attrName>
                                        </p:attrNameLst>
                                      </p:cBhvr>
                                      <p:tavLst>
                                        <p:tav tm="0">
                                          <p:val>
                                            <p:fltVal val="0"/>
                                          </p:val>
                                        </p:tav>
                                        <p:tav tm="100000">
                                          <p:val>
                                            <p:strVal val="#ppt_w"/>
                                          </p:val>
                                        </p:tav>
                                      </p:tavLst>
                                    </p:anim>
                                    <p:anim calcmode="lin" valueType="num">
                                      <p:cBhvr>
                                        <p:cTn id="11" dur="500" fill="hold"/>
                                        <p:tgtEl>
                                          <p:spTgt spid="59">
                                            <p:bg/>
                                          </p:spTgt>
                                        </p:tgtEl>
                                        <p:attrNameLst>
                                          <p:attrName>ppt_h</p:attrName>
                                        </p:attrNameLst>
                                      </p:cBhvr>
                                      <p:tavLst>
                                        <p:tav tm="0">
                                          <p:val>
                                            <p:fltVal val="0"/>
                                          </p:val>
                                        </p:tav>
                                        <p:tav tm="100000">
                                          <p:val>
                                            <p:strVal val="#ppt_h"/>
                                          </p:val>
                                        </p:tav>
                                      </p:tavLst>
                                    </p:anim>
                                    <p:animEffect transition="in" filter="fade">
                                      <p:cBhvr>
                                        <p:cTn id="12" dur="500"/>
                                        <p:tgtEl>
                                          <p:spTgt spid="59">
                                            <p:bg/>
                                          </p:spTgt>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59">
                                            <p:txEl>
                                              <p:pRg st="0" end="0"/>
                                            </p:txEl>
                                          </p:spTgt>
                                        </p:tgtEl>
                                        <p:attrNameLst>
                                          <p:attrName>style.visibility</p:attrName>
                                        </p:attrNameLst>
                                      </p:cBhvr>
                                      <p:to>
                                        <p:strVal val="visible"/>
                                      </p:to>
                                    </p:set>
                                    <p:anim calcmode="lin" valueType="num">
                                      <p:cBhvr>
                                        <p:cTn id="15" dur="500" fill="hold"/>
                                        <p:tgtEl>
                                          <p:spTgt spid="59">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59">
                                            <p:txEl>
                                              <p:pRg st="0" end="0"/>
                                            </p:txEl>
                                          </p:spTgt>
                                        </p:tgtEl>
                                        <p:attrNameLst>
                                          <p:attrName>ppt_h</p:attrName>
                                        </p:attrNameLst>
                                      </p:cBhvr>
                                      <p:tavLst>
                                        <p:tav tm="0">
                                          <p:val>
                                            <p:fltVal val="0"/>
                                          </p:val>
                                        </p:tav>
                                        <p:tav tm="100000">
                                          <p:val>
                                            <p:strVal val="#ppt_h"/>
                                          </p:val>
                                        </p:tav>
                                      </p:tavLst>
                                    </p:anim>
                                    <p:animEffect transition="in" filter="fade">
                                      <p:cBhvr>
                                        <p:cTn id="17" dur="500"/>
                                        <p:tgtEl>
                                          <p:spTgt spid="5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9"/>
                                        </p:tgtEl>
                                        <p:attrNameLst>
                                          <p:attrName>style.visibility</p:attrName>
                                        </p:attrNameLst>
                                      </p:cBhvr>
                                      <p:to>
                                        <p:strVal val="visible"/>
                                      </p:to>
                                    </p:set>
                                    <p:anim calcmode="lin" valueType="num">
                                      <p:cBhvr>
                                        <p:cTn id="27" dur="500" fill="hold"/>
                                        <p:tgtEl>
                                          <p:spTgt spid="19"/>
                                        </p:tgtEl>
                                        <p:attrNameLst>
                                          <p:attrName>ppt_w</p:attrName>
                                        </p:attrNameLst>
                                      </p:cBhvr>
                                      <p:tavLst>
                                        <p:tav tm="0">
                                          <p:val>
                                            <p:fltVal val="0"/>
                                          </p:val>
                                        </p:tav>
                                        <p:tav tm="100000">
                                          <p:val>
                                            <p:strVal val="#ppt_w"/>
                                          </p:val>
                                        </p:tav>
                                      </p:tavLst>
                                    </p:anim>
                                    <p:anim calcmode="lin" valueType="num">
                                      <p:cBhvr>
                                        <p:cTn id="28" dur="500" fill="hold"/>
                                        <p:tgtEl>
                                          <p:spTgt spid="19"/>
                                        </p:tgtEl>
                                        <p:attrNameLst>
                                          <p:attrName>ppt_h</p:attrName>
                                        </p:attrNameLst>
                                      </p:cBhvr>
                                      <p:tavLst>
                                        <p:tav tm="0">
                                          <p:val>
                                            <p:fltVal val="0"/>
                                          </p:val>
                                        </p:tav>
                                        <p:tav tm="100000">
                                          <p:val>
                                            <p:strVal val="#ppt_h"/>
                                          </p:val>
                                        </p:tav>
                                      </p:tavLst>
                                    </p:anim>
                                    <p:animEffect transition="in" filter="fade">
                                      <p:cBhvr>
                                        <p:cTn id="29" dur="500"/>
                                        <p:tgtEl>
                                          <p:spTgt spid="19"/>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99"/>
                                        </p:tgtEl>
                                        <p:attrNameLst>
                                          <p:attrName>style.visibility</p:attrName>
                                        </p:attrNameLst>
                                      </p:cBhvr>
                                      <p:to>
                                        <p:strVal val="visible"/>
                                      </p:to>
                                    </p:set>
                                    <p:animEffect transition="in" filter="fade">
                                      <p:cBhvr>
                                        <p:cTn id="33" dur="500"/>
                                        <p:tgtEl>
                                          <p:spTgt spid="9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61"/>
                                        </p:tgtEl>
                                        <p:attrNameLst>
                                          <p:attrName>style.visibility</p:attrName>
                                        </p:attrNameLst>
                                      </p:cBhvr>
                                      <p:to>
                                        <p:strVal val="visible"/>
                                      </p:to>
                                    </p:set>
                                    <p:animEffect transition="in" filter="fade">
                                      <p:cBhvr>
                                        <p:cTn id="36" dur="500"/>
                                        <p:tgtEl>
                                          <p:spTgt spid="6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64"/>
                                        </p:tgtEl>
                                        <p:attrNameLst>
                                          <p:attrName>style.visibility</p:attrName>
                                        </p:attrNameLst>
                                      </p:cBhvr>
                                      <p:to>
                                        <p:strVal val="visible"/>
                                      </p:to>
                                    </p:set>
                                    <p:animEffect transition="in" filter="fade">
                                      <p:cBhvr>
                                        <p:cTn id="39" dur="500"/>
                                        <p:tgtEl>
                                          <p:spTgt spid="6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65"/>
                                        </p:tgtEl>
                                        <p:attrNameLst>
                                          <p:attrName>style.visibility</p:attrName>
                                        </p:attrNameLst>
                                      </p:cBhvr>
                                      <p:to>
                                        <p:strVal val="visible"/>
                                      </p:to>
                                    </p:set>
                                    <p:animEffect transition="in" filter="fade">
                                      <p:cBhvr>
                                        <p:cTn id="42" dur="500"/>
                                        <p:tgtEl>
                                          <p:spTgt spid="65"/>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66"/>
                                        </p:tgtEl>
                                        <p:attrNameLst>
                                          <p:attrName>style.visibility</p:attrName>
                                        </p:attrNameLst>
                                      </p:cBhvr>
                                      <p:to>
                                        <p:strVal val="visible"/>
                                      </p:to>
                                    </p:set>
                                    <p:animEffect transition="in" filter="fade">
                                      <p:cBhvr>
                                        <p:cTn id="45" dur="500"/>
                                        <p:tgtEl>
                                          <p:spTgt spid="6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67"/>
                                        </p:tgtEl>
                                        <p:attrNameLst>
                                          <p:attrName>style.visibility</p:attrName>
                                        </p:attrNameLst>
                                      </p:cBhvr>
                                      <p:to>
                                        <p:strVal val="visible"/>
                                      </p:to>
                                    </p:set>
                                    <p:animEffect transition="in" filter="fade">
                                      <p:cBhvr>
                                        <p:cTn id="48" dur="500"/>
                                        <p:tgtEl>
                                          <p:spTgt spid="67"/>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68"/>
                                        </p:tgtEl>
                                        <p:attrNameLst>
                                          <p:attrName>style.visibility</p:attrName>
                                        </p:attrNameLst>
                                      </p:cBhvr>
                                      <p:to>
                                        <p:strVal val="visible"/>
                                      </p:to>
                                    </p:set>
                                    <p:animEffect transition="in" filter="fade">
                                      <p:cBhvr>
                                        <p:cTn id="51" dur="500"/>
                                        <p:tgtEl>
                                          <p:spTgt spid="68"/>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69"/>
                                        </p:tgtEl>
                                        <p:attrNameLst>
                                          <p:attrName>style.visibility</p:attrName>
                                        </p:attrNameLst>
                                      </p:cBhvr>
                                      <p:to>
                                        <p:strVal val="visible"/>
                                      </p:to>
                                    </p:set>
                                    <p:animEffect transition="in" filter="fade">
                                      <p:cBhvr>
                                        <p:cTn id="54" dur="500"/>
                                        <p:tgtEl>
                                          <p:spTgt spid="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P spid="59" grpId="0" animBg="1" build="p"/>
      <p:bldP spid="61" grpId="0"/>
      <p:bldP spid="64" grpId="0"/>
      <p:bldP spid="65" grpId="0"/>
      <p:bldP spid="66" grpId="0"/>
      <p:bldP spid="67" grpId="0"/>
      <p:bldP spid="68" grpId="0"/>
      <p:bldP spid="6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4"/>
          <p:cNvGrpSpPr/>
          <p:nvPr/>
        </p:nvGrpSpPr>
        <p:grpSpPr bwMode="auto">
          <a:xfrm>
            <a:off x="469900" y="1206500"/>
            <a:ext cx="10707617" cy="2025650"/>
            <a:chOff x="416496" y="1988840"/>
            <a:chExt cx="8762717" cy="4577755"/>
          </a:xfrm>
        </p:grpSpPr>
        <p:sp>
          <p:nvSpPr>
            <p:cNvPr id="38919" name="矩形 8"/>
            <p:cNvSpPr/>
            <p:nvPr/>
          </p:nvSpPr>
          <p:spPr bwMode="auto">
            <a:xfrm>
              <a:off x="598605" y="2348877"/>
              <a:ext cx="8580608" cy="4217718"/>
            </a:xfrm>
            <a:prstGeom prst="rect">
              <a:avLst/>
            </a:prstGeom>
            <a:noFill/>
            <a:ln w="25400">
              <a:solidFill>
                <a:srgbClr val="0070C0"/>
              </a:solidFill>
              <a:miter lim="800000"/>
            </a:ln>
          </p:spPr>
          <p:txBody>
            <a:bodyPr/>
            <a:lstStyle/>
            <a:p>
              <a:pPr>
                <a:lnSpc>
                  <a:spcPct val="130000"/>
                </a:lnSpc>
              </a:pPr>
              <a:r>
                <a:rPr lang="zh-CN" altLang="en-US" sz="3200" b="1" dirty="0">
                  <a:solidFill>
                    <a:srgbClr val="333333"/>
                  </a:solidFill>
                  <a:latin typeface="Times New Roman" panose="02020603050405020304" pitchFamily="18" charset="0"/>
                </a:rPr>
                <a:t>       </a:t>
              </a:r>
              <a:r>
                <a:rPr lang="zh-CN" altLang="en-US" sz="2800" dirty="0">
                  <a:solidFill>
                    <a:srgbClr val="333333"/>
                  </a:solidFill>
                  <a:latin typeface="微软雅黑" panose="020B0503020204020204" pitchFamily="34" charset="-122"/>
                  <a:ea typeface="微软雅黑" panose="020B0503020204020204" pitchFamily="34" charset="-122"/>
                </a:rPr>
                <a:t>某企业发行一笔期限为</a:t>
              </a:r>
              <a:r>
                <a:rPr lang="en-US" altLang="zh-CN" sz="2800" dirty="0">
                  <a:solidFill>
                    <a:srgbClr val="333333"/>
                  </a:solidFill>
                  <a:latin typeface="微软雅黑" panose="020B0503020204020204" pitchFamily="34" charset="-122"/>
                  <a:ea typeface="微软雅黑" panose="020B0503020204020204" pitchFamily="34" charset="-122"/>
                </a:rPr>
                <a:t>10</a:t>
              </a:r>
              <a:r>
                <a:rPr lang="zh-CN" altLang="en-US" sz="2800" dirty="0">
                  <a:solidFill>
                    <a:srgbClr val="333333"/>
                  </a:solidFill>
                  <a:latin typeface="微软雅黑" panose="020B0503020204020204" pitchFamily="34" charset="-122"/>
                  <a:ea typeface="微软雅黑" panose="020B0503020204020204" pitchFamily="34" charset="-122"/>
                </a:rPr>
                <a:t>年的债券，其每张债券发行价为</a:t>
              </a:r>
              <a:r>
                <a:rPr lang="en-US" altLang="zh-CN" sz="2800" dirty="0">
                  <a:solidFill>
                    <a:srgbClr val="333333"/>
                  </a:solidFill>
                  <a:latin typeface="微软雅黑" panose="020B0503020204020204" pitchFamily="34" charset="-122"/>
                  <a:ea typeface="微软雅黑" panose="020B0503020204020204" pitchFamily="34" charset="-122"/>
                </a:rPr>
                <a:t>1100</a:t>
              </a:r>
              <a:r>
                <a:rPr lang="zh-CN" altLang="en-US" sz="2800" dirty="0">
                  <a:solidFill>
                    <a:srgbClr val="333333"/>
                  </a:solidFill>
                  <a:latin typeface="微软雅黑" panose="020B0503020204020204" pitchFamily="34" charset="-122"/>
                  <a:ea typeface="微软雅黑" panose="020B0503020204020204" pitchFamily="34" charset="-122"/>
                </a:rPr>
                <a:t>元， 面值为</a:t>
              </a:r>
              <a:r>
                <a:rPr lang="en-US" altLang="zh-CN" sz="2800" dirty="0">
                  <a:solidFill>
                    <a:srgbClr val="333333"/>
                  </a:solidFill>
                  <a:latin typeface="微软雅黑" panose="020B0503020204020204" pitchFamily="34" charset="-122"/>
                  <a:ea typeface="微软雅黑" panose="020B0503020204020204" pitchFamily="34" charset="-122"/>
                </a:rPr>
                <a:t>1000</a:t>
              </a:r>
              <a:r>
                <a:rPr lang="zh-CN" altLang="en-US" sz="2800" dirty="0">
                  <a:solidFill>
                    <a:srgbClr val="333333"/>
                  </a:solidFill>
                  <a:latin typeface="微软雅黑" panose="020B0503020204020204" pitchFamily="34" charset="-122"/>
                  <a:ea typeface="微软雅黑" panose="020B0503020204020204" pitchFamily="34" charset="-122"/>
                </a:rPr>
                <a:t>元，票面利率</a:t>
              </a:r>
              <a:r>
                <a:rPr lang="en-US" altLang="zh-CN" sz="2800" dirty="0">
                  <a:solidFill>
                    <a:srgbClr val="333333"/>
                  </a:solidFill>
                  <a:latin typeface="微软雅黑" panose="020B0503020204020204" pitchFamily="34" charset="-122"/>
                  <a:ea typeface="微软雅黑" panose="020B0503020204020204" pitchFamily="34" charset="-122"/>
                </a:rPr>
                <a:t>10%</a:t>
              </a:r>
              <a:r>
                <a:rPr lang="zh-CN" altLang="en-US" sz="2800" dirty="0">
                  <a:solidFill>
                    <a:srgbClr val="333333"/>
                  </a:solidFill>
                  <a:latin typeface="微软雅黑" panose="020B0503020204020204" pitchFamily="34" charset="-122"/>
                  <a:ea typeface="微软雅黑" panose="020B0503020204020204" pitchFamily="34" charset="-122"/>
                </a:rPr>
                <a:t>，每年付一次利息，发行费率为</a:t>
              </a:r>
              <a:r>
                <a:rPr lang="en-US" altLang="zh-CN" sz="2800" dirty="0">
                  <a:solidFill>
                    <a:srgbClr val="333333"/>
                  </a:solidFill>
                  <a:latin typeface="微软雅黑" panose="020B0503020204020204" pitchFamily="34" charset="-122"/>
                  <a:ea typeface="微软雅黑" panose="020B0503020204020204" pitchFamily="34" charset="-122"/>
                </a:rPr>
                <a:t>5%</a:t>
              </a:r>
              <a:r>
                <a:rPr lang="zh-CN" altLang="en-US" sz="2800" dirty="0">
                  <a:solidFill>
                    <a:srgbClr val="333333"/>
                  </a:solidFill>
                  <a:latin typeface="微软雅黑" panose="020B0503020204020204" pitchFamily="34" charset="-122"/>
                  <a:ea typeface="微软雅黑" panose="020B0503020204020204" pitchFamily="34" charset="-122"/>
                </a:rPr>
                <a:t>，所得税税率为</a:t>
              </a:r>
              <a:r>
                <a:rPr lang="en-US" altLang="zh-CN" sz="2800" dirty="0">
                  <a:solidFill>
                    <a:srgbClr val="333333"/>
                  </a:solidFill>
                  <a:latin typeface="微软雅黑" panose="020B0503020204020204" pitchFamily="34" charset="-122"/>
                  <a:ea typeface="微软雅黑" panose="020B0503020204020204" pitchFamily="34" charset="-122"/>
                </a:rPr>
                <a:t>25%</a:t>
              </a:r>
              <a:r>
                <a:rPr lang="zh-CN" altLang="en-US" sz="2800" dirty="0">
                  <a:solidFill>
                    <a:srgbClr val="333333"/>
                  </a:solidFill>
                  <a:latin typeface="微软雅黑" panose="020B0503020204020204" pitchFamily="34" charset="-122"/>
                  <a:ea typeface="微软雅黑" panose="020B0503020204020204" pitchFamily="34" charset="-122"/>
                </a:rPr>
                <a:t>。</a:t>
              </a:r>
              <a:endParaRPr lang="zh-CN" altLang="en-US" sz="2800" dirty="0">
                <a:solidFill>
                  <a:srgbClr val="000000"/>
                </a:solidFill>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14" name="组合 11"/>
            <p:cNvGrpSpPr/>
            <p:nvPr/>
          </p:nvGrpSpPr>
          <p:grpSpPr>
            <a:xfrm>
              <a:off x="416496" y="1988840"/>
              <a:ext cx="568751" cy="700092"/>
              <a:chOff x="304800" y="673100"/>
              <a:chExt cx="4000500" cy="4000500"/>
            </a:xfrm>
            <a:effectLst>
              <a:outerShdw blurRad="444500" dist="254000" dir="8100000" algn="tr" rotWithShape="0">
                <a:prstClr val="black">
                  <a:alpha val="50000"/>
                </a:prstClr>
              </a:outerShdw>
            </a:effectLst>
          </p:grpSpPr>
          <p:sp>
            <p:nvSpPr>
              <p:cNvPr id="15" name="同心圆 2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a typeface="微软雅黑" panose="020B0503020204020204" pitchFamily="34" charset="-122"/>
                </a:endParaRPr>
              </a:p>
            </p:txBody>
          </p:sp>
          <p:sp>
            <p:nvSpPr>
              <p:cNvPr id="16" name="椭圆 15"/>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ea typeface="微软雅黑" panose="020B0503020204020204" pitchFamily="34" charset="-122"/>
                </a:endParaRPr>
              </a:p>
            </p:txBody>
          </p:sp>
        </p:grpSp>
      </p:grpSp>
      <p:sp>
        <p:nvSpPr>
          <p:cNvPr id="6" name="矩形 5"/>
          <p:cNvSpPr>
            <a:spLocks noChangeArrowheads="1"/>
          </p:cNvSpPr>
          <p:nvPr/>
        </p:nvSpPr>
        <p:spPr bwMode="auto">
          <a:xfrm>
            <a:off x="6958456" y="3602106"/>
            <a:ext cx="1356601" cy="635367"/>
          </a:xfrm>
          <a:prstGeom prst="rect">
            <a:avLst/>
          </a:prstGeom>
          <a:noFill/>
          <a:ln w="9525">
            <a:noFill/>
            <a:miter lim="800000"/>
          </a:ln>
        </p:spPr>
        <p:txBody>
          <a:bodyPr wrap="square">
            <a:spAutoFit/>
          </a:bodyPr>
          <a:lstStyle/>
          <a:p>
            <a:pPr>
              <a:lnSpc>
                <a:spcPct val="150000"/>
              </a:lnSpc>
            </a:pPr>
            <a:r>
              <a:rPr lang="zh-CN" altLang="en-US" sz="2600" b="1" dirty="0">
                <a:latin typeface="华文宋体" panose="02010600040101010101" pitchFamily="2" charset="-122"/>
                <a:ea typeface="华文宋体" panose="02010600040101010101" pitchFamily="2" charset="-122"/>
              </a:rPr>
              <a:t>解析：</a:t>
            </a:r>
            <a:endParaRPr lang="en-US" altLang="zh-CN" sz="2600" b="1" dirty="0">
              <a:latin typeface="华文宋体" panose="02010600040101010101" pitchFamily="2" charset="-122"/>
              <a:ea typeface="华文宋体" panose="02010600040101010101" pitchFamily="2" charset="-122"/>
            </a:endParaRPr>
          </a:p>
        </p:txBody>
      </p:sp>
      <p:sp>
        <p:nvSpPr>
          <p:cNvPr id="25" name="Text Box 4"/>
          <p:cNvSpPr txBox="1">
            <a:spLocks noChangeArrowheads="1"/>
          </p:cNvSpPr>
          <p:nvPr/>
        </p:nvSpPr>
        <p:spPr bwMode="auto">
          <a:xfrm>
            <a:off x="4201310" y="175281"/>
            <a:ext cx="3939552" cy="615559"/>
          </a:xfrm>
          <a:prstGeom prst="rect">
            <a:avLst/>
          </a:prstGeom>
          <a:noFill/>
          <a:ln>
            <a:noFill/>
          </a:ln>
          <a:effectLst/>
        </p:spPr>
        <p:txBody>
          <a:bodyPr wrap="none" lIns="121926" tIns="60963" rIns="121926" bIns="60963">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fontAlgn="auto" hangingPunct="1">
              <a:spcBef>
                <a:spcPts val="0"/>
              </a:spcBef>
              <a:spcAft>
                <a:spcPts val="0"/>
              </a:spcAft>
              <a:defRPr/>
            </a:pPr>
            <a:r>
              <a:rPr lang="zh-CN" altLang="en-US" sz="3200" dirty="0">
                <a:latin typeface="微软雅黑" panose="020B0503020204020204" pitchFamily="34" charset="-122"/>
                <a:ea typeface="微软雅黑" panose="020B0503020204020204" pitchFamily="34" charset="-122"/>
                <a:cs typeface="+mn-ea"/>
                <a:sym typeface="微软雅黑" panose="020B0503020204020204" pitchFamily="34" charset="-122"/>
              </a:rPr>
              <a:t>债券资本成本</a:t>
            </a:r>
            <a:r>
              <a:rPr lang="zh-CN" altLang="zh-CN" sz="3200" dirty="0">
                <a:latin typeface="微软雅黑" panose="020B0503020204020204" pitchFamily="34" charset="-122"/>
                <a:ea typeface="微软雅黑" panose="020B0503020204020204" pitchFamily="34" charset="-122"/>
                <a:cs typeface="+mn-ea"/>
                <a:sym typeface="微软雅黑" panose="020B0503020204020204" pitchFamily="34" charset="-122"/>
              </a:rPr>
              <a:t>的计算</a:t>
            </a:r>
            <a:endParaRPr lang="zh-CN" altLang="zh-CN" sz="3200" dirty="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6" name="Line 7"/>
          <p:cNvSpPr>
            <a:spLocks noChangeShapeType="1"/>
          </p:cNvSpPr>
          <p:nvPr/>
        </p:nvSpPr>
        <p:spPr bwMode="auto">
          <a:xfrm>
            <a:off x="8007985" y="490669"/>
            <a:ext cx="4184015" cy="0"/>
          </a:xfrm>
          <a:prstGeom prst="line">
            <a:avLst/>
          </a:prstGeom>
          <a:noFill/>
          <a:ln w="6350">
            <a:solidFill>
              <a:srgbClr val="0070C0"/>
            </a:solidFill>
            <a:round/>
          </a:ln>
          <a:effectLst/>
        </p:spPr>
        <p:txBody>
          <a:bodyPr lIns="121926" tIns="60963" rIns="121926" bIns="60963"/>
          <a:lstStyle/>
          <a:p>
            <a:pPr fontAlgn="auto">
              <a:spcBef>
                <a:spcPts val="0"/>
              </a:spcBef>
              <a:spcAft>
                <a:spcPts val="0"/>
              </a:spcAft>
              <a:defRPr/>
            </a:pPr>
            <a:endParaRPr lang="zh-CN" altLang="en-US">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7" name="Line 7"/>
          <p:cNvSpPr>
            <a:spLocks noChangeShapeType="1"/>
          </p:cNvSpPr>
          <p:nvPr/>
        </p:nvSpPr>
        <p:spPr bwMode="auto">
          <a:xfrm>
            <a:off x="27305" y="477856"/>
            <a:ext cx="4184015" cy="635"/>
          </a:xfrm>
          <a:prstGeom prst="line">
            <a:avLst/>
          </a:prstGeom>
          <a:noFill/>
          <a:ln w="6350">
            <a:solidFill>
              <a:srgbClr val="0070C0"/>
            </a:solidFill>
            <a:round/>
          </a:ln>
          <a:effectLst/>
        </p:spPr>
        <p:txBody>
          <a:bodyPr lIns="121926" tIns="60963" rIns="121926" bIns="60963"/>
          <a:lstStyle/>
          <a:p>
            <a:pPr fontAlgn="auto">
              <a:spcBef>
                <a:spcPts val="0"/>
              </a:spcBef>
              <a:spcAft>
                <a:spcPts val="0"/>
              </a:spcAft>
              <a:defRPr/>
            </a:pPr>
            <a:endParaRPr lang="zh-CN" altLang="en-US">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aphicFrame>
        <p:nvGraphicFramePr>
          <p:cNvPr id="13" name="对象 12"/>
          <p:cNvGraphicFramePr>
            <a:graphicFrameLocks noChangeAspect="1"/>
          </p:cNvGraphicFramePr>
          <p:nvPr/>
        </p:nvGraphicFramePr>
        <p:xfrm>
          <a:off x="6972402" y="4376201"/>
          <a:ext cx="3775075" cy="860425"/>
        </p:xfrm>
        <a:graphic>
          <a:graphicData uri="http://schemas.openxmlformats.org/presentationml/2006/ole">
            <mc:AlternateContent xmlns:mc="http://schemas.openxmlformats.org/markup-compatibility/2006">
              <mc:Choice xmlns:v="urn:schemas-microsoft-com:vml" Requires="v">
                <p:oleObj spid="_x0000_s17505" name="公式" r:id="rId1" imgW="41452800" imgH="9448800" progId="Equation.3">
                  <p:embed/>
                </p:oleObj>
              </mc:Choice>
              <mc:Fallback>
                <p:oleObj name="公式" r:id="rId1" imgW="41452800" imgH="9448800" progId="Equation.3">
                  <p:embed/>
                  <p:pic>
                    <p:nvPicPr>
                      <p:cNvPr id="0" name="对象 12"/>
                      <p:cNvPicPr>
                        <a:picLocks noChangeAspect="1"/>
                      </p:cNvPicPr>
                      <p:nvPr/>
                    </p:nvPicPr>
                    <p:blipFill>
                      <a:blip r:embed="rId2"/>
                      <a:stretch>
                        <a:fillRect/>
                      </a:stretch>
                    </p:blipFill>
                    <p:spPr>
                      <a:xfrm>
                        <a:off x="6972402" y="4376201"/>
                        <a:ext cx="3775075" cy="860425"/>
                      </a:xfrm>
                      <a:prstGeom prst="rect">
                        <a:avLst/>
                      </a:prstGeom>
                      <a:noFill/>
                      <a:ln w="9525">
                        <a:noFill/>
                      </a:ln>
                    </p:spPr>
                  </p:pic>
                </p:oleObj>
              </mc:Fallback>
            </mc:AlternateContent>
          </a:graphicData>
        </a:graphic>
      </p:graphicFrame>
      <p:pic>
        <p:nvPicPr>
          <p:cNvPr id="115715" name="Picture 3"/>
          <p:cNvPicPr>
            <a:picLocks noChangeAspect="1" noChangeArrowheads="1"/>
          </p:cNvPicPr>
          <p:nvPr/>
        </p:nvPicPr>
        <p:blipFill>
          <a:blip r:embed="rId3"/>
          <a:srcRect/>
          <a:stretch>
            <a:fillRect/>
          </a:stretch>
        </p:blipFill>
        <p:spPr bwMode="auto">
          <a:xfrm>
            <a:off x="702544" y="3372466"/>
            <a:ext cx="5725551" cy="2842639"/>
          </a:xfrm>
          <a:prstGeom prst="rect">
            <a:avLst/>
          </a:prstGeom>
          <a:noFill/>
          <a:ln w="9525">
            <a:noFill/>
            <a:miter lim="800000"/>
            <a:headEnd/>
            <a:tailEnd/>
          </a:ln>
          <a:effectLst/>
        </p:spPr>
      </p:pic>
      <p:sp>
        <p:nvSpPr>
          <p:cNvPr id="2" name="矩形 1"/>
          <p:cNvSpPr/>
          <p:nvPr/>
        </p:nvSpPr>
        <p:spPr>
          <a:xfrm>
            <a:off x="7624803" y="5492183"/>
            <a:ext cx="1731231" cy="461665"/>
          </a:xfrm>
          <a:prstGeom prst="rect">
            <a:avLst/>
          </a:prstGeom>
        </p:spPr>
        <p:txBody>
          <a:bodyPr wrap="square">
            <a:spAutoFit/>
          </a:bodyPr>
          <a:lstStyle/>
          <a:p>
            <a:pPr indent="355600">
              <a:spcAft>
                <a:spcPts val="0"/>
              </a:spcAft>
            </a:pPr>
            <a:r>
              <a:rPr lang="en-US" altLang="zh-CN" sz="2400" kern="100" dirty="0">
                <a:latin typeface="微软雅黑" panose="020B0503020204020204" pitchFamily="34" charset="-122"/>
                <a:ea typeface="等线" panose="02010600030101010101" pitchFamily="2" charset="-122"/>
                <a:cs typeface="Times New Roman" panose="02020603050405020304" pitchFamily="18" charset="0"/>
              </a:rPr>
              <a:t>=7.18%</a:t>
            </a:r>
            <a:endParaRPr lang="zh-CN" altLang="zh-CN" sz="24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17" name="灯片编号占位符 2"/>
          <p:cNvSpPr>
            <a:spLocks noGrp="1"/>
          </p:cNvSpPr>
          <p:nvPr>
            <p:ph type="sldNum" sz="quarter" idx="12"/>
          </p:nvPr>
        </p:nvSpPr>
        <p:spPr>
          <a:xfrm>
            <a:off x="11323638" y="6240463"/>
            <a:ext cx="495300" cy="354012"/>
          </a:xfrm>
        </p:spPr>
        <p:txBody>
          <a:bodyPr/>
          <a:lstStyle/>
          <a:p>
            <a:pPr>
              <a:defRPr/>
            </a:pPr>
            <a:fld id="{EE03C083-5972-44AC-8407-15A2787036BF}" type="slidenum">
              <a:rPr lang="en-US"/>
            </a:fld>
            <a:endParaRPr lang="en-US" dirty="0"/>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ectangle 98"/>
          <p:cNvSpPr/>
          <p:nvPr/>
        </p:nvSpPr>
        <p:spPr>
          <a:xfrm>
            <a:off x="265732" y="5618941"/>
            <a:ext cx="2259102" cy="477054"/>
          </a:xfrm>
          <a:prstGeom prst="rect">
            <a:avLst/>
          </a:prstGeom>
        </p:spPr>
        <p:txBody>
          <a:bodyPr wrap="square">
            <a:spAutoFit/>
          </a:bodyPr>
          <a:lstStyle/>
          <a:p>
            <a:pPr defTabSz="1218565">
              <a:lnSpc>
                <a:spcPct val="125000"/>
              </a:lnSpc>
            </a:pPr>
            <a:r>
              <a:rPr lang="zh-CN" altLang="en-US" sz="2000" kern="1000" dirty="0">
                <a:latin typeface="微软雅黑" panose="020B0503020204020204" pitchFamily="34" charset="-122"/>
                <a:ea typeface="微软雅黑" panose="020B0503020204020204" pitchFamily="34" charset="-122"/>
                <a:cs typeface="Times New Roman" panose="02020603050405020304" pitchFamily="18" charset="0"/>
              </a:rPr>
              <a:t>优先股资本</a:t>
            </a:r>
            <a:r>
              <a:rPr lang="zh-CN" altLang="zh-CN" sz="2000" kern="1000" dirty="0">
                <a:latin typeface="微软雅黑" panose="020B0503020204020204" pitchFamily="34" charset="-122"/>
                <a:ea typeface="微软雅黑" panose="020B0503020204020204" pitchFamily="34" charset="-122"/>
                <a:cs typeface="Times New Roman" panose="02020603050405020304" pitchFamily="18" charset="0"/>
              </a:rPr>
              <a:t>成本</a:t>
            </a:r>
            <a:r>
              <a:rPr lang="zh-CN" altLang="zh-CN" sz="2000" kern="1000" dirty="0">
                <a:latin typeface="Times New Roman" panose="02020603050405020304" pitchFamily="18" charset="0"/>
                <a:ea typeface="方正书宋简体"/>
                <a:cs typeface="Times New Roman" panose="02020603050405020304" pitchFamily="18" charset="0"/>
              </a:rPr>
              <a:t>率</a:t>
            </a:r>
            <a:endParaRPr lang="en-US" sz="2000" dirty="0">
              <a:solidFill>
                <a:srgbClr val="000000"/>
              </a:solidFill>
              <a:latin typeface="Raleway thin" pitchFamily="34" charset="0"/>
            </a:endParaRPr>
          </a:p>
        </p:txBody>
      </p:sp>
      <p:sp>
        <p:nvSpPr>
          <p:cNvPr id="59" name="Rectangle 3"/>
          <p:cNvSpPr txBox="1">
            <a:spLocks noChangeArrowheads="1"/>
          </p:cNvSpPr>
          <p:nvPr/>
        </p:nvSpPr>
        <p:spPr>
          <a:xfrm>
            <a:off x="1006245" y="1262262"/>
            <a:ext cx="4668372" cy="527050"/>
          </a:xfrm>
          <a:prstGeom prst="rect">
            <a:avLst/>
          </a:prstGeom>
          <a:noFill/>
          <a:ln>
            <a:noFill/>
          </a:ln>
          <a:effectLst>
            <a:softEdge rad="12700"/>
          </a:effectLst>
        </p:spPr>
        <p:txBody>
          <a:bodyPr lIns="90488" tIns="44450" rIns="90488" bIns="44450"/>
          <a:lstStyle>
            <a:defPPr>
              <a:defRPr lang="en-US"/>
            </a:defPPr>
            <a:lvl1pPr marL="228600" indent="-228600" eaLnBrk="1" hangingPunct="1">
              <a:lnSpc>
                <a:spcPct val="110000"/>
              </a:lnSpc>
              <a:spcBef>
                <a:spcPts val="1000"/>
              </a:spcBef>
              <a:buFontTx/>
              <a:buNone/>
              <a:defRPr sz="3300" b="1">
                <a:solidFill>
                  <a:srgbClr val="333333"/>
                </a:solidFill>
                <a:latin typeface="+mn-lt"/>
                <a:ea typeface="宋体" panose="02010600030101010101" pitchFamily="2" charset="-122"/>
              </a:defRPr>
            </a:lvl1pPr>
            <a:lvl2pPr marL="685800" indent="-228600" eaLnBrk="0" hangingPunct="0">
              <a:lnSpc>
                <a:spcPct val="90000"/>
              </a:lnSpc>
              <a:spcBef>
                <a:spcPts val="500"/>
              </a:spcBef>
              <a:buFont typeface="Arial" panose="020B0604020202020204" pitchFamily="34" charset="0"/>
              <a:buChar char="•"/>
              <a:defRPr sz="2400">
                <a:solidFill>
                  <a:srgbClr val="6E8798"/>
                </a:solidFill>
                <a:latin typeface="+mn-lt"/>
                <a:ea typeface="+mn-ea"/>
              </a:defRPr>
            </a:lvl2pPr>
            <a:lvl3pPr marL="1143000" indent="-228600" eaLnBrk="0" hangingPunct="0">
              <a:lnSpc>
                <a:spcPct val="90000"/>
              </a:lnSpc>
              <a:spcBef>
                <a:spcPts val="500"/>
              </a:spcBef>
              <a:buFont typeface="Arial" panose="020B0604020202020204" pitchFamily="34" charset="0"/>
              <a:buChar char="•"/>
              <a:defRPr sz="2000">
                <a:solidFill>
                  <a:srgbClr val="6E8798"/>
                </a:solidFill>
                <a:latin typeface="+mn-lt"/>
                <a:ea typeface="+mn-ea"/>
              </a:defRPr>
            </a:lvl3pPr>
            <a:lvl4pPr marL="1600200" indent="-228600" eaLnBrk="0" hangingPunct="0">
              <a:lnSpc>
                <a:spcPct val="90000"/>
              </a:lnSpc>
              <a:spcBef>
                <a:spcPts val="500"/>
              </a:spcBef>
              <a:buFont typeface="Arial" panose="020B0604020202020204" pitchFamily="34" charset="0"/>
              <a:buChar char="•"/>
              <a:defRPr sz="2000">
                <a:solidFill>
                  <a:srgbClr val="6E8798"/>
                </a:solidFill>
                <a:latin typeface="+mn-lt"/>
                <a:ea typeface="+mn-ea"/>
              </a:defRPr>
            </a:lvl4pPr>
            <a:lvl5pPr marL="2057400" indent="-228600" eaLnBrk="0" hangingPunct="0">
              <a:lnSpc>
                <a:spcPct val="90000"/>
              </a:lnSpc>
              <a:spcBef>
                <a:spcPts val="500"/>
              </a:spcBef>
              <a:buFont typeface="Arial" panose="020B0604020202020204" pitchFamily="34" charset="0"/>
              <a:buChar char="•"/>
              <a:defRPr sz="2000">
                <a:solidFill>
                  <a:srgbClr val="6E8798"/>
                </a:solidFill>
                <a:latin typeface="+mn-lt"/>
                <a:ea typeface="+mn-ea"/>
              </a:defRPr>
            </a:lvl5pPr>
            <a:lvl6pPr marL="2514600" indent="-228600">
              <a:lnSpc>
                <a:spcPct val="90000"/>
              </a:lnSpc>
              <a:spcBef>
                <a:spcPts val="500"/>
              </a:spcBef>
              <a:buFont typeface="Arial" panose="020B0604020202020204" pitchFamily="34" charset="0"/>
              <a:buChar char="•"/>
              <a:defRPr sz="1800">
                <a:latin typeface="+mn-lt"/>
                <a:ea typeface="+mn-ea"/>
              </a:defRPr>
            </a:lvl6pPr>
            <a:lvl7pPr marL="2971800" indent="-228600">
              <a:lnSpc>
                <a:spcPct val="90000"/>
              </a:lnSpc>
              <a:spcBef>
                <a:spcPts val="500"/>
              </a:spcBef>
              <a:buFont typeface="Arial" panose="020B0604020202020204" pitchFamily="34" charset="0"/>
              <a:buChar char="•"/>
              <a:defRPr sz="1800">
                <a:latin typeface="+mn-lt"/>
                <a:ea typeface="+mn-ea"/>
              </a:defRPr>
            </a:lvl7pPr>
            <a:lvl8pPr marL="3429000" indent="-228600">
              <a:lnSpc>
                <a:spcPct val="90000"/>
              </a:lnSpc>
              <a:spcBef>
                <a:spcPts val="500"/>
              </a:spcBef>
              <a:buFont typeface="Arial" panose="020B0604020202020204" pitchFamily="34" charset="0"/>
              <a:buChar char="•"/>
              <a:defRPr sz="1800">
                <a:latin typeface="+mn-lt"/>
                <a:ea typeface="+mn-ea"/>
              </a:defRPr>
            </a:lvl8pPr>
            <a:lvl9pPr marL="3886200" indent="-228600">
              <a:lnSpc>
                <a:spcPct val="90000"/>
              </a:lnSpc>
              <a:spcBef>
                <a:spcPts val="500"/>
              </a:spcBef>
              <a:buFont typeface="Arial" panose="020B0604020202020204" pitchFamily="34" charset="0"/>
              <a:buChar char="•"/>
              <a:defRPr sz="1800">
                <a:latin typeface="+mn-lt"/>
                <a:ea typeface="+mn-ea"/>
              </a:defRPr>
            </a:lvl9pPr>
          </a:lstStyle>
          <a:p>
            <a:pPr>
              <a:defRPr/>
            </a:pPr>
            <a:r>
              <a:rPr lang="zh-CN" altLang="en-US" sz="2800" dirty="0" smtClean="0">
                <a:latin typeface="微软雅黑" panose="020B0503020204020204" pitchFamily="34" charset="-122"/>
                <a:ea typeface="微软雅黑" panose="020B0503020204020204" pitchFamily="34" charset="-122"/>
              </a:rPr>
              <a:t>优先股</a:t>
            </a:r>
            <a:r>
              <a:rPr lang="zh-CN" altLang="en-US" sz="2800" dirty="0">
                <a:latin typeface="微软雅黑" panose="020B0503020204020204" pitchFamily="34" charset="-122"/>
                <a:ea typeface="微软雅黑" panose="020B0503020204020204" pitchFamily="34" charset="-122"/>
              </a:rPr>
              <a:t>资本成本率</a:t>
            </a:r>
            <a:endParaRPr lang="zh-CN" altLang="en-US" sz="2800" dirty="0">
              <a:latin typeface="微软雅黑" panose="020B0503020204020204" pitchFamily="34" charset="-122"/>
              <a:ea typeface="微软雅黑" panose="020B0503020204020204" pitchFamily="34" charset="-122"/>
            </a:endParaRPr>
          </a:p>
        </p:txBody>
      </p:sp>
      <p:sp>
        <p:nvSpPr>
          <p:cNvPr id="61" name="Rectangle 99"/>
          <p:cNvSpPr/>
          <p:nvPr/>
        </p:nvSpPr>
        <p:spPr>
          <a:xfrm>
            <a:off x="838200" y="4985394"/>
            <a:ext cx="715936" cy="609398"/>
          </a:xfrm>
          <a:prstGeom prst="rect">
            <a:avLst/>
          </a:prstGeom>
        </p:spPr>
        <p:txBody>
          <a:bodyPr wrap="square">
            <a:spAutoFit/>
          </a:bodyPr>
          <a:lstStyle/>
          <a:p>
            <a:pPr defTabSz="1218565">
              <a:lnSpc>
                <a:spcPct val="120000"/>
              </a:lnSpc>
            </a:pPr>
            <a:r>
              <a:rPr lang="en-US" altLang="zh-CN" sz="2800" i="1" kern="1000" dirty="0">
                <a:solidFill>
                  <a:srgbClr val="008778"/>
                </a:solidFill>
                <a:latin typeface="Aharoni" panose="02010803020104030203" pitchFamily="2" charset="-79"/>
                <a:ea typeface="方正书宋简体"/>
                <a:cs typeface="Aharoni" panose="02010803020104030203" pitchFamily="2" charset="-79"/>
              </a:rPr>
              <a:t> K</a:t>
            </a:r>
            <a:r>
              <a:rPr lang="en-GB" altLang="zh-CN" sz="2800" i="1" kern="1000" baseline="-25000" dirty="0">
                <a:solidFill>
                  <a:srgbClr val="008778"/>
                </a:solidFill>
                <a:latin typeface="Aharoni" panose="02010803020104030203" pitchFamily="2" charset="-79"/>
                <a:ea typeface="方正书宋简体"/>
                <a:cs typeface="Aharoni" panose="02010803020104030203" pitchFamily="2" charset="-79"/>
              </a:rPr>
              <a:t>p</a:t>
            </a:r>
            <a:endParaRPr lang="en-US" sz="2800" dirty="0">
              <a:solidFill>
                <a:srgbClr val="008778"/>
              </a:solidFill>
              <a:latin typeface="Aharoni" panose="02010803020104030203" pitchFamily="2" charset="-79"/>
              <a:cs typeface="Aharoni" panose="02010803020104030203" pitchFamily="2" charset="-79"/>
            </a:endParaRPr>
          </a:p>
        </p:txBody>
      </p:sp>
      <p:sp>
        <p:nvSpPr>
          <p:cNvPr id="68" name="Rectangle 100"/>
          <p:cNvSpPr/>
          <p:nvPr/>
        </p:nvSpPr>
        <p:spPr>
          <a:xfrm>
            <a:off x="2659103" y="5618941"/>
            <a:ext cx="1010307" cy="477054"/>
          </a:xfrm>
          <a:prstGeom prst="rect">
            <a:avLst/>
          </a:prstGeom>
        </p:spPr>
        <p:txBody>
          <a:bodyPr wrap="square">
            <a:spAutoFit/>
          </a:bodyPr>
          <a:lstStyle/>
          <a:p>
            <a:pPr defTabSz="1218565">
              <a:lnSpc>
                <a:spcPct val="125000"/>
              </a:lnSpc>
            </a:pPr>
            <a:r>
              <a:rPr lang="zh-CN" altLang="en-US" sz="2000" dirty="0">
                <a:solidFill>
                  <a:srgbClr val="000000"/>
                </a:solidFill>
                <a:latin typeface="微软雅黑" panose="020B0503020204020204" pitchFamily="34" charset="-122"/>
                <a:ea typeface="微软雅黑" panose="020B0503020204020204" pitchFamily="34" charset="-122"/>
              </a:rPr>
              <a:t>年股利</a:t>
            </a:r>
            <a:endParaRPr lang="en-US" sz="2000" dirty="0">
              <a:solidFill>
                <a:srgbClr val="000000"/>
              </a:solidFill>
              <a:latin typeface="微软雅黑" panose="020B0503020204020204" pitchFamily="34" charset="-122"/>
              <a:ea typeface="微软雅黑" panose="020B0503020204020204" pitchFamily="34" charset="-122"/>
            </a:endParaRPr>
          </a:p>
        </p:txBody>
      </p:sp>
      <p:graphicFrame>
        <p:nvGraphicFramePr>
          <p:cNvPr id="5" name="Object 3"/>
          <p:cNvGraphicFramePr>
            <a:graphicFrameLocks noChangeAspect="1"/>
          </p:cNvGraphicFramePr>
          <p:nvPr/>
        </p:nvGraphicFramePr>
        <p:xfrm>
          <a:off x="1293883" y="3599636"/>
          <a:ext cx="2921000" cy="1177925"/>
        </p:xfrm>
        <a:graphic>
          <a:graphicData uri="http://schemas.openxmlformats.org/presentationml/2006/ole">
            <mc:AlternateContent xmlns:mc="http://schemas.openxmlformats.org/markup-compatibility/2006">
              <mc:Choice xmlns:v="urn:schemas-microsoft-com:vml" Requires="v">
                <p:oleObj spid="_x0000_s31788" name="" r:id="rId1" imgW="18288000" imgH="7924800" progId="">
                  <p:embed/>
                </p:oleObj>
              </mc:Choice>
              <mc:Fallback>
                <p:oleObj name="" r:id="rId1" imgW="18288000" imgH="7924800" progId="">
                  <p:embed/>
                  <p:pic>
                    <p:nvPicPr>
                      <p:cNvPr id="0" name="图片 31787"/>
                      <p:cNvPicPr>
                        <a:picLocks noChangeAspect="1"/>
                      </p:cNvPicPr>
                      <p:nvPr/>
                    </p:nvPicPr>
                    <p:blipFill>
                      <a:blip r:embed="rId2"/>
                      <a:stretch>
                        <a:fillRect/>
                      </a:stretch>
                    </p:blipFill>
                    <p:spPr>
                      <a:xfrm>
                        <a:off x="1293883" y="3599636"/>
                        <a:ext cx="2921000" cy="1177925"/>
                      </a:xfrm>
                      <a:prstGeom prst="rect">
                        <a:avLst/>
                      </a:prstGeom>
                      <a:solidFill>
                        <a:srgbClr val="F2F2F2"/>
                      </a:solidFill>
                      <a:ln w="9525">
                        <a:noFill/>
                      </a:ln>
                    </p:spPr>
                  </p:pic>
                </p:oleObj>
              </mc:Fallback>
            </mc:AlternateContent>
          </a:graphicData>
        </a:graphic>
      </p:graphicFrame>
      <p:sp>
        <p:nvSpPr>
          <p:cNvPr id="20" name="矩形 19"/>
          <p:cNvSpPr/>
          <p:nvPr/>
        </p:nvSpPr>
        <p:spPr>
          <a:xfrm>
            <a:off x="565011" y="1967422"/>
            <a:ext cx="6500184" cy="1692771"/>
          </a:xfrm>
          <a:prstGeom prst="rect">
            <a:avLst/>
          </a:prstGeom>
        </p:spPr>
        <p:txBody>
          <a:bodyPr wrap="square">
            <a:spAutoFit/>
          </a:bodyPr>
          <a:lstStyle/>
          <a:p>
            <a:pPr>
              <a:lnSpc>
                <a:spcPct val="130000"/>
              </a:lnSpc>
              <a:defRPr/>
            </a:pPr>
            <a:r>
              <a:rPr lang="zh-CN" altLang="en-US" sz="2600" kern="1000" dirty="0">
                <a:latin typeface="微软雅黑" panose="020B0503020204020204" pitchFamily="34" charset="-122"/>
                <a:ea typeface="微软雅黑" panose="020B0503020204020204" pitchFamily="34" charset="-122"/>
                <a:cs typeface="Times New Roman" panose="02020603050405020304" pitchFamily="18" charset="0"/>
              </a:rPr>
              <a:t>      优先股</a:t>
            </a:r>
            <a:r>
              <a:rPr lang="zh-CN" altLang="en-US" sz="2700" kern="1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股利每年固定</a:t>
            </a:r>
            <a:r>
              <a:rPr lang="zh-CN" altLang="en-US" sz="2600" kern="1000" dirty="0">
                <a:latin typeface="微软雅黑" panose="020B0503020204020204" pitchFamily="34" charset="-122"/>
                <a:ea typeface="微软雅黑" panose="020B0503020204020204" pitchFamily="34" charset="-122"/>
                <a:cs typeface="Times New Roman" panose="02020603050405020304" pitchFamily="18" charset="0"/>
              </a:rPr>
              <a:t>，就如同债券固定的利息</a:t>
            </a:r>
            <a:r>
              <a:rPr lang="en-US" altLang="zh-CN" sz="2600" kern="1000" dirty="0">
                <a:latin typeface="微软雅黑" panose="020B0503020204020204" pitchFamily="34" charset="-122"/>
                <a:ea typeface="微软雅黑" panose="020B0503020204020204" pitchFamily="34" charset="-122"/>
                <a:cs typeface="Times New Roman" panose="02020603050405020304" pitchFamily="18" charset="0"/>
              </a:rPr>
              <a:t>I</a:t>
            </a:r>
            <a:r>
              <a:rPr lang="zh-CN" altLang="en-US" sz="2600" kern="1000" dirty="0">
                <a:latin typeface="微软雅黑" panose="020B0503020204020204" pitchFamily="34" charset="-122"/>
                <a:ea typeface="微软雅黑" panose="020B0503020204020204" pitchFamily="34" charset="-122"/>
                <a:cs typeface="Times New Roman" panose="02020603050405020304" pitchFamily="18" charset="0"/>
              </a:rPr>
              <a:t>，但它和普通股股利一样是在税后支付，</a:t>
            </a:r>
            <a:r>
              <a:rPr lang="zh-CN" altLang="en-US" sz="2700" kern="1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不能抵税</a:t>
            </a:r>
            <a:r>
              <a:rPr lang="zh-CN" altLang="en-US" sz="2600" kern="1000" dirty="0">
                <a:latin typeface="微软雅黑" panose="020B0503020204020204" pitchFamily="34" charset="-122"/>
                <a:ea typeface="微软雅黑" panose="020B0503020204020204" pitchFamily="34" charset="-122"/>
                <a:cs typeface="Times New Roman" panose="02020603050405020304" pitchFamily="18" charset="0"/>
              </a:rPr>
              <a:t>。所以其成本率计算如下：</a:t>
            </a:r>
            <a:endParaRPr lang="zh-CN" altLang="en-US" sz="2600" dirty="0">
              <a:latin typeface="微软雅黑" panose="020B0503020204020204" pitchFamily="34" charset="-122"/>
              <a:ea typeface="微软雅黑" panose="020B0503020204020204" pitchFamily="34" charset="-122"/>
            </a:endParaRPr>
          </a:p>
        </p:txBody>
      </p:sp>
      <p:pic>
        <p:nvPicPr>
          <p:cNvPr id="129028" name="Picture 4"/>
          <p:cNvPicPr>
            <a:picLocks noChangeAspect="1" noChangeArrowheads="1"/>
          </p:cNvPicPr>
          <p:nvPr/>
        </p:nvPicPr>
        <p:blipFill>
          <a:blip r:embed="rId3"/>
          <a:srcRect/>
          <a:stretch>
            <a:fillRect/>
          </a:stretch>
        </p:blipFill>
        <p:spPr bwMode="auto">
          <a:xfrm>
            <a:off x="7323991" y="1082517"/>
            <a:ext cx="4313189" cy="2639223"/>
          </a:xfrm>
          <a:prstGeom prst="rect">
            <a:avLst/>
          </a:prstGeom>
          <a:noFill/>
          <a:ln w="9525">
            <a:noFill/>
            <a:miter lim="800000"/>
            <a:headEnd/>
            <a:tailEnd/>
          </a:ln>
          <a:effectLst/>
        </p:spPr>
      </p:pic>
      <p:sp>
        <p:nvSpPr>
          <p:cNvPr id="28" name="Rectangle 101"/>
          <p:cNvSpPr/>
          <p:nvPr/>
        </p:nvSpPr>
        <p:spPr>
          <a:xfrm>
            <a:off x="2869111" y="5031088"/>
            <a:ext cx="295145" cy="587853"/>
          </a:xfrm>
          <a:prstGeom prst="rect">
            <a:avLst/>
          </a:prstGeom>
        </p:spPr>
        <p:txBody>
          <a:bodyPr wrap="square">
            <a:spAutoFit/>
          </a:bodyPr>
          <a:lstStyle/>
          <a:p>
            <a:pPr defTabSz="1218565">
              <a:lnSpc>
                <a:spcPct val="120000"/>
              </a:lnSpc>
            </a:pPr>
            <a:r>
              <a:rPr lang="en-US" sz="2800" dirty="0">
                <a:solidFill>
                  <a:srgbClr val="008778"/>
                </a:solidFill>
                <a:latin typeface="Aharoni" panose="02010803020104030203" pitchFamily="2" charset="-79"/>
                <a:cs typeface="Aharoni" panose="02010803020104030203" pitchFamily="2" charset="-79"/>
              </a:rPr>
              <a:t>D</a:t>
            </a:r>
            <a:endParaRPr lang="en-US" sz="2800" dirty="0">
              <a:solidFill>
                <a:srgbClr val="008778"/>
              </a:solidFill>
              <a:latin typeface="Aharoni" panose="02010803020104030203" pitchFamily="2" charset="-79"/>
              <a:cs typeface="Aharoni" panose="02010803020104030203" pitchFamily="2" charset="-79"/>
            </a:endParaRPr>
          </a:p>
        </p:txBody>
      </p:sp>
      <p:sp>
        <p:nvSpPr>
          <p:cNvPr id="29" name="Rectangle 101"/>
          <p:cNvSpPr/>
          <p:nvPr/>
        </p:nvSpPr>
        <p:spPr>
          <a:xfrm>
            <a:off x="3815103" y="5033667"/>
            <a:ext cx="672733" cy="587853"/>
          </a:xfrm>
          <a:prstGeom prst="rect">
            <a:avLst/>
          </a:prstGeom>
        </p:spPr>
        <p:txBody>
          <a:bodyPr wrap="square">
            <a:spAutoFit/>
          </a:bodyPr>
          <a:lstStyle/>
          <a:p>
            <a:pPr defTabSz="1218565">
              <a:lnSpc>
                <a:spcPct val="120000"/>
              </a:lnSpc>
            </a:pPr>
            <a:r>
              <a:rPr lang="en-US" sz="2800" dirty="0">
                <a:solidFill>
                  <a:srgbClr val="008778"/>
                </a:solidFill>
                <a:latin typeface="Aharoni" panose="02010803020104030203" pitchFamily="2" charset="-79"/>
                <a:cs typeface="Aharoni" panose="02010803020104030203" pitchFamily="2" charset="-79"/>
              </a:rPr>
              <a:t>P0</a:t>
            </a:r>
            <a:endParaRPr lang="en-US" sz="2800" dirty="0">
              <a:solidFill>
                <a:srgbClr val="008778"/>
              </a:solidFill>
              <a:latin typeface="Aharoni" panose="02010803020104030203" pitchFamily="2" charset="-79"/>
              <a:cs typeface="Aharoni" panose="02010803020104030203" pitchFamily="2" charset="-79"/>
            </a:endParaRPr>
          </a:p>
        </p:txBody>
      </p:sp>
      <p:sp>
        <p:nvSpPr>
          <p:cNvPr id="30" name="Rectangle 100"/>
          <p:cNvSpPr/>
          <p:nvPr/>
        </p:nvSpPr>
        <p:spPr>
          <a:xfrm>
            <a:off x="3738951" y="5621520"/>
            <a:ext cx="1023154" cy="477054"/>
          </a:xfrm>
          <a:prstGeom prst="rect">
            <a:avLst/>
          </a:prstGeom>
        </p:spPr>
        <p:txBody>
          <a:bodyPr wrap="square">
            <a:spAutoFit/>
          </a:bodyPr>
          <a:lstStyle/>
          <a:p>
            <a:pPr defTabSz="1218565">
              <a:lnSpc>
                <a:spcPct val="125000"/>
              </a:lnSpc>
            </a:pPr>
            <a:r>
              <a:rPr lang="zh-CN" altLang="en-US" sz="2000" dirty="0">
                <a:solidFill>
                  <a:srgbClr val="000000"/>
                </a:solidFill>
                <a:latin typeface="微软雅黑" panose="020B0503020204020204" pitchFamily="34" charset="-122"/>
                <a:ea typeface="微软雅黑" panose="020B0503020204020204" pitchFamily="34" charset="-122"/>
              </a:rPr>
              <a:t>发行额</a:t>
            </a:r>
            <a:endParaRPr lang="en-US" sz="2000" dirty="0">
              <a:solidFill>
                <a:srgbClr val="000000"/>
              </a:solidFill>
              <a:latin typeface="微软雅黑" panose="020B0503020204020204" pitchFamily="34" charset="-122"/>
              <a:ea typeface="微软雅黑" panose="020B0503020204020204" pitchFamily="34" charset="-122"/>
            </a:endParaRPr>
          </a:p>
        </p:txBody>
      </p:sp>
      <p:sp>
        <p:nvSpPr>
          <p:cNvPr id="17" name="灯片编号占位符 2"/>
          <p:cNvSpPr>
            <a:spLocks noGrp="1"/>
          </p:cNvSpPr>
          <p:nvPr>
            <p:ph type="sldNum" sz="quarter" idx="12"/>
          </p:nvPr>
        </p:nvSpPr>
        <p:spPr>
          <a:xfrm>
            <a:off x="11323638" y="6240463"/>
            <a:ext cx="495300" cy="354012"/>
          </a:xfrm>
        </p:spPr>
        <p:txBody>
          <a:bodyPr/>
          <a:lstStyle/>
          <a:p>
            <a:pPr>
              <a:defRPr/>
            </a:pPr>
            <a:fld id="{D7B2561F-8D0C-4E92-B875-E1FFE0E129D5}" type="slidenum">
              <a:rPr lang="en-US"/>
            </a:fld>
            <a:endParaRPr lang="en-US" dirty="0"/>
          </a:p>
        </p:txBody>
      </p:sp>
      <p:sp>
        <p:nvSpPr>
          <p:cNvPr id="15" name="标题 4"/>
          <p:cNvSpPr txBox="1"/>
          <p:nvPr/>
        </p:nvSpPr>
        <p:spPr>
          <a:xfrm>
            <a:off x="838200" y="146601"/>
            <a:ext cx="10515600" cy="535531"/>
          </a:xfrm>
          <a:prstGeom prst="rect">
            <a:avLst/>
          </a:prstGeom>
        </p:spPr>
        <p:txBody>
          <a:bodyPr>
            <a:spAutoFit/>
          </a:bodyPr>
          <a:lstStyle/>
          <a:p>
            <a:pPr algn="ctr" fontAlgn="auto">
              <a:lnSpc>
                <a:spcPct val="90000"/>
              </a:lnSpc>
              <a:spcAft>
                <a:spcPts val="0"/>
              </a:spcAft>
              <a:defRPr/>
            </a:pPr>
            <a:r>
              <a:rPr lang="zh-CN" altLang="en-US" sz="3200" b="1" dirty="0">
                <a:solidFill>
                  <a:schemeClr val="bg2">
                    <a:lumMod val="50000"/>
                  </a:schemeClr>
                </a:solidFill>
                <a:latin typeface="微软雅黑" panose="020B0503020204020204" pitchFamily="34" charset="-122"/>
                <a:ea typeface="微软雅黑" panose="020B0503020204020204" pitchFamily="34" charset="-122"/>
                <a:cs typeface="+mj-cs"/>
              </a:rPr>
              <a:t>   </a:t>
            </a:r>
            <a:r>
              <a:rPr lang="zh-CN" altLang="en-US" sz="3200" b="1" dirty="0">
                <a:solidFill>
                  <a:schemeClr val="bg2">
                    <a:lumMod val="50000"/>
                  </a:schemeClr>
                </a:solidFill>
                <a:latin typeface="微软雅黑" panose="020B0503020204020204" pitchFamily="34" charset="-122"/>
                <a:ea typeface="微软雅黑" panose="020B0503020204020204" pitchFamily="34" charset="-122"/>
              </a:rPr>
              <a:t>（</a:t>
            </a:r>
            <a:r>
              <a:rPr lang="en-US" altLang="zh-CN" sz="3200" b="1" dirty="0">
                <a:solidFill>
                  <a:schemeClr val="bg2">
                    <a:lumMod val="50000"/>
                  </a:schemeClr>
                </a:solidFill>
                <a:latin typeface="微软雅黑" panose="020B0503020204020204" pitchFamily="34" charset="-122"/>
                <a:ea typeface="微软雅黑" panose="020B0503020204020204" pitchFamily="34" charset="-122"/>
              </a:rPr>
              <a:t>2</a:t>
            </a:r>
            <a:r>
              <a:rPr lang="zh-CN" altLang="en-US" sz="3200" b="1" dirty="0">
                <a:solidFill>
                  <a:schemeClr val="bg2">
                    <a:lumMod val="50000"/>
                  </a:schemeClr>
                </a:solidFill>
                <a:latin typeface="微软雅黑" panose="020B0503020204020204" pitchFamily="34" charset="-122"/>
                <a:ea typeface="微软雅黑" panose="020B0503020204020204" pitchFamily="34" charset="-122"/>
              </a:rPr>
              <a:t>）计算个别资本成本率</a:t>
            </a:r>
            <a:endParaRPr lang="zh-CN" altLang="en-US" sz="3200" b="1" dirty="0">
              <a:solidFill>
                <a:schemeClr val="bg2">
                  <a:lumMod val="50000"/>
                </a:schemeClr>
              </a:solidFill>
              <a:latin typeface="微软雅黑" panose="020B0503020204020204" pitchFamily="34" charset="-122"/>
              <a:ea typeface="微软雅黑" panose="020B0503020204020204" pitchFamily="34" charset="-122"/>
            </a:endParaRPr>
          </a:p>
        </p:txBody>
      </p:sp>
      <p:grpSp>
        <p:nvGrpSpPr>
          <p:cNvPr id="18" name="组合 36"/>
          <p:cNvGrpSpPr/>
          <p:nvPr/>
        </p:nvGrpSpPr>
        <p:grpSpPr bwMode="auto">
          <a:xfrm>
            <a:off x="3383604" y="798722"/>
            <a:ext cx="5894868" cy="117878"/>
            <a:chOff x="5357217" y="1143000"/>
            <a:chExt cx="1490133" cy="101600"/>
          </a:xfrm>
        </p:grpSpPr>
        <p:cxnSp>
          <p:nvCxnSpPr>
            <p:cNvPr id="19" name="Straight Connector 30"/>
            <p:cNvCxnSpPr/>
            <p:nvPr/>
          </p:nvCxnSpPr>
          <p:spPr>
            <a:xfrm>
              <a:off x="5357217" y="1143000"/>
              <a:ext cx="1490133"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31"/>
            <p:cNvCxnSpPr/>
            <p:nvPr/>
          </p:nvCxnSpPr>
          <p:spPr>
            <a:xfrm>
              <a:off x="5509516" y="1244600"/>
              <a:ext cx="1185535"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2" name="Rectangle 8"/>
          <p:cNvSpPr>
            <a:spLocks noChangeArrowheads="1"/>
          </p:cNvSpPr>
          <p:nvPr/>
        </p:nvSpPr>
        <p:spPr bwMode="auto">
          <a:xfrm>
            <a:off x="5196254" y="3910149"/>
            <a:ext cx="6391240" cy="2410403"/>
          </a:xfrm>
          <a:prstGeom prst="rect">
            <a:avLst/>
          </a:prstGeom>
          <a:solidFill>
            <a:schemeClr val="bg1"/>
          </a:solidFill>
          <a:ln w="9525">
            <a:solidFill>
              <a:schemeClr val="accent1"/>
            </a:solidFill>
            <a:miter lim="800000"/>
          </a:ln>
          <a:effectLst/>
        </p:spPr>
        <p:txBody>
          <a:bodyPr wrap="square" lIns="90488" tIns="44450" rIns="90488" bIns="44450">
            <a:spAutoFit/>
          </a:bodyPr>
          <a:lstStyle/>
          <a:p>
            <a:pPr marL="342900" indent="-342900">
              <a:spcBef>
                <a:spcPct val="20000"/>
              </a:spcBef>
              <a:buClr>
                <a:schemeClr val="hlink"/>
              </a:buClr>
              <a:buSzPct val="70000"/>
              <a:buFont typeface="Wingdings" panose="05000000000000000000" pitchFamily="2" charset="2"/>
              <a:buNone/>
              <a:defRPr/>
            </a:pPr>
            <a:r>
              <a:rPr lang="zh-CN" altLang="en-US" sz="2600" b="1" dirty="0">
                <a:effectLst>
                  <a:outerShdw blurRad="38100" dist="38100" dir="2700000" algn="tl">
                    <a:srgbClr val="C0C0C0"/>
                  </a:outerShdw>
                </a:effectLst>
                <a:latin typeface="Times New Roman" panose="02020603050405020304" pitchFamily="18" charset="0"/>
              </a:rPr>
              <a:t>优先股的年股息</a:t>
            </a:r>
            <a:r>
              <a:rPr lang="en-US" altLang="zh-CN" sz="2600" b="1" dirty="0">
                <a:solidFill>
                  <a:srgbClr val="EA0E0E"/>
                </a:solidFill>
                <a:effectLst>
                  <a:outerShdw blurRad="38100" dist="38100" dir="2700000" algn="tl">
                    <a:srgbClr val="C0C0C0"/>
                  </a:outerShdw>
                </a:effectLst>
                <a:latin typeface="Times New Roman" panose="02020603050405020304" pitchFamily="18" charset="0"/>
              </a:rPr>
              <a:t>DP   </a:t>
            </a:r>
            <a:endParaRPr lang="en-US" altLang="zh-CN" sz="2600" b="1" dirty="0">
              <a:solidFill>
                <a:srgbClr val="EA0E0E"/>
              </a:solidFill>
              <a:effectLst>
                <a:outerShdw blurRad="38100" dist="38100" dir="2700000" algn="tl">
                  <a:srgbClr val="C0C0C0"/>
                </a:outerShdw>
              </a:effectLst>
              <a:latin typeface="Times New Roman" panose="02020603050405020304" pitchFamily="18" charset="0"/>
            </a:endParaRPr>
          </a:p>
          <a:p>
            <a:pPr marL="342900" indent="-342900">
              <a:spcBef>
                <a:spcPct val="20000"/>
              </a:spcBef>
              <a:buClr>
                <a:schemeClr val="hlink"/>
              </a:buClr>
              <a:buSzPct val="70000"/>
              <a:buFont typeface="Wingdings" panose="05000000000000000000" pitchFamily="2" charset="2"/>
              <a:buNone/>
              <a:defRPr/>
            </a:pPr>
            <a:r>
              <a:rPr lang="en-US" altLang="zh-CN" sz="2600" b="1" dirty="0">
                <a:effectLst>
                  <a:outerShdw blurRad="38100" dist="38100" dir="2700000" algn="tl">
                    <a:srgbClr val="C0C0C0"/>
                  </a:outerShdw>
                </a:effectLst>
                <a:latin typeface="Times New Roman" panose="02020603050405020304" pitchFamily="18" charset="0"/>
              </a:rPr>
              <a:t>1.</a:t>
            </a:r>
            <a:r>
              <a:rPr lang="zh-CN" altLang="en-US" sz="2600" b="1" dirty="0">
                <a:effectLst>
                  <a:outerShdw blurRad="38100" dist="38100" dir="2700000" algn="tl">
                    <a:srgbClr val="C0C0C0"/>
                  </a:outerShdw>
                </a:effectLst>
                <a:latin typeface="Times New Roman" panose="02020603050405020304" pitchFamily="18" charset="0"/>
              </a:rPr>
              <a:t>股数*每股年利息</a:t>
            </a:r>
            <a:endParaRPr lang="zh-CN" altLang="en-US" sz="2600" b="1" dirty="0">
              <a:effectLst>
                <a:outerShdw blurRad="38100" dist="38100" dir="2700000" algn="tl">
                  <a:srgbClr val="C0C0C0"/>
                </a:outerShdw>
              </a:effectLst>
              <a:latin typeface="Times New Roman" panose="02020603050405020304" pitchFamily="18" charset="0"/>
            </a:endParaRPr>
          </a:p>
          <a:p>
            <a:pPr marL="342900" indent="-342900">
              <a:spcBef>
                <a:spcPct val="20000"/>
              </a:spcBef>
              <a:buClr>
                <a:schemeClr val="hlink"/>
              </a:buClr>
              <a:buSzPct val="70000"/>
              <a:buFont typeface="Wingdings" panose="05000000000000000000" pitchFamily="2" charset="2"/>
              <a:buNone/>
              <a:defRPr/>
            </a:pPr>
            <a:r>
              <a:rPr lang="en-US" altLang="zh-CN" sz="2600" b="1" dirty="0">
                <a:effectLst>
                  <a:outerShdw blurRad="38100" dist="38100" dir="2700000" algn="tl">
                    <a:srgbClr val="C0C0C0"/>
                  </a:outerShdw>
                </a:effectLst>
                <a:latin typeface="Times New Roman" panose="02020603050405020304" pitchFamily="18" charset="0"/>
              </a:rPr>
              <a:t>2.</a:t>
            </a:r>
            <a:r>
              <a:rPr lang="zh-CN" altLang="en-US" sz="2600" b="1" dirty="0">
                <a:effectLst>
                  <a:outerShdw blurRad="38100" dist="38100" dir="2700000" algn="tl">
                    <a:srgbClr val="C0C0C0"/>
                  </a:outerShdw>
                </a:effectLst>
                <a:latin typeface="Times New Roman" panose="02020603050405020304" pitchFamily="18" charset="0"/>
              </a:rPr>
              <a:t>股金总额*年股息率</a:t>
            </a:r>
            <a:r>
              <a:rPr lang="en-US" altLang="zh-CN" sz="2600" b="1" dirty="0">
                <a:effectLst>
                  <a:outerShdw blurRad="38100" dist="38100" dir="2700000" algn="tl">
                    <a:srgbClr val="C0C0C0"/>
                  </a:outerShdw>
                </a:effectLst>
                <a:latin typeface="Times New Roman" panose="02020603050405020304" pitchFamily="18" charset="0"/>
              </a:rPr>
              <a:t>(</a:t>
            </a:r>
            <a:r>
              <a:rPr lang="zh-CN" altLang="en-US" sz="2600" b="1" dirty="0">
                <a:effectLst>
                  <a:outerShdw blurRad="38100" dist="38100" dir="2700000" algn="tl">
                    <a:srgbClr val="C0C0C0"/>
                  </a:outerShdw>
                </a:effectLst>
                <a:latin typeface="Times New Roman" panose="02020603050405020304" pitchFamily="18" charset="0"/>
              </a:rPr>
              <a:t>股金总额为</a:t>
            </a:r>
            <a:r>
              <a:rPr lang="zh-CN" altLang="en-US" sz="2600" b="1" dirty="0">
                <a:solidFill>
                  <a:srgbClr val="EA0E0E"/>
                </a:solidFill>
                <a:effectLst>
                  <a:outerShdw blurRad="38100" dist="38100" dir="2700000" algn="tl">
                    <a:srgbClr val="C0C0C0"/>
                  </a:outerShdw>
                </a:effectLst>
                <a:latin typeface="Times New Roman" panose="02020603050405020304" pitchFamily="18" charset="0"/>
              </a:rPr>
              <a:t>面值</a:t>
            </a:r>
            <a:r>
              <a:rPr lang="en-US" altLang="zh-CN" sz="2600" b="1" dirty="0">
                <a:effectLst>
                  <a:outerShdw blurRad="38100" dist="38100" dir="2700000" algn="tl">
                    <a:srgbClr val="C0C0C0"/>
                  </a:outerShdw>
                </a:effectLst>
                <a:latin typeface="Times New Roman" panose="02020603050405020304" pitchFamily="18" charset="0"/>
              </a:rPr>
              <a:t>)</a:t>
            </a:r>
            <a:endParaRPr lang="en-US" altLang="zh-CN" sz="2600" b="1" dirty="0">
              <a:effectLst>
                <a:outerShdw blurRad="38100" dist="38100" dir="2700000" algn="tl">
                  <a:srgbClr val="C0C0C0"/>
                </a:outerShdw>
              </a:effectLst>
              <a:latin typeface="Times New Roman" panose="02020603050405020304" pitchFamily="18" charset="0"/>
            </a:endParaRPr>
          </a:p>
          <a:p>
            <a:pPr marL="342900" indent="-342900">
              <a:spcBef>
                <a:spcPct val="20000"/>
              </a:spcBef>
              <a:buClr>
                <a:schemeClr val="hlink"/>
              </a:buClr>
              <a:buSzPct val="70000"/>
              <a:buFont typeface="Wingdings" panose="05000000000000000000" pitchFamily="2" charset="2"/>
              <a:buNone/>
              <a:defRPr/>
            </a:pPr>
            <a:r>
              <a:rPr lang="en-US" altLang="zh-CN" sz="2600" b="1">
                <a:effectLst>
                  <a:outerShdw blurRad="38100" dist="38100" dir="2700000" algn="tl">
                    <a:srgbClr val="C0C0C0"/>
                  </a:outerShdw>
                </a:effectLst>
                <a:latin typeface="Times New Roman" panose="02020603050405020304" pitchFamily="18" charset="0"/>
              </a:rPr>
              <a:t>P</a:t>
            </a:r>
            <a:r>
              <a:rPr lang="en-US" altLang="zh-CN" sz="1600" b="1">
                <a:effectLst>
                  <a:outerShdw blurRad="38100" dist="38100" dir="2700000" algn="tl">
                    <a:srgbClr val="C0C0C0"/>
                  </a:outerShdw>
                </a:effectLst>
                <a:latin typeface="Times New Roman" panose="02020603050405020304" pitchFamily="18" charset="0"/>
              </a:rPr>
              <a:t>o</a:t>
            </a:r>
            <a:r>
              <a:rPr lang="zh-CN" altLang="en-US" sz="2600" b="1">
                <a:effectLst>
                  <a:outerShdw blurRad="38100" dist="38100" dir="2700000" algn="tl">
                    <a:srgbClr val="C0C0C0"/>
                  </a:outerShdw>
                </a:effectLst>
                <a:latin typeface="Times New Roman" panose="02020603050405020304" pitchFamily="18" charset="0"/>
              </a:rPr>
              <a:t>为</a:t>
            </a:r>
            <a:r>
              <a:rPr lang="zh-CN" altLang="en-US" sz="2600" b="1" dirty="0">
                <a:effectLst>
                  <a:outerShdw blurRad="38100" dist="38100" dir="2700000" algn="tl">
                    <a:srgbClr val="C0C0C0"/>
                  </a:outerShdw>
                </a:effectLst>
                <a:latin typeface="Times New Roman" panose="02020603050405020304" pitchFamily="18" charset="0"/>
              </a:rPr>
              <a:t>股票发行价（现行市价）</a:t>
            </a:r>
            <a:endParaRPr lang="zh-CN" altLang="en-US" sz="2600" b="1" dirty="0">
              <a:effectLst>
                <a:outerShdw blurRad="38100" dist="38100" dir="2700000" algn="tl">
                  <a:srgbClr val="C0C0C0"/>
                </a:outerShdw>
              </a:effectLst>
              <a:latin typeface="Times New Roman" panose="02020603050405020304" pitchFamily="18" charset="0"/>
            </a:endParaRPr>
          </a:p>
          <a:p>
            <a:pPr marL="342900" indent="-342900">
              <a:spcBef>
                <a:spcPct val="20000"/>
              </a:spcBef>
              <a:buClr>
                <a:schemeClr val="hlink"/>
              </a:buClr>
              <a:buSzPct val="70000"/>
              <a:buFont typeface="Wingdings" panose="05000000000000000000" pitchFamily="2" charset="2"/>
              <a:buNone/>
              <a:defRPr/>
            </a:pPr>
            <a:r>
              <a:rPr lang="zh-CN" altLang="en-US" sz="2600" b="1" dirty="0">
                <a:solidFill>
                  <a:srgbClr val="0000FF"/>
                </a:solidFill>
                <a:effectLst>
                  <a:outerShdw blurRad="38100" dist="38100" dir="2700000" algn="tl">
                    <a:srgbClr val="C0C0C0"/>
                  </a:outerShdw>
                </a:effectLst>
                <a:latin typeface="Times New Roman" panose="02020603050405020304" pitchFamily="18" charset="0"/>
              </a:rPr>
              <a:t>优先股的股息不能抵税</a:t>
            </a:r>
            <a:r>
              <a:rPr lang="en-US" altLang="zh-CN" sz="2600" b="1" dirty="0">
                <a:solidFill>
                  <a:srgbClr val="0000FF"/>
                </a:solidFill>
                <a:effectLst>
                  <a:outerShdw blurRad="38100" dist="38100" dir="2700000" algn="tl">
                    <a:srgbClr val="C0C0C0"/>
                  </a:outerShdw>
                </a:effectLst>
                <a:latin typeface="Times New Roman" panose="02020603050405020304" pitchFamily="18" charset="0"/>
              </a:rPr>
              <a:t>.</a:t>
            </a:r>
            <a:endParaRPr lang="en-US" altLang="zh-CN" sz="2600" b="1" dirty="0">
              <a:solidFill>
                <a:srgbClr val="0000FF"/>
              </a:solidFill>
              <a:effectLst>
                <a:outerShdw blurRad="38100" dist="38100" dir="2700000" algn="tl">
                  <a:srgbClr val="C0C0C0"/>
                </a:outerShdw>
              </a:effectLst>
              <a:latin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withEffect">
                                  <p:stCondLst>
                                    <p:cond delay="0"/>
                                  </p:stCondLst>
                                  <p:childTnLst>
                                    <p:set>
                                      <p:cBhvr>
                                        <p:cTn id="6" dur="1" fill="hold">
                                          <p:stCondLst>
                                            <p:cond delay="0"/>
                                          </p:stCondLst>
                                        </p:cTn>
                                        <p:tgtEl>
                                          <p:spTgt spid="59">
                                            <p:bg/>
                                          </p:spTgt>
                                        </p:tgtEl>
                                        <p:attrNameLst>
                                          <p:attrName>style.visibility</p:attrName>
                                        </p:attrNameLst>
                                      </p:cBhvr>
                                      <p:to>
                                        <p:strVal val="visible"/>
                                      </p:to>
                                    </p:set>
                                    <p:animEffect transition="in" filter="fade">
                                      <p:cBhvr>
                                        <p:cTn id="7" dur="100"/>
                                        <p:tgtEl>
                                          <p:spTgt spid="59">
                                            <p:bg/>
                                          </p:spTgt>
                                        </p:tgtEl>
                                      </p:cBhvr>
                                    </p:animEffect>
                                    <p:anim calcmode="lin" valueType="num">
                                      <p:cBhvr>
                                        <p:cTn id="8" dur="400" fill="hold"/>
                                        <p:tgtEl>
                                          <p:spTgt spid="59">
                                            <p:bg/>
                                          </p:spTgt>
                                        </p:tgtEl>
                                        <p:attrNameLst>
                                          <p:attrName>ppt_x</p:attrName>
                                        </p:attrNameLst>
                                      </p:cBhvr>
                                      <p:tavLst>
                                        <p:tav tm="0">
                                          <p:val>
                                            <p:strVal val="#ppt_x"/>
                                          </p:val>
                                        </p:tav>
                                        <p:tav tm="100000">
                                          <p:val>
                                            <p:strVal val="#ppt_x"/>
                                          </p:val>
                                        </p:tav>
                                      </p:tavLst>
                                    </p:anim>
                                    <p:anim calcmode="lin" valueType="num">
                                      <p:cBhvr>
                                        <p:cTn id="9" dur="400" fill="hold"/>
                                        <p:tgtEl>
                                          <p:spTgt spid="59">
                                            <p:bg/>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59">
                                            <p:bg/>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59">
                                            <p:bg/>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43" presetClass="entr" presetSubtype="0" fill="hold" grpId="0" nodeType="withEffect">
                                  <p:stCondLst>
                                    <p:cond delay="0"/>
                                  </p:stCondLst>
                                  <p:childTnLst>
                                    <p:set>
                                      <p:cBhvr>
                                        <p:cTn id="13" dur="1" fill="hold">
                                          <p:stCondLst>
                                            <p:cond delay="0"/>
                                          </p:stCondLst>
                                        </p:cTn>
                                        <p:tgtEl>
                                          <p:spTgt spid="59">
                                            <p:txEl>
                                              <p:pRg st="0" end="0"/>
                                            </p:txEl>
                                          </p:spTgt>
                                        </p:tgtEl>
                                        <p:attrNameLst>
                                          <p:attrName>style.visibility</p:attrName>
                                        </p:attrNameLst>
                                      </p:cBhvr>
                                      <p:to>
                                        <p:strVal val="visible"/>
                                      </p:to>
                                    </p:set>
                                    <p:animEffect transition="in" filter="fade">
                                      <p:cBhvr>
                                        <p:cTn id="14" dur="100"/>
                                        <p:tgtEl>
                                          <p:spTgt spid="59">
                                            <p:txEl>
                                              <p:pRg st="0" end="0"/>
                                            </p:txEl>
                                          </p:spTgt>
                                        </p:tgtEl>
                                      </p:cBhvr>
                                    </p:animEffect>
                                    <p:anim calcmode="lin" valueType="num">
                                      <p:cBhvr>
                                        <p:cTn id="15" dur="400" fill="hold"/>
                                        <p:tgtEl>
                                          <p:spTgt spid="59">
                                            <p:txEl>
                                              <p:pRg st="0" end="0"/>
                                            </p:txEl>
                                          </p:spTgt>
                                        </p:tgtEl>
                                        <p:attrNameLst>
                                          <p:attrName>ppt_x</p:attrName>
                                        </p:attrNameLst>
                                      </p:cBhvr>
                                      <p:tavLst>
                                        <p:tav tm="0">
                                          <p:val>
                                            <p:strVal val="#ppt_x"/>
                                          </p:val>
                                        </p:tav>
                                        <p:tav tm="100000">
                                          <p:val>
                                            <p:strVal val="#ppt_x"/>
                                          </p:val>
                                        </p:tav>
                                      </p:tavLst>
                                    </p:anim>
                                    <p:anim calcmode="lin" valueType="num">
                                      <p:cBhvr>
                                        <p:cTn id="16" dur="400" fill="hold"/>
                                        <p:tgtEl>
                                          <p:spTgt spid="59">
                                            <p:txEl>
                                              <p:pRg st="0" end="0"/>
                                            </p:txEl>
                                          </p:spTgt>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59">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59">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barn(inVertical)">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99"/>
                                        </p:tgtEl>
                                        <p:attrNameLst>
                                          <p:attrName>style.visibility</p:attrName>
                                        </p:attrNameLst>
                                      </p:cBhvr>
                                      <p:to>
                                        <p:strVal val="visible"/>
                                      </p:to>
                                    </p:set>
                                    <p:animEffect transition="in" filter="fade">
                                      <p:cBhvr>
                                        <p:cTn id="33" dur="1000"/>
                                        <p:tgtEl>
                                          <p:spTgt spid="99"/>
                                        </p:tgtEl>
                                      </p:cBhvr>
                                    </p:animEffect>
                                    <p:anim calcmode="lin" valueType="num">
                                      <p:cBhvr>
                                        <p:cTn id="34" dur="1000" fill="hold"/>
                                        <p:tgtEl>
                                          <p:spTgt spid="99"/>
                                        </p:tgtEl>
                                        <p:attrNameLst>
                                          <p:attrName>ppt_x</p:attrName>
                                        </p:attrNameLst>
                                      </p:cBhvr>
                                      <p:tavLst>
                                        <p:tav tm="0">
                                          <p:val>
                                            <p:strVal val="#ppt_x"/>
                                          </p:val>
                                        </p:tav>
                                        <p:tav tm="100000">
                                          <p:val>
                                            <p:strVal val="#ppt_x"/>
                                          </p:val>
                                        </p:tav>
                                      </p:tavLst>
                                    </p:anim>
                                    <p:anim calcmode="lin" valueType="num">
                                      <p:cBhvr>
                                        <p:cTn id="35" dur="1000" fill="hold"/>
                                        <p:tgtEl>
                                          <p:spTgt spid="99"/>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61"/>
                                        </p:tgtEl>
                                        <p:attrNameLst>
                                          <p:attrName>style.visibility</p:attrName>
                                        </p:attrNameLst>
                                      </p:cBhvr>
                                      <p:to>
                                        <p:strVal val="visible"/>
                                      </p:to>
                                    </p:set>
                                    <p:animEffect transition="in" filter="fade">
                                      <p:cBhvr>
                                        <p:cTn id="38" dur="1000"/>
                                        <p:tgtEl>
                                          <p:spTgt spid="61"/>
                                        </p:tgtEl>
                                      </p:cBhvr>
                                    </p:animEffect>
                                    <p:anim calcmode="lin" valueType="num">
                                      <p:cBhvr>
                                        <p:cTn id="39" dur="1000" fill="hold"/>
                                        <p:tgtEl>
                                          <p:spTgt spid="61"/>
                                        </p:tgtEl>
                                        <p:attrNameLst>
                                          <p:attrName>ppt_x</p:attrName>
                                        </p:attrNameLst>
                                      </p:cBhvr>
                                      <p:tavLst>
                                        <p:tav tm="0">
                                          <p:val>
                                            <p:strVal val="#ppt_x"/>
                                          </p:val>
                                        </p:tav>
                                        <p:tav tm="100000">
                                          <p:val>
                                            <p:strVal val="#ppt_x"/>
                                          </p:val>
                                        </p:tav>
                                      </p:tavLst>
                                    </p:anim>
                                    <p:anim calcmode="lin" valueType="num">
                                      <p:cBhvr>
                                        <p:cTn id="40" dur="1000" fill="hold"/>
                                        <p:tgtEl>
                                          <p:spTgt spid="61"/>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68"/>
                                        </p:tgtEl>
                                        <p:attrNameLst>
                                          <p:attrName>style.visibility</p:attrName>
                                        </p:attrNameLst>
                                      </p:cBhvr>
                                      <p:to>
                                        <p:strVal val="visible"/>
                                      </p:to>
                                    </p:set>
                                    <p:animEffect transition="in" filter="fade">
                                      <p:cBhvr>
                                        <p:cTn id="43" dur="1000"/>
                                        <p:tgtEl>
                                          <p:spTgt spid="68"/>
                                        </p:tgtEl>
                                      </p:cBhvr>
                                    </p:animEffect>
                                    <p:anim calcmode="lin" valueType="num">
                                      <p:cBhvr>
                                        <p:cTn id="44" dur="1000" fill="hold"/>
                                        <p:tgtEl>
                                          <p:spTgt spid="68"/>
                                        </p:tgtEl>
                                        <p:attrNameLst>
                                          <p:attrName>ppt_x</p:attrName>
                                        </p:attrNameLst>
                                      </p:cBhvr>
                                      <p:tavLst>
                                        <p:tav tm="0">
                                          <p:val>
                                            <p:strVal val="#ppt_x"/>
                                          </p:val>
                                        </p:tav>
                                        <p:tav tm="100000">
                                          <p:val>
                                            <p:strVal val="#ppt_x"/>
                                          </p:val>
                                        </p:tav>
                                      </p:tavLst>
                                    </p:anim>
                                    <p:anim calcmode="lin" valueType="num">
                                      <p:cBhvr>
                                        <p:cTn id="45" dur="1000" fill="hold"/>
                                        <p:tgtEl>
                                          <p:spTgt spid="68"/>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8"/>
                                        </p:tgtEl>
                                        <p:attrNameLst>
                                          <p:attrName>style.visibility</p:attrName>
                                        </p:attrNameLst>
                                      </p:cBhvr>
                                      <p:to>
                                        <p:strVal val="visible"/>
                                      </p:to>
                                    </p:set>
                                    <p:animEffect transition="in" filter="fade">
                                      <p:cBhvr>
                                        <p:cTn id="48" dur="1000"/>
                                        <p:tgtEl>
                                          <p:spTgt spid="28"/>
                                        </p:tgtEl>
                                      </p:cBhvr>
                                    </p:animEffect>
                                    <p:anim calcmode="lin" valueType="num">
                                      <p:cBhvr>
                                        <p:cTn id="49" dur="1000" fill="hold"/>
                                        <p:tgtEl>
                                          <p:spTgt spid="28"/>
                                        </p:tgtEl>
                                        <p:attrNameLst>
                                          <p:attrName>ppt_x</p:attrName>
                                        </p:attrNameLst>
                                      </p:cBhvr>
                                      <p:tavLst>
                                        <p:tav tm="0">
                                          <p:val>
                                            <p:strVal val="#ppt_x"/>
                                          </p:val>
                                        </p:tav>
                                        <p:tav tm="100000">
                                          <p:val>
                                            <p:strVal val="#ppt_x"/>
                                          </p:val>
                                        </p:tav>
                                      </p:tavLst>
                                    </p:anim>
                                    <p:anim calcmode="lin" valueType="num">
                                      <p:cBhvr>
                                        <p:cTn id="50" dur="1000" fill="hold"/>
                                        <p:tgtEl>
                                          <p:spTgt spid="28"/>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1000"/>
                                        <p:tgtEl>
                                          <p:spTgt spid="29"/>
                                        </p:tgtEl>
                                      </p:cBhvr>
                                    </p:animEffect>
                                    <p:anim calcmode="lin" valueType="num">
                                      <p:cBhvr>
                                        <p:cTn id="54" dur="1000" fill="hold"/>
                                        <p:tgtEl>
                                          <p:spTgt spid="29"/>
                                        </p:tgtEl>
                                        <p:attrNameLst>
                                          <p:attrName>ppt_x</p:attrName>
                                        </p:attrNameLst>
                                      </p:cBhvr>
                                      <p:tavLst>
                                        <p:tav tm="0">
                                          <p:val>
                                            <p:strVal val="#ppt_x"/>
                                          </p:val>
                                        </p:tav>
                                        <p:tav tm="100000">
                                          <p:val>
                                            <p:strVal val="#ppt_x"/>
                                          </p:val>
                                        </p:tav>
                                      </p:tavLst>
                                    </p:anim>
                                    <p:anim calcmode="lin" valueType="num">
                                      <p:cBhvr>
                                        <p:cTn id="55" dur="1000" fill="hold"/>
                                        <p:tgtEl>
                                          <p:spTgt spid="29"/>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fade">
                                      <p:cBhvr>
                                        <p:cTn id="58" dur="1000"/>
                                        <p:tgtEl>
                                          <p:spTgt spid="30"/>
                                        </p:tgtEl>
                                      </p:cBhvr>
                                    </p:animEffect>
                                    <p:anim calcmode="lin" valueType="num">
                                      <p:cBhvr>
                                        <p:cTn id="59" dur="1000" fill="hold"/>
                                        <p:tgtEl>
                                          <p:spTgt spid="30"/>
                                        </p:tgtEl>
                                        <p:attrNameLst>
                                          <p:attrName>ppt_x</p:attrName>
                                        </p:attrNameLst>
                                      </p:cBhvr>
                                      <p:tavLst>
                                        <p:tav tm="0">
                                          <p:val>
                                            <p:strVal val="#ppt_x"/>
                                          </p:val>
                                        </p:tav>
                                        <p:tav tm="100000">
                                          <p:val>
                                            <p:strVal val="#ppt_x"/>
                                          </p:val>
                                        </p:tav>
                                      </p:tavLst>
                                    </p:anim>
                                    <p:anim calcmode="lin" valueType="num">
                                      <p:cBhvr>
                                        <p:cTn id="60"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3" presetClass="entr" presetSubtype="10" fill="hold" grpId="0" nodeType="click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blinds(horizontal)">
                                      <p:cBhvr>
                                        <p:cTn id="6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P spid="59" grpId="0" animBg="1" build="p"/>
      <p:bldP spid="61" grpId="0"/>
      <p:bldP spid="68" grpId="0"/>
      <p:bldP spid="20" grpId="0"/>
      <p:bldP spid="28" grpId="0"/>
      <p:bldP spid="29" grpId="0"/>
      <p:bldP spid="30" grpId="0"/>
      <p:bldP spid="2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4"/>
          <p:cNvGrpSpPr/>
          <p:nvPr/>
        </p:nvGrpSpPr>
        <p:grpSpPr bwMode="auto">
          <a:xfrm>
            <a:off x="821354" y="933545"/>
            <a:ext cx="10274276" cy="2025650"/>
            <a:chOff x="416496" y="1988840"/>
            <a:chExt cx="8788758" cy="4577755"/>
          </a:xfrm>
        </p:grpSpPr>
        <p:sp>
          <p:nvSpPr>
            <p:cNvPr id="44039" name="矩形 8"/>
            <p:cNvSpPr/>
            <p:nvPr/>
          </p:nvSpPr>
          <p:spPr bwMode="auto">
            <a:xfrm>
              <a:off x="598605" y="2348877"/>
              <a:ext cx="8606649" cy="4217718"/>
            </a:xfrm>
            <a:prstGeom prst="rect">
              <a:avLst/>
            </a:prstGeom>
            <a:noFill/>
            <a:ln w="25400">
              <a:solidFill>
                <a:srgbClr val="0070C0"/>
              </a:solidFill>
              <a:miter lim="800000"/>
            </a:ln>
          </p:spPr>
          <p:txBody>
            <a:bodyPr/>
            <a:lstStyle/>
            <a:p>
              <a:pPr>
                <a:lnSpc>
                  <a:spcPct val="130000"/>
                </a:lnSpc>
              </a:pPr>
              <a:r>
                <a:rPr lang="zh-CN" altLang="en-US" sz="3200" b="1" dirty="0">
                  <a:solidFill>
                    <a:srgbClr val="333333"/>
                  </a:solidFill>
                  <a:latin typeface="Times New Roman" panose="02020603050405020304" pitchFamily="18" charset="0"/>
                </a:rPr>
                <a:t>       </a:t>
              </a:r>
              <a:r>
                <a:rPr lang="zh-CN" altLang="en-US" sz="2800" dirty="0">
                  <a:solidFill>
                    <a:srgbClr val="333333"/>
                  </a:solidFill>
                  <a:latin typeface="微软雅黑" panose="020B0503020204020204" pitchFamily="34" charset="-122"/>
                  <a:ea typeface="微软雅黑" panose="020B0503020204020204" pitchFamily="34" charset="-122"/>
                </a:rPr>
                <a:t>某股份公司拟发行优先股，其面值总额为</a:t>
              </a:r>
              <a:r>
                <a:rPr lang="en-US" altLang="zh-CN" sz="2800" dirty="0">
                  <a:solidFill>
                    <a:srgbClr val="333333"/>
                  </a:solidFill>
                  <a:latin typeface="微软雅黑" panose="020B0503020204020204" pitchFamily="34" charset="-122"/>
                  <a:ea typeface="微软雅黑" panose="020B0503020204020204" pitchFamily="34" charset="-122"/>
                </a:rPr>
                <a:t>1 000</a:t>
              </a:r>
              <a:r>
                <a:rPr lang="zh-CN" altLang="en-US" sz="2800" dirty="0">
                  <a:solidFill>
                    <a:srgbClr val="333333"/>
                  </a:solidFill>
                  <a:latin typeface="微软雅黑" panose="020B0503020204020204" pitchFamily="34" charset="-122"/>
                  <a:ea typeface="微软雅黑" panose="020B0503020204020204" pitchFamily="34" charset="-122"/>
                </a:rPr>
                <a:t>万元。确定优先股股利为</a:t>
              </a:r>
              <a:r>
                <a:rPr lang="en-US" altLang="zh-CN" sz="2800" dirty="0">
                  <a:solidFill>
                    <a:srgbClr val="333333"/>
                  </a:solidFill>
                  <a:latin typeface="微软雅黑" panose="020B0503020204020204" pitchFamily="34" charset="-122"/>
                  <a:ea typeface="微软雅黑" panose="020B0503020204020204" pitchFamily="34" charset="-122"/>
                </a:rPr>
                <a:t>11%</a:t>
              </a:r>
              <a:r>
                <a:rPr lang="zh-CN" altLang="en-US" sz="2800" dirty="0">
                  <a:solidFill>
                    <a:srgbClr val="333333"/>
                  </a:solidFill>
                  <a:latin typeface="微软雅黑" panose="020B0503020204020204" pitchFamily="34" charset="-122"/>
                  <a:ea typeface="微软雅黑" panose="020B0503020204020204" pitchFamily="34" charset="-122"/>
                </a:rPr>
                <a:t>，筹资费率预计为</a:t>
              </a:r>
              <a:r>
                <a:rPr lang="en-US" altLang="zh-CN" sz="2800" dirty="0">
                  <a:solidFill>
                    <a:srgbClr val="333333"/>
                  </a:solidFill>
                  <a:latin typeface="微软雅黑" panose="020B0503020204020204" pitchFamily="34" charset="-122"/>
                  <a:ea typeface="微软雅黑" panose="020B0503020204020204" pitchFamily="34" charset="-122"/>
                </a:rPr>
                <a:t>5%</a:t>
              </a:r>
              <a:r>
                <a:rPr lang="zh-CN" altLang="en-US" sz="2800" dirty="0">
                  <a:solidFill>
                    <a:srgbClr val="333333"/>
                  </a:solidFill>
                  <a:latin typeface="微软雅黑" panose="020B0503020204020204" pitchFamily="34" charset="-122"/>
                  <a:ea typeface="微软雅黑" panose="020B0503020204020204" pitchFamily="34" charset="-122"/>
                </a:rPr>
                <a:t>。设股票溢价发行，其筹资总额为</a:t>
              </a:r>
              <a:r>
                <a:rPr lang="en-US" altLang="zh-CN" sz="2800" dirty="0">
                  <a:solidFill>
                    <a:srgbClr val="333333"/>
                  </a:solidFill>
                  <a:latin typeface="微软雅黑" panose="020B0503020204020204" pitchFamily="34" charset="-122"/>
                  <a:ea typeface="微软雅黑" panose="020B0503020204020204" pitchFamily="34" charset="-122"/>
                </a:rPr>
                <a:t>1 200</a:t>
              </a:r>
              <a:r>
                <a:rPr lang="zh-CN" altLang="en-US" sz="2800" dirty="0">
                  <a:solidFill>
                    <a:srgbClr val="333333"/>
                  </a:solidFill>
                  <a:latin typeface="微软雅黑" panose="020B0503020204020204" pitchFamily="34" charset="-122"/>
                  <a:ea typeface="微软雅黑" panose="020B0503020204020204" pitchFamily="34" charset="-122"/>
                </a:rPr>
                <a:t>万元。</a:t>
              </a:r>
              <a:endParaRPr lang="zh-CN" altLang="en-US" sz="2800" dirty="0">
                <a:solidFill>
                  <a:srgbClr val="000000"/>
                </a:solidFill>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14" name="组合 11"/>
            <p:cNvGrpSpPr/>
            <p:nvPr/>
          </p:nvGrpSpPr>
          <p:grpSpPr>
            <a:xfrm>
              <a:off x="416496" y="1988840"/>
              <a:ext cx="568751" cy="700092"/>
              <a:chOff x="304800" y="673100"/>
              <a:chExt cx="4000500" cy="4000500"/>
            </a:xfrm>
            <a:effectLst>
              <a:outerShdw blurRad="444500" dist="254000" dir="8100000" algn="tr" rotWithShape="0">
                <a:prstClr val="black">
                  <a:alpha val="50000"/>
                </a:prstClr>
              </a:outerShdw>
            </a:effectLst>
          </p:grpSpPr>
          <p:sp>
            <p:nvSpPr>
              <p:cNvPr id="15" name="同心圆 2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a typeface="微软雅黑" panose="020B0503020204020204" pitchFamily="34" charset="-122"/>
                </a:endParaRPr>
              </a:p>
            </p:txBody>
          </p:sp>
          <p:sp>
            <p:nvSpPr>
              <p:cNvPr id="16" name="椭圆 15"/>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ea typeface="微软雅黑" panose="020B0503020204020204" pitchFamily="34" charset="-122"/>
                </a:endParaRPr>
              </a:p>
            </p:txBody>
          </p:sp>
        </p:grpSp>
      </p:grpSp>
      <p:sp>
        <p:nvSpPr>
          <p:cNvPr id="6" name="矩形 5"/>
          <p:cNvSpPr>
            <a:spLocks noChangeArrowheads="1"/>
          </p:cNvSpPr>
          <p:nvPr/>
        </p:nvSpPr>
        <p:spPr bwMode="auto">
          <a:xfrm>
            <a:off x="6982181" y="3234875"/>
            <a:ext cx="1302011" cy="635367"/>
          </a:xfrm>
          <a:prstGeom prst="rect">
            <a:avLst/>
          </a:prstGeom>
          <a:noFill/>
          <a:ln w="9525">
            <a:noFill/>
            <a:miter lim="800000"/>
          </a:ln>
        </p:spPr>
        <p:txBody>
          <a:bodyPr wrap="square">
            <a:spAutoFit/>
          </a:bodyPr>
          <a:lstStyle/>
          <a:p>
            <a:pPr>
              <a:lnSpc>
                <a:spcPct val="150000"/>
              </a:lnSpc>
            </a:pPr>
            <a:r>
              <a:rPr lang="zh-CN" altLang="en-US" sz="2600" b="1" dirty="0">
                <a:latin typeface="华文宋体" panose="02010600040101010101" pitchFamily="2" charset="-122"/>
                <a:ea typeface="华文宋体" panose="02010600040101010101" pitchFamily="2" charset="-122"/>
              </a:rPr>
              <a:t>解析：</a:t>
            </a:r>
            <a:endParaRPr lang="en-US" altLang="zh-CN" sz="2600" b="1" dirty="0">
              <a:latin typeface="华文宋体" panose="02010600040101010101" pitchFamily="2" charset="-122"/>
              <a:ea typeface="华文宋体" panose="02010600040101010101" pitchFamily="2" charset="-122"/>
            </a:endParaRPr>
          </a:p>
        </p:txBody>
      </p:sp>
      <p:sp>
        <p:nvSpPr>
          <p:cNvPr id="25" name="Text Box 4"/>
          <p:cNvSpPr txBox="1">
            <a:spLocks noChangeArrowheads="1"/>
          </p:cNvSpPr>
          <p:nvPr/>
        </p:nvSpPr>
        <p:spPr bwMode="auto">
          <a:xfrm>
            <a:off x="3945817" y="175281"/>
            <a:ext cx="4349921" cy="615559"/>
          </a:xfrm>
          <a:prstGeom prst="rect">
            <a:avLst/>
          </a:prstGeom>
          <a:noFill/>
          <a:ln>
            <a:noFill/>
          </a:ln>
          <a:effectLst/>
        </p:spPr>
        <p:txBody>
          <a:bodyPr wrap="none" lIns="121926" tIns="60963" rIns="121926" bIns="60963">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fontAlgn="auto" hangingPunct="1">
              <a:spcBef>
                <a:spcPts val="0"/>
              </a:spcBef>
              <a:spcAft>
                <a:spcPts val="0"/>
              </a:spcAft>
              <a:defRPr/>
            </a:pPr>
            <a:r>
              <a:rPr lang="zh-CN" altLang="en-US" sz="3200" dirty="0">
                <a:latin typeface="微软雅黑" panose="020B0503020204020204" pitchFamily="34" charset="-122"/>
                <a:ea typeface="微软雅黑" panose="020B0503020204020204" pitchFamily="34" charset="-122"/>
                <a:cs typeface="+mn-ea"/>
                <a:sym typeface="微软雅黑" panose="020B0503020204020204" pitchFamily="34" charset="-122"/>
              </a:rPr>
              <a:t>优先股资本成本</a:t>
            </a:r>
            <a:r>
              <a:rPr lang="zh-CN" altLang="zh-CN" sz="3200" dirty="0">
                <a:latin typeface="微软雅黑" panose="020B0503020204020204" pitchFamily="34" charset="-122"/>
                <a:ea typeface="微软雅黑" panose="020B0503020204020204" pitchFamily="34" charset="-122"/>
                <a:cs typeface="+mn-ea"/>
                <a:sym typeface="微软雅黑" panose="020B0503020204020204" pitchFamily="34" charset="-122"/>
              </a:rPr>
              <a:t>的计算</a:t>
            </a:r>
            <a:endParaRPr lang="zh-CN" altLang="zh-CN" sz="3200" dirty="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7" name="Line 7"/>
          <p:cNvSpPr>
            <a:spLocks noChangeShapeType="1"/>
          </p:cNvSpPr>
          <p:nvPr/>
        </p:nvSpPr>
        <p:spPr bwMode="auto">
          <a:xfrm>
            <a:off x="27305" y="464409"/>
            <a:ext cx="3960000" cy="635"/>
          </a:xfrm>
          <a:prstGeom prst="line">
            <a:avLst/>
          </a:prstGeom>
          <a:noFill/>
          <a:ln w="6350">
            <a:solidFill>
              <a:srgbClr val="0070C0"/>
            </a:solidFill>
            <a:round/>
          </a:ln>
          <a:effectLst/>
        </p:spPr>
        <p:txBody>
          <a:bodyPr lIns="121926" tIns="60963" rIns="121926" bIns="60963"/>
          <a:lstStyle/>
          <a:p>
            <a:pPr fontAlgn="auto">
              <a:spcBef>
                <a:spcPts val="0"/>
              </a:spcBef>
              <a:spcAft>
                <a:spcPts val="0"/>
              </a:spcAft>
              <a:defRPr/>
            </a:pPr>
            <a:endParaRPr lang="zh-CN" altLang="en-US">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aphicFrame>
        <p:nvGraphicFramePr>
          <p:cNvPr id="13" name="对象 12"/>
          <p:cNvGraphicFramePr>
            <a:graphicFrameLocks noChangeAspect="1"/>
          </p:cNvGraphicFramePr>
          <p:nvPr/>
        </p:nvGraphicFramePr>
        <p:xfrm>
          <a:off x="7025416" y="4043937"/>
          <a:ext cx="3893842" cy="880115"/>
        </p:xfrm>
        <a:graphic>
          <a:graphicData uri="http://schemas.openxmlformats.org/presentationml/2006/ole">
            <mc:AlternateContent xmlns:mc="http://schemas.openxmlformats.org/markup-compatibility/2006">
              <mc:Choice xmlns:v="urn:schemas-microsoft-com:vml" Requires="v">
                <p:oleObj spid="_x0000_s32812" name="公式" r:id="rId1" imgW="44500800" imgH="10058400" progId="Equation.3">
                  <p:embed/>
                </p:oleObj>
              </mc:Choice>
              <mc:Fallback>
                <p:oleObj name="公式" r:id="rId1" imgW="44500800" imgH="10058400" progId="Equation.3">
                  <p:embed/>
                  <p:pic>
                    <p:nvPicPr>
                      <p:cNvPr id="0" name="图片 32811"/>
                      <p:cNvPicPr>
                        <a:picLocks noChangeAspect="1"/>
                      </p:cNvPicPr>
                      <p:nvPr/>
                    </p:nvPicPr>
                    <p:blipFill>
                      <a:blip r:embed="rId2"/>
                      <a:stretch>
                        <a:fillRect/>
                      </a:stretch>
                    </p:blipFill>
                    <p:spPr>
                      <a:xfrm>
                        <a:off x="7025416" y="4043937"/>
                        <a:ext cx="3893842" cy="880115"/>
                      </a:xfrm>
                      <a:prstGeom prst="rect">
                        <a:avLst/>
                      </a:prstGeom>
                      <a:noFill/>
                      <a:ln w="9525">
                        <a:noFill/>
                      </a:ln>
                    </p:spPr>
                  </p:pic>
                </p:oleObj>
              </mc:Fallback>
            </mc:AlternateContent>
          </a:graphicData>
        </a:graphic>
      </p:graphicFrame>
      <p:pic>
        <p:nvPicPr>
          <p:cNvPr id="120834" name="Picture 2"/>
          <p:cNvPicPr>
            <a:picLocks noChangeAspect="1" noChangeArrowheads="1"/>
          </p:cNvPicPr>
          <p:nvPr/>
        </p:nvPicPr>
        <p:blipFill>
          <a:blip r:embed="rId3"/>
          <a:srcRect/>
          <a:stretch>
            <a:fillRect/>
          </a:stretch>
        </p:blipFill>
        <p:spPr bwMode="auto">
          <a:xfrm>
            <a:off x="1228297" y="3159035"/>
            <a:ext cx="5459105" cy="2914220"/>
          </a:xfrm>
          <a:prstGeom prst="rect">
            <a:avLst/>
          </a:prstGeom>
          <a:noFill/>
          <a:ln w="9525">
            <a:noFill/>
            <a:miter lim="800000"/>
            <a:headEnd/>
            <a:tailEnd/>
          </a:ln>
          <a:effectLst/>
        </p:spPr>
      </p:pic>
      <p:sp>
        <p:nvSpPr>
          <p:cNvPr id="17" name="灯片编号占位符 2"/>
          <p:cNvSpPr>
            <a:spLocks noGrp="1"/>
          </p:cNvSpPr>
          <p:nvPr>
            <p:ph type="sldNum" sz="quarter" idx="12"/>
          </p:nvPr>
        </p:nvSpPr>
        <p:spPr>
          <a:xfrm>
            <a:off x="11323638" y="6240463"/>
            <a:ext cx="495300" cy="354012"/>
          </a:xfrm>
        </p:spPr>
        <p:txBody>
          <a:bodyPr/>
          <a:lstStyle/>
          <a:p>
            <a:pPr>
              <a:defRPr/>
            </a:pPr>
            <a:fld id="{D7B2561F-8D0C-4E92-B875-E1FFE0E129D5}" type="slidenum">
              <a:rPr lang="en-US"/>
            </a:fld>
            <a:endParaRPr lang="en-US" dirty="0"/>
          </a:p>
        </p:txBody>
      </p:sp>
      <p:sp>
        <p:nvSpPr>
          <p:cNvPr id="18" name="Line 7"/>
          <p:cNvSpPr>
            <a:spLocks noChangeShapeType="1"/>
          </p:cNvSpPr>
          <p:nvPr/>
        </p:nvSpPr>
        <p:spPr bwMode="auto">
          <a:xfrm flipV="1">
            <a:off x="8229599" y="464409"/>
            <a:ext cx="3960000" cy="635"/>
          </a:xfrm>
          <a:prstGeom prst="line">
            <a:avLst/>
          </a:prstGeom>
          <a:noFill/>
          <a:ln w="6350">
            <a:solidFill>
              <a:srgbClr val="0070C0"/>
            </a:solidFill>
            <a:round/>
          </a:ln>
          <a:effectLst/>
        </p:spPr>
        <p:txBody>
          <a:bodyPr lIns="121926" tIns="60963" rIns="121926" bIns="60963"/>
          <a:lstStyle/>
          <a:p>
            <a:pPr fontAlgn="auto">
              <a:spcBef>
                <a:spcPts val="0"/>
              </a:spcBef>
              <a:spcAft>
                <a:spcPts val="0"/>
              </a:spcAft>
              <a:defRPr/>
            </a:pPr>
            <a:endParaRPr lang="zh-CN" altLang="en-US">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1311467" y="6265863"/>
            <a:ext cx="442384" cy="349250"/>
          </a:xfrm>
          <a:prstGeom prst="rect">
            <a:avLst/>
          </a:prstGeom>
        </p:spPr>
        <p:txBody>
          <a:bodyPr anchor="ctr">
            <a:spAutoFit/>
          </a:bodyPr>
          <a:lstStyle/>
          <a:p>
            <a:pPr algn="ctr" defTabSz="1219200">
              <a:lnSpc>
                <a:spcPct val="125000"/>
              </a:lnSpc>
              <a:buFontTx/>
              <a:buNone/>
              <a:defRPr/>
            </a:pPr>
            <a:r>
              <a:rPr lang="en-US" sz="1335" b="1" dirty="0">
                <a:solidFill>
                  <a:srgbClr val="FFFFFF"/>
                </a:solidFill>
                <a:latin typeface="Raleway" pitchFamily="34" charset="0"/>
                <a:ea typeface="宋体" panose="02010600030101010101" pitchFamily="2" charset="-122"/>
              </a:rPr>
              <a:t>24</a:t>
            </a:r>
            <a:endParaRPr lang="en-US" sz="1335" b="1" dirty="0">
              <a:solidFill>
                <a:srgbClr val="FFFFFF"/>
              </a:solidFill>
              <a:latin typeface="Raleway" pitchFamily="34" charset="0"/>
              <a:ea typeface="宋体" panose="02010600030101010101" pitchFamily="2" charset="-122"/>
            </a:endParaRPr>
          </a:p>
        </p:txBody>
      </p:sp>
      <p:sp>
        <p:nvSpPr>
          <p:cNvPr id="56" name="Text Box 4"/>
          <p:cNvSpPr txBox="1">
            <a:spLocks noChangeArrowheads="1"/>
          </p:cNvSpPr>
          <p:nvPr/>
        </p:nvSpPr>
        <p:spPr bwMode="auto">
          <a:xfrm>
            <a:off x="3543212" y="236171"/>
            <a:ext cx="5013565" cy="566315"/>
          </a:xfrm>
          <a:prstGeom prst="rect">
            <a:avLst/>
          </a:prstGeom>
          <a:noFill/>
          <a:ln>
            <a:noFill/>
          </a:ln>
          <a:effectLst/>
        </p:spPr>
        <p:txBody>
          <a:bodyPr wrap="none" lIns="121926" tIns="60963" rIns="121926" bIns="60963">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fontAlgn="auto">
              <a:lnSpc>
                <a:spcPct val="90000"/>
              </a:lnSpc>
              <a:spcAft>
                <a:spcPts val="0"/>
              </a:spcAft>
              <a:defRPr/>
            </a:pPr>
            <a:r>
              <a:rPr lang="zh-CN" altLang="en-US" sz="3200" b="1" dirty="0">
                <a:solidFill>
                  <a:schemeClr val="bg2">
                    <a:lumMod val="50000"/>
                  </a:schemeClr>
                </a:solidFill>
                <a:latin typeface="微软雅黑" panose="020B0503020204020204" pitchFamily="34" charset="-122"/>
                <a:ea typeface="微软雅黑" panose="020B0503020204020204" pitchFamily="34" charset="-122"/>
              </a:rPr>
              <a:t>（</a:t>
            </a:r>
            <a:r>
              <a:rPr lang="en-US" altLang="zh-CN" sz="3200" b="1" dirty="0">
                <a:solidFill>
                  <a:schemeClr val="bg2">
                    <a:lumMod val="50000"/>
                  </a:schemeClr>
                </a:solidFill>
                <a:latin typeface="微软雅黑" panose="020B0503020204020204" pitchFamily="34" charset="-122"/>
                <a:ea typeface="微软雅黑" panose="020B0503020204020204" pitchFamily="34" charset="-122"/>
              </a:rPr>
              <a:t>2</a:t>
            </a:r>
            <a:r>
              <a:rPr lang="zh-CN" altLang="en-US" sz="3200" b="1" dirty="0">
                <a:solidFill>
                  <a:schemeClr val="bg2">
                    <a:lumMod val="50000"/>
                  </a:schemeClr>
                </a:solidFill>
                <a:latin typeface="微软雅黑" panose="020B0503020204020204" pitchFamily="34" charset="-122"/>
                <a:ea typeface="微软雅黑" panose="020B0503020204020204" pitchFamily="34" charset="-122"/>
              </a:rPr>
              <a:t>）计算个别资本成本率</a:t>
            </a:r>
            <a:endParaRPr lang="zh-CN" altLang="en-US" sz="3200" b="1" dirty="0">
              <a:solidFill>
                <a:schemeClr val="bg2">
                  <a:lumMod val="50000"/>
                </a:schemeClr>
              </a:solidFill>
              <a:latin typeface="微软雅黑" panose="020B0503020204020204" pitchFamily="34" charset="-122"/>
              <a:ea typeface="微软雅黑" panose="020B0503020204020204" pitchFamily="34" charset="-122"/>
            </a:endParaRPr>
          </a:p>
        </p:txBody>
      </p:sp>
      <p:sp>
        <p:nvSpPr>
          <p:cNvPr id="57" name="Line 7"/>
          <p:cNvSpPr>
            <a:spLocks noChangeShapeType="1"/>
          </p:cNvSpPr>
          <p:nvPr/>
        </p:nvSpPr>
        <p:spPr bwMode="auto">
          <a:xfrm>
            <a:off x="7945805" y="436564"/>
            <a:ext cx="4184649" cy="1587"/>
          </a:xfrm>
          <a:prstGeom prst="line">
            <a:avLst/>
          </a:prstGeom>
          <a:noFill/>
          <a:ln w="6350">
            <a:solidFill>
              <a:srgbClr val="0070C0"/>
            </a:solidFill>
            <a:round/>
          </a:ln>
          <a:effectLst/>
        </p:spPr>
        <p:txBody>
          <a:bodyPr lIns="121926" tIns="60963" rIns="121926" bIns="60963"/>
          <a:lstStyle/>
          <a:p>
            <a:pPr fontAlgn="auto">
              <a:spcBef>
                <a:spcPts val="0"/>
              </a:spcBef>
              <a:spcAft>
                <a:spcPts val="0"/>
              </a:spcAft>
              <a:buFontTx/>
              <a:buNone/>
              <a:defRPr/>
            </a:pPr>
            <a:endParaRPr lang="zh-CN" altLang="en-US">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58" name="Line 7"/>
          <p:cNvSpPr>
            <a:spLocks noChangeShapeType="1"/>
          </p:cNvSpPr>
          <p:nvPr/>
        </p:nvSpPr>
        <p:spPr bwMode="auto">
          <a:xfrm>
            <a:off x="27518" y="438150"/>
            <a:ext cx="4184649" cy="0"/>
          </a:xfrm>
          <a:prstGeom prst="line">
            <a:avLst/>
          </a:prstGeom>
          <a:noFill/>
          <a:ln w="6350">
            <a:solidFill>
              <a:srgbClr val="0070C0"/>
            </a:solidFill>
            <a:round/>
          </a:ln>
          <a:effectLst/>
        </p:spPr>
        <p:txBody>
          <a:bodyPr lIns="121926" tIns="60963" rIns="121926" bIns="60963"/>
          <a:lstStyle/>
          <a:p>
            <a:pPr fontAlgn="auto">
              <a:spcBef>
                <a:spcPts val="0"/>
              </a:spcBef>
              <a:spcAft>
                <a:spcPts val="0"/>
              </a:spcAft>
              <a:buFontTx/>
              <a:buNone/>
              <a:defRPr/>
            </a:pPr>
            <a:endParaRPr lang="zh-CN" altLang="en-US">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59" name="Rectangle 3"/>
          <p:cNvSpPr txBox="1">
            <a:spLocks noChangeArrowheads="1"/>
          </p:cNvSpPr>
          <p:nvPr/>
        </p:nvSpPr>
        <p:spPr>
          <a:xfrm>
            <a:off x="1009477" y="1141239"/>
            <a:ext cx="6325808" cy="527050"/>
          </a:xfrm>
          <a:prstGeom prst="rect">
            <a:avLst/>
          </a:prstGeom>
          <a:noFill/>
          <a:ln>
            <a:noFill/>
          </a:ln>
          <a:effectLst>
            <a:softEdge rad="12700"/>
          </a:effectLst>
        </p:spPr>
        <p:txBody>
          <a:bodyPr lIns="90488" tIns="44450" rIns="90488" bIns="44450"/>
          <a:lstStyle>
            <a:defPPr>
              <a:defRPr lang="en-US"/>
            </a:defPPr>
            <a:lvl1pPr marL="228600" indent="-228600" eaLnBrk="1" hangingPunct="1">
              <a:lnSpc>
                <a:spcPct val="110000"/>
              </a:lnSpc>
              <a:spcBef>
                <a:spcPts val="1000"/>
              </a:spcBef>
              <a:buFontTx/>
              <a:buNone/>
              <a:defRPr sz="3300" b="1">
                <a:solidFill>
                  <a:srgbClr val="333333"/>
                </a:solidFill>
                <a:latin typeface="+mn-lt"/>
                <a:ea typeface="宋体" panose="02010600030101010101" pitchFamily="2" charset="-122"/>
              </a:defRPr>
            </a:lvl1pPr>
            <a:lvl2pPr marL="685800" indent="-228600" eaLnBrk="0" hangingPunct="0">
              <a:lnSpc>
                <a:spcPct val="90000"/>
              </a:lnSpc>
              <a:spcBef>
                <a:spcPts val="500"/>
              </a:spcBef>
              <a:buFont typeface="Arial" panose="020B0604020202020204" pitchFamily="34" charset="0"/>
              <a:buChar char="•"/>
              <a:defRPr sz="2400">
                <a:solidFill>
                  <a:srgbClr val="6E8798"/>
                </a:solidFill>
                <a:latin typeface="+mn-lt"/>
                <a:ea typeface="+mn-ea"/>
              </a:defRPr>
            </a:lvl2pPr>
            <a:lvl3pPr marL="1143000" indent="-228600" eaLnBrk="0" hangingPunct="0">
              <a:lnSpc>
                <a:spcPct val="90000"/>
              </a:lnSpc>
              <a:spcBef>
                <a:spcPts val="500"/>
              </a:spcBef>
              <a:buFont typeface="Arial" panose="020B0604020202020204" pitchFamily="34" charset="0"/>
              <a:buChar char="•"/>
              <a:defRPr sz="2000">
                <a:solidFill>
                  <a:srgbClr val="6E8798"/>
                </a:solidFill>
                <a:latin typeface="+mn-lt"/>
                <a:ea typeface="+mn-ea"/>
              </a:defRPr>
            </a:lvl3pPr>
            <a:lvl4pPr marL="1600200" indent="-228600" eaLnBrk="0" hangingPunct="0">
              <a:lnSpc>
                <a:spcPct val="90000"/>
              </a:lnSpc>
              <a:spcBef>
                <a:spcPts val="500"/>
              </a:spcBef>
              <a:buFont typeface="Arial" panose="020B0604020202020204" pitchFamily="34" charset="0"/>
              <a:buChar char="•"/>
              <a:defRPr sz="2000">
                <a:solidFill>
                  <a:srgbClr val="6E8798"/>
                </a:solidFill>
                <a:latin typeface="+mn-lt"/>
                <a:ea typeface="+mn-ea"/>
              </a:defRPr>
            </a:lvl4pPr>
            <a:lvl5pPr marL="2057400" indent="-228600" eaLnBrk="0" hangingPunct="0">
              <a:lnSpc>
                <a:spcPct val="90000"/>
              </a:lnSpc>
              <a:spcBef>
                <a:spcPts val="500"/>
              </a:spcBef>
              <a:buFont typeface="Arial" panose="020B0604020202020204" pitchFamily="34" charset="0"/>
              <a:buChar char="•"/>
              <a:defRPr sz="2000">
                <a:solidFill>
                  <a:srgbClr val="6E8798"/>
                </a:solidFill>
                <a:latin typeface="+mn-lt"/>
                <a:ea typeface="+mn-ea"/>
              </a:defRPr>
            </a:lvl5pPr>
            <a:lvl6pPr marL="2514600" indent="-228600">
              <a:lnSpc>
                <a:spcPct val="90000"/>
              </a:lnSpc>
              <a:spcBef>
                <a:spcPts val="500"/>
              </a:spcBef>
              <a:buFont typeface="Arial" panose="020B0604020202020204" pitchFamily="34" charset="0"/>
              <a:buChar char="•"/>
              <a:defRPr sz="1800">
                <a:latin typeface="+mn-lt"/>
                <a:ea typeface="+mn-ea"/>
              </a:defRPr>
            </a:lvl6pPr>
            <a:lvl7pPr marL="2971800" indent="-228600">
              <a:lnSpc>
                <a:spcPct val="90000"/>
              </a:lnSpc>
              <a:spcBef>
                <a:spcPts val="500"/>
              </a:spcBef>
              <a:buFont typeface="Arial" panose="020B0604020202020204" pitchFamily="34" charset="0"/>
              <a:buChar char="•"/>
              <a:defRPr sz="1800">
                <a:latin typeface="+mn-lt"/>
                <a:ea typeface="+mn-ea"/>
              </a:defRPr>
            </a:lvl7pPr>
            <a:lvl8pPr marL="3429000" indent="-228600">
              <a:lnSpc>
                <a:spcPct val="90000"/>
              </a:lnSpc>
              <a:spcBef>
                <a:spcPts val="500"/>
              </a:spcBef>
              <a:buFont typeface="Arial" panose="020B0604020202020204" pitchFamily="34" charset="0"/>
              <a:buChar char="•"/>
              <a:defRPr sz="1800">
                <a:latin typeface="+mn-lt"/>
                <a:ea typeface="+mn-ea"/>
              </a:defRPr>
            </a:lvl8pPr>
            <a:lvl9pPr marL="3886200" indent="-228600">
              <a:lnSpc>
                <a:spcPct val="90000"/>
              </a:lnSpc>
              <a:spcBef>
                <a:spcPts val="500"/>
              </a:spcBef>
              <a:buFont typeface="Arial" panose="020B0604020202020204" pitchFamily="34" charset="0"/>
              <a:buChar char="•"/>
              <a:defRPr sz="1800">
                <a:latin typeface="+mn-lt"/>
                <a:ea typeface="+mn-ea"/>
              </a:defRPr>
            </a:lvl9pPr>
          </a:lstStyle>
          <a:p>
            <a:pPr>
              <a:defRPr/>
            </a:pPr>
            <a:r>
              <a:rPr lang="en-US" altLang="zh-CN" sz="2800" dirty="0" smtClean="0">
                <a:latin typeface="微软雅黑" panose="020B0503020204020204" pitchFamily="34" charset="-122"/>
                <a:ea typeface="微软雅黑" panose="020B0503020204020204" pitchFamily="34" charset="-122"/>
              </a:rPr>
              <a:t> </a:t>
            </a:r>
            <a:r>
              <a:rPr lang="zh-CN" altLang="en-US" sz="2800" dirty="0">
                <a:latin typeface="微软雅黑" panose="020B0503020204020204" pitchFamily="34" charset="-122"/>
                <a:ea typeface="微软雅黑" panose="020B0503020204020204" pitchFamily="34" charset="-122"/>
              </a:rPr>
              <a:t>融资租赁资本成本率</a:t>
            </a:r>
            <a:endParaRPr lang="zh-CN" altLang="en-US" sz="2800" dirty="0">
              <a:latin typeface="微软雅黑" panose="020B0503020204020204" pitchFamily="34" charset="-122"/>
              <a:ea typeface="微软雅黑" panose="020B0503020204020204" pitchFamily="34" charset="-122"/>
            </a:endParaRPr>
          </a:p>
        </p:txBody>
      </p:sp>
      <p:sp>
        <p:nvSpPr>
          <p:cNvPr id="23561" name="矩形 19"/>
          <p:cNvSpPr>
            <a:spLocks noChangeArrowheads="1"/>
          </p:cNvSpPr>
          <p:nvPr/>
        </p:nvSpPr>
        <p:spPr bwMode="auto">
          <a:xfrm>
            <a:off x="814918" y="1676400"/>
            <a:ext cx="10938933" cy="1132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30000"/>
              </a:lnSpc>
              <a:buFontTx/>
              <a:buNone/>
            </a:pPr>
            <a:r>
              <a:rPr lang="en-US" altLang="zh-CN" sz="2600">
                <a:latin typeface="Times New Roman" panose="02020603050405020304" pitchFamily="18" charset="0"/>
                <a:ea typeface="方正书宋简体"/>
                <a:cs typeface="Times New Roman" panose="02020603050405020304" pitchFamily="18" charset="0"/>
              </a:rPr>
              <a:t>         </a:t>
            </a:r>
            <a:r>
              <a:rPr lang="zh-CN" altLang="zh-CN" sz="2600">
                <a:latin typeface="Times New Roman" panose="02020603050405020304" pitchFamily="18" charset="0"/>
                <a:ea typeface="方正书宋简体"/>
                <a:cs typeface="Times New Roman" panose="02020603050405020304" pitchFamily="18" charset="0"/>
              </a:rPr>
              <a:t>融资租赁各期的租金中，包含有每期偿还的本金和各期手续费用（即租赁公司的各期利润），其资本成本率只能按</a:t>
            </a:r>
            <a:r>
              <a:rPr lang="zh-CN" altLang="en-US" sz="2600">
                <a:solidFill>
                  <a:srgbClr val="FF0000"/>
                </a:solidFill>
                <a:latin typeface="Times New Roman" panose="02020603050405020304" pitchFamily="18" charset="0"/>
                <a:ea typeface="方正书宋简体"/>
                <a:cs typeface="Times New Roman" panose="02020603050405020304" pitchFamily="18" charset="0"/>
              </a:rPr>
              <a:t>折</a:t>
            </a:r>
            <a:r>
              <a:rPr lang="zh-CN" altLang="zh-CN" sz="2600">
                <a:solidFill>
                  <a:srgbClr val="FF0000"/>
                </a:solidFill>
                <a:latin typeface="Times New Roman" panose="02020603050405020304" pitchFamily="18" charset="0"/>
                <a:ea typeface="方正书宋简体"/>
                <a:cs typeface="Times New Roman" panose="02020603050405020304" pitchFamily="18" charset="0"/>
              </a:rPr>
              <a:t>现模式</a:t>
            </a:r>
            <a:r>
              <a:rPr lang="zh-CN" altLang="zh-CN" sz="2600">
                <a:latin typeface="Times New Roman" panose="02020603050405020304" pitchFamily="18" charset="0"/>
                <a:ea typeface="方正书宋简体"/>
                <a:cs typeface="Times New Roman" panose="02020603050405020304" pitchFamily="18" charset="0"/>
              </a:rPr>
              <a:t>计算</a:t>
            </a:r>
            <a:r>
              <a:rPr lang="zh-CN" altLang="en-US" sz="2600">
                <a:latin typeface="Times New Roman" panose="02020603050405020304" pitchFamily="18" charset="0"/>
                <a:ea typeface="方正书宋简体"/>
                <a:cs typeface="Times New Roman" panose="02020603050405020304" pitchFamily="18" charset="0"/>
              </a:rPr>
              <a:t>：</a:t>
            </a:r>
            <a:endParaRPr lang="zh-CN" altLang="en-US" sz="260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7" name="Oval 62"/>
          <p:cNvSpPr/>
          <p:nvPr/>
        </p:nvSpPr>
        <p:spPr>
          <a:xfrm>
            <a:off x="3661834" y="3867150"/>
            <a:ext cx="122767" cy="122238"/>
          </a:xfrm>
          <a:prstGeom prst="ellipse">
            <a:avLst/>
          </a:prstGeom>
          <a:solidFill>
            <a:schemeClr val="accent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buFontTx/>
              <a:buNone/>
              <a:defRPr/>
            </a:pPr>
            <a:endParaRPr lang="en-US" sz="2400">
              <a:solidFill>
                <a:srgbClr val="00574C"/>
              </a:solidFill>
              <a:latin typeface="Calibri" panose="020F0502020204030204"/>
            </a:endParaRPr>
          </a:p>
        </p:txBody>
      </p:sp>
      <p:sp>
        <p:nvSpPr>
          <p:cNvPr id="18" name="Oval 65"/>
          <p:cNvSpPr/>
          <p:nvPr/>
        </p:nvSpPr>
        <p:spPr>
          <a:xfrm>
            <a:off x="3035301" y="3500438"/>
            <a:ext cx="226484" cy="227012"/>
          </a:xfrm>
          <a:prstGeom prst="ellipse">
            <a:avLst/>
          </a:prstGeom>
          <a:solidFill>
            <a:schemeClr val="accent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buFontTx/>
              <a:buNone/>
              <a:defRPr/>
            </a:pPr>
            <a:endParaRPr lang="en-US" sz="2400">
              <a:solidFill>
                <a:srgbClr val="00574C"/>
              </a:solidFill>
              <a:latin typeface="Calibri" panose="020F0502020204030204"/>
            </a:endParaRPr>
          </a:p>
        </p:txBody>
      </p:sp>
      <p:sp>
        <p:nvSpPr>
          <p:cNvPr id="19" name="Oval 66"/>
          <p:cNvSpPr/>
          <p:nvPr/>
        </p:nvSpPr>
        <p:spPr>
          <a:xfrm>
            <a:off x="2408767" y="3373439"/>
            <a:ext cx="355600" cy="441325"/>
          </a:xfrm>
          <a:prstGeom prst="ellipse">
            <a:avLst/>
          </a:prstGeom>
          <a:solidFill>
            <a:srgbClr val="00877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buFontTx/>
              <a:buNone/>
              <a:defRPr/>
            </a:pPr>
            <a:endParaRPr lang="en-US" sz="2400">
              <a:solidFill>
                <a:srgbClr val="00574C"/>
              </a:solidFill>
              <a:latin typeface="Calibri" panose="020F0502020204030204"/>
            </a:endParaRPr>
          </a:p>
        </p:txBody>
      </p:sp>
      <p:sp>
        <p:nvSpPr>
          <p:cNvPr id="23565" name="矩形 20"/>
          <p:cNvSpPr>
            <a:spLocks noChangeArrowheads="1"/>
          </p:cNvSpPr>
          <p:nvPr/>
        </p:nvSpPr>
        <p:spPr bwMode="auto">
          <a:xfrm>
            <a:off x="55033" y="3481388"/>
            <a:ext cx="151836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r>
              <a:rPr lang="zh-CN" altLang="en-US" sz="2600" b="1">
                <a:solidFill>
                  <a:srgbClr val="000000"/>
                </a:solidFill>
                <a:latin typeface="华文中宋" panose="02010600040101010101" pitchFamily="2" charset="-122"/>
                <a:ea typeface="华文中宋" panose="02010600040101010101" pitchFamily="2" charset="-122"/>
                <a:cs typeface="hakuyoxingshu7000"/>
              </a:rPr>
              <a:t>折现模式</a:t>
            </a:r>
            <a:endParaRPr lang="zh-CN" altLang="en-US" sz="2600" b="1">
              <a:latin typeface="华文中宋" panose="02010600040101010101" pitchFamily="2" charset="-122"/>
              <a:ea typeface="华文中宋" panose="02010600040101010101" pitchFamily="2" charset="-122"/>
              <a:cs typeface="hakuyoxingshu7000"/>
            </a:endParaRPr>
          </a:p>
        </p:txBody>
      </p:sp>
      <p:sp>
        <p:nvSpPr>
          <p:cNvPr id="187406" name="矩形 21"/>
          <p:cNvSpPr>
            <a:spLocks noChangeArrowheads="1"/>
          </p:cNvSpPr>
          <p:nvPr/>
        </p:nvSpPr>
        <p:spPr bwMode="auto">
          <a:xfrm>
            <a:off x="2408767" y="3500438"/>
            <a:ext cx="9345084" cy="978729"/>
          </a:xfrm>
          <a:prstGeom prst="rect">
            <a:avLst/>
          </a:prstGeom>
          <a:solidFill>
            <a:srgbClr val="A4F2E3"/>
          </a:solidFill>
          <a:ln>
            <a:noFill/>
          </a:ln>
          <a:effectLst>
            <a:outerShdw dist="38100" dir="5400000" algn="t" rotWithShape="0">
              <a:srgbClr val="000000">
                <a:alpha val="39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2540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eaLnBrk="1" hangingPunct="1">
              <a:lnSpc>
                <a:spcPct val="120000"/>
              </a:lnSpc>
              <a:buFontTx/>
              <a:buNone/>
            </a:pPr>
            <a:r>
              <a:rPr lang="zh-CN" altLang="zh-CN" sz="2400">
                <a:latin typeface="微软雅黑" panose="020B0503020204020204" pitchFamily="34" charset="-122"/>
                <a:ea typeface="微软雅黑" panose="020B0503020204020204" pitchFamily="34" charset="-122"/>
              </a:rPr>
              <a:t>筹资净额现值</a:t>
            </a:r>
            <a:r>
              <a:rPr lang="en-US" altLang="zh-CN" sz="2400">
                <a:latin typeface="微软雅黑" panose="020B0503020204020204" pitchFamily="34" charset="-122"/>
                <a:ea typeface="微软雅黑" panose="020B0503020204020204" pitchFamily="34" charset="-122"/>
              </a:rPr>
              <a:t>-</a:t>
            </a:r>
            <a:r>
              <a:rPr lang="zh-CN" altLang="zh-CN" sz="2400">
                <a:latin typeface="微软雅黑" panose="020B0503020204020204" pitchFamily="34" charset="-122"/>
                <a:ea typeface="微软雅黑" panose="020B0503020204020204" pitchFamily="34" charset="-122"/>
              </a:rPr>
              <a:t>未来资本清偿额现金流量现值</a:t>
            </a:r>
            <a:r>
              <a:rPr lang="en-US" altLang="zh-CN" sz="2400">
                <a:latin typeface="微软雅黑" panose="020B0503020204020204" pitchFamily="34" charset="-122"/>
                <a:ea typeface="微软雅黑" panose="020B0503020204020204" pitchFamily="34" charset="-122"/>
              </a:rPr>
              <a:t> = 0</a:t>
            </a:r>
            <a:r>
              <a:rPr lang="en-GB" altLang="zh-CN" sz="2400">
                <a:latin typeface="微软雅黑" panose="020B0503020204020204" pitchFamily="34" charset="-122"/>
                <a:ea typeface="微软雅黑" panose="020B0503020204020204" pitchFamily="34" charset="-122"/>
              </a:rPr>
              <a:t> </a:t>
            </a:r>
            <a:endParaRPr lang="en-GB" altLang="zh-CN" sz="2400">
              <a:latin typeface="微软雅黑" panose="020B0503020204020204" pitchFamily="34" charset="-122"/>
              <a:ea typeface="微软雅黑" panose="020B0503020204020204" pitchFamily="34" charset="-122"/>
            </a:endParaRPr>
          </a:p>
          <a:p>
            <a:pPr algn="just" eaLnBrk="1" hangingPunct="1">
              <a:lnSpc>
                <a:spcPct val="120000"/>
              </a:lnSpc>
              <a:buFontTx/>
              <a:buNone/>
            </a:pPr>
            <a:r>
              <a:rPr lang="en-US" altLang="zh-CN" sz="2400">
                <a:latin typeface="微软雅黑" panose="020B0503020204020204" pitchFamily="34" charset="-122"/>
                <a:ea typeface="微软雅黑" panose="020B0503020204020204" pitchFamily="34" charset="-122"/>
                <a:cs typeface="Times New Roman" panose="02020603050405020304" pitchFamily="18" charset="0"/>
              </a:rPr>
              <a:t>           </a:t>
            </a:r>
            <a:r>
              <a:rPr lang="zh-CN" altLang="zh-CN" sz="2400">
                <a:latin typeface="微软雅黑" panose="020B0503020204020204" pitchFamily="34" charset="-122"/>
                <a:ea typeface="微软雅黑" panose="020B0503020204020204" pitchFamily="34" charset="-122"/>
                <a:cs typeface="Times New Roman" panose="02020603050405020304" pitchFamily="18" charset="0"/>
              </a:rPr>
              <a:t>资本成本率</a:t>
            </a:r>
            <a:r>
              <a:rPr lang="en-US" altLang="zh-CN" sz="2400">
                <a:latin typeface="微软雅黑" panose="020B0503020204020204" pitchFamily="34" charset="-122"/>
                <a:ea typeface="微软雅黑" panose="020B0503020204020204" pitchFamily="34" charset="-122"/>
              </a:rPr>
              <a:t> = </a:t>
            </a:r>
            <a:r>
              <a:rPr lang="zh-CN" altLang="zh-CN" sz="2400">
                <a:latin typeface="微软雅黑" panose="020B0503020204020204" pitchFamily="34" charset="-122"/>
                <a:ea typeface="微软雅黑" panose="020B0503020204020204" pitchFamily="34" charset="-122"/>
              </a:rPr>
              <a:t>所采用的折现率</a:t>
            </a:r>
            <a:r>
              <a:rPr lang="en-US" altLang="zh-CN" sz="2400">
                <a:latin typeface="微软雅黑" panose="020B0503020204020204" pitchFamily="34" charset="-122"/>
                <a:ea typeface="微软雅黑" panose="020B0503020204020204" pitchFamily="34" charset="-122"/>
              </a:rPr>
              <a:t> </a:t>
            </a:r>
            <a:endParaRPr lang="zh-CN" altLang="en-US" sz="2400">
              <a:latin typeface="微软雅黑" panose="020B0503020204020204" pitchFamily="34" charset="-122"/>
              <a:ea typeface="微软雅黑" panose="020B0503020204020204" pitchFamily="34" charset="-122"/>
            </a:endParaRPr>
          </a:p>
        </p:txBody>
      </p:sp>
      <p:sp>
        <p:nvSpPr>
          <p:cNvPr id="187407" name="矩形 22"/>
          <p:cNvSpPr>
            <a:spLocks noChangeArrowheads="1"/>
          </p:cNvSpPr>
          <p:nvPr/>
        </p:nvSpPr>
        <p:spPr bwMode="auto">
          <a:xfrm>
            <a:off x="2070101" y="5072064"/>
            <a:ext cx="9683751"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r>
              <a:rPr lang="zh-CN" altLang="en-US" sz="2200">
                <a:latin typeface="微软雅黑" panose="020B0503020204020204" pitchFamily="34" charset="-122"/>
                <a:ea typeface="微软雅黑" panose="020B0503020204020204" pitchFamily="34" charset="-122"/>
              </a:rPr>
              <a:t>为了</a:t>
            </a:r>
            <a:r>
              <a:rPr lang="zh-CN" altLang="zh-CN" sz="2200">
                <a:latin typeface="微软雅黑" panose="020B0503020204020204" pitchFamily="34" charset="-122"/>
                <a:ea typeface="微软雅黑" panose="020B0503020204020204" pitchFamily="34" charset="-122"/>
              </a:rPr>
              <a:t>更准确计算资本成本采用折现模式</a:t>
            </a:r>
            <a:r>
              <a:rPr lang="zh-CN" altLang="en-US" sz="2200">
                <a:latin typeface="微软雅黑" panose="020B0503020204020204" pitchFamily="34" charset="-122"/>
                <a:ea typeface="微软雅黑" panose="020B0503020204020204" pitchFamily="34" charset="-122"/>
              </a:rPr>
              <a:t>，</a:t>
            </a:r>
            <a:r>
              <a:rPr lang="zh-CN" altLang="en-US" sz="2200">
                <a:solidFill>
                  <a:srgbClr val="FF0000"/>
                </a:solidFill>
                <a:latin typeface="微软雅黑" panose="020B0503020204020204" pitchFamily="34" charset="-122"/>
                <a:ea typeface="微软雅黑" panose="020B0503020204020204" pitchFamily="34" charset="-122"/>
              </a:rPr>
              <a:t>考虑</a:t>
            </a:r>
            <a:r>
              <a:rPr lang="zh-CN" altLang="en-US" sz="2200">
                <a:latin typeface="微软雅黑" panose="020B0503020204020204" pitchFamily="34" charset="-122"/>
                <a:ea typeface="微软雅黑" panose="020B0503020204020204" pitchFamily="34" charset="-122"/>
              </a:rPr>
              <a:t>时间价值。</a:t>
            </a:r>
            <a:endParaRPr lang="zh-CN" altLang="en-US" sz="2200">
              <a:latin typeface="微软雅黑" panose="020B0503020204020204" pitchFamily="34" charset="-122"/>
              <a:ea typeface="微软雅黑" panose="020B0503020204020204" pitchFamily="34" charset="-122"/>
            </a:endParaRPr>
          </a:p>
        </p:txBody>
      </p:sp>
      <p:sp>
        <p:nvSpPr>
          <p:cNvPr id="24" name="Freeform 21"/>
          <p:cNvSpPr>
            <a:spLocks noEditPoints="1"/>
          </p:cNvSpPr>
          <p:nvPr/>
        </p:nvSpPr>
        <p:spPr bwMode="auto">
          <a:xfrm>
            <a:off x="1678518" y="4316413"/>
            <a:ext cx="730249" cy="730250"/>
          </a:xfrm>
          <a:custGeom>
            <a:avLst/>
            <a:gdLst>
              <a:gd name="T0" fmla="*/ 2147483647 w 182"/>
              <a:gd name="T1" fmla="*/ 0 h 182"/>
              <a:gd name="T2" fmla="*/ 0 w 182"/>
              <a:gd name="T3" fmla="*/ 2147483647 h 182"/>
              <a:gd name="T4" fmla="*/ 2147483647 w 182"/>
              <a:gd name="T5" fmla="*/ 2147483647 h 182"/>
              <a:gd name="T6" fmla="*/ 2147483647 w 182"/>
              <a:gd name="T7" fmla="*/ 2147483647 h 182"/>
              <a:gd name="T8" fmla="*/ 2147483647 w 182"/>
              <a:gd name="T9" fmla="*/ 0 h 182"/>
              <a:gd name="T10" fmla="*/ 2147483647 w 182"/>
              <a:gd name="T11" fmla="*/ 2147483647 h 182"/>
              <a:gd name="T12" fmla="*/ 2147483647 w 182"/>
              <a:gd name="T13" fmla="*/ 2147483647 h 182"/>
              <a:gd name="T14" fmla="*/ 2147483647 w 182"/>
              <a:gd name="T15" fmla="*/ 2147483647 h 182"/>
              <a:gd name="T16" fmla="*/ 2147483647 w 182"/>
              <a:gd name="T17" fmla="*/ 2147483647 h 182"/>
              <a:gd name="T18" fmla="*/ 2147483647 w 182"/>
              <a:gd name="T19" fmla="*/ 2147483647 h 182"/>
              <a:gd name="T20" fmla="*/ 2147483647 w 182"/>
              <a:gd name="T21" fmla="*/ 2147483647 h 182"/>
              <a:gd name="T22" fmla="*/ 2147483647 w 182"/>
              <a:gd name="T23" fmla="*/ 2147483647 h 182"/>
              <a:gd name="T24" fmla="*/ 2147483647 w 182"/>
              <a:gd name="T25" fmla="*/ 2147483647 h 182"/>
              <a:gd name="T26" fmla="*/ 2147483647 w 182"/>
              <a:gd name="T27" fmla="*/ 2147483647 h 182"/>
              <a:gd name="T28" fmla="*/ 2147483647 w 182"/>
              <a:gd name="T29" fmla="*/ 2147483647 h 182"/>
              <a:gd name="T30" fmla="*/ 2147483647 w 182"/>
              <a:gd name="T31" fmla="*/ 2147483647 h 182"/>
              <a:gd name="T32" fmla="*/ 2147483647 w 182"/>
              <a:gd name="T33" fmla="*/ 2147483647 h 182"/>
              <a:gd name="T34" fmla="*/ 2147483647 w 182"/>
              <a:gd name="T35" fmla="*/ 2147483647 h 182"/>
              <a:gd name="T36" fmla="*/ 2147483647 w 182"/>
              <a:gd name="T37" fmla="*/ 2147483647 h 182"/>
              <a:gd name="T38" fmla="*/ 2147483647 w 182"/>
              <a:gd name="T39" fmla="*/ 2147483647 h 182"/>
              <a:gd name="T40" fmla="*/ 2147483647 w 182"/>
              <a:gd name="T41" fmla="*/ 2147483647 h 182"/>
              <a:gd name="T42" fmla="*/ 2147483647 w 182"/>
              <a:gd name="T43" fmla="*/ 2147483647 h 182"/>
              <a:gd name="T44" fmla="*/ 2147483647 w 182"/>
              <a:gd name="T45" fmla="*/ 2147483647 h 182"/>
              <a:gd name="T46" fmla="*/ 2147483647 w 182"/>
              <a:gd name="T47" fmla="*/ 2147483647 h 182"/>
              <a:gd name="T48" fmla="*/ 2147483647 w 182"/>
              <a:gd name="T49" fmla="*/ 2147483647 h 182"/>
              <a:gd name="T50" fmla="*/ 2147483647 w 182"/>
              <a:gd name="T51" fmla="*/ 2147483647 h 182"/>
              <a:gd name="T52" fmla="*/ 2147483647 w 182"/>
              <a:gd name="T53" fmla="*/ 2147483647 h 182"/>
              <a:gd name="T54" fmla="*/ 2147483647 w 182"/>
              <a:gd name="T55" fmla="*/ 2147483647 h 182"/>
              <a:gd name="T56" fmla="*/ 2147483647 w 182"/>
              <a:gd name="T57" fmla="*/ 2147483647 h 182"/>
              <a:gd name="T58" fmla="*/ 2147483647 w 182"/>
              <a:gd name="T59" fmla="*/ 2147483647 h 182"/>
              <a:gd name="T60" fmla="*/ 2147483647 w 182"/>
              <a:gd name="T61" fmla="*/ 2147483647 h 182"/>
              <a:gd name="T62" fmla="*/ 2147483647 w 182"/>
              <a:gd name="T63" fmla="*/ 2147483647 h 182"/>
              <a:gd name="T64" fmla="*/ 2147483647 w 182"/>
              <a:gd name="T65" fmla="*/ 2147483647 h 182"/>
              <a:gd name="T66" fmla="*/ 2147483647 w 182"/>
              <a:gd name="T67" fmla="*/ 2147483647 h 182"/>
              <a:gd name="T68" fmla="*/ 2147483647 w 182"/>
              <a:gd name="T69" fmla="*/ 2147483647 h 182"/>
              <a:gd name="T70" fmla="*/ 2147483647 w 182"/>
              <a:gd name="T71" fmla="*/ 2147483647 h 182"/>
              <a:gd name="T72" fmla="*/ 2147483647 w 182"/>
              <a:gd name="T73" fmla="*/ 2147483647 h 182"/>
              <a:gd name="T74" fmla="*/ 2147483647 w 182"/>
              <a:gd name="T75" fmla="*/ 2147483647 h 182"/>
              <a:gd name="T76" fmla="*/ 2147483647 w 182"/>
              <a:gd name="T77" fmla="*/ 2147483647 h 182"/>
              <a:gd name="T78" fmla="*/ 2147483647 w 182"/>
              <a:gd name="T79" fmla="*/ 2147483647 h 182"/>
              <a:gd name="T80" fmla="*/ 2147483647 w 182"/>
              <a:gd name="T81" fmla="*/ 2147483647 h 182"/>
              <a:gd name="T82" fmla="*/ 2147483647 w 182"/>
              <a:gd name="T83" fmla="*/ 2147483647 h 182"/>
              <a:gd name="T84" fmla="*/ 2147483647 w 182"/>
              <a:gd name="T85" fmla="*/ 2147483647 h 182"/>
              <a:gd name="T86" fmla="*/ 2147483647 w 182"/>
              <a:gd name="T87" fmla="*/ 2147483647 h 182"/>
              <a:gd name="T88" fmla="*/ 2147483647 w 182"/>
              <a:gd name="T89" fmla="*/ 2147483647 h 182"/>
              <a:gd name="T90" fmla="*/ 2147483647 w 182"/>
              <a:gd name="T91" fmla="*/ 2147483647 h 182"/>
              <a:gd name="T92" fmla="*/ 2147483647 w 182"/>
              <a:gd name="T93" fmla="*/ 2147483647 h 182"/>
              <a:gd name="T94" fmla="*/ 2147483647 w 182"/>
              <a:gd name="T95" fmla="*/ 2147483647 h 182"/>
              <a:gd name="T96" fmla="*/ 2147483647 w 182"/>
              <a:gd name="T97" fmla="*/ 2147483647 h 18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82"/>
              <a:gd name="T148" fmla="*/ 0 h 182"/>
              <a:gd name="T149" fmla="*/ 182 w 182"/>
              <a:gd name="T150" fmla="*/ 182 h 18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82" h="182">
                <a:moveTo>
                  <a:pt x="91" y="0"/>
                </a:moveTo>
                <a:cubicBezTo>
                  <a:pt x="41" y="0"/>
                  <a:pt x="0" y="40"/>
                  <a:pt x="0" y="91"/>
                </a:cubicBezTo>
                <a:cubicBezTo>
                  <a:pt x="0" y="141"/>
                  <a:pt x="41" y="182"/>
                  <a:pt x="91" y="182"/>
                </a:cubicBezTo>
                <a:cubicBezTo>
                  <a:pt x="142" y="182"/>
                  <a:pt x="182" y="141"/>
                  <a:pt x="182" y="91"/>
                </a:cubicBezTo>
                <a:cubicBezTo>
                  <a:pt x="182" y="40"/>
                  <a:pt x="142" y="0"/>
                  <a:pt x="91" y="0"/>
                </a:cubicBezTo>
                <a:close/>
                <a:moveTo>
                  <a:pt x="91" y="161"/>
                </a:moveTo>
                <a:cubicBezTo>
                  <a:pt x="52" y="161"/>
                  <a:pt x="21" y="130"/>
                  <a:pt x="21" y="91"/>
                </a:cubicBezTo>
                <a:cubicBezTo>
                  <a:pt x="21" y="51"/>
                  <a:pt x="52" y="20"/>
                  <a:pt x="91" y="20"/>
                </a:cubicBezTo>
                <a:cubicBezTo>
                  <a:pt x="131" y="20"/>
                  <a:pt x="162" y="51"/>
                  <a:pt x="162" y="91"/>
                </a:cubicBezTo>
                <a:cubicBezTo>
                  <a:pt x="162" y="130"/>
                  <a:pt x="131" y="161"/>
                  <a:pt x="91" y="161"/>
                </a:cubicBezTo>
                <a:close/>
                <a:moveTo>
                  <a:pt x="94" y="24"/>
                </a:moveTo>
                <a:cubicBezTo>
                  <a:pt x="89" y="24"/>
                  <a:pt x="89" y="24"/>
                  <a:pt x="89" y="24"/>
                </a:cubicBezTo>
                <a:cubicBezTo>
                  <a:pt x="89" y="38"/>
                  <a:pt x="89" y="38"/>
                  <a:pt x="89" y="38"/>
                </a:cubicBezTo>
                <a:cubicBezTo>
                  <a:pt x="94" y="38"/>
                  <a:pt x="94" y="38"/>
                  <a:pt x="94" y="38"/>
                </a:cubicBezTo>
                <a:lnTo>
                  <a:pt x="94" y="24"/>
                </a:lnTo>
                <a:close/>
                <a:moveTo>
                  <a:pt x="89" y="158"/>
                </a:moveTo>
                <a:cubicBezTo>
                  <a:pt x="94" y="158"/>
                  <a:pt x="94" y="158"/>
                  <a:pt x="94" y="158"/>
                </a:cubicBezTo>
                <a:cubicBezTo>
                  <a:pt x="94" y="143"/>
                  <a:pt x="94" y="143"/>
                  <a:pt x="94" y="143"/>
                </a:cubicBezTo>
                <a:cubicBezTo>
                  <a:pt x="89" y="143"/>
                  <a:pt x="89" y="143"/>
                  <a:pt x="89" y="143"/>
                </a:cubicBezTo>
                <a:lnTo>
                  <a:pt x="89" y="158"/>
                </a:lnTo>
                <a:close/>
                <a:moveTo>
                  <a:pt x="25" y="93"/>
                </a:moveTo>
                <a:cubicBezTo>
                  <a:pt x="39" y="93"/>
                  <a:pt x="39" y="93"/>
                  <a:pt x="39" y="93"/>
                </a:cubicBezTo>
                <a:cubicBezTo>
                  <a:pt x="39" y="88"/>
                  <a:pt x="39" y="88"/>
                  <a:pt x="39" y="88"/>
                </a:cubicBezTo>
                <a:cubicBezTo>
                  <a:pt x="25" y="88"/>
                  <a:pt x="25" y="88"/>
                  <a:pt x="25" y="88"/>
                </a:cubicBezTo>
                <a:lnTo>
                  <a:pt x="25" y="93"/>
                </a:lnTo>
                <a:close/>
                <a:moveTo>
                  <a:pt x="144" y="88"/>
                </a:moveTo>
                <a:cubicBezTo>
                  <a:pt x="144" y="93"/>
                  <a:pt x="144" y="93"/>
                  <a:pt x="144" y="93"/>
                </a:cubicBezTo>
                <a:cubicBezTo>
                  <a:pt x="159" y="93"/>
                  <a:pt x="159" y="93"/>
                  <a:pt x="159" y="93"/>
                </a:cubicBezTo>
                <a:cubicBezTo>
                  <a:pt x="159" y="88"/>
                  <a:pt x="159" y="88"/>
                  <a:pt x="159" y="88"/>
                </a:cubicBezTo>
                <a:lnTo>
                  <a:pt x="144" y="88"/>
                </a:lnTo>
                <a:close/>
                <a:moveTo>
                  <a:pt x="133" y="88"/>
                </a:moveTo>
                <a:cubicBezTo>
                  <a:pt x="100" y="86"/>
                  <a:pt x="100" y="86"/>
                  <a:pt x="100" y="86"/>
                </a:cubicBezTo>
                <a:cubicBezTo>
                  <a:pt x="108" y="70"/>
                  <a:pt x="108" y="70"/>
                  <a:pt x="108" y="70"/>
                </a:cubicBezTo>
                <a:cubicBezTo>
                  <a:pt x="108" y="70"/>
                  <a:pt x="109" y="68"/>
                  <a:pt x="108" y="67"/>
                </a:cubicBezTo>
                <a:cubicBezTo>
                  <a:pt x="106" y="66"/>
                  <a:pt x="106" y="66"/>
                  <a:pt x="106" y="66"/>
                </a:cubicBezTo>
                <a:cubicBezTo>
                  <a:pt x="106" y="66"/>
                  <a:pt x="104" y="65"/>
                  <a:pt x="103" y="66"/>
                </a:cubicBezTo>
                <a:cubicBezTo>
                  <a:pt x="88" y="82"/>
                  <a:pt x="88" y="82"/>
                  <a:pt x="88" y="82"/>
                </a:cubicBezTo>
                <a:cubicBezTo>
                  <a:pt x="55" y="55"/>
                  <a:pt x="55" y="55"/>
                  <a:pt x="55" y="55"/>
                </a:cubicBezTo>
                <a:cubicBezTo>
                  <a:pt x="55" y="55"/>
                  <a:pt x="54" y="55"/>
                  <a:pt x="54" y="55"/>
                </a:cubicBezTo>
                <a:cubicBezTo>
                  <a:pt x="53" y="56"/>
                  <a:pt x="53" y="56"/>
                  <a:pt x="53" y="56"/>
                </a:cubicBezTo>
                <a:cubicBezTo>
                  <a:pt x="53" y="56"/>
                  <a:pt x="53" y="56"/>
                  <a:pt x="54" y="57"/>
                </a:cubicBezTo>
                <a:cubicBezTo>
                  <a:pt x="84" y="85"/>
                  <a:pt x="84" y="85"/>
                  <a:pt x="84" y="85"/>
                </a:cubicBezTo>
                <a:cubicBezTo>
                  <a:pt x="83" y="87"/>
                  <a:pt x="82" y="89"/>
                  <a:pt x="82" y="91"/>
                </a:cubicBezTo>
                <a:cubicBezTo>
                  <a:pt x="82" y="96"/>
                  <a:pt x="86" y="100"/>
                  <a:pt x="91" y="100"/>
                </a:cubicBezTo>
                <a:cubicBezTo>
                  <a:pt x="94" y="100"/>
                  <a:pt x="97" y="98"/>
                  <a:pt x="99" y="96"/>
                </a:cubicBezTo>
                <a:cubicBezTo>
                  <a:pt x="133" y="94"/>
                  <a:pt x="133" y="94"/>
                  <a:pt x="133" y="94"/>
                </a:cubicBezTo>
                <a:cubicBezTo>
                  <a:pt x="133" y="94"/>
                  <a:pt x="135" y="93"/>
                  <a:pt x="135" y="92"/>
                </a:cubicBezTo>
                <a:cubicBezTo>
                  <a:pt x="135" y="90"/>
                  <a:pt x="135" y="90"/>
                  <a:pt x="135" y="90"/>
                </a:cubicBezTo>
                <a:cubicBezTo>
                  <a:pt x="135" y="90"/>
                  <a:pt x="135" y="88"/>
                  <a:pt x="133" y="88"/>
                </a:cubicBezTo>
                <a:close/>
              </a:path>
            </a:pathLst>
          </a:custGeom>
          <a:solidFill>
            <a:srgbClr val="0087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20" tIns="60960" rIns="121920" bIns="60960"/>
          <a:lstStyle/>
          <a:p>
            <a:endParaRPr lang="zh-CN" altLang="en-US"/>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additive="base">
                                        <p:cTn id="7" dur="500" fill="hold"/>
                                        <p:tgtEl>
                                          <p:spTgt spid="57"/>
                                        </p:tgtEl>
                                        <p:attrNameLst>
                                          <p:attrName>ppt_x</p:attrName>
                                        </p:attrNameLst>
                                      </p:cBhvr>
                                      <p:tavLst>
                                        <p:tav tm="0">
                                          <p:val>
                                            <p:strVal val="0-#ppt_w/2"/>
                                          </p:val>
                                        </p:tav>
                                        <p:tav tm="100000">
                                          <p:val>
                                            <p:strVal val="#ppt_x"/>
                                          </p:val>
                                        </p:tav>
                                      </p:tavLst>
                                    </p:anim>
                                    <p:anim calcmode="lin" valueType="num">
                                      <p:cBhvr additive="base">
                                        <p:cTn id="8" dur="500" fill="hold"/>
                                        <p:tgtEl>
                                          <p:spTgt spid="5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6"/>
                                        </p:tgtEl>
                                        <p:attrNameLst>
                                          <p:attrName>style.visibility</p:attrName>
                                        </p:attrNameLst>
                                      </p:cBhvr>
                                      <p:to>
                                        <p:strVal val="visible"/>
                                      </p:to>
                                    </p:set>
                                    <p:animEffect transition="in" filter="fade">
                                      <p:cBhvr>
                                        <p:cTn id="13" dur="1000"/>
                                        <p:tgtEl>
                                          <p:spTgt spid="56"/>
                                        </p:tgtEl>
                                      </p:cBhvr>
                                    </p:animEffect>
                                    <p:anim calcmode="lin" valueType="num">
                                      <p:cBhvr>
                                        <p:cTn id="14" dur="1000" fill="hold"/>
                                        <p:tgtEl>
                                          <p:spTgt spid="56"/>
                                        </p:tgtEl>
                                        <p:attrNameLst>
                                          <p:attrName>ppt_x</p:attrName>
                                        </p:attrNameLst>
                                      </p:cBhvr>
                                      <p:tavLst>
                                        <p:tav tm="0">
                                          <p:val>
                                            <p:strVal val="#ppt_x"/>
                                          </p:val>
                                        </p:tav>
                                        <p:tav tm="100000">
                                          <p:val>
                                            <p:strVal val="#ppt_x"/>
                                          </p:val>
                                        </p:tav>
                                      </p:tavLst>
                                    </p:anim>
                                    <p:anim calcmode="lin" valueType="num">
                                      <p:cBhvr>
                                        <p:cTn id="15"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8" fill="hold" nodeType="clickEffect">
                                  <p:stCondLst>
                                    <p:cond delay="0"/>
                                  </p:stCondLst>
                                  <p:childTnLst>
                                    <p:set>
                                      <p:cBhvr>
                                        <p:cTn id="19" dur="1" fill="hold">
                                          <p:stCondLst>
                                            <p:cond delay="0"/>
                                          </p:stCondLst>
                                        </p:cTn>
                                        <p:tgtEl>
                                          <p:spTgt spid="58"/>
                                        </p:tgtEl>
                                        <p:attrNameLst>
                                          <p:attrName>style.visibility</p:attrName>
                                        </p:attrNameLst>
                                      </p:cBhvr>
                                      <p:to>
                                        <p:strVal val="visible"/>
                                      </p:to>
                                    </p:set>
                                    <p:anim calcmode="lin" valueType="num">
                                      <p:cBhvr additive="base">
                                        <p:cTn id="20" dur="500" fill="hold"/>
                                        <p:tgtEl>
                                          <p:spTgt spid="58"/>
                                        </p:tgtEl>
                                        <p:attrNameLst>
                                          <p:attrName>ppt_x</p:attrName>
                                        </p:attrNameLst>
                                      </p:cBhvr>
                                      <p:tavLst>
                                        <p:tav tm="0">
                                          <p:val>
                                            <p:strVal val="0-#ppt_w/2"/>
                                          </p:val>
                                        </p:tav>
                                        <p:tav tm="100000">
                                          <p:val>
                                            <p:strVal val="#ppt_x"/>
                                          </p:val>
                                        </p:tav>
                                      </p:tavLst>
                                    </p:anim>
                                    <p:anim calcmode="lin" valueType="num">
                                      <p:cBhvr additive="base">
                                        <p:cTn id="21" dur="500" fill="hold"/>
                                        <p:tgtEl>
                                          <p:spTgt spid="58"/>
                                        </p:tgtEl>
                                        <p:attrNameLst>
                                          <p:attrName>ppt_y</p:attrName>
                                        </p:attrNameLst>
                                      </p:cBhvr>
                                      <p:tavLst>
                                        <p:tav tm="0">
                                          <p:val>
                                            <p:strVal val="#ppt_y"/>
                                          </p:val>
                                        </p:tav>
                                        <p:tav tm="100000">
                                          <p:val>
                                            <p:strVal val="#ppt_y"/>
                                          </p:val>
                                        </p:tav>
                                      </p:tavLst>
                                    </p:anim>
                                  </p:childTnLst>
                                </p:cTn>
                              </p:par>
                            </p:childTnLst>
                          </p:cTn>
                        </p:par>
                        <p:par>
                          <p:cTn id="22" fill="hold">
                            <p:stCondLst>
                              <p:cond delay="500"/>
                            </p:stCondLst>
                            <p:childTnLst>
                              <p:par>
                                <p:cTn id="23" presetID="53" presetClass="entr" presetSubtype="16" fill="hold" grpId="0" nodeType="after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p:cTn id="25" dur="100" fill="hold"/>
                                        <p:tgtEl>
                                          <p:spTgt spid="17"/>
                                        </p:tgtEl>
                                        <p:attrNameLst>
                                          <p:attrName>ppt_w</p:attrName>
                                        </p:attrNameLst>
                                      </p:cBhvr>
                                      <p:tavLst>
                                        <p:tav tm="0">
                                          <p:val>
                                            <p:fltVal val="0"/>
                                          </p:val>
                                        </p:tav>
                                        <p:tav tm="100000">
                                          <p:val>
                                            <p:strVal val="#ppt_w"/>
                                          </p:val>
                                        </p:tav>
                                      </p:tavLst>
                                    </p:anim>
                                    <p:anim calcmode="lin" valueType="num">
                                      <p:cBhvr>
                                        <p:cTn id="26" dur="100" fill="hold"/>
                                        <p:tgtEl>
                                          <p:spTgt spid="17"/>
                                        </p:tgtEl>
                                        <p:attrNameLst>
                                          <p:attrName>ppt_h</p:attrName>
                                        </p:attrNameLst>
                                      </p:cBhvr>
                                      <p:tavLst>
                                        <p:tav tm="0">
                                          <p:val>
                                            <p:fltVal val="0"/>
                                          </p:val>
                                        </p:tav>
                                        <p:tav tm="100000">
                                          <p:val>
                                            <p:strVal val="#ppt_h"/>
                                          </p:val>
                                        </p:tav>
                                      </p:tavLst>
                                    </p:anim>
                                    <p:animEffect transition="in" filter="fade">
                                      <p:cBhvr>
                                        <p:cTn id="27" dur="100"/>
                                        <p:tgtEl>
                                          <p:spTgt spid="17"/>
                                        </p:tgtEl>
                                      </p:cBhvr>
                                    </p:animEffect>
                                  </p:childTnLst>
                                </p:cTn>
                              </p:par>
                            </p:childTnLst>
                          </p:cTn>
                        </p:par>
                        <p:par>
                          <p:cTn id="28" fill="hold">
                            <p:stCondLst>
                              <p:cond delay="1000"/>
                            </p:stCondLst>
                            <p:childTnLst>
                              <p:par>
                                <p:cTn id="29" presetID="53" presetClass="entr" presetSubtype="16" fill="hold" grpId="0" nodeType="afterEffect">
                                  <p:stCondLst>
                                    <p:cond delay="0"/>
                                  </p:stCondLst>
                                  <p:childTnLst>
                                    <p:set>
                                      <p:cBhvr>
                                        <p:cTn id="30" dur="1" fill="hold">
                                          <p:stCondLst>
                                            <p:cond delay="0"/>
                                          </p:stCondLst>
                                        </p:cTn>
                                        <p:tgtEl>
                                          <p:spTgt spid="18"/>
                                        </p:tgtEl>
                                        <p:attrNameLst>
                                          <p:attrName>style.visibility</p:attrName>
                                        </p:attrNameLst>
                                      </p:cBhvr>
                                      <p:to>
                                        <p:strVal val="visible"/>
                                      </p:to>
                                    </p:set>
                                    <p:anim calcmode="lin" valueType="num">
                                      <p:cBhvr>
                                        <p:cTn id="31" dur="100" fill="hold"/>
                                        <p:tgtEl>
                                          <p:spTgt spid="18"/>
                                        </p:tgtEl>
                                        <p:attrNameLst>
                                          <p:attrName>ppt_w</p:attrName>
                                        </p:attrNameLst>
                                      </p:cBhvr>
                                      <p:tavLst>
                                        <p:tav tm="0">
                                          <p:val>
                                            <p:fltVal val="0"/>
                                          </p:val>
                                        </p:tav>
                                        <p:tav tm="100000">
                                          <p:val>
                                            <p:strVal val="#ppt_w"/>
                                          </p:val>
                                        </p:tav>
                                      </p:tavLst>
                                    </p:anim>
                                    <p:anim calcmode="lin" valueType="num">
                                      <p:cBhvr>
                                        <p:cTn id="32" dur="100" fill="hold"/>
                                        <p:tgtEl>
                                          <p:spTgt spid="18"/>
                                        </p:tgtEl>
                                        <p:attrNameLst>
                                          <p:attrName>ppt_h</p:attrName>
                                        </p:attrNameLst>
                                      </p:cBhvr>
                                      <p:tavLst>
                                        <p:tav tm="0">
                                          <p:val>
                                            <p:fltVal val="0"/>
                                          </p:val>
                                        </p:tav>
                                        <p:tav tm="100000">
                                          <p:val>
                                            <p:strVal val="#ppt_h"/>
                                          </p:val>
                                        </p:tav>
                                      </p:tavLst>
                                    </p:anim>
                                    <p:animEffect transition="in" filter="fade">
                                      <p:cBhvr>
                                        <p:cTn id="33" dur="100"/>
                                        <p:tgtEl>
                                          <p:spTgt spid="18"/>
                                        </p:tgtEl>
                                      </p:cBhvr>
                                    </p:animEffect>
                                  </p:childTnLst>
                                </p:cTn>
                              </p:par>
                            </p:childTnLst>
                          </p:cTn>
                        </p:par>
                        <p:par>
                          <p:cTn id="34" fill="hold">
                            <p:stCondLst>
                              <p:cond delay="1500"/>
                            </p:stCondLst>
                            <p:childTnLst>
                              <p:par>
                                <p:cTn id="35" presetID="53" presetClass="entr" presetSubtype="16" fill="hold" grpId="0" nodeType="afterEffect">
                                  <p:stCondLst>
                                    <p:cond delay="0"/>
                                  </p:stCondLst>
                                  <p:childTnLst>
                                    <p:set>
                                      <p:cBhvr>
                                        <p:cTn id="36" dur="1" fill="hold">
                                          <p:stCondLst>
                                            <p:cond delay="0"/>
                                          </p:stCondLst>
                                        </p:cTn>
                                        <p:tgtEl>
                                          <p:spTgt spid="19"/>
                                        </p:tgtEl>
                                        <p:attrNameLst>
                                          <p:attrName>style.visibility</p:attrName>
                                        </p:attrNameLst>
                                      </p:cBhvr>
                                      <p:to>
                                        <p:strVal val="visible"/>
                                      </p:to>
                                    </p:set>
                                    <p:anim calcmode="lin" valueType="num">
                                      <p:cBhvr>
                                        <p:cTn id="37" dur="100" fill="hold"/>
                                        <p:tgtEl>
                                          <p:spTgt spid="19"/>
                                        </p:tgtEl>
                                        <p:attrNameLst>
                                          <p:attrName>ppt_w</p:attrName>
                                        </p:attrNameLst>
                                      </p:cBhvr>
                                      <p:tavLst>
                                        <p:tav tm="0">
                                          <p:val>
                                            <p:fltVal val="0"/>
                                          </p:val>
                                        </p:tav>
                                        <p:tav tm="100000">
                                          <p:val>
                                            <p:strVal val="#ppt_w"/>
                                          </p:val>
                                        </p:tav>
                                      </p:tavLst>
                                    </p:anim>
                                    <p:anim calcmode="lin" valueType="num">
                                      <p:cBhvr>
                                        <p:cTn id="38" dur="100" fill="hold"/>
                                        <p:tgtEl>
                                          <p:spTgt spid="19"/>
                                        </p:tgtEl>
                                        <p:attrNameLst>
                                          <p:attrName>ppt_h</p:attrName>
                                        </p:attrNameLst>
                                      </p:cBhvr>
                                      <p:tavLst>
                                        <p:tav tm="0">
                                          <p:val>
                                            <p:fltVal val="0"/>
                                          </p:val>
                                        </p:tav>
                                        <p:tav tm="100000">
                                          <p:val>
                                            <p:strVal val="#ppt_h"/>
                                          </p:val>
                                        </p:tav>
                                      </p:tavLst>
                                    </p:anim>
                                    <p:animEffect transition="in" filter="fade">
                                      <p:cBhvr>
                                        <p:cTn id="39" dur="100"/>
                                        <p:tgtEl>
                                          <p:spTgt spid="1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87406"/>
                                        </p:tgtEl>
                                        <p:attrNameLst>
                                          <p:attrName>style.visibility</p:attrName>
                                        </p:attrNameLst>
                                      </p:cBhvr>
                                      <p:to>
                                        <p:strVal val="visible"/>
                                      </p:to>
                                    </p:set>
                                    <p:animEffect transition="in" filter="fade">
                                      <p:cBhvr>
                                        <p:cTn id="44" dur="500"/>
                                        <p:tgtEl>
                                          <p:spTgt spid="187406"/>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87407"/>
                                        </p:tgtEl>
                                        <p:attrNameLst>
                                          <p:attrName>style.visibility</p:attrName>
                                        </p:attrNameLst>
                                      </p:cBhvr>
                                      <p:to>
                                        <p:strVal val="visible"/>
                                      </p:to>
                                    </p:set>
                                    <p:animEffect transition="in" filter="fade">
                                      <p:cBhvr>
                                        <p:cTn id="49" dur="500"/>
                                        <p:tgtEl>
                                          <p:spTgt spid="187407"/>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grpId="0" nodeType="clickEffect">
                                  <p:stCondLst>
                                    <p:cond delay="0"/>
                                  </p:stCondLst>
                                  <p:childTnLst>
                                    <p:set>
                                      <p:cBhvr>
                                        <p:cTn id="53" dur="1" fill="hold">
                                          <p:stCondLst>
                                            <p:cond delay="0"/>
                                          </p:stCondLst>
                                        </p:cTn>
                                        <p:tgtEl>
                                          <p:spTgt spid="24"/>
                                        </p:tgtEl>
                                        <p:attrNameLst>
                                          <p:attrName>style.visibility</p:attrName>
                                        </p:attrNameLst>
                                      </p:cBhvr>
                                      <p:to>
                                        <p:strVal val="visible"/>
                                      </p:to>
                                    </p:set>
                                    <p:anim calcmode="lin" valueType="num">
                                      <p:cBhvr>
                                        <p:cTn id="54" dur="300" fill="hold"/>
                                        <p:tgtEl>
                                          <p:spTgt spid="24"/>
                                        </p:tgtEl>
                                        <p:attrNameLst>
                                          <p:attrName>ppt_w</p:attrName>
                                        </p:attrNameLst>
                                      </p:cBhvr>
                                      <p:tavLst>
                                        <p:tav tm="0">
                                          <p:val>
                                            <p:fltVal val="0"/>
                                          </p:val>
                                        </p:tav>
                                        <p:tav tm="100000">
                                          <p:val>
                                            <p:strVal val="#ppt_w"/>
                                          </p:val>
                                        </p:tav>
                                      </p:tavLst>
                                    </p:anim>
                                    <p:anim calcmode="lin" valueType="num">
                                      <p:cBhvr>
                                        <p:cTn id="55" dur="300" fill="hold"/>
                                        <p:tgtEl>
                                          <p:spTgt spid="24"/>
                                        </p:tgtEl>
                                        <p:attrNameLst>
                                          <p:attrName>ppt_h</p:attrName>
                                        </p:attrNameLst>
                                      </p:cBhvr>
                                      <p:tavLst>
                                        <p:tav tm="0">
                                          <p:val>
                                            <p:fltVal val="0"/>
                                          </p:val>
                                        </p:tav>
                                        <p:tav tm="100000">
                                          <p:val>
                                            <p:strVal val="#ppt_h"/>
                                          </p:val>
                                        </p:tav>
                                      </p:tavLst>
                                    </p:anim>
                                    <p:animEffect transition="in" filter="fade">
                                      <p:cBhvr>
                                        <p:cTn id="56" dur="3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bldLvl="0" animBg="1"/>
      <p:bldP spid="17" grpId="0" animBg="1"/>
      <p:bldP spid="18" grpId="0" animBg="1"/>
      <p:bldP spid="19" grpId="0" animBg="1"/>
      <p:bldP spid="187406" grpId="0" animBg="1"/>
      <p:bldP spid="187407" grpId="0"/>
      <p:bldP spid="2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灯片编号占位符 2"/>
          <p:cNvSpPr txBox="1">
            <a:spLocks noGrp="1"/>
          </p:cNvSpPr>
          <p:nvPr/>
        </p:nvSpPr>
        <p:spPr>
          <a:xfrm>
            <a:off x="11324167" y="6240463"/>
            <a:ext cx="495300" cy="354012"/>
          </a:xfrm>
          <a:prstGeom prst="rect">
            <a:avLst/>
          </a:prstGeom>
          <a:noFill/>
        </p:spPr>
        <p:txBody>
          <a:bodyPr anchor="ctr"/>
          <a:lstStyle/>
          <a:p>
            <a:pPr algn="ctr" fontAlgn="auto">
              <a:spcBef>
                <a:spcPts val="0"/>
              </a:spcBef>
              <a:spcAft>
                <a:spcPts val="0"/>
              </a:spcAft>
              <a:buFontTx/>
              <a:buNone/>
              <a:defRPr/>
            </a:pPr>
            <a:fld id="{D11DB6E3-57DD-430A-8D8F-9602ABAB4113}" type="slidenum">
              <a:rPr lang="en-US" sz="1400" b="1">
                <a:solidFill>
                  <a:schemeClr val="bg1"/>
                </a:solidFill>
                <a:latin typeface="+mj-lt"/>
                <a:ea typeface="+mn-ea"/>
              </a:rPr>
            </a:fld>
            <a:endParaRPr lang="en-US" sz="1400" b="1" dirty="0">
              <a:solidFill>
                <a:schemeClr val="bg1"/>
              </a:solidFill>
              <a:latin typeface="+mj-lt"/>
              <a:ea typeface="+mn-ea"/>
            </a:endParaRPr>
          </a:p>
        </p:txBody>
      </p:sp>
      <p:grpSp>
        <p:nvGrpSpPr>
          <p:cNvPr id="12" name="组合 14"/>
          <p:cNvGrpSpPr/>
          <p:nvPr/>
        </p:nvGrpSpPr>
        <p:grpSpPr bwMode="auto">
          <a:xfrm>
            <a:off x="469901" y="933450"/>
            <a:ext cx="11349567" cy="2025650"/>
            <a:chOff x="416496" y="1988840"/>
            <a:chExt cx="8788758" cy="4577755"/>
          </a:xfrm>
        </p:grpSpPr>
        <p:sp>
          <p:nvSpPr>
            <p:cNvPr id="24586" name="矩形 8"/>
            <p:cNvSpPr/>
            <p:nvPr/>
          </p:nvSpPr>
          <p:spPr bwMode="auto">
            <a:xfrm>
              <a:off x="598605" y="2348877"/>
              <a:ext cx="8606649" cy="4217718"/>
            </a:xfrm>
            <a:prstGeom prst="rect">
              <a:avLst/>
            </a:prstGeom>
            <a:noFill/>
            <a:ln w="25400">
              <a:solidFill>
                <a:srgbClr val="0070C0"/>
              </a:solidFill>
              <a:miter lim="800000"/>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30000"/>
                </a:lnSpc>
                <a:buFontTx/>
                <a:buNone/>
              </a:pPr>
              <a:r>
                <a:rPr lang="zh-CN" altLang="en-US" sz="3200" b="1">
                  <a:solidFill>
                    <a:srgbClr val="333333"/>
                  </a:solidFill>
                  <a:latin typeface="Times New Roman" panose="02020603050405020304" pitchFamily="18" charset="0"/>
                </a:rPr>
                <a:t>     </a:t>
              </a:r>
              <a:r>
                <a:rPr lang="zh-CN" altLang="en-US" sz="2800">
                  <a:solidFill>
                    <a:srgbClr val="333333"/>
                  </a:solidFill>
                  <a:latin typeface="微软雅黑" panose="020B0503020204020204" pitchFamily="34" charset="-122"/>
                  <a:ea typeface="微软雅黑" panose="020B0503020204020204" pitchFamily="34" charset="-122"/>
                </a:rPr>
                <a:t>某企业从租赁公司租入一套设备，价值</a:t>
              </a:r>
              <a:r>
                <a:rPr lang="en-US" altLang="zh-CN" sz="2800">
                  <a:solidFill>
                    <a:srgbClr val="333333"/>
                  </a:solidFill>
                  <a:latin typeface="微软雅黑" panose="020B0503020204020204" pitchFamily="34" charset="-122"/>
                  <a:ea typeface="微软雅黑" panose="020B0503020204020204" pitchFamily="34" charset="-122"/>
                </a:rPr>
                <a:t>60</a:t>
              </a:r>
              <a:r>
                <a:rPr lang="zh-CN" altLang="en-US" sz="2800">
                  <a:solidFill>
                    <a:srgbClr val="333333"/>
                  </a:solidFill>
                  <a:latin typeface="微软雅黑" panose="020B0503020204020204" pitchFamily="34" charset="-122"/>
                  <a:ea typeface="微软雅黑" panose="020B0503020204020204" pitchFamily="34" charset="-122"/>
                </a:rPr>
                <a:t>万元，租期</a:t>
              </a:r>
              <a:r>
                <a:rPr lang="en-US" altLang="zh-CN" sz="2800">
                  <a:solidFill>
                    <a:srgbClr val="333333"/>
                  </a:solidFill>
                  <a:latin typeface="微软雅黑" panose="020B0503020204020204" pitchFamily="34" charset="-122"/>
                  <a:ea typeface="微软雅黑" panose="020B0503020204020204" pitchFamily="34" charset="-122"/>
                </a:rPr>
                <a:t>6</a:t>
              </a:r>
              <a:r>
                <a:rPr lang="zh-CN" altLang="en-US" sz="2800">
                  <a:solidFill>
                    <a:srgbClr val="333333"/>
                  </a:solidFill>
                  <a:latin typeface="微软雅黑" panose="020B0503020204020204" pitchFamily="34" charset="-122"/>
                  <a:ea typeface="微软雅黑" panose="020B0503020204020204" pitchFamily="34" charset="-122"/>
                </a:rPr>
                <a:t>年，假设每年年末支付租金为</a:t>
              </a:r>
              <a:r>
                <a:rPr lang="en-US" altLang="zh-CN" sz="2800">
                  <a:solidFill>
                    <a:srgbClr val="333333"/>
                  </a:solidFill>
                  <a:latin typeface="微软雅黑" panose="020B0503020204020204" pitchFamily="34" charset="-122"/>
                  <a:ea typeface="微软雅黑" panose="020B0503020204020204" pitchFamily="34" charset="-122"/>
                </a:rPr>
                <a:t>137 764</a:t>
              </a:r>
              <a:r>
                <a:rPr lang="zh-CN" altLang="en-US" sz="2800">
                  <a:solidFill>
                    <a:srgbClr val="333333"/>
                  </a:solidFill>
                  <a:latin typeface="微软雅黑" panose="020B0503020204020204" pitchFamily="34" charset="-122"/>
                  <a:ea typeface="微软雅黑" panose="020B0503020204020204" pitchFamily="34" charset="-122"/>
                </a:rPr>
                <a:t>元，期满租赁资产残值为零，计算该融资租赁资本成本率。</a:t>
              </a:r>
              <a:endParaRPr lang="zh-CN" altLang="en-US" sz="2800">
                <a:solidFill>
                  <a:srgbClr val="000000"/>
                </a:solidFill>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14" name="组合 11"/>
            <p:cNvGrpSpPr/>
            <p:nvPr/>
          </p:nvGrpSpPr>
          <p:grpSpPr>
            <a:xfrm>
              <a:off x="416496" y="1988840"/>
              <a:ext cx="568751" cy="700092"/>
              <a:chOff x="304800" y="673100"/>
              <a:chExt cx="4000500" cy="4000500"/>
            </a:xfrm>
            <a:effectLst>
              <a:outerShdw blurRad="444500" dist="254000" dir="8100000" algn="tr" rotWithShape="0">
                <a:prstClr val="black">
                  <a:alpha val="50000"/>
                </a:prstClr>
              </a:outerShdw>
            </a:effectLst>
          </p:grpSpPr>
          <p:sp>
            <p:nvSpPr>
              <p:cNvPr id="15" name="同心圆 2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zh-CN" altLang="en-US" dirty="0">
                  <a:solidFill>
                    <a:schemeClr val="tx1"/>
                  </a:solidFill>
                  <a:ea typeface="微软雅黑" panose="020B0503020204020204" pitchFamily="34" charset="-122"/>
                </a:endParaRPr>
              </a:p>
            </p:txBody>
          </p:sp>
          <p:sp>
            <p:nvSpPr>
              <p:cNvPr id="16" name="椭圆 15"/>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zh-CN" altLang="en-US" dirty="0">
                  <a:ea typeface="微软雅黑" panose="020B0503020204020204" pitchFamily="34" charset="-122"/>
                </a:endParaRPr>
              </a:p>
            </p:txBody>
          </p:sp>
        </p:grpSp>
      </p:grpSp>
      <p:sp>
        <p:nvSpPr>
          <p:cNvPr id="189446" name="矩形 5"/>
          <p:cNvSpPr>
            <a:spLocks noChangeArrowheads="1"/>
          </p:cNvSpPr>
          <p:nvPr/>
        </p:nvSpPr>
        <p:spPr bwMode="auto">
          <a:xfrm>
            <a:off x="4559301" y="3554413"/>
            <a:ext cx="7632700" cy="187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2540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ct val="150000"/>
              </a:lnSpc>
              <a:buFontTx/>
              <a:buNone/>
            </a:pPr>
            <a:r>
              <a:rPr lang="zh-CN" altLang="en-US" sz="2600" b="1">
                <a:latin typeface="华文宋体" panose="02010600040101010101" pitchFamily="2" charset="-122"/>
                <a:ea typeface="华文宋体" panose="02010600040101010101" pitchFamily="2" charset="-122"/>
              </a:rPr>
              <a:t>解析：</a:t>
            </a:r>
            <a:endParaRPr lang="zh-CN" altLang="en-US" sz="2600" b="1">
              <a:latin typeface="华文宋体" panose="02010600040101010101" pitchFamily="2" charset="-122"/>
              <a:ea typeface="华文宋体" panose="02010600040101010101" pitchFamily="2" charset="-122"/>
            </a:endParaRPr>
          </a:p>
          <a:p>
            <a:pPr>
              <a:lnSpc>
                <a:spcPct val="150000"/>
              </a:lnSpc>
              <a:buFontTx/>
              <a:buNone/>
            </a:pPr>
            <a:r>
              <a:rPr lang="en-US" altLang="zh-CN" sz="2600" b="1">
                <a:latin typeface="华文宋体" panose="02010600040101010101" pitchFamily="2" charset="-122"/>
                <a:ea typeface="华文宋体" panose="02010600040101010101" pitchFamily="2" charset="-122"/>
              </a:rPr>
              <a:t>600 000=137 764</a:t>
            </a:r>
            <a:r>
              <a:rPr lang="zh-CN" altLang="zh-CN" sz="2600" b="1">
                <a:latin typeface="华文宋体" panose="02010600040101010101" pitchFamily="2" charset="-122"/>
                <a:ea typeface="华文宋体" panose="02010600040101010101" pitchFamily="2" charset="-122"/>
              </a:rPr>
              <a:t>×（</a:t>
            </a:r>
            <a:r>
              <a:rPr lang="en-US" altLang="zh-CN" sz="2600" b="1">
                <a:latin typeface="华文宋体" panose="02010600040101010101" pitchFamily="2" charset="-122"/>
                <a:ea typeface="华文宋体" panose="02010600040101010101" pitchFamily="2" charset="-122"/>
              </a:rPr>
              <a:t>P/A</a:t>
            </a:r>
            <a:r>
              <a:rPr lang="zh-CN" altLang="zh-CN" sz="2600" b="1">
                <a:latin typeface="华文宋体" panose="02010600040101010101" pitchFamily="2" charset="-122"/>
                <a:ea typeface="华文宋体" panose="02010600040101010101" pitchFamily="2" charset="-122"/>
              </a:rPr>
              <a:t>，</a:t>
            </a:r>
            <a:r>
              <a:rPr lang="en-US" altLang="zh-CN" sz="2600" b="1">
                <a:latin typeface="华文宋体" panose="02010600040101010101" pitchFamily="2" charset="-122"/>
                <a:ea typeface="华文宋体" panose="02010600040101010101" pitchFamily="2" charset="-122"/>
              </a:rPr>
              <a:t>K</a:t>
            </a:r>
            <a:r>
              <a:rPr lang="en-US" altLang="zh-CN" sz="2600" b="1" baseline="-25000">
                <a:latin typeface="华文宋体" panose="02010600040101010101" pitchFamily="2" charset="-122"/>
                <a:ea typeface="华文宋体" panose="02010600040101010101" pitchFamily="2" charset="-122"/>
              </a:rPr>
              <a:t>b</a:t>
            </a:r>
            <a:r>
              <a:rPr lang="zh-CN" altLang="zh-CN" sz="2600" b="1">
                <a:latin typeface="华文宋体" panose="02010600040101010101" pitchFamily="2" charset="-122"/>
                <a:ea typeface="华文宋体" panose="02010600040101010101" pitchFamily="2" charset="-122"/>
              </a:rPr>
              <a:t>，</a:t>
            </a:r>
            <a:r>
              <a:rPr lang="en-US" altLang="zh-CN" sz="2600" b="1">
                <a:latin typeface="华文宋体" panose="02010600040101010101" pitchFamily="2" charset="-122"/>
                <a:ea typeface="华文宋体" panose="02010600040101010101" pitchFamily="2" charset="-122"/>
              </a:rPr>
              <a:t>6</a:t>
            </a:r>
            <a:r>
              <a:rPr lang="zh-CN" altLang="zh-CN" sz="2600" b="1">
                <a:latin typeface="华文宋体" panose="02010600040101010101" pitchFamily="2" charset="-122"/>
                <a:ea typeface="华文宋体" panose="02010600040101010101" pitchFamily="2" charset="-122"/>
              </a:rPr>
              <a:t>）</a:t>
            </a:r>
            <a:endParaRPr lang="en-US" altLang="zh-CN" sz="2600" b="1">
              <a:latin typeface="华文宋体" panose="02010600040101010101" pitchFamily="2" charset="-122"/>
              <a:ea typeface="华文宋体" panose="02010600040101010101" pitchFamily="2" charset="-122"/>
            </a:endParaRPr>
          </a:p>
          <a:p>
            <a:pPr>
              <a:lnSpc>
                <a:spcPct val="150000"/>
              </a:lnSpc>
              <a:buFontTx/>
              <a:buNone/>
            </a:pPr>
            <a:r>
              <a:rPr lang="en-US" altLang="zh-CN" sz="2600" b="1">
                <a:latin typeface="华文宋体" panose="02010600040101010101" pitchFamily="2" charset="-122"/>
                <a:ea typeface="华文宋体" panose="02010600040101010101" pitchFamily="2" charset="-122"/>
                <a:cs typeface="Times New Roman" panose="02020603050405020304" pitchFamily="18" charset="0"/>
              </a:rPr>
              <a:t> </a:t>
            </a:r>
            <a:r>
              <a:rPr lang="zh-CN" altLang="zh-CN" sz="2600" b="1">
                <a:latin typeface="华文宋体" panose="02010600040101010101" pitchFamily="2" charset="-122"/>
                <a:ea typeface="华文宋体" panose="02010600040101010101" pitchFamily="2" charset="-122"/>
                <a:cs typeface="Times New Roman" panose="02020603050405020304" pitchFamily="18" charset="0"/>
              </a:rPr>
              <a:t>用查表法可得</a:t>
            </a:r>
            <a:r>
              <a:rPr lang="en-US" altLang="zh-CN" sz="2600" b="1">
                <a:latin typeface="华文宋体" panose="02010600040101010101" pitchFamily="2" charset="-122"/>
                <a:ea typeface="华文宋体" panose="02010600040101010101" pitchFamily="2" charset="-122"/>
                <a:cs typeface="Times New Roman" panose="02020603050405020304" pitchFamily="18" charset="0"/>
              </a:rPr>
              <a:t>   K</a:t>
            </a:r>
            <a:r>
              <a:rPr lang="en-US" altLang="zh-CN" sz="2600" b="1" baseline="-25000">
                <a:latin typeface="华文宋体" panose="02010600040101010101" pitchFamily="2" charset="-122"/>
                <a:ea typeface="华文宋体" panose="02010600040101010101" pitchFamily="2" charset="-122"/>
                <a:cs typeface="Times New Roman" panose="02020603050405020304" pitchFamily="18" charset="0"/>
              </a:rPr>
              <a:t>b</a:t>
            </a:r>
            <a:r>
              <a:rPr lang="en-US" altLang="zh-CN" sz="2600" b="1">
                <a:latin typeface="华文宋体" panose="02010600040101010101" pitchFamily="2" charset="-122"/>
                <a:ea typeface="华文宋体" panose="02010600040101010101" pitchFamily="2" charset="-122"/>
                <a:cs typeface="Times New Roman" panose="02020603050405020304" pitchFamily="18" charset="0"/>
              </a:rPr>
              <a:t>=10%</a:t>
            </a:r>
            <a:endParaRPr lang="en-US" altLang="zh-CN" sz="2800" b="1">
              <a:latin typeface="华文宋体" panose="02010600040101010101" pitchFamily="2" charset="-122"/>
              <a:ea typeface="华文宋体" panose="02010600040101010101" pitchFamily="2" charset="-122"/>
            </a:endParaRPr>
          </a:p>
        </p:txBody>
      </p:sp>
      <p:sp>
        <p:nvSpPr>
          <p:cNvPr id="24581" name="Rectangle 9"/>
          <p:cNvSpPr>
            <a:spLocks noChangeArrowheads="1"/>
          </p:cNvSpPr>
          <p:nvPr/>
        </p:nvSpPr>
        <p:spPr bwMode="auto">
          <a:xfrm>
            <a:off x="1" y="-184666"/>
            <a:ext cx="2114761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endParaRPr lang="zh-CN" altLang="en-US"/>
          </a:p>
        </p:txBody>
      </p:sp>
      <p:sp>
        <p:nvSpPr>
          <p:cNvPr id="22" name="Text Box 4"/>
          <p:cNvSpPr txBox="1">
            <a:spLocks noChangeArrowheads="1"/>
          </p:cNvSpPr>
          <p:nvPr/>
        </p:nvSpPr>
        <p:spPr bwMode="auto">
          <a:xfrm>
            <a:off x="3637902" y="174625"/>
            <a:ext cx="5013564" cy="566315"/>
          </a:xfrm>
          <a:prstGeom prst="rect">
            <a:avLst/>
          </a:prstGeom>
          <a:noFill/>
          <a:ln>
            <a:noFill/>
          </a:ln>
          <a:effectLst/>
        </p:spPr>
        <p:txBody>
          <a:bodyPr wrap="none" lIns="121926" tIns="60963" rIns="121926" bIns="60963">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fontAlgn="auto">
              <a:lnSpc>
                <a:spcPct val="90000"/>
              </a:lnSpc>
              <a:spcAft>
                <a:spcPts val="0"/>
              </a:spcAft>
              <a:defRPr/>
            </a:pPr>
            <a:r>
              <a:rPr lang="zh-CN" altLang="en-US" sz="3200" b="1" dirty="0">
                <a:solidFill>
                  <a:schemeClr val="bg2">
                    <a:lumMod val="50000"/>
                  </a:schemeClr>
                </a:solidFill>
                <a:latin typeface="微软雅黑" panose="020B0503020204020204" pitchFamily="34" charset="-122"/>
                <a:ea typeface="微软雅黑" panose="020B0503020204020204" pitchFamily="34" charset="-122"/>
              </a:rPr>
              <a:t>（</a:t>
            </a:r>
            <a:r>
              <a:rPr lang="en-US" altLang="zh-CN" sz="3200" b="1" dirty="0">
                <a:solidFill>
                  <a:schemeClr val="bg2">
                    <a:lumMod val="50000"/>
                  </a:schemeClr>
                </a:solidFill>
                <a:latin typeface="微软雅黑" panose="020B0503020204020204" pitchFamily="34" charset="-122"/>
                <a:ea typeface="微软雅黑" panose="020B0503020204020204" pitchFamily="34" charset="-122"/>
              </a:rPr>
              <a:t>2</a:t>
            </a:r>
            <a:r>
              <a:rPr lang="zh-CN" altLang="en-US" sz="3200" b="1" dirty="0">
                <a:solidFill>
                  <a:schemeClr val="bg2">
                    <a:lumMod val="50000"/>
                  </a:schemeClr>
                </a:solidFill>
                <a:latin typeface="微软雅黑" panose="020B0503020204020204" pitchFamily="34" charset="-122"/>
                <a:ea typeface="微软雅黑" panose="020B0503020204020204" pitchFamily="34" charset="-122"/>
              </a:rPr>
              <a:t>）计算个别资本成本率</a:t>
            </a:r>
            <a:endParaRPr lang="zh-CN" altLang="en-US" sz="3200" b="1" dirty="0">
              <a:solidFill>
                <a:schemeClr val="bg2">
                  <a:lumMod val="50000"/>
                </a:schemeClr>
              </a:solidFill>
              <a:latin typeface="微软雅黑" panose="020B0503020204020204" pitchFamily="34" charset="-122"/>
              <a:ea typeface="微软雅黑" panose="020B0503020204020204" pitchFamily="34" charset="-122"/>
            </a:endParaRPr>
          </a:p>
        </p:txBody>
      </p:sp>
      <p:sp>
        <p:nvSpPr>
          <p:cNvPr id="24" name="Line 7"/>
          <p:cNvSpPr>
            <a:spLocks noChangeShapeType="1"/>
          </p:cNvSpPr>
          <p:nvPr/>
        </p:nvSpPr>
        <p:spPr bwMode="auto">
          <a:xfrm>
            <a:off x="8007352" y="436564"/>
            <a:ext cx="4184649" cy="1587"/>
          </a:xfrm>
          <a:prstGeom prst="line">
            <a:avLst/>
          </a:prstGeom>
          <a:noFill/>
          <a:ln w="6350">
            <a:solidFill>
              <a:srgbClr val="0070C0"/>
            </a:solidFill>
            <a:round/>
          </a:ln>
          <a:effectLst/>
        </p:spPr>
        <p:txBody>
          <a:bodyPr lIns="121926" tIns="60963" rIns="121926" bIns="60963"/>
          <a:lstStyle/>
          <a:p>
            <a:pPr fontAlgn="auto">
              <a:spcBef>
                <a:spcPts val="0"/>
              </a:spcBef>
              <a:spcAft>
                <a:spcPts val="0"/>
              </a:spcAft>
              <a:buFontTx/>
              <a:buNone/>
              <a:defRPr/>
            </a:pPr>
            <a:endParaRPr lang="zh-CN" altLang="en-US">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5" name="Line 7"/>
          <p:cNvSpPr>
            <a:spLocks noChangeShapeType="1"/>
          </p:cNvSpPr>
          <p:nvPr/>
        </p:nvSpPr>
        <p:spPr bwMode="auto">
          <a:xfrm>
            <a:off x="27518" y="438150"/>
            <a:ext cx="4184649" cy="0"/>
          </a:xfrm>
          <a:prstGeom prst="line">
            <a:avLst/>
          </a:prstGeom>
          <a:noFill/>
          <a:ln w="6350">
            <a:solidFill>
              <a:srgbClr val="0070C0"/>
            </a:solidFill>
            <a:round/>
          </a:ln>
          <a:effectLst/>
        </p:spPr>
        <p:txBody>
          <a:bodyPr lIns="121926" tIns="60963" rIns="121926" bIns="60963"/>
          <a:lstStyle/>
          <a:p>
            <a:pPr fontAlgn="auto">
              <a:spcBef>
                <a:spcPts val="0"/>
              </a:spcBef>
              <a:spcAft>
                <a:spcPts val="0"/>
              </a:spcAft>
              <a:buFontTx/>
              <a:buNone/>
              <a:defRPr/>
            </a:pPr>
            <a:endParaRPr lang="zh-CN" altLang="en-US">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pic>
        <p:nvPicPr>
          <p:cNvPr id="24585" name="Picture 5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7518" y="3443289"/>
            <a:ext cx="4246033" cy="279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89446"/>
                                        </p:tgtEl>
                                        <p:attrNameLst>
                                          <p:attrName>style.visibility</p:attrName>
                                        </p:attrNameLst>
                                      </p:cBhvr>
                                      <p:to>
                                        <p:strVal val="visible"/>
                                      </p:to>
                                    </p:set>
                                    <p:animEffect transition="in" filter="wipe(left)">
                                      <p:cBhvr>
                                        <p:cTn id="10" dur="500"/>
                                        <p:tgtEl>
                                          <p:spTgt spid="18944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500" fill="hold"/>
                                        <p:tgtEl>
                                          <p:spTgt spid="24"/>
                                        </p:tgtEl>
                                        <p:attrNameLst>
                                          <p:attrName>ppt_x</p:attrName>
                                        </p:attrNameLst>
                                      </p:cBhvr>
                                      <p:tavLst>
                                        <p:tav tm="0">
                                          <p:val>
                                            <p:strVal val="0-#ppt_w/2"/>
                                          </p:val>
                                        </p:tav>
                                        <p:tav tm="100000">
                                          <p:val>
                                            <p:strVal val="#ppt_x"/>
                                          </p:val>
                                        </p:tav>
                                      </p:tavLst>
                                    </p:anim>
                                    <p:anim calcmode="lin" valueType="num">
                                      <p:cBhvr additive="base">
                                        <p:cTn id="16" dur="500" fill="hold"/>
                                        <p:tgtEl>
                                          <p:spTgt spid="24"/>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8" fill="hold" nodeType="clickEffect">
                                  <p:stCondLst>
                                    <p:cond delay="0"/>
                                  </p:stCondLst>
                                  <p:childTnLst>
                                    <p:set>
                                      <p:cBhvr>
                                        <p:cTn id="27" dur="1" fill="hold">
                                          <p:stCondLst>
                                            <p:cond delay="0"/>
                                          </p:stCondLst>
                                        </p:cTn>
                                        <p:tgtEl>
                                          <p:spTgt spid="25"/>
                                        </p:tgtEl>
                                        <p:attrNameLst>
                                          <p:attrName>style.visibility</p:attrName>
                                        </p:attrNameLst>
                                      </p:cBhvr>
                                      <p:to>
                                        <p:strVal val="visible"/>
                                      </p:to>
                                    </p:set>
                                    <p:anim calcmode="lin" valueType="num">
                                      <p:cBhvr additive="base">
                                        <p:cTn id="28" dur="500" fill="hold"/>
                                        <p:tgtEl>
                                          <p:spTgt spid="25"/>
                                        </p:tgtEl>
                                        <p:attrNameLst>
                                          <p:attrName>ppt_x</p:attrName>
                                        </p:attrNameLst>
                                      </p:cBhvr>
                                      <p:tavLst>
                                        <p:tav tm="0">
                                          <p:val>
                                            <p:strVal val="0-#ppt_w/2"/>
                                          </p:val>
                                        </p:tav>
                                        <p:tav tm="100000">
                                          <p:val>
                                            <p:strVal val="#ppt_x"/>
                                          </p:val>
                                        </p:tav>
                                      </p:tavLst>
                                    </p:anim>
                                    <p:anim calcmode="lin" valueType="num">
                                      <p:cBhvr additive="base">
                                        <p:cTn id="29"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46" grpId="0"/>
      <p:bldP spid="22" grpId="0" bldLvl="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ectangle 98"/>
          <p:cNvSpPr/>
          <p:nvPr/>
        </p:nvSpPr>
        <p:spPr>
          <a:xfrm>
            <a:off x="1316611" y="5288778"/>
            <a:ext cx="2259102" cy="477054"/>
          </a:xfrm>
          <a:prstGeom prst="rect">
            <a:avLst/>
          </a:prstGeom>
        </p:spPr>
        <p:txBody>
          <a:bodyPr wrap="square">
            <a:spAutoFit/>
          </a:bodyPr>
          <a:lstStyle/>
          <a:p>
            <a:pPr defTabSz="1218565">
              <a:lnSpc>
                <a:spcPct val="125000"/>
              </a:lnSpc>
            </a:pPr>
            <a:r>
              <a:rPr lang="zh-CN" altLang="en-US" sz="2000" kern="1000" dirty="0">
                <a:latin typeface="微软雅黑" panose="020B0503020204020204" pitchFamily="34" charset="-122"/>
                <a:ea typeface="微软雅黑" panose="020B0503020204020204" pitchFamily="34" charset="-122"/>
                <a:cs typeface="Times New Roman" panose="02020603050405020304" pitchFamily="18" charset="0"/>
              </a:rPr>
              <a:t>普通股资本</a:t>
            </a:r>
            <a:r>
              <a:rPr lang="zh-CN" altLang="zh-CN" sz="2000" kern="1000" dirty="0">
                <a:latin typeface="微软雅黑" panose="020B0503020204020204" pitchFamily="34" charset="-122"/>
                <a:ea typeface="微软雅黑" panose="020B0503020204020204" pitchFamily="34" charset="-122"/>
                <a:cs typeface="Times New Roman" panose="02020603050405020304" pitchFamily="18" charset="0"/>
              </a:rPr>
              <a:t>成本</a:t>
            </a:r>
            <a:r>
              <a:rPr lang="zh-CN" altLang="zh-CN" sz="2000" kern="1000" dirty="0">
                <a:latin typeface="Times New Roman" panose="02020603050405020304" pitchFamily="18" charset="0"/>
                <a:ea typeface="方正书宋简体"/>
                <a:cs typeface="Times New Roman" panose="02020603050405020304" pitchFamily="18" charset="0"/>
              </a:rPr>
              <a:t>率</a:t>
            </a:r>
            <a:endParaRPr lang="en-US" sz="2000" dirty="0">
              <a:solidFill>
                <a:srgbClr val="000000"/>
              </a:solidFill>
              <a:latin typeface="Raleway thin" pitchFamily="34" charset="0"/>
            </a:endParaRPr>
          </a:p>
        </p:txBody>
      </p:sp>
      <p:sp>
        <p:nvSpPr>
          <p:cNvPr id="59" name="Rectangle 3"/>
          <p:cNvSpPr txBox="1">
            <a:spLocks noChangeArrowheads="1"/>
          </p:cNvSpPr>
          <p:nvPr/>
        </p:nvSpPr>
        <p:spPr>
          <a:xfrm>
            <a:off x="1006244" y="1356391"/>
            <a:ext cx="5367260" cy="527050"/>
          </a:xfrm>
          <a:prstGeom prst="rect">
            <a:avLst/>
          </a:prstGeom>
          <a:noFill/>
          <a:ln>
            <a:noFill/>
          </a:ln>
          <a:effectLst>
            <a:softEdge rad="12700"/>
          </a:effectLst>
        </p:spPr>
        <p:txBody>
          <a:bodyPr lIns="90488" tIns="44450" rIns="90488" bIns="44450"/>
          <a:lstStyle>
            <a:defPPr>
              <a:defRPr lang="en-US"/>
            </a:defPPr>
            <a:lvl1pPr marL="228600" indent="-228600" eaLnBrk="1" hangingPunct="1">
              <a:lnSpc>
                <a:spcPct val="110000"/>
              </a:lnSpc>
              <a:spcBef>
                <a:spcPts val="1000"/>
              </a:spcBef>
              <a:buFontTx/>
              <a:buNone/>
              <a:defRPr sz="3300" b="1">
                <a:solidFill>
                  <a:srgbClr val="333333"/>
                </a:solidFill>
                <a:latin typeface="+mn-lt"/>
                <a:ea typeface="宋体" panose="02010600030101010101" pitchFamily="2" charset="-122"/>
              </a:defRPr>
            </a:lvl1pPr>
            <a:lvl2pPr marL="685800" indent="-228600" eaLnBrk="0" hangingPunct="0">
              <a:lnSpc>
                <a:spcPct val="90000"/>
              </a:lnSpc>
              <a:spcBef>
                <a:spcPts val="500"/>
              </a:spcBef>
              <a:buFont typeface="Arial" panose="020B0604020202020204" pitchFamily="34" charset="0"/>
              <a:buChar char="•"/>
              <a:defRPr sz="2400">
                <a:solidFill>
                  <a:srgbClr val="6E8798"/>
                </a:solidFill>
                <a:latin typeface="+mn-lt"/>
                <a:ea typeface="+mn-ea"/>
              </a:defRPr>
            </a:lvl2pPr>
            <a:lvl3pPr marL="1143000" indent="-228600" eaLnBrk="0" hangingPunct="0">
              <a:lnSpc>
                <a:spcPct val="90000"/>
              </a:lnSpc>
              <a:spcBef>
                <a:spcPts val="500"/>
              </a:spcBef>
              <a:buFont typeface="Arial" panose="020B0604020202020204" pitchFamily="34" charset="0"/>
              <a:buChar char="•"/>
              <a:defRPr sz="2000">
                <a:solidFill>
                  <a:srgbClr val="6E8798"/>
                </a:solidFill>
                <a:latin typeface="+mn-lt"/>
                <a:ea typeface="+mn-ea"/>
              </a:defRPr>
            </a:lvl3pPr>
            <a:lvl4pPr marL="1600200" indent="-228600" eaLnBrk="0" hangingPunct="0">
              <a:lnSpc>
                <a:spcPct val="90000"/>
              </a:lnSpc>
              <a:spcBef>
                <a:spcPts val="500"/>
              </a:spcBef>
              <a:buFont typeface="Arial" panose="020B0604020202020204" pitchFamily="34" charset="0"/>
              <a:buChar char="•"/>
              <a:defRPr sz="2000">
                <a:solidFill>
                  <a:srgbClr val="6E8798"/>
                </a:solidFill>
                <a:latin typeface="+mn-lt"/>
                <a:ea typeface="+mn-ea"/>
              </a:defRPr>
            </a:lvl4pPr>
            <a:lvl5pPr marL="2057400" indent="-228600" eaLnBrk="0" hangingPunct="0">
              <a:lnSpc>
                <a:spcPct val="90000"/>
              </a:lnSpc>
              <a:spcBef>
                <a:spcPts val="500"/>
              </a:spcBef>
              <a:buFont typeface="Arial" panose="020B0604020202020204" pitchFamily="34" charset="0"/>
              <a:buChar char="•"/>
              <a:defRPr sz="2000">
                <a:solidFill>
                  <a:srgbClr val="6E8798"/>
                </a:solidFill>
                <a:latin typeface="+mn-lt"/>
                <a:ea typeface="+mn-ea"/>
              </a:defRPr>
            </a:lvl5pPr>
            <a:lvl6pPr marL="2514600" indent="-228600">
              <a:lnSpc>
                <a:spcPct val="90000"/>
              </a:lnSpc>
              <a:spcBef>
                <a:spcPts val="500"/>
              </a:spcBef>
              <a:buFont typeface="Arial" panose="020B0604020202020204" pitchFamily="34" charset="0"/>
              <a:buChar char="•"/>
              <a:defRPr sz="1800">
                <a:latin typeface="+mn-lt"/>
                <a:ea typeface="+mn-ea"/>
              </a:defRPr>
            </a:lvl6pPr>
            <a:lvl7pPr marL="2971800" indent="-228600">
              <a:lnSpc>
                <a:spcPct val="90000"/>
              </a:lnSpc>
              <a:spcBef>
                <a:spcPts val="500"/>
              </a:spcBef>
              <a:buFont typeface="Arial" panose="020B0604020202020204" pitchFamily="34" charset="0"/>
              <a:buChar char="•"/>
              <a:defRPr sz="1800">
                <a:latin typeface="+mn-lt"/>
                <a:ea typeface="+mn-ea"/>
              </a:defRPr>
            </a:lvl7pPr>
            <a:lvl8pPr marL="3429000" indent="-228600">
              <a:lnSpc>
                <a:spcPct val="90000"/>
              </a:lnSpc>
              <a:spcBef>
                <a:spcPts val="500"/>
              </a:spcBef>
              <a:buFont typeface="Arial" panose="020B0604020202020204" pitchFamily="34" charset="0"/>
              <a:buChar char="•"/>
              <a:defRPr sz="1800">
                <a:latin typeface="+mn-lt"/>
                <a:ea typeface="+mn-ea"/>
              </a:defRPr>
            </a:lvl8pPr>
            <a:lvl9pPr marL="3886200" indent="-228600">
              <a:lnSpc>
                <a:spcPct val="90000"/>
              </a:lnSpc>
              <a:spcBef>
                <a:spcPts val="500"/>
              </a:spcBef>
              <a:buFont typeface="Arial" panose="020B0604020202020204" pitchFamily="34" charset="0"/>
              <a:buChar char="•"/>
              <a:defRPr sz="1800">
                <a:latin typeface="+mn-lt"/>
                <a:ea typeface="+mn-ea"/>
              </a:defRPr>
            </a:lvl9pPr>
          </a:lstStyle>
          <a:p>
            <a:pPr>
              <a:defRPr/>
            </a:pPr>
            <a:r>
              <a:rPr lang="zh-CN" altLang="en-US" sz="2800" dirty="0" smtClean="0">
                <a:latin typeface="微软雅黑" panose="020B0503020204020204" pitchFamily="34" charset="-122"/>
                <a:ea typeface="微软雅黑" panose="020B0503020204020204" pitchFamily="34" charset="-122"/>
              </a:rPr>
              <a:t>普通股</a:t>
            </a:r>
            <a:r>
              <a:rPr lang="zh-CN" altLang="en-US" sz="2800" dirty="0">
                <a:latin typeface="微软雅黑" panose="020B0503020204020204" pitchFamily="34" charset="-122"/>
                <a:ea typeface="微软雅黑" panose="020B0503020204020204" pitchFamily="34" charset="-122"/>
              </a:rPr>
              <a:t>资本成本率（</a:t>
            </a:r>
            <a:r>
              <a:rPr lang="zh-CN" altLang="en-US" sz="2800" dirty="0">
                <a:solidFill>
                  <a:srgbClr val="FF0000"/>
                </a:solidFill>
                <a:latin typeface="微软雅黑" panose="020B0503020204020204" pitchFamily="34" charset="-122"/>
                <a:ea typeface="微软雅黑" panose="020B0503020204020204" pitchFamily="34" charset="-122"/>
              </a:rPr>
              <a:t>折现模式</a:t>
            </a:r>
            <a:r>
              <a:rPr lang="zh-CN" altLang="en-US" sz="2800" dirty="0">
                <a:latin typeface="微软雅黑" panose="020B0503020204020204" pitchFamily="34" charset="-122"/>
                <a:ea typeface="微软雅黑" panose="020B0503020204020204" pitchFamily="34" charset="-122"/>
              </a:rPr>
              <a:t>）</a:t>
            </a:r>
            <a:endParaRPr lang="zh-CN" altLang="en-US" sz="2800" dirty="0">
              <a:latin typeface="微软雅黑" panose="020B0503020204020204" pitchFamily="34" charset="-122"/>
              <a:ea typeface="微软雅黑" panose="020B0503020204020204" pitchFamily="34" charset="-122"/>
            </a:endParaRPr>
          </a:p>
        </p:txBody>
      </p:sp>
      <p:sp>
        <p:nvSpPr>
          <p:cNvPr id="61" name="Rectangle 99"/>
          <p:cNvSpPr/>
          <p:nvPr/>
        </p:nvSpPr>
        <p:spPr>
          <a:xfrm>
            <a:off x="2027263" y="4694269"/>
            <a:ext cx="715936" cy="609398"/>
          </a:xfrm>
          <a:prstGeom prst="rect">
            <a:avLst/>
          </a:prstGeom>
        </p:spPr>
        <p:txBody>
          <a:bodyPr wrap="square">
            <a:spAutoFit/>
          </a:bodyPr>
          <a:lstStyle/>
          <a:p>
            <a:pPr defTabSz="1218565">
              <a:lnSpc>
                <a:spcPct val="120000"/>
              </a:lnSpc>
            </a:pPr>
            <a:r>
              <a:rPr lang="en-US" altLang="zh-CN" sz="2800" i="1" kern="1000" dirty="0">
                <a:solidFill>
                  <a:srgbClr val="008778"/>
                </a:solidFill>
                <a:latin typeface="Aharoni" panose="02010803020104030203" pitchFamily="2" charset="-79"/>
                <a:ea typeface="方正书宋简体"/>
                <a:cs typeface="Aharoni" panose="02010803020104030203" pitchFamily="2" charset="-79"/>
              </a:rPr>
              <a:t> K</a:t>
            </a:r>
            <a:r>
              <a:rPr lang="en-GB" altLang="zh-CN" sz="2800" i="1" kern="1000" baseline="-25000" dirty="0">
                <a:solidFill>
                  <a:srgbClr val="008778"/>
                </a:solidFill>
                <a:latin typeface="Aharoni" panose="02010803020104030203" pitchFamily="2" charset="-79"/>
                <a:ea typeface="方正书宋简体"/>
                <a:cs typeface="Aharoni" panose="02010803020104030203" pitchFamily="2" charset="-79"/>
              </a:rPr>
              <a:t>s</a:t>
            </a:r>
            <a:endParaRPr lang="en-US" sz="2800" dirty="0">
              <a:solidFill>
                <a:srgbClr val="008778"/>
              </a:solidFill>
              <a:latin typeface="Aharoni" panose="02010803020104030203" pitchFamily="2" charset="-79"/>
              <a:cs typeface="Aharoni" panose="02010803020104030203" pitchFamily="2" charset="-79"/>
            </a:endParaRPr>
          </a:p>
        </p:txBody>
      </p:sp>
      <p:sp>
        <p:nvSpPr>
          <p:cNvPr id="68" name="Rectangle 100"/>
          <p:cNvSpPr/>
          <p:nvPr/>
        </p:nvSpPr>
        <p:spPr>
          <a:xfrm>
            <a:off x="6741621" y="5250112"/>
            <a:ext cx="1556217" cy="477054"/>
          </a:xfrm>
          <a:prstGeom prst="rect">
            <a:avLst/>
          </a:prstGeom>
        </p:spPr>
        <p:txBody>
          <a:bodyPr wrap="square">
            <a:spAutoFit/>
          </a:bodyPr>
          <a:lstStyle/>
          <a:p>
            <a:pPr defTabSz="1218565">
              <a:lnSpc>
                <a:spcPct val="125000"/>
              </a:lnSpc>
            </a:pPr>
            <a:r>
              <a:rPr lang="zh-CN" altLang="en-US" sz="2000" dirty="0">
                <a:solidFill>
                  <a:srgbClr val="000000"/>
                </a:solidFill>
                <a:latin typeface="微软雅黑" panose="020B0503020204020204" pitchFamily="34" charset="-122"/>
                <a:ea typeface="微软雅黑" panose="020B0503020204020204" pitchFamily="34" charset="-122"/>
              </a:rPr>
              <a:t>第</a:t>
            </a:r>
            <a:r>
              <a:rPr lang="en-US" altLang="zh-CN" sz="2000" dirty="0" err="1">
                <a:solidFill>
                  <a:srgbClr val="000000"/>
                </a:solidFill>
                <a:latin typeface="微软雅黑" panose="020B0503020204020204" pitchFamily="34" charset="-122"/>
                <a:ea typeface="微软雅黑" panose="020B0503020204020204" pitchFamily="34" charset="-122"/>
              </a:rPr>
              <a:t>i</a:t>
            </a:r>
            <a:r>
              <a:rPr lang="zh-CN" altLang="en-US" sz="2000" dirty="0">
                <a:solidFill>
                  <a:srgbClr val="000000"/>
                </a:solidFill>
                <a:latin typeface="微软雅黑" panose="020B0503020204020204" pitchFamily="34" charset="-122"/>
                <a:ea typeface="微软雅黑" panose="020B0503020204020204" pitchFamily="34" charset="-122"/>
              </a:rPr>
              <a:t>年年股利</a:t>
            </a:r>
            <a:endParaRPr lang="en-US" sz="2000" dirty="0">
              <a:solidFill>
                <a:srgbClr val="000000"/>
              </a:solidFill>
              <a:latin typeface="微软雅黑" panose="020B0503020204020204" pitchFamily="34" charset="-122"/>
              <a:ea typeface="微软雅黑" panose="020B0503020204020204" pitchFamily="34" charset="-122"/>
            </a:endParaRPr>
          </a:p>
        </p:txBody>
      </p:sp>
      <p:sp>
        <p:nvSpPr>
          <p:cNvPr id="20" name="矩形 19"/>
          <p:cNvSpPr/>
          <p:nvPr/>
        </p:nvSpPr>
        <p:spPr>
          <a:xfrm>
            <a:off x="1096370" y="2061552"/>
            <a:ext cx="9644418" cy="1172629"/>
          </a:xfrm>
          <a:prstGeom prst="rect">
            <a:avLst/>
          </a:prstGeom>
        </p:spPr>
        <p:txBody>
          <a:bodyPr wrap="square">
            <a:spAutoFit/>
          </a:bodyPr>
          <a:lstStyle/>
          <a:p>
            <a:pPr lvl="0">
              <a:lnSpc>
                <a:spcPct val="130000"/>
              </a:lnSpc>
            </a:pPr>
            <a:r>
              <a:rPr lang="zh-CN" altLang="en-US" sz="2400" b="1" dirty="0">
                <a:latin typeface="宋体" panose="02010600030101010101" pitchFamily="2" charset="-122"/>
                <a:ea typeface="宋体" panose="02010600030101010101" pitchFamily="2" charset="-122"/>
              </a:rPr>
              <a:t>    </a:t>
            </a:r>
            <a:r>
              <a:rPr lang="zh-CN" altLang="en-US" sz="2600" dirty="0">
                <a:latin typeface="微软雅黑" panose="020B0503020204020204" pitchFamily="34" charset="-122"/>
                <a:ea typeface="微软雅黑" panose="020B0503020204020204" pitchFamily="34" charset="-122"/>
              </a:rPr>
              <a:t>普通股资本成本率的计算采用的是</a:t>
            </a:r>
            <a:r>
              <a:rPr lang="zh-CN" altLang="en-US" sz="2600" dirty="0">
                <a:solidFill>
                  <a:srgbClr val="333333"/>
                </a:solidFill>
                <a:latin typeface="微软雅黑" panose="020B0503020204020204" pitchFamily="34" charset="-122"/>
                <a:ea typeface="微软雅黑" panose="020B0503020204020204" pitchFamily="34" charset="-122"/>
              </a:rPr>
              <a:t>股利</a:t>
            </a:r>
            <a:r>
              <a:rPr lang="zh-CN" altLang="en-US" sz="2600" dirty="0">
                <a:latin typeface="微软雅黑" panose="020B0503020204020204" pitchFamily="34" charset="-122"/>
                <a:ea typeface="微软雅黑" panose="020B0503020204020204" pitchFamily="34" charset="-122"/>
              </a:rPr>
              <a:t>折现模式：</a:t>
            </a:r>
            <a:endParaRPr lang="en-US" altLang="zh-CN" sz="2600" dirty="0">
              <a:latin typeface="微软雅黑" panose="020B0503020204020204" pitchFamily="34" charset="-122"/>
              <a:ea typeface="微软雅黑" panose="020B0503020204020204" pitchFamily="34" charset="-122"/>
            </a:endParaRPr>
          </a:p>
          <a:p>
            <a:pPr lvl="0">
              <a:lnSpc>
                <a:spcPct val="130000"/>
              </a:lnSpc>
            </a:pPr>
            <a:r>
              <a:rPr lang="zh-CN" altLang="en-US" sz="2600" dirty="0">
                <a:solidFill>
                  <a:srgbClr val="333333"/>
                </a:solidFill>
                <a:latin typeface="微软雅黑" panose="020B0503020204020204" pitchFamily="34" charset="-122"/>
                <a:ea typeface="微软雅黑" panose="020B0503020204020204" pitchFamily="34" charset="-122"/>
              </a:rPr>
              <a:t>       </a:t>
            </a:r>
            <a:r>
              <a:rPr lang="zh-CN" altLang="en-US" sz="2800" dirty="0">
                <a:solidFill>
                  <a:srgbClr val="FF0000"/>
                </a:solidFill>
                <a:latin typeface="微软雅黑" panose="020B0503020204020204" pitchFamily="34" charset="-122"/>
                <a:ea typeface="微软雅黑" panose="020B0503020204020204" pitchFamily="34" charset="-122"/>
              </a:rPr>
              <a:t>筹资到的净额  </a:t>
            </a:r>
            <a:r>
              <a:rPr lang="en-US" altLang="zh-CN" sz="2800" dirty="0">
                <a:latin typeface="微软雅黑" panose="020B0503020204020204" pitchFamily="34" charset="-122"/>
                <a:ea typeface="微软雅黑" panose="020B0503020204020204" pitchFamily="34" charset="-122"/>
              </a:rPr>
              <a:t>=  </a:t>
            </a:r>
            <a:r>
              <a:rPr lang="zh-CN" altLang="en-US" sz="2800" dirty="0">
                <a:solidFill>
                  <a:srgbClr val="FF0000"/>
                </a:solidFill>
                <a:latin typeface="微软雅黑" panose="020B0503020204020204" pitchFamily="34" charset="-122"/>
                <a:ea typeface="微软雅黑" panose="020B0503020204020204" pitchFamily="34" charset="-122"/>
              </a:rPr>
              <a:t>未来为此支付现金流出的现值之和</a:t>
            </a:r>
            <a:endParaRPr lang="zh-CN" altLang="en-US" sz="2800" dirty="0">
              <a:solidFill>
                <a:srgbClr val="FF0000"/>
              </a:solidFill>
              <a:latin typeface="微软雅黑" panose="020B0503020204020204" pitchFamily="34" charset="-122"/>
              <a:ea typeface="微软雅黑" panose="020B0503020204020204" pitchFamily="34" charset="-122"/>
            </a:endParaRPr>
          </a:p>
        </p:txBody>
      </p:sp>
      <p:sp>
        <p:nvSpPr>
          <p:cNvPr id="28" name="Rectangle 101"/>
          <p:cNvSpPr/>
          <p:nvPr/>
        </p:nvSpPr>
        <p:spPr>
          <a:xfrm>
            <a:off x="7145159" y="4639674"/>
            <a:ext cx="770544" cy="587853"/>
          </a:xfrm>
          <a:prstGeom prst="rect">
            <a:avLst/>
          </a:prstGeom>
        </p:spPr>
        <p:txBody>
          <a:bodyPr wrap="square">
            <a:spAutoFit/>
          </a:bodyPr>
          <a:lstStyle/>
          <a:p>
            <a:pPr defTabSz="1218565">
              <a:lnSpc>
                <a:spcPct val="120000"/>
              </a:lnSpc>
            </a:pPr>
            <a:r>
              <a:rPr lang="en-US" sz="2800" dirty="0" err="1">
                <a:solidFill>
                  <a:srgbClr val="008778"/>
                </a:solidFill>
                <a:latin typeface="Aharoni" panose="02010803020104030203" pitchFamily="2" charset="-79"/>
                <a:cs typeface="Aharoni" panose="02010803020104030203" pitchFamily="2" charset="-79"/>
              </a:rPr>
              <a:t>d</a:t>
            </a:r>
            <a:r>
              <a:rPr lang="en-US" sz="2800" baseline="-25000" dirty="0" err="1">
                <a:solidFill>
                  <a:srgbClr val="008778"/>
                </a:solidFill>
                <a:latin typeface="Aharoni" panose="02010803020104030203" pitchFamily="2" charset="-79"/>
                <a:cs typeface="Aharoni" panose="02010803020104030203" pitchFamily="2" charset="-79"/>
              </a:rPr>
              <a:t>i</a:t>
            </a:r>
            <a:endParaRPr lang="en-US" sz="2800" dirty="0">
              <a:solidFill>
                <a:srgbClr val="008778"/>
              </a:solidFill>
              <a:latin typeface="Aharoni" panose="02010803020104030203" pitchFamily="2" charset="-79"/>
              <a:cs typeface="Aharoni" panose="02010803020104030203" pitchFamily="2" charset="-79"/>
            </a:endParaRPr>
          </a:p>
        </p:txBody>
      </p:sp>
      <p:sp>
        <p:nvSpPr>
          <p:cNvPr id="29" name="Rectangle 101"/>
          <p:cNvSpPr/>
          <p:nvPr/>
        </p:nvSpPr>
        <p:spPr>
          <a:xfrm>
            <a:off x="5399053" y="4658654"/>
            <a:ext cx="672733" cy="587853"/>
          </a:xfrm>
          <a:prstGeom prst="rect">
            <a:avLst/>
          </a:prstGeom>
        </p:spPr>
        <p:txBody>
          <a:bodyPr wrap="square">
            <a:spAutoFit/>
          </a:bodyPr>
          <a:lstStyle/>
          <a:p>
            <a:pPr defTabSz="1218565">
              <a:lnSpc>
                <a:spcPct val="120000"/>
              </a:lnSpc>
            </a:pPr>
            <a:r>
              <a:rPr lang="en-US" sz="2800" dirty="0" err="1">
                <a:solidFill>
                  <a:srgbClr val="008778"/>
                </a:solidFill>
                <a:latin typeface="Aharoni" panose="02010803020104030203" pitchFamily="2" charset="-79"/>
                <a:cs typeface="Aharoni" panose="02010803020104030203" pitchFamily="2" charset="-79"/>
              </a:rPr>
              <a:t>P</a:t>
            </a:r>
            <a:r>
              <a:rPr lang="en-US" sz="2800" baseline="-25000" dirty="0" err="1">
                <a:solidFill>
                  <a:srgbClr val="008778"/>
                </a:solidFill>
                <a:latin typeface="Aharoni" panose="02010803020104030203" pitchFamily="2" charset="-79"/>
                <a:cs typeface="Aharoni" panose="02010803020104030203" pitchFamily="2" charset="-79"/>
              </a:rPr>
              <a:t>n</a:t>
            </a:r>
            <a:endParaRPr lang="en-US" sz="2800" baseline="-25000" dirty="0">
              <a:solidFill>
                <a:srgbClr val="008778"/>
              </a:solidFill>
              <a:latin typeface="Aharoni" panose="02010803020104030203" pitchFamily="2" charset="-79"/>
              <a:cs typeface="Aharoni" panose="02010803020104030203" pitchFamily="2" charset="-79"/>
            </a:endParaRPr>
          </a:p>
        </p:txBody>
      </p:sp>
      <p:sp>
        <p:nvSpPr>
          <p:cNvPr id="30" name="Rectangle 100"/>
          <p:cNvSpPr/>
          <p:nvPr/>
        </p:nvSpPr>
        <p:spPr>
          <a:xfrm>
            <a:off x="3767213" y="5287665"/>
            <a:ext cx="1023154" cy="441916"/>
          </a:xfrm>
          <a:prstGeom prst="rect">
            <a:avLst/>
          </a:prstGeom>
        </p:spPr>
        <p:txBody>
          <a:bodyPr wrap="square">
            <a:spAutoFit/>
          </a:bodyPr>
          <a:lstStyle/>
          <a:p>
            <a:pPr defTabSz="1218565">
              <a:lnSpc>
                <a:spcPct val="125000"/>
              </a:lnSpc>
            </a:pPr>
            <a:r>
              <a:rPr lang="zh-CN" altLang="en-US" sz="2000" dirty="0">
                <a:solidFill>
                  <a:srgbClr val="000000"/>
                </a:solidFill>
                <a:latin typeface="微软雅黑" panose="020B0503020204020204" pitchFamily="34" charset="-122"/>
                <a:ea typeface="微软雅黑" panose="020B0503020204020204" pitchFamily="34" charset="-122"/>
              </a:rPr>
              <a:t>发行价</a:t>
            </a:r>
            <a:endParaRPr lang="en-US" sz="2000" dirty="0">
              <a:solidFill>
                <a:srgbClr val="000000"/>
              </a:solidFill>
              <a:latin typeface="微软雅黑" panose="020B0503020204020204" pitchFamily="34" charset="-122"/>
              <a:ea typeface="微软雅黑" panose="020B0503020204020204" pitchFamily="34" charset="-122"/>
            </a:endParaRPr>
          </a:p>
        </p:txBody>
      </p:sp>
      <p:graphicFrame>
        <p:nvGraphicFramePr>
          <p:cNvPr id="2" name="Object 3"/>
          <p:cNvGraphicFramePr>
            <a:graphicFrameLocks noChangeAspect="1"/>
          </p:cNvGraphicFramePr>
          <p:nvPr/>
        </p:nvGraphicFramePr>
        <p:xfrm>
          <a:off x="1733267" y="3472631"/>
          <a:ext cx="5745708" cy="986974"/>
        </p:xfrm>
        <a:graphic>
          <a:graphicData uri="http://schemas.openxmlformats.org/presentationml/2006/ole">
            <mc:AlternateContent xmlns:mc="http://schemas.openxmlformats.org/markup-compatibility/2006">
              <mc:Choice xmlns:v="urn:schemas-microsoft-com:vml" Requires="v">
                <p:oleObj spid="_x0000_s21593" name="公式" r:id="rId1" imgW="58216800" imgH="10972800" progId="Equation.3">
                  <p:embed/>
                </p:oleObj>
              </mc:Choice>
              <mc:Fallback>
                <p:oleObj name="公式" r:id="rId1" imgW="58216800" imgH="10972800" progId="Equation.3">
                  <p:embed/>
                  <p:pic>
                    <p:nvPicPr>
                      <p:cNvPr id="0" name="Object 3"/>
                      <p:cNvPicPr>
                        <a:picLocks noChangeAspect="1"/>
                      </p:cNvPicPr>
                      <p:nvPr/>
                    </p:nvPicPr>
                    <p:blipFill>
                      <a:blip r:embed="rId2"/>
                      <a:stretch>
                        <a:fillRect/>
                      </a:stretch>
                    </p:blipFill>
                    <p:spPr>
                      <a:xfrm>
                        <a:off x="1733267" y="3472631"/>
                        <a:ext cx="5745708" cy="986974"/>
                      </a:xfrm>
                      <a:prstGeom prst="rect">
                        <a:avLst/>
                      </a:prstGeom>
                      <a:solidFill>
                        <a:srgbClr val="F2F2F2"/>
                      </a:solidFill>
                      <a:ln w="9525">
                        <a:noFill/>
                      </a:ln>
                    </p:spPr>
                  </p:pic>
                </p:oleObj>
              </mc:Fallback>
            </mc:AlternateContent>
          </a:graphicData>
        </a:graphic>
      </p:graphicFrame>
      <p:sp>
        <p:nvSpPr>
          <p:cNvPr id="18" name="Rectangle 101"/>
          <p:cNvSpPr/>
          <p:nvPr/>
        </p:nvSpPr>
        <p:spPr>
          <a:xfrm>
            <a:off x="4063847" y="4688223"/>
            <a:ext cx="672733" cy="587853"/>
          </a:xfrm>
          <a:prstGeom prst="rect">
            <a:avLst/>
          </a:prstGeom>
        </p:spPr>
        <p:txBody>
          <a:bodyPr wrap="square">
            <a:spAutoFit/>
          </a:bodyPr>
          <a:lstStyle/>
          <a:p>
            <a:pPr defTabSz="1218565">
              <a:lnSpc>
                <a:spcPct val="120000"/>
              </a:lnSpc>
            </a:pPr>
            <a:r>
              <a:rPr lang="en-US" sz="2800" dirty="0">
                <a:solidFill>
                  <a:srgbClr val="008778"/>
                </a:solidFill>
                <a:latin typeface="Aharoni" panose="02010803020104030203" pitchFamily="2" charset="-79"/>
                <a:cs typeface="Aharoni" panose="02010803020104030203" pitchFamily="2" charset="-79"/>
              </a:rPr>
              <a:t>P</a:t>
            </a:r>
            <a:r>
              <a:rPr lang="en-US" sz="2800" baseline="-25000" dirty="0">
                <a:solidFill>
                  <a:srgbClr val="008778"/>
                </a:solidFill>
                <a:latin typeface="Aharoni" panose="02010803020104030203" pitchFamily="2" charset="-79"/>
                <a:cs typeface="Aharoni" panose="02010803020104030203" pitchFamily="2" charset="-79"/>
              </a:rPr>
              <a:t>0</a:t>
            </a:r>
            <a:endParaRPr lang="en-US" sz="2800" baseline="-25000" dirty="0">
              <a:solidFill>
                <a:srgbClr val="008778"/>
              </a:solidFill>
              <a:latin typeface="Aharoni" panose="02010803020104030203" pitchFamily="2" charset="-79"/>
              <a:cs typeface="Aharoni" panose="02010803020104030203" pitchFamily="2" charset="-79"/>
            </a:endParaRPr>
          </a:p>
        </p:txBody>
      </p:sp>
      <p:sp>
        <p:nvSpPr>
          <p:cNvPr id="19" name="Rectangle 100"/>
          <p:cNvSpPr/>
          <p:nvPr/>
        </p:nvSpPr>
        <p:spPr>
          <a:xfrm>
            <a:off x="5011432" y="5262645"/>
            <a:ext cx="1566790" cy="477054"/>
          </a:xfrm>
          <a:prstGeom prst="rect">
            <a:avLst/>
          </a:prstGeom>
        </p:spPr>
        <p:txBody>
          <a:bodyPr wrap="square">
            <a:spAutoFit/>
          </a:bodyPr>
          <a:lstStyle/>
          <a:p>
            <a:pPr defTabSz="1218565">
              <a:lnSpc>
                <a:spcPct val="125000"/>
              </a:lnSpc>
            </a:pPr>
            <a:r>
              <a:rPr lang="zh-CN" altLang="en-US" sz="2000" dirty="0">
                <a:solidFill>
                  <a:srgbClr val="000000"/>
                </a:solidFill>
                <a:latin typeface="微软雅黑" panose="020B0503020204020204" pitchFamily="34" charset="-122"/>
                <a:ea typeface="微软雅黑" panose="020B0503020204020204" pitchFamily="34" charset="-122"/>
              </a:rPr>
              <a:t>第</a:t>
            </a:r>
            <a:r>
              <a:rPr lang="en-US" altLang="zh-CN" sz="2000" dirty="0">
                <a:solidFill>
                  <a:srgbClr val="000000"/>
                </a:solidFill>
                <a:latin typeface="微软雅黑" panose="020B0503020204020204" pitchFamily="34" charset="-122"/>
                <a:ea typeface="微软雅黑" panose="020B0503020204020204" pitchFamily="34" charset="-122"/>
              </a:rPr>
              <a:t>n</a:t>
            </a:r>
            <a:r>
              <a:rPr lang="zh-CN" altLang="en-US" sz="2000" dirty="0">
                <a:solidFill>
                  <a:srgbClr val="000000"/>
                </a:solidFill>
                <a:latin typeface="微软雅黑" panose="020B0503020204020204" pitchFamily="34" charset="-122"/>
                <a:ea typeface="微软雅黑" panose="020B0503020204020204" pitchFamily="34" charset="-122"/>
              </a:rPr>
              <a:t>年股价</a:t>
            </a:r>
            <a:endParaRPr lang="en-US" sz="2000" dirty="0">
              <a:solidFill>
                <a:srgbClr val="000000"/>
              </a:solidFill>
              <a:latin typeface="微软雅黑" panose="020B0503020204020204" pitchFamily="34" charset="-122"/>
              <a:ea typeface="微软雅黑" panose="020B0503020204020204" pitchFamily="34" charset="-122"/>
            </a:endParaRPr>
          </a:p>
        </p:txBody>
      </p:sp>
      <p:pic>
        <p:nvPicPr>
          <p:cNvPr id="131076" name="Picture 4"/>
          <p:cNvPicPr>
            <a:picLocks noChangeAspect="1" noChangeArrowheads="1"/>
          </p:cNvPicPr>
          <p:nvPr/>
        </p:nvPicPr>
        <p:blipFill>
          <a:blip r:embed="rId3"/>
          <a:srcRect/>
          <a:stretch>
            <a:fillRect/>
          </a:stretch>
        </p:blipFill>
        <p:spPr bwMode="auto">
          <a:xfrm>
            <a:off x="8435312" y="3449672"/>
            <a:ext cx="3192862" cy="2193735"/>
          </a:xfrm>
          <a:prstGeom prst="rect">
            <a:avLst/>
          </a:prstGeom>
          <a:noFill/>
          <a:ln w="9525">
            <a:noFill/>
            <a:miter lim="800000"/>
            <a:headEnd/>
            <a:tailEnd/>
          </a:ln>
          <a:effectLst/>
        </p:spPr>
      </p:pic>
      <p:sp>
        <p:nvSpPr>
          <p:cNvPr id="21" name="Text Box 4"/>
          <p:cNvSpPr txBox="1">
            <a:spLocks noChangeArrowheads="1"/>
          </p:cNvSpPr>
          <p:nvPr/>
        </p:nvSpPr>
        <p:spPr bwMode="auto">
          <a:xfrm>
            <a:off x="3668513" y="180917"/>
            <a:ext cx="5170659" cy="566315"/>
          </a:xfrm>
          <a:prstGeom prst="rect">
            <a:avLst/>
          </a:prstGeom>
          <a:noFill/>
          <a:ln>
            <a:noFill/>
          </a:ln>
          <a:effectLst/>
        </p:spPr>
        <p:txBody>
          <a:bodyPr wrap="none" lIns="121926" tIns="60963" rIns="121926" bIns="60963">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fontAlgn="auto">
              <a:lnSpc>
                <a:spcPct val="90000"/>
              </a:lnSpc>
              <a:spcAft>
                <a:spcPts val="0"/>
              </a:spcAft>
              <a:defRPr/>
            </a:pPr>
            <a:r>
              <a:rPr lang="zh-CN" altLang="en-US" sz="3200" b="1" dirty="0">
                <a:solidFill>
                  <a:schemeClr val="bg2">
                    <a:lumMod val="50000"/>
                  </a:schemeClr>
                </a:solidFill>
                <a:latin typeface="微软雅黑" panose="020B0503020204020204" pitchFamily="34" charset="-122"/>
                <a:ea typeface="微软雅黑" panose="020B0503020204020204" pitchFamily="34" charset="-122"/>
              </a:rPr>
              <a:t>（</a:t>
            </a:r>
            <a:r>
              <a:rPr lang="en-US" altLang="zh-CN" sz="3200" b="1" dirty="0">
                <a:solidFill>
                  <a:schemeClr val="bg2">
                    <a:lumMod val="50000"/>
                  </a:schemeClr>
                </a:solidFill>
                <a:latin typeface="微软雅黑" panose="020B0503020204020204" pitchFamily="34" charset="-122"/>
                <a:ea typeface="微软雅黑" panose="020B0503020204020204" pitchFamily="34" charset="-122"/>
              </a:rPr>
              <a:t>2</a:t>
            </a:r>
            <a:r>
              <a:rPr lang="zh-CN" altLang="en-US" sz="3200" b="1" dirty="0">
                <a:solidFill>
                  <a:schemeClr val="bg2">
                    <a:lumMod val="50000"/>
                  </a:schemeClr>
                </a:solidFill>
                <a:latin typeface="微软雅黑" panose="020B0503020204020204" pitchFamily="34" charset="-122"/>
                <a:ea typeface="微软雅黑" panose="020B0503020204020204" pitchFamily="34" charset="-122"/>
              </a:rPr>
              <a:t>）计算个别资本成本率</a:t>
            </a:r>
            <a:endParaRPr lang="zh-CN" altLang="en-US" sz="3200" b="1" dirty="0">
              <a:solidFill>
                <a:schemeClr val="bg2">
                  <a:lumMod val="50000"/>
                </a:schemeClr>
              </a:solidFill>
              <a:latin typeface="微软雅黑" panose="020B0503020204020204" pitchFamily="34" charset="-122"/>
              <a:ea typeface="微软雅黑" panose="020B0503020204020204" pitchFamily="34" charset="-122"/>
            </a:endParaRPr>
          </a:p>
        </p:txBody>
      </p:sp>
      <p:pic>
        <p:nvPicPr>
          <p:cNvPr id="22" name="图片 21"/>
          <p:cNvPicPr>
            <a:picLocks noChangeAspect="1"/>
          </p:cNvPicPr>
          <p:nvPr/>
        </p:nvPicPr>
        <p:blipFill>
          <a:blip r:embed="rId4"/>
          <a:stretch>
            <a:fillRect/>
          </a:stretch>
        </p:blipFill>
        <p:spPr>
          <a:xfrm flipV="1">
            <a:off x="3340431" y="763370"/>
            <a:ext cx="5928791" cy="164292"/>
          </a:xfrm>
          <a:prstGeom prst="rect">
            <a:avLst/>
          </a:prstGeom>
        </p:spPr>
      </p:pic>
      <p:sp>
        <p:nvSpPr>
          <p:cNvPr id="17" name="灯片编号占位符 2"/>
          <p:cNvSpPr>
            <a:spLocks noGrp="1"/>
          </p:cNvSpPr>
          <p:nvPr>
            <p:ph type="sldNum" sz="quarter" idx="12"/>
          </p:nvPr>
        </p:nvSpPr>
        <p:spPr>
          <a:xfrm>
            <a:off x="11323638" y="6240463"/>
            <a:ext cx="495300" cy="354012"/>
          </a:xfrm>
        </p:spPr>
        <p:txBody>
          <a:bodyPr/>
          <a:lstStyle/>
          <a:p>
            <a:pPr>
              <a:defRPr/>
            </a:pPr>
            <a:fld id="{D7B2561F-8D0C-4E92-B875-E1FFE0E129D5}" type="slidenum">
              <a:rPr lang="en-US"/>
            </a:fld>
            <a:endParaRPr lang="en-US" dirty="0"/>
          </a:p>
        </p:txBody>
      </p:sp>
    </p:spTree>
  </p:cSld>
  <p:clrMapOvr>
    <a:masterClrMapping/>
  </p:clrMapOvr>
  <mc:AlternateContent xmlns:mc="http://schemas.openxmlformats.org/markup-compatibility/2006">
    <mc:Choice xmlns:p14="http://schemas.microsoft.com/office/powerpoint/2010/main" Requires="p14">
      <p:transition spd="slow" p14:dur="1600">
        <p14:prism isInverted="1"/>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withEffect">
                                  <p:stCondLst>
                                    <p:cond delay="0"/>
                                  </p:stCondLst>
                                  <p:childTnLst>
                                    <p:set>
                                      <p:cBhvr>
                                        <p:cTn id="6" dur="1" fill="hold">
                                          <p:stCondLst>
                                            <p:cond delay="0"/>
                                          </p:stCondLst>
                                        </p:cTn>
                                        <p:tgtEl>
                                          <p:spTgt spid="59">
                                            <p:bg/>
                                          </p:spTgt>
                                        </p:tgtEl>
                                        <p:attrNameLst>
                                          <p:attrName>style.visibility</p:attrName>
                                        </p:attrNameLst>
                                      </p:cBhvr>
                                      <p:to>
                                        <p:strVal val="visible"/>
                                      </p:to>
                                    </p:set>
                                    <p:animEffect transition="in" filter="fade">
                                      <p:cBhvr>
                                        <p:cTn id="7" dur="100"/>
                                        <p:tgtEl>
                                          <p:spTgt spid="59">
                                            <p:bg/>
                                          </p:spTgt>
                                        </p:tgtEl>
                                      </p:cBhvr>
                                    </p:animEffect>
                                    <p:anim calcmode="lin" valueType="num">
                                      <p:cBhvr>
                                        <p:cTn id="8" dur="400" fill="hold"/>
                                        <p:tgtEl>
                                          <p:spTgt spid="59">
                                            <p:bg/>
                                          </p:spTgt>
                                        </p:tgtEl>
                                        <p:attrNameLst>
                                          <p:attrName>ppt_x</p:attrName>
                                        </p:attrNameLst>
                                      </p:cBhvr>
                                      <p:tavLst>
                                        <p:tav tm="0">
                                          <p:val>
                                            <p:strVal val="#ppt_x"/>
                                          </p:val>
                                        </p:tav>
                                        <p:tav tm="100000">
                                          <p:val>
                                            <p:strVal val="#ppt_x"/>
                                          </p:val>
                                        </p:tav>
                                      </p:tavLst>
                                    </p:anim>
                                    <p:anim calcmode="lin" valueType="num">
                                      <p:cBhvr>
                                        <p:cTn id="9" dur="400" fill="hold"/>
                                        <p:tgtEl>
                                          <p:spTgt spid="59">
                                            <p:bg/>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59">
                                            <p:bg/>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59">
                                            <p:bg/>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43" presetClass="entr" presetSubtype="0" fill="hold" grpId="0" nodeType="withEffect">
                                  <p:stCondLst>
                                    <p:cond delay="0"/>
                                  </p:stCondLst>
                                  <p:childTnLst>
                                    <p:set>
                                      <p:cBhvr>
                                        <p:cTn id="13" dur="1" fill="hold">
                                          <p:stCondLst>
                                            <p:cond delay="0"/>
                                          </p:stCondLst>
                                        </p:cTn>
                                        <p:tgtEl>
                                          <p:spTgt spid="59">
                                            <p:txEl>
                                              <p:pRg st="0" end="0"/>
                                            </p:txEl>
                                          </p:spTgt>
                                        </p:tgtEl>
                                        <p:attrNameLst>
                                          <p:attrName>style.visibility</p:attrName>
                                        </p:attrNameLst>
                                      </p:cBhvr>
                                      <p:to>
                                        <p:strVal val="visible"/>
                                      </p:to>
                                    </p:set>
                                    <p:animEffect transition="in" filter="fade">
                                      <p:cBhvr>
                                        <p:cTn id="14" dur="100"/>
                                        <p:tgtEl>
                                          <p:spTgt spid="59">
                                            <p:txEl>
                                              <p:pRg st="0" end="0"/>
                                            </p:txEl>
                                          </p:spTgt>
                                        </p:tgtEl>
                                      </p:cBhvr>
                                    </p:animEffect>
                                    <p:anim calcmode="lin" valueType="num">
                                      <p:cBhvr>
                                        <p:cTn id="15" dur="400" fill="hold"/>
                                        <p:tgtEl>
                                          <p:spTgt spid="59">
                                            <p:txEl>
                                              <p:pRg st="0" end="0"/>
                                            </p:txEl>
                                          </p:spTgt>
                                        </p:tgtEl>
                                        <p:attrNameLst>
                                          <p:attrName>ppt_x</p:attrName>
                                        </p:attrNameLst>
                                      </p:cBhvr>
                                      <p:tavLst>
                                        <p:tav tm="0">
                                          <p:val>
                                            <p:strVal val="#ppt_x"/>
                                          </p:val>
                                        </p:tav>
                                        <p:tav tm="100000">
                                          <p:val>
                                            <p:strVal val="#ppt_x"/>
                                          </p:val>
                                        </p:tav>
                                      </p:tavLst>
                                    </p:anim>
                                    <p:anim calcmode="lin" valueType="num">
                                      <p:cBhvr>
                                        <p:cTn id="16" dur="400" fill="hold"/>
                                        <p:tgtEl>
                                          <p:spTgt spid="59">
                                            <p:txEl>
                                              <p:pRg st="0" end="0"/>
                                            </p:txEl>
                                          </p:spTgt>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59">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59">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down)">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barn(inVertical)">
                                      <p:cBhvr>
                                        <p:cTn id="28" dur="500"/>
                                        <p:tgtEl>
                                          <p:spTgt spid="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9"/>
                                        </p:tgtEl>
                                        <p:attrNameLst>
                                          <p:attrName>style.visibility</p:attrName>
                                        </p:attrNameLst>
                                      </p:cBhvr>
                                      <p:to>
                                        <p:strVal val="visible"/>
                                      </p:to>
                                    </p:set>
                                    <p:animEffect transition="in" filter="fade">
                                      <p:cBhvr>
                                        <p:cTn id="33" dur="500"/>
                                        <p:tgtEl>
                                          <p:spTgt spid="99"/>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61"/>
                                        </p:tgtEl>
                                        <p:attrNameLst>
                                          <p:attrName>style.visibility</p:attrName>
                                        </p:attrNameLst>
                                      </p:cBhvr>
                                      <p:to>
                                        <p:strVal val="visible"/>
                                      </p:to>
                                    </p:set>
                                    <p:animEffect transition="in" filter="fade">
                                      <p:cBhvr>
                                        <p:cTn id="36" dur="500"/>
                                        <p:tgtEl>
                                          <p:spTgt spid="61"/>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68"/>
                                        </p:tgtEl>
                                        <p:attrNameLst>
                                          <p:attrName>style.visibility</p:attrName>
                                        </p:attrNameLst>
                                      </p:cBhvr>
                                      <p:to>
                                        <p:strVal val="visible"/>
                                      </p:to>
                                    </p:set>
                                    <p:animEffect transition="in" filter="fade">
                                      <p:cBhvr>
                                        <p:cTn id="39" dur="500"/>
                                        <p:tgtEl>
                                          <p:spTgt spid="6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8"/>
                                        </p:tgtEl>
                                        <p:attrNameLst>
                                          <p:attrName>style.visibility</p:attrName>
                                        </p:attrNameLst>
                                      </p:cBhvr>
                                      <p:to>
                                        <p:strVal val="visible"/>
                                      </p:to>
                                    </p:set>
                                    <p:animEffect transition="in" filter="fade">
                                      <p:cBhvr>
                                        <p:cTn id="42" dur="500"/>
                                        <p:tgtEl>
                                          <p:spTgt spid="28"/>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animEffect transition="in" filter="fade">
                                      <p:cBhvr>
                                        <p:cTn id="45" dur="500"/>
                                        <p:tgtEl>
                                          <p:spTgt spid="2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0"/>
                                        </p:tgtEl>
                                        <p:attrNameLst>
                                          <p:attrName>style.visibility</p:attrName>
                                        </p:attrNameLst>
                                      </p:cBhvr>
                                      <p:to>
                                        <p:strVal val="visible"/>
                                      </p:to>
                                    </p:set>
                                    <p:animEffect transition="in" filter="fade">
                                      <p:cBhvr>
                                        <p:cTn id="48" dur="500"/>
                                        <p:tgtEl>
                                          <p:spTgt spid="30"/>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fade">
                                      <p:cBhvr>
                                        <p:cTn id="51" dur="500"/>
                                        <p:tgtEl>
                                          <p:spTgt spid="18"/>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P spid="59" grpId="0" animBg="1" build="p"/>
      <p:bldP spid="61" grpId="0"/>
      <p:bldP spid="68" grpId="0"/>
      <p:bldP spid="20" grpId="0"/>
      <p:bldP spid="28" grpId="0"/>
      <p:bldP spid="29" grpId="0"/>
      <p:bldP spid="30" grpId="0"/>
      <p:bldP spid="18" grpId="0"/>
      <p:bldP spid="1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ectangle 98"/>
          <p:cNvSpPr/>
          <p:nvPr/>
        </p:nvSpPr>
        <p:spPr>
          <a:xfrm>
            <a:off x="1316611" y="5261884"/>
            <a:ext cx="2259102" cy="477054"/>
          </a:xfrm>
          <a:prstGeom prst="rect">
            <a:avLst/>
          </a:prstGeom>
        </p:spPr>
        <p:txBody>
          <a:bodyPr wrap="square">
            <a:spAutoFit/>
          </a:bodyPr>
          <a:lstStyle/>
          <a:p>
            <a:pPr defTabSz="1218565">
              <a:lnSpc>
                <a:spcPct val="125000"/>
              </a:lnSpc>
            </a:pPr>
            <a:r>
              <a:rPr lang="zh-CN" altLang="en-US" sz="2000" kern="1000" dirty="0">
                <a:latin typeface="微软雅黑" panose="020B0503020204020204" pitchFamily="34" charset="-122"/>
                <a:ea typeface="微软雅黑" panose="020B0503020204020204" pitchFamily="34" charset="-122"/>
                <a:cs typeface="Times New Roman" panose="02020603050405020304" pitchFamily="18" charset="0"/>
              </a:rPr>
              <a:t>普通股资本</a:t>
            </a:r>
            <a:r>
              <a:rPr lang="zh-CN" altLang="zh-CN" sz="2000" kern="1000" dirty="0">
                <a:latin typeface="微软雅黑" panose="020B0503020204020204" pitchFamily="34" charset="-122"/>
                <a:ea typeface="微软雅黑" panose="020B0503020204020204" pitchFamily="34" charset="-122"/>
                <a:cs typeface="Times New Roman" panose="02020603050405020304" pitchFamily="18" charset="0"/>
              </a:rPr>
              <a:t>成本</a:t>
            </a:r>
            <a:r>
              <a:rPr lang="zh-CN" altLang="zh-CN" sz="2000" kern="1000" dirty="0">
                <a:latin typeface="Times New Roman" panose="02020603050405020304" pitchFamily="18" charset="0"/>
                <a:ea typeface="方正书宋简体"/>
                <a:cs typeface="Times New Roman" panose="02020603050405020304" pitchFamily="18" charset="0"/>
              </a:rPr>
              <a:t>率</a:t>
            </a:r>
            <a:endParaRPr lang="en-US" sz="2000" dirty="0">
              <a:solidFill>
                <a:srgbClr val="000000"/>
              </a:solidFill>
              <a:latin typeface="Raleway thin" pitchFamily="34" charset="0"/>
            </a:endParaRPr>
          </a:p>
        </p:txBody>
      </p:sp>
      <p:sp>
        <p:nvSpPr>
          <p:cNvPr id="59" name="Rectangle 3"/>
          <p:cNvSpPr txBox="1">
            <a:spLocks noChangeArrowheads="1"/>
          </p:cNvSpPr>
          <p:nvPr/>
        </p:nvSpPr>
        <p:spPr>
          <a:xfrm>
            <a:off x="1006243" y="1221921"/>
            <a:ext cx="5899523" cy="527050"/>
          </a:xfrm>
          <a:prstGeom prst="rect">
            <a:avLst/>
          </a:prstGeom>
          <a:noFill/>
          <a:ln>
            <a:noFill/>
          </a:ln>
          <a:effectLst>
            <a:softEdge rad="12700"/>
          </a:effectLst>
        </p:spPr>
        <p:txBody>
          <a:bodyPr lIns="90488" tIns="44450" rIns="90488" bIns="44450"/>
          <a:lstStyle>
            <a:defPPr>
              <a:defRPr lang="en-US"/>
            </a:defPPr>
            <a:lvl1pPr marL="228600" indent="-228600" eaLnBrk="1" hangingPunct="1">
              <a:lnSpc>
                <a:spcPct val="110000"/>
              </a:lnSpc>
              <a:spcBef>
                <a:spcPts val="1000"/>
              </a:spcBef>
              <a:buFontTx/>
              <a:buNone/>
              <a:defRPr sz="3300" b="1">
                <a:solidFill>
                  <a:srgbClr val="333333"/>
                </a:solidFill>
                <a:latin typeface="+mn-lt"/>
                <a:ea typeface="宋体" panose="02010600030101010101" pitchFamily="2" charset="-122"/>
              </a:defRPr>
            </a:lvl1pPr>
            <a:lvl2pPr marL="685800" indent="-228600" eaLnBrk="0" hangingPunct="0">
              <a:lnSpc>
                <a:spcPct val="90000"/>
              </a:lnSpc>
              <a:spcBef>
                <a:spcPts val="500"/>
              </a:spcBef>
              <a:buFont typeface="Arial" panose="020B0604020202020204" pitchFamily="34" charset="0"/>
              <a:buChar char="•"/>
              <a:defRPr sz="2400">
                <a:solidFill>
                  <a:srgbClr val="6E8798"/>
                </a:solidFill>
                <a:latin typeface="+mn-lt"/>
                <a:ea typeface="+mn-ea"/>
              </a:defRPr>
            </a:lvl2pPr>
            <a:lvl3pPr marL="1143000" indent="-228600" eaLnBrk="0" hangingPunct="0">
              <a:lnSpc>
                <a:spcPct val="90000"/>
              </a:lnSpc>
              <a:spcBef>
                <a:spcPts val="500"/>
              </a:spcBef>
              <a:buFont typeface="Arial" panose="020B0604020202020204" pitchFamily="34" charset="0"/>
              <a:buChar char="•"/>
              <a:defRPr sz="2000">
                <a:solidFill>
                  <a:srgbClr val="6E8798"/>
                </a:solidFill>
                <a:latin typeface="+mn-lt"/>
                <a:ea typeface="+mn-ea"/>
              </a:defRPr>
            </a:lvl3pPr>
            <a:lvl4pPr marL="1600200" indent="-228600" eaLnBrk="0" hangingPunct="0">
              <a:lnSpc>
                <a:spcPct val="90000"/>
              </a:lnSpc>
              <a:spcBef>
                <a:spcPts val="500"/>
              </a:spcBef>
              <a:buFont typeface="Arial" panose="020B0604020202020204" pitchFamily="34" charset="0"/>
              <a:buChar char="•"/>
              <a:defRPr sz="2000">
                <a:solidFill>
                  <a:srgbClr val="6E8798"/>
                </a:solidFill>
                <a:latin typeface="+mn-lt"/>
                <a:ea typeface="+mn-ea"/>
              </a:defRPr>
            </a:lvl4pPr>
            <a:lvl5pPr marL="2057400" indent="-228600" eaLnBrk="0" hangingPunct="0">
              <a:lnSpc>
                <a:spcPct val="90000"/>
              </a:lnSpc>
              <a:spcBef>
                <a:spcPts val="500"/>
              </a:spcBef>
              <a:buFont typeface="Arial" panose="020B0604020202020204" pitchFamily="34" charset="0"/>
              <a:buChar char="•"/>
              <a:defRPr sz="2000">
                <a:solidFill>
                  <a:srgbClr val="6E8798"/>
                </a:solidFill>
                <a:latin typeface="+mn-lt"/>
                <a:ea typeface="+mn-ea"/>
              </a:defRPr>
            </a:lvl5pPr>
            <a:lvl6pPr marL="2514600" indent="-228600">
              <a:lnSpc>
                <a:spcPct val="90000"/>
              </a:lnSpc>
              <a:spcBef>
                <a:spcPts val="500"/>
              </a:spcBef>
              <a:buFont typeface="Arial" panose="020B0604020202020204" pitchFamily="34" charset="0"/>
              <a:buChar char="•"/>
              <a:defRPr sz="1800">
                <a:latin typeface="+mn-lt"/>
                <a:ea typeface="+mn-ea"/>
              </a:defRPr>
            </a:lvl6pPr>
            <a:lvl7pPr marL="2971800" indent="-228600">
              <a:lnSpc>
                <a:spcPct val="90000"/>
              </a:lnSpc>
              <a:spcBef>
                <a:spcPts val="500"/>
              </a:spcBef>
              <a:buFont typeface="Arial" panose="020B0604020202020204" pitchFamily="34" charset="0"/>
              <a:buChar char="•"/>
              <a:defRPr sz="1800">
                <a:latin typeface="+mn-lt"/>
                <a:ea typeface="+mn-ea"/>
              </a:defRPr>
            </a:lvl7pPr>
            <a:lvl8pPr marL="3429000" indent="-228600">
              <a:lnSpc>
                <a:spcPct val="90000"/>
              </a:lnSpc>
              <a:spcBef>
                <a:spcPts val="500"/>
              </a:spcBef>
              <a:buFont typeface="Arial" panose="020B0604020202020204" pitchFamily="34" charset="0"/>
              <a:buChar char="•"/>
              <a:defRPr sz="1800">
                <a:latin typeface="+mn-lt"/>
                <a:ea typeface="+mn-ea"/>
              </a:defRPr>
            </a:lvl8pPr>
            <a:lvl9pPr marL="3886200" indent="-228600">
              <a:lnSpc>
                <a:spcPct val="90000"/>
              </a:lnSpc>
              <a:spcBef>
                <a:spcPts val="500"/>
              </a:spcBef>
              <a:buFont typeface="Arial" panose="020B0604020202020204" pitchFamily="34" charset="0"/>
              <a:buChar char="•"/>
              <a:defRPr sz="1800">
                <a:latin typeface="+mn-lt"/>
                <a:ea typeface="+mn-ea"/>
              </a:defRPr>
            </a:lvl9pPr>
          </a:lstStyle>
          <a:p>
            <a:pPr>
              <a:defRPr/>
            </a:pPr>
            <a:r>
              <a:rPr lang="en-US" altLang="zh-CN" sz="2800" dirty="0" smtClean="0">
                <a:latin typeface="微软雅黑" panose="020B0503020204020204" pitchFamily="34" charset="-122"/>
                <a:ea typeface="微软雅黑" panose="020B0503020204020204" pitchFamily="34" charset="-122"/>
              </a:rPr>
              <a:t> </a:t>
            </a:r>
            <a:r>
              <a:rPr lang="zh-CN" altLang="en-US" sz="2800" dirty="0">
                <a:latin typeface="微软雅黑" panose="020B0503020204020204" pitchFamily="34" charset="-122"/>
                <a:ea typeface="微软雅黑" panose="020B0503020204020204" pitchFamily="34" charset="-122"/>
              </a:rPr>
              <a:t>普通股资本成本率（</a:t>
            </a:r>
            <a:r>
              <a:rPr lang="zh-CN" altLang="en-US" sz="2800" dirty="0">
                <a:solidFill>
                  <a:srgbClr val="FF0000"/>
                </a:solidFill>
                <a:latin typeface="微软雅黑" panose="020B0503020204020204" pitchFamily="34" charset="-122"/>
                <a:ea typeface="微软雅黑" panose="020B0503020204020204" pitchFamily="34" charset="-122"/>
                <a:sym typeface="+mn-ea"/>
              </a:rPr>
              <a:t>折现</a:t>
            </a:r>
            <a:r>
              <a:rPr lang="zh-CN" altLang="en-US" sz="2800" dirty="0">
                <a:solidFill>
                  <a:srgbClr val="FF0000"/>
                </a:solidFill>
                <a:latin typeface="微软雅黑" panose="020B0503020204020204" pitchFamily="34" charset="-122"/>
                <a:ea typeface="微软雅黑" panose="020B0503020204020204" pitchFamily="34" charset="-122"/>
              </a:rPr>
              <a:t>模式</a:t>
            </a:r>
            <a:r>
              <a:rPr lang="zh-CN" altLang="en-US" sz="2800" dirty="0">
                <a:latin typeface="微软雅黑" panose="020B0503020204020204" pitchFamily="34" charset="-122"/>
                <a:ea typeface="微软雅黑" panose="020B0503020204020204" pitchFamily="34" charset="-122"/>
              </a:rPr>
              <a:t>）</a:t>
            </a:r>
            <a:endParaRPr lang="zh-CN" altLang="en-US" sz="2800" dirty="0">
              <a:latin typeface="微软雅黑" panose="020B0503020204020204" pitchFamily="34" charset="-122"/>
              <a:ea typeface="微软雅黑" panose="020B0503020204020204" pitchFamily="34" charset="-122"/>
            </a:endParaRPr>
          </a:p>
        </p:txBody>
      </p:sp>
      <p:sp>
        <p:nvSpPr>
          <p:cNvPr id="61" name="Rectangle 99"/>
          <p:cNvSpPr/>
          <p:nvPr/>
        </p:nvSpPr>
        <p:spPr>
          <a:xfrm>
            <a:off x="2027263" y="4667375"/>
            <a:ext cx="715936" cy="609398"/>
          </a:xfrm>
          <a:prstGeom prst="rect">
            <a:avLst/>
          </a:prstGeom>
        </p:spPr>
        <p:txBody>
          <a:bodyPr wrap="square">
            <a:spAutoFit/>
          </a:bodyPr>
          <a:lstStyle/>
          <a:p>
            <a:pPr defTabSz="1218565">
              <a:lnSpc>
                <a:spcPct val="120000"/>
              </a:lnSpc>
            </a:pPr>
            <a:r>
              <a:rPr lang="en-US" altLang="zh-CN" sz="2800" i="1" kern="1000" dirty="0">
                <a:solidFill>
                  <a:srgbClr val="008778"/>
                </a:solidFill>
                <a:latin typeface="Aharoni" panose="02010803020104030203" pitchFamily="2" charset="-79"/>
                <a:ea typeface="方正书宋简体"/>
                <a:cs typeface="Aharoni" panose="02010803020104030203" pitchFamily="2" charset="-79"/>
              </a:rPr>
              <a:t> K</a:t>
            </a:r>
            <a:r>
              <a:rPr lang="en-GB" altLang="zh-CN" sz="2800" i="1" kern="1000" baseline="-25000" dirty="0">
                <a:solidFill>
                  <a:srgbClr val="008778"/>
                </a:solidFill>
                <a:latin typeface="Aharoni" panose="02010803020104030203" pitchFamily="2" charset="-79"/>
                <a:ea typeface="方正书宋简体"/>
                <a:cs typeface="Aharoni" panose="02010803020104030203" pitchFamily="2" charset="-79"/>
              </a:rPr>
              <a:t>s</a:t>
            </a:r>
            <a:endParaRPr lang="en-US" sz="2800" dirty="0">
              <a:solidFill>
                <a:srgbClr val="008778"/>
              </a:solidFill>
              <a:latin typeface="Aharoni" panose="02010803020104030203" pitchFamily="2" charset="-79"/>
              <a:cs typeface="Aharoni" panose="02010803020104030203" pitchFamily="2" charset="-79"/>
            </a:endParaRPr>
          </a:p>
        </p:txBody>
      </p:sp>
      <p:sp>
        <p:nvSpPr>
          <p:cNvPr id="68" name="Rectangle 100"/>
          <p:cNvSpPr/>
          <p:nvPr/>
        </p:nvSpPr>
        <p:spPr>
          <a:xfrm>
            <a:off x="6187919" y="5234941"/>
            <a:ext cx="1556217" cy="441916"/>
          </a:xfrm>
          <a:prstGeom prst="rect">
            <a:avLst/>
          </a:prstGeom>
        </p:spPr>
        <p:txBody>
          <a:bodyPr wrap="square">
            <a:spAutoFit/>
          </a:bodyPr>
          <a:lstStyle/>
          <a:p>
            <a:pPr defTabSz="1218565">
              <a:lnSpc>
                <a:spcPct val="125000"/>
              </a:lnSpc>
            </a:pPr>
            <a:r>
              <a:rPr lang="zh-CN" altLang="en-US" sz="2000" dirty="0">
                <a:solidFill>
                  <a:srgbClr val="000000"/>
                </a:solidFill>
                <a:latin typeface="微软雅黑" panose="020B0503020204020204" pitchFamily="34" charset="-122"/>
                <a:ea typeface="微软雅黑" panose="020B0503020204020204" pitchFamily="34" charset="-122"/>
              </a:rPr>
              <a:t>上一年股利</a:t>
            </a:r>
            <a:endParaRPr lang="en-US" sz="2000" dirty="0">
              <a:solidFill>
                <a:srgbClr val="000000"/>
              </a:solidFill>
              <a:latin typeface="微软雅黑" panose="020B0503020204020204" pitchFamily="34" charset="-122"/>
              <a:ea typeface="微软雅黑" panose="020B0503020204020204" pitchFamily="34" charset="-122"/>
            </a:endParaRPr>
          </a:p>
        </p:txBody>
      </p:sp>
      <p:sp>
        <p:nvSpPr>
          <p:cNvPr id="28" name="Rectangle 101"/>
          <p:cNvSpPr/>
          <p:nvPr/>
        </p:nvSpPr>
        <p:spPr>
          <a:xfrm>
            <a:off x="6667487" y="4641079"/>
            <a:ext cx="770544" cy="587853"/>
          </a:xfrm>
          <a:prstGeom prst="rect">
            <a:avLst/>
          </a:prstGeom>
        </p:spPr>
        <p:txBody>
          <a:bodyPr wrap="square">
            <a:spAutoFit/>
          </a:bodyPr>
          <a:lstStyle/>
          <a:p>
            <a:pPr defTabSz="1218565">
              <a:lnSpc>
                <a:spcPct val="120000"/>
              </a:lnSpc>
            </a:pPr>
            <a:r>
              <a:rPr lang="en-US" sz="2800" dirty="0">
                <a:solidFill>
                  <a:srgbClr val="008778"/>
                </a:solidFill>
                <a:latin typeface="Aharoni" panose="02010803020104030203" pitchFamily="2" charset="-79"/>
                <a:cs typeface="Aharoni" panose="02010803020104030203" pitchFamily="2" charset="-79"/>
              </a:rPr>
              <a:t>d</a:t>
            </a:r>
            <a:r>
              <a:rPr lang="en-US" sz="2800" baseline="-25000" dirty="0">
                <a:solidFill>
                  <a:srgbClr val="008778"/>
                </a:solidFill>
                <a:latin typeface="Aharoni" panose="02010803020104030203" pitchFamily="2" charset="-79"/>
                <a:cs typeface="Aharoni" panose="02010803020104030203" pitchFamily="2" charset="-79"/>
              </a:rPr>
              <a:t>0</a:t>
            </a:r>
            <a:endParaRPr lang="en-US" sz="2800" dirty="0">
              <a:solidFill>
                <a:srgbClr val="008778"/>
              </a:solidFill>
              <a:latin typeface="Aharoni" panose="02010803020104030203" pitchFamily="2" charset="-79"/>
              <a:cs typeface="Aharoni" panose="02010803020104030203" pitchFamily="2" charset="-79"/>
            </a:endParaRPr>
          </a:p>
        </p:txBody>
      </p:sp>
      <p:sp>
        <p:nvSpPr>
          <p:cNvPr id="29" name="Rectangle 101"/>
          <p:cNvSpPr/>
          <p:nvPr/>
        </p:nvSpPr>
        <p:spPr>
          <a:xfrm>
            <a:off x="5194336" y="4646412"/>
            <a:ext cx="672733" cy="587853"/>
          </a:xfrm>
          <a:prstGeom prst="rect">
            <a:avLst/>
          </a:prstGeom>
        </p:spPr>
        <p:txBody>
          <a:bodyPr wrap="square">
            <a:spAutoFit/>
          </a:bodyPr>
          <a:lstStyle/>
          <a:p>
            <a:pPr defTabSz="1218565">
              <a:lnSpc>
                <a:spcPct val="120000"/>
              </a:lnSpc>
            </a:pPr>
            <a:r>
              <a:rPr lang="en-US" sz="2800" dirty="0">
                <a:solidFill>
                  <a:srgbClr val="008778"/>
                </a:solidFill>
                <a:latin typeface="Aharoni" panose="02010803020104030203" pitchFamily="2" charset="-79"/>
                <a:cs typeface="Aharoni" panose="02010803020104030203" pitchFamily="2" charset="-79"/>
              </a:rPr>
              <a:t>d</a:t>
            </a:r>
            <a:endParaRPr lang="en-US" sz="2800" baseline="-25000" dirty="0">
              <a:solidFill>
                <a:srgbClr val="008778"/>
              </a:solidFill>
              <a:latin typeface="Aharoni" panose="02010803020104030203" pitchFamily="2" charset="-79"/>
              <a:cs typeface="Aharoni" panose="02010803020104030203" pitchFamily="2" charset="-79"/>
            </a:endParaRPr>
          </a:p>
        </p:txBody>
      </p:sp>
      <p:sp>
        <p:nvSpPr>
          <p:cNvPr id="30" name="Rectangle 100"/>
          <p:cNvSpPr/>
          <p:nvPr/>
        </p:nvSpPr>
        <p:spPr>
          <a:xfrm>
            <a:off x="3767213" y="5274218"/>
            <a:ext cx="1023154" cy="441916"/>
          </a:xfrm>
          <a:prstGeom prst="rect">
            <a:avLst/>
          </a:prstGeom>
        </p:spPr>
        <p:txBody>
          <a:bodyPr wrap="square">
            <a:spAutoFit/>
          </a:bodyPr>
          <a:lstStyle/>
          <a:p>
            <a:pPr defTabSz="1218565">
              <a:lnSpc>
                <a:spcPct val="125000"/>
              </a:lnSpc>
            </a:pPr>
            <a:r>
              <a:rPr lang="zh-CN" altLang="en-US" sz="2000" dirty="0">
                <a:solidFill>
                  <a:srgbClr val="000000"/>
                </a:solidFill>
                <a:latin typeface="微软雅黑" panose="020B0503020204020204" pitchFamily="34" charset="-122"/>
                <a:ea typeface="微软雅黑" panose="020B0503020204020204" pitchFamily="34" charset="-122"/>
              </a:rPr>
              <a:t>发行价</a:t>
            </a:r>
            <a:endParaRPr lang="en-US" sz="2000" dirty="0">
              <a:solidFill>
                <a:srgbClr val="000000"/>
              </a:solidFill>
              <a:latin typeface="微软雅黑" panose="020B0503020204020204" pitchFamily="34" charset="-122"/>
              <a:ea typeface="微软雅黑" panose="020B0503020204020204" pitchFamily="34" charset="-122"/>
            </a:endParaRPr>
          </a:p>
        </p:txBody>
      </p:sp>
      <p:sp>
        <p:nvSpPr>
          <p:cNvPr id="18" name="Rectangle 101"/>
          <p:cNvSpPr/>
          <p:nvPr/>
        </p:nvSpPr>
        <p:spPr>
          <a:xfrm>
            <a:off x="4063847" y="4674776"/>
            <a:ext cx="672733" cy="587853"/>
          </a:xfrm>
          <a:prstGeom prst="rect">
            <a:avLst/>
          </a:prstGeom>
        </p:spPr>
        <p:txBody>
          <a:bodyPr wrap="square">
            <a:spAutoFit/>
          </a:bodyPr>
          <a:lstStyle/>
          <a:p>
            <a:pPr defTabSz="1218565">
              <a:lnSpc>
                <a:spcPct val="120000"/>
              </a:lnSpc>
            </a:pPr>
            <a:r>
              <a:rPr lang="en-US" sz="2800" dirty="0">
                <a:solidFill>
                  <a:srgbClr val="008778"/>
                </a:solidFill>
                <a:latin typeface="Aharoni" panose="02010803020104030203" pitchFamily="2" charset="-79"/>
                <a:cs typeface="Aharoni" panose="02010803020104030203" pitchFamily="2" charset="-79"/>
              </a:rPr>
              <a:t>P</a:t>
            </a:r>
            <a:r>
              <a:rPr lang="en-US" sz="2800" baseline="-25000" dirty="0">
                <a:solidFill>
                  <a:srgbClr val="008778"/>
                </a:solidFill>
                <a:latin typeface="Aharoni" panose="02010803020104030203" pitchFamily="2" charset="-79"/>
                <a:cs typeface="Aharoni" panose="02010803020104030203" pitchFamily="2" charset="-79"/>
              </a:rPr>
              <a:t>0</a:t>
            </a:r>
            <a:endParaRPr lang="en-US" sz="2800" baseline="-25000" dirty="0">
              <a:solidFill>
                <a:srgbClr val="008778"/>
              </a:solidFill>
              <a:latin typeface="Aharoni" panose="02010803020104030203" pitchFamily="2" charset="-79"/>
              <a:cs typeface="Aharoni" panose="02010803020104030203" pitchFamily="2" charset="-79"/>
            </a:endParaRPr>
          </a:p>
        </p:txBody>
      </p:sp>
      <p:sp>
        <p:nvSpPr>
          <p:cNvPr id="19" name="Rectangle 100"/>
          <p:cNvSpPr/>
          <p:nvPr/>
        </p:nvSpPr>
        <p:spPr>
          <a:xfrm>
            <a:off x="4997784" y="5223107"/>
            <a:ext cx="993583" cy="477054"/>
          </a:xfrm>
          <a:prstGeom prst="rect">
            <a:avLst/>
          </a:prstGeom>
        </p:spPr>
        <p:txBody>
          <a:bodyPr wrap="square">
            <a:spAutoFit/>
          </a:bodyPr>
          <a:lstStyle/>
          <a:p>
            <a:pPr defTabSz="1218565">
              <a:lnSpc>
                <a:spcPct val="125000"/>
              </a:lnSpc>
            </a:pPr>
            <a:r>
              <a:rPr lang="zh-CN" altLang="en-US" sz="2000" dirty="0">
                <a:solidFill>
                  <a:srgbClr val="000000"/>
                </a:solidFill>
                <a:latin typeface="微软雅黑" panose="020B0503020204020204" pitchFamily="34" charset="-122"/>
                <a:ea typeface="微软雅黑" panose="020B0503020204020204" pitchFamily="34" charset="-122"/>
              </a:rPr>
              <a:t>年股利</a:t>
            </a:r>
            <a:endParaRPr lang="en-US" sz="2000" dirty="0">
              <a:solidFill>
                <a:srgbClr val="000000"/>
              </a:solidFill>
              <a:latin typeface="微软雅黑" panose="020B0503020204020204" pitchFamily="34" charset="-122"/>
              <a:ea typeface="微软雅黑" panose="020B0503020204020204" pitchFamily="34" charset="-122"/>
            </a:endParaRPr>
          </a:p>
        </p:txBody>
      </p:sp>
      <p:sp>
        <p:nvSpPr>
          <p:cNvPr id="17" name="Rectangle 100"/>
          <p:cNvSpPr/>
          <p:nvPr/>
        </p:nvSpPr>
        <p:spPr>
          <a:xfrm>
            <a:off x="7903955" y="5199803"/>
            <a:ext cx="1936081" cy="477054"/>
          </a:xfrm>
          <a:prstGeom prst="rect">
            <a:avLst/>
          </a:prstGeom>
        </p:spPr>
        <p:txBody>
          <a:bodyPr wrap="square">
            <a:spAutoFit/>
          </a:bodyPr>
          <a:lstStyle/>
          <a:p>
            <a:pPr defTabSz="1218565">
              <a:lnSpc>
                <a:spcPct val="125000"/>
              </a:lnSpc>
            </a:pPr>
            <a:r>
              <a:rPr lang="zh-CN" altLang="en-US" sz="2000" dirty="0">
                <a:solidFill>
                  <a:srgbClr val="000000"/>
                </a:solidFill>
                <a:latin typeface="微软雅黑" panose="020B0503020204020204" pitchFamily="34" charset="-122"/>
                <a:ea typeface="微软雅黑" panose="020B0503020204020204" pitchFamily="34" charset="-122"/>
              </a:rPr>
              <a:t>预计第</a:t>
            </a:r>
            <a:r>
              <a:rPr lang="en-US" altLang="zh-CN" sz="2000" dirty="0">
                <a:solidFill>
                  <a:srgbClr val="000000"/>
                </a:solidFill>
                <a:latin typeface="微软雅黑" panose="020B0503020204020204" pitchFamily="34" charset="-122"/>
                <a:ea typeface="微软雅黑" panose="020B0503020204020204" pitchFamily="34" charset="-122"/>
              </a:rPr>
              <a:t>1</a:t>
            </a:r>
            <a:r>
              <a:rPr lang="zh-CN" altLang="en-US" sz="2000" dirty="0">
                <a:solidFill>
                  <a:srgbClr val="000000"/>
                </a:solidFill>
                <a:latin typeface="微软雅黑" panose="020B0503020204020204" pitchFamily="34" charset="-122"/>
                <a:ea typeface="微软雅黑" panose="020B0503020204020204" pitchFamily="34" charset="-122"/>
              </a:rPr>
              <a:t>年股利</a:t>
            </a:r>
            <a:endParaRPr lang="en-US" sz="2000" dirty="0">
              <a:solidFill>
                <a:srgbClr val="000000"/>
              </a:solidFill>
              <a:latin typeface="微软雅黑" panose="020B0503020204020204" pitchFamily="34" charset="-122"/>
              <a:ea typeface="微软雅黑" panose="020B0503020204020204" pitchFamily="34" charset="-122"/>
            </a:endParaRPr>
          </a:p>
        </p:txBody>
      </p:sp>
      <p:sp>
        <p:nvSpPr>
          <p:cNvPr id="21" name="Rectangle 101"/>
          <p:cNvSpPr/>
          <p:nvPr/>
        </p:nvSpPr>
        <p:spPr>
          <a:xfrm>
            <a:off x="8525857" y="4548422"/>
            <a:ext cx="770544" cy="587853"/>
          </a:xfrm>
          <a:prstGeom prst="rect">
            <a:avLst/>
          </a:prstGeom>
        </p:spPr>
        <p:txBody>
          <a:bodyPr wrap="square">
            <a:spAutoFit/>
          </a:bodyPr>
          <a:lstStyle/>
          <a:p>
            <a:pPr defTabSz="1218565">
              <a:lnSpc>
                <a:spcPct val="120000"/>
              </a:lnSpc>
            </a:pPr>
            <a:r>
              <a:rPr lang="en-US" sz="2800" dirty="0">
                <a:solidFill>
                  <a:srgbClr val="008778"/>
                </a:solidFill>
                <a:latin typeface="Aharoni" panose="02010803020104030203" pitchFamily="2" charset="-79"/>
                <a:cs typeface="Aharoni" panose="02010803020104030203" pitchFamily="2" charset="-79"/>
              </a:rPr>
              <a:t>d</a:t>
            </a:r>
            <a:r>
              <a:rPr lang="en-US" sz="2800" baseline="-25000" dirty="0">
                <a:solidFill>
                  <a:srgbClr val="008778"/>
                </a:solidFill>
                <a:latin typeface="Aharoni" panose="02010803020104030203" pitchFamily="2" charset="-79"/>
                <a:cs typeface="Aharoni" panose="02010803020104030203" pitchFamily="2" charset="-79"/>
              </a:rPr>
              <a:t>1</a:t>
            </a:r>
            <a:endParaRPr lang="en-US" sz="2800" dirty="0">
              <a:solidFill>
                <a:srgbClr val="008778"/>
              </a:solidFill>
              <a:latin typeface="Aharoni" panose="02010803020104030203" pitchFamily="2" charset="-79"/>
              <a:cs typeface="Aharoni" panose="02010803020104030203" pitchFamily="2" charset="-79"/>
            </a:endParaRPr>
          </a:p>
        </p:txBody>
      </p:sp>
      <p:sp>
        <p:nvSpPr>
          <p:cNvPr id="22" name="Rectangle 100"/>
          <p:cNvSpPr/>
          <p:nvPr/>
        </p:nvSpPr>
        <p:spPr>
          <a:xfrm>
            <a:off x="9828290" y="5186155"/>
            <a:ext cx="1556217" cy="441916"/>
          </a:xfrm>
          <a:prstGeom prst="rect">
            <a:avLst/>
          </a:prstGeom>
        </p:spPr>
        <p:txBody>
          <a:bodyPr wrap="square">
            <a:spAutoFit/>
          </a:bodyPr>
          <a:lstStyle/>
          <a:p>
            <a:pPr defTabSz="1218565">
              <a:lnSpc>
                <a:spcPct val="125000"/>
              </a:lnSpc>
            </a:pPr>
            <a:r>
              <a:rPr lang="zh-CN" altLang="en-US" sz="2000" dirty="0">
                <a:solidFill>
                  <a:srgbClr val="000000"/>
                </a:solidFill>
                <a:latin typeface="微软雅黑" panose="020B0503020204020204" pitchFamily="34" charset="-122"/>
                <a:ea typeface="微软雅黑" panose="020B0503020204020204" pitchFamily="34" charset="-122"/>
              </a:rPr>
              <a:t>股利增长率</a:t>
            </a:r>
            <a:endParaRPr lang="en-US" sz="2000" dirty="0">
              <a:solidFill>
                <a:srgbClr val="000000"/>
              </a:solidFill>
              <a:latin typeface="微软雅黑" panose="020B0503020204020204" pitchFamily="34" charset="-122"/>
              <a:ea typeface="微软雅黑" panose="020B0503020204020204" pitchFamily="34" charset="-122"/>
            </a:endParaRPr>
          </a:p>
        </p:txBody>
      </p:sp>
      <p:sp>
        <p:nvSpPr>
          <p:cNvPr id="23" name="Rectangle 101"/>
          <p:cNvSpPr/>
          <p:nvPr/>
        </p:nvSpPr>
        <p:spPr>
          <a:xfrm>
            <a:off x="10204533" y="4488908"/>
            <a:ext cx="468017" cy="609398"/>
          </a:xfrm>
          <a:prstGeom prst="rect">
            <a:avLst/>
          </a:prstGeom>
        </p:spPr>
        <p:txBody>
          <a:bodyPr wrap="square">
            <a:spAutoFit/>
          </a:bodyPr>
          <a:lstStyle/>
          <a:p>
            <a:pPr defTabSz="1218565">
              <a:lnSpc>
                <a:spcPct val="120000"/>
              </a:lnSpc>
            </a:pPr>
            <a:r>
              <a:rPr lang="en-US" sz="2800" dirty="0">
                <a:solidFill>
                  <a:srgbClr val="008778"/>
                </a:solidFill>
                <a:latin typeface="Aharoni" panose="02010803020104030203" pitchFamily="2" charset="-79"/>
                <a:cs typeface="Aharoni" panose="02010803020104030203" pitchFamily="2" charset="-79"/>
              </a:rPr>
              <a:t>g</a:t>
            </a:r>
            <a:endParaRPr lang="en-US" sz="2800" dirty="0">
              <a:solidFill>
                <a:srgbClr val="008778"/>
              </a:solidFill>
              <a:latin typeface="Aharoni" panose="02010803020104030203" pitchFamily="2" charset="-79"/>
              <a:cs typeface="Aharoni" panose="02010803020104030203" pitchFamily="2" charset="-79"/>
            </a:endParaRPr>
          </a:p>
        </p:txBody>
      </p:sp>
      <p:sp>
        <p:nvSpPr>
          <p:cNvPr id="24" name="矩形 23"/>
          <p:cNvSpPr/>
          <p:nvPr/>
        </p:nvSpPr>
        <p:spPr>
          <a:xfrm>
            <a:off x="1060637" y="2164956"/>
            <a:ext cx="4204997" cy="492443"/>
          </a:xfrm>
          <a:prstGeom prst="rect">
            <a:avLst/>
          </a:prstGeom>
        </p:spPr>
        <p:txBody>
          <a:bodyPr wrap="none">
            <a:spAutoFit/>
          </a:bodyPr>
          <a:lstStyle/>
          <a:p>
            <a:pPr lvl="0"/>
            <a:r>
              <a:rPr lang="zh-CN" altLang="en-US" sz="2600" dirty="0">
                <a:latin typeface="微软雅黑" panose="020B0503020204020204" pitchFamily="34" charset="-122"/>
                <a:ea typeface="微软雅黑" panose="020B0503020204020204" pitchFamily="34" charset="-122"/>
              </a:rPr>
              <a:t>如果公司每年股利固定不变</a:t>
            </a:r>
            <a:endParaRPr lang="zh-CN" altLang="en-US" sz="2600" dirty="0">
              <a:latin typeface="微软雅黑" panose="020B0503020204020204" pitchFamily="34" charset="-122"/>
              <a:ea typeface="微软雅黑" panose="020B0503020204020204" pitchFamily="34" charset="-122"/>
            </a:endParaRPr>
          </a:p>
        </p:txBody>
      </p:sp>
      <p:sp>
        <p:nvSpPr>
          <p:cNvPr id="25" name="矩形 24"/>
          <p:cNvSpPr/>
          <p:nvPr/>
        </p:nvSpPr>
        <p:spPr>
          <a:xfrm>
            <a:off x="5468016" y="2110365"/>
            <a:ext cx="5545108" cy="492443"/>
          </a:xfrm>
          <a:prstGeom prst="rect">
            <a:avLst/>
          </a:prstGeom>
        </p:spPr>
        <p:txBody>
          <a:bodyPr wrap="none">
            <a:spAutoFit/>
          </a:bodyPr>
          <a:lstStyle/>
          <a:p>
            <a:pPr lvl="0"/>
            <a:r>
              <a:rPr lang="zh-CN" altLang="en-US" sz="2600" dirty="0">
                <a:latin typeface="微软雅黑" panose="020B0503020204020204" pitchFamily="34" charset="-122"/>
                <a:ea typeface="微软雅黑" panose="020B0503020204020204" pitchFamily="34" charset="-122"/>
              </a:rPr>
              <a:t>如果公司股利不断以固定增长率增加</a:t>
            </a:r>
            <a:endParaRPr lang="zh-CN" altLang="en-US" sz="2600" dirty="0">
              <a:latin typeface="微软雅黑" panose="020B0503020204020204" pitchFamily="34" charset="-122"/>
              <a:ea typeface="微软雅黑" panose="020B0503020204020204" pitchFamily="34" charset="-122"/>
            </a:endParaRPr>
          </a:p>
        </p:txBody>
      </p:sp>
      <p:graphicFrame>
        <p:nvGraphicFramePr>
          <p:cNvPr id="4" name="Object 3"/>
          <p:cNvGraphicFramePr>
            <a:graphicFrameLocks noChangeAspect="1"/>
          </p:cNvGraphicFramePr>
          <p:nvPr/>
        </p:nvGraphicFramePr>
        <p:xfrm>
          <a:off x="1501253" y="2880141"/>
          <a:ext cx="2596629" cy="1117993"/>
        </p:xfrm>
        <a:graphic>
          <a:graphicData uri="http://schemas.openxmlformats.org/presentationml/2006/ole">
            <mc:AlternateContent xmlns:mc="http://schemas.openxmlformats.org/markup-compatibility/2006">
              <mc:Choice xmlns:v="urn:schemas-microsoft-com:vml" Requires="v">
                <p:oleObj spid="_x0000_s22706" name="" r:id="rId1" imgW="18288000" imgH="7924800" progId="">
                  <p:embed/>
                </p:oleObj>
              </mc:Choice>
              <mc:Fallback>
                <p:oleObj name="" r:id="rId1" imgW="18288000" imgH="7924800" progId="">
                  <p:embed/>
                  <p:pic>
                    <p:nvPicPr>
                      <p:cNvPr id="0" name="Object 3"/>
                      <p:cNvPicPr>
                        <a:picLocks noChangeAspect="1"/>
                      </p:cNvPicPr>
                      <p:nvPr/>
                    </p:nvPicPr>
                    <p:blipFill>
                      <a:blip r:embed="rId2"/>
                      <a:stretch>
                        <a:fillRect/>
                      </a:stretch>
                    </p:blipFill>
                    <p:spPr>
                      <a:xfrm>
                        <a:off x="1501253" y="2880141"/>
                        <a:ext cx="2596629" cy="1117993"/>
                      </a:xfrm>
                      <a:prstGeom prst="rect">
                        <a:avLst/>
                      </a:prstGeom>
                      <a:solidFill>
                        <a:srgbClr val="FFFFFF"/>
                      </a:solidFill>
                      <a:ln w="9525" cap="flat" cmpd="sng">
                        <a:solidFill>
                          <a:srgbClr val="F2F2F2"/>
                        </a:solidFill>
                        <a:prstDash val="solid"/>
                        <a:miter/>
                        <a:headEnd type="none" w="med" len="med"/>
                        <a:tailEnd type="none" w="med" len="med"/>
                      </a:ln>
                    </p:spPr>
                  </p:pic>
                </p:oleObj>
              </mc:Fallback>
            </mc:AlternateContent>
          </a:graphicData>
        </a:graphic>
      </p:graphicFrame>
      <p:graphicFrame>
        <p:nvGraphicFramePr>
          <p:cNvPr id="8" name="Object 4"/>
          <p:cNvGraphicFramePr>
            <a:graphicFrameLocks noChangeAspect="1"/>
          </p:cNvGraphicFramePr>
          <p:nvPr/>
        </p:nvGraphicFramePr>
        <p:xfrm>
          <a:off x="5391074" y="2905769"/>
          <a:ext cx="5648307" cy="1149681"/>
        </p:xfrm>
        <a:graphic>
          <a:graphicData uri="http://schemas.openxmlformats.org/presentationml/2006/ole">
            <mc:AlternateContent xmlns:mc="http://schemas.openxmlformats.org/markup-compatibility/2006">
              <mc:Choice xmlns:v="urn:schemas-microsoft-com:vml" Requires="v">
                <p:oleObj spid="_x0000_s22707" name="" r:id="rId3" imgW="40538400" imgH="8229600" progId="">
                  <p:embed/>
                </p:oleObj>
              </mc:Choice>
              <mc:Fallback>
                <p:oleObj name="" r:id="rId3" imgW="40538400" imgH="8229600" progId="">
                  <p:embed/>
                  <p:pic>
                    <p:nvPicPr>
                      <p:cNvPr id="0" name="Object 4"/>
                      <p:cNvPicPr>
                        <a:picLocks noChangeAspect="1"/>
                      </p:cNvPicPr>
                      <p:nvPr/>
                    </p:nvPicPr>
                    <p:blipFill>
                      <a:blip r:embed="rId4"/>
                      <a:stretch>
                        <a:fillRect/>
                      </a:stretch>
                    </p:blipFill>
                    <p:spPr>
                      <a:xfrm>
                        <a:off x="5391074" y="2905769"/>
                        <a:ext cx="5648307" cy="1149681"/>
                      </a:xfrm>
                      <a:prstGeom prst="rect">
                        <a:avLst/>
                      </a:prstGeom>
                      <a:solidFill>
                        <a:srgbClr val="FFFFFF"/>
                      </a:solidFill>
                      <a:ln w="9525">
                        <a:noFill/>
                      </a:ln>
                    </p:spPr>
                  </p:pic>
                </p:oleObj>
              </mc:Fallback>
            </mc:AlternateContent>
          </a:graphicData>
        </a:graphic>
      </p:graphicFrame>
      <p:sp>
        <p:nvSpPr>
          <p:cNvPr id="26" name="Rounded Rectangle 1"/>
          <p:cNvSpPr/>
          <p:nvPr/>
        </p:nvSpPr>
        <p:spPr>
          <a:xfrm>
            <a:off x="921332" y="2032312"/>
            <a:ext cx="4251169" cy="2265528"/>
          </a:xfrm>
          <a:prstGeom prst="roundRect">
            <a:avLst>
              <a:gd name="adj" fmla="val 7402"/>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en-US" sz="2400">
              <a:solidFill>
                <a:srgbClr val="00574C"/>
              </a:solidFill>
              <a:latin typeface="Calibri" panose="020F0502020204030204"/>
            </a:endParaRPr>
          </a:p>
        </p:txBody>
      </p:sp>
      <p:sp>
        <p:nvSpPr>
          <p:cNvPr id="27" name="Rounded Rectangle 1"/>
          <p:cNvSpPr/>
          <p:nvPr/>
        </p:nvSpPr>
        <p:spPr>
          <a:xfrm>
            <a:off x="5363570" y="2020939"/>
            <a:ext cx="5636526" cy="2265528"/>
          </a:xfrm>
          <a:prstGeom prst="roundRect">
            <a:avLst>
              <a:gd name="adj" fmla="val 7402"/>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en-US" sz="2400">
              <a:solidFill>
                <a:srgbClr val="00574C"/>
              </a:solidFill>
              <a:latin typeface="Calibri" panose="020F0502020204030204"/>
            </a:endParaRPr>
          </a:p>
        </p:txBody>
      </p:sp>
      <p:sp>
        <p:nvSpPr>
          <p:cNvPr id="33" name="灯片编号占位符 2"/>
          <p:cNvSpPr>
            <a:spLocks noGrp="1"/>
          </p:cNvSpPr>
          <p:nvPr>
            <p:ph type="sldNum" sz="quarter" idx="12"/>
          </p:nvPr>
        </p:nvSpPr>
        <p:spPr>
          <a:xfrm>
            <a:off x="11323638" y="6240463"/>
            <a:ext cx="495300" cy="354012"/>
          </a:xfrm>
        </p:spPr>
        <p:txBody>
          <a:bodyPr/>
          <a:lstStyle/>
          <a:p>
            <a:pPr>
              <a:defRPr/>
            </a:pPr>
            <a:fld id="{D7B2561F-8D0C-4E92-B875-E1FFE0E129D5}" type="slidenum">
              <a:rPr lang="en-US"/>
            </a:fld>
            <a:endParaRPr lang="en-US" dirty="0"/>
          </a:p>
        </p:txBody>
      </p:sp>
      <p:sp>
        <p:nvSpPr>
          <p:cNvPr id="34" name="标题 4"/>
          <p:cNvSpPr txBox="1"/>
          <p:nvPr/>
        </p:nvSpPr>
        <p:spPr>
          <a:xfrm>
            <a:off x="838200" y="146601"/>
            <a:ext cx="10515600" cy="590931"/>
          </a:xfrm>
          <a:prstGeom prst="rect">
            <a:avLst/>
          </a:prstGeom>
        </p:spPr>
        <p:txBody>
          <a:bodyPr>
            <a:spAutoFit/>
          </a:bodyPr>
          <a:lstStyle/>
          <a:p>
            <a:pPr algn="ctr" fontAlgn="auto">
              <a:lnSpc>
                <a:spcPct val="90000"/>
              </a:lnSpc>
              <a:spcAft>
                <a:spcPts val="0"/>
              </a:spcAft>
              <a:defRPr/>
            </a:pPr>
            <a:r>
              <a:rPr lang="zh-CN" altLang="en-US" sz="3200" b="1" dirty="0">
                <a:solidFill>
                  <a:schemeClr val="bg2">
                    <a:lumMod val="50000"/>
                  </a:schemeClr>
                </a:solidFill>
                <a:latin typeface="微软雅黑" panose="020B0503020204020204" pitchFamily="34" charset="-122"/>
                <a:ea typeface="微软雅黑" panose="020B0503020204020204" pitchFamily="34" charset="-122"/>
                <a:cs typeface="+mj-cs"/>
              </a:rPr>
              <a:t>   </a:t>
            </a:r>
            <a:r>
              <a:rPr lang="zh-CN" altLang="en-US" sz="3600" b="1" dirty="0">
                <a:solidFill>
                  <a:schemeClr val="bg2">
                    <a:lumMod val="50000"/>
                  </a:schemeClr>
                </a:solidFill>
                <a:latin typeface="微软雅黑" panose="020B0503020204020204" pitchFamily="34" charset="-122"/>
                <a:ea typeface="微软雅黑" panose="020B0503020204020204" pitchFamily="34" charset="-122"/>
              </a:rPr>
              <a:t>（</a:t>
            </a:r>
            <a:r>
              <a:rPr lang="en-US" altLang="zh-CN" sz="3600" b="1" dirty="0">
                <a:solidFill>
                  <a:schemeClr val="bg2">
                    <a:lumMod val="50000"/>
                  </a:schemeClr>
                </a:solidFill>
                <a:latin typeface="微软雅黑" panose="020B0503020204020204" pitchFamily="34" charset="-122"/>
                <a:ea typeface="微软雅黑" panose="020B0503020204020204" pitchFamily="34" charset="-122"/>
              </a:rPr>
              <a:t>2</a:t>
            </a:r>
            <a:r>
              <a:rPr lang="zh-CN" altLang="en-US" sz="3600" b="1" dirty="0">
                <a:solidFill>
                  <a:schemeClr val="bg2">
                    <a:lumMod val="50000"/>
                  </a:schemeClr>
                </a:solidFill>
                <a:latin typeface="微软雅黑" panose="020B0503020204020204" pitchFamily="34" charset="-122"/>
                <a:ea typeface="微软雅黑" panose="020B0503020204020204" pitchFamily="34" charset="-122"/>
              </a:rPr>
              <a:t>）计算个别资本成本率</a:t>
            </a:r>
            <a:endParaRPr lang="zh-CN" altLang="en-US" sz="3600" b="1" dirty="0">
              <a:solidFill>
                <a:schemeClr val="bg2">
                  <a:lumMod val="50000"/>
                </a:schemeClr>
              </a:solidFill>
              <a:latin typeface="微软雅黑" panose="020B0503020204020204" pitchFamily="34" charset="-122"/>
              <a:ea typeface="微软雅黑" panose="020B0503020204020204" pitchFamily="34" charset="-122"/>
            </a:endParaRPr>
          </a:p>
        </p:txBody>
      </p:sp>
      <p:grpSp>
        <p:nvGrpSpPr>
          <p:cNvPr id="35" name="组合 36"/>
          <p:cNvGrpSpPr/>
          <p:nvPr/>
        </p:nvGrpSpPr>
        <p:grpSpPr bwMode="auto">
          <a:xfrm>
            <a:off x="3383604" y="798722"/>
            <a:ext cx="5894868" cy="117878"/>
            <a:chOff x="5357217" y="1143000"/>
            <a:chExt cx="1490133" cy="101600"/>
          </a:xfrm>
        </p:grpSpPr>
        <p:cxnSp>
          <p:nvCxnSpPr>
            <p:cNvPr id="36" name="Straight Connector 30"/>
            <p:cNvCxnSpPr/>
            <p:nvPr/>
          </p:nvCxnSpPr>
          <p:spPr>
            <a:xfrm>
              <a:off x="5357217" y="1143000"/>
              <a:ext cx="1490133"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1"/>
            <p:cNvCxnSpPr/>
            <p:nvPr/>
          </p:nvCxnSpPr>
          <p:spPr>
            <a:xfrm>
              <a:off x="5509516" y="1244600"/>
              <a:ext cx="1185535"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1" name="矩形 19"/>
          <p:cNvSpPr>
            <a:spLocks noChangeArrowheads="1"/>
          </p:cNvSpPr>
          <p:nvPr/>
        </p:nvSpPr>
        <p:spPr bwMode="auto">
          <a:xfrm>
            <a:off x="1316611" y="5869843"/>
            <a:ext cx="8230801" cy="521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30000"/>
              </a:lnSpc>
              <a:buFontTx/>
              <a:buNone/>
            </a:pPr>
            <a:r>
              <a:rPr lang="zh-CN" altLang="en-US" sz="2400" b="1" dirty="0">
                <a:latin typeface="宋体" panose="02010600030101010101" pitchFamily="2" charset="-122"/>
              </a:rPr>
              <a:t>    </a:t>
            </a:r>
            <a:r>
              <a:rPr lang="zh-CN" altLang="en-US" sz="2400" b="1" dirty="0">
                <a:solidFill>
                  <a:srgbClr val="EE0808"/>
                </a:solidFill>
                <a:latin typeface="宋体" panose="02010600030101010101" pitchFamily="2" charset="-122"/>
              </a:rPr>
              <a:t>注意区分</a:t>
            </a:r>
            <a:r>
              <a:rPr lang="en-US" altLang="zh-CN" sz="2400" b="1" dirty="0">
                <a:solidFill>
                  <a:srgbClr val="EE0808"/>
                </a:solidFill>
                <a:latin typeface="宋体" panose="02010600030101010101" pitchFamily="2" charset="-122"/>
              </a:rPr>
              <a:t>d0 </a:t>
            </a:r>
            <a:r>
              <a:rPr lang="zh-CN" altLang="en-US" sz="2400" b="1" dirty="0">
                <a:solidFill>
                  <a:srgbClr val="EE0808"/>
                </a:solidFill>
                <a:latin typeface="宋体" panose="02010600030101010101" pitchFamily="2" charset="-122"/>
              </a:rPr>
              <a:t>和 </a:t>
            </a:r>
            <a:r>
              <a:rPr lang="en-US" altLang="zh-CN" sz="2400" b="1" dirty="0">
                <a:solidFill>
                  <a:srgbClr val="EE0808"/>
                </a:solidFill>
                <a:latin typeface="宋体" panose="02010600030101010101" pitchFamily="2" charset="-122"/>
              </a:rPr>
              <a:t>d1   </a:t>
            </a:r>
            <a:r>
              <a:rPr lang="zh-CN" altLang="en-US" sz="2400" u="sng" dirty="0">
                <a:solidFill>
                  <a:srgbClr val="A50021"/>
                </a:solidFill>
                <a:latin typeface="OBPVCD+SimSun"/>
                <a:cs typeface="OBPVCD+SimSun"/>
              </a:rPr>
              <a:t> “已经支付”， “还未支付”</a:t>
            </a:r>
            <a:endParaRPr lang="en-US" altLang="zh-CN" sz="2400" dirty="0">
              <a:solidFill>
                <a:srgbClr val="EE0808"/>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withEffect">
                                  <p:stCondLst>
                                    <p:cond delay="0"/>
                                  </p:stCondLst>
                                  <p:childTnLst>
                                    <p:set>
                                      <p:cBhvr>
                                        <p:cTn id="6" dur="1" fill="hold">
                                          <p:stCondLst>
                                            <p:cond delay="0"/>
                                          </p:stCondLst>
                                        </p:cTn>
                                        <p:tgtEl>
                                          <p:spTgt spid="59">
                                            <p:bg/>
                                          </p:spTgt>
                                        </p:tgtEl>
                                        <p:attrNameLst>
                                          <p:attrName>style.visibility</p:attrName>
                                        </p:attrNameLst>
                                      </p:cBhvr>
                                      <p:to>
                                        <p:strVal val="visible"/>
                                      </p:to>
                                    </p:set>
                                    <p:animEffect transition="in" filter="fade">
                                      <p:cBhvr>
                                        <p:cTn id="7" dur="100"/>
                                        <p:tgtEl>
                                          <p:spTgt spid="59">
                                            <p:bg/>
                                          </p:spTgt>
                                        </p:tgtEl>
                                      </p:cBhvr>
                                    </p:animEffect>
                                    <p:anim calcmode="lin" valueType="num">
                                      <p:cBhvr>
                                        <p:cTn id="8" dur="400" fill="hold"/>
                                        <p:tgtEl>
                                          <p:spTgt spid="59">
                                            <p:bg/>
                                          </p:spTgt>
                                        </p:tgtEl>
                                        <p:attrNameLst>
                                          <p:attrName>ppt_x</p:attrName>
                                        </p:attrNameLst>
                                      </p:cBhvr>
                                      <p:tavLst>
                                        <p:tav tm="0">
                                          <p:val>
                                            <p:strVal val="#ppt_x"/>
                                          </p:val>
                                        </p:tav>
                                        <p:tav tm="100000">
                                          <p:val>
                                            <p:strVal val="#ppt_x"/>
                                          </p:val>
                                        </p:tav>
                                      </p:tavLst>
                                    </p:anim>
                                    <p:anim calcmode="lin" valueType="num">
                                      <p:cBhvr>
                                        <p:cTn id="9" dur="400" fill="hold"/>
                                        <p:tgtEl>
                                          <p:spTgt spid="59">
                                            <p:bg/>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59">
                                            <p:bg/>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59">
                                            <p:bg/>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43" presetClass="entr" presetSubtype="0" fill="hold" grpId="0" nodeType="withEffect">
                                  <p:stCondLst>
                                    <p:cond delay="0"/>
                                  </p:stCondLst>
                                  <p:childTnLst>
                                    <p:set>
                                      <p:cBhvr>
                                        <p:cTn id="13" dur="1" fill="hold">
                                          <p:stCondLst>
                                            <p:cond delay="0"/>
                                          </p:stCondLst>
                                        </p:cTn>
                                        <p:tgtEl>
                                          <p:spTgt spid="59">
                                            <p:txEl>
                                              <p:pRg st="0" end="0"/>
                                            </p:txEl>
                                          </p:spTgt>
                                        </p:tgtEl>
                                        <p:attrNameLst>
                                          <p:attrName>style.visibility</p:attrName>
                                        </p:attrNameLst>
                                      </p:cBhvr>
                                      <p:to>
                                        <p:strVal val="visible"/>
                                      </p:to>
                                    </p:set>
                                    <p:animEffect transition="in" filter="fade">
                                      <p:cBhvr>
                                        <p:cTn id="14" dur="100"/>
                                        <p:tgtEl>
                                          <p:spTgt spid="59">
                                            <p:txEl>
                                              <p:pRg st="0" end="0"/>
                                            </p:txEl>
                                          </p:spTgt>
                                        </p:tgtEl>
                                      </p:cBhvr>
                                    </p:animEffect>
                                    <p:anim calcmode="lin" valueType="num">
                                      <p:cBhvr>
                                        <p:cTn id="15" dur="400" fill="hold"/>
                                        <p:tgtEl>
                                          <p:spTgt spid="59">
                                            <p:txEl>
                                              <p:pRg st="0" end="0"/>
                                            </p:txEl>
                                          </p:spTgt>
                                        </p:tgtEl>
                                        <p:attrNameLst>
                                          <p:attrName>ppt_x</p:attrName>
                                        </p:attrNameLst>
                                      </p:cBhvr>
                                      <p:tavLst>
                                        <p:tav tm="0">
                                          <p:val>
                                            <p:strVal val="#ppt_x"/>
                                          </p:val>
                                        </p:tav>
                                        <p:tav tm="100000">
                                          <p:val>
                                            <p:strVal val="#ppt_x"/>
                                          </p:val>
                                        </p:tav>
                                      </p:tavLst>
                                    </p:anim>
                                    <p:anim calcmode="lin" valueType="num">
                                      <p:cBhvr>
                                        <p:cTn id="16" dur="400" fill="hold"/>
                                        <p:tgtEl>
                                          <p:spTgt spid="59">
                                            <p:txEl>
                                              <p:pRg st="0" end="0"/>
                                            </p:txEl>
                                          </p:spTgt>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59">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59">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anim calcmode="lin" valueType="num">
                                      <p:cBhvr additive="base">
                                        <p:cTn id="23" dur="300" fill="hold"/>
                                        <p:tgtEl>
                                          <p:spTgt spid="26"/>
                                        </p:tgtEl>
                                        <p:attrNameLst>
                                          <p:attrName>ppt_x</p:attrName>
                                        </p:attrNameLst>
                                      </p:cBhvr>
                                      <p:tavLst>
                                        <p:tav tm="0">
                                          <p:val>
                                            <p:strVal val="0-#ppt_w/2"/>
                                          </p:val>
                                        </p:tav>
                                        <p:tav tm="100000">
                                          <p:val>
                                            <p:strVal val="#ppt_x"/>
                                          </p:val>
                                        </p:tav>
                                      </p:tavLst>
                                    </p:anim>
                                    <p:anim calcmode="lin" valueType="num">
                                      <p:cBhvr additive="base">
                                        <p:cTn id="24" dur="300" fill="hold"/>
                                        <p:tgtEl>
                                          <p:spTgt spid="26"/>
                                        </p:tgtEl>
                                        <p:attrNameLst>
                                          <p:attrName>ppt_y</p:attrName>
                                        </p:attrNameLst>
                                      </p:cBhvr>
                                      <p:tavLst>
                                        <p:tav tm="0">
                                          <p:val>
                                            <p:strVal val="#ppt_y"/>
                                          </p:val>
                                        </p:tav>
                                        <p:tav tm="100000">
                                          <p:val>
                                            <p:strVal val="#ppt_y"/>
                                          </p:val>
                                        </p:tav>
                                      </p:tavLst>
                                    </p:anim>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anim calcmode="lin" valueType="num">
                                      <p:cBhvr>
                                        <p:cTn id="34" dur="1000" fill="hold"/>
                                        <p:tgtEl>
                                          <p:spTgt spid="4"/>
                                        </p:tgtEl>
                                        <p:attrNameLst>
                                          <p:attrName>ppt_x</p:attrName>
                                        </p:attrNameLst>
                                      </p:cBhvr>
                                      <p:tavLst>
                                        <p:tav tm="0">
                                          <p:val>
                                            <p:strVal val="#ppt_x"/>
                                          </p:val>
                                        </p:tav>
                                        <p:tav tm="100000">
                                          <p:val>
                                            <p:strVal val="#ppt_x"/>
                                          </p:val>
                                        </p:tav>
                                      </p:tavLst>
                                    </p:anim>
                                    <p:anim calcmode="lin" valueType="num">
                                      <p:cBhvr>
                                        <p:cTn id="3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2" presetClass="entr" presetSubtype="8"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 calcmode="lin" valueType="num">
                                      <p:cBhvr additive="base">
                                        <p:cTn id="40" dur="300" fill="hold"/>
                                        <p:tgtEl>
                                          <p:spTgt spid="27"/>
                                        </p:tgtEl>
                                        <p:attrNameLst>
                                          <p:attrName>ppt_x</p:attrName>
                                        </p:attrNameLst>
                                      </p:cBhvr>
                                      <p:tavLst>
                                        <p:tav tm="0">
                                          <p:val>
                                            <p:strVal val="0-#ppt_w/2"/>
                                          </p:val>
                                        </p:tav>
                                        <p:tav tm="100000">
                                          <p:val>
                                            <p:strVal val="#ppt_x"/>
                                          </p:val>
                                        </p:tav>
                                      </p:tavLst>
                                    </p:anim>
                                    <p:anim calcmode="lin" valueType="num">
                                      <p:cBhvr additive="base">
                                        <p:cTn id="41" dur="300" fill="hold"/>
                                        <p:tgtEl>
                                          <p:spTgt spid="27"/>
                                        </p:tgtEl>
                                        <p:attrNameLst>
                                          <p:attrName>ppt_y</p:attrName>
                                        </p:attrNameLst>
                                      </p:cBhvr>
                                      <p:tavLst>
                                        <p:tav tm="0">
                                          <p:val>
                                            <p:strVal val="#ppt_y"/>
                                          </p:val>
                                        </p:tav>
                                        <p:tav tm="100000">
                                          <p:val>
                                            <p:strVal val="#ppt_y"/>
                                          </p:val>
                                        </p:tav>
                                      </p:tavLst>
                                    </p:anim>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500"/>
                                        <p:tgtEl>
                                          <p:spTgt spid="25"/>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nodeType="clickEffect">
                                  <p:stCondLst>
                                    <p:cond delay="0"/>
                                  </p:stCondLst>
                                  <p:childTnLst>
                                    <p:set>
                                      <p:cBhvr>
                                        <p:cTn id="49" dur="1" fill="hold">
                                          <p:stCondLst>
                                            <p:cond delay="0"/>
                                          </p:stCondLst>
                                        </p:cTn>
                                        <p:tgtEl>
                                          <p:spTgt spid="8"/>
                                        </p:tgtEl>
                                        <p:attrNameLst>
                                          <p:attrName>style.visibility</p:attrName>
                                        </p:attrNameLst>
                                      </p:cBhvr>
                                      <p:to>
                                        <p:strVal val="visible"/>
                                      </p:to>
                                    </p:set>
                                    <p:animEffect transition="in" filter="randombar(horizontal)">
                                      <p:cBhvr>
                                        <p:cTn id="50" dur="500"/>
                                        <p:tgtEl>
                                          <p:spTgt spid="8"/>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99"/>
                                        </p:tgtEl>
                                        <p:attrNameLst>
                                          <p:attrName>style.visibility</p:attrName>
                                        </p:attrNameLst>
                                      </p:cBhvr>
                                      <p:to>
                                        <p:strVal val="visible"/>
                                      </p:to>
                                    </p:set>
                                    <p:animEffect transition="in" filter="fade">
                                      <p:cBhvr>
                                        <p:cTn id="55" dur="1000"/>
                                        <p:tgtEl>
                                          <p:spTgt spid="99"/>
                                        </p:tgtEl>
                                      </p:cBhvr>
                                    </p:animEffect>
                                    <p:anim calcmode="lin" valueType="num">
                                      <p:cBhvr>
                                        <p:cTn id="56" dur="1000" fill="hold"/>
                                        <p:tgtEl>
                                          <p:spTgt spid="99"/>
                                        </p:tgtEl>
                                        <p:attrNameLst>
                                          <p:attrName>ppt_x</p:attrName>
                                        </p:attrNameLst>
                                      </p:cBhvr>
                                      <p:tavLst>
                                        <p:tav tm="0">
                                          <p:val>
                                            <p:strVal val="#ppt_x"/>
                                          </p:val>
                                        </p:tav>
                                        <p:tav tm="100000">
                                          <p:val>
                                            <p:strVal val="#ppt_x"/>
                                          </p:val>
                                        </p:tav>
                                      </p:tavLst>
                                    </p:anim>
                                    <p:anim calcmode="lin" valueType="num">
                                      <p:cBhvr>
                                        <p:cTn id="57" dur="1000" fill="hold"/>
                                        <p:tgtEl>
                                          <p:spTgt spid="99"/>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61"/>
                                        </p:tgtEl>
                                        <p:attrNameLst>
                                          <p:attrName>style.visibility</p:attrName>
                                        </p:attrNameLst>
                                      </p:cBhvr>
                                      <p:to>
                                        <p:strVal val="visible"/>
                                      </p:to>
                                    </p:set>
                                    <p:animEffect transition="in" filter="fade">
                                      <p:cBhvr>
                                        <p:cTn id="60" dur="1000"/>
                                        <p:tgtEl>
                                          <p:spTgt spid="61"/>
                                        </p:tgtEl>
                                      </p:cBhvr>
                                    </p:animEffect>
                                    <p:anim calcmode="lin" valueType="num">
                                      <p:cBhvr>
                                        <p:cTn id="61" dur="1000" fill="hold"/>
                                        <p:tgtEl>
                                          <p:spTgt spid="61"/>
                                        </p:tgtEl>
                                        <p:attrNameLst>
                                          <p:attrName>ppt_x</p:attrName>
                                        </p:attrNameLst>
                                      </p:cBhvr>
                                      <p:tavLst>
                                        <p:tav tm="0">
                                          <p:val>
                                            <p:strVal val="#ppt_x"/>
                                          </p:val>
                                        </p:tav>
                                        <p:tav tm="100000">
                                          <p:val>
                                            <p:strVal val="#ppt_x"/>
                                          </p:val>
                                        </p:tav>
                                      </p:tavLst>
                                    </p:anim>
                                    <p:anim calcmode="lin" valueType="num">
                                      <p:cBhvr>
                                        <p:cTn id="62" dur="1000" fill="hold"/>
                                        <p:tgtEl>
                                          <p:spTgt spid="61"/>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68"/>
                                        </p:tgtEl>
                                        <p:attrNameLst>
                                          <p:attrName>style.visibility</p:attrName>
                                        </p:attrNameLst>
                                      </p:cBhvr>
                                      <p:to>
                                        <p:strVal val="visible"/>
                                      </p:to>
                                    </p:set>
                                    <p:animEffect transition="in" filter="fade">
                                      <p:cBhvr>
                                        <p:cTn id="65" dur="1000"/>
                                        <p:tgtEl>
                                          <p:spTgt spid="68"/>
                                        </p:tgtEl>
                                      </p:cBhvr>
                                    </p:animEffect>
                                    <p:anim calcmode="lin" valueType="num">
                                      <p:cBhvr>
                                        <p:cTn id="66" dur="1000" fill="hold"/>
                                        <p:tgtEl>
                                          <p:spTgt spid="68"/>
                                        </p:tgtEl>
                                        <p:attrNameLst>
                                          <p:attrName>ppt_x</p:attrName>
                                        </p:attrNameLst>
                                      </p:cBhvr>
                                      <p:tavLst>
                                        <p:tav tm="0">
                                          <p:val>
                                            <p:strVal val="#ppt_x"/>
                                          </p:val>
                                        </p:tav>
                                        <p:tav tm="100000">
                                          <p:val>
                                            <p:strVal val="#ppt_x"/>
                                          </p:val>
                                        </p:tav>
                                      </p:tavLst>
                                    </p:anim>
                                    <p:anim calcmode="lin" valueType="num">
                                      <p:cBhvr>
                                        <p:cTn id="67" dur="1000" fill="hold"/>
                                        <p:tgtEl>
                                          <p:spTgt spid="68"/>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fade">
                                      <p:cBhvr>
                                        <p:cTn id="70" dur="1000"/>
                                        <p:tgtEl>
                                          <p:spTgt spid="28"/>
                                        </p:tgtEl>
                                      </p:cBhvr>
                                    </p:animEffect>
                                    <p:anim calcmode="lin" valueType="num">
                                      <p:cBhvr>
                                        <p:cTn id="71" dur="1000" fill="hold"/>
                                        <p:tgtEl>
                                          <p:spTgt spid="28"/>
                                        </p:tgtEl>
                                        <p:attrNameLst>
                                          <p:attrName>ppt_x</p:attrName>
                                        </p:attrNameLst>
                                      </p:cBhvr>
                                      <p:tavLst>
                                        <p:tav tm="0">
                                          <p:val>
                                            <p:strVal val="#ppt_x"/>
                                          </p:val>
                                        </p:tav>
                                        <p:tav tm="100000">
                                          <p:val>
                                            <p:strVal val="#ppt_x"/>
                                          </p:val>
                                        </p:tav>
                                      </p:tavLst>
                                    </p:anim>
                                    <p:anim calcmode="lin" valueType="num">
                                      <p:cBhvr>
                                        <p:cTn id="72" dur="1000" fill="hold"/>
                                        <p:tgtEl>
                                          <p:spTgt spid="28"/>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29"/>
                                        </p:tgtEl>
                                        <p:attrNameLst>
                                          <p:attrName>style.visibility</p:attrName>
                                        </p:attrNameLst>
                                      </p:cBhvr>
                                      <p:to>
                                        <p:strVal val="visible"/>
                                      </p:to>
                                    </p:set>
                                    <p:animEffect transition="in" filter="fade">
                                      <p:cBhvr>
                                        <p:cTn id="75" dur="1000"/>
                                        <p:tgtEl>
                                          <p:spTgt spid="29"/>
                                        </p:tgtEl>
                                      </p:cBhvr>
                                    </p:animEffect>
                                    <p:anim calcmode="lin" valueType="num">
                                      <p:cBhvr>
                                        <p:cTn id="76" dur="1000" fill="hold"/>
                                        <p:tgtEl>
                                          <p:spTgt spid="29"/>
                                        </p:tgtEl>
                                        <p:attrNameLst>
                                          <p:attrName>ppt_x</p:attrName>
                                        </p:attrNameLst>
                                      </p:cBhvr>
                                      <p:tavLst>
                                        <p:tav tm="0">
                                          <p:val>
                                            <p:strVal val="#ppt_x"/>
                                          </p:val>
                                        </p:tav>
                                        <p:tav tm="100000">
                                          <p:val>
                                            <p:strVal val="#ppt_x"/>
                                          </p:val>
                                        </p:tav>
                                      </p:tavLst>
                                    </p:anim>
                                    <p:anim calcmode="lin" valueType="num">
                                      <p:cBhvr>
                                        <p:cTn id="77" dur="1000" fill="hold"/>
                                        <p:tgtEl>
                                          <p:spTgt spid="29"/>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30"/>
                                        </p:tgtEl>
                                        <p:attrNameLst>
                                          <p:attrName>style.visibility</p:attrName>
                                        </p:attrNameLst>
                                      </p:cBhvr>
                                      <p:to>
                                        <p:strVal val="visible"/>
                                      </p:to>
                                    </p:set>
                                    <p:animEffect transition="in" filter="fade">
                                      <p:cBhvr>
                                        <p:cTn id="80" dur="1000"/>
                                        <p:tgtEl>
                                          <p:spTgt spid="30"/>
                                        </p:tgtEl>
                                      </p:cBhvr>
                                    </p:animEffect>
                                    <p:anim calcmode="lin" valueType="num">
                                      <p:cBhvr>
                                        <p:cTn id="81" dur="1000" fill="hold"/>
                                        <p:tgtEl>
                                          <p:spTgt spid="30"/>
                                        </p:tgtEl>
                                        <p:attrNameLst>
                                          <p:attrName>ppt_x</p:attrName>
                                        </p:attrNameLst>
                                      </p:cBhvr>
                                      <p:tavLst>
                                        <p:tav tm="0">
                                          <p:val>
                                            <p:strVal val="#ppt_x"/>
                                          </p:val>
                                        </p:tav>
                                        <p:tav tm="100000">
                                          <p:val>
                                            <p:strVal val="#ppt_x"/>
                                          </p:val>
                                        </p:tav>
                                      </p:tavLst>
                                    </p:anim>
                                    <p:anim calcmode="lin" valueType="num">
                                      <p:cBhvr>
                                        <p:cTn id="82" dur="1000" fill="hold"/>
                                        <p:tgtEl>
                                          <p:spTgt spid="30"/>
                                        </p:tgtEl>
                                        <p:attrNameLst>
                                          <p:attrName>ppt_y</p:attrName>
                                        </p:attrNameLst>
                                      </p:cBhvr>
                                      <p:tavLst>
                                        <p:tav tm="0">
                                          <p:val>
                                            <p:strVal val="#ppt_y+.1"/>
                                          </p:val>
                                        </p:tav>
                                        <p:tav tm="100000">
                                          <p:val>
                                            <p:strVal val="#ppt_y"/>
                                          </p:val>
                                        </p:tav>
                                      </p:tavLst>
                                    </p:anim>
                                  </p:childTnLst>
                                </p:cTn>
                              </p:par>
                              <p:par>
                                <p:cTn id="83" presetID="42" presetClass="entr" presetSubtype="0" fill="hold" grpId="0" nodeType="withEffect">
                                  <p:stCondLst>
                                    <p:cond delay="0"/>
                                  </p:stCondLst>
                                  <p:childTnLst>
                                    <p:set>
                                      <p:cBhvr>
                                        <p:cTn id="84" dur="1" fill="hold">
                                          <p:stCondLst>
                                            <p:cond delay="0"/>
                                          </p:stCondLst>
                                        </p:cTn>
                                        <p:tgtEl>
                                          <p:spTgt spid="18"/>
                                        </p:tgtEl>
                                        <p:attrNameLst>
                                          <p:attrName>style.visibility</p:attrName>
                                        </p:attrNameLst>
                                      </p:cBhvr>
                                      <p:to>
                                        <p:strVal val="visible"/>
                                      </p:to>
                                    </p:set>
                                    <p:animEffect transition="in" filter="fade">
                                      <p:cBhvr>
                                        <p:cTn id="85" dur="1000"/>
                                        <p:tgtEl>
                                          <p:spTgt spid="18"/>
                                        </p:tgtEl>
                                      </p:cBhvr>
                                    </p:animEffect>
                                    <p:anim calcmode="lin" valueType="num">
                                      <p:cBhvr>
                                        <p:cTn id="86" dur="1000" fill="hold"/>
                                        <p:tgtEl>
                                          <p:spTgt spid="18"/>
                                        </p:tgtEl>
                                        <p:attrNameLst>
                                          <p:attrName>ppt_x</p:attrName>
                                        </p:attrNameLst>
                                      </p:cBhvr>
                                      <p:tavLst>
                                        <p:tav tm="0">
                                          <p:val>
                                            <p:strVal val="#ppt_x"/>
                                          </p:val>
                                        </p:tav>
                                        <p:tav tm="100000">
                                          <p:val>
                                            <p:strVal val="#ppt_x"/>
                                          </p:val>
                                        </p:tav>
                                      </p:tavLst>
                                    </p:anim>
                                    <p:anim calcmode="lin" valueType="num">
                                      <p:cBhvr>
                                        <p:cTn id="87" dur="1000" fill="hold"/>
                                        <p:tgtEl>
                                          <p:spTgt spid="18"/>
                                        </p:tgtEl>
                                        <p:attrNameLst>
                                          <p:attrName>ppt_y</p:attrName>
                                        </p:attrNameLst>
                                      </p:cBhvr>
                                      <p:tavLst>
                                        <p:tav tm="0">
                                          <p:val>
                                            <p:strVal val="#ppt_y+.1"/>
                                          </p:val>
                                        </p:tav>
                                        <p:tav tm="100000">
                                          <p:val>
                                            <p:strVal val="#ppt_y"/>
                                          </p:val>
                                        </p:tav>
                                      </p:tavLst>
                                    </p:anim>
                                  </p:childTnLst>
                                </p:cTn>
                              </p:par>
                              <p:par>
                                <p:cTn id="88" presetID="42" presetClass="entr" presetSubtype="0" fill="hold" grpId="0" nodeType="withEffect">
                                  <p:stCondLst>
                                    <p:cond delay="0"/>
                                  </p:stCondLst>
                                  <p:childTnLst>
                                    <p:set>
                                      <p:cBhvr>
                                        <p:cTn id="89" dur="1" fill="hold">
                                          <p:stCondLst>
                                            <p:cond delay="0"/>
                                          </p:stCondLst>
                                        </p:cTn>
                                        <p:tgtEl>
                                          <p:spTgt spid="19"/>
                                        </p:tgtEl>
                                        <p:attrNameLst>
                                          <p:attrName>style.visibility</p:attrName>
                                        </p:attrNameLst>
                                      </p:cBhvr>
                                      <p:to>
                                        <p:strVal val="visible"/>
                                      </p:to>
                                    </p:set>
                                    <p:animEffect transition="in" filter="fade">
                                      <p:cBhvr>
                                        <p:cTn id="90" dur="1000"/>
                                        <p:tgtEl>
                                          <p:spTgt spid="19"/>
                                        </p:tgtEl>
                                      </p:cBhvr>
                                    </p:animEffect>
                                    <p:anim calcmode="lin" valueType="num">
                                      <p:cBhvr>
                                        <p:cTn id="91" dur="1000" fill="hold"/>
                                        <p:tgtEl>
                                          <p:spTgt spid="19"/>
                                        </p:tgtEl>
                                        <p:attrNameLst>
                                          <p:attrName>ppt_x</p:attrName>
                                        </p:attrNameLst>
                                      </p:cBhvr>
                                      <p:tavLst>
                                        <p:tav tm="0">
                                          <p:val>
                                            <p:strVal val="#ppt_x"/>
                                          </p:val>
                                        </p:tav>
                                        <p:tav tm="100000">
                                          <p:val>
                                            <p:strVal val="#ppt_x"/>
                                          </p:val>
                                        </p:tav>
                                      </p:tavLst>
                                    </p:anim>
                                    <p:anim calcmode="lin" valueType="num">
                                      <p:cBhvr>
                                        <p:cTn id="92" dur="1000" fill="hold"/>
                                        <p:tgtEl>
                                          <p:spTgt spid="19"/>
                                        </p:tgtEl>
                                        <p:attrNameLst>
                                          <p:attrName>ppt_y</p:attrName>
                                        </p:attrNameLst>
                                      </p:cBhvr>
                                      <p:tavLst>
                                        <p:tav tm="0">
                                          <p:val>
                                            <p:strVal val="#ppt_y+.1"/>
                                          </p:val>
                                        </p:tav>
                                        <p:tav tm="100000">
                                          <p:val>
                                            <p:strVal val="#ppt_y"/>
                                          </p:val>
                                        </p:tav>
                                      </p:tavLst>
                                    </p:anim>
                                  </p:childTnLst>
                                </p:cTn>
                              </p:par>
                              <p:par>
                                <p:cTn id="93" presetID="42" presetClass="entr" presetSubtype="0" fill="hold" grpId="0" nodeType="withEffect">
                                  <p:stCondLst>
                                    <p:cond delay="0"/>
                                  </p:stCondLst>
                                  <p:childTnLst>
                                    <p:set>
                                      <p:cBhvr>
                                        <p:cTn id="94" dur="1" fill="hold">
                                          <p:stCondLst>
                                            <p:cond delay="0"/>
                                          </p:stCondLst>
                                        </p:cTn>
                                        <p:tgtEl>
                                          <p:spTgt spid="17"/>
                                        </p:tgtEl>
                                        <p:attrNameLst>
                                          <p:attrName>style.visibility</p:attrName>
                                        </p:attrNameLst>
                                      </p:cBhvr>
                                      <p:to>
                                        <p:strVal val="visible"/>
                                      </p:to>
                                    </p:set>
                                    <p:animEffect transition="in" filter="fade">
                                      <p:cBhvr>
                                        <p:cTn id="95" dur="1000"/>
                                        <p:tgtEl>
                                          <p:spTgt spid="17"/>
                                        </p:tgtEl>
                                      </p:cBhvr>
                                    </p:animEffect>
                                    <p:anim calcmode="lin" valueType="num">
                                      <p:cBhvr>
                                        <p:cTn id="96" dur="1000" fill="hold"/>
                                        <p:tgtEl>
                                          <p:spTgt spid="17"/>
                                        </p:tgtEl>
                                        <p:attrNameLst>
                                          <p:attrName>ppt_x</p:attrName>
                                        </p:attrNameLst>
                                      </p:cBhvr>
                                      <p:tavLst>
                                        <p:tav tm="0">
                                          <p:val>
                                            <p:strVal val="#ppt_x"/>
                                          </p:val>
                                        </p:tav>
                                        <p:tav tm="100000">
                                          <p:val>
                                            <p:strVal val="#ppt_x"/>
                                          </p:val>
                                        </p:tav>
                                      </p:tavLst>
                                    </p:anim>
                                    <p:anim calcmode="lin" valueType="num">
                                      <p:cBhvr>
                                        <p:cTn id="97" dur="1000" fill="hold"/>
                                        <p:tgtEl>
                                          <p:spTgt spid="17"/>
                                        </p:tgtEl>
                                        <p:attrNameLst>
                                          <p:attrName>ppt_y</p:attrName>
                                        </p:attrNameLst>
                                      </p:cBhvr>
                                      <p:tavLst>
                                        <p:tav tm="0">
                                          <p:val>
                                            <p:strVal val="#ppt_y+.1"/>
                                          </p:val>
                                        </p:tav>
                                        <p:tav tm="100000">
                                          <p:val>
                                            <p:strVal val="#ppt_y"/>
                                          </p:val>
                                        </p:tav>
                                      </p:tavLst>
                                    </p:anim>
                                  </p:childTnLst>
                                </p:cTn>
                              </p:par>
                              <p:par>
                                <p:cTn id="98" presetID="42" presetClass="entr" presetSubtype="0" fill="hold" grpId="0" nodeType="withEffect">
                                  <p:stCondLst>
                                    <p:cond delay="0"/>
                                  </p:stCondLst>
                                  <p:childTnLst>
                                    <p:set>
                                      <p:cBhvr>
                                        <p:cTn id="99" dur="1" fill="hold">
                                          <p:stCondLst>
                                            <p:cond delay="0"/>
                                          </p:stCondLst>
                                        </p:cTn>
                                        <p:tgtEl>
                                          <p:spTgt spid="21"/>
                                        </p:tgtEl>
                                        <p:attrNameLst>
                                          <p:attrName>style.visibility</p:attrName>
                                        </p:attrNameLst>
                                      </p:cBhvr>
                                      <p:to>
                                        <p:strVal val="visible"/>
                                      </p:to>
                                    </p:set>
                                    <p:animEffect transition="in" filter="fade">
                                      <p:cBhvr>
                                        <p:cTn id="100" dur="1000"/>
                                        <p:tgtEl>
                                          <p:spTgt spid="21"/>
                                        </p:tgtEl>
                                      </p:cBhvr>
                                    </p:animEffect>
                                    <p:anim calcmode="lin" valueType="num">
                                      <p:cBhvr>
                                        <p:cTn id="101" dur="1000" fill="hold"/>
                                        <p:tgtEl>
                                          <p:spTgt spid="21"/>
                                        </p:tgtEl>
                                        <p:attrNameLst>
                                          <p:attrName>ppt_x</p:attrName>
                                        </p:attrNameLst>
                                      </p:cBhvr>
                                      <p:tavLst>
                                        <p:tav tm="0">
                                          <p:val>
                                            <p:strVal val="#ppt_x"/>
                                          </p:val>
                                        </p:tav>
                                        <p:tav tm="100000">
                                          <p:val>
                                            <p:strVal val="#ppt_x"/>
                                          </p:val>
                                        </p:tav>
                                      </p:tavLst>
                                    </p:anim>
                                    <p:anim calcmode="lin" valueType="num">
                                      <p:cBhvr>
                                        <p:cTn id="102" dur="1000" fill="hold"/>
                                        <p:tgtEl>
                                          <p:spTgt spid="21"/>
                                        </p:tgtEl>
                                        <p:attrNameLst>
                                          <p:attrName>ppt_y</p:attrName>
                                        </p:attrNameLst>
                                      </p:cBhvr>
                                      <p:tavLst>
                                        <p:tav tm="0">
                                          <p:val>
                                            <p:strVal val="#ppt_y+.1"/>
                                          </p:val>
                                        </p:tav>
                                        <p:tav tm="100000">
                                          <p:val>
                                            <p:strVal val="#ppt_y"/>
                                          </p:val>
                                        </p:tav>
                                      </p:tavLst>
                                    </p:anim>
                                  </p:childTnLst>
                                </p:cTn>
                              </p:par>
                              <p:par>
                                <p:cTn id="103" presetID="42" presetClass="entr" presetSubtype="0" fill="hold" grpId="0" nodeType="withEffect">
                                  <p:stCondLst>
                                    <p:cond delay="0"/>
                                  </p:stCondLst>
                                  <p:childTnLst>
                                    <p:set>
                                      <p:cBhvr>
                                        <p:cTn id="104" dur="1" fill="hold">
                                          <p:stCondLst>
                                            <p:cond delay="0"/>
                                          </p:stCondLst>
                                        </p:cTn>
                                        <p:tgtEl>
                                          <p:spTgt spid="22"/>
                                        </p:tgtEl>
                                        <p:attrNameLst>
                                          <p:attrName>style.visibility</p:attrName>
                                        </p:attrNameLst>
                                      </p:cBhvr>
                                      <p:to>
                                        <p:strVal val="visible"/>
                                      </p:to>
                                    </p:set>
                                    <p:animEffect transition="in" filter="fade">
                                      <p:cBhvr>
                                        <p:cTn id="105" dur="1000"/>
                                        <p:tgtEl>
                                          <p:spTgt spid="22"/>
                                        </p:tgtEl>
                                      </p:cBhvr>
                                    </p:animEffect>
                                    <p:anim calcmode="lin" valueType="num">
                                      <p:cBhvr>
                                        <p:cTn id="106" dur="1000" fill="hold"/>
                                        <p:tgtEl>
                                          <p:spTgt spid="22"/>
                                        </p:tgtEl>
                                        <p:attrNameLst>
                                          <p:attrName>ppt_x</p:attrName>
                                        </p:attrNameLst>
                                      </p:cBhvr>
                                      <p:tavLst>
                                        <p:tav tm="0">
                                          <p:val>
                                            <p:strVal val="#ppt_x"/>
                                          </p:val>
                                        </p:tav>
                                        <p:tav tm="100000">
                                          <p:val>
                                            <p:strVal val="#ppt_x"/>
                                          </p:val>
                                        </p:tav>
                                      </p:tavLst>
                                    </p:anim>
                                    <p:anim calcmode="lin" valueType="num">
                                      <p:cBhvr>
                                        <p:cTn id="107" dur="1000" fill="hold"/>
                                        <p:tgtEl>
                                          <p:spTgt spid="22"/>
                                        </p:tgtEl>
                                        <p:attrNameLst>
                                          <p:attrName>ppt_y</p:attrName>
                                        </p:attrNameLst>
                                      </p:cBhvr>
                                      <p:tavLst>
                                        <p:tav tm="0">
                                          <p:val>
                                            <p:strVal val="#ppt_y+.1"/>
                                          </p:val>
                                        </p:tav>
                                        <p:tav tm="100000">
                                          <p:val>
                                            <p:strVal val="#ppt_y"/>
                                          </p:val>
                                        </p:tav>
                                      </p:tavLst>
                                    </p:anim>
                                  </p:childTnLst>
                                </p:cTn>
                              </p:par>
                              <p:par>
                                <p:cTn id="108" presetID="42" presetClass="entr" presetSubtype="0" fill="hold" grpId="0" nodeType="withEffect">
                                  <p:stCondLst>
                                    <p:cond delay="0"/>
                                  </p:stCondLst>
                                  <p:childTnLst>
                                    <p:set>
                                      <p:cBhvr>
                                        <p:cTn id="109" dur="1" fill="hold">
                                          <p:stCondLst>
                                            <p:cond delay="0"/>
                                          </p:stCondLst>
                                        </p:cTn>
                                        <p:tgtEl>
                                          <p:spTgt spid="23"/>
                                        </p:tgtEl>
                                        <p:attrNameLst>
                                          <p:attrName>style.visibility</p:attrName>
                                        </p:attrNameLst>
                                      </p:cBhvr>
                                      <p:to>
                                        <p:strVal val="visible"/>
                                      </p:to>
                                    </p:set>
                                    <p:animEffect transition="in" filter="fade">
                                      <p:cBhvr>
                                        <p:cTn id="110" dur="1000"/>
                                        <p:tgtEl>
                                          <p:spTgt spid="23"/>
                                        </p:tgtEl>
                                      </p:cBhvr>
                                    </p:animEffect>
                                    <p:anim calcmode="lin" valueType="num">
                                      <p:cBhvr>
                                        <p:cTn id="111" dur="1000" fill="hold"/>
                                        <p:tgtEl>
                                          <p:spTgt spid="23"/>
                                        </p:tgtEl>
                                        <p:attrNameLst>
                                          <p:attrName>ppt_x</p:attrName>
                                        </p:attrNameLst>
                                      </p:cBhvr>
                                      <p:tavLst>
                                        <p:tav tm="0">
                                          <p:val>
                                            <p:strVal val="#ppt_x"/>
                                          </p:val>
                                        </p:tav>
                                        <p:tav tm="100000">
                                          <p:val>
                                            <p:strVal val="#ppt_x"/>
                                          </p:val>
                                        </p:tav>
                                      </p:tavLst>
                                    </p:anim>
                                    <p:anim calcmode="lin" valueType="num">
                                      <p:cBhvr>
                                        <p:cTn id="112"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P spid="59" grpId="0" animBg="1" build="p"/>
      <p:bldP spid="61" grpId="0"/>
      <p:bldP spid="68" grpId="0"/>
      <p:bldP spid="28" grpId="0"/>
      <p:bldP spid="29" grpId="0"/>
      <p:bldP spid="30" grpId="0"/>
      <p:bldP spid="18" grpId="0"/>
      <p:bldP spid="19" grpId="0"/>
      <p:bldP spid="17" grpId="0"/>
      <p:bldP spid="21" grpId="0"/>
      <p:bldP spid="22" grpId="0"/>
      <p:bldP spid="23" grpId="0"/>
      <p:bldP spid="24" grpId="0"/>
      <p:bldP spid="25" grpId="0"/>
      <p:bldP spid="26" grpId="0" animBg="1"/>
      <p:bldP spid="2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4"/>
          <p:cNvGrpSpPr/>
          <p:nvPr/>
        </p:nvGrpSpPr>
        <p:grpSpPr bwMode="auto">
          <a:xfrm>
            <a:off x="469900" y="1179205"/>
            <a:ext cx="10739438" cy="1516063"/>
            <a:chOff x="416496" y="1988840"/>
            <a:chExt cx="8788758" cy="3426653"/>
          </a:xfrm>
        </p:grpSpPr>
        <p:sp>
          <p:nvSpPr>
            <p:cNvPr id="6207" name="矩形 8"/>
            <p:cNvSpPr/>
            <p:nvPr/>
          </p:nvSpPr>
          <p:spPr bwMode="auto">
            <a:xfrm>
              <a:off x="598605" y="2348879"/>
              <a:ext cx="8606649" cy="3066614"/>
            </a:xfrm>
            <a:prstGeom prst="rect">
              <a:avLst/>
            </a:prstGeom>
            <a:noFill/>
            <a:ln w="25400">
              <a:solidFill>
                <a:srgbClr val="0070C0"/>
              </a:solidFill>
              <a:miter lim="800000"/>
            </a:ln>
          </p:spPr>
          <p:txBody>
            <a:bodyPr/>
            <a:lstStyle/>
            <a:p>
              <a:pPr>
                <a:lnSpc>
                  <a:spcPct val="130000"/>
                </a:lnSpc>
              </a:pPr>
              <a:r>
                <a:rPr lang="en-US" altLang="zh-CN" sz="2800" b="1" dirty="0">
                  <a:solidFill>
                    <a:srgbClr val="333333"/>
                  </a:solidFill>
                  <a:latin typeface="Times New Roman" panose="02020603050405020304" pitchFamily="18" charset="0"/>
                </a:rPr>
                <a:t>       </a:t>
              </a:r>
              <a:r>
                <a:rPr lang="zh-CN" altLang="zh-CN" sz="2800" dirty="0">
                  <a:solidFill>
                    <a:srgbClr val="333333"/>
                  </a:solidFill>
                  <a:latin typeface="微软雅黑" panose="020B0503020204020204" pitchFamily="34" charset="-122"/>
                  <a:ea typeface="微软雅黑" panose="020B0503020204020204" pitchFamily="34" charset="-122"/>
                </a:rPr>
                <a:t>东方公司普通股每股发行价格为</a:t>
              </a:r>
              <a:r>
                <a:rPr lang="en-US" altLang="zh-CN" sz="2800" dirty="0">
                  <a:solidFill>
                    <a:srgbClr val="333333"/>
                  </a:solidFill>
                  <a:latin typeface="微软雅黑" panose="020B0503020204020204" pitchFamily="34" charset="-122"/>
                  <a:ea typeface="微软雅黑" panose="020B0503020204020204" pitchFamily="34" charset="-122"/>
                </a:rPr>
                <a:t>100</a:t>
              </a:r>
              <a:r>
                <a:rPr lang="zh-CN" altLang="zh-CN" sz="2800" dirty="0">
                  <a:solidFill>
                    <a:srgbClr val="333333"/>
                  </a:solidFill>
                  <a:latin typeface="微软雅黑" panose="020B0503020204020204" pitchFamily="34" charset="-122"/>
                  <a:ea typeface="微软雅黑" panose="020B0503020204020204" pitchFamily="34" charset="-122"/>
                </a:rPr>
                <a:t>元，筹资费率为</a:t>
              </a:r>
              <a:r>
                <a:rPr lang="en-US" altLang="zh-CN" sz="2800" dirty="0">
                  <a:solidFill>
                    <a:srgbClr val="333333"/>
                  </a:solidFill>
                  <a:latin typeface="微软雅黑" panose="020B0503020204020204" pitchFamily="34" charset="-122"/>
                  <a:ea typeface="微软雅黑" panose="020B0503020204020204" pitchFamily="34" charset="-122"/>
                </a:rPr>
                <a:t>5%</a:t>
              </a:r>
              <a:r>
                <a:rPr lang="zh-CN" altLang="zh-CN" sz="2800" dirty="0">
                  <a:solidFill>
                    <a:srgbClr val="333333"/>
                  </a:solidFill>
                  <a:latin typeface="微软雅黑" panose="020B0503020204020204" pitchFamily="34" charset="-122"/>
                  <a:ea typeface="微软雅黑" panose="020B0503020204020204" pitchFamily="34" charset="-122"/>
                </a:rPr>
                <a:t>，第一年股利为</a:t>
              </a:r>
              <a:r>
                <a:rPr lang="en-US" altLang="zh-CN" sz="2800" dirty="0">
                  <a:solidFill>
                    <a:srgbClr val="333333"/>
                  </a:solidFill>
                  <a:latin typeface="微软雅黑" panose="020B0503020204020204" pitchFamily="34" charset="-122"/>
                  <a:ea typeface="微软雅黑" panose="020B0503020204020204" pitchFamily="34" charset="-122"/>
                </a:rPr>
                <a:t>12</a:t>
              </a:r>
              <a:r>
                <a:rPr lang="zh-CN" altLang="zh-CN" sz="2800" dirty="0">
                  <a:solidFill>
                    <a:srgbClr val="333333"/>
                  </a:solidFill>
                  <a:latin typeface="微软雅黑" panose="020B0503020204020204" pitchFamily="34" charset="-122"/>
                  <a:ea typeface="微软雅黑" panose="020B0503020204020204" pitchFamily="34" charset="-122"/>
                </a:rPr>
                <a:t>元，以后每年增长</a:t>
              </a:r>
              <a:r>
                <a:rPr lang="en-US" altLang="zh-CN" sz="2800" dirty="0">
                  <a:solidFill>
                    <a:srgbClr val="333333"/>
                  </a:solidFill>
                  <a:latin typeface="微软雅黑" panose="020B0503020204020204" pitchFamily="34" charset="-122"/>
                  <a:ea typeface="微软雅黑" panose="020B0503020204020204" pitchFamily="34" charset="-122"/>
                </a:rPr>
                <a:t>4%</a:t>
              </a:r>
              <a:r>
                <a:rPr lang="zh-CN" altLang="zh-CN" sz="2800" dirty="0">
                  <a:solidFill>
                    <a:srgbClr val="333333"/>
                  </a:solidFill>
                  <a:latin typeface="微软雅黑" panose="020B0503020204020204" pitchFamily="34" charset="-122"/>
                  <a:ea typeface="微软雅黑" panose="020B0503020204020204" pitchFamily="34" charset="-122"/>
                </a:rPr>
                <a:t>，计算该普通股资本成本率。</a:t>
              </a:r>
              <a:endParaRPr lang="zh-CN" altLang="zh-CN" sz="2800" dirty="0">
                <a:solidFill>
                  <a:srgbClr val="333333"/>
                </a:solidFill>
                <a:latin typeface="微软雅黑" panose="020B0503020204020204" pitchFamily="34" charset="-122"/>
                <a:ea typeface="微软雅黑" panose="020B0503020204020204" pitchFamily="34" charset="-122"/>
              </a:endParaRPr>
            </a:p>
          </p:txBody>
        </p:sp>
        <p:grpSp>
          <p:nvGrpSpPr>
            <p:cNvPr id="14" name="组合 11"/>
            <p:cNvGrpSpPr/>
            <p:nvPr/>
          </p:nvGrpSpPr>
          <p:grpSpPr>
            <a:xfrm>
              <a:off x="416496" y="1988840"/>
              <a:ext cx="568751" cy="700092"/>
              <a:chOff x="304800" y="673100"/>
              <a:chExt cx="4000500" cy="4000500"/>
            </a:xfrm>
            <a:effectLst>
              <a:outerShdw blurRad="444500" dist="254000" dir="8100000" algn="tr" rotWithShape="0">
                <a:prstClr val="black">
                  <a:alpha val="50000"/>
                </a:prstClr>
              </a:outerShdw>
            </a:effectLst>
          </p:grpSpPr>
          <p:sp>
            <p:nvSpPr>
              <p:cNvPr id="15" name="同心圆 2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a typeface="微软雅黑" panose="020B0503020204020204" pitchFamily="34" charset="-122"/>
                </a:endParaRPr>
              </a:p>
            </p:txBody>
          </p:sp>
          <p:sp>
            <p:nvSpPr>
              <p:cNvPr id="16" name="椭圆 15"/>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ea typeface="微软雅黑" panose="020B0503020204020204" pitchFamily="34" charset="-122"/>
                </a:endParaRPr>
              </a:p>
            </p:txBody>
          </p:sp>
        </p:grpSp>
      </p:grpSp>
      <p:sp>
        <p:nvSpPr>
          <p:cNvPr id="6" name="矩形 5"/>
          <p:cNvSpPr>
            <a:spLocks noChangeArrowheads="1"/>
          </p:cNvSpPr>
          <p:nvPr/>
        </p:nvSpPr>
        <p:spPr bwMode="auto">
          <a:xfrm>
            <a:off x="5928294" y="3248429"/>
            <a:ext cx="1591623" cy="635367"/>
          </a:xfrm>
          <a:prstGeom prst="rect">
            <a:avLst/>
          </a:prstGeom>
          <a:noFill/>
          <a:ln w="9525">
            <a:noFill/>
            <a:miter lim="800000"/>
          </a:ln>
        </p:spPr>
        <p:txBody>
          <a:bodyPr wrap="square">
            <a:spAutoFit/>
          </a:bodyPr>
          <a:lstStyle/>
          <a:p>
            <a:pPr indent="254000" eaLnBrk="0" hangingPunct="0">
              <a:lnSpc>
                <a:spcPct val="150000"/>
              </a:lnSpc>
            </a:pPr>
            <a:r>
              <a:rPr lang="zh-CN" altLang="en-US" sz="2600" b="1" dirty="0">
                <a:latin typeface="华文宋体" panose="02010600040101010101" pitchFamily="2" charset="-122"/>
                <a:ea typeface="华文宋体" panose="02010600040101010101" pitchFamily="2" charset="-122"/>
              </a:rPr>
              <a:t>解析：</a:t>
            </a:r>
            <a:endParaRPr lang="en-US" altLang="zh-CN" sz="2600" b="1" dirty="0">
              <a:latin typeface="华文宋体" panose="02010600040101010101" pitchFamily="2" charset="-122"/>
              <a:ea typeface="华文宋体" panose="02010600040101010101" pitchFamily="2" charset="-122"/>
            </a:endParaRPr>
          </a:p>
        </p:txBody>
      </p:sp>
      <p:sp>
        <p:nvSpPr>
          <p:cNvPr id="6205" name="Rectangle 9"/>
          <p:cNvSpPr>
            <a:spLocks noChangeArrowheads="1"/>
          </p:cNvSpPr>
          <p:nvPr/>
        </p:nvSpPr>
        <p:spPr bwMode="auto">
          <a:xfrm>
            <a:off x="0" y="0"/>
            <a:ext cx="21147088" cy="0"/>
          </a:xfrm>
          <a:prstGeom prst="rect">
            <a:avLst/>
          </a:prstGeom>
          <a:noFill/>
          <a:ln w="9525">
            <a:noFill/>
            <a:miter lim="800000"/>
          </a:ln>
        </p:spPr>
        <p:txBody>
          <a:bodyPr anchor="ctr">
            <a:spAutoFit/>
          </a:bodyPr>
          <a:lstStyle/>
          <a:p>
            <a:endParaRPr lang="zh-CN" altLang="en-US"/>
          </a:p>
        </p:txBody>
      </p:sp>
      <p:sp>
        <p:nvSpPr>
          <p:cNvPr id="6206" name="Rectangle 10"/>
          <p:cNvSpPr>
            <a:spLocks noChangeArrowheads="1"/>
          </p:cNvSpPr>
          <p:nvPr/>
        </p:nvSpPr>
        <p:spPr bwMode="auto">
          <a:xfrm>
            <a:off x="0" y="0"/>
            <a:ext cx="12192000" cy="0"/>
          </a:xfrm>
          <a:prstGeom prst="rect">
            <a:avLst/>
          </a:prstGeom>
          <a:noFill/>
          <a:ln w="9525">
            <a:noFill/>
            <a:miter lim="800000"/>
          </a:ln>
        </p:spPr>
        <p:txBody>
          <a:bodyPr wrap="none" anchor="ctr">
            <a:spAutoFit/>
          </a:bodyPr>
          <a:lstStyle/>
          <a:p>
            <a:endParaRPr lang="zh-CN" altLang="en-US"/>
          </a:p>
        </p:txBody>
      </p:sp>
      <p:graphicFrame>
        <p:nvGraphicFramePr>
          <p:cNvPr id="21" name="对象 20"/>
          <p:cNvGraphicFramePr>
            <a:graphicFrameLocks noChangeAspect="1"/>
          </p:cNvGraphicFramePr>
          <p:nvPr/>
        </p:nvGraphicFramePr>
        <p:xfrm>
          <a:off x="6161965" y="3957851"/>
          <a:ext cx="4955458" cy="914400"/>
        </p:xfrm>
        <a:graphic>
          <a:graphicData uri="http://schemas.openxmlformats.org/presentationml/2006/ole">
            <mc:AlternateContent xmlns:mc="http://schemas.openxmlformats.org/markup-compatibility/2006">
              <mc:Choice xmlns:v="urn:schemas-microsoft-com:vml" Requires="v">
                <p:oleObj spid="_x0000_s23640" name="公式" r:id="rId1" imgW="51206400" imgH="9448800" progId="Equation.3">
                  <p:embed/>
                </p:oleObj>
              </mc:Choice>
              <mc:Fallback>
                <p:oleObj name="公式" r:id="rId1" imgW="51206400" imgH="9448800" progId="Equation.3">
                  <p:embed/>
                  <p:pic>
                    <p:nvPicPr>
                      <p:cNvPr id="0" name="对象 20"/>
                      <p:cNvPicPr>
                        <a:picLocks noChangeAspect="1"/>
                      </p:cNvPicPr>
                      <p:nvPr/>
                    </p:nvPicPr>
                    <p:blipFill>
                      <a:blip r:embed="rId2"/>
                      <a:stretch>
                        <a:fillRect/>
                      </a:stretch>
                    </p:blipFill>
                    <p:spPr>
                      <a:xfrm>
                        <a:off x="6161965" y="3957851"/>
                        <a:ext cx="4955458" cy="914400"/>
                      </a:xfrm>
                      <a:prstGeom prst="rect">
                        <a:avLst/>
                      </a:prstGeom>
                      <a:noFill/>
                      <a:ln w="9525">
                        <a:noFill/>
                      </a:ln>
                    </p:spPr>
                  </p:pic>
                </p:oleObj>
              </mc:Fallback>
            </mc:AlternateContent>
          </a:graphicData>
        </a:graphic>
      </p:graphicFrame>
      <p:pic>
        <p:nvPicPr>
          <p:cNvPr id="6200" name="Picture 56"/>
          <p:cNvPicPr>
            <a:picLocks noChangeAspect="1" noChangeArrowheads="1"/>
          </p:cNvPicPr>
          <p:nvPr/>
        </p:nvPicPr>
        <p:blipFill>
          <a:blip r:embed="rId3"/>
          <a:srcRect/>
          <a:stretch>
            <a:fillRect/>
          </a:stretch>
        </p:blipFill>
        <p:spPr bwMode="auto">
          <a:xfrm>
            <a:off x="1338974" y="3275920"/>
            <a:ext cx="4229313" cy="2613872"/>
          </a:xfrm>
          <a:prstGeom prst="rect">
            <a:avLst/>
          </a:prstGeom>
          <a:noFill/>
          <a:ln w="9525">
            <a:noFill/>
            <a:miter lim="800000"/>
            <a:headEnd/>
            <a:tailEnd/>
          </a:ln>
          <a:effectLst/>
        </p:spPr>
      </p:pic>
      <p:sp>
        <p:nvSpPr>
          <p:cNvPr id="17" name="灯片编号占位符 2"/>
          <p:cNvSpPr>
            <a:spLocks noGrp="1"/>
          </p:cNvSpPr>
          <p:nvPr>
            <p:ph type="sldNum" sz="quarter" idx="12"/>
          </p:nvPr>
        </p:nvSpPr>
        <p:spPr>
          <a:xfrm>
            <a:off x="11323638" y="6240463"/>
            <a:ext cx="495300" cy="354012"/>
          </a:xfrm>
        </p:spPr>
        <p:txBody>
          <a:bodyPr/>
          <a:lstStyle/>
          <a:p>
            <a:pPr>
              <a:defRPr/>
            </a:pPr>
            <a:fld id="{D7B2561F-8D0C-4E92-B875-E1FFE0E129D5}" type="slidenum">
              <a:rPr lang="en-US"/>
            </a:fld>
            <a:endParaRPr lang="en-US" dirty="0"/>
          </a:p>
        </p:txBody>
      </p:sp>
      <p:sp>
        <p:nvSpPr>
          <p:cNvPr id="22" name="Text Box 4"/>
          <p:cNvSpPr txBox="1">
            <a:spLocks noChangeArrowheads="1"/>
          </p:cNvSpPr>
          <p:nvPr/>
        </p:nvSpPr>
        <p:spPr bwMode="auto">
          <a:xfrm>
            <a:off x="3945817" y="175281"/>
            <a:ext cx="4349921" cy="615559"/>
          </a:xfrm>
          <a:prstGeom prst="rect">
            <a:avLst/>
          </a:prstGeom>
          <a:noFill/>
          <a:ln>
            <a:noFill/>
          </a:ln>
          <a:effectLst/>
        </p:spPr>
        <p:txBody>
          <a:bodyPr wrap="none" lIns="121926" tIns="60963" rIns="121926" bIns="60963">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fontAlgn="auto" hangingPunct="1">
              <a:spcBef>
                <a:spcPts val="0"/>
              </a:spcBef>
              <a:spcAft>
                <a:spcPts val="0"/>
              </a:spcAft>
              <a:defRPr/>
            </a:pPr>
            <a:r>
              <a:rPr lang="zh-CN" altLang="en-US" sz="3200" dirty="0">
                <a:latin typeface="微软雅黑" panose="020B0503020204020204" pitchFamily="34" charset="-122"/>
                <a:ea typeface="微软雅黑" panose="020B0503020204020204" pitchFamily="34" charset="-122"/>
                <a:cs typeface="+mn-ea"/>
                <a:sym typeface="微软雅黑" panose="020B0503020204020204" pitchFamily="34" charset="-122"/>
              </a:rPr>
              <a:t>普通股资本成本</a:t>
            </a:r>
            <a:r>
              <a:rPr lang="zh-CN" altLang="zh-CN" sz="3200" dirty="0">
                <a:latin typeface="微软雅黑" panose="020B0503020204020204" pitchFamily="34" charset="-122"/>
                <a:ea typeface="微软雅黑" panose="020B0503020204020204" pitchFamily="34" charset="-122"/>
                <a:cs typeface="+mn-ea"/>
                <a:sym typeface="微软雅黑" panose="020B0503020204020204" pitchFamily="34" charset="-122"/>
              </a:rPr>
              <a:t>的计算</a:t>
            </a:r>
            <a:endParaRPr lang="zh-CN" altLang="zh-CN" sz="3200" dirty="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3" name="Line 7"/>
          <p:cNvSpPr>
            <a:spLocks noChangeShapeType="1"/>
          </p:cNvSpPr>
          <p:nvPr/>
        </p:nvSpPr>
        <p:spPr bwMode="auto">
          <a:xfrm>
            <a:off x="27305" y="464409"/>
            <a:ext cx="3960000" cy="635"/>
          </a:xfrm>
          <a:prstGeom prst="line">
            <a:avLst/>
          </a:prstGeom>
          <a:noFill/>
          <a:ln w="6350">
            <a:solidFill>
              <a:srgbClr val="0070C0"/>
            </a:solidFill>
            <a:round/>
          </a:ln>
          <a:effectLst/>
        </p:spPr>
        <p:txBody>
          <a:bodyPr lIns="121926" tIns="60963" rIns="121926" bIns="60963"/>
          <a:lstStyle/>
          <a:p>
            <a:pPr fontAlgn="auto">
              <a:spcBef>
                <a:spcPts val="0"/>
              </a:spcBef>
              <a:spcAft>
                <a:spcPts val="0"/>
              </a:spcAft>
              <a:defRPr/>
            </a:pPr>
            <a:endParaRPr lang="zh-CN" altLang="en-US">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4" name="Line 7"/>
          <p:cNvSpPr>
            <a:spLocks noChangeShapeType="1"/>
          </p:cNvSpPr>
          <p:nvPr/>
        </p:nvSpPr>
        <p:spPr bwMode="auto">
          <a:xfrm flipV="1">
            <a:off x="8229599" y="464409"/>
            <a:ext cx="3960000" cy="635"/>
          </a:xfrm>
          <a:prstGeom prst="line">
            <a:avLst/>
          </a:prstGeom>
          <a:noFill/>
          <a:ln w="6350">
            <a:solidFill>
              <a:srgbClr val="0070C0"/>
            </a:solidFill>
            <a:round/>
          </a:ln>
          <a:effectLst/>
        </p:spPr>
        <p:txBody>
          <a:bodyPr lIns="121926" tIns="60963" rIns="121926" bIns="60963"/>
          <a:lstStyle/>
          <a:p>
            <a:pPr fontAlgn="auto">
              <a:spcBef>
                <a:spcPts val="0"/>
              </a:spcBef>
              <a:spcAft>
                <a:spcPts val="0"/>
              </a:spcAft>
              <a:defRPr/>
            </a:pPr>
            <a:endParaRPr lang="zh-CN" altLang="en-US">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173620" y="2028824"/>
            <a:ext cx="12192000" cy="2549525"/>
          </a:xfrm>
          <a:prstGeom prst="rect">
            <a:avLst/>
          </a:prstGeom>
          <a:solidFill>
            <a:srgbClr val="32C8C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dirty="0">
                <a:solidFill>
                  <a:schemeClr val="tx2"/>
                </a:solidFill>
              </a:rPr>
              <a:t> </a:t>
            </a:r>
            <a:endParaRPr lang="zh-CN" altLang="en-US" dirty="0">
              <a:solidFill>
                <a:schemeClr val="tx2"/>
              </a:solidFill>
            </a:endParaRPr>
          </a:p>
        </p:txBody>
      </p:sp>
      <p:cxnSp>
        <p:nvCxnSpPr>
          <p:cNvPr id="6" name="直接连接符 5"/>
          <p:cNvCxnSpPr/>
          <p:nvPr/>
        </p:nvCxnSpPr>
        <p:spPr>
          <a:xfrm>
            <a:off x="-88900" y="4914900"/>
            <a:ext cx="12509500" cy="0"/>
          </a:xfrm>
          <a:prstGeom prst="line">
            <a:avLst/>
          </a:prstGeom>
          <a:ln w="22225">
            <a:solidFill>
              <a:srgbClr val="32C8CF"/>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88900" y="2197100"/>
            <a:ext cx="12509500" cy="0"/>
          </a:xfrm>
          <a:prstGeom prst="line">
            <a:avLst/>
          </a:prstGeom>
          <a:ln w="22225">
            <a:solidFill>
              <a:srgbClr val="32C8CF"/>
            </a:solidFill>
          </a:ln>
        </p:spPr>
        <p:style>
          <a:lnRef idx="1">
            <a:schemeClr val="accent1"/>
          </a:lnRef>
          <a:fillRef idx="0">
            <a:schemeClr val="accent1"/>
          </a:fillRef>
          <a:effectRef idx="0">
            <a:schemeClr val="accent1"/>
          </a:effectRef>
          <a:fontRef idx="minor">
            <a:schemeClr val="tx1"/>
          </a:fontRef>
        </p:style>
      </p:cxnSp>
      <p:pic>
        <p:nvPicPr>
          <p:cNvPr id="8" name="图片 7"/>
          <p:cNvPicPr>
            <a:picLocks noChangeAspect="1"/>
          </p:cNvPicPr>
          <p:nvPr/>
        </p:nvPicPr>
        <p:blipFill>
          <a:blip r:embed="rId1" cstate="print"/>
          <a:srcRect/>
          <a:stretch>
            <a:fillRect/>
          </a:stretch>
        </p:blipFill>
        <p:spPr bwMode="auto">
          <a:xfrm>
            <a:off x="1879600" y="2714625"/>
            <a:ext cx="1244600" cy="1606550"/>
          </a:xfrm>
          <a:prstGeom prst="rect">
            <a:avLst/>
          </a:prstGeom>
          <a:noFill/>
          <a:ln w="9525">
            <a:noFill/>
            <a:miter lim="800000"/>
            <a:headEnd/>
            <a:tailEnd/>
          </a:ln>
        </p:spPr>
      </p:pic>
      <p:cxnSp>
        <p:nvCxnSpPr>
          <p:cNvPr id="9" name="直接连接符 8"/>
          <p:cNvCxnSpPr/>
          <p:nvPr/>
        </p:nvCxnSpPr>
        <p:spPr>
          <a:xfrm>
            <a:off x="4078288" y="2774950"/>
            <a:ext cx="0" cy="1390650"/>
          </a:xfrm>
          <a:prstGeom prst="line">
            <a:avLst/>
          </a:prstGeom>
          <a:ln>
            <a:gradFill>
              <a:gsLst>
                <a:gs pos="0">
                  <a:srgbClr val="32C8CF">
                    <a:alpha val="67000"/>
                  </a:srgbClr>
                </a:gs>
                <a:gs pos="55000">
                  <a:schemeClr val="bg1"/>
                </a:gs>
                <a:gs pos="100000">
                  <a:srgbClr val="32C8CF">
                    <a:alpha val="71000"/>
                  </a:srgbClr>
                </a:gs>
              </a:gsLst>
              <a:lin ang="5400000" scaled="0"/>
            </a:gradFill>
          </a:ln>
        </p:spPr>
        <p:style>
          <a:lnRef idx="1">
            <a:schemeClr val="accent1"/>
          </a:lnRef>
          <a:fillRef idx="0">
            <a:schemeClr val="accent1"/>
          </a:fillRef>
          <a:effectRef idx="0">
            <a:schemeClr val="accent1"/>
          </a:effectRef>
          <a:fontRef idx="minor">
            <a:schemeClr val="tx1"/>
          </a:fontRef>
        </p:style>
      </p:cxnSp>
      <p:sp>
        <p:nvSpPr>
          <p:cNvPr id="10" name="Title 2"/>
          <p:cNvSpPr txBox="1"/>
          <p:nvPr/>
        </p:nvSpPr>
        <p:spPr bwMode="auto">
          <a:xfrm>
            <a:off x="4005385" y="2108992"/>
            <a:ext cx="7460661" cy="2389188"/>
          </a:xfrm>
          <a:prstGeom prst="rect">
            <a:avLst/>
          </a:prstGeom>
          <a:noFill/>
          <a:ln w="9525">
            <a:noFill/>
            <a:miter lim="800000"/>
          </a:ln>
        </p:spPr>
        <p:txBody>
          <a:bodyPr lIns="36000" rIns="36000" anchor="b"/>
          <a:lstStyle/>
          <a:p>
            <a:pPr marL="742950" indent="-742950">
              <a:lnSpc>
                <a:spcPct val="150000"/>
              </a:lnSpc>
            </a:pPr>
            <a:endParaRPr lang="en-US" altLang="zh-CN" sz="4000" dirty="0">
              <a:latin typeface="方正尚酷简体"/>
              <a:ea typeface="方正尚酷简体"/>
              <a:cs typeface="方正尚酷简体"/>
            </a:endParaRPr>
          </a:p>
          <a:p>
            <a:pPr marL="742950" indent="-742950">
              <a:lnSpc>
                <a:spcPct val="150000"/>
              </a:lnSpc>
            </a:pPr>
            <a:endParaRPr lang="en-US" altLang="zh-CN" sz="4000" dirty="0">
              <a:latin typeface="方正尚酷简体"/>
              <a:ea typeface="方正尚酷简体"/>
              <a:cs typeface="方正尚酷简体"/>
            </a:endParaRPr>
          </a:p>
          <a:p>
            <a:pPr marL="742950" indent="-742950">
              <a:lnSpc>
                <a:spcPct val="150000"/>
              </a:lnSpc>
            </a:pPr>
            <a:r>
              <a:rPr lang="zh-CN" altLang="en-US" sz="4000" b="1" dirty="0">
                <a:latin typeface="华文隶书" panose="02010800040101010101" pitchFamily="2" charset="-122"/>
                <a:ea typeface="华文隶书" panose="02010800040101010101" pitchFamily="2" charset="-122"/>
              </a:rPr>
              <a:t>一、资本成本</a:t>
            </a:r>
            <a:endParaRPr lang="en-US" altLang="zh-CN" sz="4000" b="1" dirty="0">
              <a:latin typeface="华文隶书" panose="02010800040101010101" pitchFamily="2" charset="-122"/>
              <a:ea typeface="华文隶书" panose="02010800040101010101" pitchFamily="2" charset="-122"/>
            </a:endParaRPr>
          </a:p>
          <a:p>
            <a:pPr marL="742950" indent="-742950">
              <a:lnSpc>
                <a:spcPct val="150000"/>
              </a:lnSpc>
            </a:pPr>
            <a:r>
              <a:rPr lang="zh-CN" altLang="en-US" sz="4000" b="1" dirty="0">
                <a:latin typeface="华文隶书" panose="02010800040101010101" pitchFamily="2" charset="-122"/>
                <a:ea typeface="华文隶书" panose="02010800040101010101" pitchFamily="2" charset="-122"/>
              </a:rPr>
              <a:t>二、资本结构</a:t>
            </a:r>
            <a:endParaRPr lang="zh-CN" altLang="en-US" sz="4000" b="1" dirty="0">
              <a:latin typeface="华文隶书" panose="02010800040101010101" pitchFamily="2" charset="-122"/>
              <a:ea typeface="华文隶书" panose="02010800040101010101" pitchFamily="2" charset="-122"/>
            </a:endParaRPr>
          </a:p>
        </p:txBody>
      </p:sp>
      <p:sp>
        <p:nvSpPr>
          <p:cNvPr id="11" name="灯片编号占位符 2"/>
          <p:cNvSpPr>
            <a:spLocks noGrp="1"/>
          </p:cNvSpPr>
          <p:nvPr>
            <p:ph type="sldNum" sz="quarter" idx="12"/>
          </p:nvPr>
        </p:nvSpPr>
        <p:spPr>
          <a:xfrm>
            <a:off x="11323638" y="6240463"/>
            <a:ext cx="495300" cy="354012"/>
          </a:xfrm>
        </p:spPr>
        <p:txBody>
          <a:bodyPr/>
          <a:lstStyle/>
          <a:p>
            <a:pPr>
              <a:defRPr/>
            </a:pPr>
            <a:fld id="{892242B0-3E0A-40C2-B193-4FB3FFEA0574}" type="slidenum">
              <a:rPr lang="en-US"/>
            </a:fld>
            <a:endParaRPr lang="en-US" dirty="0"/>
          </a:p>
        </p:txBody>
      </p:sp>
      <p:sp>
        <p:nvSpPr>
          <p:cNvPr id="12" name="Title 2"/>
          <p:cNvSpPr txBox="1"/>
          <p:nvPr/>
        </p:nvSpPr>
        <p:spPr bwMode="auto">
          <a:xfrm>
            <a:off x="2142481" y="317170"/>
            <a:ext cx="8046738" cy="1501162"/>
          </a:xfrm>
          <a:prstGeom prst="rect">
            <a:avLst/>
          </a:prstGeom>
          <a:noFill/>
          <a:ln w="9525">
            <a:noFill/>
            <a:miter lim="800000"/>
          </a:ln>
        </p:spPr>
        <p:txBody>
          <a:bodyPr lIns="36000" rIns="36000" anchor="b"/>
          <a:lstStyle/>
          <a:p>
            <a:pPr>
              <a:lnSpc>
                <a:spcPct val="150000"/>
              </a:lnSpc>
            </a:pPr>
            <a:r>
              <a:rPr lang="zh-CN" altLang="en-US" sz="4000" b="1" dirty="0" smtClean="0">
                <a:latin typeface="华文隶书" panose="02010800040101010101" pitchFamily="2" charset="-122"/>
                <a:ea typeface="华文隶书" panose="02010800040101010101" pitchFamily="2" charset="-122"/>
              </a:rPr>
              <a:t>任务三</a:t>
            </a:r>
            <a:r>
              <a:rPr lang="zh-CN" altLang="en-US" sz="4000" b="1" dirty="0">
                <a:latin typeface="华文隶书" panose="02010800040101010101" pitchFamily="2" charset="-122"/>
                <a:ea typeface="华文隶书" panose="02010800040101010101" pitchFamily="2" charset="-122"/>
              </a:rPr>
              <a:t>资本结构决策</a:t>
            </a:r>
            <a:endParaRPr lang="en-US" altLang="zh-CN" sz="4000" b="1" dirty="0">
              <a:latin typeface="华文隶书" panose="02010800040101010101" pitchFamily="2" charset="-122"/>
              <a:ea typeface="华文隶书" panose="02010800040101010101" pitchFamily="2" charset="-122"/>
            </a:endParaRPr>
          </a:p>
          <a:p>
            <a:pPr marL="742950" indent="-742950">
              <a:lnSpc>
                <a:spcPct val="150000"/>
              </a:lnSpc>
            </a:pPr>
            <a:r>
              <a:rPr lang="zh-CN" altLang="en-US" sz="3600" b="1" dirty="0" smtClean="0">
                <a:latin typeface="华文隶书" panose="02010800040101010101" pitchFamily="2" charset="-122"/>
                <a:ea typeface="华文隶书" panose="02010800040101010101" pitchFamily="2" charset="-122"/>
              </a:rPr>
              <a:t>相关知识</a:t>
            </a:r>
            <a:endParaRPr lang="en-US" altLang="zh-CN" sz="3600" b="1" dirty="0">
              <a:latin typeface="华文隶书" panose="02010800040101010101" pitchFamily="2" charset="-122"/>
              <a:ea typeface="华文隶书" panose="02010800040101010101" pitchFamily="2" charset="-122"/>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iterate type="lt">
                                    <p:tmPct val="10000"/>
                                  </p:iterate>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Rectangle 98"/>
          <p:cNvSpPr/>
          <p:nvPr/>
        </p:nvSpPr>
        <p:spPr>
          <a:xfrm>
            <a:off x="1589566" y="5329520"/>
            <a:ext cx="2259102" cy="477054"/>
          </a:xfrm>
          <a:prstGeom prst="rect">
            <a:avLst/>
          </a:prstGeom>
        </p:spPr>
        <p:txBody>
          <a:bodyPr wrap="square">
            <a:spAutoFit/>
          </a:bodyPr>
          <a:lstStyle/>
          <a:p>
            <a:pPr defTabSz="1218565">
              <a:lnSpc>
                <a:spcPct val="125000"/>
              </a:lnSpc>
            </a:pPr>
            <a:r>
              <a:rPr lang="zh-CN" altLang="en-US" sz="2000" kern="1000" dirty="0">
                <a:latin typeface="微软雅黑" panose="020B0503020204020204" pitchFamily="34" charset="-122"/>
                <a:ea typeface="微软雅黑" panose="020B0503020204020204" pitchFamily="34" charset="-122"/>
                <a:cs typeface="Times New Roman" panose="02020603050405020304" pitchFamily="18" charset="0"/>
              </a:rPr>
              <a:t>普通股资本</a:t>
            </a:r>
            <a:r>
              <a:rPr lang="zh-CN" altLang="zh-CN" sz="2000" kern="1000" dirty="0">
                <a:latin typeface="微软雅黑" panose="020B0503020204020204" pitchFamily="34" charset="-122"/>
                <a:ea typeface="微软雅黑" panose="020B0503020204020204" pitchFamily="34" charset="-122"/>
                <a:cs typeface="Times New Roman" panose="02020603050405020304" pitchFamily="18" charset="0"/>
              </a:rPr>
              <a:t>成本</a:t>
            </a:r>
            <a:r>
              <a:rPr lang="zh-CN" altLang="zh-CN" sz="2000" kern="1000" dirty="0">
                <a:latin typeface="Times New Roman" panose="02020603050405020304" pitchFamily="18" charset="0"/>
                <a:ea typeface="方正书宋简体"/>
                <a:cs typeface="Times New Roman" panose="02020603050405020304" pitchFamily="18" charset="0"/>
              </a:rPr>
              <a:t>率</a:t>
            </a:r>
            <a:endParaRPr lang="en-US" sz="2000" dirty="0">
              <a:solidFill>
                <a:srgbClr val="000000"/>
              </a:solidFill>
              <a:latin typeface="Raleway thin" pitchFamily="34" charset="0"/>
            </a:endParaRPr>
          </a:p>
        </p:txBody>
      </p:sp>
      <p:sp>
        <p:nvSpPr>
          <p:cNvPr id="59" name="Rectangle 3"/>
          <p:cNvSpPr txBox="1">
            <a:spLocks noChangeArrowheads="1"/>
          </p:cNvSpPr>
          <p:nvPr/>
        </p:nvSpPr>
        <p:spPr>
          <a:xfrm>
            <a:off x="1006244" y="1289156"/>
            <a:ext cx="3975190" cy="527050"/>
          </a:xfrm>
          <a:prstGeom prst="rect">
            <a:avLst/>
          </a:prstGeom>
          <a:noFill/>
          <a:ln>
            <a:noFill/>
          </a:ln>
          <a:effectLst>
            <a:softEdge rad="12700"/>
          </a:effectLst>
        </p:spPr>
        <p:txBody>
          <a:bodyPr lIns="90488" tIns="44450" rIns="90488" bIns="44450"/>
          <a:lstStyle>
            <a:defPPr>
              <a:defRPr lang="en-US"/>
            </a:defPPr>
            <a:lvl1pPr marL="228600" indent="-228600" eaLnBrk="1" hangingPunct="1">
              <a:lnSpc>
                <a:spcPct val="110000"/>
              </a:lnSpc>
              <a:spcBef>
                <a:spcPts val="1000"/>
              </a:spcBef>
              <a:buFontTx/>
              <a:buNone/>
              <a:defRPr sz="3300" b="1">
                <a:solidFill>
                  <a:srgbClr val="333333"/>
                </a:solidFill>
                <a:latin typeface="+mn-lt"/>
                <a:ea typeface="宋体" panose="02010600030101010101" pitchFamily="2" charset="-122"/>
              </a:defRPr>
            </a:lvl1pPr>
            <a:lvl2pPr marL="685800" indent="-228600" eaLnBrk="0" hangingPunct="0">
              <a:lnSpc>
                <a:spcPct val="90000"/>
              </a:lnSpc>
              <a:spcBef>
                <a:spcPts val="500"/>
              </a:spcBef>
              <a:buFont typeface="Arial" panose="020B0604020202020204" pitchFamily="34" charset="0"/>
              <a:buChar char="•"/>
              <a:defRPr sz="2400">
                <a:solidFill>
                  <a:srgbClr val="6E8798"/>
                </a:solidFill>
                <a:latin typeface="+mn-lt"/>
                <a:ea typeface="+mn-ea"/>
              </a:defRPr>
            </a:lvl2pPr>
            <a:lvl3pPr marL="1143000" indent="-228600" eaLnBrk="0" hangingPunct="0">
              <a:lnSpc>
                <a:spcPct val="90000"/>
              </a:lnSpc>
              <a:spcBef>
                <a:spcPts val="500"/>
              </a:spcBef>
              <a:buFont typeface="Arial" panose="020B0604020202020204" pitchFamily="34" charset="0"/>
              <a:buChar char="•"/>
              <a:defRPr sz="2000">
                <a:solidFill>
                  <a:srgbClr val="6E8798"/>
                </a:solidFill>
                <a:latin typeface="+mn-lt"/>
                <a:ea typeface="+mn-ea"/>
              </a:defRPr>
            </a:lvl3pPr>
            <a:lvl4pPr marL="1600200" indent="-228600" eaLnBrk="0" hangingPunct="0">
              <a:lnSpc>
                <a:spcPct val="90000"/>
              </a:lnSpc>
              <a:spcBef>
                <a:spcPts val="500"/>
              </a:spcBef>
              <a:buFont typeface="Arial" panose="020B0604020202020204" pitchFamily="34" charset="0"/>
              <a:buChar char="•"/>
              <a:defRPr sz="2000">
                <a:solidFill>
                  <a:srgbClr val="6E8798"/>
                </a:solidFill>
                <a:latin typeface="+mn-lt"/>
                <a:ea typeface="+mn-ea"/>
              </a:defRPr>
            </a:lvl4pPr>
            <a:lvl5pPr marL="2057400" indent="-228600" eaLnBrk="0" hangingPunct="0">
              <a:lnSpc>
                <a:spcPct val="90000"/>
              </a:lnSpc>
              <a:spcBef>
                <a:spcPts val="500"/>
              </a:spcBef>
              <a:buFont typeface="Arial" panose="020B0604020202020204" pitchFamily="34" charset="0"/>
              <a:buChar char="•"/>
              <a:defRPr sz="2000">
                <a:solidFill>
                  <a:srgbClr val="6E8798"/>
                </a:solidFill>
                <a:latin typeface="+mn-lt"/>
                <a:ea typeface="+mn-ea"/>
              </a:defRPr>
            </a:lvl5pPr>
            <a:lvl6pPr marL="2514600" indent="-228600">
              <a:lnSpc>
                <a:spcPct val="90000"/>
              </a:lnSpc>
              <a:spcBef>
                <a:spcPts val="500"/>
              </a:spcBef>
              <a:buFont typeface="Arial" panose="020B0604020202020204" pitchFamily="34" charset="0"/>
              <a:buChar char="•"/>
              <a:defRPr sz="1800">
                <a:latin typeface="+mn-lt"/>
                <a:ea typeface="+mn-ea"/>
              </a:defRPr>
            </a:lvl6pPr>
            <a:lvl7pPr marL="2971800" indent="-228600">
              <a:lnSpc>
                <a:spcPct val="90000"/>
              </a:lnSpc>
              <a:spcBef>
                <a:spcPts val="500"/>
              </a:spcBef>
              <a:buFont typeface="Arial" panose="020B0604020202020204" pitchFamily="34" charset="0"/>
              <a:buChar char="•"/>
              <a:defRPr sz="1800">
                <a:latin typeface="+mn-lt"/>
                <a:ea typeface="+mn-ea"/>
              </a:defRPr>
            </a:lvl7pPr>
            <a:lvl8pPr marL="3429000" indent="-228600">
              <a:lnSpc>
                <a:spcPct val="90000"/>
              </a:lnSpc>
              <a:spcBef>
                <a:spcPts val="500"/>
              </a:spcBef>
              <a:buFont typeface="Arial" panose="020B0604020202020204" pitchFamily="34" charset="0"/>
              <a:buChar char="•"/>
              <a:defRPr sz="1800">
                <a:latin typeface="+mn-lt"/>
                <a:ea typeface="+mn-ea"/>
              </a:defRPr>
            </a:lvl8pPr>
            <a:lvl9pPr marL="3886200" indent="-228600">
              <a:lnSpc>
                <a:spcPct val="90000"/>
              </a:lnSpc>
              <a:spcBef>
                <a:spcPts val="500"/>
              </a:spcBef>
              <a:buFont typeface="Arial" panose="020B0604020202020204" pitchFamily="34" charset="0"/>
              <a:buChar char="•"/>
              <a:defRPr sz="1800">
                <a:latin typeface="+mn-lt"/>
                <a:ea typeface="+mn-ea"/>
              </a:defRPr>
            </a:lvl9pPr>
          </a:lstStyle>
          <a:p>
            <a:pPr>
              <a:defRPr/>
            </a:pPr>
            <a:r>
              <a:rPr lang="zh-CN" altLang="en-US" sz="2800" dirty="0" smtClean="0">
                <a:latin typeface="微软雅黑" panose="020B0503020204020204" pitchFamily="34" charset="-122"/>
                <a:ea typeface="微软雅黑" panose="020B0503020204020204" pitchFamily="34" charset="-122"/>
              </a:rPr>
              <a:t>留存</a:t>
            </a:r>
            <a:r>
              <a:rPr lang="zh-CN" altLang="en-US" sz="2800" dirty="0">
                <a:latin typeface="微软雅黑" panose="020B0503020204020204" pitchFamily="34" charset="-122"/>
                <a:ea typeface="微软雅黑" panose="020B0503020204020204" pitchFamily="34" charset="-122"/>
              </a:rPr>
              <a:t>收益资本成本率</a:t>
            </a:r>
            <a:endParaRPr lang="zh-CN" altLang="en-US" sz="2800" dirty="0">
              <a:latin typeface="微软雅黑" panose="020B0503020204020204" pitchFamily="34" charset="-122"/>
              <a:ea typeface="微软雅黑" panose="020B0503020204020204" pitchFamily="34" charset="-122"/>
            </a:endParaRPr>
          </a:p>
        </p:txBody>
      </p:sp>
      <p:sp>
        <p:nvSpPr>
          <p:cNvPr id="61" name="Rectangle 99"/>
          <p:cNvSpPr/>
          <p:nvPr/>
        </p:nvSpPr>
        <p:spPr>
          <a:xfrm>
            <a:off x="2300218" y="4844193"/>
            <a:ext cx="715936" cy="609398"/>
          </a:xfrm>
          <a:prstGeom prst="rect">
            <a:avLst/>
          </a:prstGeom>
        </p:spPr>
        <p:txBody>
          <a:bodyPr wrap="square">
            <a:spAutoFit/>
          </a:bodyPr>
          <a:lstStyle/>
          <a:p>
            <a:pPr defTabSz="1218565">
              <a:lnSpc>
                <a:spcPct val="120000"/>
              </a:lnSpc>
            </a:pPr>
            <a:r>
              <a:rPr lang="en-US" altLang="zh-CN" sz="2800" i="1" kern="1000" dirty="0">
                <a:solidFill>
                  <a:srgbClr val="008778"/>
                </a:solidFill>
                <a:latin typeface="Aharoni" panose="02010803020104030203" pitchFamily="2" charset="-79"/>
                <a:ea typeface="方正书宋简体"/>
                <a:cs typeface="Aharoni" panose="02010803020104030203" pitchFamily="2" charset="-79"/>
              </a:rPr>
              <a:t> K</a:t>
            </a:r>
            <a:r>
              <a:rPr lang="en-GB" altLang="zh-CN" sz="2800" i="1" kern="1000" baseline="-25000" dirty="0">
                <a:solidFill>
                  <a:srgbClr val="008778"/>
                </a:solidFill>
                <a:latin typeface="Aharoni" panose="02010803020104030203" pitchFamily="2" charset="-79"/>
                <a:ea typeface="方正书宋简体"/>
                <a:cs typeface="Aharoni" panose="02010803020104030203" pitchFamily="2" charset="-79"/>
              </a:rPr>
              <a:t>e</a:t>
            </a:r>
            <a:endParaRPr lang="en-US" sz="2800" dirty="0">
              <a:solidFill>
                <a:srgbClr val="008778"/>
              </a:solidFill>
              <a:latin typeface="Aharoni" panose="02010803020104030203" pitchFamily="2" charset="-79"/>
              <a:cs typeface="Aharoni" panose="02010803020104030203" pitchFamily="2" charset="-79"/>
            </a:endParaRPr>
          </a:p>
        </p:txBody>
      </p:sp>
      <p:sp>
        <p:nvSpPr>
          <p:cNvPr id="29" name="Rectangle 101"/>
          <p:cNvSpPr/>
          <p:nvPr/>
        </p:nvSpPr>
        <p:spPr>
          <a:xfrm>
            <a:off x="5467291" y="4822829"/>
            <a:ext cx="672733" cy="587853"/>
          </a:xfrm>
          <a:prstGeom prst="rect">
            <a:avLst/>
          </a:prstGeom>
        </p:spPr>
        <p:txBody>
          <a:bodyPr wrap="square">
            <a:spAutoFit/>
          </a:bodyPr>
          <a:lstStyle/>
          <a:p>
            <a:pPr defTabSz="1218565">
              <a:lnSpc>
                <a:spcPct val="120000"/>
              </a:lnSpc>
            </a:pPr>
            <a:r>
              <a:rPr lang="en-US" sz="2800" dirty="0">
                <a:solidFill>
                  <a:srgbClr val="008778"/>
                </a:solidFill>
                <a:latin typeface="Aharoni" panose="02010803020104030203" pitchFamily="2" charset="-79"/>
                <a:cs typeface="Aharoni" panose="02010803020104030203" pitchFamily="2" charset="-79"/>
              </a:rPr>
              <a:t>d</a:t>
            </a:r>
            <a:endParaRPr lang="en-US" sz="2800" baseline="-25000" dirty="0">
              <a:solidFill>
                <a:srgbClr val="008778"/>
              </a:solidFill>
              <a:latin typeface="Aharoni" panose="02010803020104030203" pitchFamily="2" charset="-79"/>
              <a:cs typeface="Aharoni" panose="02010803020104030203" pitchFamily="2" charset="-79"/>
            </a:endParaRPr>
          </a:p>
        </p:txBody>
      </p:sp>
      <p:sp>
        <p:nvSpPr>
          <p:cNvPr id="30" name="Rectangle 100"/>
          <p:cNvSpPr/>
          <p:nvPr/>
        </p:nvSpPr>
        <p:spPr>
          <a:xfrm>
            <a:off x="4040168" y="5328407"/>
            <a:ext cx="1023154" cy="441916"/>
          </a:xfrm>
          <a:prstGeom prst="rect">
            <a:avLst/>
          </a:prstGeom>
        </p:spPr>
        <p:txBody>
          <a:bodyPr wrap="square">
            <a:spAutoFit/>
          </a:bodyPr>
          <a:lstStyle/>
          <a:p>
            <a:pPr defTabSz="1218565">
              <a:lnSpc>
                <a:spcPct val="125000"/>
              </a:lnSpc>
            </a:pPr>
            <a:r>
              <a:rPr lang="zh-CN" altLang="en-US" sz="2000" dirty="0">
                <a:solidFill>
                  <a:srgbClr val="000000"/>
                </a:solidFill>
                <a:latin typeface="微软雅黑" panose="020B0503020204020204" pitchFamily="34" charset="-122"/>
                <a:ea typeface="微软雅黑" panose="020B0503020204020204" pitchFamily="34" charset="-122"/>
              </a:rPr>
              <a:t>发行价</a:t>
            </a:r>
            <a:endParaRPr lang="en-US" sz="2000" dirty="0">
              <a:solidFill>
                <a:srgbClr val="000000"/>
              </a:solidFill>
              <a:latin typeface="微软雅黑" panose="020B0503020204020204" pitchFamily="34" charset="-122"/>
              <a:ea typeface="微软雅黑" panose="020B0503020204020204" pitchFamily="34" charset="-122"/>
            </a:endParaRPr>
          </a:p>
        </p:txBody>
      </p:sp>
      <p:sp>
        <p:nvSpPr>
          <p:cNvPr id="18" name="Rectangle 101"/>
          <p:cNvSpPr/>
          <p:nvPr/>
        </p:nvSpPr>
        <p:spPr>
          <a:xfrm>
            <a:off x="4323154" y="4810852"/>
            <a:ext cx="672733" cy="587853"/>
          </a:xfrm>
          <a:prstGeom prst="rect">
            <a:avLst/>
          </a:prstGeom>
        </p:spPr>
        <p:txBody>
          <a:bodyPr wrap="square">
            <a:spAutoFit/>
          </a:bodyPr>
          <a:lstStyle/>
          <a:p>
            <a:pPr defTabSz="1218565">
              <a:lnSpc>
                <a:spcPct val="120000"/>
              </a:lnSpc>
            </a:pPr>
            <a:r>
              <a:rPr lang="en-US" sz="2800" dirty="0">
                <a:solidFill>
                  <a:srgbClr val="008778"/>
                </a:solidFill>
                <a:latin typeface="Aharoni" panose="02010803020104030203" pitchFamily="2" charset="-79"/>
                <a:cs typeface="Aharoni" panose="02010803020104030203" pitchFamily="2" charset="-79"/>
              </a:rPr>
              <a:t>P</a:t>
            </a:r>
            <a:r>
              <a:rPr lang="en-US" sz="2800" baseline="-25000" dirty="0">
                <a:solidFill>
                  <a:srgbClr val="008778"/>
                </a:solidFill>
                <a:latin typeface="Aharoni" panose="02010803020104030203" pitchFamily="2" charset="-79"/>
                <a:cs typeface="Aharoni" panose="02010803020104030203" pitchFamily="2" charset="-79"/>
              </a:rPr>
              <a:t>0</a:t>
            </a:r>
            <a:endParaRPr lang="en-US" sz="2800" baseline="-25000" dirty="0">
              <a:solidFill>
                <a:srgbClr val="008778"/>
              </a:solidFill>
              <a:latin typeface="Aharoni" panose="02010803020104030203" pitchFamily="2" charset="-79"/>
              <a:cs typeface="Aharoni" panose="02010803020104030203" pitchFamily="2" charset="-79"/>
            </a:endParaRPr>
          </a:p>
        </p:txBody>
      </p:sp>
      <p:sp>
        <p:nvSpPr>
          <p:cNvPr id="19" name="Rectangle 100"/>
          <p:cNvSpPr/>
          <p:nvPr/>
        </p:nvSpPr>
        <p:spPr>
          <a:xfrm>
            <a:off x="5270738" y="5303989"/>
            <a:ext cx="993583" cy="477054"/>
          </a:xfrm>
          <a:prstGeom prst="rect">
            <a:avLst/>
          </a:prstGeom>
        </p:spPr>
        <p:txBody>
          <a:bodyPr wrap="square">
            <a:spAutoFit/>
          </a:bodyPr>
          <a:lstStyle/>
          <a:p>
            <a:pPr defTabSz="1218565">
              <a:lnSpc>
                <a:spcPct val="125000"/>
              </a:lnSpc>
            </a:pPr>
            <a:r>
              <a:rPr lang="zh-CN" altLang="en-US" sz="2000" dirty="0">
                <a:solidFill>
                  <a:srgbClr val="000000"/>
                </a:solidFill>
                <a:latin typeface="微软雅黑" panose="020B0503020204020204" pitchFamily="34" charset="-122"/>
                <a:ea typeface="微软雅黑" panose="020B0503020204020204" pitchFamily="34" charset="-122"/>
              </a:rPr>
              <a:t>年股利</a:t>
            </a:r>
            <a:endParaRPr lang="en-US" sz="2000" dirty="0">
              <a:solidFill>
                <a:srgbClr val="000000"/>
              </a:solidFill>
              <a:latin typeface="微软雅黑" panose="020B0503020204020204" pitchFamily="34" charset="-122"/>
              <a:ea typeface="微软雅黑" panose="020B0503020204020204" pitchFamily="34" charset="-122"/>
            </a:endParaRPr>
          </a:p>
        </p:txBody>
      </p:sp>
      <p:sp>
        <p:nvSpPr>
          <p:cNvPr id="17" name="Rectangle 100"/>
          <p:cNvSpPr/>
          <p:nvPr/>
        </p:nvSpPr>
        <p:spPr>
          <a:xfrm>
            <a:off x="6429997" y="5321027"/>
            <a:ext cx="1936081" cy="477054"/>
          </a:xfrm>
          <a:prstGeom prst="rect">
            <a:avLst/>
          </a:prstGeom>
        </p:spPr>
        <p:txBody>
          <a:bodyPr wrap="square">
            <a:spAutoFit/>
          </a:bodyPr>
          <a:lstStyle/>
          <a:p>
            <a:pPr defTabSz="1218565">
              <a:lnSpc>
                <a:spcPct val="125000"/>
              </a:lnSpc>
            </a:pPr>
            <a:r>
              <a:rPr lang="zh-CN" altLang="en-US" sz="2000" dirty="0">
                <a:solidFill>
                  <a:srgbClr val="000000"/>
                </a:solidFill>
                <a:latin typeface="微软雅黑" panose="020B0503020204020204" pitchFamily="34" charset="-122"/>
                <a:ea typeface="微软雅黑" panose="020B0503020204020204" pitchFamily="34" charset="-122"/>
              </a:rPr>
              <a:t>预计第</a:t>
            </a:r>
            <a:r>
              <a:rPr lang="en-US" altLang="zh-CN" sz="2000" dirty="0">
                <a:solidFill>
                  <a:srgbClr val="000000"/>
                </a:solidFill>
                <a:latin typeface="微软雅黑" panose="020B0503020204020204" pitchFamily="34" charset="-122"/>
                <a:ea typeface="微软雅黑" panose="020B0503020204020204" pitchFamily="34" charset="-122"/>
              </a:rPr>
              <a:t>1</a:t>
            </a:r>
            <a:r>
              <a:rPr lang="zh-CN" altLang="en-US" sz="2000" dirty="0">
                <a:solidFill>
                  <a:srgbClr val="000000"/>
                </a:solidFill>
                <a:latin typeface="微软雅黑" panose="020B0503020204020204" pitchFamily="34" charset="-122"/>
                <a:ea typeface="微软雅黑" panose="020B0503020204020204" pitchFamily="34" charset="-122"/>
              </a:rPr>
              <a:t>年股利</a:t>
            </a:r>
            <a:endParaRPr lang="en-US" sz="2000" dirty="0">
              <a:solidFill>
                <a:srgbClr val="000000"/>
              </a:solidFill>
              <a:latin typeface="微软雅黑" panose="020B0503020204020204" pitchFamily="34" charset="-122"/>
              <a:ea typeface="微软雅黑" panose="020B0503020204020204" pitchFamily="34" charset="-122"/>
            </a:endParaRPr>
          </a:p>
        </p:txBody>
      </p:sp>
      <p:sp>
        <p:nvSpPr>
          <p:cNvPr id="21" name="Rectangle 101"/>
          <p:cNvSpPr/>
          <p:nvPr/>
        </p:nvSpPr>
        <p:spPr>
          <a:xfrm>
            <a:off x="7038251" y="4792474"/>
            <a:ext cx="536257" cy="609398"/>
          </a:xfrm>
          <a:prstGeom prst="rect">
            <a:avLst/>
          </a:prstGeom>
        </p:spPr>
        <p:txBody>
          <a:bodyPr wrap="square">
            <a:spAutoFit/>
          </a:bodyPr>
          <a:lstStyle/>
          <a:p>
            <a:pPr defTabSz="1218565">
              <a:lnSpc>
                <a:spcPct val="120000"/>
              </a:lnSpc>
            </a:pPr>
            <a:r>
              <a:rPr lang="en-US" sz="2800" dirty="0">
                <a:solidFill>
                  <a:srgbClr val="008778"/>
                </a:solidFill>
                <a:latin typeface="Aharoni" panose="02010803020104030203" pitchFamily="2" charset="-79"/>
                <a:cs typeface="Aharoni" panose="02010803020104030203" pitchFamily="2" charset="-79"/>
              </a:rPr>
              <a:t>d</a:t>
            </a:r>
            <a:r>
              <a:rPr lang="en-US" sz="2800" baseline="-25000" dirty="0">
                <a:solidFill>
                  <a:srgbClr val="008778"/>
                </a:solidFill>
                <a:latin typeface="Aharoni" panose="02010803020104030203" pitchFamily="2" charset="-79"/>
                <a:cs typeface="Aharoni" panose="02010803020104030203" pitchFamily="2" charset="-79"/>
              </a:rPr>
              <a:t>1</a:t>
            </a:r>
            <a:endParaRPr lang="en-US" sz="2800" dirty="0">
              <a:solidFill>
                <a:srgbClr val="008778"/>
              </a:solidFill>
              <a:latin typeface="Aharoni" panose="02010803020104030203" pitchFamily="2" charset="-79"/>
              <a:cs typeface="Aharoni" panose="02010803020104030203" pitchFamily="2" charset="-79"/>
            </a:endParaRPr>
          </a:p>
        </p:txBody>
      </p:sp>
      <p:sp>
        <p:nvSpPr>
          <p:cNvPr id="22" name="Rectangle 100"/>
          <p:cNvSpPr/>
          <p:nvPr/>
        </p:nvSpPr>
        <p:spPr>
          <a:xfrm>
            <a:off x="8559048" y="5293731"/>
            <a:ext cx="1556217" cy="441916"/>
          </a:xfrm>
          <a:prstGeom prst="rect">
            <a:avLst/>
          </a:prstGeom>
        </p:spPr>
        <p:txBody>
          <a:bodyPr wrap="square">
            <a:spAutoFit/>
          </a:bodyPr>
          <a:lstStyle/>
          <a:p>
            <a:pPr defTabSz="1218565">
              <a:lnSpc>
                <a:spcPct val="125000"/>
              </a:lnSpc>
            </a:pPr>
            <a:r>
              <a:rPr lang="zh-CN" altLang="en-US" sz="2000" dirty="0">
                <a:solidFill>
                  <a:srgbClr val="000000"/>
                </a:solidFill>
                <a:latin typeface="微软雅黑" panose="020B0503020204020204" pitchFamily="34" charset="-122"/>
                <a:ea typeface="微软雅黑" panose="020B0503020204020204" pitchFamily="34" charset="-122"/>
              </a:rPr>
              <a:t>股利增长率</a:t>
            </a:r>
            <a:endParaRPr lang="en-US" sz="2000" dirty="0">
              <a:solidFill>
                <a:srgbClr val="000000"/>
              </a:solidFill>
              <a:latin typeface="微软雅黑" panose="020B0503020204020204" pitchFamily="34" charset="-122"/>
              <a:ea typeface="微软雅黑" panose="020B0503020204020204" pitchFamily="34" charset="-122"/>
            </a:endParaRPr>
          </a:p>
        </p:txBody>
      </p:sp>
      <p:sp>
        <p:nvSpPr>
          <p:cNvPr id="23" name="Rectangle 101"/>
          <p:cNvSpPr/>
          <p:nvPr/>
        </p:nvSpPr>
        <p:spPr>
          <a:xfrm>
            <a:off x="8907995" y="4692017"/>
            <a:ext cx="468017" cy="609398"/>
          </a:xfrm>
          <a:prstGeom prst="rect">
            <a:avLst/>
          </a:prstGeom>
        </p:spPr>
        <p:txBody>
          <a:bodyPr wrap="square">
            <a:spAutoFit/>
          </a:bodyPr>
          <a:lstStyle/>
          <a:p>
            <a:pPr defTabSz="1218565">
              <a:lnSpc>
                <a:spcPct val="120000"/>
              </a:lnSpc>
            </a:pPr>
            <a:r>
              <a:rPr lang="en-US" sz="2800" dirty="0">
                <a:solidFill>
                  <a:srgbClr val="008778"/>
                </a:solidFill>
                <a:latin typeface="Aharoni" panose="02010803020104030203" pitchFamily="2" charset="-79"/>
                <a:cs typeface="Aharoni" panose="02010803020104030203" pitchFamily="2" charset="-79"/>
              </a:rPr>
              <a:t>g</a:t>
            </a:r>
            <a:endParaRPr lang="en-US" sz="2800" dirty="0">
              <a:solidFill>
                <a:srgbClr val="008778"/>
              </a:solidFill>
              <a:latin typeface="Aharoni" panose="02010803020104030203" pitchFamily="2" charset="-79"/>
              <a:cs typeface="Aharoni" panose="02010803020104030203" pitchFamily="2" charset="-79"/>
            </a:endParaRPr>
          </a:p>
        </p:txBody>
      </p:sp>
      <p:sp>
        <p:nvSpPr>
          <p:cNvPr id="24" name="矩形 23"/>
          <p:cNvSpPr/>
          <p:nvPr/>
        </p:nvSpPr>
        <p:spPr>
          <a:xfrm>
            <a:off x="1060637" y="2232191"/>
            <a:ext cx="4204997" cy="492443"/>
          </a:xfrm>
          <a:prstGeom prst="rect">
            <a:avLst/>
          </a:prstGeom>
        </p:spPr>
        <p:txBody>
          <a:bodyPr wrap="none">
            <a:spAutoFit/>
          </a:bodyPr>
          <a:lstStyle/>
          <a:p>
            <a:pPr lvl="0"/>
            <a:r>
              <a:rPr lang="zh-CN" altLang="en-US" sz="2600" dirty="0">
                <a:latin typeface="微软雅黑" panose="020B0503020204020204" pitchFamily="34" charset="-122"/>
                <a:ea typeface="微软雅黑" panose="020B0503020204020204" pitchFamily="34" charset="-122"/>
              </a:rPr>
              <a:t>如果公司每年股利固定不变</a:t>
            </a:r>
            <a:endParaRPr lang="zh-CN" altLang="en-US" sz="2600" dirty="0">
              <a:latin typeface="微软雅黑" panose="020B0503020204020204" pitchFamily="34" charset="-122"/>
              <a:ea typeface="微软雅黑" panose="020B0503020204020204" pitchFamily="34" charset="-122"/>
            </a:endParaRPr>
          </a:p>
        </p:txBody>
      </p:sp>
      <p:sp>
        <p:nvSpPr>
          <p:cNvPr id="25" name="矩形 24"/>
          <p:cNvSpPr/>
          <p:nvPr/>
        </p:nvSpPr>
        <p:spPr>
          <a:xfrm>
            <a:off x="5468016" y="2177600"/>
            <a:ext cx="5545108" cy="492443"/>
          </a:xfrm>
          <a:prstGeom prst="rect">
            <a:avLst/>
          </a:prstGeom>
        </p:spPr>
        <p:txBody>
          <a:bodyPr wrap="none">
            <a:spAutoFit/>
          </a:bodyPr>
          <a:lstStyle/>
          <a:p>
            <a:pPr lvl="0"/>
            <a:r>
              <a:rPr lang="zh-CN" altLang="en-US" sz="2600" dirty="0">
                <a:latin typeface="微软雅黑" panose="020B0503020204020204" pitchFamily="34" charset="-122"/>
                <a:ea typeface="微软雅黑" panose="020B0503020204020204" pitchFamily="34" charset="-122"/>
              </a:rPr>
              <a:t>如果公司股利不断以固定增长率增加</a:t>
            </a:r>
            <a:endParaRPr lang="zh-CN" altLang="en-US" sz="2600" dirty="0">
              <a:latin typeface="微软雅黑" panose="020B0503020204020204" pitchFamily="34" charset="-122"/>
              <a:ea typeface="微软雅黑" panose="020B0503020204020204" pitchFamily="34" charset="-122"/>
            </a:endParaRPr>
          </a:p>
        </p:txBody>
      </p:sp>
      <p:sp>
        <p:nvSpPr>
          <p:cNvPr id="26" name="Rounded Rectangle 1"/>
          <p:cNvSpPr/>
          <p:nvPr/>
        </p:nvSpPr>
        <p:spPr>
          <a:xfrm>
            <a:off x="921332" y="2099547"/>
            <a:ext cx="4251169" cy="2019869"/>
          </a:xfrm>
          <a:prstGeom prst="roundRect">
            <a:avLst>
              <a:gd name="adj" fmla="val 7402"/>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en-US" sz="2400">
              <a:solidFill>
                <a:srgbClr val="00574C"/>
              </a:solidFill>
              <a:latin typeface="Calibri" panose="020F0502020204030204"/>
            </a:endParaRPr>
          </a:p>
        </p:txBody>
      </p:sp>
      <p:sp>
        <p:nvSpPr>
          <p:cNvPr id="27" name="Rounded Rectangle 1"/>
          <p:cNvSpPr/>
          <p:nvPr/>
        </p:nvSpPr>
        <p:spPr>
          <a:xfrm>
            <a:off x="5445457" y="2088174"/>
            <a:ext cx="5636526" cy="2058537"/>
          </a:xfrm>
          <a:prstGeom prst="roundRect">
            <a:avLst>
              <a:gd name="adj" fmla="val 7402"/>
            </a:avLst>
          </a:prstGeom>
          <a:noFill/>
          <a:ln w="381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en-US" sz="2400">
              <a:solidFill>
                <a:srgbClr val="00574C"/>
              </a:solidFill>
              <a:latin typeface="Calibri" panose="020F0502020204030204"/>
            </a:endParaRPr>
          </a:p>
        </p:txBody>
      </p:sp>
      <p:graphicFrame>
        <p:nvGraphicFramePr>
          <p:cNvPr id="3" name="Object 4"/>
          <p:cNvGraphicFramePr>
            <a:graphicFrameLocks noChangeAspect="1"/>
          </p:cNvGraphicFramePr>
          <p:nvPr/>
        </p:nvGraphicFramePr>
        <p:xfrm>
          <a:off x="2316376" y="2904766"/>
          <a:ext cx="1389063" cy="1038888"/>
        </p:xfrm>
        <a:graphic>
          <a:graphicData uri="http://schemas.openxmlformats.org/presentationml/2006/ole">
            <mc:AlternateContent xmlns:mc="http://schemas.openxmlformats.org/markup-compatibility/2006">
              <mc:Choice xmlns:v="urn:schemas-microsoft-com:vml" Requires="v">
                <p:oleObj spid="_x0000_s24752" name="" r:id="rId1" imgW="9753600" imgH="7924800" progId="">
                  <p:embed/>
                </p:oleObj>
              </mc:Choice>
              <mc:Fallback>
                <p:oleObj name="" r:id="rId1" imgW="9753600" imgH="7924800" progId="">
                  <p:embed/>
                  <p:pic>
                    <p:nvPicPr>
                      <p:cNvPr id="0" name="Object 4"/>
                      <p:cNvPicPr>
                        <a:picLocks noChangeAspect="1"/>
                      </p:cNvPicPr>
                      <p:nvPr/>
                    </p:nvPicPr>
                    <p:blipFill>
                      <a:blip r:embed="rId2"/>
                      <a:stretch>
                        <a:fillRect/>
                      </a:stretch>
                    </p:blipFill>
                    <p:spPr>
                      <a:xfrm>
                        <a:off x="2316376" y="2904766"/>
                        <a:ext cx="1389063" cy="1038888"/>
                      </a:xfrm>
                      <a:prstGeom prst="rect">
                        <a:avLst/>
                      </a:prstGeom>
                      <a:solidFill>
                        <a:srgbClr val="FFFFFF"/>
                      </a:solidFill>
                      <a:ln w="9525">
                        <a:noFill/>
                      </a:ln>
                    </p:spPr>
                  </p:pic>
                </p:oleObj>
              </mc:Fallback>
            </mc:AlternateContent>
          </a:graphicData>
        </a:graphic>
      </p:graphicFrame>
      <p:graphicFrame>
        <p:nvGraphicFramePr>
          <p:cNvPr id="6" name="Object 5"/>
          <p:cNvGraphicFramePr>
            <a:graphicFrameLocks noChangeAspect="1"/>
          </p:cNvGraphicFramePr>
          <p:nvPr/>
        </p:nvGraphicFramePr>
        <p:xfrm>
          <a:off x="6993649" y="2962223"/>
          <a:ext cx="1970087" cy="992187"/>
        </p:xfrm>
        <a:graphic>
          <a:graphicData uri="http://schemas.openxmlformats.org/presentationml/2006/ole">
            <mc:AlternateContent xmlns:mc="http://schemas.openxmlformats.org/markup-compatibility/2006">
              <mc:Choice xmlns:v="urn:schemas-microsoft-com:vml" Requires="v">
                <p:oleObj spid="_x0000_s24753" name="" r:id="rId3" imgW="13716000" imgH="7924800" progId="">
                  <p:embed/>
                </p:oleObj>
              </mc:Choice>
              <mc:Fallback>
                <p:oleObj name="" r:id="rId3" imgW="13716000" imgH="7924800" progId="">
                  <p:embed/>
                  <p:pic>
                    <p:nvPicPr>
                      <p:cNvPr id="0" name="Object 5"/>
                      <p:cNvPicPr>
                        <a:picLocks noChangeAspect="1"/>
                      </p:cNvPicPr>
                      <p:nvPr/>
                    </p:nvPicPr>
                    <p:blipFill>
                      <a:blip r:embed="rId4"/>
                      <a:stretch>
                        <a:fillRect/>
                      </a:stretch>
                    </p:blipFill>
                    <p:spPr>
                      <a:xfrm>
                        <a:off x="6993649" y="2962223"/>
                        <a:ext cx="1970087" cy="992187"/>
                      </a:xfrm>
                      <a:prstGeom prst="rect">
                        <a:avLst/>
                      </a:prstGeom>
                      <a:solidFill>
                        <a:srgbClr val="FFFFFF"/>
                      </a:solidFill>
                      <a:ln w="9525">
                        <a:noFill/>
                      </a:ln>
                    </p:spPr>
                  </p:pic>
                </p:oleObj>
              </mc:Fallback>
            </mc:AlternateContent>
          </a:graphicData>
        </a:graphic>
      </p:graphicFrame>
      <p:sp>
        <p:nvSpPr>
          <p:cNvPr id="31" name="矩形 30"/>
          <p:cNvSpPr>
            <a:spLocks noChangeArrowheads="1"/>
          </p:cNvSpPr>
          <p:nvPr/>
        </p:nvSpPr>
        <p:spPr bwMode="auto">
          <a:xfrm>
            <a:off x="564131" y="4255954"/>
            <a:ext cx="10640681" cy="621773"/>
          </a:xfrm>
          <a:prstGeom prst="rect">
            <a:avLst/>
          </a:prstGeom>
          <a:noFill/>
          <a:ln w="9525">
            <a:noFill/>
            <a:miter lim="800000"/>
          </a:ln>
        </p:spPr>
        <p:txBody>
          <a:bodyPr wrap="square">
            <a:spAutoFit/>
          </a:bodyPr>
          <a:lstStyle/>
          <a:p>
            <a:pPr indent="254000" algn="just">
              <a:lnSpc>
                <a:spcPct val="150000"/>
              </a:lnSpc>
            </a:pPr>
            <a:r>
              <a:rPr lang="zh-CN" altLang="en-US" sz="2600" dirty="0">
                <a:latin typeface="微软雅黑" panose="020B0503020204020204" pitchFamily="34" charset="-122"/>
                <a:ea typeface="微软雅黑" panose="020B0503020204020204" pitchFamily="34" charset="-122"/>
              </a:rPr>
              <a:t>注：</a:t>
            </a:r>
            <a:r>
              <a:rPr lang="zh-CN" altLang="en-US" sz="2600" dirty="0">
                <a:solidFill>
                  <a:srgbClr val="FF0000"/>
                </a:solidFill>
                <a:latin typeface="微软雅黑" panose="020B0503020204020204" pitchFamily="34" charset="-122"/>
                <a:ea typeface="微软雅黑" panose="020B0503020204020204" pitchFamily="34" charset="-122"/>
              </a:rPr>
              <a:t>留存收益的成本和普通股的成本一样，只是它没有涉及筹资费用。</a:t>
            </a:r>
            <a:endParaRPr lang="zh-CN" altLang="en-US" sz="2600" dirty="0">
              <a:solidFill>
                <a:srgbClr val="FF0000"/>
              </a:solidFill>
              <a:latin typeface="微软雅黑" panose="020B0503020204020204" pitchFamily="34" charset="-122"/>
              <a:ea typeface="微软雅黑" panose="020B0503020204020204" pitchFamily="34" charset="-122"/>
            </a:endParaRPr>
          </a:p>
        </p:txBody>
      </p:sp>
      <p:sp>
        <p:nvSpPr>
          <p:cNvPr id="33" name="灯片编号占位符 2"/>
          <p:cNvSpPr>
            <a:spLocks noGrp="1"/>
          </p:cNvSpPr>
          <p:nvPr>
            <p:ph type="sldNum" sz="quarter" idx="12"/>
          </p:nvPr>
        </p:nvSpPr>
        <p:spPr>
          <a:xfrm>
            <a:off x="11323638" y="6240463"/>
            <a:ext cx="495300" cy="354012"/>
          </a:xfrm>
        </p:spPr>
        <p:txBody>
          <a:bodyPr/>
          <a:lstStyle/>
          <a:p>
            <a:pPr>
              <a:defRPr/>
            </a:pPr>
            <a:fld id="{D7B2561F-8D0C-4E92-B875-E1FFE0E129D5}" type="slidenum">
              <a:rPr lang="en-US"/>
            </a:fld>
            <a:endParaRPr lang="en-US" dirty="0"/>
          </a:p>
        </p:txBody>
      </p:sp>
      <p:sp>
        <p:nvSpPr>
          <p:cNvPr id="34" name="标题 4"/>
          <p:cNvSpPr txBox="1"/>
          <p:nvPr/>
        </p:nvSpPr>
        <p:spPr>
          <a:xfrm>
            <a:off x="838200" y="146601"/>
            <a:ext cx="10515600" cy="535531"/>
          </a:xfrm>
          <a:prstGeom prst="rect">
            <a:avLst/>
          </a:prstGeom>
        </p:spPr>
        <p:txBody>
          <a:bodyPr>
            <a:spAutoFit/>
          </a:bodyPr>
          <a:lstStyle/>
          <a:p>
            <a:pPr algn="ctr" fontAlgn="auto">
              <a:lnSpc>
                <a:spcPct val="90000"/>
              </a:lnSpc>
              <a:spcAft>
                <a:spcPts val="0"/>
              </a:spcAft>
              <a:defRPr/>
            </a:pPr>
            <a:r>
              <a:rPr lang="zh-CN" altLang="en-US" sz="3200" b="1" dirty="0">
                <a:solidFill>
                  <a:schemeClr val="bg2">
                    <a:lumMod val="50000"/>
                  </a:schemeClr>
                </a:solidFill>
                <a:latin typeface="微软雅黑" panose="020B0503020204020204" pitchFamily="34" charset="-122"/>
                <a:ea typeface="微软雅黑" panose="020B0503020204020204" pitchFamily="34" charset="-122"/>
                <a:cs typeface="+mj-cs"/>
              </a:rPr>
              <a:t>   </a:t>
            </a:r>
            <a:r>
              <a:rPr lang="zh-CN" altLang="en-US" sz="3200" b="1" dirty="0">
                <a:solidFill>
                  <a:schemeClr val="bg2">
                    <a:lumMod val="50000"/>
                  </a:schemeClr>
                </a:solidFill>
                <a:latin typeface="微软雅黑" panose="020B0503020204020204" pitchFamily="34" charset="-122"/>
                <a:ea typeface="微软雅黑" panose="020B0503020204020204" pitchFamily="34" charset="-122"/>
              </a:rPr>
              <a:t>（</a:t>
            </a:r>
            <a:r>
              <a:rPr lang="en-US" altLang="zh-CN" sz="3200" b="1" dirty="0">
                <a:solidFill>
                  <a:schemeClr val="bg2">
                    <a:lumMod val="50000"/>
                  </a:schemeClr>
                </a:solidFill>
                <a:latin typeface="微软雅黑" panose="020B0503020204020204" pitchFamily="34" charset="-122"/>
                <a:ea typeface="微软雅黑" panose="020B0503020204020204" pitchFamily="34" charset="-122"/>
              </a:rPr>
              <a:t>2</a:t>
            </a:r>
            <a:r>
              <a:rPr lang="zh-CN" altLang="en-US" sz="3200" b="1" dirty="0">
                <a:solidFill>
                  <a:schemeClr val="bg2">
                    <a:lumMod val="50000"/>
                  </a:schemeClr>
                </a:solidFill>
                <a:latin typeface="微软雅黑" panose="020B0503020204020204" pitchFamily="34" charset="-122"/>
                <a:ea typeface="微软雅黑" panose="020B0503020204020204" pitchFamily="34" charset="-122"/>
              </a:rPr>
              <a:t>）计算个别资本成本率</a:t>
            </a:r>
            <a:endParaRPr lang="zh-CN" altLang="en-US" sz="3200" b="1" dirty="0">
              <a:solidFill>
                <a:schemeClr val="bg2">
                  <a:lumMod val="50000"/>
                </a:schemeClr>
              </a:solidFill>
              <a:latin typeface="微软雅黑" panose="020B0503020204020204" pitchFamily="34" charset="-122"/>
              <a:ea typeface="微软雅黑" panose="020B0503020204020204" pitchFamily="34" charset="-122"/>
            </a:endParaRPr>
          </a:p>
        </p:txBody>
      </p:sp>
      <p:grpSp>
        <p:nvGrpSpPr>
          <p:cNvPr id="35" name="组合 36"/>
          <p:cNvGrpSpPr/>
          <p:nvPr/>
        </p:nvGrpSpPr>
        <p:grpSpPr bwMode="auto">
          <a:xfrm>
            <a:off x="3383604" y="798722"/>
            <a:ext cx="5894868" cy="117878"/>
            <a:chOff x="5357217" y="1143000"/>
            <a:chExt cx="1490133" cy="101600"/>
          </a:xfrm>
        </p:grpSpPr>
        <p:cxnSp>
          <p:nvCxnSpPr>
            <p:cNvPr id="36" name="Straight Connector 30"/>
            <p:cNvCxnSpPr/>
            <p:nvPr/>
          </p:nvCxnSpPr>
          <p:spPr>
            <a:xfrm>
              <a:off x="5357217" y="1143000"/>
              <a:ext cx="1490133"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1"/>
            <p:cNvCxnSpPr/>
            <p:nvPr/>
          </p:nvCxnSpPr>
          <p:spPr>
            <a:xfrm>
              <a:off x="5509516" y="1244600"/>
              <a:ext cx="1185535"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9">
                                            <p:bg/>
                                          </p:spTgt>
                                        </p:tgtEl>
                                        <p:attrNameLst>
                                          <p:attrName>style.visibility</p:attrName>
                                        </p:attrNameLst>
                                      </p:cBhvr>
                                      <p:to>
                                        <p:strVal val="visible"/>
                                      </p:to>
                                    </p:set>
                                    <p:anim calcmode="lin" valueType="num">
                                      <p:cBhvr>
                                        <p:cTn id="7" dur="500" fill="hold"/>
                                        <p:tgtEl>
                                          <p:spTgt spid="59">
                                            <p:bg/>
                                          </p:spTgt>
                                        </p:tgtEl>
                                        <p:attrNameLst>
                                          <p:attrName>ppt_w</p:attrName>
                                        </p:attrNameLst>
                                      </p:cBhvr>
                                      <p:tavLst>
                                        <p:tav tm="0">
                                          <p:val>
                                            <p:fltVal val="0"/>
                                          </p:val>
                                        </p:tav>
                                        <p:tav tm="100000">
                                          <p:val>
                                            <p:strVal val="#ppt_w"/>
                                          </p:val>
                                        </p:tav>
                                      </p:tavLst>
                                    </p:anim>
                                    <p:anim calcmode="lin" valueType="num">
                                      <p:cBhvr>
                                        <p:cTn id="8" dur="500" fill="hold"/>
                                        <p:tgtEl>
                                          <p:spTgt spid="59">
                                            <p:bg/>
                                          </p:spTgt>
                                        </p:tgtEl>
                                        <p:attrNameLst>
                                          <p:attrName>ppt_h</p:attrName>
                                        </p:attrNameLst>
                                      </p:cBhvr>
                                      <p:tavLst>
                                        <p:tav tm="0">
                                          <p:val>
                                            <p:fltVal val="0"/>
                                          </p:val>
                                        </p:tav>
                                        <p:tav tm="100000">
                                          <p:val>
                                            <p:strVal val="#ppt_h"/>
                                          </p:val>
                                        </p:tav>
                                      </p:tavLst>
                                    </p:anim>
                                    <p:animEffect transition="in" filter="fade">
                                      <p:cBhvr>
                                        <p:cTn id="9" dur="500"/>
                                        <p:tgtEl>
                                          <p:spTgt spid="59">
                                            <p:bg/>
                                          </p:spTgt>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9">
                                            <p:txEl>
                                              <p:pRg st="0" end="0"/>
                                            </p:txEl>
                                          </p:spTgt>
                                        </p:tgtEl>
                                        <p:attrNameLst>
                                          <p:attrName>style.visibility</p:attrName>
                                        </p:attrNameLst>
                                      </p:cBhvr>
                                      <p:to>
                                        <p:strVal val="visible"/>
                                      </p:to>
                                    </p:set>
                                    <p:anim calcmode="lin" valueType="num">
                                      <p:cBhvr>
                                        <p:cTn id="12" dur="500" fill="hold"/>
                                        <p:tgtEl>
                                          <p:spTgt spid="59">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59">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59">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300" fill="hold"/>
                                        <p:tgtEl>
                                          <p:spTgt spid="26"/>
                                        </p:tgtEl>
                                        <p:attrNameLst>
                                          <p:attrName>ppt_x</p:attrName>
                                        </p:attrNameLst>
                                      </p:cBhvr>
                                      <p:tavLst>
                                        <p:tav tm="0">
                                          <p:val>
                                            <p:strVal val="0-#ppt_w/2"/>
                                          </p:val>
                                        </p:tav>
                                        <p:tav tm="100000">
                                          <p:val>
                                            <p:strVal val="#ppt_x"/>
                                          </p:val>
                                        </p:tav>
                                      </p:tavLst>
                                    </p:anim>
                                    <p:anim calcmode="lin" valueType="num">
                                      <p:cBhvr additive="base">
                                        <p:cTn id="20" dur="300" fill="hold"/>
                                        <p:tgtEl>
                                          <p:spTgt spid="26"/>
                                        </p:tgtEl>
                                        <p:attrNameLst>
                                          <p:attrName>ppt_y</p:attrName>
                                        </p:attrNameLst>
                                      </p:cBhvr>
                                      <p:tavLst>
                                        <p:tav tm="0">
                                          <p:val>
                                            <p:strVal val="#ppt_y"/>
                                          </p:val>
                                        </p:tav>
                                        <p:tav tm="100000">
                                          <p:val>
                                            <p:strVal val="#ppt_y"/>
                                          </p:val>
                                        </p:tav>
                                      </p:tavLst>
                                    </p:anim>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fade">
                                      <p:cBhvr>
                                        <p:cTn id="24" dur="500"/>
                                        <p:tgtEl>
                                          <p:spTgt spid="24"/>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8" fill="hold" grpId="0" nodeType="clickEffect">
                                  <p:stCondLst>
                                    <p:cond delay="0"/>
                                  </p:stCondLst>
                                  <p:childTnLst>
                                    <p:set>
                                      <p:cBhvr>
                                        <p:cTn id="33" dur="1" fill="hold">
                                          <p:stCondLst>
                                            <p:cond delay="0"/>
                                          </p:stCondLst>
                                        </p:cTn>
                                        <p:tgtEl>
                                          <p:spTgt spid="27"/>
                                        </p:tgtEl>
                                        <p:attrNameLst>
                                          <p:attrName>style.visibility</p:attrName>
                                        </p:attrNameLst>
                                      </p:cBhvr>
                                      <p:to>
                                        <p:strVal val="visible"/>
                                      </p:to>
                                    </p:set>
                                    <p:anim calcmode="lin" valueType="num">
                                      <p:cBhvr additive="base">
                                        <p:cTn id="34" dur="300" fill="hold"/>
                                        <p:tgtEl>
                                          <p:spTgt spid="27"/>
                                        </p:tgtEl>
                                        <p:attrNameLst>
                                          <p:attrName>ppt_x</p:attrName>
                                        </p:attrNameLst>
                                      </p:cBhvr>
                                      <p:tavLst>
                                        <p:tav tm="0">
                                          <p:val>
                                            <p:strVal val="0-#ppt_w/2"/>
                                          </p:val>
                                        </p:tav>
                                        <p:tav tm="100000">
                                          <p:val>
                                            <p:strVal val="#ppt_x"/>
                                          </p:val>
                                        </p:tav>
                                      </p:tavLst>
                                    </p:anim>
                                    <p:anim calcmode="lin" valueType="num">
                                      <p:cBhvr additive="base">
                                        <p:cTn id="35" dur="300" fill="hold"/>
                                        <p:tgtEl>
                                          <p:spTgt spid="27"/>
                                        </p:tgtEl>
                                        <p:attrNameLst>
                                          <p:attrName>ppt_y</p:attrName>
                                        </p:attrNameLst>
                                      </p:cBhvr>
                                      <p:tavLst>
                                        <p:tav tm="0">
                                          <p:val>
                                            <p:strVal val="#ppt_y"/>
                                          </p:val>
                                        </p:tav>
                                        <p:tav tm="100000">
                                          <p:val>
                                            <p:strVal val="#ppt_y"/>
                                          </p:val>
                                        </p:tav>
                                      </p:tavLst>
                                    </p:anim>
                                  </p:childTnLst>
                                </p:cTn>
                              </p:par>
                            </p:childTnLst>
                          </p:cTn>
                        </p:par>
                        <p:par>
                          <p:cTn id="36" fill="hold">
                            <p:stCondLst>
                              <p:cond delay="500"/>
                            </p:stCondLst>
                            <p:childTnLst>
                              <p:par>
                                <p:cTn id="37" presetID="10" presetClass="entr" presetSubtype="0" fill="hold" grpId="0" nodeType="after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wipe(left)">
                                      <p:cBhvr>
                                        <p:cTn id="44" dur="500"/>
                                        <p:tgtEl>
                                          <p:spTgt spid="6"/>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fade">
                                      <p:cBhvr>
                                        <p:cTn id="49" dur="1000"/>
                                        <p:tgtEl>
                                          <p:spTgt spid="31"/>
                                        </p:tgtEl>
                                      </p:cBhvr>
                                    </p:animEffect>
                                    <p:anim calcmode="lin" valueType="num">
                                      <p:cBhvr>
                                        <p:cTn id="50" dur="1000" fill="hold"/>
                                        <p:tgtEl>
                                          <p:spTgt spid="31"/>
                                        </p:tgtEl>
                                        <p:attrNameLst>
                                          <p:attrName>ppt_x</p:attrName>
                                        </p:attrNameLst>
                                      </p:cBhvr>
                                      <p:tavLst>
                                        <p:tav tm="0">
                                          <p:val>
                                            <p:strVal val="#ppt_x"/>
                                          </p:val>
                                        </p:tav>
                                        <p:tav tm="100000">
                                          <p:val>
                                            <p:strVal val="#ppt_x"/>
                                          </p:val>
                                        </p:tav>
                                      </p:tavLst>
                                    </p:anim>
                                    <p:anim calcmode="lin" valueType="num">
                                      <p:cBhvr>
                                        <p:cTn id="51"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99"/>
                                        </p:tgtEl>
                                        <p:attrNameLst>
                                          <p:attrName>style.visibility</p:attrName>
                                        </p:attrNameLst>
                                      </p:cBhvr>
                                      <p:to>
                                        <p:strVal val="visible"/>
                                      </p:to>
                                    </p:set>
                                    <p:animEffect transition="in" filter="fade">
                                      <p:cBhvr>
                                        <p:cTn id="56" dur="500"/>
                                        <p:tgtEl>
                                          <p:spTgt spid="99"/>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61"/>
                                        </p:tgtEl>
                                        <p:attrNameLst>
                                          <p:attrName>style.visibility</p:attrName>
                                        </p:attrNameLst>
                                      </p:cBhvr>
                                      <p:to>
                                        <p:strVal val="visible"/>
                                      </p:to>
                                    </p:set>
                                    <p:animEffect transition="in" filter="fade">
                                      <p:cBhvr>
                                        <p:cTn id="59" dur="500"/>
                                        <p:tgtEl>
                                          <p:spTgt spid="61"/>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29"/>
                                        </p:tgtEl>
                                        <p:attrNameLst>
                                          <p:attrName>style.visibility</p:attrName>
                                        </p:attrNameLst>
                                      </p:cBhvr>
                                      <p:to>
                                        <p:strVal val="visible"/>
                                      </p:to>
                                    </p:set>
                                    <p:animEffect transition="in" filter="fade">
                                      <p:cBhvr>
                                        <p:cTn id="62" dur="500"/>
                                        <p:tgtEl>
                                          <p:spTgt spid="29"/>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0"/>
                                        </p:tgtEl>
                                        <p:attrNameLst>
                                          <p:attrName>style.visibility</p:attrName>
                                        </p:attrNameLst>
                                      </p:cBhvr>
                                      <p:to>
                                        <p:strVal val="visible"/>
                                      </p:to>
                                    </p:set>
                                    <p:animEffect transition="in" filter="fade">
                                      <p:cBhvr>
                                        <p:cTn id="65" dur="500"/>
                                        <p:tgtEl>
                                          <p:spTgt spid="30"/>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fade">
                                      <p:cBhvr>
                                        <p:cTn id="68" dur="500"/>
                                        <p:tgtEl>
                                          <p:spTgt spid="18"/>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9"/>
                                        </p:tgtEl>
                                        <p:attrNameLst>
                                          <p:attrName>style.visibility</p:attrName>
                                        </p:attrNameLst>
                                      </p:cBhvr>
                                      <p:to>
                                        <p:strVal val="visible"/>
                                      </p:to>
                                    </p:set>
                                    <p:animEffect transition="in" filter="fade">
                                      <p:cBhvr>
                                        <p:cTn id="71" dur="500"/>
                                        <p:tgtEl>
                                          <p:spTgt spid="19"/>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7"/>
                                        </p:tgtEl>
                                        <p:attrNameLst>
                                          <p:attrName>style.visibility</p:attrName>
                                        </p:attrNameLst>
                                      </p:cBhvr>
                                      <p:to>
                                        <p:strVal val="visible"/>
                                      </p:to>
                                    </p:set>
                                    <p:animEffect transition="in" filter="fade">
                                      <p:cBhvr>
                                        <p:cTn id="74" dur="500"/>
                                        <p:tgtEl>
                                          <p:spTgt spid="17"/>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fade">
                                      <p:cBhvr>
                                        <p:cTn id="77" dur="500"/>
                                        <p:tgtEl>
                                          <p:spTgt spid="21"/>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22"/>
                                        </p:tgtEl>
                                        <p:attrNameLst>
                                          <p:attrName>style.visibility</p:attrName>
                                        </p:attrNameLst>
                                      </p:cBhvr>
                                      <p:to>
                                        <p:strVal val="visible"/>
                                      </p:to>
                                    </p:set>
                                    <p:animEffect transition="in" filter="fade">
                                      <p:cBhvr>
                                        <p:cTn id="80" dur="500"/>
                                        <p:tgtEl>
                                          <p:spTgt spid="22"/>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23"/>
                                        </p:tgtEl>
                                        <p:attrNameLst>
                                          <p:attrName>style.visibility</p:attrName>
                                        </p:attrNameLst>
                                      </p:cBhvr>
                                      <p:to>
                                        <p:strVal val="visible"/>
                                      </p:to>
                                    </p:set>
                                    <p:animEffect transition="in" filter="fade">
                                      <p:cBhvr>
                                        <p:cTn id="8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P spid="59" grpId="0" animBg="1" build="p"/>
      <p:bldP spid="61" grpId="0"/>
      <p:bldP spid="29" grpId="0"/>
      <p:bldP spid="30" grpId="0"/>
      <p:bldP spid="18" grpId="0"/>
      <p:bldP spid="19" grpId="0"/>
      <p:bldP spid="17" grpId="0"/>
      <p:bldP spid="21" grpId="0"/>
      <p:bldP spid="22" grpId="0"/>
      <p:bldP spid="23" grpId="0"/>
      <p:bldP spid="24" grpId="0"/>
      <p:bldP spid="25" grpId="0"/>
      <p:bldP spid="26" grpId="0" animBg="1"/>
      <p:bldP spid="27" grpId="0" animBg="1"/>
      <p:bldP spid="3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2202504" y="2804130"/>
            <a:ext cx="8097672" cy="2839705"/>
          </a:xfrm>
          <a:solidFill>
            <a:schemeClr val="tx2">
              <a:lumMod val="20000"/>
              <a:lumOff val="80000"/>
            </a:schemeClr>
          </a:solidFill>
          <a:scene3d>
            <a:camera prst="orthographicFront"/>
            <a:lightRig rig="threePt" dir="t"/>
          </a:scene3d>
          <a:sp3d>
            <a:bevelT w="165100" prst="coolSlant"/>
          </a:sp3d>
        </p:spPr>
        <p:txBody>
          <a:bodyPr/>
          <a:lstStyle/>
          <a:p>
            <a:pPr marL="457200" indent="-457200" algn="l">
              <a:lnSpc>
                <a:spcPct val="150000"/>
              </a:lnSpc>
              <a:buFont typeface="Wingdings" panose="05000000000000000000" pitchFamily="2" charset="2"/>
              <a:buChar char="ü"/>
            </a:pPr>
            <a:r>
              <a:rPr lang="zh-CN" altLang="en-US" sz="2800" dirty="0">
                <a:solidFill>
                  <a:schemeClr val="tx1"/>
                </a:solidFill>
              </a:rPr>
              <a:t>普通股，优先股和留存收益的成本率公式中，分子不需要乘上</a:t>
            </a:r>
            <a:r>
              <a:rPr lang="en-US" altLang="zh-CN" sz="2800" dirty="0">
                <a:solidFill>
                  <a:schemeClr val="tx1"/>
                </a:solidFill>
              </a:rPr>
              <a:t>1</a:t>
            </a:r>
            <a:r>
              <a:rPr lang="zh-CN" altLang="en-US" sz="2800" dirty="0">
                <a:solidFill>
                  <a:schemeClr val="tx1"/>
                </a:solidFill>
              </a:rPr>
              <a:t>减去所得税的税率，是由于这三者的股利是在税后利润支付的，没有抵税的作用，不会涉及到一些所得税的问题。</a:t>
            </a:r>
            <a:endParaRPr lang="zh-CN" altLang="en-US" sz="2800" dirty="0">
              <a:solidFill>
                <a:schemeClr val="tx1"/>
              </a:solidFill>
            </a:endParaRPr>
          </a:p>
        </p:txBody>
      </p:sp>
      <p:sp>
        <p:nvSpPr>
          <p:cNvPr id="4" name="灯片编号占位符 3"/>
          <p:cNvSpPr>
            <a:spLocks noGrp="1"/>
          </p:cNvSpPr>
          <p:nvPr>
            <p:ph type="sldNum" sz="quarter" idx="12"/>
          </p:nvPr>
        </p:nvSpPr>
        <p:spPr/>
        <p:txBody>
          <a:bodyPr/>
          <a:lstStyle/>
          <a:p>
            <a:pPr>
              <a:defRPr/>
            </a:pPr>
            <a:fld id="{BB05BB70-0C5D-4B36-B957-1687AAB5170A}" type="slidenum">
              <a:rPr lang="en-US" smtClean="0"/>
            </a:fld>
            <a:endParaRPr lang="en-US"/>
          </a:p>
        </p:txBody>
      </p: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81895" y="436727"/>
            <a:ext cx="4346505" cy="2210939"/>
          </a:xfrm>
          <a:prstGeom prst="rect">
            <a:avLst/>
          </a:prstGeom>
        </p:spPr>
      </p:pic>
    </p:spTree>
  </p:cSld>
  <p:clrMapOvr>
    <a:masterClrMapping/>
  </p:clrMapOvr>
  <p:transition spd="med">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217104" y="4246946"/>
            <a:ext cx="4150180" cy="2526197"/>
          </a:xfrm>
          <a:prstGeom prst="rect">
            <a:avLst/>
          </a:prstGeom>
        </p:spPr>
      </p:pic>
      <p:sp>
        <p:nvSpPr>
          <p:cNvPr id="7233" name="Rectangle 2"/>
          <p:cNvSpPr>
            <a:spLocks noChangeArrowheads="1"/>
          </p:cNvSpPr>
          <p:nvPr/>
        </p:nvSpPr>
        <p:spPr bwMode="auto">
          <a:xfrm>
            <a:off x="2087563" y="4291013"/>
            <a:ext cx="12192000" cy="0"/>
          </a:xfrm>
          <a:prstGeom prst="rect">
            <a:avLst/>
          </a:prstGeom>
          <a:noFill/>
          <a:ln w="9525">
            <a:noFill/>
            <a:miter lim="800000"/>
          </a:ln>
        </p:spPr>
        <p:txBody>
          <a:bodyPr wrap="none" anchor="ctr">
            <a:spAutoFit/>
          </a:bodyPr>
          <a:lstStyle/>
          <a:p>
            <a:endParaRPr lang="zh-CN" altLang="en-US"/>
          </a:p>
        </p:txBody>
      </p:sp>
      <p:sp>
        <p:nvSpPr>
          <p:cNvPr id="11" name="Rectangle 3"/>
          <p:cNvSpPr txBox="1">
            <a:spLocks noChangeArrowheads="1"/>
          </p:cNvSpPr>
          <p:nvPr/>
        </p:nvSpPr>
        <p:spPr>
          <a:xfrm>
            <a:off x="1604624" y="1574951"/>
            <a:ext cx="9266237" cy="2716062"/>
          </a:xfrm>
          <a:prstGeom prst="rect">
            <a:avLst/>
          </a:prstGeom>
          <a:solidFill>
            <a:schemeClr val="accent4">
              <a:lumMod val="20000"/>
              <a:lumOff val="80000"/>
            </a:schemeClr>
          </a:solidFill>
          <a:ln>
            <a:noFill/>
          </a:ln>
          <a:effectLst>
            <a:outerShdw blurRad="107950" dist="12700" dir="5400000" algn="ctr">
              <a:srgbClr val="000000"/>
            </a:outerShdw>
            <a:softEdge rad="12700"/>
          </a:effectLst>
          <a:scene3d>
            <a:camera prst="orthographicFront">
              <a:rot lat="0" lon="0" rev="0"/>
            </a:camera>
            <a:lightRig rig="soft" dir="t">
              <a:rot lat="0" lon="0" rev="0"/>
            </a:lightRig>
          </a:scene3d>
          <a:sp3d contourW="44450" prstMaterial="matte">
            <a:bevelT w="63500" h="63500" prst="artDeco"/>
            <a:contourClr>
              <a:srgbClr val="FFFFFF"/>
            </a:contourClr>
          </a:sp3d>
        </p:spPr>
        <p:txBody>
          <a:bodyPr lIns="90488" tIns="44450" rIns="90488" bIns="44450"/>
          <a:lstStyle>
            <a:defPPr>
              <a:defRPr lang="en-US"/>
            </a:defPPr>
            <a:lvl1pPr marL="228600" indent="-228600" eaLnBrk="1" hangingPunct="1">
              <a:lnSpc>
                <a:spcPct val="110000"/>
              </a:lnSpc>
              <a:spcBef>
                <a:spcPts val="1000"/>
              </a:spcBef>
              <a:buFontTx/>
              <a:buNone/>
              <a:defRPr sz="3300" b="1">
                <a:solidFill>
                  <a:srgbClr val="333333"/>
                </a:solidFill>
                <a:latin typeface="+mn-lt"/>
                <a:ea typeface="宋体" panose="02010600030101010101" pitchFamily="2" charset="-122"/>
              </a:defRPr>
            </a:lvl1pPr>
            <a:lvl2pPr marL="685800" indent="-228600" eaLnBrk="0" hangingPunct="0">
              <a:lnSpc>
                <a:spcPct val="90000"/>
              </a:lnSpc>
              <a:spcBef>
                <a:spcPts val="500"/>
              </a:spcBef>
              <a:buFont typeface="Arial" panose="020B0604020202020204" pitchFamily="34" charset="0"/>
              <a:buChar char="•"/>
              <a:defRPr sz="2400">
                <a:solidFill>
                  <a:srgbClr val="6E8798"/>
                </a:solidFill>
                <a:latin typeface="+mn-lt"/>
                <a:ea typeface="+mn-ea"/>
              </a:defRPr>
            </a:lvl2pPr>
            <a:lvl3pPr marL="1143000" indent="-228600" eaLnBrk="0" hangingPunct="0">
              <a:lnSpc>
                <a:spcPct val="90000"/>
              </a:lnSpc>
              <a:spcBef>
                <a:spcPts val="500"/>
              </a:spcBef>
              <a:buFont typeface="Arial" panose="020B0604020202020204" pitchFamily="34" charset="0"/>
              <a:buChar char="•"/>
              <a:defRPr sz="2000">
                <a:solidFill>
                  <a:srgbClr val="6E8798"/>
                </a:solidFill>
                <a:latin typeface="+mn-lt"/>
                <a:ea typeface="+mn-ea"/>
              </a:defRPr>
            </a:lvl3pPr>
            <a:lvl4pPr marL="1600200" indent="-228600" eaLnBrk="0" hangingPunct="0">
              <a:lnSpc>
                <a:spcPct val="90000"/>
              </a:lnSpc>
              <a:spcBef>
                <a:spcPts val="500"/>
              </a:spcBef>
              <a:buFont typeface="Arial" panose="020B0604020202020204" pitchFamily="34" charset="0"/>
              <a:buChar char="•"/>
              <a:defRPr sz="2000">
                <a:solidFill>
                  <a:srgbClr val="6E8798"/>
                </a:solidFill>
                <a:latin typeface="+mn-lt"/>
                <a:ea typeface="+mn-ea"/>
              </a:defRPr>
            </a:lvl4pPr>
            <a:lvl5pPr marL="2057400" indent="-228600" eaLnBrk="0" hangingPunct="0">
              <a:lnSpc>
                <a:spcPct val="90000"/>
              </a:lnSpc>
              <a:spcBef>
                <a:spcPts val="500"/>
              </a:spcBef>
              <a:buFont typeface="Arial" panose="020B0604020202020204" pitchFamily="34" charset="0"/>
              <a:buChar char="•"/>
              <a:defRPr sz="2000">
                <a:solidFill>
                  <a:srgbClr val="6E8798"/>
                </a:solidFill>
                <a:latin typeface="+mn-lt"/>
                <a:ea typeface="+mn-ea"/>
              </a:defRPr>
            </a:lvl5pPr>
            <a:lvl6pPr marL="2514600" indent="-228600">
              <a:lnSpc>
                <a:spcPct val="90000"/>
              </a:lnSpc>
              <a:spcBef>
                <a:spcPts val="500"/>
              </a:spcBef>
              <a:buFont typeface="Arial" panose="020B0604020202020204" pitchFamily="34" charset="0"/>
              <a:buChar char="•"/>
              <a:defRPr sz="1800">
                <a:latin typeface="+mn-lt"/>
                <a:ea typeface="+mn-ea"/>
              </a:defRPr>
            </a:lvl6pPr>
            <a:lvl7pPr marL="2971800" indent="-228600">
              <a:lnSpc>
                <a:spcPct val="90000"/>
              </a:lnSpc>
              <a:spcBef>
                <a:spcPts val="500"/>
              </a:spcBef>
              <a:buFont typeface="Arial" panose="020B0604020202020204" pitchFamily="34" charset="0"/>
              <a:buChar char="•"/>
              <a:defRPr sz="1800">
                <a:latin typeface="+mn-lt"/>
                <a:ea typeface="+mn-ea"/>
              </a:defRPr>
            </a:lvl7pPr>
            <a:lvl8pPr marL="3429000" indent="-228600">
              <a:lnSpc>
                <a:spcPct val="90000"/>
              </a:lnSpc>
              <a:spcBef>
                <a:spcPts val="500"/>
              </a:spcBef>
              <a:buFont typeface="Arial" panose="020B0604020202020204" pitchFamily="34" charset="0"/>
              <a:buChar char="•"/>
              <a:defRPr sz="1800">
                <a:latin typeface="+mn-lt"/>
                <a:ea typeface="+mn-ea"/>
              </a:defRPr>
            </a:lvl8pPr>
            <a:lvl9pPr marL="3886200" indent="-228600">
              <a:lnSpc>
                <a:spcPct val="90000"/>
              </a:lnSpc>
              <a:spcBef>
                <a:spcPts val="500"/>
              </a:spcBef>
              <a:buFont typeface="Arial" panose="020B0604020202020204" pitchFamily="34" charset="0"/>
              <a:buChar char="•"/>
              <a:defRPr sz="1800">
                <a:latin typeface="+mn-lt"/>
                <a:ea typeface="+mn-ea"/>
              </a:defRPr>
            </a:lvl9pPr>
          </a:lstStyle>
          <a:p>
            <a:pPr marL="457200" indent="-457200">
              <a:lnSpc>
                <a:spcPct val="200000"/>
              </a:lnSpc>
              <a:buFont typeface="Wingdings" panose="05000000000000000000" pitchFamily="2" charset="2"/>
              <a:buChar char="u"/>
              <a:defRPr/>
            </a:pPr>
            <a:r>
              <a:rPr lang="zh-CN" altLang="en-US" sz="2800" dirty="0">
                <a:latin typeface="微软雅黑" panose="020B0503020204020204" pitchFamily="34" charset="-122"/>
                <a:ea typeface="微软雅黑" panose="020B0503020204020204" pitchFamily="34" charset="-122"/>
              </a:rPr>
              <a:t>企业综合资本成本率，是以各项个别资本在企业总资本中的比重为权数，对各项个别资本成本率进行加权平均而得到的总资本成本率，也称加权平均资本成本率。</a:t>
            </a:r>
            <a:endParaRPr lang="zh-CN" altLang="en-US" sz="2800" dirty="0">
              <a:latin typeface="微软雅黑" panose="020B0503020204020204" pitchFamily="34" charset="-122"/>
              <a:ea typeface="微软雅黑" panose="020B0503020204020204" pitchFamily="34" charset="-122"/>
            </a:endParaRPr>
          </a:p>
        </p:txBody>
      </p:sp>
      <p:sp>
        <p:nvSpPr>
          <p:cNvPr id="16" name="灯片编号占位符 2"/>
          <p:cNvSpPr>
            <a:spLocks noGrp="1"/>
          </p:cNvSpPr>
          <p:nvPr>
            <p:ph type="sldNum" sz="quarter" idx="12"/>
          </p:nvPr>
        </p:nvSpPr>
        <p:spPr>
          <a:xfrm>
            <a:off x="11323638" y="6240463"/>
            <a:ext cx="495300" cy="354012"/>
          </a:xfrm>
        </p:spPr>
        <p:txBody>
          <a:bodyPr/>
          <a:lstStyle/>
          <a:p>
            <a:pPr>
              <a:defRPr/>
            </a:pPr>
            <a:fld id="{D7B2561F-8D0C-4E92-B875-E1FFE0E129D5}" type="slidenum">
              <a:rPr lang="en-US"/>
            </a:fld>
            <a:endParaRPr lang="en-US" dirty="0"/>
          </a:p>
        </p:txBody>
      </p:sp>
      <p:sp>
        <p:nvSpPr>
          <p:cNvPr id="18" name="标题 4"/>
          <p:cNvSpPr txBox="1"/>
          <p:nvPr/>
        </p:nvSpPr>
        <p:spPr>
          <a:xfrm>
            <a:off x="838200" y="146601"/>
            <a:ext cx="10515600" cy="590931"/>
          </a:xfrm>
          <a:prstGeom prst="rect">
            <a:avLst/>
          </a:prstGeom>
        </p:spPr>
        <p:txBody>
          <a:bodyPr>
            <a:spAutoFit/>
          </a:bodyPr>
          <a:lstStyle/>
          <a:p>
            <a:pPr algn="ctr" fontAlgn="auto">
              <a:lnSpc>
                <a:spcPct val="90000"/>
              </a:lnSpc>
              <a:spcAft>
                <a:spcPts val="0"/>
              </a:spcAft>
              <a:defRPr/>
            </a:pPr>
            <a:r>
              <a:rPr lang="zh-CN" altLang="en-US" sz="3200" b="1" dirty="0">
                <a:solidFill>
                  <a:schemeClr val="bg2">
                    <a:lumMod val="50000"/>
                  </a:schemeClr>
                </a:solidFill>
                <a:latin typeface="微软雅黑" panose="020B0503020204020204" pitchFamily="34" charset="-122"/>
                <a:ea typeface="微软雅黑" panose="020B0503020204020204" pitchFamily="34" charset="-122"/>
                <a:cs typeface="+mj-cs"/>
              </a:rPr>
              <a:t>   </a:t>
            </a:r>
            <a:r>
              <a:rPr lang="en-US" altLang="zh-CN" sz="3200" b="1" dirty="0" smtClean="0">
                <a:solidFill>
                  <a:schemeClr val="bg2">
                    <a:lumMod val="50000"/>
                  </a:schemeClr>
                </a:solidFill>
                <a:latin typeface="微软雅黑" panose="020B0503020204020204" pitchFamily="34" charset="-122"/>
                <a:ea typeface="微软雅黑" panose="020B0503020204020204" pitchFamily="34" charset="-122"/>
                <a:cs typeface="+mj-cs"/>
              </a:rPr>
              <a:t>3.</a:t>
            </a:r>
            <a:r>
              <a:rPr lang="zh-CN" altLang="en-US" sz="3600" b="1" dirty="0" smtClean="0">
                <a:solidFill>
                  <a:schemeClr val="bg2">
                    <a:lumMod val="50000"/>
                  </a:schemeClr>
                </a:solidFill>
                <a:latin typeface="微软雅黑" panose="020B0503020204020204" pitchFamily="34" charset="-122"/>
                <a:ea typeface="微软雅黑" panose="020B0503020204020204" pitchFamily="34" charset="-122"/>
                <a:cs typeface="+mj-cs"/>
              </a:rPr>
              <a:t>计算综合</a:t>
            </a:r>
            <a:r>
              <a:rPr lang="zh-CN" altLang="en-US" sz="3600" b="1" dirty="0">
                <a:solidFill>
                  <a:schemeClr val="bg2">
                    <a:lumMod val="50000"/>
                  </a:schemeClr>
                </a:solidFill>
                <a:latin typeface="微软雅黑" panose="020B0503020204020204" pitchFamily="34" charset="-122"/>
                <a:ea typeface="微软雅黑" panose="020B0503020204020204" pitchFamily="34" charset="-122"/>
                <a:cs typeface="+mj-cs"/>
              </a:rPr>
              <a:t>资本成本</a:t>
            </a:r>
            <a:r>
              <a:rPr lang="zh-CN" altLang="en-US" sz="3600" b="1" dirty="0" smtClean="0">
                <a:solidFill>
                  <a:schemeClr val="bg2">
                    <a:lumMod val="50000"/>
                  </a:schemeClr>
                </a:solidFill>
                <a:latin typeface="微软雅黑" panose="020B0503020204020204" pitchFamily="34" charset="-122"/>
                <a:ea typeface="微软雅黑" panose="020B0503020204020204" pitchFamily="34" charset="-122"/>
                <a:cs typeface="+mj-cs"/>
              </a:rPr>
              <a:t>率</a:t>
            </a:r>
            <a:endParaRPr lang="zh-CN" altLang="en-US" sz="3600" b="1" dirty="0">
              <a:solidFill>
                <a:schemeClr val="bg2">
                  <a:lumMod val="50000"/>
                </a:schemeClr>
              </a:solidFill>
              <a:latin typeface="微软雅黑" panose="020B0503020204020204" pitchFamily="34" charset="-122"/>
              <a:ea typeface="微软雅黑" panose="020B0503020204020204" pitchFamily="34" charset="-122"/>
              <a:cs typeface="+mj-cs"/>
            </a:endParaRPr>
          </a:p>
        </p:txBody>
      </p:sp>
      <p:grpSp>
        <p:nvGrpSpPr>
          <p:cNvPr id="20" name="组合 36"/>
          <p:cNvGrpSpPr/>
          <p:nvPr/>
        </p:nvGrpSpPr>
        <p:grpSpPr bwMode="auto">
          <a:xfrm>
            <a:off x="3383604" y="798722"/>
            <a:ext cx="5894868" cy="117878"/>
            <a:chOff x="5357217" y="1143000"/>
            <a:chExt cx="1490133" cy="101600"/>
          </a:xfrm>
        </p:grpSpPr>
        <p:cxnSp>
          <p:nvCxnSpPr>
            <p:cNvPr id="21" name="Straight Connector 30"/>
            <p:cNvCxnSpPr/>
            <p:nvPr/>
          </p:nvCxnSpPr>
          <p:spPr>
            <a:xfrm>
              <a:off x="5357217" y="1143000"/>
              <a:ext cx="1490133"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31"/>
            <p:cNvCxnSpPr/>
            <p:nvPr/>
          </p:nvCxnSpPr>
          <p:spPr>
            <a:xfrm>
              <a:off x="5509516" y="1244600"/>
              <a:ext cx="1185535"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2" name="文本框 11"/>
          <p:cNvSpPr txBox="1"/>
          <p:nvPr/>
        </p:nvSpPr>
        <p:spPr>
          <a:xfrm>
            <a:off x="4367284" y="4949363"/>
            <a:ext cx="6096000" cy="923330"/>
          </a:xfrm>
          <a:prstGeom prst="rect">
            <a:avLst/>
          </a:prstGeom>
          <a:noFill/>
        </p:spPr>
        <p:txBody>
          <a:bodyPr wrap="square">
            <a:spAutoFit/>
          </a:bodyPr>
          <a:lstStyle/>
          <a:p>
            <a:r>
              <a:rPr lang="zh-CN" altLang="zh-CN" sz="1800" dirty="0">
                <a:solidFill>
                  <a:srgbClr val="000000"/>
                </a:solidFill>
                <a:effectLst/>
                <a:ea typeface="宋体" panose="02010600030101010101" pitchFamily="2" charset="-122"/>
                <a:cs typeface="宋体" panose="02010600030101010101" pitchFamily="2" charset="-122"/>
              </a:rPr>
              <a:t>由于加权平均资本成本主要用于资本预算，涉及长期债务，因此</a:t>
            </a:r>
            <a:r>
              <a:rPr lang="zh-CN" altLang="zh-CN" sz="1800" b="1" u="dbl" dirty="0">
                <a:solidFill>
                  <a:srgbClr val="A50021"/>
                </a:solidFill>
                <a:effectLst/>
                <a:ea typeface="宋体" panose="02010600030101010101" pitchFamily="2" charset="-122"/>
                <a:cs typeface="宋体" panose="02010600030101010101" pitchFamily="2" charset="-122"/>
              </a:rPr>
              <a:t>通常只考虑长期债务，而忽略各种短期债务</a:t>
            </a:r>
            <a:r>
              <a:rPr lang="zh-CN" altLang="zh-CN" sz="1800" dirty="0">
                <a:solidFill>
                  <a:srgbClr val="000000"/>
                </a:solidFill>
                <a:effectLst/>
                <a:ea typeface="宋体" panose="02010600030101010101" pitchFamily="2" charset="-122"/>
                <a:cs typeface="宋体" panose="02010600030101010101" pitchFamily="2" charset="-122"/>
              </a:rPr>
              <a:t>；使用短期债务筹资并不断续约，</a:t>
            </a:r>
            <a:r>
              <a:rPr lang="zh-CN" altLang="zh-CN" sz="1800" b="1" u="dbl" dirty="0">
                <a:solidFill>
                  <a:srgbClr val="A50021"/>
                </a:solidFill>
                <a:effectLst/>
                <a:ea typeface="宋体" panose="02010600030101010101" pitchFamily="2" charset="-122"/>
                <a:cs typeface="宋体" panose="02010600030101010101" pitchFamily="2" charset="-122"/>
              </a:rPr>
              <a:t>实质是一种长期债务</a:t>
            </a:r>
            <a:endParaRPr lang="zh-CN" altLang="en-US" dirty="0"/>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withEffect">
                                  <p:stCondLst>
                                    <p:cond delay="0"/>
                                  </p:stCondLst>
                                  <p:childTnLst>
                                    <p:set>
                                      <p:cBhvr>
                                        <p:cTn id="6" dur="1" fill="hold">
                                          <p:stCondLst>
                                            <p:cond delay="0"/>
                                          </p:stCondLst>
                                        </p:cTn>
                                        <p:tgtEl>
                                          <p:spTgt spid="11">
                                            <p:bg/>
                                          </p:spTgt>
                                        </p:tgtEl>
                                        <p:attrNameLst>
                                          <p:attrName>style.visibility</p:attrName>
                                        </p:attrNameLst>
                                      </p:cBhvr>
                                      <p:to>
                                        <p:strVal val="visible"/>
                                      </p:to>
                                    </p:set>
                                    <p:animEffect transition="in" filter="fade">
                                      <p:cBhvr>
                                        <p:cTn id="7" dur="100"/>
                                        <p:tgtEl>
                                          <p:spTgt spid="11">
                                            <p:bg/>
                                          </p:spTgt>
                                        </p:tgtEl>
                                      </p:cBhvr>
                                    </p:animEffect>
                                    <p:anim calcmode="lin" valueType="num">
                                      <p:cBhvr>
                                        <p:cTn id="8" dur="400" fill="hold"/>
                                        <p:tgtEl>
                                          <p:spTgt spid="11">
                                            <p:bg/>
                                          </p:spTgt>
                                        </p:tgtEl>
                                        <p:attrNameLst>
                                          <p:attrName>ppt_x</p:attrName>
                                        </p:attrNameLst>
                                      </p:cBhvr>
                                      <p:tavLst>
                                        <p:tav tm="0">
                                          <p:val>
                                            <p:strVal val="#ppt_x"/>
                                          </p:val>
                                        </p:tav>
                                        <p:tav tm="100000">
                                          <p:val>
                                            <p:strVal val="#ppt_x"/>
                                          </p:val>
                                        </p:tav>
                                      </p:tavLst>
                                    </p:anim>
                                    <p:anim calcmode="lin" valueType="num">
                                      <p:cBhvr>
                                        <p:cTn id="9" dur="400" fill="hold"/>
                                        <p:tgtEl>
                                          <p:spTgt spid="11">
                                            <p:bg/>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1">
                                            <p:bg/>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1">
                                            <p:bg/>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43" presetClass="entr" presetSubtype="0" fill="hold" grpId="0" nodeType="withEffect">
                                  <p:stCondLst>
                                    <p:cond delay="0"/>
                                  </p:stCondLst>
                                  <p:childTnLst>
                                    <p:set>
                                      <p:cBhvr>
                                        <p:cTn id="13" dur="1" fill="hold">
                                          <p:stCondLst>
                                            <p:cond delay="0"/>
                                          </p:stCondLst>
                                        </p:cTn>
                                        <p:tgtEl>
                                          <p:spTgt spid="11">
                                            <p:txEl>
                                              <p:pRg st="0" end="0"/>
                                            </p:txEl>
                                          </p:spTgt>
                                        </p:tgtEl>
                                        <p:attrNameLst>
                                          <p:attrName>style.visibility</p:attrName>
                                        </p:attrNameLst>
                                      </p:cBhvr>
                                      <p:to>
                                        <p:strVal val="visible"/>
                                      </p:to>
                                    </p:set>
                                    <p:animEffect transition="in" filter="fade">
                                      <p:cBhvr>
                                        <p:cTn id="14" dur="100"/>
                                        <p:tgtEl>
                                          <p:spTgt spid="11">
                                            <p:txEl>
                                              <p:pRg st="0" end="0"/>
                                            </p:txEl>
                                          </p:spTgt>
                                        </p:tgtEl>
                                      </p:cBhvr>
                                    </p:animEffect>
                                    <p:anim calcmode="lin" valueType="num">
                                      <p:cBhvr>
                                        <p:cTn id="15" dur="4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6" dur="400" fill="hold"/>
                                        <p:tgtEl>
                                          <p:spTgt spid="11">
                                            <p:txEl>
                                              <p:pRg st="0" end="0"/>
                                            </p:txEl>
                                          </p:spTgt>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11">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11">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3" name="Rectangle 2"/>
          <p:cNvSpPr>
            <a:spLocks noChangeArrowheads="1"/>
          </p:cNvSpPr>
          <p:nvPr/>
        </p:nvSpPr>
        <p:spPr bwMode="auto">
          <a:xfrm>
            <a:off x="2087563" y="4291013"/>
            <a:ext cx="12192000" cy="0"/>
          </a:xfrm>
          <a:prstGeom prst="rect">
            <a:avLst/>
          </a:prstGeom>
          <a:noFill/>
          <a:ln w="9525">
            <a:noFill/>
            <a:miter lim="800000"/>
          </a:ln>
        </p:spPr>
        <p:txBody>
          <a:bodyPr wrap="none" anchor="ctr">
            <a:spAutoFit/>
          </a:bodyPr>
          <a:lstStyle/>
          <a:p>
            <a:endParaRPr lang="zh-CN" altLang="en-US"/>
          </a:p>
        </p:txBody>
      </p:sp>
      <p:graphicFrame>
        <p:nvGraphicFramePr>
          <p:cNvPr id="6" name="Object 57"/>
          <p:cNvGraphicFramePr>
            <a:graphicFrameLocks noChangeAspect="1"/>
          </p:cNvGraphicFramePr>
          <p:nvPr/>
        </p:nvGraphicFramePr>
        <p:xfrm>
          <a:off x="4217159" y="1105907"/>
          <a:ext cx="2524837" cy="1064088"/>
        </p:xfrm>
        <a:graphic>
          <a:graphicData uri="http://schemas.openxmlformats.org/presentationml/2006/ole">
            <mc:AlternateContent xmlns:mc="http://schemas.openxmlformats.org/markup-compatibility/2006">
              <mc:Choice xmlns:v="urn:schemas-microsoft-com:vml" Requires="v">
                <p:oleObj spid="_x0000_s28725" name="" r:id="rId1" imgW="18592800" imgH="8229600" progId="">
                  <p:embed/>
                </p:oleObj>
              </mc:Choice>
              <mc:Fallback>
                <p:oleObj name="" r:id="rId1" imgW="18592800" imgH="8229600" progId="">
                  <p:embed/>
                  <p:pic>
                    <p:nvPicPr>
                      <p:cNvPr id="0" name="Object 57"/>
                      <p:cNvPicPr>
                        <a:picLocks noChangeAspect="1"/>
                      </p:cNvPicPr>
                      <p:nvPr/>
                    </p:nvPicPr>
                    <p:blipFill>
                      <a:blip r:embed="rId2"/>
                      <a:stretch>
                        <a:fillRect/>
                      </a:stretch>
                    </p:blipFill>
                    <p:spPr>
                      <a:xfrm>
                        <a:off x="4217159" y="1105907"/>
                        <a:ext cx="2524837" cy="1064088"/>
                      </a:xfrm>
                      <a:prstGeom prst="rect">
                        <a:avLst/>
                      </a:prstGeom>
                      <a:solidFill>
                        <a:srgbClr val="FFFFFF"/>
                      </a:solidFill>
                      <a:ln w="9525">
                        <a:noFill/>
                      </a:ln>
                    </p:spPr>
                  </p:pic>
                </p:oleObj>
              </mc:Fallback>
            </mc:AlternateContent>
          </a:graphicData>
        </a:graphic>
      </p:graphicFrame>
      <p:sp>
        <p:nvSpPr>
          <p:cNvPr id="11" name="Rectangle 3"/>
          <p:cNvSpPr txBox="1">
            <a:spLocks noChangeArrowheads="1"/>
          </p:cNvSpPr>
          <p:nvPr/>
        </p:nvSpPr>
        <p:spPr>
          <a:xfrm>
            <a:off x="1078173" y="1298220"/>
            <a:ext cx="3138985" cy="527050"/>
          </a:xfrm>
          <a:prstGeom prst="rect">
            <a:avLst/>
          </a:prstGeom>
          <a:noFill/>
          <a:ln>
            <a:noFill/>
          </a:ln>
          <a:effectLst>
            <a:softEdge rad="12700"/>
          </a:effectLst>
        </p:spPr>
        <p:txBody>
          <a:bodyPr lIns="90488" tIns="44450" rIns="90488" bIns="44450"/>
          <a:lstStyle>
            <a:defPPr>
              <a:defRPr lang="en-US"/>
            </a:defPPr>
            <a:lvl1pPr marL="228600" indent="-228600" eaLnBrk="1" hangingPunct="1">
              <a:lnSpc>
                <a:spcPct val="110000"/>
              </a:lnSpc>
              <a:spcBef>
                <a:spcPts val="1000"/>
              </a:spcBef>
              <a:buFontTx/>
              <a:buNone/>
              <a:defRPr sz="3300" b="1">
                <a:solidFill>
                  <a:srgbClr val="333333"/>
                </a:solidFill>
                <a:latin typeface="+mn-lt"/>
                <a:ea typeface="宋体" panose="02010600030101010101" pitchFamily="2" charset="-122"/>
              </a:defRPr>
            </a:lvl1pPr>
            <a:lvl2pPr marL="685800" indent="-228600" eaLnBrk="0" hangingPunct="0">
              <a:lnSpc>
                <a:spcPct val="90000"/>
              </a:lnSpc>
              <a:spcBef>
                <a:spcPts val="500"/>
              </a:spcBef>
              <a:buFont typeface="Arial" panose="020B0604020202020204" pitchFamily="34" charset="0"/>
              <a:buChar char="•"/>
              <a:defRPr sz="2400">
                <a:solidFill>
                  <a:srgbClr val="6E8798"/>
                </a:solidFill>
                <a:latin typeface="+mn-lt"/>
                <a:ea typeface="+mn-ea"/>
              </a:defRPr>
            </a:lvl2pPr>
            <a:lvl3pPr marL="1143000" indent="-228600" eaLnBrk="0" hangingPunct="0">
              <a:lnSpc>
                <a:spcPct val="90000"/>
              </a:lnSpc>
              <a:spcBef>
                <a:spcPts val="500"/>
              </a:spcBef>
              <a:buFont typeface="Arial" panose="020B0604020202020204" pitchFamily="34" charset="0"/>
              <a:buChar char="•"/>
              <a:defRPr sz="2000">
                <a:solidFill>
                  <a:srgbClr val="6E8798"/>
                </a:solidFill>
                <a:latin typeface="+mn-lt"/>
                <a:ea typeface="+mn-ea"/>
              </a:defRPr>
            </a:lvl3pPr>
            <a:lvl4pPr marL="1600200" indent="-228600" eaLnBrk="0" hangingPunct="0">
              <a:lnSpc>
                <a:spcPct val="90000"/>
              </a:lnSpc>
              <a:spcBef>
                <a:spcPts val="500"/>
              </a:spcBef>
              <a:buFont typeface="Arial" panose="020B0604020202020204" pitchFamily="34" charset="0"/>
              <a:buChar char="•"/>
              <a:defRPr sz="2000">
                <a:solidFill>
                  <a:srgbClr val="6E8798"/>
                </a:solidFill>
                <a:latin typeface="+mn-lt"/>
                <a:ea typeface="+mn-ea"/>
              </a:defRPr>
            </a:lvl4pPr>
            <a:lvl5pPr marL="2057400" indent="-228600" eaLnBrk="0" hangingPunct="0">
              <a:lnSpc>
                <a:spcPct val="90000"/>
              </a:lnSpc>
              <a:spcBef>
                <a:spcPts val="500"/>
              </a:spcBef>
              <a:buFont typeface="Arial" panose="020B0604020202020204" pitchFamily="34" charset="0"/>
              <a:buChar char="•"/>
              <a:defRPr sz="2000">
                <a:solidFill>
                  <a:srgbClr val="6E8798"/>
                </a:solidFill>
                <a:latin typeface="+mn-lt"/>
                <a:ea typeface="+mn-ea"/>
              </a:defRPr>
            </a:lvl5pPr>
            <a:lvl6pPr marL="2514600" indent="-228600">
              <a:lnSpc>
                <a:spcPct val="90000"/>
              </a:lnSpc>
              <a:spcBef>
                <a:spcPts val="500"/>
              </a:spcBef>
              <a:buFont typeface="Arial" panose="020B0604020202020204" pitchFamily="34" charset="0"/>
              <a:buChar char="•"/>
              <a:defRPr sz="1800">
                <a:latin typeface="+mn-lt"/>
                <a:ea typeface="+mn-ea"/>
              </a:defRPr>
            </a:lvl6pPr>
            <a:lvl7pPr marL="2971800" indent="-228600">
              <a:lnSpc>
                <a:spcPct val="90000"/>
              </a:lnSpc>
              <a:spcBef>
                <a:spcPts val="500"/>
              </a:spcBef>
              <a:buFont typeface="Arial" panose="020B0604020202020204" pitchFamily="34" charset="0"/>
              <a:buChar char="•"/>
              <a:defRPr sz="1800">
                <a:latin typeface="+mn-lt"/>
                <a:ea typeface="+mn-ea"/>
              </a:defRPr>
            </a:lvl7pPr>
            <a:lvl8pPr marL="3429000" indent="-228600">
              <a:lnSpc>
                <a:spcPct val="90000"/>
              </a:lnSpc>
              <a:spcBef>
                <a:spcPts val="500"/>
              </a:spcBef>
              <a:buFont typeface="Arial" panose="020B0604020202020204" pitchFamily="34" charset="0"/>
              <a:buChar char="•"/>
              <a:defRPr sz="1800">
                <a:latin typeface="+mn-lt"/>
                <a:ea typeface="+mn-ea"/>
              </a:defRPr>
            </a:lvl8pPr>
            <a:lvl9pPr marL="3886200" indent="-228600">
              <a:lnSpc>
                <a:spcPct val="90000"/>
              </a:lnSpc>
              <a:spcBef>
                <a:spcPts val="500"/>
              </a:spcBef>
              <a:buFont typeface="Arial" panose="020B0604020202020204" pitchFamily="34" charset="0"/>
              <a:buChar char="•"/>
              <a:defRPr sz="1800">
                <a:latin typeface="+mn-lt"/>
                <a:ea typeface="+mn-ea"/>
              </a:defRPr>
            </a:lvl9pPr>
          </a:lstStyle>
          <a:p>
            <a:pPr>
              <a:defRPr/>
            </a:pPr>
            <a:r>
              <a:rPr lang="zh-CN" altLang="en-US" sz="2800" dirty="0">
                <a:latin typeface="微软雅黑" panose="020B0503020204020204" pitchFamily="34" charset="-122"/>
                <a:ea typeface="微软雅黑" panose="020B0503020204020204" pitchFamily="34" charset="-122"/>
              </a:rPr>
              <a:t>综合资本成本率：</a:t>
            </a:r>
            <a:endParaRPr lang="zh-CN" altLang="en-US" sz="2800" dirty="0">
              <a:latin typeface="微软雅黑" panose="020B0503020204020204" pitchFamily="34" charset="-122"/>
              <a:ea typeface="微软雅黑" panose="020B0503020204020204" pitchFamily="34" charset="-122"/>
            </a:endParaRPr>
          </a:p>
        </p:txBody>
      </p:sp>
      <p:sp>
        <p:nvSpPr>
          <p:cNvPr id="13" name="矩形 12"/>
          <p:cNvSpPr/>
          <p:nvPr/>
        </p:nvSpPr>
        <p:spPr>
          <a:xfrm>
            <a:off x="1002921" y="5080308"/>
            <a:ext cx="10024470" cy="492443"/>
          </a:xfrm>
          <a:prstGeom prst="rect">
            <a:avLst/>
          </a:prstGeom>
        </p:spPr>
        <p:txBody>
          <a:bodyPr wrap="square">
            <a:spAutoFit/>
          </a:bodyPr>
          <a:lstStyle/>
          <a:p>
            <a:pPr>
              <a:defRPr/>
            </a:pPr>
            <a:r>
              <a:rPr lang="zh-CN" altLang="en-US" sz="2600" kern="1000" dirty="0">
                <a:latin typeface="微软雅黑" panose="020B0503020204020204" pitchFamily="34" charset="-122"/>
                <a:ea typeface="微软雅黑" panose="020B0503020204020204" pitchFamily="34" charset="-122"/>
                <a:cs typeface="Times New Roman" panose="02020603050405020304" pitchFamily="18" charset="0"/>
              </a:rPr>
              <a:t>注：</a:t>
            </a:r>
            <a:r>
              <a:rPr lang="en-US" altLang="zh-CN" sz="2600" kern="1000" dirty="0">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2600" b="1" kern="1000" dirty="0" err="1">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W</a:t>
            </a:r>
            <a:r>
              <a:rPr lang="en-US" altLang="zh-CN" sz="2000" b="1" kern="1000" baseline="-25000" dirty="0" err="1">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j</a:t>
            </a:r>
            <a:r>
              <a:rPr lang="zh-CN" altLang="en-US" sz="2600" kern="1000" dirty="0">
                <a:latin typeface="微软雅黑" panose="020B0503020204020204" pitchFamily="34" charset="-122"/>
                <a:ea typeface="微软雅黑" panose="020B0503020204020204" pitchFamily="34" charset="-122"/>
                <a:cs typeface="Times New Roman" panose="02020603050405020304" pitchFamily="18" charset="0"/>
              </a:rPr>
              <a:t>可以按账面价值、市场价值来确定，一般按市场价值确定。</a:t>
            </a:r>
            <a:endParaRPr lang="en-US" altLang="zh-CN" sz="2600" kern="1000" dirty="0">
              <a:latin typeface="微软雅黑" panose="020B0503020204020204" pitchFamily="34" charset="-122"/>
              <a:ea typeface="微软雅黑" panose="020B0503020204020204" pitchFamily="34" charset="-122"/>
              <a:cs typeface="Times New Roman" panose="02020603050405020304" pitchFamily="18" charset="0"/>
            </a:endParaRPr>
          </a:p>
        </p:txBody>
      </p:sp>
      <p:graphicFrame>
        <p:nvGraphicFramePr>
          <p:cNvPr id="2" name="表格 1"/>
          <p:cNvGraphicFramePr>
            <a:graphicFrameLocks noGrp="1"/>
          </p:cNvGraphicFramePr>
          <p:nvPr/>
        </p:nvGraphicFramePr>
        <p:xfrm>
          <a:off x="1093411" y="2246691"/>
          <a:ext cx="5389277" cy="2530024"/>
        </p:xfrm>
        <a:graphic>
          <a:graphicData uri="http://schemas.openxmlformats.org/drawingml/2006/table">
            <a:tbl>
              <a:tblPr>
                <a:tableStyleId>{22838BEF-8BB2-4498-84A7-C5851F593DF1}</a:tableStyleId>
              </a:tblPr>
              <a:tblGrid>
                <a:gridCol w="1255754"/>
                <a:gridCol w="1377841"/>
                <a:gridCol w="1377841"/>
                <a:gridCol w="1377841"/>
              </a:tblGrid>
              <a:tr h="469212">
                <a:tc>
                  <a:txBody>
                    <a:bodyPr/>
                    <a:lstStyle/>
                    <a:p>
                      <a:pPr algn="ctr" fontAlgn="ctr"/>
                      <a:endParaRPr lang="zh-CN" altLang="en-US" sz="20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2000" b="1" u="none" strike="noStrike" dirty="0">
                          <a:effectLst/>
                          <a:latin typeface="微软雅黑" panose="020B0503020204020204" pitchFamily="34" charset="-122"/>
                          <a:ea typeface="微软雅黑" panose="020B0503020204020204" pitchFamily="34" charset="-122"/>
                        </a:rPr>
                        <a:t>长期借款</a:t>
                      </a:r>
                      <a:endParaRPr lang="zh-CN" altLang="en-US" sz="20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2000" b="1" u="none" strike="noStrike" dirty="0">
                          <a:effectLst/>
                          <a:latin typeface="微软雅黑" panose="020B0503020204020204" pitchFamily="34" charset="-122"/>
                          <a:ea typeface="微软雅黑" panose="020B0503020204020204" pitchFamily="34" charset="-122"/>
                        </a:rPr>
                        <a:t>普通股</a:t>
                      </a:r>
                      <a:endParaRPr lang="zh-CN" altLang="en-US" sz="20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zh-CN" altLang="en-US" sz="2000" b="1" u="none" strike="noStrike">
                          <a:effectLst/>
                          <a:latin typeface="微软雅黑" panose="020B0503020204020204" pitchFamily="34" charset="-122"/>
                          <a:ea typeface="微软雅黑" panose="020B0503020204020204" pitchFamily="34" charset="-122"/>
                        </a:rPr>
                        <a:t>债券</a:t>
                      </a:r>
                      <a:endParaRPr lang="zh-CN" altLang="en-US" sz="2000" b="1"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r>
              <a:tr h="494309">
                <a:tc>
                  <a:txBody>
                    <a:bodyPr/>
                    <a:lstStyle/>
                    <a:p>
                      <a:pPr algn="ctr" fontAlgn="ctr"/>
                      <a:r>
                        <a:rPr lang="zh-CN" altLang="en-US" sz="2000" b="1" u="none" strike="noStrike" dirty="0">
                          <a:effectLst/>
                          <a:latin typeface="微软雅黑" panose="020B0503020204020204" pitchFamily="34" charset="-122"/>
                          <a:ea typeface="微软雅黑" panose="020B0503020204020204" pitchFamily="34" charset="-122"/>
                        </a:rPr>
                        <a:t>账面价值</a:t>
                      </a:r>
                      <a:endParaRPr lang="zh-CN" altLang="en-US" sz="20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en-US" altLang="zh-CN" sz="2000" b="1" u="none" strike="noStrike" dirty="0">
                          <a:effectLst/>
                          <a:latin typeface="微软雅黑" panose="020B0503020204020204" pitchFamily="34" charset="-122"/>
                          <a:ea typeface="微软雅黑" panose="020B0503020204020204" pitchFamily="34" charset="-122"/>
                        </a:rPr>
                        <a:t>1000</a:t>
                      </a:r>
                      <a:endParaRPr lang="en-US" altLang="zh-CN" sz="20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en-US" altLang="zh-CN" sz="2000" b="1" u="none" strike="noStrike" dirty="0">
                          <a:effectLst/>
                          <a:latin typeface="微软雅黑" panose="020B0503020204020204" pitchFamily="34" charset="-122"/>
                          <a:ea typeface="微软雅黑" panose="020B0503020204020204" pitchFamily="34" charset="-122"/>
                        </a:rPr>
                        <a:t>5000</a:t>
                      </a:r>
                      <a:endParaRPr lang="en-US" altLang="zh-CN" sz="20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en-US" altLang="zh-CN" sz="2000" b="1" u="none" strike="noStrike">
                          <a:effectLst/>
                          <a:latin typeface="微软雅黑" panose="020B0503020204020204" pitchFamily="34" charset="-122"/>
                          <a:ea typeface="微软雅黑" panose="020B0503020204020204" pitchFamily="34" charset="-122"/>
                        </a:rPr>
                        <a:t>4000</a:t>
                      </a:r>
                      <a:endParaRPr lang="en-US" altLang="zh-CN" sz="2000" b="1"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r>
              <a:tr h="488808">
                <a:tc>
                  <a:txBody>
                    <a:bodyPr/>
                    <a:lstStyle/>
                    <a:p>
                      <a:pPr algn="ctr" fontAlgn="ctr"/>
                      <a:r>
                        <a:rPr lang="zh-CN" altLang="en-US" sz="2000" b="1" u="none" strike="noStrike">
                          <a:effectLst/>
                          <a:latin typeface="微软雅黑" panose="020B0503020204020204" pitchFamily="34" charset="-122"/>
                          <a:ea typeface="微软雅黑" panose="020B0503020204020204" pitchFamily="34" charset="-122"/>
                        </a:rPr>
                        <a:t>资金比重</a:t>
                      </a:r>
                      <a:endParaRPr lang="zh-CN" altLang="en-US" sz="2000" b="1"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en-US" altLang="zh-CN" sz="2000" b="1" u="none" strike="noStrike" dirty="0">
                          <a:effectLst/>
                          <a:latin typeface="微软雅黑" panose="020B0503020204020204" pitchFamily="34" charset="-122"/>
                          <a:ea typeface="微软雅黑" panose="020B0503020204020204" pitchFamily="34" charset="-122"/>
                        </a:rPr>
                        <a:t>10%</a:t>
                      </a:r>
                      <a:endParaRPr lang="en-US" altLang="zh-CN" sz="20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en-US" altLang="zh-CN" sz="2000" b="1" u="none" strike="noStrike" dirty="0">
                          <a:effectLst/>
                          <a:latin typeface="微软雅黑" panose="020B0503020204020204" pitchFamily="34" charset="-122"/>
                          <a:ea typeface="微软雅黑" panose="020B0503020204020204" pitchFamily="34" charset="-122"/>
                        </a:rPr>
                        <a:t>50%</a:t>
                      </a:r>
                      <a:endParaRPr lang="en-US" altLang="zh-CN" sz="20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en-US" altLang="zh-CN" sz="2000" b="1" u="none" strike="noStrike" dirty="0">
                          <a:effectLst/>
                          <a:latin typeface="微软雅黑" panose="020B0503020204020204" pitchFamily="34" charset="-122"/>
                          <a:ea typeface="微软雅黑" panose="020B0503020204020204" pitchFamily="34" charset="-122"/>
                        </a:rPr>
                        <a:t>40%</a:t>
                      </a:r>
                      <a:endParaRPr lang="en-US" altLang="zh-CN" sz="20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r>
              <a:tr h="520344">
                <a:tc>
                  <a:txBody>
                    <a:bodyPr/>
                    <a:lstStyle/>
                    <a:p>
                      <a:pPr algn="ctr" fontAlgn="ctr"/>
                      <a:r>
                        <a:rPr lang="zh-CN" altLang="en-US" sz="2000" b="1" u="none" strike="noStrike" dirty="0">
                          <a:effectLst/>
                          <a:latin typeface="微软雅黑" panose="020B0503020204020204" pitchFamily="34" charset="-122"/>
                          <a:ea typeface="微软雅黑" panose="020B0503020204020204" pitchFamily="34" charset="-122"/>
                        </a:rPr>
                        <a:t>市场价值</a:t>
                      </a:r>
                      <a:endParaRPr lang="zh-CN" altLang="en-US" sz="20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en-US" altLang="zh-CN" sz="2000" b="1" u="none" strike="noStrike" dirty="0">
                          <a:effectLst/>
                          <a:latin typeface="微软雅黑" panose="020B0503020204020204" pitchFamily="34" charset="-122"/>
                          <a:ea typeface="微软雅黑" panose="020B0503020204020204" pitchFamily="34" charset="-122"/>
                        </a:rPr>
                        <a:t>1000</a:t>
                      </a:r>
                      <a:endParaRPr lang="en-US" altLang="zh-CN" sz="20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en-US" altLang="zh-CN" sz="2000" b="1" u="none" strike="noStrike" dirty="0">
                          <a:effectLst/>
                          <a:latin typeface="微软雅黑" panose="020B0503020204020204" pitchFamily="34" charset="-122"/>
                          <a:ea typeface="微软雅黑" panose="020B0503020204020204" pitchFamily="34" charset="-122"/>
                        </a:rPr>
                        <a:t>6000</a:t>
                      </a:r>
                      <a:endParaRPr lang="en-US" altLang="zh-CN" sz="20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en-US" altLang="zh-CN" sz="2000" b="1" u="none" strike="noStrike" dirty="0">
                          <a:effectLst/>
                          <a:latin typeface="微软雅黑" panose="020B0503020204020204" pitchFamily="34" charset="-122"/>
                          <a:ea typeface="微软雅黑" panose="020B0503020204020204" pitchFamily="34" charset="-122"/>
                        </a:rPr>
                        <a:t>4500</a:t>
                      </a:r>
                      <a:endParaRPr lang="en-US" altLang="zh-CN" sz="20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r>
              <a:tr h="557351">
                <a:tc>
                  <a:txBody>
                    <a:bodyPr/>
                    <a:lstStyle/>
                    <a:p>
                      <a:pPr algn="ctr" fontAlgn="ctr"/>
                      <a:r>
                        <a:rPr lang="zh-CN" altLang="en-US" sz="2000" b="1" u="none" strike="noStrike">
                          <a:effectLst/>
                          <a:latin typeface="微软雅黑" panose="020B0503020204020204" pitchFamily="34" charset="-122"/>
                          <a:ea typeface="微软雅黑" panose="020B0503020204020204" pitchFamily="34" charset="-122"/>
                        </a:rPr>
                        <a:t>资金比重</a:t>
                      </a:r>
                      <a:endParaRPr lang="zh-CN" altLang="en-US" sz="2000" b="1" i="0" u="none" strike="noStrike">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en-US" altLang="zh-CN" sz="2000" b="1" u="none" strike="noStrike" dirty="0">
                          <a:effectLst/>
                          <a:latin typeface="微软雅黑" panose="020B0503020204020204" pitchFamily="34" charset="-122"/>
                          <a:ea typeface="微软雅黑" panose="020B0503020204020204" pitchFamily="34" charset="-122"/>
                        </a:rPr>
                        <a:t>8.70%</a:t>
                      </a:r>
                      <a:endParaRPr lang="en-US" altLang="zh-CN" sz="20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en-US" altLang="zh-CN" sz="2000" b="1" u="none" strike="noStrike" dirty="0">
                          <a:effectLst/>
                          <a:latin typeface="微软雅黑" panose="020B0503020204020204" pitchFamily="34" charset="-122"/>
                          <a:ea typeface="微软雅黑" panose="020B0503020204020204" pitchFamily="34" charset="-122"/>
                        </a:rPr>
                        <a:t>52.17%</a:t>
                      </a:r>
                      <a:endParaRPr lang="en-US" altLang="zh-CN" sz="20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c>
                  <a:txBody>
                    <a:bodyPr/>
                    <a:lstStyle/>
                    <a:p>
                      <a:pPr algn="ctr" fontAlgn="ctr"/>
                      <a:r>
                        <a:rPr lang="en-US" altLang="zh-CN" sz="2000" b="1" u="none" strike="noStrike" dirty="0">
                          <a:effectLst/>
                          <a:latin typeface="微软雅黑" panose="020B0503020204020204" pitchFamily="34" charset="-122"/>
                          <a:ea typeface="微软雅黑" panose="020B0503020204020204" pitchFamily="34" charset="-122"/>
                        </a:rPr>
                        <a:t>39.13%</a:t>
                      </a:r>
                      <a:endParaRPr lang="en-US" altLang="zh-CN" sz="2000" b="1" i="0" u="none" strike="noStrike" dirty="0">
                        <a:solidFill>
                          <a:srgbClr val="000000"/>
                        </a:solidFill>
                        <a:effectLst/>
                        <a:latin typeface="微软雅黑" panose="020B0503020204020204" pitchFamily="34" charset="-122"/>
                        <a:ea typeface="微软雅黑" panose="020B0503020204020204" pitchFamily="34" charset="-122"/>
                      </a:endParaRPr>
                    </a:p>
                  </a:txBody>
                  <a:tcPr marL="9525" marR="9525" marT="9525" marB="0" anchor="ctr"/>
                </a:tc>
              </a:tr>
            </a:tbl>
          </a:graphicData>
        </a:graphic>
      </p:graphicFrame>
      <p:sp>
        <p:nvSpPr>
          <p:cNvPr id="14" name="Oval 23"/>
          <p:cNvSpPr/>
          <p:nvPr/>
        </p:nvSpPr>
        <p:spPr>
          <a:xfrm>
            <a:off x="6782938" y="3002508"/>
            <a:ext cx="531694" cy="531423"/>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en-US" sz="2400">
              <a:solidFill>
                <a:srgbClr val="00574C"/>
              </a:solidFill>
              <a:latin typeface="Calibri" panose="020F0502020204030204"/>
            </a:endParaRPr>
          </a:p>
        </p:txBody>
      </p:sp>
      <p:sp>
        <p:nvSpPr>
          <p:cNvPr id="26" name="矩形 25"/>
          <p:cNvSpPr/>
          <p:nvPr/>
        </p:nvSpPr>
        <p:spPr>
          <a:xfrm>
            <a:off x="7479803" y="2083264"/>
            <a:ext cx="3354252" cy="540341"/>
          </a:xfrm>
          <a:prstGeom prst="rect">
            <a:avLst/>
          </a:prstGeom>
        </p:spPr>
        <p:txBody>
          <a:bodyPr wrap="none">
            <a:spAutoFit/>
          </a:bodyPr>
          <a:lstStyle/>
          <a:p>
            <a:pPr>
              <a:lnSpc>
                <a:spcPct val="150000"/>
              </a:lnSpc>
              <a:defRPr/>
            </a:pPr>
            <a:r>
              <a:rPr lang="en-US" altLang="zh-CN" sz="2200" b="1" kern="1000" dirty="0" err="1">
                <a:latin typeface="微软雅黑" panose="020B0503020204020204" pitchFamily="34" charset="-122"/>
                <a:ea typeface="微软雅黑" panose="020B0503020204020204" pitchFamily="34" charset="-122"/>
                <a:cs typeface="Times New Roman" panose="02020603050405020304" pitchFamily="18" charset="0"/>
              </a:rPr>
              <a:t>K</a:t>
            </a:r>
            <a:r>
              <a:rPr lang="en-US" altLang="zh-CN" sz="2200" b="1" kern="1000" baseline="-25000" dirty="0" err="1">
                <a:latin typeface="微软雅黑" panose="020B0503020204020204" pitchFamily="34" charset="-122"/>
                <a:ea typeface="微软雅黑" panose="020B0503020204020204" pitchFamily="34" charset="-122"/>
                <a:cs typeface="Times New Roman" panose="02020603050405020304" pitchFamily="18" charset="0"/>
              </a:rPr>
              <a:t>w</a:t>
            </a:r>
            <a:r>
              <a:rPr lang="zh-CN" altLang="en-US" sz="2200" kern="1000" dirty="0">
                <a:latin typeface="微软雅黑" panose="020B0503020204020204" pitchFamily="34" charset="-122"/>
                <a:ea typeface="微软雅黑" panose="020B0503020204020204" pitchFamily="34" charset="-122"/>
                <a:cs typeface="Times New Roman" panose="02020603050405020304" pitchFamily="18" charset="0"/>
              </a:rPr>
              <a:t>为加权平均资本成本率</a:t>
            </a:r>
            <a:endParaRPr lang="en-US" altLang="zh-CN" sz="2200" kern="10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7" name="矩形 26"/>
          <p:cNvSpPr/>
          <p:nvPr/>
        </p:nvSpPr>
        <p:spPr>
          <a:xfrm>
            <a:off x="7513511" y="2915779"/>
            <a:ext cx="3332964" cy="600164"/>
          </a:xfrm>
          <a:prstGeom prst="rect">
            <a:avLst/>
          </a:prstGeom>
        </p:spPr>
        <p:txBody>
          <a:bodyPr wrap="none">
            <a:spAutoFit/>
          </a:bodyPr>
          <a:lstStyle/>
          <a:p>
            <a:pPr>
              <a:lnSpc>
                <a:spcPct val="150000"/>
              </a:lnSpc>
              <a:defRPr/>
            </a:pPr>
            <a:r>
              <a:rPr lang="en-US" altLang="zh-CN" sz="2200" b="1" kern="1000" dirty="0" err="1">
                <a:latin typeface="微软雅黑" panose="020B0503020204020204" pitchFamily="34" charset="-122"/>
                <a:ea typeface="微软雅黑" panose="020B0503020204020204" pitchFamily="34" charset="-122"/>
                <a:cs typeface="Times New Roman" panose="02020603050405020304" pitchFamily="18" charset="0"/>
              </a:rPr>
              <a:t>K</a:t>
            </a:r>
            <a:r>
              <a:rPr lang="en-US" altLang="zh-CN" sz="2200" b="1" kern="1000" baseline="-25000" dirty="0" err="1">
                <a:latin typeface="微软雅黑" panose="020B0503020204020204" pitchFamily="34" charset="-122"/>
                <a:ea typeface="微软雅黑" panose="020B0503020204020204" pitchFamily="34" charset="-122"/>
                <a:cs typeface="Times New Roman" panose="02020603050405020304" pitchFamily="18" charset="0"/>
              </a:rPr>
              <a:t>j</a:t>
            </a:r>
            <a:r>
              <a:rPr lang="zh-CN" altLang="en-US" sz="2200" kern="1000" dirty="0">
                <a:latin typeface="微软雅黑" panose="020B0503020204020204" pitchFamily="34" charset="-122"/>
                <a:ea typeface="微软雅黑" panose="020B0503020204020204" pitchFamily="34" charset="-122"/>
                <a:cs typeface="Times New Roman" panose="02020603050405020304" pitchFamily="18" charset="0"/>
              </a:rPr>
              <a:t>为第</a:t>
            </a:r>
            <a:r>
              <a:rPr lang="en-US" altLang="zh-CN" sz="2200" kern="1000" dirty="0">
                <a:latin typeface="微软雅黑" panose="020B0503020204020204" pitchFamily="34" charset="-122"/>
                <a:ea typeface="微软雅黑" panose="020B0503020204020204" pitchFamily="34" charset="-122"/>
                <a:cs typeface="Times New Roman" panose="02020603050405020304" pitchFamily="18" charset="0"/>
              </a:rPr>
              <a:t>j</a:t>
            </a:r>
            <a:r>
              <a:rPr lang="zh-CN" altLang="en-US" sz="2200" kern="1000" dirty="0">
                <a:latin typeface="微软雅黑" panose="020B0503020204020204" pitchFamily="34" charset="-122"/>
                <a:ea typeface="微软雅黑" panose="020B0503020204020204" pitchFamily="34" charset="-122"/>
                <a:cs typeface="Times New Roman" panose="02020603050405020304" pitchFamily="18" charset="0"/>
              </a:rPr>
              <a:t>类个别资本成本率</a:t>
            </a:r>
            <a:endParaRPr lang="en-US" altLang="zh-CN" sz="2200" kern="10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8" name="矩形 27"/>
          <p:cNvSpPr/>
          <p:nvPr/>
        </p:nvSpPr>
        <p:spPr>
          <a:xfrm>
            <a:off x="7534570" y="3775585"/>
            <a:ext cx="3449983" cy="1048172"/>
          </a:xfrm>
          <a:prstGeom prst="rect">
            <a:avLst/>
          </a:prstGeom>
        </p:spPr>
        <p:txBody>
          <a:bodyPr wrap="none">
            <a:spAutoFit/>
          </a:bodyPr>
          <a:lstStyle/>
          <a:p>
            <a:pPr>
              <a:lnSpc>
                <a:spcPct val="150000"/>
              </a:lnSpc>
              <a:defRPr/>
            </a:pPr>
            <a:r>
              <a:rPr lang="en-US" altLang="zh-CN" sz="2200" b="1" kern="1000" dirty="0" err="1">
                <a:latin typeface="微软雅黑" panose="020B0503020204020204" pitchFamily="34" charset="-122"/>
                <a:ea typeface="微软雅黑" panose="020B0503020204020204" pitchFamily="34" charset="-122"/>
                <a:cs typeface="Times New Roman" panose="02020603050405020304" pitchFamily="18" charset="0"/>
              </a:rPr>
              <a:t>W</a:t>
            </a:r>
            <a:r>
              <a:rPr lang="en-US" altLang="zh-CN" sz="2200" b="1" kern="1000" baseline="-25000" dirty="0" err="1">
                <a:latin typeface="微软雅黑" panose="020B0503020204020204" pitchFamily="34" charset="-122"/>
                <a:ea typeface="微软雅黑" panose="020B0503020204020204" pitchFamily="34" charset="-122"/>
                <a:cs typeface="Times New Roman" panose="02020603050405020304" pitchFamily="18" charset="0"/>
              </a:rPr>
              <a:t>j</a:t>
            </a:r>
            <a:r>
              <a:rPr lang="zh-CN" altLang="en-US" sz="2200" kern="1000" dirty="0">
                <a:latin typeface="微软雅黑" panose="020B0503020204020204" pitchFamily="34" charset="-122"/>
                <a:ea typeface="微软雅黑" panose="020B0503020204020204" pitchFamily="34" charset="-122"/>
                <a:cs typeface="Times New Roman" panose="02020603050405020304" pitchFamily="18" charset="0"/>
              </a:rPr>
              <a:t>为第</a:t>
            </a:r>
            <a:r>
              <a:rPr lang="en-US" altLang="zh-CN" sz="2200" kern="1000" dirty="0">
                <a:latin typeface="微软雅黑" panose="020B0503020204020204" pitchFamily="34" charset="-122"/>
                <a:ea typeface="微软雅黑" panose="020B0503020204020204" pitchFamily="34" charset="-122"/>
                <a:cs typeface="Times New Roman" panose="02020603050405020304" pitchFamily="18" charset="0"/>
              </a:rPr>
              <a:t>j</a:t>
            </a:r>
            <a:r>
              <a:rPr lang="zh-CN" altLang="en-US" sz="2200" kern="1000" dirty="0">
                <a:latin typeface="微软雅黑" panose="020B0503020204020204" pitchFamily="34" charset="-122"/>
                <a:ea typeface="微软雅黑" panose="020B0503020204020204" pitchFamily="34" charset="-122"/>
                <a:cs typeface="Times New Roman" panose="02020603050405020304" pitchFamily="18" charset="0"/>
              </a:rPr>
              <a:t>类个别资金占全部</a:t>
            </a:r>
            <a:endParaRPr lang="en-US" altLang="zh-CN" sz="2200" kern="1000" dirty="0">
              <a:latin typeface="微软雅黑" panose="020B0503020204020204" pitchFamily="34" charset="-122"/>
              <a:ea typeface="微软雅黑" panose="020B0503020204020204" pitchFamily="34" charset="-122"/>
              <a:cs typeface="Times New Roman" panose="02020603050405020304" pitchFamily="18" charset="0"/>
            </a:endParaRPr>
          </a:p>
          <a:p>
            <a:pPr>
              <a:lnSpc>
                <a:spcPct val="150000"/>
              </a:lnSpc>
              <a:defRPr/>
            </a:pPr>
            <a:r>
              <a:rPr lang="zh-CN" altLang="en-US" sz="2200" kern="1000" dirty="0">
                <a:latin typeface="微软雅黑" panose="020B0503020204020204" pitchFamily="34" charset="-122"/>
                <a:ea typeface="微软雅黑" panose="020B0503020204020204" pitchFamily="34" charset="-122"/>
                <a:cs typeface="Times New Roman" panose="02020603050405020304" pitchFamily="18" charset="0"/>
              </a:rPr>
              <a:t>资金的比重</a:t>
            </a:r>
            <a:endParaRPr lang="zh-CN" altLang="en-US" sz="2200" kern="10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9" name="Oval 23"/>
          <p:cNvSpPr/>
          <p:nvPr/>
        </p:nvSpPr>
        <p:spPr>
          <a:xfrm>
            <a:off x="6798860" y="3823648"/>
            <a:ext cx="531694" cy="531423"/>
          </a:xfrm>
          <a:prstGeom prst="ellips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en-US" sz="2400">
              <a:solidFill>
                <a:srgbClr val="00574C"/>
              </a:solidFill>
              <a:latin typeface="Calibri" panose="020F0502020204030204"/>
            </a:endParaRPr>
          </a:p>
        </p:txBody>
      </p:sp>
      <p:sp>
        <p:nvSpPr>
          <p:cNvPr id="30" name="Oval 23"/>
          <p:cNvSpPr/>
          <p:nvPr/>
        </p:nvSpPr>
        <p:spPr>
          <a:xfrm>
            <a:off x="6785212" y="2213212"/>
            <a:ext cx="531694" cy="531423"/>
          </a:xfrm>
          <a:prstGeom prst="ellipse">
            <a:avLst/>
          </a:pr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8565"/>
            <a:endParaRPr lang="en-US" sz="2400">
              <a:solidFill>
                <a:srgbClr val="00574C"/>
              </a:solidFill>
              <a:latin typeface="Calibri" panose="020F0502020204030204"/>
            </a:endParaRPr>
          </a:p>
        </p:txBody>
      </p:sp>
      <p:sp>
        <p:nvSpPr>
          <p:cNvPr id="16" name="灯片编号占位符 2"/>
          <p:cNvSpPr>
            <a:spLocks noGrp="1"/>
          </p:cNvSpPr>
          <p:nvPr>
            <p:ph type="sldNum" sz="quarter" idx="12"/>
          </p:nvPr>
        </p:nvSpPr>
        <p:spPr>
          <a:xfrm>
            <a:off x="11323638" y="6240463"/>
            <a:ext cx="495300" cy="354012"/>
          </a:xfrm>
        </p:spPr>
        <p:txBody>
          <a:bodyPr/>
          <a:lstStyle/>
          <a:p>
            <a:pPr>
              <a:defRPr/>
            </a:pPr>
            <a:fld id="{D7B2561F-8D0C-4E92-B875-E1FFE0E129D5}" type="slidenum">
              <a:rPr lang="en-US"/>
            </a:fld>
            <a:endParaRPr lang="en-US" dirty="0"/>
          </a:p>
        </p:txBody>
      </p:sp>
      <p:sp>
        <p:nvSpPr>
          <p:cNvPr id="18" name="标题 4"/>
          <p:cNvSpPr txBox="1"/>
          <p:nvPr/>
        </p:nvSpPr>
        <p:spPr>
          <a:xfrm>
            <a:off x="838200" y="146601"/>
            <a:ext cx="10515600" cy="535531"/>
          </a:xfrm>
          <a:prstGeom prst="rect">
            <a:avLst/>
          </a:prstGeom>
        </p:spPr>
        <p:txBody>
          <a:bodyPr>
            <a:spAutoFit/>
          </a:bodyPr>
          <a:lstStyle/>
          <a:p>
            <a:pPr algn="ctr" fontAlgn="auto">
              <a:lnSpc>
                <a:spcPct val="90000"/>
              </a:lnSpc>
              <a:spcAft>
                <a:spcPts val="0"/>
              </a:spcAft>
              <a:defRPr/>
            </a:pPr>
            <a:r>
              <a:rPr lang="zh-CN" altLang="en-US" sz="3200" b="1" dirty="0">
                <a:solidFill>
                  <a:schemeClr val="bg2">
                    <a:lumMod val="50000"/>
                  </a:schemeClr>
                </a:solidFill>
                <a:latin typeface="微软雅黑" panose="020B0503020204020204" pitchFamily="34" charset="-122"/>
                <a:ea typeface="微软雅黑" panose="020B0503020204020204" pitchFamily="34" charset="-122"/>
                <a:cs typeface="+mj-cs"/>
              </a:rPr>
              <a:t>   </a:t>
            </a:r>
            <a:r>
              <a:rPr lang="en-US" altLang="zh-CN" sz="2800" b="1" dirty="0">
                <a:solidFill>
                  <a:schemeClr val="bg2">
                    <a:lumMod val="50000"/>
                  </a:schemeClr>
                </a:solidFill>
                <a:latin typeface="微软雅黑" panose="020B0503020204020204" pitchFamily="34" charset="-122"/>
                <a:ea typeface="微软雅黑" panose="020B0503020204020204" pitchFamily="34" charset="-122"/>
              </a:rPr>
              <a:t>3.</a:t>
            </a:r>
            <a:r>
              <a:rPr lang="zh-CN" altLang="en-US" sz="3200" b="1" dirty="0">
                <a:solidFill>
                  <a:schemeClr val="bg2">
                    <a:lumMod val="50000"/>
                  </a:schemeClr>
                </a:solidFill>
                <a:latin typeface="微软雅黑" panose="020B0503020204020204" pitchFamily="34" charset="-122"/>
                <a:ea typeface="微软雅黑" panose="020B0503020204020204" pitchFamily="34" charset="-122"/>
              </a:rPr>
              <a:t>计算综合资本成本率</a:t>
            </a:r>
            <a:endParaRPr lang="zh-CN" altLang="en-US" sz="3200" b="1" dirty="0">
              <a:solidFill>
                <a:schemeClr val="bg2">
                  <a:lumMod val="50000"/>
                </a:schemeClr>
              </a:solidFill>
              <a:latin typeface="微软雅黑" panose="020B0503020204020204" pitchFamily="34" charset="-122"/>
              <a:ea typeface="微软雅黑" panose="020B0503020204020204" pitchFamily="34" charset="-122"/>
            </a:endParaRPr>
          </a:p>
        </p:txBody>
      </p:sp>
      <p:grpSp>
        <p:nvGrpSpPr>
          <p:cNvPr id="20" name="组合 36"/>
          <p:cNvGrpSpPr/>
          <p:nvPr/>
        </p:nvGrpSpPr>
        <p:grpSpPr bwMode="auto">
          <a:xfrm>
            <a:off x="3383604" y="798722"/>
            <a:ext cx="5894868" cy="117878"/>
            <a:chOff x="5357217" y="1143000"/>
            <a:chExt cx="1490133" cy="101600"/>
          </a:xfrm>
        </p:grpSpPr>
        <p:cxnSp>
          <p:nvCxnSpPr>
            <p:cNvPr id="21" name="Straight Connector 30"/>
            <p:cNvCxnSpPr/>
            <p:nvPr/>
          </p:nvCxnSpPr>
          <p:spPr>
            <a:xfrm>
              <a:off x="5357217" y="1143000"/>
              <a:ext cx="1490133"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31"/>
            <p:cNvCxnSpPr/>
            <p:nvPr/>
          </p:nvCxnSpPr>
          <p:spPr>
            <a:xfrm>
              <a:off x="5509516" y="1244600"/>
              <a:ext cx="1185535"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grpId="0" nodeType="withEffect">
                                  <p:stCondLst>
                                    <p:cond delay="0"/>
                                  </p:stCondLst>
                                  <p:childTnLst>
                                    <p:set>
                                      <p:cBhvr>
                                        <p:cTn id="6" dur="1" fill="hold">
                                          <p:stCondLst>
                                            <p:cond delay="0"/>
                                          </p:stCondLst>
                                        </p:cTn>
                                        <p:tgtEl>
                                          <p:spTgt spid="11">
                                            <p:bg/>
                                          </p:spTgt>
                                        </p:tgtEl>
                                        <p:attrNameLst>
                                          <p:attrName>style.visibility</p:attrName>
                                        </p:attrNameLst>
                                      </p:cBhvr>
                                      <p:to>
                                        <p:strVal val="visible"/>
                                      </p:to>
                                    </p:set>
                                    <p:animEffect transition="in" filter="fade">
                                      <p:cBhvr>
                                        <p:cTn id="7" dur="100"/>
                                        <p:tgtEl>
                                          <p:spTgt spid="11">
                                            <p:bg/>
                                          </p:spTgt>
                                        </p:tgtEl>
                                      </p:cBhvr>
                                    </p:animEffect>
                                    <p:anim calcmode="lin" valueType="num">
                                      <p:cBhvr>
                                        <p:cTn id="8" dur="400" fill="hold"/>
                                        <p:tgtEl>
                                          <p:spTgt spid="11">
                                            <p:bg/>
                                          </p:spTgt>
                                        </p:tgtEl>
                                        <p:attrNameLst>
                                          <p:attrName>ppt_x</p:attrName>
                                        </p:attrNameLst>
                                      </p:cBhvr>
                                      <p:tavLst>
                                        <p:tav tm="0">
                                          <p:val>
                                            <p:strVal val="#ppt_x"/>
                                          </p:val>
                                        </p:tav>
                                        <p:tav tm="100000">
                                          <p:val>
                                            <p:strVal val="#ppt_x"/>
                                          </p:val>
                                        </p:tav>
                                      </p:tavLst>
                                    </p:anim>
                                    <p:anim calcmode="lin" valueType="num">
                                      <p:cBhvr>
                                        <p:cTn id="9" dur="400" fill="hold"/>
                                        <p:tgtEl>
                                          <p:spTgt spid="11">
                                            <p:bg/>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1">
                                            <p:bg/>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1">
                                            <p:bg/>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par>
                                <p:cTn id="12" presetID="43" presetClass="entr" presetSubtype="0" fill="hold" grpId="0" nodeType="withEffect">
                                  <p:stCondLst>
                                    <p:cond delay="0"/>
                                  </p:stCondLst>
                                  <p:childTnLst>
                                    <p:set>
                                      <p:cBhvr>
                                        <p:cTn id="13" dur="1" fill="hold">
                                          <p:stCondLst>
                                            <p:cond delay="0"/>
                                          </p:stCondLst>
                                        </p:cTn>
                                        <p:tgtEl>
                                          <p:spTgt spid="11">
                                            <p:txEl>
                                              <p:pRg st="0" end="0"/>
                                            </p:txEl>
                                          </p:spTgt>
                                        </p:tgtEl>
                                        <p:attrNameLst>
                                          <p:attrName>style.visibility</p:attrName>
                                        </p:attrNameLst>
                                      </p:cBhvr>
                                      <p:to>
                                        <p:strVal val="visible"/>
                                      </p:to>
                                    </p:set>
                                    <p:animEffect transition="in" filter="fade">
                                      <p:cBhvr>
                                        <p:cTn id="14" dur="100"/>
                                        <p:tgtEl>
                                          <p:spTgt spid="11">
                                            <p:txEl>
                                              <p:pRg st="0" end="0"/>
                                            </p:txEl>
                                          </p:spTgt>
                                        </p:tgtEl>
                                      </p:cBhvr>
                                    </p:animEffect>
                                    <p:anim calcmode="lin" valueType="num">
                                      <p:cBhvr>
                                        <p:cTn id="15" dur="4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16" dur="400" fill="hold"/>
                                        <p:tgtEl>
                                          <p:spTgt spid="11">
                                            <p:txEl>
                                              <p:pRg st="0" end="0"/>
                                            </p:txEl>
                                          </p:spTgt>
                                        </p:tgtEl>
                                        <p:attrNameLst>
                                          <p:attrName>ppt_y</p:attrName>
                                        </p:attrNameLst>
                                      </p:cBhvr>
                                      <p:tavLst>
                                        <p:tav tm="0">
                                          <p:val>
                                            <p:strVal val="#ppt_y+0.31"/>
                                          </p:val>
                                        </p:tav>
                                        <p:tav tm="100000">
                                          <p:val>
                                            <p:strVal val="#ppt_y+0.31"/>
                                          </p:val>
                                        </p:tav>
                                      </p:tavLst>
                                    </p:anim>
                                    <p:anim calcmode="lin" valueType="num">
                                      <p:cBhvr>
                                        <p:cTn id="17" dur="600" decel="50000" fill="hold">
                                          <p:stCondLst>
                                            <p:cond delay="400"/>
                                          </p:stCondLst>
                                        </p:cTn>
                                        <p:tgtEl>
                                          <p:spTgt spid="11">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8" dur="600" decel="50000" fill="hold">
                                          <p:stCondLst>
                                            <p:cond delay="400"/>
                                          </p:stCondLst>
                                        </p:cTn>
                                        <p:tgtEl>
                                          <p:spTgt spid="11">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fade">
                                      <p:cBhvr>
                                        <p:cTn id="28" dur="500"/>
                                        <p:tgtEl>
                                          <p:spTgt spid="1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7"/>
                                        </p:tgtEl>
                                        <p:attrNameLst>
                                          <p:attrName>style.visibility</p:attrName>
                                        </p:attrNameLst>
                                      </p:cBhvr>
                                      <p:to>
                                        <p:strVal val="visible"/>
                                      </p:to>
                                    </p:set>
                                    <p:animEffect transition="in" filter="fade">
                                      <p:cBhvr>
                                        <p:cTn id="34" dur="500"/>
                                        <p:tgtEl>
                                          <p:spTgt spid="2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500"/>
                                        <p:tgtEl>
                                          <p:spTgt spid="2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500"/>
                                        <p:tgtEl>
                                          <p:spTgt spid="30"/>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37" fill="hold" grpId="0" nodeType="click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barn(outVertical)">
                                      <p:cBhvr>
                                        <p:cTn id="48" dur="500"/>
                                        <p:tgtEl>
                                          <p:spTgt spid="13"/>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fade">
                                      <p:cBhvr>
                                        <p:cTn id="53" dur="1000"/>
                                        <p:tgtEl>
                                          <p:spTgt spid="2"/>
                                        </p:tgtEl>
                                      </p:cBhvr>
                                    </p:animEffect>
                                    <p:anim calcmode="lin" valueType="num">
                                      <p:cBhvr>
                                        <p:cTn id="54" dur="1000" fill="hold"/>
                                        <p:tgtEl>
                                          <p:spTgt spid="2"/>
                                        </p:tgtEl>
                                        <p:attrNameLst>
                                          <p:attrName>ppt_x</p:attrName>
                                        </p:attrNameLst>
                                      </p:cBhvr>
                                      <p:tavLst>
                                        <p:tav tm="0">
                                          <p:val>
                                            <p:strVal val="#ppt_x"/>
                                          </p:val>
                                        </p:tav>
                                        <p:tav tm="100000">
                                          <p:val>
                                            <p:strVal val="#ppt_x"/>
                                          </p:val>
                                        </p:tav>
                                      </p:tavLst>
                                    </p:anim>
                                    <p:anim calcmode="lin" valueType="num">
                                      <p:cBhvr>
                                        <p:cTn id="5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build="p"/>
      <p:bldP spid="13" grpId="0"/>
      <p:bldP spid="14" grpId="0" animBg="1"/>
      <p:bldP spid="26" grpId="0"/>
      <p:bldP spid="27" grpId="0"/>
      <p:bldP spid="28" grpId="0"/>
      <p:bldP spid="29" grpId="0" animBg="1"/>
      <p:bldP spid="3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4"/>
          <p:cNvGrpSpPr/>
          <p:nvPr/>
        </p:nvGrpSpPr>
        <p:grpSpPr bwMode="auto">
          <a:xfrm>
            <a:off x="483549" y="784400"/>
            <a:ext cx="11148065" cy="1931505"/>
            <a:chOff x="427243" y="1202320"/>
            <a:chExt cx="8778011" cy="3273903"/>
          </a:xfrm>
        </p:grpSpPr>
        <p:sp>
          <p:nvSpPr>
            <p:cNvPr id="66571" name="矩形 8"/>
            <p:cNvSpPr/>
            <p:nvPr/>
          </p:nvSpPr>
          <p:spPr bwMode="auto">
            <a:xfrm>
              <a:off x="598605" y="1582388"/>
              <a:ext cx="8606649" cy="2893835"/>
            </a:xfrm>
            <a:prstGeom prst="rect">
              <a:avLst/>
            </a:prstGeom>
            <a:noFill/>
            <a:ln w="25400">
              <a:solidFill>
                <a:srgbClr val="0070C0"/>
              </a:solidFill>
              <a:miter lim="800000"/>
            </a:ln>
          </p:spPr>
          <p:txBody>
            <a:bodyPr/>
            <a:lstStyle/>
            <a:p>
              <a:pPr>
                <a:lnSpc>
                  <a:spcPct val="130000"/>
                </a:lnSpc>
              </a:pPr>
              <a:r>
                <a:rPr lang="en-US" altLang="zh-CN" sz="2800" b="1" dirty="0">
                  <a:solidFill>
                    <a:srgbClr val="333333"/>
                  </a:solidFill>
                  <a:latin typeface="Times New Roman" panose="02020603050405020304" pitchFamily="18" charset="0"/>
                </a:rPr>
                <a:t>       </a:t>
              </a:r>
              <a:r>
                <a:rPr lang="zh-CN" altLang="zh-CN" sz="2600" dirty="0">
                  <a:solidFill>
                    <a:srgbClr val="333333"/>
                  </a:solidFill>
                  <a:latin typeface="微软雅黑" panose="020B0503020204020204" pitchFamily="34" charset="-122"/>
                  <a:ea typeface="微软雅黑" panose="020B0503020204020204" pitchFamily="34" charset="-122"/>
                </a:rPr>
                <a:t>某企业现有资本总额</a:t>
              </a:r>
              <a:r>
                <a:rPr lang="en-US" altLang="zh-CN" sz="2600" dirty="0">
                  <a:solidFill>
                    <a:srgbClr val="333333"/>
                  </a:solidFill>
                  <a:latin typeface="微软雅黑" panose="020B0503020204020204" pitchFamily="34" charset="-122"/>
                  <a:ea typeface="微软雅黑" panose="020B0503020204020204" pitchFamily="34" charset="-122"/>
                </a:rPr>
                <a:t>8 000</a:t>
              </a:r>
              <a:r>
                <a:rPr lang="zh-CN" altLang="zh-CN" sz="2600" dirty="0">
                  <a:solidFill>
                    <a:srgbClr val="333333"/>
                  </a:solidFill>
                  <a:latin typeface="微软雅黑" panose="020B0503020204020204" pitchFamily="34" charset="-122"/>
                  <a:ea typeface="微软雅黑" panose="020B0503020204020204" pitchFamily="34" charset="-122"/>
                </a:rPr>
                <a:t>万元，其中长期借款</a:t>
              </a:r>
              <a:r>
                <a:rPr lang="en-US" altLang="zh-CN" sz="2600" dirty="0">
                  <a:solidFill>
                    <a:srgbClr val="333333"/>
                  </a:solidFill>
                  <a:latin typeface="微软雅黑" panose="020B0503020204020204" pitchFamily="34" charset="-122"/>
                  <a:ea typeface="微软雅黑" panose="020B0503020204020204" pitchFamily="34" charset="-122"/>
                </a:rPr>
                <a:t>1 500</a:t>
              </a:r>
              <a:r>
                <a:rPr lang="zh-CN" altLang="zh-CN" sz="2600" dirty="0">
                  <a:solidFill>
                    <a:srgbClr val="333333"/>
                  </a:solidFill>
                  <a:latin typeface="微软雅黑" panose="020B0503020204020204" pitchFamily="34" charset="-122"/>
                  <a:ea typeface="微软雅黑" panose="020B0503020204020204" pitchFamily="34" charset="-122"/>
                </a:rPr>
                <a:t>万元，长期债券</a:t>
              </a:r>
              <a:r>
                <a:rPr lang="en-US" altLang="zh-CN" sz="2600" dirty="0">
                  <a:solidFill>
                    <a:srgbClr val="333333"/>
                  </a:solidFill>
                  <a:latin typeface="微软雅黑" panose="020B0503020204020204" pitchFamily="34" charset="-122"/>
                  <a:ea typeface="微软雅黑" panose="020B0503020204020204" pitchFamily="34" charset="-122"/>
                </a:rPr>
                <a:t>1 000</a:t>
              </a:r>
              <a:r>
                <a:rPr lang="zh-CN" altLang="zh-CN" sz="2600" dirty="0">
                  <a:solidFill>
                    <a:srgbClr val="333333"/>
                  </a:solidFill>
                  <a:latin typeface="微软雅黑" panose="020B0503020204020204" pitchFamily="34" charset="-122"/>
                  <a:ea typeface="微软雅黑" panose="020B0503020204020204" pitchFamily="34" charset="-122"/>
                </a:rPr>
                <a:t>万元，普通股</a:t>
              </a:r>
              <a:r>
                <a:rPr lang="en-US" altLang="zh-CN" sz="2600" dirty="0">
                  <a:solidFill>
                    <a:srgbClr val="333333"/>
                  </a:solidFill>
                  <a:latin typeface="微软雅黑" panose="020B0503020204020204" pitchFamily="34" charset="-122"/>
                  <a:ea typeface="微软雅黑" panose="020B0503020204020204" pitchFamily="34" charset="-122"/>
                </a:rPr>
                <a:t>5 000</a:t>
              </a:r>
              <a:r>
                <a:rPr lang="zh-CN" altLang="zh-CN" sz="2600" dirty="0">
                  <a:solidFill>
                    <a:srgbClr val="333333"/>
                  </a:solidFill>
                  <a:latin typeface="微软雅黑" panose="020B0503020204020204" pitchFamily="34" charset="-122"/>
                  <a:ea typeface="微软雅黑" panose="020B0503020204020204" pitchFamily="34" charset="-122"/>
                </a:rPr>
                <a:t>万元，留存收益</a:t>
              </a:r>
              <a:r>
                <a:rPr lang="en-US" altLang="zh-CN" sz="2600" dirty="0">
                  <a:solidFill>
                    <a:srgbClr val="333333"/>
                  </a:solidFill>
                  <a:latin typeface="微软雅黑" panose="020B0503020204020204" pitchFamily="34" charset="-122"/>
                  <a:ea typeface="微软雅黑" panose="020B0503020204020204" pitchFamily="34" charset="-122"/>
                </a:rPr>
                <a:t>500</a:t>
              </a:r>
              <a:r>
                <a:rPr lang="zh-CN" altLang="zh-CN" sz="2600" dirty="0">
                  <a:solidFill>
                    <a:srgbClr val="333333"/>
                  </a:solidFill>
                  <a:latin typeface="微软雅黑" panose="020B0503020204020204" pitchFamily="34" charset="-122"/>
                  <a:ea typeface="微软雅黑" panose="020B0503020204020204" pitchFamily="34" charset="-122"/>
                </a:rPr>
                <a:t>万元。其各种长期资本成本率分别为</a:t>
              </a:r>
              <a:r>
                <a:rPr lang="en-US" altLang="zh-CN" sz="2600" dirty="0">
                  <a:solidFill>
                    <a:srgbClr val="333333"/>
                  </a:solidFill>
                  <a:latin typeface="微软雅黑" panose="020B0503020204020204" pitchFamily="34" charset="-122"/>
                  <a:ea typeface="微软雅黑" panose="020B0503020204020204" pitchFamily="34" charset="-122"/>
                </a:rPr>
                <a:t>5%</a:t>
              </a:r>
              <a:r>
                <a:rPr lang="zh-CN" altLang="zh-CN" sz="2600" dirty="0">
                  <a:solidFill>
                    <a:srgbClr val="333333"/>
                  </a:solidFill>
                  <a:latin typeface="微软雅黑" panose="020B0503020204020204" pitchFamily="34" charset="-122"/>
                  <a:ea typeface="微软雅黑" panose="020B0503020204020204" pitchFamily="34" charset="-122"/>
                </a:rPr>
                <a:t>、</a:t>
              </a:r>
              <a:r>
                <a:rPr lang="en-US" altLang="zh-CN" sz="2600" dirty="0">
                  <a:solidFill>
                    <a:srgbClr val="333333"/>
                  </a:solidFill>
                  <a:latin typeface="微软雅黑" panose="020B0503020204020204" pitchFamily="34" charset="-122"/>
                  <a:ea typeface="微软雅黑" panose="020B0503020204020204" pitchFamily="34" charset="-122"/>
                </a:rPr>
                <a:t>7%</a:t>
              </a:r>
              <a:r>
                <a:rPr lang="zh-CN" altLang="zh-CN" sz="2600" dirty="0">
                  <a:solidFill>
                    <a:srgbClr val="333333"/>
                  </a:solidFill>
                  <a:latin typeface="微软雅黑" panose="020B0503020204020204" pitchFamily="34" charset="-122"/>
                  <a:ea typeface="微软雅黑" panose="020B0503020204020204" pitchFamily="34" charset="-122"/>
                </a:rPr>
                <a:t>、</a:t>
              </a:r>
              <a:r>
                <a:rPr lang="en-US" altLang="zh-CN" sz="2600" dirty="0">
                  <a:solidFill>
                    <a:srgbClr val="333333"/>
                  </a:solidFill>
                  <a:latin typeface="微软雅黑" panose="020B0503020204020204" pitchFamily="34" charset="-122"/>
                  <a:ea typeface="微软雅黑" panose="020B0503020204020204" pitchFamily="34" charset="-122"/>
                </a:rPr>
                <a:t>12%</a:t>
              </a:r>
              <a:r>
                <a:rPr lang="zh-CN" altLang="zh-CN" sz="2600" dirty="0">
                  <a:solidFill>
                    <a:srgbClr val="333333"/>
                  </a:solidFill>
                  <a:latin typeface="微软雅黑" panose="020B0503020204020204" pitchFamily="34" charset="-122"/>
                  <a:ea typeface="微软雅黑" panose="020B0503020204020204" pitchFamily="34" charset="-122"/>
                </a:rPr>
                <a:t>和</a:t>
              </a:r>
              <a:r>
                <a:rPr lang="en-US" altLang="zh-CN" sz="2600" dirty="0">
                  <a:solidFill>
                    <a:srgbClr val="333333"/>
                  </a:solidFill>
                  <a:latin typeface="微软雅黑" panose="020B0503020204020204" pitchFamily="34" charset="-122"/>
                  <a:ea typeface="微软雅黑" panose="020B0503020204020204" pitchFamily="34" charset="-122"/>
                </a:rPr>
                <a:t>11%</a:t>
              </a:r>
              <a:r>
                <a:rPr lang="zh-CN" altLang="zh-CN" sz="2600" dirty="0">
                  <a:solidFill>
                    <a:srgbClr val="333333"/>
                  </a:solidFill>
                  <a:latin typeface="微软雅黑" panose="020B0503020204020204" pitchFamily="34" charset="-122"/>
                  <a:ea typeface="微软雅黑" panose="020B0503020204020204" pitchFamily="34" charset="-122"/>
                </a:rPr>
                <a:t>。计算该企业的综合资本成本率。</a:t>
              </a:r>
              <a:endParaRPr lang="zh-CN" altLang="zh-CN" sz="2600" b="1" dirty="0">
                <a:solidFill>
                  <a:srgbClr val="333333"/>
                </a:solidFill>
                <a:latin typeface="Times New Roman" panose="02020603050405020304" pitchFamily="18" charset="0"/>
              </a:endParaRPr>
            </a:p>
          </p:txBody>
        </p:sp>
        <p:grpSp>
          <p:nvGrpSpPr>
            <p:cNvPr id="14" name="组合 11"/>
            <p:cNvGrpSpPr/>
            <p:nvPr/>
          </p:nvGrpSpPr>
          <p:grpSpPr>
            <a:xfrm>
              <a:off x="427243" y="1202320"/>
              <a:ext cx="568751" cy="704838"/>
              <a:chOff x="380389" y="-3821274"/>
              <a:chExt cx="4000500" cy="4027621"/>
            </a:xfrm>
            <a:effectLst>
              <a:outerShdw blurRad="444500" dist="254000" dir="8100000" algn="tr" rotWithShape="0">
                <a:prstClr val="black">
                  <a:alpha val="50000"/>
                </a:prstClr>
              </a:outerShdw>
            </a:effectLst>
          </p:grpSpPr>
          <p:sp>
            <p:nvSpPr>
              <p:cNvPr id="15" name="同心圆 28"/>
              <p:cNvSpPr/>
              <p:nvPr/>
            </p:nvSpPr>
            <p:spPr>
              <a:xfrm>
                <a:off x="380389" y="-3821274"/>
                <a:ext cx="4000500" cy="4000496"/>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solidFill>
                    <a:schemeClr val="tx1"/>
                  </a:solidFill>
                  <a:ea typeface="微软雅黑" panose="020B0503020204020204" pitchFamily="34" charset="-122"/>
                </a:endParaRPr>
              </a:p>
            </p:txBody>
          </p:sp>
          <p:sp>
            <p:nvSpPr>
              <p:cNvPr id="16" name="椭圆 15"/>
              <p:cNvSpPr/>
              <p:nvPr/>
            </p:nvSpPr>
            <p:spPr>
              <a:xfrm>
                <a:off x="392114" y="-3619531"/>
                <a:ext cx="3825872" cy="3825878"/>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dirty="0">
                  <a:ea typeface="微软雅黑" panose="020B0503020204020204" pitchFamily="34" charset="-122"/>
                </a:endParaRPr>
              </a:p>
            </p:txBody>
          </p:sp>
        </p:grpSp>
      </p:grpSp>
      <p:sp>
        <p:nvSpPr>
          <p:cNvPr id="6" name="矩形 5"/>
          <p:cNvSpPr>
            <a:spLocks noChangeArrowheads="1"/>
          </p:cNvSpPr>
          <p:nvPr/>
        </p:nvSpPr>
        <p:spPr bwMode="auto">
          <a:xfrm>
            <a:off x="239128" y="2885891"/>
            <a:ext cx="1521299" cy="593560"/>
          </a:xfrm>
          <a:prstGeom prst="rect">
            <a:avLst/>
          </a:prstGeom>
          <a:noFill/>
          <a:ln w="9525">
            <a:noFill/>
            <a:miter lim="800000"/>
          </a:ln>
        </p:spPr>
        <p:txBody>
          <a:bodyPr wrap="square">
            <a:spAutoFit/>
          </a:bodyPr>
          <a:lstStyle/>
          <a:p>
            <a:pPr indent="254000" eaLnBrk="0" hangingPunct="0">
              <a:lnSpc>
                <a:spcPct val="150000"/>
              </a:lnSpc>
            </a:pPr>
            <a:r>
              <a:rPr lang="zh-CN" altLang="en-US" sz="2400" b="1" dirty="0">
                <a:latin typeface="华文宋体" panose="02010600040101010101" pitchFamily="2" charset="-122"/>
                <a:ea typeface="华文宋体" panose="02010600040101010101" pitchFamily="2" charset="-122"/>
              </a:rPr>
              <a:t>解析：</a:t>
            </a:r>
            <a:endParaRPr lang="en-US" altLang="zh-CN" sz="2400" b="1" dirty="0">
              <a:latin typeface="华文宋体" panose="02010600040101010101" pitchFamily="2" charset="-122"/>
              <a:ea typeface="华文宋体" panose="02010600040101010101" pitchFamily="2" charset="-122"/>
            </a:endParaRPr>
          </a:p>
        </p:txBody>
      </p:sp>
      <p:sp>
        <p:nvSpPr>
          <p:cNvPr id="66566" name="Rectangle 9"/>
          <p:cNvSpPr>
            <a:spLocks noChangeArrowheads="1"/>
          </p:cNvSpPr>
          <p:nvPr/>
        </p:nvSpPr>
        <p:spPr bwMode="auto">
          <a:xfrm>
            <a:off x="0" y="0"/>
            <a:ext cx="21147088" cy="0"/>
          </a:xfrm>
          <a:prstGeom prst="rect">
            <a:avLst/>
          </a:prstGeom>
          <a:noFill/>
          <a:ln w="9525">
            <a:noFill/>
            <a:miter lim="800000"/>
          </a:ln>
        </p:spPr>
        <p:txBody>
          <a:bodyPr anchor="ctr">
            <a:spAutoFit/>
          </a:bodyPr>
          <a:lstStyle/>
          <a:p>
            <a:endParaRPr lang="zh-CN" altLang="en-US"/>
          </a:p>
        </p:txBody>
      </p:sp>
      <p:sp>
        <p:nvSpPr>
          <p:cNvPr id="66567" name="Rectangle 10"/>
          <p:cNvSpPr>
            <a:spLocks noChangeArrowheads="1"/>
          </p:cNvSpPr>
          <p:nvPr/>
        </p:nvSpPr>
        <p:spPr bwMode="auto">
          <a:xfrm>
            <a:off x="0" y="0"/>
            <a:ext cx="12192000" cy="0"/>
          </a:xfrm>
          <a:prstGeom prst="rect">
            <a:avLst/>
          </a:prstGeom>
          <a:noFill/>
          <a:ln w="9525">
            <a:noFill/>
            <a:miter lim="800000"/>
          </a:ln>
        </p:spPr>
        <p:txBody>
          <a:bodyPr wrap="none" anchor="ctr">
            <a:spAutoFit/>
          </a:bodyPr>
          <a:lstStyle/>
          <a:p>
            <a:endParaRPr lang="zh-CN" altLang="en-US"/>
          </a:p>
        </p:txBody>
      </p:sp>
      <p:sp>
        <p:nvSpPr>
          <p:cNvPr id="5" name="矩形 4"/>
          <p:cNvSpPr>
            <a:spLocks noChangeArrowheads="1"/>
          </p:cNvSpPr>
          <p:nvPr/>
        </p:nvSpPr>
        <p:spPr bwMode="auto">
          <a:xfrm>
            <a:off x="483549" y="6297654"/>
            <a:ext cx="10590521" cy="560346"/>
          </a:xfrm>
          <a:prstGeom prst="rect">
            <a:avLst/>
          </a:prstGeom>
          <a:noFill/>
          <a:ln w="9525">
            <a:noFill/>
            <a:miter lim="800000"/>
          </a:ln>
        </p:spPr>
        <p:txBody>
          <a:bodyPr wrap="square">
            <a:spAutoFit/>
          </a:bodyPr>
          <a:lstStyle/>
          <a:p>
            <a:pPr indent="635000">
              <a:lnSpc>
                <a:spcPct val="125000"/>
              </a:lnSpc>
            </a:pPr>
            <a:r>
              <a:rPr lang="en-US" altLang="zh-CN" sz="2600" b="1" i="1" dirty="0" err="1">
                <a:latin typeface="华文宋体" panose="02010600040101010101" pitchFamily="2" charset="-122"/>
                <a:ea typeface="华文宋体" panose="02010600040101010101" pitchFamily="2" charset="-122"/>
              </a:rPr>
              <a:t>K</a:t>
            </a:r>
            <a:r>
              <a:rPr lang="en-US" altLang="zh-CN" sz="2600" b="1" baseline="-25000" dirty="0" err="1">
                <a:latin typeface="华文宋体" panose="02010600040101010101" pitchFamily="2" charset="-122"/>
                <a:ea typeface="华文宋体" panose="02010600040101010101" pitchFamily="2" charset="-122"/>
              </a:rPr>
              <a:t>w</a:t>
            </a:r>
            <a:r>
              <a:rPr lang="zh-CN" altLang="zh-CN" sz="2600" b="1" dirty="0">
                <a:latin typeface="华文宋体" panose="02010600040101010101" pitchFamily="2" charset="-122"/>
                <a:ea typeface="华文宋体" panose="02010600040101010101" pitchFamily="2" charset="-122"/>
              </a:rPr>
              <a:t>＝</a:t>
            </a:r>
            <a:r>
              <a:rPr lang="en-US" altLang="zh-CN" sz="2600" b="1" dirty="0">
                <a:latin typeface="华文宋体" panose="02010600040101010101" pitchFamily="2" charset="-122"/>
                <a:ea typeface="华文宋体" panose="02010600040101010101" pitchFamily="2" charset="-122"/>
              </a:rPr>
              <a:t>5%</a:t>
            </a:r>
            <a:r>
              <a:rPr lang="zh-CN" altLang="zh-CN" sz="2600" b="1" dirty="0">
                <a:latin typeface="华文宋体" panose="02010600040101010101" pitchFamily="2" charset="-122"/>
                <a:ea typeface="华文宋体" panose="02010600040101010101" pitchFamily="2" charset="-122"/>
              </a:rPr>
              <a:t>×</a:t>
            </a:r>
            <a:r>
              <a:rPr lang="en-US" altLang="zh-CN" sz="2600" b="1" dirty="0">
                <a:latin typeface="华文宋体" panose="02010600040101010101" pitchFamily="2" charset="-122"/>
                <a:ea typeface="华文宋体" panose="02010600040101010101" pitchFamily="2" charset="-122"/>
              </a:rPr>
              <a:t>18.75%</a:t>
            </a:r>
            <a:r>
              <a:rPr lang="zh-CN" altLang="zh-CN" sz="2600" b="1" dirty="0">
                <a:latin typeface="华文宋体" panose="02010600040101010101" pitchFamily="2" charset="-122"/>
                <a:ea typeface="华文宋体" panose="02010600040101010101" pitchFamily="2" charset="-122"/>
              </a:rPr>
              <a:t>＋</a:t>
            </a:r>
            <a:r>
              <a:rPr lang="en-US" altLang="zh-CN" sz="2600" b="1" dirty="0">
                <a:latin typeface="华文宋体" panose="02010600040101010101" pitchFamily="2" charset="-122"/>
                <a:ea typeface="华文宋体" panose="02010600040101010101" pitchFamily="2" charset="-122"/>
              </a:rPr>
              <a:t>7%</a:t>
            </a:r>
            <a:r>
              <a:rPr lang="zh-CN" altLang="zh-CN" sz="2600" b="1" dirty="0">
                <a:latin typeface="华文宋体" panose="02010600040101010101" pitchFamily="2" charset="-122"/>
                <a:ea typeface="华文宋体" panose="02010600040101010101" pitchFamily="2" charset="-122"/>
              </a:rPr>
              <a:t>×</a:t>
            </a:r>
            <a:r>
              <a:rPr lang="en-US" altLang="zh-CN" sz="2600" b="1" dirty="0">
                <a:latin typeface="华文宋体" panose="02010600040101010101" pitchFamily="2" charset="-122"/>
                <a:ea typeface="华文宋体" panose="02010600040101010101" pitchFamily="2" charset="-122"/>
              </a:rPr>
              <a:t>12.5%</a:t>
            </a:r>
            <a:r>
              <a:rPr lang="zh-CN" altLang="zh-CN" sz="2600" b="1" dirty="0">
                <a:latin typeface="华文宋体" panose="02010600040101010101" pitchFamily="2" charset="-122"/>
                <a:ea typeface="华文宋体" panose="02010600040101010101" pitchFamily="2" charset="-122"/>
              </a:rPr>
              <a:t>＋</a:t>
            </a:r>
            <a:r>
              <a:rPr lang="en-US" altLang="zh-CN" sz="2600" b="1" dirty="0">
                <a:latin typeface="华文宋体" panose="02010600040101010101" pitchFamily="2" charset="-122"/>
                <a:ea typeface="华文宋体" panose="02010600040101010101" pitchFamily="2" charset="-122"/>
              </a:rPr>
              <a:t>12%</a:t>
            </a:r>
            <a:r>
              <a:rPr lang="zh-CN" altLang="zh-CN" sz="2600" b="1" dirty="0">
                <a:latin typeface="华文宋体" panose="02010600040101010101" pitchFamily="2" charset="-122"/>
                <a:ea typeface="华文宋体" panose="02010600040101010101" pitchFamily="2" charset="-122"/>
              </a:rPr>
              <a:t>×</a:t>
            </a:r>
            <a:r>
              <a:rPr lang="en-US" altLang="zh-CN" sz="2600" b="1" dirty="0">
                <a:latin typeface="华文宋体" panose="02010600040101010101" pitchFamily="2" charset="-122"/>
                <a:ea typeface="华文宋体" panose="02010600040101010101" pitchFamily="2" charset="-122"/>
              </a:rPr>
              <a:t>62.5%</a:t>
            </a:r>
            <a:r>
              <a:rPr lang="zh-CN" altLang="zh-CN" sz="2600" b="1" dirty="0">
                <a:latin typeface="华文宋体" panose="02010600040101010101" pitchFamily="2" charset="-122"/>
                <a:ea typeface="华文宋体" panose="02010600040101010101" pitchFamily="2" charset="-122"/>
              </a:rPr>
              <a:t>＋</a:t>
            </a:r>
            <a:r>
              <a:rPr lang="en-US" altLang="zh-CN" sz="2600" b="1" dirty="0">
                <a:latin typeface="华文宋体" panose="02010600040101010101" pitchFamily="2" charset="-122"/>
                <a:ea typeface="华文宋体" panose="02010600040101010101" pitchFamily="2" charset="-122"/>
              </a:rPr>
              <a:t>11%</a:t>
            </a:r>
            <a:r>
              <a:rPr lang="zh-CN" altLang="zh-CN" sz="2600" b="1" dirty="0">
                <a:latin typeface="华文宋体" panose="02010600040101010101" pitchFamily="2" charset="-122"/>
                <a:ea typeface="华文宋体" panose="02010600040101010101" pitchFamily="2" charset="-122"/>
              </a:rPr>
              <a:t>×</a:t>
            </a:r>
            <a:r>
              <a:rPr lang="en-US" altLang="zh-CN" sz="2600" b="1" dirty="0">
                <a:latin typeface="华文宋体" panose="02010600040101010101" pitchFamily="2" charset="-122"/>
                <a:ea typeface="华文宋体" panose="02010600040101010101" pitchFamily="2" charset="-122"/>
              </a:rPr>
              <a:t>6.25%</a:t>
            </a:r>
            <a:r>
              <a:rPr lang="zh-CN" altLang="zh-CN" sz="2600" b="1" dirty="0">
                <a:latin typeface="华文宋体" panose="02010600040101010101" pitchFamily="2" charset="-122"/>
                <a:ea typeface="华文宋体" panose="02010600040101010101" pitchFamily="2" charset="-122"/>
              </a:rPr>
              <a:t>＝</a:t>
            </a:r>
            <a:r>
              <a:rPr lang="en-US" altLang="zh-CN" sz="2600" b="1" dirty="0">
                <a:latin typeface="华文宋体" panose="02010600040101010101" pitchFamily="2" charset="-122"/>
                <a:ea typeface="华文宋体" panose="02010600040101010101" pitchFamily="2" charset="-122"/>
              </a:rPr>
              <a:t>10%</a:t>
            </a:r>
            <a:endParaRPr lang="zh-CN" altLang="zh-CN" sz="2600" b="1" dirty="0">
              <a:latin typeface="华文宋体" panose="02010600040101010101" pitchFamily="2" charset="-122"/>
              <a:ea typeface="华文宋体" panose="02010600040101010101" pitchFamily="2" charset="-122"/>
            </a:endParaRPr>
          </a:p>
        </p:txBody>
      </p:sp>
      <p:sp>
        <p:nvSpPr>
          <p:cNvPr id="18" name="Text Box 4"/>
          <p:cNvSpPr txBox="1">
            <a:spLocks noChangeArrowheads="1"/>
          </p:cNvSpPr>
          <p:nvPr/>
        </p:nvSpPr>
        <p:spPr bwMode="auto">
          <a:xfrm>
            <a:off x="3993457" y="175281"/>
            <a:ext cx="4263359" cy="566315"/>
          </a:xfrm>
          <a:prstGeom prst="rect">
            <a:avLst/>
          </a:prstGeom>
          <a:noFill/>
          <a:ln>
            <a:noFill/>
          </a:ln>
          <a:effectLst/>
        </p:spPr>
        <p:txBody>
          <a:bodyPr wrap="none" lIns="121926" tIns="60963" rIns="121926" bIns="60963">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fontAlgn="auto">
              <a:lnSpc>
                <a:spcPct val="90000"/>
              </a:lnSpc>
              <a:spcAft>
                <a:spcPts val="0"/>
              </a:spcAft>
              <a:defRPr/>
            </a:pPr>
            <a:r>
              <a:rPr lang="en-US" altLang="zh-CN" sz="2800" b="1" dirty="0">
                <a:solidFill>
                  <a:schemeClr val="bg2">
                    <a:lumMod val="50000"/>
                  </a:schemeClr>
                </a:solidFill>
                <a:latin typeface="微软雅黑" panose="020B0503020204020204" pitchFamily="34" charset="-122"/>
                <a:ea typeface="微软雅黑" panose="020B0503020204020204" pitchFamily="34" charset="-122"/>
              </a:rPr>
              <a:t>3.</a:t>
            </a:r>
            <a:r>
              <a:rPr lang="zh-CN" altLang="en-US" sz="3200" b="1" dirty="0">
                <a:solidFill>
                  <a:schemeClr val="bg2">
                    <a:lumMod val="50000"/>
                  </a:schemeClr>
                </a:solidFill>
                <a:latin typeface="微软雅黑" panose="020B0503020204020204" pitchFamily="34" charset="-122"/>
                <a:ea typeface="微软雅黑" panose="020B0503020204020204" pitchFamily="34" charset="-122"/>
              </a:rPr>
              <a:t>计算综合资本成本率</a:t>
            </a:r>
            <a:endParaRPr lang="zh-CN" altLang="en-US" sz="3200" b="1" dirty="0">
              <a:solidFill>
                <a:schemeClr val="bg2">
                  <a:lumMod val="50000"/>
                </a:schemeClr>
              </a:solidFill>
              <a:latin typeface="微软雅黑" panose="020B0503020204020204" pitchFamily="34" charset="-122"/>
              <a:ea typeface="微软雅黑" panose="020B0503020204020204" pitchFamily="34" charset="-122"/>
            </a:endParaRPr>
          </a:p>
        </p:txBody>
      </p:sp>
      <p:sp>
        <p:nvSpPr>
          <p:cNvPr id="19" name="Line 7"/>
          <p:cNvSpPr>
            <a:spLocks noChangeShapeType="1"/>
          </p:cNvSpPr>
          <p:nvPr/>
        </p:nvSpPr>
        <p:spPr bwMode="auto">
          <a:xfrm flipV="1">
            <a:off x="8007985" y="437515"/>
            <a:ext cx="4184015" cy="635"/>
          </a:xfrm>
          <a:prstGeom prst="line">
            <a:avLst/>
          </a:prstGeom>
          <a:noFill/>
          <a:ln w="6350">
            <a:solidFill>
              <a:srgbClr val="0070C0"/>
            </a:solidFill>
            <a:round/>
          </a:ln>
          <a:effectLst/>
        </p:spPr>
        <p:txBody>
          <a:bodyPr lIns="121926" tIns="60963" rIns="121926" bIns="60963"/>
          <a:lstStyle/>
          <a:p>
            <a:pPr fontAlgn="auto">
              <a:spcBef>
                <a:spcPts val="0"/>
              </a:spcBef>
              <a:spcAft>
                <a:spcPts val="0"/>
              </a:spcAft>
              <a:defRPr/>
            </a:pPr>
            <a:endParaRPr lang="zh-CN" altLang="en-US">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20" name="Line 7"/>
          <p:cNvSpPr>
            <a:spLocks noChangeShapeType="1"/>
          </p:cNvSpPr>
          <p:nvPr/>
        </p:nvSpPr>
        <p:spPr bwMode="auto">
          <a:xfrm>
            <a:off x="27305" y="437515"/>
            <a:ext cx="4184015" cy="635"/>
          </a:xfrm>
          <a:prstGeom prst="line">
            <a:avLst/>
          </a:prstGeom>
          <a:noFill/>
          <a:ln w="6350">
            <a:solidFill>
              <a:srgbClr val="0070C0"/>
            </a:solidFill>
            <a:round/>
          </a:ln>
          <a:effectLst/>
        </p:spPr>
        <p:txBody>
          <a:bodyPr lIns="121926" tIns="60963" rIns="121926" bIns="60963"/>
          <a:lstStyle/>
          <a:p>
            <a:pPr fontAlgn="auto">
              <a:spcBef>
                <a:spcPts val="0"/>
              </a:spcBef>
              <a:spcAft>
                <a:spcPts val="0"/>
              </a:spcAft>
              <a:defRPr/>
            </a:pPr>
            <a:endParaRPr lang="zh-CN" altLang="en-US">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aphicFrame>
        <p:nvGraphicFramePr>
          <p:cNvPr id="21" name="表格 20"/>
          <p:cNvGraphicFramePr>
            <a:graphicFrameLocks noGrp="1"/>
          </p:cNvGraphicFramePr>
          <p:nvPr/>
        </p:nvGraphicFramePr>
        <p:xfrm>
          <a:off x="2100238" y="3425593"/>
          <a:ext cx="5487917" cy="2757304"/>
        </p:xfrm>
        <a:graphic>
          <a:graphicData uri="http://schemas.openxmlformats.org/drawingml/2006/table">
            <a:tbl>
              <a:tblPr firstRow="1" bandRow="1">
                <a:tableStyleId>{5C22544A-7EE6-4342-B048-85BDC9FD1C3A}</a:tableStyleId>
              </a:tblPr>
              <a:tblGrid>
                <a:gridCol w="1502771"/>
                <a:gridCol w="968991"/>
                <a:gridCol w="1269241"/>
                <a:gridCol w="1746914"/>
              </a:tblGrid>
              <a:tr h="511010">
                <a:tc>
                  <a:txBody>
                    <a:bodyPr/>
                    <a:lstStyle/>
                    <a:p>
                      <a:r>
                        <a:rPr lang="zh-CN" altLang="en-US" sz="2000" b="1" dirty="0">
                          <a:latin typeface="华文宋体" panose="02010600040101010101" pitchFamily="2" charset="-122"/>
                          <a:ea typeface="华文宋体" panose="02010600040101010101" pitchFamily="2" charset="-122"/>
                        </a:rPr>
                        <a:t>资金种类</a:t>
                      </a:r>
                      <a:endParaRPr lang="zh-CN" altLang="en-US" sz="2000" b="1" dirty="0">
                        <a:latin typeface="华文宋体" panose="02010600040101010101" pitchFamily="2" charset="-122"/>
                        <a:ea typeface="华文宋体" panose="02010600040101010101" pitchFamily="2" charset="-122"/>
                      </a:endParaRPr>
                    </a:p>
                  </a:txBody>
                  <a:tcPr/>
                </a:tc>
                <a:tc>
                  <a:txBody>
                    <a:bodyPr/>
                    <a:lstStyle/>
                    <a:p>
                      <a:pPr algn="ctr"/>
                      <a:r>
                        <a:rPr lang="zh-CN" altLang="en-US" sz="2000" b="1" dirty="0">
                          <a:latin typeface="华文宋体" panose="02010600040101010101" pitchFamily="2" charset="-122"/>
                          <a:ea typeface="华文宋体" panose="02010600040101010101" pitchFamily="2" charset="-122"/>
                        </a:rPr>
                        <a:t>金额</a:t>
                      </a:r>
                      <a:endParaRPr lang="zh-CN" altLang="en-US" sz="2000" b="1" dirty="0">
                        <a:latin typeface="华文宋体" panose="02010600040101010101" pitchFamily="2" charset="-122"/>
                        <a:ea typeface="华文宋体" panose="02010600040101010101" pitchFamily="2" charset="-122"/>
                      </a:endParaRPr>
                    </a:p>
                  </a:txBody>
                  <a:tcPr/>
                </a:tc>
                <a:tc>
                  <a:txBody>
                    <a:bodyPr/>
                    <a:lstStyle/>
                    <a:p>
                      <a:pPr algn="ctr"/>
                      <a:r>
                        <a:rPr lang="zh-CN" altLang="en-US" sz="2000" b="1" dirty="0">
                          <a:latin typeface="华文宋体" panose="02010600040101010101" pitchFamily="2" charset="-122"/>
                          <a:ea typeface="华文宋体" panose="02010600040101010101" pitchFamily="2" charset="-122"/>
                        </a:rPr>
                        <a:t>比重</a:t>
                      </a:r>
                      <a:endParaRPr lang="zh-CN" altLang="en-US" sz="2000" b="1" dirty="0">
                        <a:latin typeface="华文宋体" panose="02010600040101010101" pitchFamily="2" charset="-122"/>
                        <a:ea typeface="华文宋体" panose="02010600040101010101" pitchFamily="2" charset="-122"/>
                      </a:endParaRPr>
                    </a:p>
                  </a:txBody>
                  <a:tcPr/>
                </a:tc>
                <a:tc>
                  <a:txBody>
                    <a:bodyPr/>
                    <a:lstStyle/>
                    <a:p>
                      <a:r>
                        <a:rPr lang="zh-CN" altLang="en-US" sz="2000" b="1" dirty="0">
                          <a:latin typeface="华文宋体" panose="02010600040101010101" pitchFamily="2" charset="-122"/>
                          <a:ea typeface="华文宋体" panose="02010600040101010101" pitchFamily="2" charset="-122"/>
                        </a:rPr>
                        <a:t>个别资本成本</a:t>
                      </a:r>
                      <a:endParaRPr lang="zh-CN" altLang="en-US" sz="2000" b="1" dirty="0">
                        <a:latin typeface="华文宋体" panose="02010600040101010101" pitchFamily="2" charset="-122"/>
                        <a:ea typeface="华文宋体" panose="02010600040101010101" pitchFamily="2" charset="-122"/>
                      </a:endParaRPr>
                    </a:p>
                  </a:txBody>
                  <a:tcPr/>
                </a:tc>
              </a:tr>
              <a:tr h="465047">
                <a:tc>
                  <a:txBody>
                    <a:bodyPr/>
                    <a:lstStyle/>
                    <a:p>
                      <a:r>
                        <a:rPr lang="zh-CN" altLang="en-US" sz="2000" b="1" dirty="0">
                          <a:latin typeface="华文宋体" panose="02010600040101010101" pitchFamily="2" charset="-122"/>
                          <a:ea typeface="华文宋体" panose="02010600040101010101" pitchFamily="2" charset="-122"/>
                        </a:rPr>
                        <a:t>长期借款</a:t>
                      </a:r>
                      <a:endParaRPr lang="zh-CN" altLang="en-US" sz="2000" b="1" dirty="0">
                        <a:latin typeface="华文宋体" panose="02010600040101010101" pitchFamily="2" charset="-122"/>
                        <a:ea typeface="华文宋体" panose="02010600040101010101" pitchFamily="2" charset="-122"/>
                      </a:endParaRPr>
                    </a:p>
                  </a:txBody>
                  <a:tcPr/>
                </a:tc>
                <a:tc>
                  <a:txBody>
                    <a:bodyPr/>
                    <a:lstStyle/>
                    <a:p>
                      <a:pPr algn="ctr"/>
                      <a:r>
                        <a:rPr lang="en-US" altLang="zh-CN" sz="2000" b="1" dirty="0">
                          <a:latin typeface="华文宋体" panose="02010600040101010101" pitchFamily="2" charset="-122"/>
                          <a:ea typeface="华文宋体" panose="02010600040101010101" pitchFamily="2" charset="-122"/>
                        </a:rPr>
                        <a:t>1500</a:t>
                      </a:r>
                      <a:endParaRPr lang="zh-CN" altLang="en-US" sz="2000" b="1" dirty="0">
                        <a:latin typeface="华文宋体" panose="02010600040101010101" pitchFamily="2" charset="-122"/>
                        <a:ea typeface="华文宋体" panose="02010600040101010101" pitchFamily="2" charset="-122"/>
                      </a:endParaRPr>
                    </a:p>
                  </a:txBody>
                  <a:tcPr/>
                </a:tc>
                <a:tc>
                  <a:txBody>
                    <a:bodyPr/>
                    <a:lstStyle/>
                    <a:p>
                      <a:pPr algn="ctr"/>
                      <a:endParaRPr lang="zh-CN" altLang="en-US" sz="2000" b="1" dirty="0">
                        <a:latin typeface="华文宋体" panose="02010600040101010101" pitchFamily="2" charset="-122"/>
                        <a:ea typeface="华文宋体" panose="02010600040101010101" pitchFamily="2" charset="-122"/>
                      </a:endParaRPr>
                    </a:p>
                  </a:txBody>
                  <a:tcPr/>
                </a:tc>
                <a:tc>
                  <a:txBody>
                    <a:bodyPr/>
                    <a:lstStyle/>
                    <a:p>
                      <a:pPr algn="ctr"/>
                      <a:r>
                        <a:rPr lang="en-US" altLang="zh-CN" sz="2000" b="1" dirty="0">
                          <a:latin typeface="华文宋体" panose="02010600040101010101" pitchFamily="2" charset="-122"/>
                          <a:ea typeface="华文宋体" panose="02010600040101010101" pitchFamily="2" charset="-122"/>
                        </a:rPr>
                        <a:t>5%</a:t>
                      </a:r>
                      <a:endParaRPr lang="zh-CN" altLang="en-US" sz="2000" b="1" dirty="0">
                        <a:latin typeface="华文宋体" panose="02010600040101010101" pitchFamily="2" charset="-122"/>
                        <a:ea typeface="华文宋体" panose="02010600040101010101" pitchFamily="2" charset="-122"/>
                      </a:endParaRPr>
                    </a:p>
                  </a:txBody>
                  <a:tcPr/>
                </a:tc>
              </a:tr>
              <a:tr h="420667">
                <a:tc>
                  <a:txBody>
                    <a:bodyPr/>
                    <a:lstStyle/>
                    <a:p>
                      <a:r>
                        <a:rPr lang="zh-CN" altLang="en-US" sz="2000" b="1" dirty="0">
                          <a:latin typeface="华文宋体" panose="02010600040101010101" pitchFamily="2" charset="-122"/>
                          <a:ea typeface="华文宋体" panose="02010600040101010101" pitchFamily="2" charset="-122"/>
                        </a:rPr>
                        <a:t>长期债券</a:t>
                      </a:r>
                      <a:endParaRPr lang="zh-CN" altLang="en-US" sz="2000" b="1" dirty="0">
                        <a:latin typeface="华文宋体" panose="02010600040101010101" pitchFamily="2" charset="-122"/>
                        <a:ea typeface="华文宋体" panose="02010600040101010101" pitchFamily="2" charset="-122"/>
                      </a:endParaRPr>
                    </a:p>
                  </a:txBody>
                  <a:tcPr/>
                </a:tc>
                <a:tc>
                  <a:txBody>
                    <a:bodyPr/>
                    <a:lstStyle/>
                    <a:p>
                      <a:pPr algn="ctr"/>
                      <a:r>
                        <a:rPr lang="en-US" altLang="zh-CN" sz="2000" b="1" dirty="0">
                          <a:latin typeface="华文宋体" panose="02010600040101010101" pitchFamily="2" charset="-122"/>
                          <a:ea typeface="华文宋体" panose="02010600040101010101" pitchFamily="2" charset="-122"/>
                        </a:rPr>
                        <a:t>1000</a:t>
                      </a:r>
                      <a:endParaRPr lang="zh-CN" altLang="en-US" sz="2000" b="1" dirty="0">
                        <a:latin typeface="华文宋体" panose="02010600040101010101" pitchFamily="2" charset="-122"/>
                        <a:ea typeface="华文宋体" panose="02010600040101010101" pitchFamily="2" charset="-122"/>
                      </a:endParaRPr>
                    </a:p>
                  </a:txBody>
                  <a:tcPr/>
                </a:tc>
                <a:tc>
                  <a:txBody>
                    <a:bodyPr/>
                    <a:lstStyle/>
                    <a:p>
                      <a:pPr algn="ctr"/>
                      <a:endParaRPr lang="zh-CN" altLang="en-US" sz="2000" b="1" dirty="0">
                        <a:latin typeface="华文宋体" panose="02010600040101010101" pitchFamily="2" charset="-122"/>
                        <a:ea typeface="华文宋体" panose="02010600040101010101" pitchFamily="2" charset="-122"/>
                      </a:endParaRPr>
                    </a:p>
                  </a:txBody>
                  <a:tcPr/>
                </a:tc>
                <a:tc>
                  <a:txBody>
                    <a:bodyPr/>
                    <a:lstStyle/>
                    <a:p>
                      <a:pPr algn="ctr"/>
                      <a:r>
                        <a:rPr lang="en-US" altLang="zh-CN" sz="2000" b="1" dirty="0">
                          <a:latin typeface="华文宋体" panose="02010600040101010101" pitchFamily="2" charset="-122"/>
                          <a:ea typeface="华文宋体" panose="02010600040101010101" pitchFamily="2" charset="-122"/>
                        </a:rPr>
                        <a:t>7%</a:t>
                      </a:r>
                      <a:endParaRPr lang="zh-CN" altLang="en-US" sz="2000" b="1" dirty="0">
                        <a:latin typeface="华文宋体" panose="02010600040101010101" pitchFamily="2" charset="-122"/>
                        <a:ea typeface="华文宋体" panose="02010600040101010101" pitchFamily="2" charset="-122"/>
                      </a:endParaRPr>
                    </a:p>
                  </a:txBody>
                  <a:tcPr/>
                </a:tc>
              </a:tr>
              <a:tr h="476262">
                <a:tc>
                  <a:txBody>
                    <a:bodyPr/>
                    <a:lstStyle/>
                    <a:p>
                      <a:r>
                        <a:rPr lang="zh-CN" altLang="en-US" sz="2000" b="1" dirty="0">
                          <a:latin typeface="华文宋体" panose="02010600040101010101" pitchFamily="2" charset="-122"/>
                          <a:ea typeface="华文宋体" panose="02010600040101010101" pitchFamily="2" charset="-122"/>
                        </a:rPr>
                        <a:t>普通股</a:t>
                      </a:r>
                      <a:endParaRPr lang="zh-CN" altLang="en-US" sz="2000" b="1" dirty="0">
                        <a:latin typeface="华文宋体" panose="02010600040101010101" pitchFamily="2" charset="-122"/>
                        <a:ea typeface="华文宋体" panose="02010600040101010101" pitchFamily="2" charset="-122"/>
                      </a:endParaRPr>
                    </a:p>
                  </a:txBody>
                  <a:tcPr/>
                </a:tc>
                <a:tc>
                  <a:txBody>
                    <a:bodyPr/>
                    <a:lstStyle/>
                    <a:p>
                      <a:pPr algn="ctr"/>
                      <a:r>
                        <a:rPr lang="en-US" altLang="zh-CN" sz="2000" b="1" dirty="0">
                          <a:latin typeface="华文宋体" panose="02010600040101010101" pitchFamily="2" charset="-122"/>
                          <a:ea typeface="华文宋体" panose="02010600040101010101" pitchFamily="2" charset="-122"/>
                        </a:rPr>
                        <a:t>5000</a:t>
                      </a:r>
                      <a:endParaRPr lang="zh-CN" altLang="en-US" sz="2000" b="1" dirty="0">
                        <a:latin typeface="华文宋体" panose="02010600040101010101" pitchFamily="2" charset="-122"/>
                        <a:ea typeface="华文宋体" panose="02010600040101010101" pitchFamily="2" charset="-122"/>
                      </a:endParaRPr>
                    </a:p>
                  </a:txBody>
                  <a:tcPr/>
                </a:tc>
                <a:tc>
                  <a:txBody>
                    <a:bodyPr/>
                    <a:lstStyle/>
                    <a:p>
                      <a:pPr algn="ctr"/>
                      <a:endParaRPr lang="zh-CN" altLang="en-US" sz="2000" b="1" dirty="0">
                        <a:latin typeface="华文宋体" panose="02010600040101010101" pitchFamily="2" charset="-122"/>
                        <a:ea typeface="华文宋体" panose="02010600040101010101" pitchFamily="2" charset="-122"/>
                      </a:endParaRPr>
                    </a:p>
                  </a:txBody>
                  <a:tcPr/>
                </a:tc>
                <a:tc>
                  <a:txBody>
                    <a:bodyPr/>
                    <a:lstStyle/>
                    <a:p>
                      <a:pPr algn="ctr"/>
                      <a:r>
                        <a:rPr lang="en-US" altLang="zh-CN" sz="2000" b="1" dirty="0">
                          <a:latin typeface="华文宋体" panose="02010600040101010101" pitchFamily="2" charset="-122"/>
                          <a:ea typeface="华文宋体" panose="02010600040101010101" pitchFamily="2" charset="-122"/>
                        </a:rPr>
                        <a:t>12%</a:t>
                      </a:r>
                      <a:endParaRPr lang="zh-CN" altLang="en-US" sz="2000" b="1" dirty="0">
                        <a:latin typeface="华文宋体" panose="02010600040101010101" pitchFamily="2" charset="-122"/>
                        <a:ea typeface="华文宋体" panose="02010600040101010101" pitchFamily="2" charset="-122"/>
                      </a:endParaRPr>
                    </a:p>
                  </a:txBody>
                  <a:tcPr/>
                </a:tc>
              </a:tr>
              <a:tr h="463651">
                <a:tc>
                  <a:txBody>
                    <a:bodyPr/>
                    <a:lstStyle/>
                    <a:p>
                      <a:r>
                        <a:rPr lang="zh-CN" altLang="en-US" sz="2000" b="1" dirty="0">
                          <a:latin typeface="华文宋体" panose="02010600040101010101" pitchFamily="2" charset="-122"/>
                          <a:ea typeface="华文宋体" panose="02010600040101010101" pitchFamily="2" charset="-122"/>
                        </a:rPr>
                        <a:t>留存收益</a:t>
                      </a:r>
                      <a:endParaRPr lang="zh-CN" altLang="en-US" sz="2000" b="1" dirty="0">
                        <a:latin typeface="华文宋体" panose="02010600040101010101" pitchFamily="2" charset="-122"/>
                        <a:ea typeface="华文宋体" panose="02010600040101010101" pitchFamily="2" charset="-122"/>
                      </a:endParaRPr>
                    </a:p>
                  </a:txBody>
                  <a:tcPr/>
                </a:tc>
                <a:tc>
                  <a:txBody>
                    <a:bodyPr/>
                    <a:lstStyle/>
                    <a:p>
                      <a:pPr algn="ctr"/>
                      <a:r>
                        <a:rPr lang="en-US" altLang="zh-CN" sz="2000" b="1" dirty="0">
                          <a:latin typeface="华文宋体" panose="02010600040101010101" pitchFamily="2" charset="-122"/>
                          <a:ea typeface="华文宋体" panose="02010600040101010101" pitchFamily="2" charset="-122"/>
                        </a:rPr>
                        <a:t>500</a:t>
                      </a:r>
                      <a:endParaRPr lang="zh-CN" altLang="en-US" sz="2000" b="1" dirty="0">
                        <a:latin typeface="华文宋体" panose="02010600040101010101" pitchFamily="2" charset="-122"/>
                        <a:ea typeface="华文宋体" panose="02010600040101010101" pitchFamily="2" charset="-122"/>
                      </a:endParaRPr>
                    </a:p>
                  </a:txBody>
                  <a:tcPr/>
                </a:tc>
                <a:tc>
                  <a:txBody>
                    <a:bodyPr/>
                    <a:lstStyle/>
                    <a:p>
                      <a:pPr algn="ctr"/>
                      <a:endParaRPr lang="zh-CN" altLang="en-US" sz="2000" b="1" dirty="0">
                        <a:latin typeface="华文宋体" panose="02010600040101010101" pitchFamily="2" charset="-122"/>
                        <a:ea typeface="华文宋体" panose="02010600040101010101" pitchFamily="2" charset="-122"/>
                      </a:endParaRPr>
                    </a:p>
                  </a:txBody>
                  <a:tcPr/>
                </a:tc>
                <a:tc>
                  <a:txBody>
                    <a:bodyPr/>
                    <a:lstStyle/>
                    <a:p>
                      <a:pPr algn="ctr"/>
                      <a:r>
                        <a:rPr lang="en-US" altLang="zh-CN" sz="2000" b="1" dirty="0">
                          <a:latin typeface="华文宋体" panose="02010600040101010101" pitchFamily="2" charset="-122"/>
                          <a:ea typeface="华文宋体" panose="02010600040101010101" pitchFamily="2" charset="-122"/>
                        </a:rPr>
                        <a:t>11%</a:t>
                      </a:r>
                      <a:endParaRPr lang="zh-CN" altLang="en-US" sz="2000" b="1" dirty="0">
                        <a:latin typeface="华文宋体" panose="02010600040101010101" pitchFamily="2" charset="-122"/>
                        <a:ea typeface="华文宋体" panose="02010600040101010101" pitchFamily="2" charset="-122"/>
                      </a:endParaRPr>
                    </a:p>
                  </a:txBody>
                  <a:tcPr/>
                </a:tc>
              </a:tr>
              <a:tr h="420667">
                <a:tc>
                  <a:txBody>
                    <a:bodyPr/>
                    <a:lstStyle/>
                    <a:p>
                      <a:r>
                        <a:rPr lang="zh-CN" altLang="en-US" sz="2000" b="1" dirty="0">
                          <a:latin typeface="华文宋体" panose="02010600040101010101" pitchFamily="2" charset="-122"/>
                          <a:ea typeface="华文宋体" panose="02010600040101010101" pitchFamily="2" charset="-122"/>
                        </a:rPr>
                        <a:t>合计</a:t>
                      </a:r>
                      <a:endParaRPr lang="zh-CN" altLang="en-US" sz="2000" b="1" dirty="0">
                        <a:latin typeface="华文宋体" panose="02010600040101010101" pitchFamily="2" charset="-122"/>
                        <a:ea typeface="华文宋体" panose="02010600040101010101" pitchFamily="2" charset="-122"/>
                      </a:endParaRPr>
                    </a:p>
                  </a:txBody>
                  <a:tcPr/>
                </a:tc>
                <a:tc>
                  <a:txBody>
                    <a:bodyPr/>
                    <a:lstStyle/>
                    <a:p>
                      <a:pPr algn="ctr"/>
                      <a:r>
                        <a:rPr lang="en-US" altLang="zh-CN" sz="2000" b="1" dirty="0">
                          <a:latin typeface="华文宋体" panose="02010600040101010101" pitchFamily="2" charset="-122"/>
                          <a:ea typeface="华文宋体" panose="02010600040101010101" pitchFamily="2" charset="-122"/>
                        </a:rPr>
                        <a:t>8000</a:t>
                      </a:r>
                      <a:endParaRPr lang="zh-CN" altLang="en-US" sz="2000" b="1" dirty="0">
                        <a:latin typeface="华文宋体" panose="02010600040101010101" pitchFamily="2" charset="-122"/>
                        <a:ea typeface="华文宋体" panose="02010600040101010101" pitchFamily="2" charset="-122"/>
                      </a:endParaRPr>
                    </a:p>
                  </a:txBody>
                  <a:tcPr/>
                </a:tc>
                <a:tc>
                  <a:txBody>
                    <a:bodyPr/>
                    <a:lstStyle/>
                    <a:p>
                      <a:pPr algn="ctr"/>
                      <a:endParaRPr lang="zh-CN" altLang="en-US" sz="2000" b="1" dirty="0">
                        <a:latin typeface="华文宋体" panose="02010600040101010101" pitchFamily="2" charset="-122"/>
                        <a:ea typeface="华文宋体" panose="02010600040101010101" pitchFamily="2" charset="-122"/>
                      </a:endParaRPr>
                    </a:p>
                  </a:txBody>
                  <a:tcPr/>
                </a:tc>
                <a:tc>
                  <a:txBody>
                    <a:bodyPr/>
                    <a:lstStyle/>
                    <a:p>
                      <a:pPr algn="ctr"/>
                      <a:r>
                        <a:rPr lang="zh-CN" altLang="en-US" sz="2000" b="1" dirty="0">
                          <a:solidFill>
                            <a:srgbClr val="FF0000"/>
                          </a:solidFill>
                          <a:latin typeface="华文宋体" panose="02010600040101010101" pitchFamily="2" charset="-122"/>
                          <a:ea typeface="华文宋体" panose="02010600040101010101" pitchFamily="2" charset="-122"/>
                        </a:rPr>
                        <a:t>？</a:t>
                      </a:r>
                      <a:endParaRPr lang="zh-CN" altLang="en-US" sz="2000" b="1" dirty="0">
                        <a:solidFill>
                          <a:srgbClr val="FF0000"/>
                        </a:solidFill>
                        <a:latin typeface="华文宋体" panose="02010600040101010101" pitchFamily="2" charset="-122"/>
                        <a:ea typeface="华文宋体" panose="02010600040101010101" pitchFamily="2" charset="-122"/>
                      </a:endParaRPr>
                    </a:p>
                  </a:txBody>
                  <a:tcPr/>
                </a:tc>
              </a:tr>
            </a:tbl>
          </a:graphicData>
        </a:graphic>
      </p:graphicFrame>
      <p:pic>
        <p:nvPicPr>
          <p:cNvPr id="23" name="图片占位符 4"/>
          <p:cNvPicPr>
            <a:picLocks noChangeAspect="1"/>
          </p:cNvPicPr>
          <p:nvPr/>
        </p:nvPicPr>
        <p:blipFill>
          <a:blip r:embed="rId1" cstate="print">
            <a:extLst>
              <a:ext uri="{28A0092B-C50C-407E-A947-70E740481C1C}">
                <a14:useLocalDpi xmlns:a14="http://schemas.microsoft.com/office/drawing/2010/main" val="0"/>
              </a:ext>
            </a:extLst>
          </a:blip>
          <a:srcRect l="17791" r="17791"/>
          <a:stretch>
            <a:fillRect/>
          </a:stretch>
        </p:blipFill>
        <p:spPr>
          <a:xfrm>
            <a:off x="9212590" y="4034649"/>
            <a:ext cx="2201291" cy="2263005"/>
          </a:xfrm>
          <a:custGeom>
            <a:avLst/>
            <a:gdLst>
              <a:gd name="connsiteX0" fmla="*/ 0 w 3584971"/>
              <a:gd name="connsiteY0" fmla="*/ 0 h 3410941"/>
              <a:gd name="connsiteX1" fmla="*/ 3584971 w 3584971"/>
              <a:gd name="connsiteY1" fmla="*/ 0 h 3410941"/>
              <a:gd name="connsiteX2" fmla="*/ 3584971 w 3584971"/>
              <a:gd name="connsiteY2" fmla="*/ 3410941 h 3410941"/>
              <a:gd name="connsiteX3" fmla="*/ 0 w 3584971"/>
              <a:gd name="connsiteY3" fmla="*/ 3410941 h 3410941"/>
              <a:gd name="connsiteX4" fmla="*/ 0 w 3584971"/>
              <a:gd name="connsiteY4" fmla="*/ 0 h 3410941"/>
              <a:gd name="connsiteX0-1" fmla="*/ 0 w 3584971"/>
              <a:gd name="connsiteY0-2" fmla="*/ 723900 h 4134841"/>
              <a:gd name="connsiteX1-3" fmla="*/ 3216671 w 3584971"/>
              <a:gd name="connsiteY1-4" fmla="*/ 0 h 4134841"/>
              <a:gd name="connsiteX2-5" fmla="*/ 3584971 w 3584971"/>
              <a:gd name="connsiteY2-6" fmla="*/ 4134841 h 4134841"/>
              <a:gd name="connsiteX3-7" fmla="*/ 0 w 3584971"/>
              <a:gd name="connsiteY3-8" fmla="*/ 4134841 h 4134841"/>
              <a:gd name="connsiteX4-9" fmla="*/ 0 w 3584971"/>
              <a:gd name="connsiteY4-10" fmla="*/ 723900 h 4134841"/>
              <a:gd name="connsiteX0-11" fmla="*/ 0 w 4664471"/>
              <a:gd name="connsiteY0-12" fmla="*/ 723900 h 4134841"/>
              <a:gd name="connsiteX1-13" fmla="*/ 3216671 w 4664471"/>
              <a:gd name="connsiteY1-14" fmla="*/ 0 h 4134841"/>
              <a:gd name="connsiteX2-15" fmla="*/ 4664471 w 4664471"/>
              <a:gd name="connsiteY2-16" fmla="*/ 3855441 h 4134841"/>
              <a:gd name="connsiteX3-17" fmla="*/ 0 w 4664471"/>
              <a:gd name="connsiteY3-18" fmla="*/ 4134841 h 4134841"/>
              <a:gd name="connsiteX4-19" fmla="*/ 0 w 4664471"/>
              <a:gd name="connsiteY4-20" fmla="*/ 723900 h 4134841"/>
              <a:gd name="connsiteX0-21" fmla="*/ 0 w 4664471"/>
              <a:gd name="connsiteY0-22" fmla="*/ 723900 h 4719041"/>
              <a:gd name="connsiteX1-23" fmla="*/ 3216671 w 4664471"/>
              <a:gd name="connsiteY1-24" fmla="*/ 0 h 4719041"/>
              <a:gd name="connsiteX2-25" fmla="*/ 4664471 w 4664471"/>
              <a:gd name="connsiteY2-26" fmla="*/ 3855441 h 4719041"/>
              <a:gd name="connsiteX3-27" fmla="*/ 1206500 w 4664471"/>
              <a:gd name="connsiteY3-28" fmla="*/ 4719041 h 4719041"/>
              <a:gd name="connsiteX4-29" fmla="*/ 0 w 4664471"/>
              <a:gd name="connsiteY4-30" fmla="*/ 723900 h 4719041"/>
              <a:gd name="connsiteX0-31" fmla="*/ 0 w 4664471"/>
              <a:gd name="connsiteY0-32" fmla="*/ 723900 h 4795241"/>
              <a:gd name="connsiteX1-33" fmla="*/ 3216671 w 4664471"/>
              <a:gd name="connsiteY1-34" fmla="*/ 0 h 4795241"/>
              <a:gd name="connsiteX2-35" fmla="*/ 4664471 w 4664471"/>
              <a:gd name="connsiteY2-36" fmla="*/ 3855441 h 4795241"/>
              <a:gd name="connsiteX3-37" fmla="*/ 1219200 w 4664471"/>
              <a:gd name="connsiteY3-38" fmla="*/ 4795241 h 4795241"/>
              <a:gd name="connsiteX4-39" fmla="*/ 0 w 4664471"/>
              <a:gd name="connsiteY4-40" fmla="*/ 723900 h 479524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4664471" h="4795241">
                <a:moveTo>
                  <a:pt x="0" y="723900"/>
                </a:moveTo>
                <a:lnTo>
                  <a:pt x="3216671" y="0"/>
                </a:lnTo>
                <a:lnTo>
                  <a:pt x="4664471" y="3855441"/>
                </a:lnTo>
                <a:lnTo>
                  <a:pt x="1219200" y="4795241"/>
                </a:lnTo>
                <a:lnTo>
                  <a:pt x="0" y="723900"/>
                </a:lnTo>
                <a:close/>
              </a:path>
            </a:pathLst>
          </a:custGeom>
        </p:spPr>
      </p:pic>
      <p:sp>
        <p:nvSpPr>
          <p:cNvPr id="24" name="灯片编号占位符 2"/>
          <p:cNvSpPr>
            <a:spLocks noGrp="1"/>
          </p:cNvSpPr>
          <p:nvPr>
            <p:ph type="sldNum" sz="quarter" idx="12"/>
          </p:nvPr>
        </p:nvSpPr>
        <p:spPr>
          <a:xfrm>
            <a:off x="11323638" y="6240463"/>
            <a:ext cx="495300" cy="354012"/>
          </a:xfrm>
        </p:spPr>
        <p:txBody>
          <a:bodyPr/>
          <a:lstStyle/>
          <a:p>
            <a:pPr>
              <a:defRPr/>
            </a:pPr>
            <a:fld id="{D7B2561F-8D0C-4E92-B875-E1FFE0E129D5}" type="slidenum">
              <a:rPr lang="en-US"/>
            </a:fld>
            <a:endParaRPr lang="en-US" dirty="0"/>
          </a:p>
        </p:txBody>
      </p:sp>
      <p:graphicFrame>
        <p:nvGraphicFramePr>
          <p:cNvPr id="4" name="表格 3"/>
          <p:cNvGraphicFramePr>
            <a:graphicFrameLocks noGrp="1"/>
          </p:cNvGraphicFramePr>
          <p:nvPr/>
        </p:nvGraphicFramePr>
        <p:xfrm>
          <a:off x="4592472" y="3943235"/>
          <a:ext cx="1269241" cy="2246294"/>
        </p:xfrm>
        <a:graphic>
          <a:graphicData uri="http://schemas.openxmlformats.org/drawingml/2006/table">
            <a:tbl>
              <a:tblPr firstRow="1" bandRow="1">
                <a:tableStyleId>{5C22544A-7EE6-4342-B048-85BDC9FD1C3A}</a:tableStyleId>
              </a:tblPr>
              <a:tblGrid>
                <a:gridCol w="1269241"/>
              </a:tblGrid>
              <a:tr h="465047">
                <a:tc>
                  <a:txBody>
                    <a:bodyPr/>
                    <a:lstStyle/>
                    <a:p>
                      <a:pPr algn="ctr"/>
                      <a:r>
                        <a:rPr lang="en-US" altLang="zh-CN" sz="2000" b="1" dirty="0">
                          <a:solidFill>
                            <a:schemeClr val="accent6">
                              <a:lumMod val="50000"/>
                            </a:schemeClr>
                          </a:solidFill>
                          <a:latin typeface="华文宋体" panose="02010600040101010101" pitchFamily="2" charset="-122"/>
                          <a:ea typeface="华文宋体" panose="02010600040101010101" pitchFamily="2" charset="-122"/>
                        </a:rPr>
                        <a:t>18.75%</a:t>
                      </a:r>
                      <a:endParaRPr lang="zh-CN" altLang="en-US" sz="2000" b="1" dirty="0">
                        <a:solidFill>
                          <a:schemeClr val="accent6">
                            <a:lumMod val="50000"/>
                          </a:schemeClr>
                        </a:solidFill>
                        <a:latin typeface="华文宋体" panose="02010600040101010101" pitchFamily="2" charset="-122"/>
                        <a:ea typeface="华文宋体" panose="02010600040101010101" pitchFamily="2" charset="-122"/>
                      </a:endParaRPr>
                    </a:p>
                  </a:txBody>
                  <a:tcPr>
                    <a:solidFill>
                      <a:srgbClr val="CDD8E6"/>
                    </a:solidFill>
                  </a:tcPr>
                </a:tc>
              </a:tr>
              <a:tr h="420667">
                <a:tc>
                  <a:txBody>
                    <a:bodyPr/>
                    <a:lstStyle/>
                    <a:p>
                      <a:pPr algn="ctr"/>
                      <a:r>
                        <a:rPr lang="en-US" altLang="zh-CN" sz="2000" b="1" dirty="0">
                          <a:solidFill>
                            <a:schemeClr val="accent6">
                              <a:lumMod val="50000"/>
                            </a:schemeClr>
                          </a:solidFill>
                          <a:latin typeface="华文宋体" panose="02010600040101010101" pitchFamily="2" charset="-122"/>
                          <a:ea typeface="华文宋体" panose="02010600040101010101" pitchFamily="2" charset="-122"/>
                        </a:rPr>
                        <a:t>12.5%</a:t>
                      </a:r>
                      <a:endParaRPr lang="zh-CN" altLang="en-US" sz="2000" b="1" dirty="0">
                        <a:solidFill>
                          <a:schemeClr val="accent6">
                            <a:lumMod val="50000"/>
                          </a:schemeClr>
                        </a:solidFill>
                        <a:latin typeface="华文宋体" panose="02010600040101010101" pitchFamily="2" charset="-122"/>
                        <a:ea typeface="华文宋体" panose="02010600040101010101" pitchFamily="2" charset="-122"/>
                      </a:endParaRPr>
                    </a:p>
                  </a:txBody>
                  <a:tcPr>
                    <a:solidFill>
                      <a:srgbClr val="E8EDF3"/>
                    </a:solidFill>
                  </a:tcPr>
                </a:tc>
              </a:tr>
              <a:tr h="476262">
                <a:tc>
                  <a:txBody>
                    <a:bodyPr/>
                    <a:lstStyle/>
                    <a:p>
                      <a:pPr algn="ctr"/>
                      <a:r>
                        <a:rPr lang="en-US" altLang="zh-CN" sz="2000" b="1" dirty="0">
                          <a:solidFill>
                            <a:schemeClr val="accent6">
                              <a:lumMod val="50000"/>
                            </a:schemeClr>
                          </a:solidFill>
                          <a:latin typeface="华文宋体" panose="02010600040101010101" pitchFamily="2" charset="-122"/>
                          <a:ea typeface="华文宋体" panose="02010600040101010101" pitchFamily="2" charset="-122"/>
                        </a:rPr>
                        <a:t>62.5%</a:t>
                      </a:r>
                      <a:endParaRPr lang="zh-CN" altLang="en-US" sz="2000" b="1" dirty="0">
                        <a:solidFill>
                          <a:schemeClr val="accent6">
                            <a:lumMod val="50000"/>
                          </a:schemeClr>
                        </a:solidFill>
                        <a:latin typeface="华文宋体" panose="02010600040101010101" pitchFamily="2" charset="-122"/>
                        <a:ea typeface="华文宋体" panose="02010600040101010101" pitchFamily="2" charset="-122"/>
                      </a:endParaRPr>
                    </a:p>
                  </a:txBody>
                  <a:tcPr>
                    <a:solidFill>
                      <a:srgbClr val="CDD8E6"/>
                    </a:solidFill>
                  </a:tcPr>
                </a:tc>
              </a:tr>
              <a:tr h="463651">
                <a:tc>
                  <a:txBody>
                    <a:bodyPr/>
                    <a:lstStyle/>
                    <a:p>
                      <a:pPr algn="ctr"/>
                      <a:r>
                        <a:rPr lang="en-US" altLang="zh-CN" sz="2000" b="1" dirty="0">
                          <a:solidFill>
                            <a:schemeClr val="accent6">
                              <a:lumMod val="50000"/>
                            </a:schemeClr>
                          </a:solidFill>
                          <a:latin typeface="华文宋体" panose="02010600040101010101" pitchFamily="2" charset="-122"/>
                          <a:ea typeface="华文宋体" panose="02010600040101010101" pitchFamily="2" charset="-122"/>
                        </a:rPr>
                        <a:t>6.25%</a:t>
                      </a:r>
                      <a:endParaRPr lang="zh-CN" altLang="en-US" sz="2000" b="1" dirty="0">
                        <a:solidFill>
                          <a:schemeClr val="accent6">
                            <a:lumMod val="50000"/>
                          </a:schemeClr>
                        </a:solidFill>
                        <a:latin typeface="华文宋体" panose="02010600040101010101" pitchFamily="2" charset="-122"/>
                        <a:ea typeface="华文宋体" panose="02010600040101010101" pitchFamily="2" charset="-122"/>
                      </a:endParaRPr>
                    </a:p>
                  </a:txBody>
                  <a:tcPr>
                    <a:solidFill>
                      <a:srgbClr val="E8EDF3"/>
                    </a:solidFill>
                  </a:tcPr>
                </a:tc>
              </a:tr>
              <a:tr h="420667">
                <a:tc>
                  <a:txBody>
                    <a:bodyPr/>
                    <a:lstStyle/>
                    <a:p>
                      <a:pPr algn="ctr"/>
                      <a:r>
                        <a:rPr lang="en-US" altLang="zh-CN" sz="2000" b="1" dirty="0">
                          <a:solidFill>
                            <a:schemeClr val="accent6">
                              <a:lumMod val="50000"/>
                            </a:schemeClr>
                          </a:solidFill>
                          <a:latin typeface="华文宋体" panose="02010600040101010101" pitchFamily="2" charset="-122"/>
                          <a:ea typeface="华文宋体" panose="02010600040101010101" pitchFamily="2" charset="-122"/>
                        </a:rPr>
                        <a:t>100%</a:t>
                      </a:r>
                      <a:endParaRPr lang="zh-CN" altLang="en-US" sz="2000" b="1" dirty="0">
                        <a:solidFill>
                          <a:schemeClr val="accent6">
                            <a:lumMod val="50000"/>
                          </a:schemeClr>
                        </a:solidFill>
                        <a:latin typeface="华文宋体" panose="02010600040101010101" pitchFamily="2" charset="-122"/>
                        <a:ea typeface="华文宋体" panose="02010600040101010101" pitchFamily="2" charset="-122"/>
                      </a:endParaRPr>
                    </a:p>
                  </a:txBody>
                  <a:tcPr>
                    <a:solidFill>
                      <a:srgbClr val="CDD8E6"/>
                    </a:solidFill>
                  </a:tcPr>
                </a:tc>
              </a:tr>
            </a:tbl>
          </a:graphicData>
        </a:graphic>
      </p:graphicFrame>
      <p:sp>
        <p:nvSpPr>
          <p:cNvPr id="7" name="标注: 线形 6"/>
          <p:cNvSpPr/>
          <p:nvPr/>
        </p:nvSpPr>
        <p:spPr>
          <a:xfrm>
            <a:off x="6289226" y="2892010"/>
            <a:ext cx="4425126" cy="386168"/>
          </a:xfrm>
          <a:prstGeom prst="borderCallout1">
            <a:avLst>
              <a:gd name="adj1" fmla="val 18750"/>
              <a:gd name="adj2" fmla="val -8333"/>
              <a:gd name="adj3" fmla="val 285674"/>
              <a:gd name="adj4" fmla="val -22912"/>
            </a:avLst>
          </a:prstGeom>
          <a:solidFill>
            <a:schemeClr val="accent4">
              <a:lumMod val="20000"/>
              <a:lumOff val="80000"/>
            </a:schemeClr>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5000"/>
              </a:lnSpc>
            </a:pPr>
            <a:r>
              <a:rPr lang="zh-CN" altLang="en-US" b="1" dirty="0">
                <a:solidFill>
                  <a:schemeClr val="tx1"/>
                </a:solidFill>
              </a:rPr>
              <a:t>长期借款的比重</a:t>
            </a:r>
            <a:r>
              <a:rPr lang="en-US" altLang="zh-CN" b="1" dirty="0">
                <a:solidFill>
                  <a:schemeClr val="tx1"/>
                </a:solidFill>
              </a:rPr>
              <a:t>=1 500/8 000=18.75%</a:t>
            </a:r>
            <a:endParaRPr lang="zh-CN" altLang="en-US" b="1" dirty="0">
              <a:solidFill>
                <a:schemeClr val="tx1"/>
              </a:solidFill>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down)">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wipe(left)">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5" grpId="0"/>
      <p:bldP spid="7"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灯片编号占位符 2"/>
          <p:cNvSpPr txBox="1">
            <a:spLocks noGrp="1"/>
          </p:cNvSpPr>
          <p:nvPr/>
        </p:nvSpPr>
        <p:spPr>
          <a:xfrm>
            <a:off x="11324167" y="6240463"/>
            <a:ext cx="495300" cy="354012"/>
          </a:xfrm>
          <a:prstGeom prst="rect">
            <a:avLst/>
          </a:prstGeom>
          <a:noFill/>
        </p:spPr>
        <p:txBody>
          <a:bodyPr anchor="ctr"/>
          <a:lstStyle/>
          <a:p>
            <a:pPr algn="ctr" fontAlgn="auto">
              <a:spcBef>
                <a:spcPts val="0"/>
              </a:spcBef>
              <a:spcAft>
                <a:spcPts val="0"/>
              </a:spcAft>
              <a:buFontTx/>
              <a:buNone/>
              <a:defRPr/>
            </a:pPr>
            <a:fld id="{1B00CC49-D681-423C-8BC5-F1203EB076A9}" type="slidenum">
              <a:rPr lang="en-US" sz="1400" b="1">
                <a:solidFill>
                  <a:schemeClr val="bg1"/>
                </a:solidFill>
                <a:latin typeface="+mj-lt"/>
                <a:ea typeface="+mn-ea"/>
              </a:rPr>
            </a:fld>
            <a:endParaRPr lang="en-US" sz="1400" b="1" dirty="0">
              <a:solidFill>
                <a:schemeClr val="bg1"/>
              </a:solidFill>
              <a:latin typeface="+mj-lt"/>
              <a:ea typeface="+mn-ea"/>
            </a:endParaRPr>
          </a:p>
        </p:txBody>
      </p:sp>
      <p:grpSp>
        <p:nvGrpSpPr>
          <p:cNvPr id="12" name="组合 14"/>
          <p:cNvGrpSpPr/>
          <p:nvPr/>
        </p:nvGrpSpPr>
        <p:grpSpPr bwMode="auto">
          <a:xfrm>
            <a:off x="395818" y="747713"/>
            <a:ext cx="11518900" cy="5846762"/>
            <a:chOff x="416496" y="1988840"/>
            <a:chExt cx="8788758" cy="4577755"/>
          </a:xfrm>
        </p:grpSpPr>
        <p:sp>
          <p:nvSpPr>
            <p:cNvPr id="40967" name="矩形 8"/>
            <p:cNvSpPr/>
            <p:nvPr/>
          </p:nvSpPr>
          <p:spPr bwMode="auto">
            <a:xfrm>
              <a:off x="598605" y="2348877"/>
              <a:ext cx="8606649" cy="4217718"/>
            </a:xfrm>
            <a:prstGeom prst="rect">
              <a:avLst/>
            </a:prstGeom>
            <a:noFill/>
            <a:ln w="25400">
              <a:solidFill>
                <a:srgbClr val="0070C0"/>
              </a:solidFill>
              <a:miter lim="800000"/>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30000"/>
                </a:lnSpc>
                <a:buFontTx/>
                <a:buNone/>
              </a:pPr>
              <a:r>
                <a:rPr lang="en-US" altLang="zh-CN" sz="2400" b="1">
                  <a:solidFill>
                    <a:srgbClr val="333333"/>
                  </a:solidFill>
                  <a:latin typeface="Times New Roman" panose="02020603050405020304" pitchFamily="18" charset="0"/>
                </a:rPr>
                <a:t>       </a:t>
              </a:r>
              <a:r>
                <a:rPr lang="zh-CN" altLang="zh-CN" sz="2000" b="1">
                  <a:solidFill>
                    <a:srgbClr val="333333"/>
                  </a:solidFill>
                  <a:latin typeface="Times New Roman" panose="02020603050405020304" pitchFamily="18" charset="0"/>
                </a:rPr>
                <a:t>某企业原有总资本</a:t>
              </a:r>
              <a:r>
                <a:rPr lang="en-US" altLang="zh-CN" sz="2000" b="1">
                  <a:solidFill>
                    <a:srgbClr val="333333"/>
                  </a:solidFill>
                  <a:latin typeface="Times New Roman" panose="02020603050405020304" pitchFamily="18" charset="0"/>
                </a:rPr>
                <a:t>10 000</a:t>
              </a:r>
              <a:r>
                <a:rPr lang="zh-CN" altLang="zh-CN" sz="2000" b="1">
                  <a:solidFill>
                    <a:srgbClr val="333333"/>
                  </a:solidFill>
                  <a:latin typeface="Times New Roman" panose="02020603050405020304" pitchFamily="18" charset="0"/>
                </a:rPr>
                <a:t>万元。其中权益资本普通股</a:t>
              </a:r>
              <a:r>
                <a:rPr lang="en-US" altLang="zh-CN" sz="2000" b="1">
                  <a:solidFill>
                    <a:srgbClr val="333333"/>
                  </a:solidFill>
                  <a:latin typeface="Times New Roman" panose="02020603050405020304" pitchFamily="18" charset="0"/>
                </a:rPr>
                <a:t>600</a:t>
              </a:r>
              <a:r>
                <a:rPr lang="zh-CN" altLang="zh-CN" sz="2000" b="1">
                  <a:solidFill>
                    <a:srgbClr val="333333"/>
                  </a:solidFill>
                  <a:latin typeface="Times New Roman" panose="02020603050405020304" pitchFamily="18" charset="0"/>
                </a:rPr>
                <a:t>万股，每股面值</a:t>
              </a:r>
              <a:r>
                <a:rPr lang="en-US" altLang="zh-CN" sz="2000" b="1">
                  <a:solidFill>
                    <a:srgbClr val="333333"/>
                  </a:solidFill>
                  <a:latin typeface="Times New Roman" panose="02020603050405020304" pitchFamily="18" charset="0"/>
                </a:rPr>
                <a:t>1</a:t>
              </a:r>
              <a:r>
                <a:rPr lang="zh-CN" altLang="zh-CN" sz="2000" b="1">
                  <a:solidFill>
                    <a:srgbClr val="333333"/>
                  </a:solidFill>
                  <a:latin typeface="Times New Roman" panose="02020603050405020304" pitchFamily="18" charset="0"/>
                </a:rPr>
                <a:t>元，发行价</a:t>
              </a:r>
              <a:r>
                <a:rPr lang="en-US" altLang="zh-CN" sz="2000" b="1">
                  <a:solidFill>
                    <a:srgbClr val="333333"/>
                  </a:solidFill>
                  <a:latin typeface="Times New Roman" panose="02020603050405020304" pitchFamily="18" charset="0"/>
                </a:rPr>
                <a:t>10</a:t>
              </a:r>
              <a:r>
                <a:rPr lang="zh-CN" altLang="zh-CN" sz="2000" b="1">
                  <a:solidFill>
                    <a:srgbClr val="333333"/>
                  </a:solidFill>
                  <a:latin typeface="Times New Roman" panose="02020603050405020304" pitchFamily="18" charset="0"/>
                </a:rPr>
                <a:t>元，目前价格也为</a:t>
              </a:r>
              <a:r>
                <a:rPr lang="en-US" altLang="zh-CN" sz="2000" b="1">
                  <a:solidFill>
                    <a:srgbClr val="333333"/>
                  </a:solidFill>
                  <a:latin typeface="Times New Roman" panose="02020603050405020304" pitchFamily="18" charset="0"/>
                </a:rPr>
                <a:t>10</a:t>
              </a:r>
              <a:r>
                <a:rPr lang="zh-CN" altLang="zh-CN" sz="2000" b="1">
                  <a:solidFill>
                    <a:srgbClr val="333333"/>
                  </a:solidFill>
                  <a:latin typeface="Times New Roman" panose="02020603050405020304" pitchFamily="18" charset="0"/>
                </a:rPr>
                <a:t>元，今年预计股利为</a:t>
              </a:r>
              <a:r>
                <a:rPr lang="en-US" altLang="zh-CN" sz="2000" b="1">
                  <a:solidFill>
                    <a:srgbClr val="333333"/>
                  </a:solidFill>
                  <a:latin typeface="Times New Roman" panose="02020603050405020304" pitchFamily="18" charset="0"/>
                </a:rPr>
                <a:t>1</a:t>
              </a:r>
              <a:r>
                <a:rPr lang="zh-CN" altLang="zh-CN" sz="2000" b="1">
                  <a:solidFill>
                    <a:srgbClr val="333333"/>
                  </a:solidFill>
                  <a:latin typeface="Times New Roman" panose="02020603050405020304" pitchFamily="18" charset="0"/>
                </a:rPr>
                <a:t>元</a:t>
              </a:r>
              <a:r>
                <a:rPr lang="en-US" altLang="zh-CN" sz="2000" b="1">
                  <a:solidFill>
                    <a:srgbClr val="333333"/>
                  </a:solidFill>
                  <a:latin typeface="Times New Roman" panose="02020603050405020304" pitchFamily="18" charset="0"/>
                </a:rPr>
                <a:t>/</a:t>
              </a:r>
              <a:r>
                <a:rPr lang="zh-CN" altLang="zh-CN" sz="2000" b="1">
                  <a:solidFill>
                    <a:srgbClr val="333333"/>
                  </a:solidFill>
                  <a:latin typeface="Times New Roman" panose="02020603050405020304" pitchFamily="18" charset="0"/>
                </a:rPr>
                <a:t>股，以后每年增加股利</a:t>
              </a:r>
              <a:r>
                <a:rPr lang="en-US" altLang="zh-CN" sz="2000" b="1">
                  <a:solidFill>
                    <a:srgbClr val="333333"/>
                  </a:solidFill>
                  <a:latin typeface="Times New Roman" panose="02020603050405020304" pitchFamily="18" charset="0"/>
                </a:rPr>
                <a:t>5%</a:t>
              </a:r>
              <a:r>
                <a:rPr lang="zh-CN" altLang="zh-CN" sz="2000" b="1">
                  <a:solidFill>
                    <a:srgbClr val="333333"/>
                  </a:solidFill>
                  <a:latin typeface="Times New Roman" panose="02020603050405020304" pitchFamily="18" charset="0"/>
                </a:rPr>
                <a:t>。负债资本为长期借款</a:t>
              </a:r>
              <a:r>
                <a:rPr lang="en-US" altLang="zh-CN" sz="2000" b="1">
                  <a:solidFill>
                    <a:srgbClr val="333333"/>
                  </a:solidFill>
                  <a:latin typeface="Times New Roman" panose="02020603050405020304" pitchFamily="18" charset="0"/>
                </a:rPr>
                <a:t>4 000</a:t>
              </a:r>
              <a:r>
                <a:rPr lang="zh-CN" altLang="zh-CN" sz="2000" b="1">
                  <a:solidFill>
                    <a:srgbClr val="333333"/>
                  </a:solidFill>
                  <a:latin typeface="Times New Roman" panose="02020603050405020304" pitchFamily="18" charset="0"/>
                </a:rPr>
                <a:t>万元，年利率为</a:t>
              </a:r>
              <a:r>
                <a:rPr lang="en-US" altLang="zh-CN" sz="2000" b="1">
                  <a:solidFill>
                    <a:srgbClr val="333333"/>
                  </a:solidFill>
                  <a:latin typeface="Times New Roman" panose="02020603050405020304" pitchFamily="18" charset="0"/>
                </a:rPr>
                <a:t>8%</a:t>
              </a:r>
              <a:r>
                <a:rPr lang="zh-CN" altLang="zh-CN" sz="2000" b="1">
                  <a:solidFill>
                    <a:srgbClr val="333333"/>
                  </a:solidFill>
                  <a:latin typeface="Times New Roman" panose="02020603050405020304" pitchFamily="18" charset="0"/>
                </a:rPr>
                <a:t>。目前企业为了扩大经营规模，拟增资</a:t>
              </a:r>
              <a:r>
                <a:rPr lang="en-US" altLang="zh-CN" sz="2000" b="1">
                  <a:solidFill>
                    <a:srgbClr val="333333"/>
                  </a:solidFill>
                  <a:latin typeface="Times New Roman" panose="02020603050405020304" pitchFamily="18" charset="0"/>
                </a:rPr>
                <a:t>5 000</a:t>
              </a:r>
              <a:r>
                <a:rPr lang="zh-CN" altLang="zh-CN" sz="2000" b="1">
                  <a:solidFill>
                    <a:srgbClr val="333333"/>
                  </a:solidFill>
                  <a:latin typeface="Times New Roman" panose="02020603050405020304" pitchFamily="18" charset="0"/>
                </a:rPr>
                <a:t>万元，现有</a:t>
              </a:r>
              <a:r>
                <a:rPr lang="en-US" altLang="zh-CN" sz="2000" b="1">
                  <a:solidFill>
                    <a:srgbClr val="333333"/>
                  </a:solidFill>
                  <a:latin typeface="Times New Roman" panose="02020603050405020304" pitchFamily="18" charset="0"/>
                </a:rPr>
                <a:t>A</a:t>
              </a:r>
              <a:r>
                <a:rPr lang="zh-CN" altLang="zh-CN" sz="2000" b="1">
                  <a:solidFill>
                    <a:srgbClr val="333333"/>
                  </a:solidFill>
                  <a:latin typeface="Times New Roman" panose="02020603050405020304" pitchFamily="18" charset="0"/>
                </a:rPr>
                <a:t>、</a:t>
              </a:r>
              <a:r>
                <a:rPr lang="en-US" altLang="zh-CN" sz="2000" b="1">
                  <a:solidFill>
                    <a:srgbClr val="333333"/>
                  </a:solidFill>
                  <a:latin typeface="Times New Roman" panose="02020603050405020304" pitchFamily="18" charset="0"/>
                </a:rPr>
                <a:t>B</a:t>
              </a:r>
              <a:r>
                <a:rPr lang="zh-CN" altLang="zh-CN" sz="2000" b="1">
                  <a:solidFill>
                    <a:srgbClr val="333333"/>
                  </a:solidFill>
                  <a:latin typeface="Times New Roman" panose="02020603050405020304" pitchFamily="18" charset="0"/>
                </a:rPr>
                <a:t>、</a:t>
              </a:r>
              <a:r>
                <a:rPr lang="en-US" altLang="zh-CN" sz="2000" b="1">
                  <a:solidFill>
                    <a:srgbClr val="333333"/>
                  </a:solidFill>
                  <a:latin typeface="Times New Roman" panose="02020603050405020304" pitchFamily="18" charset="0"/>
                </a:rPr>
                <a:t>C</a:t>
              </a:r>
              <a:r>
                <a:rPr lang="zh-CN" altLang="zh-CN" sz="2000" b="1">
                  <a:solidFill>
                    <a:srgbClr val="333333"/>
                  </a:solidFill>
                  <a:latin typeface="Times New Roman" panose="02020603050405020304" pitchFamily="18" charset="0"/>
                </a:rPr>
                <a:t>三个备选方案。为方便计算，假设发行的各种证券无筹资费。有关资料如下</a:t>
              </a:r>
              <a:r>
                <a:rPr lang="en-US" altLang="zh-CN" sz="2000" b="1">
                  <a:solidFill>
                    <a:srgbClr val="333333"/>
                  </a:solidFill>
                  <a:latin typeface="Times New Roman" panose="02020603050405020304" pitchFamily="18" charset="0"/>
                </a:rPr>
                <a:t>:</a:t>
              </a:r>
              <a:r>
                <a:rPr lang="zh-CN" altLang="en-US" sz="2000" b="1">
                  <a:solidFill>
                    <a:srgbClr val="333333"/>
                  </a:solidFill>
                  <a:latin typeface="Times New Roman" panose="02020603050405020304" pitchFamily="18" charset="0"/>
                  <a:sym typeface="Arial" panose="020B0604020202020204" pitchFamily="34" charset="0"/>
                </a:rPr>
                <a:t>假定企业适用的所得税税率为</a:t>
              </a:r>
              <a:r>
                <a:rPr lang="en-US" altLang="zh-CN" sz="2000" b="1">
                  <a:solidFill>
                    <a:srgbClr val="333333"/>
                  </a:solidFill>
                  <a:latin typeface="Times New Roman" panose="02020603050405020304" pitchFamily="18" charset="0"/>
                  <a:sym typeface="Arial" panose="020B0604020202020204" pitchFamily="34" charset="0"/>
                </a:rPr>
                <a:t>25%</a:t>
              </a:r>
              <a:r>
                <a:rPr lang="zh-CN" altLang="en-US" sz="2000" b="1">
                  <a:solidFill>
                    <a:srgbClr val="333333"/>
                  </a:solidFill>
                  <a:latin typeface="Times New Roman" panose="02020603050405020304" pitchFamily="18" charset="0"/>
                  <a:sym typeface="Arial" panose="020B0604020202020204" pitchFamily="34" charset="0"/>
                </a:rPr>
                <a:t>。</a:t>
              </a:r>
              <a:endParaRPr lang="zh-CN" altLang="en-US" sz="2000" b="1">
                <a:solidFill>
                  <a:srgbClr val="333333"/>
                </a:solidFill>
                <a:latin typeface="Times New Roman" panose="02020603050405020304" pitchFamily="18" charset="0"/>
                <a:sym typeface="Arial" panose="020B0604020202020204" pitchFamily="34" charset="0"/>
              </a:endParaRPr>
            </a:p>
            <a:p>
              <a:pPr eaLnBrk="1" hangingPunct="1">
                <a:lnSpc>
                  <a:spcPct val="130000"/>
                </a:lnSpc>
                <a:buFontTx/>
                <a:buNone/>
              </a:pPr>
              <a:r>
                <a:rPr lang="en-US" altLang="zh-CN" sz="2000" b="1">
                  <a:solidFill>
                    <a:srgbClr val="333333"/>
                  </a:solidFill>
                  <a:latin typeface="Times New Roman" panose="02020603050405020304" pitchFamily="18" charset="0"/>
                  <a:sym typeface="Arial" panose="020B0604020202020204" pitchFamily="34" charset="0"/>
                </a:rPr>
                <a:t>     A</a:t>
              </a:r>
              <a:r>
                <a:rPr lang="zh-CN" altLang="en-US" sz="2000" b="1">
                  <a:solidFill>
                    <a:srgbClr val="333333"/>
                  </a:solidFill>
                  <a:latin typeface="Times New Roman" panose="02020603050405020304" pitchFamily="18" charset="0"/>
                  <a:sym typeface="Arial" panose="020B0604020202020204" pitchFamily="34" charset="0"/>
                </a:rPr>
                <a:t>方案：按面值发行长期债券</a:t>
              </a:r>
              <a:r>
                <a:rPr lang="en-US" altLang="zh-CN" sz="2000" b="1">
                  <a:solidFill>
                    <a:srgbClr val="333333"/>
                  </a:solidFill>
                  <a:latin typeface="Times New Roman" panose="02020603050405020304" pitchFamily="18" charset="0"/>
                  <a:sym typeface="Arial" panose="020B0604020202020204" pitchFamily="34" charset="0"/>
                </a:rPr>
                <a:t>5 000</a:t>
              </a:r>
              <a:r>
                <a:rPr lang="zh-CN" altLang="en-US" sz="2000" b="1">
                  <a:solidFill>
                    <a:srgbClr val="333333"/>
                  </a:solidFill>
                  <a:latin typeface="Times New Roman" panose="02020603050405020304" pitchFamily="18" charset="0"/>
                  <a:sym typeface="Arial" panose="020B0604020202020204" pitchFamily="34" charset="0"/>
                </a:rPr>
                <a:t>万元，票面利率为</a:t>
              </a:r>
              <a:r>
                <a:rPr lang="en-US" altLang="zh-CN" sz="2000" b="1">
                  <a:solidFill>
                    <a:srgbClr val="333333"/>
                  </a:solidFill>
                  <a:latin typeface="Times New Roman" panose="02020603050405020304" pitchFamily="18" charset="0"/>
                  <a:sym typeface="Arial" panose="020B0604020202020204" pitchFamily="34" charset="0"/>
                </a:rPr>
                <a:t>12%</a:t>
              </a:r>
              <a:r>
                <a:rPr lang="zh-CN" altLang="en-US" sz="2000" b="1">
                  <a:solidFill>
                    <a:srgbClr val="333333"/>
                  </a:solidFill>
                  <a:latin typeface="Times New Roman" panose="02020603050405020304" pitchFamily="18" charset="0"/>
                  <a:sym typeface="Arial" panose="020B0604020202020204" pitchFamily="34" charset="0"/>
                </a:rPr>
                <a:t>。由于财务风险加大，预计普通股市价降至</a:t>
              </a:r>
              <a:r>
                <a:rPr lang="en-US" altLang="zh-CN" sz="2000" b="1">
                  <a:solidFill>
                    <a:srgbClr val="333333"/>
                  </a:solidFill>
                  <a:latin typeface="Times New Roman" panose="02020603050405020304" pitchFamily="18" charset="0"/>
                  <a:sym typeface="Arial" panose="020B0604020202020204" pitchFamily="34" charset="0"/>
                </a:rPr>
                <a:t>8</a:t>
              </a:r>
              <a:r>
                <a:rPr lang="zh-CN" altLang="en-US" sz="2000" b="1">
                  <a:solidFill>
                    <a:srgbClr val="333333"/>
                  </a:solidFill>
                  <a:latin typeface="Times New Roman" panose="02020603050405020304" pitchFamily="18" charset="0"/>
                  <a:sym typeface="Arial" panose="020B0604020202020204" pitchFamily="34" charset="0"/>
                </a:rPr>
                <a:t>元</a:t>
              </a:r>
              <a:r>
                <a:rPr lang="en-US" altLang="zh-CN" sz="2000" b="1">
                  <a:solidFill>
                    <a:srgbClr val="333333"/>
                  </a:solidFill>
                  <a:latin typeface="Times New Roman" panose="02020603050405020304" pitchFamily="18" charset="0"/>
                  <a:sym typeface="Arial" panose="020B0604020202020204" pitchFamily="34" charset="0"/>
                </a:rPr>
                <a:t>/</a:t>
              </a:r>
              <a:r>
                <a:rPr lang="zh-CN" altLang="en-US" sz="2000" b="1">
                  <a:solidFill>
                    <a:srgbClr val="333333"/>
                  </a:solidFill>
                  <a:latin typeface="Times New Roman" panose="02020603050405020304" pitchFamily="18" charset="0"/>
                  <a:sym typeface="Arial" panose="020B0604020202020204" pitchFamily="34" charset="0"/>
                </a:rPr>
                <a:t>股。</a:t>
              </a:r>
              <a:endParaRPr lang="en-US" altLang="zh-CN" sz="2000" b="1">
                <a:solidFill>
                  <a:srgbClr val="333333"/>
                </a:solidFill>
                <a:latin typeface="Times New Roman" panose="02020603050405020304" pitchFamily="18" charset="0"/>
                <a:sym typeface="Arial" panose="020B0604020202020204" pitchFamily="34" charset="0"/>
              </a:endParaRPr>
            </a:p>
            <a:p>
              <a:pPr eaLnBrk="1" hangingPunct="1">
                <a:lnSpc>
                  <a:spcPct val="130000"/>
                </a:lnSpc>
                <a:buFontTx/>
                <a:buNone/>
              </a:pPr>
              <a:r>
                <a:rPr lang="en-US" altLang="zh-CN" sz="2000" b="1">
                  <a:solidFill>
                    <a:srgbClr val="333333"/>
                  </a:solidFill>
                  <a:latin typeface="Times New Roman" panose="02020603050405020304" pitchFamily="18" charset="0"/>
                  <a:sym typeface="Arial" panose="020B0604020202020204" pitchFamily="34" charset="0"/>
                </a:rPr>
                <a:t>    B</a:t>
              </a:r>
              <a:r>
                <a:rPr lang="zh-CN" altLang="en-US" sz="2000" b="1">
                  <a:solidFill>
                    <a:srgbClr val="333333"/>
                  </a:solidFill>
                  <a:latin typeface="Times New Roman" panose="02020603050405020304" pitchFamily="18" charset="0"/>
                  <a:sym typeface="Arial" panose="020B0604020202020204" pitchFamily="34" charset="0"/>
                </a:rPr>
                <a:t>方案：发行优先股</a:t>
              </a:r>
              <a:r>
                <a:rPr lang="en-US" altLang="zh-CN" sz="2000" b="1">
                  <a:solidFill>
                    <a:srgbClr val="333333"/>
                  </a:solidFill>
                  <a:latin typeface="Times New Roman" panose="02020603050405020304" pitchFamily="18" charset="0"/>
                  <a:sym typeface="Arial" panose="020B0604020202020204" pitchFamily="34" charset="0"/>
                </a:rPr>
                <a:t>3 000</a:t>
              </a:r>
              <a:r>
                <a:rPr lang="zh-CN" altLang="en-US" sz="2000" b="1">
                  <a:solidFill>
                    <a:srgbClr val="333333"/>
                  </a:solidFill>
                  <a:latin typeface="Times New Roman" panose="02020603050405020304" pitchFamily="18" charset="0"/>
                  <a:sym typeface="Arial" panose="020B0604020202020204" pitchFamily="34" charset="0"/>
                </a:rPr>
                <a:t>万元，年股利率为</a:t>
              </a:r>
              <a:r>
                <a:rPr lang="en-US" altLang="zh-CN" sz="2000" b="1">
                  <a:solidFill>
                    <a:srgbClr val="333333"/>
                  </a:solidFill>
                  <a:latin typeface="Times New Roman" panose="02020603050405020304" pitchFamily="18" charset="0"/>
                  <a:sym typeface="Arial" panose="020B0604020202020204" pitchFamily="34" charset="0"/>
                </a:rPr>
                <a:t>14%</a:t>
              </a:r>
              <a:r>
                <a:rPr lang="zh-CN" altLang="en-US" sz="2000" b="1">
                  <a:solidFill>
                    <a:srgbClr val="333333"/>
                  </a:solidFill>
                  <a:latin typeface="Times New Roman" panose="02020603050405020304" pitchFamily="18" charset="0"/>
                  <a:sym typeface="Arial" panose="020B0604020202020204" pitchFamily="34" charset="0"/>
                </a:rPr>
                <a:t>。向银行借入长期贷款</a:t>
              </a:r>
              <a:r>
                <a:rPr lang="en-US" altLang="zh-CN" sz="2000" b="1">
                  <a:solidFill>
                    <a:srgbClr val="333333"/>
                  </a:solidFill>
                  <a:latin typeface="Times New Roman" panose="02020603050405020304" pitchFamily="18" charset="0"/>
                  <a:sym typeface="Arial" panose="020B0604020202020204" pitchFamily="34" charset="0"/>
                </a:rPr>
                <a:t>2 000</a:t>
              </a:r>
              <a:r>
                <a:rPr lang="zh-CN" altLang="en-US" sz="2000" b="1">
                  <a:solidFill>
                    <a:srgbClr val="333333"/>
                  </a:solidFill>
                  <a:latin typeface="Times New Roman" panose="02020603050405020304" pitchFamily="18" charset="0"/>
                  <a:sym typeface="Arial" panose="020B0604020202020204" pitchFamily="34" charset="0"/>
                </a:rPr>
                <a:t>万元，年利率为</a:t>
              </a:r>
              <a:r>
                <a:rPr lang="en-US" altLang="zh-CN" sz="2000" b="1">
                  <a:solidFill>
                    <a:srgbClr val="333333"/>
                  </a:solidFill>
                  <a:latin typeface="Times New Roman" panose="02020603050405020304" pitchFamily="18" charset="0"/>
                  <a:sym typeface="Arial" panose="020B0604020202020204" pitchFamily="34" charset="0"/>
                </a:rPr>
                <a:t>10%</a:t>
              </a:r>
              <a:r>
                <a:rPr lang="zh-CN" altLang="en-US" sz="2000" b="1">
                  <a:solidFill>
                    <a:srgbClr val="333333"/>
                  </a:solidFill>
                  <a:latin typeface="Times New Roman" panose="02020603050405020304" pitchFamily="18" charset="0"/>
                  <a:sym typeface="Arial" panose="020B0604020202020204" pitchFamily="34" charset="0"/>
                </a:rPr>
                <a:t>。</a:t>
              </a:r>
              <a:endParaRPr lang="en-US" altLang="zh-CN" sz="2000" b="1">
                <a:solidFill>
                  <a:srgbClr val="333333"/>
                </a:solidFill>
                <a:latin typeface="Times New Roman" panose="02020603050405020304" pitchFamily="18" charset="0"/>
                <a:sym typeface="Arial" panose="020B0604020202020204" pitchFamily="34" charset="0"/>
              </a:endParaRPr>
            </a:p>
            <a:p>
              <a:pPr eaLnBrk="1" hangingPunct="1">
                <a:lnSpc>
                  <a:spcPct val="130000"/>
                </a:lnSpc>
                <a:buFontTx/>
                <a:buNone/>
              </a:pPr>
              <a:r>
                <a:rPr lang="en-US" altLang="zh-CN" sz="2000" b="1">
                  <a:solidFill>
                    <a:srgbClr val="333333"/>
                  </a:solidFill>
                  <a:latin typeface="Times New Roman" panose="02020603050405020304" pitchFamily="18" charset="0"/>
                  <a:sym typeface="Arial" panose="020B0604020202020204" pitchFamily="34" charset="0"/>
                </a:rPr>
                <a:t>    C</a:t>
              </a:r>
              <a:r>
                <a:rPr lang="zh-CN" altLang="en-US" sz="2000" b="1">
                  <a:solidFill>
                    <a:srgbClr val="333333"/>
                  </a:solidFill>
                  <a:latin typeface="Times New Roman" panose="02020603050405020304" pitchFamily="18" charset="0"/>
                  <a:sym typeface="Arial" panose="020B0604020202020204" pitchFamily="34" charset="0"/>
                </a:rPr>
                <a:t>方案：增发普通股</a:t>
              </a:r>
              <a:r>
                <a:rPr lang="en-US" altLang="zh-CN" sz="2000" b="1">
                  <a:solidFill>
                    <a:srgbClr val="333333"/>
                  </a:solidFill>
                  <a:latin typeface="Times New Roman" panose="02020603050405020304" pitchFamily="18" charset="0"/>
                  <a:sym typeface="Arial" panose="020B0604020202020204" pitchFamily="34" charset="0"/>
                </a:rPr>
                <a:t>500</a:t>
              </a:r>
              <a:r>
                <a:rPr lang="zh-CN" altLang="en-US" sz="2000" b="1">
                  <a:solidFill>
                    <a:srgbClr val="333333"/>
                  </a:solidFill>
                  <a:latin typeface="Times New Roman" panose="02020603050405020304" pitchFamily="18" charset="0"/>
                  <a:sym typeface="Arial" panose="020B0604020202020204" pitchFamily="34" charset="0"/>
                </a:rPr>
                <a:t>万股，每股市价</a:t>
              </a:r>
              <a:r>
                <a:rPr lang="en-US" altLang="zh-CN" sz="2000" b="1">
                  <a:solidFill>
                    <a:srgbClr val="333333"/>
                  </a:solidFill>
                  <a:latin typeface="Times New Roman" panose="02020603050405020304" pitchFamily="18" charset="0"/>
                  <a:sym typeface="Arial" panose="020B0604020202020204" pitchFamily="34" charset="0"/>
                </a:rPr>
                <a:t>10</a:t>
              </a:r>
              <a:r>
                <a:rPr lang="zh-CN" altLang="en-US" sz="2000" b="1">
                  <a:solidFill>
                    <a:srgbClr val="333333"/>
                  </a:solidFill>
                  <a:latin typeface="Times New Roman" panose="02020603050405020304" pitchFamily="18" charset="0"/>
                  <a:sym typeface="Arial" panose="020B0604020202020204" pitchFamily="34" charset="0"/>
                </a:rPr>
                <a:t>元，预计股利不变。</a:t>
              </a:r>
              <a:endParaRPr lang="zh-CN" altLang="en-US" sz="2000" b="1">
                <a:solidFill>
                  <a:srgbClr val="333333"/>
                </a:solidFill>
                <a:latin typeface="Times New Roman" panose="02020603050405020304" pitchFamily="18" charset="0"/>
                <a:sym typeface="Arial" panose="020B0604020202020204" pitchFamily="34" charset="0"/>
              </a:endParaRPr>
            </a:p>
            <a:p>
              <a:pPr eaLnBrk="1" hangingPunct="1">
                <a:lnSpc>
                  <a:spcPct val="130000"/>
                </a:lnSpc>
                <a:buFontTx/>
                <a:buNone/>
              </a:pPr>
              <a:r>
                <a:rPr lang="zh-CN" altLang="en-US" sz="2000" b="1">
                  <a:solidFill>
                    <a:srgbClr val="333333"/>
                  </a:solidFill>
                  <a:latin typeface="Times New Roman" panose="02020603050405020304" pitchFamily="18" charset="0"/>
                  <a:sym typeface="Arial" panose="020B0604020202020204" pitchFamily="34" charset="0"/>
                </a:rPr>
                <a:t>    要求：利用比较资本成本法进行筹资决策。（所得税率为</a:t>
              </a:r>
              <a:r>
                <a:rPr lang="en-US" altLang="zh-CN" sz="2000" b="1">
                  <a:solidFill>
                    <a:srgbClr val="333333"/>
                  </a:solidFill>
                  <a:latin typeface="Times New Roman" panose="02020603050405020304" pitchFamily="18" charset="0"/>
                  <a:sym typeface="Arial" panose="020B0604020202020204" pitchFamily="34" charset="0"/>
                </a:rPr>
                <a:t>25%</a:t>
              </a:r>
              <a:r>
                <a:rPr lang="zh-CN" altLang="en-US" sz="2000" b="1">
                  <a:solidFill>
                    <a:srgbClr val="333333"/>
                  </a:solidFill>
                  <a:latin typeface="Times New Roman" panose="02020603050405020304" pitchFamily="18" charset="0"/>
                  <a:sym typeface="Arial" panose="020B0604020202020204" pitchFamily="34" charset="0"/>
                </a:rPr>
                <a:t>）</a:t>
              </a:r>
              <a:endParaRPr lang="zh-CN" altLang="en-US" sz="2000" b="1">
                <a:solidFill>
                  <a:srgbClr val="333333"/>
                </a:solidFill>
                <a:latin typeface="Times New Roman" panose="02020603050405020304" pitchFamily="18" charset="0"/>
                <a:sym typeface="Arial" panose="020B0604020202020204" pitchFamily="34" charset="0"/>
              </a:endParaRPr>
            </a:p>
            <a:p>
              <a:pPr eaLnBrk="1" hangingPunct="1">
                <a:lnSpc>
                  <a:spcPct val="130000"/>
                </a:lnSpc>
                <a:buFontTx/>
                <a:buNone/>
              </a:pPr>
              <a:endParaRPr lang="zh-CN" altLang="en-US" sz="2000" b="1">
                <a:solidFill>
                  <a:srgbClr val="000000"/>
                </a:solidFill>
                <a:sym typeface="Arial" panose="020B0604020202020204" pitchFamily="34" charset="0"/>
              </a:endParaRPr>
            </a:p>
          </p:txBody>
        </p:sp>
        <p:grpSp>
          <p:nvGrpSpPr>
            <p:cNvPr id="14" name="组合 11"/>
            <p:cNvGrpSpPr/>
            <p:nvPr/>
          </p:nvGrpSpPr>
          <p:grpSpPr>
            <a:xfrm>
              <a:off x="416496" y="1988840"/>
              <a:ext cx="568751" cy="700092"/>
              <a:chOff x="304800" y="673100"/>
              <a:chExt cx="4000500" cy="4000500"/>
            </a:xfrm>
            <a:effectLst>
              <a:outerShdw blurRad="444500" dist="254000" dir="8100000" algn="tr" rotWithShape="0">
                <a:prstClr val="black">
                  <a:alpha val="50000"/>
                </a:prstClr>
              </a:outerShdw>
            </a:effectLst>
          </p:grpSpPr>
          <p:sp>
            <p:nvSpPr>
              <p:cNvPr id="15" name="同心圆 2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zh-CN" altLang="en-US" sz="2400" dirty="0">
                  <a:solidFill>
                    <a:schemeClr val="tx1"/>
                  </a:solidFill>
                  <a:ea typeface="微软雅黑" panose="020B0503020204020204" pitchFamily="34" charset="-122"/>
                </a:endParaRPr>
              </a:p>
            </p:txBody>
          </p:sp>
          <p:sp>
            <p:nvSpPr>
              <p:cNvPr id="16" name="椭圆 15"/>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zh-CN" altLang="en-US" sz="2400" dirty="0">
                  <a:ea typeface="微软雅黑" panose="020B0503020204020204" pitchFamily="34" charset="-122"/>
                </a:endParaRPr>
              </a:p>
            </p:txBody>
          </p:sp>
        </p:grpSp>
      </p:grpSp>
      <p:sp>
        <p:nvSpPr>
          <p:cNvPr id="40966" name="Rectangle 10"/>
          <p:cNvSpPr>
            <a:spLocks noChangeArrowheads="1"/>
          </p:cNvSpPr>
          <p:nvPr/>
        </p:nvSpPr>
        <p:spPr bwMode="auto">
          <a:xfrm>
            <a:off x="635000" y="738188"/>
            <a:ext cx="379142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r>
              <a:rPr lang="zh-CN" altLang="en-US" sz="2800" b="1" dirty="0" smtClean="0">
                <a:solidFill>
                  <a:srgbClr val="495A66"/>
                </a:solidFill>
              </a:rPr>
              <a:t>比较</a:t>
            </a:r>
            <a:r>
              <a:rPr lang="zh-CN" altLang="en-US" sz="2800" b="1" dirty="0">
                <a:solidFill>
                  <a:srgbClr val="495A66"/>
                </a:solidFill>
              </a:rPr>
              <a:t>资本成本法的应用</a:t>
            </a:r>
            <a:endParaRPr lang="zh-CN" altLang="en-US" sz="2800" b="1" dirty="0">
              <a:solidFill>
                <a:srgbClr val="495A66"/>
              </a:solidFill>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1"/>
          <a:stretch>
            <a:fillRect/>
          </a:stretch>
        </p:blipFill>
        <p:spPr>
          <a:xfrm>
            <a:off x="543984" y="1395413"/>
            <a:ext cx="11648016" cy="5492750"/>
          </a:xfrm>
          <a:prstGeom prst="rect">
            <a:avLst/>
          </a:prstGeom>
          <a:ln>
            <a:noFill/>
          </a:ln>
          <a:effectLst>
            <a:outerShdw blurRad="292100" dist="139700" dir="2700000" algn="tl" rotWithShape="0">
              <a:srgbClr val="333333">
                <a:alpha val="65000"/>
              </a:srgbClr>
            </a:outerShdw>
          </a:effectLst>
        </p:spPr>
      </p:pic>
      <p:grpSp>
        <p:nvGrpSpPr>
          <p:cNvPr id="41987" name="组合 36"/>
          <p:cNvGrpSpPr/>
          <p:nvPr/>
        </p:nvGrpSpPr>
        <p:grpSpPr bwMode="auto">
          <a:xfrm>
            <a:off x="3382433" y="1143000"/>
            <a:ext cx="5327651" cy="134938"/>
            <a:chOff x="5357217" y="1143000"/>
            <a:chExt cx="1490133" cy="101600"/>
          </a:xfrm>
        </p:grpSpPr>
        <p:cxnSp>
          <p:nvCxnSpPr>
            <p:cNvPr id="40" name="Straight Connector 30"/>
            <p:cNvCxnSpPr/>
            <p:nvPr/>
          </p:nvCxnSpPr>
          <p:spPr>
            <a:xfrm>
              <a:off x="5357217" y="1143000"/>
              <a:ext cx="1490133"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31"/>
            <p:cNvCxnSpPr/>
            <p:nvPr/>
          </p:nvCxnSpPr>
          <p:spPr>
            <a:xfrm>
              <a:off x="5509368" y="1244600"/>
              <a:ext cx="1185831"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60" name="灯片编号占位符 2"/>
          <p:cNvSpPr txBox="1">
            <a:spLocks noGrp="1"/>
          </p:cNvSpPr>
          <p:nvPr/>
        </p:nvSpPr>
        <p:spPr>
          <a:xfrm>
            <a:off x="11324167" y="6240463"/>
            <a:ext cx="495300" cy="354012"/>
          </a:xfrm>
          <a:prstGeom prst="rect">
            <a:avLst/>
          </a:prstGeom>
          <a:noFill/>
        </p:spPr>
        <p:txBody>
          <a:bodyPr anchor="ctr"/>
          <a:lstStyle/>
          <a:p>
            <a:pPr algn="ctr" fontAlgn="auto">
              <a:spcBef>
                <a:spcPts val="0"/>
              </a:spcBef>
              <a:spcAft>
                <a:spcPts val="0"/>
              </a:spcAft>
              <a:buFontTx/>
              <a:buNone/>
              <a:defRPr/>
            </a:pPr>
            <a:fld id="{62033815-5E1E-4127-B2C3-0805940AC47E}" type="slidenum">
              <a:rPr lang="en-US" sz="1400" b="1">
                <a:solidFill>
                  <a:schemeClr val="bg1"/>
                </a:solidFill>
                <a:latin typeface="+mj-lt"/>
                <a:ea typeface="+mn-ea"/>
              </a:rPr>
            </a:fld>
            <a:endParaRPr lang="en-US" sz="1400" b="1" dirty="0">
              <a:solidFill>
                <a:schemeClr val="bg1"/>
              </a:solidFill>
              <a:latin typeface="+mj-lt"/>
              <a:ea typeface="+mn-ea"/>
            </a:endParaRPr>
          </a:p>
        </p:txBody>
      </p:sp>
      <p:sp>
        <p:nvSpPr>
          <p:cNvPr id="41989" name="标题 4"/>
          <p:cNvSpPr txBox="1"/>
          <p:nvPr/>
        </p:nvSpPr>
        <p:spPr bwMode="auto">
          <a:xfrm>
            <a:off x="838200" y="438150"/>
            <a:ext cx="10515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90000"/>
              </a:lnSpc>
              <a:buFontTx/>
              <a:buNone/>
            </a:pPr>
            <a:r>
              <a:rPr lang="zh-CN" altLang="en-US" sz="3600" b="1" dirty="0" smtClean="0">
                <a:solidFill>
                  <a:srgbClr val="495A66"/>
                </a:solidFill>
                <a:latin typeface="微软雅黑" panose="020B0503020204020204" pitchFamily="34" charset="-122"/>
                <a:ea typeface="微软雅黑" panose="020B0503020204020204" pitchFamily="34" charset="-122"/>
              </a:rPr>
              <a:t>比较</a:t>
            </a:r>
            <a:r>
              <a:rPr lang="zh-CN" altLang="en-US" sz="3600" b="1" dirty="0">
                <a:solidFill>
                  <a:srgbClr val="495A66"/>
                </a:solidFill>
                <a:latin typeface="微软雅黑" panose="020B0503020204020204" pitchFamily="34" charset="-122"/>
                <a:ea typeface="微软雅黑" panose="020B0503020204020204" pitchFamily="34" charset="-122"/>
              </a:rPr>
              <a:t>资本成本法</a:t>
            </a:r>
            <a:endParaRPr lang="zh-CN" altLang="en-US" sz="3600" b="1" dirty="0">
              <a:solidFill>
                <a:srgbClr val="495A66"/>
              </a:solidFill>
              <a:latin typeface="微软雅黑" panose="020B0503020204020204" pitchFamily="34" charset="-122"/>
              <a:ea typeface="微软雅黑" panose="020B0503020204020204" pitchFamily="34" charset="-122"/>
            </a:endParaRPr>
          </a:p>
        </p:txBody>
      </p:sp>
      <p:sp>
        <p:nvSpPr>
          <p:cNvPr id="238600" name="矩形 18"/>
          <p:cNvSpPr>
            <a:spLocks noChangeArrowheads="1"/>
          </p:cNvSpPr>
          <p:nvPr/>
        </p:nvSpPr>
        <p:spPr bwMode="auto">
          <a:xfrm>
            <a:off x="543985" y="1322388"/>
            <a:ext cx="104267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buFontTx/>
              <a:buNone/>
            </a:pPr>
            <a:r>
              <a:rPr lang="zh-CN" altLang="en-US" sz="2400" b="1"/>
              <a:t>解析</a:t>
            </a:r>
            <a:r>
              <a:rPr lang="zh-CN" altLang="en-US" sz="2400" b="1">
                <a:sym typeface="Wingdings" panose="05000000000000000000" pitchFamily="2" charset="2"/>
              </a:rPr>
              <a:t>：（</a:t>
            </a:r>
            <a:r>
              <a:rPr lang="en-US" altLang="zh-CN" sz="2400" b="1">
                <a:sym typeface="Wingdings" panose="05000000000000000000" pitchFamily="2" charset="2"/>
              </a:rPr>
              <a:t>1</a:t>
            </a:r>
            <a:r>
              <a:rPr lang="zh-CN" altLang="en-US" sz="2400" b="1">
                <a:sym typeface="Wingdings" panose="05000000000000000000" pitchFamily="2" charset="2"/>
              </a:rPr>
              <a:t>）</a:t>
            </a:r>
            <a:r>
              <a:rPr lang="en-US" altLang="zh-CN" sz="2400" b="1"/>
              <a:t>A</a:t>
            </a:r>
            <a:r>
              <a:rPr lang="zh-CN" altLang="en-US" sz="2400" b="1"/>
              <a:t>方案加权平均资本成本率的计算如下</a:t>
            </a:r>
            <a:endParaRPr lang="zh-CN" altLang="en-US" sz="2400" b="1"/>
          </a:p>
        </p:txBody>
      </p:sp>
      <p:sp>
        <p:nvSpPr>
          <p:cNvPr id="238601" name="矩形 1"/>
          <p:cNvSpPr>
            <a:spLocks noChangeArrowheads="1"/>
          </p:cNvSpPr>
          <p:nvPr/>
        </p:nvSpPr>
        <p:spPr bwMode="auto">
          <a:xfrm>
            <a:off x="543984" y="1931989"/>
            <a:ext cx="11648016" cy="421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2540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eaLnBrk="1" hangingPunct="1">
              <a:lnSpc>
                <a:spcPct val="130000"/>
              </a:lnSpc>
              <a:buFontTx/>
              <a:buNone/>
            </a:pPr>
            <a:r>
              <a:rPr lang="zh-CN" altLang="zh-CN" sz="2600" b="1"/>
              <a:t>普通股比重＝（</a:t>
            </a:r>
            <a:r>
              <a:rPr lang="en-US" altLang="zh-CN" sz="2600" b="1"/>
              <a:t>6 000/15 000</a:t>
            </a:r>
            <a:r>
              <a:rPr lang="zh-CN" altLang="zh-CN" sz="2600" b="1"/>
              <a:t>）×</a:t>
            </a:r>
            <a:r>
              <a:rPr lang="en-US" altLang="zh-CN" sz="2600" b="1"/>
              <a:t>100%</a:t>
            </a:r>
            <a:r>
              <a:rPr lang="zh-CN" altLang="zh-CN" sz="2600" b="1"/>
              <a:t>＝</a:t>
            </a:r>
            <a:r>
              <a:rPr lang="en-US" altLang="zh-CN" sz="2600" b="1"/>
              <a:t>40%</a:t>
            </a:r>
            <a:endParaRPr lang="zh-CN" altLang="zh-CN" sz="2600" b="1"/>
          </a:p>
          <a:p>
            <a:pPr algn="just" eaLnBrk="1" hangingPunct="1">
              <a:lnSpc>
                <a:spcPct val="130000"/>
              </a:lnSpc>
              <a:buFontTx/>
              <a:buNone/>
            </a:pPr>
            <a:r>
              <a:rPr lang="zh-CN" altLang="zh-CN" sz="2600" b="1"/>
              <a:t>长期借款比重＝（</a:t>
            </a:r>
            <a:r>
              <a:rPr lang="en-US" altLang="zh-CN" sz="2600" b="1"/>
              <a:t>4 000/15 000</a:t>
            </a:r>
            <a:r>
              <a:rPr lang="zh-CN" altLang="zh-CN" sz="2600" b="1"/>
              <a:t>）×</a:t>
            </a:r>
            <a:r>
              <a:rPr lang="en-US" altLang="zh-CN" sz="2600" b="1"/>
              <a:t>100%</a:t>
            </a:r>
            <a:r>
              <a:rPr lang="zh-CN" altLang="zh-CN" sz="2600" b="1"/>
              <a:t>＝</a:t>
            </a:r>
            <a:r>
              <a:rPr lang="en-US" altLang="zh-CN" sz="2600" b="1"/>
              <a:t>26.67%</a:t>
            </a:r>
            <a:endParaRPr lang="zh-CN" altLang="zh-CN" sz="2600" b="1"/>
          </a:p>
          <a:p>
            <a:pPr algn="just" eaLnBrk="1" hangingPunct="1">
              <a:lnSpc>
                <a:spcPct val="130000"/>
              </a:lnSpc>
              <a:buFontTx/>
              <a:buNone/>
            </a:pPr>
            <a:r>
              <a:rPr lang="zh-CN" altLang="zh-CN" sz="2600" b="1"/>
              <a:t>长期债券比重＝（</a:t>
            </a:r>
            <a:r>
              <a:rPr lang="en-US" altLang="zh-CN" sz="2600" b="1"/>
              <a:t>5 000/15 000</a:t>
            </a:r>
            <a:r>
              <a:rPr lang="zh-CN" altLang="zh-CN" sz="2600" b="1"/>
              <a:t>）×</a:t>
            </a:r>
            <a:r>
              <a:rPr lang="en-US" altLang="zh-CN" sz="2600" b="1"/>
              <a:t>100%</a:t>
            </a:r>
            <a:r>
              <a:rPr lang="zh-CN" altLang="zh-CN" sz="2600" b="1"/>
              <a:t>＝</a:t>
            </a:r>
            <a:r>
              <a:rPr lang="en-US" altLang="zh-CN" sz="2600" b="1"/>
              <a:t>33.33%</a:t>
            </a:r>
            <a:endParaRPr lang="zh-CN" altLang="zh-CN" sz="2600" b="1"/>
          </a:p>
          <a:p>
            <a:pPr algn="just" eaLnBrk="1" hangingPunct="1">
              <a:lnSpc>
                <a:spcPct val="130000"/>
              </a:lnSpc>
              <a:buFontTx/>
              <a:buNone/>
            </a:pPr>
            <a:r>
              <a:rPr lang="zh-CN" altLang="zh-CN" sz="2600" b="1"/>
              <a:t>普通股资本成本率＝</a:t>
            </a:r>
            <a:r>
              <a:rPr lang="en-US" altLang="zh-CN" sz="2600" b="1"/>
              <a:t>1/8</a:t>
            </a:r>
            <a:r>
              <a:rPr lang="zh-CN" altLang="zh-CN" sz="2600" b="1"/>
              <a:t>＋</a:t>
            </a:r>
            <a:r>
              <a:rPr lang="en-US" altLang="zh-CN" sz="2600" b="1"/>
              <a:t>5%</a:t>
            </a:r>
            <a:r>
              <a:rPr lang="zh-CN" altLang="zh-CN" sz="2600" b="1"/>
              <a:t>＝</a:t>
            </a:r>
            <a:r>
              <a:rPr lang="en-US" altLang="zh-CN" sz="2600" b="1"/>
              <a:t>17.5%</a:t>
            </a:r>
            <a:endParaRPr lang="zh-CN" altLang="zh-CN" sz="2600" b="1"/>
          </a:p>
          <a:p>
            <a:pPr algn="just" eaLnBrk="1" hangingPunct="1">
              <a:lnSpc>
                <a:spcPct val="130000"/>
              </a:lnSpc>
              <a:buFontTx/>
              <a:buNone/>
            </a:pPr>
            <a:r>
              <a:rPr lang="zh-CN" altLang="zh-CN" sz="2600" b="1"/>
              <a:t>长期借款资本成本率＝</a:t>
            </a:r>
            <a:r>
              <a:rPr lang="en-US" altLang="zh-CN" sz="2600" b="1"/>
              <a:t>8%</a:t>
            </a:r>
            <a:r>
              <a:rPr lang="zh-CN" altLang="zh-CN" sz="2600" b="1"/>
              <a:t>×（</a:t>
            </a:r>
            <a:r>
              <a:rPr lang="en-US" altLang="zh-CN" sz="2600" b="1"/>
              <a:t>1-25%</a:t>
            </a:r>
            <a:r>
              <a:rPr lang="zh-CN" altLang="zh-CN" sz="2600" b="1"/>
              <a:t>）＝</a:t>
            </a:r>
            <a:r>
              <a:rPr lang="en-US" altLang="zh-CN" sz="2600" b="1"/>
              <a:t>6%</a:t>
            </a:r>
            <a:endParaRPr lang="zh-CN" altLang="zh-CN" sz="2600" b="1"/>
          </a:p>
          <a:p>
            <a:pPr algn="just" eaLnBrk="1" hangingPunct="1">
              <a:lnSpc>
                <a:spcPct val="130000"/>
              </a:lnSpc>
              <a:buFontTx/>
              <a:buNone/>
            </a:pPr>
            <a:r>
              <a:rPr lang="zh-CN" altLang="zh-CN" sz="2600" b="1"/>
              <a:t>长期债券资本成本率＝</a:t>
            </a:r>
            <a:r>
              <a:rPr lang="en-US" altLang="zh-CN" sz="2600" b="1"/>
              <a:t>12%</a:t>
            </a:r>
            <a:r>
              <a:rPr lang="zh-CN" altLang="zh-CN" sz="2600" b="1"/>
              <a:t>×（</a:t>
            </a:r>
            <a:r>
              <a:rPr lang="en-US" altLang="zh-CN" sz="2600" b="1"/>
              <a:t>1-25%</a:t>
            </a:r>
            <a:r>
              <a:rPr lang="zh-CN" altLang="zh-CN" sz="2600" b="1"/>
              <a:t>）＝</a:t>
            </a:r>
            <a:r>
              <a:rPr lang="en-US" altLang="zh-CN" sz="2600" b="1"/>
              <a:t>9%</a:t>
            </a:r>
            <a:endParaRPr lang="zh-CN" altLang="zh-CN" sz="2600" b="1"/>
          </a:p>
          <a:p>
            <a:pPr algn="just" eaLnBrk="1" hangingPunct="1">
              <a:lnSpc>
                <a:spcPct val="130000"/>
              </a:lnSpc>
              <a:buFontTx/>
              <a:buNone/>
            </a:pPr>
            <a:r>
              <a:rPr lang="zh-CN" altLang="zh-CN" sz="2600" b="1"/>
              <a:t>企业</a:t>
            </a:r>
            <a:r>
              <a:rPr lang="en-US" altLang="zh-CN" sz="2600" b="1"/>
              <a:t>A</a:t>
            </a:r>
            <a:r>
              <a:rPr lang="zh-CN" altLang="zh-CN" sz="2600" b="1"/>
              <a:t>方案的加权平均资本成本率</a:t>
            </a:r>
            <a:endParaRPr lang="zh-CN" altLang="zh-CN" sz="2600" b="1"/>
          </a:p>
          <a:p>
            <a:pPr algn="just" eaLnBrk="1" hangingPunct="1">
              <a:lnSpc>
                <a:spcPct val="130000"/>
              </a:lnSpc>
              <a:buFontTx/>
              <a:buNone/>
            </a:pPr>
            <a:r>
              <a:rPr lang="zh-CN" altLang="zh-CN" sz="2600" b="1"/>
              <a:t>＝</a:t>
            </a:r>
            <a:r>
              <a:rPr lang="en-US" altLang="zh-CN" sz="2600" b="1"/>
              <a:t>17.5%</a:t>
            </a:r>
            <a:r>
              <a:rPr lang="zh-CN" altLang="zh-CN" sz="2600" b="1"/>
              <a:t>×</a:t>
            </a:r>
            <a:r>
              <a:rPr lang="en-US" altLang="zh-CN" sz="2600" b="1"/>
              <a:t>40%</a:t>
            </a:r>
            <a:r>
              <a:rPr lang="zh-CN" altLang="zh-CN" sz="2600" b="1"/>
              <a:t>＋</a:t>
            </a:r>
            <a:r>
              <a:rPr lang="en-US" altLang="zh-CN" sz="2600" b="1"/>
              <a:t>6%</a:t>
            </a:r>
            <a:r>
              <a:rPr lang="zh-CN" altLang="zh-CN" sz="2600" b="1"/>
              <a:t>×</a:t>
            </a:r>
            <a:r>
              <a:rPr lang="en-US" altLang="zh-CN" sz="2600" b="1"/>
              <a:t>26.67%</a:t>
            </a:r>
            <a:r>
              <a:rPr lang="zh-CN" altLang="zh-CN" sz="2600" b="1"/>
              <a:t>＋</a:t>
            </a:r>
            <a:r>
              <a:rPr lang="en-US" altLang="zh-CN" sz="2600" b="1"/>
              <a:t>9%</a:t>
            </a:r>
            <a:r>
              <a:rPr lang="zh-CN" altLang="zh-CN" sz="2600" b="1"/>
              <a:t>×</a:t>
            </a:r>
            <a:r>
              <a:rPr lang="en-US" altLang="zh-CN" sz="2600" b="1"/>
              <a:t>33.33%</a:t>
            </a:r>
            <a:r>
              <a:rPr lang="zh-CN" altLang="zh-CN" sz="2600" b="1"/>
              <a:t>＝</a:t>
            </a:r>
            <a:r>
              <a:rPr lang="en-US" altLang="zh-CN" sz="2600" b="1"/>
              <a:t>11.6%</a:t>
            </a:r>
            <a:endParaRPr lang="zh-CN" altLang="zh-CN" sz="2600" b="1"/>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38600"/>
                                        </p:tgtEl>
                                        <p:attrNameLst>
                                          <p:attrName>style.visibility</p:attrName>
                                        </p:attrNameLst>
                                      </p:cBhvr>
                                      <p:to>
                                        <p:strVal val="visible"/>
                                      </p:to>
                                    </p:set>
                                    <p:animEffect transition="in" filter="wipe(left)">
                                      <p:cBhvr>
                                        <p:cTn id="10" dur="500"/>
                                        <p:tgtEl>
                                          <p:spTgt spid="23860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38601">
                                            <p:txEl>
                                              <p:pRg st="0" end="0"/>
                                            </p:txEl>
                                          </p:spTgt>
                                        </p:tgtEl>
                                        <p:attrNameLst>
                                          <p:attrName>style.visibility</p:attrName>
                                        </p:attrNameLst>
                                      </p:cBhvr>
                                      <p:to>
                                        <p:strVal val="visible"/>
                                      </p:to>
                                    </p:set>
                                    <p:animEffect transition="in" filter="fade">
                                      <p:cBhvr>
                                        <p:cTn id="15" dur="500"/>
                                        <p:tgtEl>
                                          <p:spTgt spid="238601">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38601">
                                            <p:txEl>
                                              <p:pRg st="1" end="1"/>
                                            </p:txEl>
                                          </p:spTgt>
                                        </p:tgtEl>
                                        <p:attrNameLst>
                                          <p:attrName>style.visibility</p:attrName>
                                        </p:attrNameLst>
                                      </p:cBhvr>
                                      <p:to>
                                        <p:strVal val="visible"/>
                                      </p:to>
                                    </p:set>
                                    <p:animEffect transition="in" filter="fade">
                                      <p:cBhvr>
                                        <p:cTn id="20" dur="500"/>
                                        <p:tgtEl>
                                          <p:spTgt spid="238601">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38601">
                                            <p:txEl>
                                              <p:pRg st="2" end="2"/>
                                            </p:txEl>
                                          </p:spTgt>
                                        </p:tgtEl>
                                        <p:attrNameLst>
                                          <p:attrName>style.visibility</p:attrName>
                                        </p:attrNameLst>
                                      </p:cBhvr>
                                      <p:to>
                                        <p:strVal val="visible"/>
                                      </p:to>
                                    </p:set>
                                    <p:animEffect transition="in" filter="fade">
                                      <p:cBhvr>
                                        <p:cTn id="25" dur="500"/>
                                        <p:tgtEl>
                                          <p:spTgt spid="238601">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38601">
                                            <p:txEl>
                                              <p:pRg st="3" end="3"/>
                                            </p:txEl>
                                          </p:spTgt>
                                        </p:tgtEl>
                                        <p:attrNameLst>
                                          <p:attrName>style.visibility</p:attrName>
                                        </p:attrNameLst>
                                      </p:cBhvr>
                                      <p:to>
                                        <p:strVal val="visible"/>
                                      </p:to>
                                    </p:set>
                                    <p:animEffect transition="in" filter="fade">
                                      <p:cBhvr>
                                        <p:cTn id="30" dur="500"/>
                                        <p:tgtEl>
                                          <p:spTgt spid="238601">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38601">
                                            <p:txEl>
                                              <p:pRg st="4" end="4"/>
                                            </p:txEl>
                                          </p:spTgt>
                                        </p:tgtEl>
                                        <p:attrNameLst>
                                          <p:attrName>style.visibility</p:attrName>
                                        </p:attrNameLst>
                                      </p:cBhvr>
                                      <p:to>
                                        <p:strVal val="visible"/>
                                      </p:to>
                                    </p:set>
                                    <p:animEffect transition="in" filter="fade">
                                      <p:cBhvr>
                                        <p:cTn id="35" dur="500"/>
                                        <p:tgtEl>
                                          <p:spTgt spid="238601">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38601">
                                            <p:txEl>
                                              <p:pRg st="5" end="5"/>
                                            </p:txEl>
                                          </p:spTgt>
                                        </p:tgtEl>
                                        <p:attrNameLst>
                                          <p:attrName>style.visibility</p:attrName>
                                        </p:attrNameLst>
                                      </p:cBhvr>
                                      <p:to>
                                        <p:strVal val="visible"/>
                                      </p:to>
                                    </p:set>
                                    <p:animEffect transition="in" filter="fade">
                                      <p:cBhvr>
                                        <p:cTn id="40" dur="500"/>
                                        <p:tgtEl>
                                          <p:spTgt spid="238601">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38601">
                                            <p:txEl>
                                              <p:pRg st="6" end="6"/>
                                            </p:txEl>
                                          </p:spTgt>
                                        </p:tgtEl>
                                        <p:attrNameLst>
                                          <p:attrName>style.visibility</p:attrName>
                                        </p:attrNameLst>
                                      </p:cBhvr>
                                      <p:to>
                                        <p:strVal val="visible"/>
                                      </p:to>
                                    </p:set>
                                    <p:animEffect transition="in" filter="fade">
                                      <p:cBhvr>
                                        <p:cTn id="45" dur="500"/>
                                        <p:tgtEl>
                                          <p:spTgt spid="238601">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38601">
                                            <p:txEl>
                                              <p:pRg st="7" end="7"/>
                                            </p:txEl>
                                          </p:spTgt>
                                        </p:tgtEl>
                                        <p:attrNameLst>
                                          <p:attrName>style.visibility</p:attrName>
                                        </p:attrNameLst>
                                      </p:cBhvr>
                                      <p:to>
                                        <p:strVal val="visible"/>
                                      </p:to>
                                    </p:set>
                                    <p:animEffect transition="in" filter="fade">
                                      <p:cBhvr>
                                        <p:cTn id="50" dur="500"/>
                                        <p:tgtEl>
                                          <p:spTgt spid="23860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600" grpId="0"/>
      <p:bldP spid="238601"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440268" y="1395413"/>
            <a:ext cx="10784417" cy="549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3011" name="组合 36"/>
          <p:cNvGrpSpPr/>
          <p:nvPr/>
        </p:nvGrpSpPr>
        <p:grpSpPr bwMode="auto">
          <a:xfrm>
            <a:off x="3382433" y="1143000"/>
            <a:ext cx="5327651" cy="134938"/>
            <a:chOff x="5357217" y="1143000"/>
            <a:chExt cx="1490133" cy="101600"/>
          </a:xfrm>
        </p:grpSpPr>
        <p:cxnSp>
          <p:nvCxnSpPr>
            <p:cNvPr id="40" name="Straight Connector 30"/>
            <p:cNvCxnSpPr/>
            <p:nvPr/>
          </p:nvCxnSpPr>
          <p:spPr>
            <a:xfrm>
              <a:off x="5357217" y="1143000"/>
              <a:ext cx="1490133"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31"/>
            <p:cNvCxnSpPr/>
            <p:nvPr/>
          </p:nvCxnSpPr>
          <p:spPr>
            <a:xfrm>
              <a:off x="5509368" y="1244600"/>
              <a:ext cx="1185831"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60" name="灯片编号占位符 2"/>
          <p:cNvSpPr txBox="1">
            <a:spLocks noGrp="1"/>
          </p:cNvSpPr>
          <p:nvPr/>
        </p:nvSpPr>
        <p:spPr>
          <a:xfrm>
            <a:off x="11324167" y="6240463"/>
            <a:ext cx="495300" cy="354012"/>
          </a:xfrm>
          <a:prstGeom prst="rect">
            <a:avLst/>
          </a:prstGeom>
          <a:noFill/>
        </p:spPr>
        <p:txBody>
          <a:bodyPr anchor="ctr"/>
          <a:lstStyle/>
          <a:p>
            <a:pPr algn="ctr" fontAlgn="auto">
              <a:spcBef>
                <a:spcPts val="0"/>
              </a:spcBef>
              <a:spcAft>
                <a:spcPts val="0"/>
              </a:spcAft>
              <a:buFontTx/>
              <a:buNone/>
              <a:defRPr/>
            </a:pPr>
            <a:fld id="{C18C7661-AF31-433C-9FCB-E0F83A22130B}" type="slidenum">
              <a:rPr lang="en-US" sz="1400" b="1">
                <a:solidFill>
                  <a:schemeClr val="bg1"/>
                </a:solidFill>
                <a:latin typeface="+mj-lt"/>
                <a:ea typeface="+mn-ea"/>
              </a:rPr>
            </a:fld>
            <a:endParaRPr lang="en-US" sz="1400" b="1" dirty="0">
              <a:solidFill>
                <a:schemeClr val="bg1"/>
              </a:solidFill>
              <a:latin typeface="+mj-lt"/>
              <a:ea typeface="+mn-ea"/>
            </a:endParaRPr>
          </a:p>
        </p:txBody>
      </p:sp>
      <p:sp>
        <p:nvSpPr>
          <p:cNvPr id="43013" name="标题 4"/>
          <p:cNvSpPr txBox="1"/>
          <p:nvPr/>
        </p:nvSpPr>
        <p:spPr bwMode="auto">
          <a:xfrm>
            <a:off x="838200" y="438150"/>
            <a:ext cx="10515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90000"/>
              </a:lnSpc>
              <a:buFontTx/>
              <a:buNone/>
            </a:pPr>
            <a:r>
              <a:rPr lang="zh-CN" altLang="en-US" sz="3600" b="1" dirty="0" smtClean="0">
                <a:solidFill>
                  <a:srgbClr val="495A66"/>
                </a:solidFill>
                <a:latin typeface="微软雅黑" panose="020B0503020204020204" pitchFamily="34" charset="-122"/>
                <a:ea typeface="微软雅黑" panose="020B0503020204020204" pitchFamily="34" charset="-122"/>
              </a:rPr>
              <a:t>比较</a:t>
            </a:r>
            <a:r>
              <a:rPr lang="zh-CN" altLang="en-US" sz="3600" b="1" dirty="0">
                <a:solidFill>
                  <a:srgbClr val="495A66"/>
                </a:solidFill>
                <a:latin typeface="微软雅黑" panose="020B0503020204020204" pitchFamily="34" charset="-122"/>
                <a:ea typeface="微软雅黑" panose="020B0503020204020204" pitchFamily="34" charset="-122"/>
              </a:rPr>
              <a:t>资本成本法</a:t>
            </a:r>
            <a:endParaRPr lang="zh-CN" altLang="en-US" sz="3600" b="1" dirty="0">
              <a:solidFill>
                <a:srgbClr val="495A66"/>
              </a:solidFill>
              <a:latin typeface="微软雅黑" panose="020B0503020204020204" pitchFamily="34" charset="-122"/>
              <a:ea typeface="微软雅黑" panose="020B0503020204020204" pitchFamily="34" charset="-122"/>
            </a:endParaRPr>
          </a:p>
        </p:txBody>
      </p:sp>
      <p:sp>
        <p:nvSpPr>
          <p:cNvPr id="239624" name="矩形 18"/>
          <p:cNvSpPr>
            <a:spLocks noChangeArrowheads="1"/>
          </p:cNvSpPr>
          <p:nvPr/>
        </p:nvSpPr>
        <p:spPr bwMode="auto">
          <a:xfrm>
            <a:off x="414868" y="1143000"/>
            <a:ext cx="10809817" cy="68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buFontTx/>
              <a:buNone/>
            </a:pPr>
            <a:r>
              <a:rPr lang="zh-CN" altLang="en-US" sz="2600" b="1"/>
              <a:t>解析</a:t>
            </a:r>
            <a:r>
              <a:rPr lang="zh-CN" altLang="en-US" sz="2600" b="1">
                <a:sym typeface="Wingdings" panose="05000000000000000000" pitchFamily="2" charset="2"/>
              </a:rPr>
              <a:t>：（</a:t>
            </a:r>
            <a:r>
              <a:rPr lang="en-US" altLang="zh-CN" sz="2600" b="1">
                <a:sym typeface="Wingdings" panose="05000000000000000000" pitchFamily="2" charset="2"/>
              </a:rPr>
              <a:t>2</a:t>
            </a:r>
            <a:r>
              <a:rPr lang="zh-CN" altLang="en-US" sz="2600" b="1">
                <a:sym typeface="Wingdings" panose="05000000000000000000" pitchFamily="2" charset="2"/>
              </a:rPr>
              <a:t>）</a:t>
            </a:r>
            <a:r>
              <a:rPr lang="en-US" altLang="zh-CN" sz="2600" b="1"/>
              <a:t>B</a:t>
            </a:r>
            <a:r>
              <a:rPr lang="zh-CN" altLang="en-US" sz="2600" b="1"/>
              <a:t>方案加权平均资本成本率的计算如下</a:t>
            </a:r>
            <a:endParaRPr lang="zh-CN" altLang="en-US" sz="2600" b="1"/>
          </a:p>
        </p:txBody>
      </p:sp>
      <p:sp>
        <p:nvSpPr>
          <p:cNvPr id="239625" name="矩形 1"/>
          <p:cNvSpPr>
            <a:spLocks noChangeArrowheads="1"/>
          </p:cNvSpPr>
          <p:nvPr/>
        </p:nvSpPr>
        <p:spPr bwMode="auto">
          <a:xfrm>
            <a:off x="440267" y="1700213"/>
            <a:ext cx="11379200" cy="449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10000"/>
              </a:lnSpc>
              <a:buFontTx/>
              <a:buNone/>
            </a:pPr>
            <a:r>
              <a:rPr lang="zh-CN" altLang="zh-CN" sz="2600" b="1"/>
              <a:t>普通股比重＝（</a:t>
            </a:r>
            <a:r>
              <a:rPr lang="en-US" altLang="zh-CN" sz="2600" b="1"/>
              <a:t>6 000/15 000</a:t>
            </a:r>
            <a:r>
              <a:rPr lang="zh-CN" altLang="zh-CN" sz="2600" b="1"/>
              <a:t>）×</a:t>
            </a:r>
            <a:r>
              <a:rPr lang="en-US" altLang="zh-CN" sz="2600" b="1"/>
              <a:t>100%</a:t>
            </a:r>
            <a:r>
              <a:rPr lang="zh-CN" altLang="zh-CN" sz="2600" b="1"/>
              <a:t>＝</a:t>
            </a:r>
            <a:r>
              <a:rPr lang="en-US" altLang="zh-CN" sz="2600" b="1"/>
              <a:t>40%</a:t>
            </a:r>
            <a:endParaRPr lang="zh-CN" altLang="zh-CN" sz="2600" b="1"/>
          </a:p>
          <a:p>
            <a:pPr eaLnBrk="1" hangingPunct="1">
              <a:lnSpc>
                <a:spcPct val="110000"/>
              </a:lnSpc>
              <a:buFontTx/>
              <a:buNone/>
            </a:pPr>
            <a:r>
              <a:rPr lang="zh-CN" altLang="zh-CN" sz="2600" b="1"/>
              <a:t>原长期借款比重＝（</a:t>
            </a:r>
            <a:r>
              <a:rPr lang="en-US" altLang="zh-CN" sz="2600" b="1"/>
              <a:t>4 000/15 000</a:t>
            </a:r>
            <a:r>
              <a:rPr lang="zh-CN" altLang="zh-CN" sz="2600" b="1"/>
              <a:t>）×</a:t>
            </a:r>
            <a:r>
              <a:rPr lang="en-US" altLang="zh-CN" sz="2600" b="1"/>
              <a:t>100%</a:t>
            </a:r>
            <a:r>
              <a:rPr lang="zh-CN" altLang="zh-CN" sz="2600" b="1"/>
              <a:t>＝</a:t>
            </a:r>
            <a:r>
              <a:rPr lang="en-US" altLang="zh-CN" sz="2600" b="1"/>
              <a:t>26.67%</a:t>
            </a:r>
            <a:endParaRPr lang="zh-CN" altLang="zh-CN" sz="2600" b="1"/>
          </a:p>
          <a:p>
            <a:pPr eaLnBrk="1" hangingPunct="1">
              <a:lnSpc>
                <a:spcPct val="110000"/>
              </a:lnSpc>
              <a:buFontTx/>
              <a:buNone/>
            </a:pPr>
            <a:r>
              <a:rPr lang="zh-CN" altLang="zh-CN" sz="2600" b="1"/>
              <a:t>新长期借款比重＝（</a:t>
            </a:r>
            <a:r>
              <a:rPr lang="en-US" altLang="zh-CN" sz="2600" b="1"/>
              <a:t>2 000/15 000</a:t>
            </a:r>
            <a:r>
              <a:rPr lang="zh-CN" altLang="zh-CN" sz="2600" b="1"/>
              <a:t>）×</a:t>
            </a:r>
            <a:r>
              <a:rPr lang="en-US" altLang="zh-CN" sz="2600" b="1"/>
              <a:t>100%</a:t>
            </a:r>
            <a:r>
              <a:rPr lang="zh-CN" altLang="zh-CN" sz="2600" b="1"/>
              <a:t>＝</a:t>
            </a:r>
            <a:r>
              <a:rPr lang="en-US" altLang="zh-CN" sz="2600" b="1"/>
              <a:t>13.33%</a:t>
            </a:r>
            <a:endParaRPr lang="zh-CN" altLang="zh-CN" sz="2600" b="1"/>
          </a:p>
          <a:p>
            <a:pPr eaLnBrk="1" hangingPunct="1">
              <a:lnSpc>
                <a:spcPct val="110000"/>
              </a:lnSpc>
              <a:buFontTx/>
              <a:buNone/>
            </a:pPr>
            <a:r>
              <a:rPr lang="zh-CN" altLang="zh-CN" sz="2600" b="1"/>
              <a:t>优先股比重＝（</a:t>
            </a:r>
            <a:r>
              <a:rPr lang="en-US" altLang="zh-CN" sz="2600" b="1"/>
              <a:t>3 000/15 000</a:t>
            </a:r>
            <a:r>
              <a:rPr lang="zh-CN" altLang="zh-CN" sz="2600" b="1"/>
              <a:t>）×</a:t>
            </a:r>
            <a:r>
              <a:rPr lang="en-US" altLang="zh-CN" sz="2600" b="1"/>
              <a:t>100%</a:t>
            </a:r>
            <a:r>
              <a:rPr lang="zh-CN" altLang="zh-CN" sz="2600" b="1"/>
              <a:t>＝</a:t>
            </a:r>
            <a:r>
              <a:rPr lang="en-US" altLang="zh-CN" sz="2600" b="1"/>
              <a:t>20%</a:t>
            </a:r>
            <a:endParaRPr lang="zh-CN" altLang="zh-CN" sz="2600" b="1"/>
          </a:p>
          <a:p>
            <a:pPr eaLnBrk="1" hangingPunct="1">
              <a:lnSpc>
                <a:spcPct val="110000"/>
              </a:lnSpc>
              <a:buFontTx/>
              <a:buNone/>
            </a:pPr>
            <a:r>
              <a:rPr lang="zh-CN" altLang="zh-CN" sz="2600" b="1"/>
              <a:t>普通股资本成本率＝</a:t>
            </a:r>
            <a:r>
              <a:rPr lang="en-US" altLang="zh-CN" sz="2600" b="1"/>
              <a:t>1/10</a:t>
            </a:r>
            <a:r>
              <a:rPr lang="zh-CN" altLang="zh-CN" sz="2600" b="1"/>
              <a:t>＋</a:t>
            </a:r>
            <a:r>
              <a:rPr lang="en-US" altLang="zh-CN" sz="2600" b="1"/>
              <a:t>5%</a:t>
            </a:r>
            <a:r>
              <a:rPr lang="zh-CN" altLang="zh-CN" sz="2600" b="1"/>
              <a:t>＝</a:t>
            </a:r>
            <a:r>
              <a:rPr lang="en-US" altLang="zh-CN" sz="2600" b="1"/>
              <a:t>15%</a:t>
            </a:r>
            <a:endParaRPr lang="zh-CN" altLang="zh-CN" sz="2600" b="1"/>
          </a:p>
          <a:p>
            <a:pPr eaLnBrk="1" hangingPunct="1">
              <a:lnSpc>
                <a:spcPct val="110000"/>
              </a:lnSpc>
              <a:buFontTx/>
              <a:buNone/>
            </a:pPr>
            <a:r>
              <a:rPr lang="zh-CN" altLang="zh-CN" sz="2600" b="1"/>
              <a:t>原长期借款资本成本率＝</a:t>
            </a:r>
            <a:r>
              <a:rPr lang="en-US" altLang="zh-CN" sz="2600" b="1"/>
              <a:t>8%</a:t>
            </a:r>
            <a:r>
              <a:rPr lang="zh-CN" altLang="zh-CN" sz="2600" b="1"/>
              <a:t>×（</a:t>
            </a:r>
            <a:r>
              <a:rPr lang="en-US" altLang="zh-CN" sz="2600" b="1"/>
              <a:t>1-25%</a:t>
            </a:r>
            <a:r>
              <a:rPr lang="zh-CN" altLang="zh-CN" sz="2600" b="1"/>
              <a:t>）＝</a:t>
            </a:r>
            <a:r>
              <a:rPr lang="en-US" altLang="zh-CN" sz="2600" b="1"/>
              <a:t>6%</a:t>
            </a:r>
            <a:endParaRPr lang="zh-CN" altLang="zh-CN" sz="2600" b="1"/>
          </a:p>
          <a:p>
            <a:pPr eaLnBrk="1" hangingPunct="1">
              <a:lnSpc>
                <a:spcPct val="110000"/>
              </a:lnSpc>
              <a:buFontTx/>
              <a:buNone/>
            </a:pPr>
            <a:r>
              <a:rPr lang="zh-CN" altLang="zh-CN" sz="2600" b="1"/>
              <a:t>新长期借款资本成本率＝</a:t>
            </a:r>
            <a:r>
              <a:rPr lang="en-US" altLang="zh-CN" sz="2600" b="1"/>
              <a:t>10%</a:t>
            </a:r>
            <a:r>
              <a:rPr lang="zh-CN" altLang="zh-CN" sz="2600" b="1"/>
              <a:t>×（</a:t>
            </a:r>
            <a:r>
              <a:rPr lang="en-US" altLang="zh-CN" sz="2600" b="1"/>
              <a:t>1-25%</a:t>
            </a:r>
            <a:r>
              <a:rPr lang="zh-CN" altLang="zh-CN" sz="2600" b="1"/>
              <a:t>）＝</a:t>
            </a:r>
            <a:r>
              <a:rPr lang="en-US" altLang="zh-CN" sz="2600" b="1"/>
              <a:t>7.5%</a:t>
            </a:r>
            <a:endParaRPr lang="zh-CN" altLang="zh-CN" sz="2600" b="1"/>
          </a:p>
          <a:p>
            <a:pPr eaLnBrk="1" hangingPunct="1">
              <a:lnSpc>
                <a:spcPct val="110000"/>
              </a:lnSpc>
              <a:buFontTx/>
              <a:buNone/>
            </a:pPr>
            <a:r>
              <a:rPr lang="zh-CN" altLang="zh-CN" sz="2600" b="1"/>
              <a:t>优先股资本成本率＝</a:t>
            </a:r>
            <a:r>
              <a:rPr lang="en-US" altLang="zh-CN" sz="2600" b="1"/>
              <a:t>14%</a:t>
            </a:r>
            <a:endParaRPr lang="zh-CN" altLang="zh-CN" sz="2600" b="1"/>
          </a:p>
          <a:p>
            <a:pPr eaLnBrk="1" hangingPunct="1">
              <a:lnSpc>
                <a:spcPct val="110000"/>
              </a:lnSpc>
              <a:buFontTx/>
              <a:buNone/>
            </a:pPr>
            <a:r>
              <a:rPr lang="zh-CN" altLang="zh-CN" sz="2600" b="1"/>
              <a:t>企业</a:t>
            </a:r>
            <a:r>
              <a:rPr lang="en-US" altLang="zh-CN" sz="2600" b="1"/>
              <a:t>B</a:t>
            </a:r>
            <a:r>
              <a:rPr lang="zh-CN" altLang="zh-CN" sz="2600" b="1"/>
              <a:t>方案的加权平均资本成本率</a:t>
            </a:r>
            <a:endParaRPr lang="zh-CN" altLang="zh-CN" sz="2600" b="1"/>
          </a:p>
          <a:p>
            <a:pPr eaLnBrk="1" hangingPunct="1">
              <a:lnSpc>
                <a:spcPct val="110000"/>
              </a:lnSpc>
              <a:buFontTx/>
              <a:buNone/>
            </a:pPr>
            <a:r>
              <a:rPr lang="zh-CN" altLang="zh-CN" sz="2600" b="1"/>
              <a:t>＝</a:t>
            </a:r>
            <a:r>
              <a:rPr lang="en-US" altLang="zh-CN" sz="2600" b="1"/>
              <a:t>15%</a:t>
            </a:r>
            <a:r>
              <a:rPr lang="zh-CN" altLang="zh-CN" sz="2600" b="1"/>
              <a:t>×</a:t>
            </a:r>
            <a:r>
              <a:rPr lang="en-US" altLang="zh-CN" sz="2600" b="1"/>
              <a:t>40%</a:t>
            </a:r>
            <a:r>
              <a:rPr lang="zh-CN" altLang="zh-CN" sz="2600" b="1"/>
              <a:t>＋</a:t>
            </a:r>
            <a:r>
              <a:rPr lang="en-US" altLang="zh-CN" sz="2600" b="1"/>
              <a:t>6%</a:t>
            </a:r>
            <a:r>
              <a:rPr lang="zh-CN" altLang="zh-CN" sz="2600" b="1"/>
              <a:t>×</a:t>
            </a:r>
            <a:r>
              <a:rPr lang="en-US" altLang="zh-CN" sz="2600" b="1"/>
              <a:t>26.67%</a:t>
            </a:r>
            <a:r>
              <a:rPr lang="zh-CN" altLang="zh-CN" sz="2600" b="1"/>
              <a:t>＋</a:t>
            </a:r>
            <a:r>
              <a:rPr lang="en-US" altLang="zh-CN" sz="2600" b="1"/>
              <a:t>7.5%</a:t>
            </a:r>
            <a:r>
              <a:rPr lang="zh-CN" altLang="zh-CN" sz="2600" b="1"/>
              <a:t>×</a:t>
            </a:r>
            <a:r>
              <a:rPr lang="en-US" altLang="zh-CN" sz="2600" b="1"/>
              <a:t>13.33%</a:t>
            </a:r>
            <a:r>
              <a:rPr lang="zh-CN" altLang="zh-CN" sz="2600" b="1"/>
              <a:t>＋</a:t>
            </a:r>
            <a:r>
              <a:rPr lang="en-US" altLang="zh-CN" sz="2600" b="1"/>
              <a:t>14%</a:t>
            </a:r>
            <a:r>
              <a:rPr lang="zh-CN" altLang="zh-CN" sz="2600" b="1"/>
              <a:t>×</a:t>
            </a:r>
            <a:r>
              <a:rPr lang="en-US" altLang="zh-CN" sz="2600" b="1"/>
              <a:t>20%</a:t>
            </a:r>
            <a:r>
              <a:rPr lang="zh-CN" altLang="zh-CN" sz="2600" b="1"/>
              <a:t>＝</a:t>
            </a:r>
            <a:r>
              <a:rPr lang="en-US" altLang="zh-CN" sz="2600" b="1"/>
              <a:t>11.4%</a:t>
            </a:r>
            <a:endParaRPr lang="zh-CN" altLang="zh-CN" sz="2600" b="1"/>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39624"/>
                                        </p:tgtEl>
                                        <p:attrNameLst>
                                          <p:attrName>style.visibility</p:attrName>
                                        </p:attrNameLst>
                                      </p:cBhvr>
                                      <p:to>
                                        <p:strVal val="visible"/>
                                      </p:to>
                                    </p:set>
                                    <p:animEffect transition="in" filter="wipe(left)">
                                      <p:cBhvr>
                                        <p:cTn id="10" dur="500"/>
                                        <p:tgtEl>
                                          <p:spTgt spid="2396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39625">
                                            <p:txEl>
                                              <p:pRg st="0" end="0"/>
                                            </p:txEl>
                                          </p:spTgt>
                                        </p:tgtEl>
                                        <p:attrNameLst>
                                          <p:attrName>style.visibility</p:attrName>
                                        </p:attrNameLst>
                                      </p:cBhvr>
                                      <p:to>
                                        <p:strVal val="visible"/>
                                      </p:to>
                                    </p:set>
                                    <p:animEffect transition="in" filter="fade">
                                      <p:cBhvr>
                                        <p:cTn id="15" dur="500"/>
                                        <p:tgtEl>
                                          <p:spTgt spid="23962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39625">
                                            <p:txEl>
                                              <p:pRg st="1" end="1"/>
                                            </p:txEl>
                                          </p:spTgt>
                                        </p:tgtEl>
                                        <p:attrNameLst>
                                          <p:attrName>style.visibility</p:attrName>
                                        </p:attrNameLst>
                                      </p:cBhvr>
                                      <p:to>
                                        <p:strVal val="visible"/>
                                      </p:to>
                                    </p:set>
                                    <p:animEffect transition="in" filter="fade">
                                      <p:cBhvr>
                                        <p:cTn id="20" dur="500"/>
                                        <p:tgtEl>
                                          <p:spTgt spid="23962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39625">
                                            <p:txEl>
                                              <p:pRg st="2" end="2"/>
                                            </p:txEl>
                                          </p:spTgt>
                                        </p:tgtEl>
                                        <p:attrNameLst>
                                          <p:attrName>style.visibility</p:attrName>
                                        </p:attrNameLst>
                                      </p:cBhvr>
                                      <p:to>
                                        <p:strVal val="visible"/>
                                      </p:to>
                                    </p:set>
                                    <p:animEffect transition="in" filter="fade">
                                      <p:cBhvr>
                                        <p:cTn id="25" dur="500"/>
                                        <p:tgtEl>
                                          <p:spTgt spid="239625">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39625">
                                            <p:txEl>
                                              <p:pRg st="3" end="3"/>
                                            </p:txEl>
                                          </p:spTgt>
                                        </p:tgtEl>
                                        <p:attrNameLst>
                                          <p:attrName>style.visibility</p:attrName>
                                        </p:attrNameLst>
                                      </p:cBhvr>
                                      <p:to>
                                        <p:strVal val="visible"/>
                                      </p:to>
                                    </p:set>
                                    <p:animEffect transition="in" filter="fade">
                                      <p:cBhvr>
                                        <p:cTn id="30" dur="500"/>
                                        <p:tgtEl>
                                          <p:spTgt spid="23962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39625">
                                            <p:txEl>
                                              <p:pRg st="4" end="4"/>
                                            </p:txEl>
                                          </p:spTgt>
                                        </p:tgtEl>
                                        <p:attrNameLst>
                                          <p:attrName>style.visibility</p:attrName>
                                        </p:attrNameLst>
                                      </p:cBhvr>
                                      <p:to>
                                        <p:strVal val="visible"/>
                                      </p:to>
                                    </p:set>
                                    <p:animEffect transition="in" filter="fade">
                                      <p:cBhvr>
                                        <p:cTn id="35" dur="500"/>
                                        <p:tgtEl>
                                          <p:spTgt spid="239625">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39625">
                                            <p:txEl>
                                              <p:pRg st="5" end="5"/>
                                            </p:txEl>
                                          </p:spTgt>
                                        </p:tgtEl>
                                        <p:attrNameLst>
                                          <p:attrName>style.visibility</p:attrName>
                                        </p:attrNameLst>
                                      </p:cBhvr>
                                      <p:to>
                                        <p:strVal val="visible"/>
                                      </p:to>
                                    </p:set>
                                    <p:animEffect transition="in" filter="fade">
                                      <p:cBhvr>
                                        <p:cTn id="40" dur="500"/>
                                        <p:tgtEl>
                                          <p:spTgt spid="239625">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39625">
                                            <p:txEl>
                                              <p:pRg st="6" end="6"/>
                                            </p:txEl>
                                          </p:spTgt>
                                        </p:tgtEl>
                                        <p:attrNameLst>
                                          <p:attrName>style.visibility</p:attrName>
                                        </p:attrNameLst>
                                      </p:cBhvr>
                                      <p:to>
                                        <p:strVal val="visible"/>
                                      </p:to>
                                    </p:set>
                                    <p:animEffect transition="in" filter="fade">
                                      <p:cBhvr>
                                        <p:cTn id="45" dur="500"/>
                                        <p:tgtEl>
                                          <p:spTgt spid="239625">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39625">
                                            <p:txEl>
                                              <p:pRg st="7" end="7"/>
                                            </p:txEl>
                                          </p:spTgt>
                                        </p:tgtEl>
                                        <p:attrNameLst>
                                          <p:attrName>style.visibility</p:attrName>
                                        </p:attrNameLst>
                                      </p:cBhvr>
                                      <p:to>
                                        <p:strVal val="visible"/>
                                      </p:to>
                                    </p:set>
                                    <p:animEffect transition="in" filter="fade">
                                      <p:cBhvr>
                                        <p:cTn id="50" dur="500"/>
                                        <p:tgtEl>
                                          <p:spTgt spid="239625">
                                            <p:txEl>
                                              <p:pRg st="7" end="7"/>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39625">
                                            <p:txEl>
                                              <p:pRg st="8" end="8"/>
                                            </p:txEl>
                                          </p:spTgt>
                                        </p:tgtEl>
                                        <p:attrNameLst>
                                          <p:attrName>style.visibility</p:attrName>
                                        </p:attrNameLst>
                                      </p:cBhvr>
                                      <p:to>
                                        <p:strVal val="visible"/>
                                      </p:to>
                                    </p:set>
                                    <p:animEffect transition="in" filter="fade">
                                      <p:cBhvr>
                                        <p:cTn id="55" dur="500"/>
                                        <p:tgtEl>
                                          <p:spTgt spid="239625">
                                            <p:txEl>
                                              <p:pRg st="8" end="8"/>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39625">
                                            <p:txEl>
                                              <p:pRg st="9" end="9"/>
                                            </p:txEl>
                                          </p:spTgt>
                                        </p:tgtEl>
                                        <p:attrNameLst>
                                          <p:attrName>style.visibility</p:attrName>
                                        </p:attrNameLst>
                                      </p:cBhvr>
                                      <p:to>
                                        <p:strVal val="visible"/>
                                      </p:to>
                                    </p:set>
                                    <p:animEffect transition="in" filter="fade">
                                      <p:cBhvr>
                                        <p:cTn id="60" dur="500"/>
                                        <p:tgtEl>
                                          <p:spTgt spid="23962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24" grpId="0"/>
      <p:bldP spid="239625"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575733" y="1395413"/>
            <a:ext cx="10515600" cy="549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4035" name="组合 36"/>
          <p:cNvGrpSpPr/>
          <p:nvPr/>
        </p:nvGrpSpPr>
        <p:grpSpPr bwMode="auto">
          <a:xfrm>
            <a:off x="3382433" y="1143000"/>
            <a:ext cx="5327651" cy="134938"/>
            <a:chOff x="5357217" y="1143000"/>
            <a:chExt cx="1490133" cy="101600"/>
          </a:xfrm>
        </p:grpSpPr>
        <p:cxnSp>
          <p:nvCxnSpPr>
            <p:cNvPr id="40" name="Straight Connector 30"/>
            <p:cNvCxnSpPr/>
            <p:nvPr/>
          </p:nvCxnSpPr>
          <p:spPr>
            <a:xfrm>
              <a:off x="5357217" y="1143000"/>
              <a:ext cx="1490133"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31"/>
            <p:cNvCxnSpPr/>
            <p:nvPr/>
          </p:nvCxnSpPr>
          <p:spPr>
            <a:xfrm>
              <a:off x="5509368" y="1244600"/>
              <a:ext cx="1185831"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60" name="灯片编号占位符 2"/>
          <p:cNvSpPr txBox="1">
            <a:spLocks noGrp="1"/>
          </p:cNvSpPr>
          <p:nvPr/>
        </p:nvSpPr>
        <p:spPr>
          <a:xfrm>
            <a:off x="11324167" y="6240463"/>
            <a:ext cx="495300" cy="354012"/>
          </a:xfrm>
          <a:prstGeom prst="rect">
            <a:avLst/>
          </a:prstGeom>
          <a:noFill/>
        </p:spPr>
        <p:txBody>
          <a:bodyPr anchor="ctr"/>
          <a:lstStyle/>
          <a:p>
            <a:pPr algn="ctr" fontAlgn="auto">
              <a:spcBef>
                <a:spcPts val="0"/>
              </a:spcBef>
              <a:spcAft>
                <a:spcPts val="0"/>
              </a:spcAft>
              <a:buFontTx/>
              <a:buNone/>
              <a:defRPr/>
            </a:pPr>
            <a:fld id="{38948DBA-5386-433A-ABD1-7678D0D1CFDB}" type="slidenum">
              <a:rPr lang="en-US" sz="1400" b="1">
                <a:solidFill>
                  <a:schemeClr val="bg1"/>
                </a:solidFill>
                <a:latin typeface="+mj-lt"/>
                <a:ea typeface="+mn-ea"/>
              </a:rPr>
            </a:fld>
            <a:endParaRPr lang="en-US" sz="1400" b="1" dirty="0">
              <a:solidFill>
                <a:schemeClr val="bg1"/>
              </a:solidFill>
              <a:latin typeface="+mj-lt"/>
              <a:ea typeface="+mn-ea"/>
            </a:endParaRPr>
          </a:p>
        </p:txBody>
      </p:sp>
      <p:sp>
        <p:nvSpPr>
          <p:cNvPr id="44037" name="标题 4"/>
          <p:cNvSpPr txBox="1"/>
          <p:nvPr/>
        </p:nvSpPr>
        <p:spPr bwMode="auto">
          <a:xfrm>
            <a:off x="838200" y="438150"/>
            <a:ext cx="10515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90000"/>
              </a:lnSpc>
              <a:buFontTx/>
              <a:buNone/>
            </a:pPr>
            <a:r>
              <a:rPr lang="zh-CN" altLang="en-US" sz="3600" b="1" dirty="0" smtClean="0">
                <a:solidFill>
                  <a:srgbClr val="495A66"/>
                </a:solidFill>
                <a:latin typeface="微软雅黑" panose="020B0503020204020204" pitchFamily="34" charset="-122"/>
                <a:ea typeface="微软雅黑" panose="020B0503020204020204" pitchFamily="34" charset="-122"/>
              </a:rPr>
              <a:t>比较</a:t>
            </a:r>
            <a:r>
              <a:rPr lang="zh-CN" altLang="en-US" sz="3600" b="1" dirty="0">
                <a:solidFill>
                  <a:srgbClr val="495A66"/>
                </a:solidFill>
                <a:latin typeface="微软雅黑" panose="020B0503020204020204" pitchFamily="34" charset="-122"/>
                <a:ea typeface="微软雅黑" panose="020B0503020204020204" pitchFamily="34" charset="-122"/>
              </a:rPr>
              <a:t>资本成本法</a:t>
            </a:r>
            <a:endParaRPr lang="zh-CN" altLang="en-US" sz="3600" b="1" dirty="0">
              <a:solidFill>
                <a:srgbClr val="495A66"/>
              </a:solidFill>
              <a:latin typeface="微软雅黑" panose="020B0503020204020204" pitchFamily="34" charset="-122"/>
              <a:ea typeface="微软雅黑" panose="020B0503020204020204" pitchFamily="34" charset="-122"/>
            </a:endParaRPr>
          </a:p>
        </p:txBody>
      </p:sp>
      <p:sp>
        <p:nvSpPr>
          <p:cNvPr id="240648" name="矩形 18"/>
          <p:cNvSpPr>
            <a:spLocks noChangeArrowheads="1"/>
          </p:cNvSpPr>
          <p:nvPr/>
        </p:nvSpPr>
        <p:spPr bwMode="auto">
          <a:xfrm>
            <a:off x="543984" y="1322389"/>
            <a:ext cx="11023600"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buFontTx/>
              <a:buNone/>
            </a:pPr>
            <a:r>
              <a:rPr lang="zh-CN" altLang="en-US" sz="2600" b="1"/>
              <a:t>解析：</a:t>
            </a:r>
            <a:r>
              <a:rPr lang="zh-CN" altLang="en-US" sz="2600" b="1">
                <a:sym typeface="Wingdings" panose="05000000000000000000" pitchFamily="2" charset="2"/>
              </a:rPr>
              <a:t>（</a:t>
            </a:r>
            <a:r>
              <a:rPr lang="en-US" altLang="zh-CN" sz="2600" b="1">
                <a:sym typeface="Wingdings" panose="05000000000000000000" pitchFamily="2" charset="2"/>
              </a:rPr>
              <a:t>3</a:t>
            </a:r>
            <a:r>
              <a:rPr lang="zh-CN" altLang="en-US" sz="2600" b="1">
                <a:sym typeface="Wingdings" panose="05000000000000000000" pitchFamily="2" charset="2"/>
              </a:rPr>
              <a:t>） </a:t>
            </a:r>
            <a:r>
              <a:rPr lang="en-US" altLang="zh-CN" sz="2600" b="1"/>
              <a:t>C</a:t>
            </a:r>
            <a:r>
              <a:rPr lang="zh-CN" altLang="en-US" sz="2600" b="1"/>
              <a:t>方案加权平均资本成本率的计算如下</a:t>
            </a:r>
            <a:endParaRPr lang="zh-CN" altLang="en-US" sz="2600" b="1"/>
          </a:p>
        </p:txBody>
      </p:sp>
      <p:sp>
        <p:nvSpPr>
          <p:cNvPr id="240649" name="矩形 1"/>
          <p:cNvSpPr>
            <a:spLocks noChangeArrowheads="1"/>
          </p:cNvSpPr>
          <p:nvPr/>
        </p:nvSpPr>
        <p:spPr bwMode="auto">
          <a:xfrm>
            <a:off x="575734" y="2276475"/>
            <a:ext cx="11114617" cy="366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buFontTx/>
              <a:buNone/>
            </a:pPr>
            <a:r>
              <a:rPr lang="zh-CN" altLang="en-US" sz="2600" b="1"/>
              <a:t>普通股比重＝（</a:t>
            </a:r>
            <a:r>
              <a:rPr lang="en-US" altLang="zh-CN" sz="2600" b="1"/>
              <a:t>11 000/15 000</a:t>
            </a:r>
            <a:r>
              <a:rPr lang="zh-CN" altLang="en-US" sz="2600" b="1"/>
              <a:t>）</a:t>
            </a:r>
            <a:r>
              <a:rPr lang="en-US" altLang="zh-CN" sz="2600" b="1"/>
              <a:t>×100%</a:t>
            </a:r>
            <a:r>
              <a:rPr lang="zh-CN" altLang="en-US" sz="2600" b="1"/>
              <a:t>＝</a:t>
            </a:r>
            <a:r>
              <a:rPr lang="en-US" altLang="zh-CN" sz="2600" b="1"/>
              <a:t>73.33%</a:t>
            </a:r>
            <a:endParaRPr lang="en-US" altLang="zh-CN" sz="2600" b="1"/>
          </a:p>
          <a:p>
            <a:pPr eaLnBrk="1" hangingPunct="1">
              <a:lnSpc>
                <a:spcPct val="150000"/>
              </a:lnSpc>
              <a:buFontTx/>
              <a:buNone/>
            </a:pPr>
            <a:r>
              <a:rPr lang="zh-CN" altLang="en-US" sz="2600" b="1"/>
              <a:t>长期借款比重＝（</a:t>
            </a:r>
            <a:r>
              <a:rPr lang="en-US" altLang="zh-CN" sz="2600" b="1"/>
              <a:t>4 000/15 000</a:t>
            </a:r>
            <a:r>
              <a:rPr lang="zh-CN" altLang="en-US" sz="2600" b="1"/>
              <a:t>）</a:t>
            </a:r>
            <a:r>
              <a:rPr lang="en-US" altLang="zh-CN" sz="2600" b="1"/>
              <a:t>×100%</a:t>
            </a:r>
            <a:r>
              <a:rPr lang="zh-CN" altLang="en-US" sz="2600" b="1"/>
              <a:t>＝</a:t>
            </a:r>
            <a:r>
              <a:rPr lang="en-US" altLang="zh-CN" sz="2600" b="1"/>
              <a:t>26.67%</a:t>
            </a:r>
            <a:endParaRPr lang="en-US" altLang="zh-CN" sz="2600" b="1"/>
          </a:p>
          <a:p>
            <a:pPr eaLnBrk="1" hangingPunct="1">
              <a:lnSpc>
                <a:spcPct val="150000"/>
              </a:lnSpc>
              <a:buFontTx/>
              <a:buNone/>
            </a:pPr>
            <a:r>
              <a:rPr lang="zh-CN" altLang="en-US" sz="2600" b="1"/>
              <a:t>普通股资本成本率＝</a:t>
            </a:r>
            <a:r>
              <a:rPr lang="en-US" altLang="zh-CN" sz="2600" b="1"/>
              <a:t>1/10</a:t>
            </a:r>
            <a:r>
              <a:rPr lang="zh-CN" altLang="en-US" sz="2600" b="1"/>
              <a:t>＋</a:t>
            </a:r>
            <a:r>
              <a:rPr lang="en-US" altLang="zh-CN" sz="2600" b="1"/>
              <a:t>5%</a:t>
            </a:r>
            <a:r>
              <a:rPr lang="zh-CN" altLang="en-US" sz="2600" b="1"/>
              <a:t>＝</a:t>
            </a:r>
            <a:r>
              <a:rPr lang="en-US" altLang="zh-CN" sz="2600" b="1"/>
              <a:t>15%</a:t>
            </a:r>
            <a:endParaRPr lang="en-US" altLang="zh-CN" sz="2600" b="1"/>
          </a:p>
          <a:p>
            <a:pPr eaLnBrk="1" hangingPunct="1">
              <a:lnSpc>
                <a:spcPct val="150000"/>
              </a:lnSpc>
              <a:buFontTx/>
              <a:buNone/>
            </a:pPr>
            <a:r>
              <a:rPr lang="zh-CN" altLang="en-US" sz="2600" b="1"/>
              <a:t>长期借款资本成本率＝</a:t>
            </a:r>
            <a:r>
              <a:rPr lang="en-US" altLang="zh-CN" sz="2600" b="1"/>
              <a:t>8%×</a:t>
            </a:r>
            <a:r>
              <a:rPr lang="zh-CN" altLang="en-US" sz="2600" b="1"/>
              <a:t>（</a:t>
            </a:r>
            <a:r>
              <a:rPr lang="en-US" altLang="zh-CN" sz="2600" b="1"/>
              <a:t>1-25%</a:t>
            </a:r>
            <a:r>
              <a:rPr lang="zh-CN" altLang="en-US" sz="2600" b="1"/>
              <a:t>）＝</a:t>
            </a:r>
            <a:r>
              <a:rPr lang="en-US" altLang="zh-CN" sz="2600" b="1"/>
              <a:t>6%</a:t>
            </a:r>
            <a:endParaRPr lang="en-US" altLang="zh-CN" sz="2600" b="1"/>
          </a:p>
          <a:p>
            <a:pPr eaLnBrk="1" hangingPunct="1">
              <a:lnSpc>
                <a:spcPct val="150000"/>
              </a:lnSpc>
              <a:buFontTx/>
              <a:buNone/>
            </a:pPr>
            <a:r>
              <a:rPr lang="zh-CN" altLang="en-US" sz="2600" b="1"/>
              <a:t>企业</a:t>
            </a:r>
            <a:r>
              <a:rPr lang="en-US" altLang="zh-CN" sz="2600" b="1"/>
              <a:t>C</a:t>
            </a:r>
            <a:r>
              <a:rPr lang="zh-CN" altLang="en-US" sz="2600" b="1"/>
              <a:t>方案的加权平均资本成本率</a:t>
            </a:r>
            <a:endParaRPr lang="en-US" altLang="zh-CN" sz="2600" b="1"/>
          </a:p>
          <a:p>
            <a:pPr eaLnBrk="1" hangingPunct="1">
              <a:lnSpc>
                <a:spcPct val="150000"/>
              </a:lnSpc>
              <a:buFontTx/>
              <a:buNone/>
            </a:pPr>
            <a:r>
              <a:rPr lang="zh-CN" altLang="en-US" sz="2600" b="1"/>
              <a:t>  ＝</a:t>
            </a:r>
            <a:r>
              <a:rPr lang="en-US" altLang="zh-CN" sz="2600" b="1"/>
              <a:t>15%×73.33%</a:t>
            </a:r>
            <a:r>
              <a:rPr lang="zh-CN" altLang="en-US" sz="2600" b="1"/>
              <a:t>＋</a:t>
            </a:r>
            <a:r>
              <a:rPr lang="en-US" altLang="zh-CN" sz="2600" b="1"/>
              <a:t>6%×26.67%</a:t>
            </a:r>
            <a:r>
              <a:rPr lang="zh-CN" altLang="en-US" sz="2600" b="1"/>
              <a:t>＝</a:t>
            </a:r>
            <a:r>
              <a:rPr lang="en-US" altLang="zh-CN" sz="2600" b="1"/>
              <a:t>12.6%</a:t>
            </a:r>
            <a:endParaRPr lang="en-US" altLang="zh-CN" sz="2600" b="1"/>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40648"/>
                                        </p:tgtEl>
                                        <p:attrNameLst>
                                          <p:attrName>style.visibility</p:attrName>
                                        </p:attrNameLst>
                                      </p:cBhvr>
                                      <p:to>
                                        <p:strVal val="visible"/>
                                      </p:to>
                                    </p:set>
                                    <p:animEffect transition="in" filter="wipe(left)">
                                      <p:cBhvr>
                                        <p:cTn id="10" dur="500"/>
                                        <p:tgtEl>
                                          <p:spTgt spid="24064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40649">
                                            <p:txEl>
                                              <p:pRg st="0" end="0"/>
                                            </p:txEl>
                                          </p:spTgt>
                                        </p:tgtEl>
                                        <p:attrNameLst>
                                          <p:attrName>style.visibility</p:attrName>
                                        </p:attrNameLst>
                                      </p:cBhvr>
                                      <p:to>
                                        <p:strVal val="visible"/>
                                      </p:to>
                                    </p:set>
                                    <p:animEffect transition="in" filter="fade">
                                      <p:cBhvr>
                                        <p:cTn id="15" dur="500"/>
                                        <p:tgtEl>
                                          <p:spTgt spid="240649">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40649">
                                            <p:txEl>
                                              <p:pRg st="1" end="1"/>
                                            </p:txEl>
                                          </p:spTgt>
                                        </p:tgtEl>
                                        <p:attrNameLst>
                                          <p:attrName>style.visibility</p:attrName>
                                        </p:attrNameLst>
                                      </p:cBhvr>
                                      <p:to>
                                        <p:strVal val="visible"/>
                                      </p:to>
                                    </p:set>
                                    <p:animEffect transition="in" filter="fade">
                                      <p:cBhvr>
                                        <p:cTn id="20" dur="500"/>
                                        <p:tgtEl>
                                          <p:spTgt spid="240649">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40649">
                                            <p:txEl>
                                              <p:pRg st="2" end="2"/>
                                            </p:txEl>
                                          </p:spTgt>
                                        </p:tgtEl>
                                        <p:attrNameLst>
                                          <p:attrName>style.visibility</p:attrName>
                                        </p:attrNameLst>
                                      </p:cBhvr>
                                      <p:to>
                                        <p:strVal val="visible"/>
                                      </p:to>
                                    </p:set>
                                    <p:animEffect transition="in" filter="fade">
                                      <p:cBhvr>
                                        <p:cTn id="25" dur="500"/>
                                        <p:tgtEl>
                                          <p:spTgt spid="240649">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40649">
                                            <p:txEl>
                                              <p:pRg st="3" end="3"/>
                                            </p:txEl>
                                          </p:spTgt>
                                        </p:tgtEl>
                                        <p:attrNameLst>
                                          <p:attrName>style.visibility</p:attrName>
                                        </p:attrNameLst>
                                      </p:cBhvr>
                                      <p:to>
                                        <p:strVal val="visible"/>
                                      </p:to>
                                    </p:set>
                                    <p:animEffect transition="in" filter="fade">
                                      <p:cBhvr>
                                        <p:cTn id="30" dur="500"/>
                                        <p:tgtEl>
                                          <p:spTgt spid="240649">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40649">
                                            <p:txEl>
                                              <p:pRg st="4" end="4"/>
                                            </p:txEl>
                                          </p:spTgt>
                                        </p:tgtEl>
                                        <p:attrNameLst>
                                          <p:attrName>style.visibility</p:attrName>
                                        </p:attrNameLst>
                                      </p:cBhvr>
                                      <p:to>
                                        <p:strVal val="visible"/>
                                      </p:to>
                                    </p:set>
                                    <p:animEffect transition="in" filter="fade">
                                      <p:cBhvr>
                                        <p:cTn id="35" dur="500"/>
                                        <p:tgtEl>
                                          <p:spTgt spid="240649">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40649">
                                            <p:txEl>
                                              <p:pRg st="5" end="5"/>
                                            </p:txEl>
                                          </p:spTgt>
                                        </p:tgtEl>
                                        <p:attrNameLst>
                                          <p:attrName>style.visibility</p:attrName>
                                        </p:attrNameLst>
                                      </p:cBhvr>
                                      <p:to>
                                        <p:strVal val="visible"/>
                                      </p:to>
                                    </p:set>
                                    <p:animEffect transition="in" filter="fade">
                                      <p:cBhvr>
                                        <p:cTn id="40" dur="500"/>
                                        <p:tgtEl>
                                          <p:spTgt spid="24064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648" grpId="0"/>
      <p:bldP spid="240649"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p:cNvPicPr>
            <a:picLocks noChangeAspect="1"/>
          </p:cNvPicPr>
          <p:nvPr/>
        </p:nvPicPr>
        <p:blipFill>
          <a:blip r:embed="rId1">
            <a:extLst>
              <a:ext uri="{28A0092B-C50C-407E-A947-70E740481C1C}">
                <a14:useLocalDpi xmlns:a14="http://schemas.microsoft.com/office/drawing/2010/main" val="0"/>
              </a:ext>
            </a:extLst>
          </a:blip>
          <a:srcRect/>
          <a:stretch>
            <a:fillRect/>
          </a:stretch>
        </p:blipFill>
        <p:spPr bwMode="auto">
          <a:xfrm>
            <a:off x="838200" y="1571626"/>
            <a:ext cx="10151533" cy="484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5059" name="组合 36"/>
          <p:cNvGrpSpPr/>
          <p:nvPr/>
        </p:nvGrpSpPr>
        <p:grpSpPr bwMode="auto">
          <a:xfrm>
            <a:off x="3382433" y="1143000"/>
            <a:ext cx="5327651" cy="134938"/>
            <a:chOff x="5357217" y="1143000"/>
            <a:chExt cx="1490133" cy="101600"/>
          </a:xfrm>
        </p:grpSpPr>
        <p:cxnSp>
          <p:nvCxnSpPr>
            <p:cNvPr id="40" name="Straight Connector 30"/>
            <p:cNvCxnSpPr/>
            <p:nvPr/>
          </p:nvCxnSpPr>
          <p:spPr>
            <a:xfrm>
              <a:off x="5357217" y="1143000"/>
              <a:ext cx="1490133"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31"/>
            <p:cNvCxnSpPr/>
            <p:nvPr/>
          </p:nvCxnSpPr>
          <p:spPr>
            <a:xfrm>
              <a:off x="5509368" y="1244600"/>
              <a:ext cx="1185831"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60" name="灯片编号占位符 2"/>
          <p:cNvSpPr txBox="1">
            <a:spLocks noGrp="1"/>
          </p:cNvSpPr>
          <p:nvPr/>
        </p:nvSpPr>
        <p:spPr>
          <a:xfrm>
            <a:off x="11324167" y="6240463"/>
            <a:ext cx="495300" cy="354012"/>
          </a:xfrm>
          <a:prstGeom prst="rect">
            <a:avLst/>
          </a:prstGeom>
          <a:noFill/>
        </p:spPr>
        <p:txBody>
          <a:bodyPr anchor="ctr"/>
          <a:lstStyle/>
          <a:p>
            <a:pPr algn="ctr" fontAlgn="auto">
              <a:spcBef>
                <a:spcPts val="0"/>
              </a:spcBef>
              <a:spcAft>
                <a:spcPts val="0"/>
              </a:spcAft>
              <a:buFontTx/>
              <a:buNone/>
              <a:defRPr/>
            </a:pPr>
            <a:fld id="{928F8393-A9A7-40E2-A76B-749079618C9B}" type="slidenum">
              <a:rPr lang="en-US" sz="1400" b="1">
                <a:solidFill>
                  <a:schemeClr val="bg1"/>
                </a:solidFill>
                <a:latin typeface="+mj-lt"/>
                <a:ea typeface="+mn-ea"/>
              </a:rPr>
            </a:fld>
            <a:endParaRPr lang="en-US" sz="1400" b="1" dirty="0">
              <a:solidFill>
                <a:schemeClr val="bg1"/>
              </a:solidFill>
              <a:latin typeface="+mj-lt"/>
              <a:ea typeface="+mn-ea"/>
            </a:endParaRPr>
          </a:p>
        </p:txBody>
      </p:sp>
      <p:sp>
        <p:nvSpPr>
          <p:cNvPr id="45061" name="标题 4"/>
          <p:cNvSpPr txBox="1"/>
          <p:nvPr/>
        </p:nvSpPr>
        <p:spPr bwMode="auto">
          <a:xfrm>
            <a:off x="838200" y="438150"/>
            <a:ext cx="10515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90000"/>
              </a:lnSpc>
              <a:buFontTx/>
              <a:buNone/>
            </a:pPr>
            <a:r>
              <a:rPr lang="zh-CN" altLang="en-US" sz="3600" b="1" dirty="0" smtClean="0">
                <a:solidFill>
                  <a:srgbClr val="495A66"/>
                </a:solidFill>
                <a:latin typeface="微软雅黑" panose="020B0503020204020204" pitchFamily="34" charset="-122"/>
                <a:ea typeface="微软雅黑" panose="020B0503020204020204" pitchFamily="34" charset="-122"/>
              </a:rPr>
              <a:t>比较</a:t>
            </a:r>
            <a:r>
              <a:rPr lang="zh-CN" altLang="en-US" sz="3600" b="1" dirty="0">
                <a:solidFill>
                  <a:srgbClr val="495A66"/>
                </a:solidFill>
                <a:latin typeface="微软雅黑" panose="020B0503020204020204" pitchFamily="34" charset="-122"/>
                <a:ea typeface="微软雅黑" panose="020B0503020204020204" pitchFamily="34" charset="-122"/>
              </a:rPr>
              <a:t>资本成本法</a:t>
            </a:r>
            <a:endParaRPr lang="zh-CN" altLang="en-US" sz="3600" b="1" dirty="0">
              <a:solidFill>
                <a:srgbClr val="495A66"/>
              </a:solidFill>
              <a:latin typeface="微软雅黑" panose="020B0503020204020204" pitchFamily="34" charset="-122"/>
              <a:ea typeface="微软雅黑" panose="020B0503020204020204" pitchFamily="34" charset="-122"/>
            </a:endParaRPr>
          </a:p>
        </p:txBody>
      </p:sp>
      <p:sp>
        <p:nvSpPr>
          <p:cNvPr id="19" name="矩形 18"/>
          <p:cNvSpPr>
            <a:spLocks noChangeArrowheads="1"/>
          </p:cNvSpPr>
          <p:nvPr/>
        </p:nvSpPr>
        <p:spPr bwMode="auto">
          <a:xfrm>
            <a:off x="1208618" y="1654175"/>
            <a:ext cx="798194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buFontTx/>
              <a:buNone/>
            </a:pPr>
            <a:r>
              <a:rPr lang="zh-CN" altLang="en-US" sz="2600" b="1"/>
              <a:t>解析：</a:t>
            </a:r>
            <a:r>
              <a:rPr lang="zh-CN" altLang="en-US" sz="2800" b="1">
                <a:sym typeface="Wingdings" panose="05000000000000000000" pitchFamily="2" charset="2"/>
              </a:rPr>
              <a:t>（</a:t>
            </a:r>
            <a:r>
              <a:rPr lang="en-US" altLang="zh-CN" sz="2800" b="1">
                <a:sym typeface="Wingdings" panose="05000000000000000000" pitchFamily="2" charset="2"/>
              </a:rPr>
              <a:t>4</a:t>
            </a:r>
            <a:r>
              <a:rPr lang="zh-CN" altLang="en-US" sz="2800" b="1">
                <a:sym typeface="Wingdings" panose="05000000000000000000" pitchFamily="2" charset="2"/>
              </a:rPr>
              <a:t>）</a:t>
            </a:r>
            <a:r>
              <a:rPr lang="zh-CN" altLang="en-US" sz="2800" b="1"/>
              <a:t>进行最佳资本结构决策。</a:t>
            </a:r>
            <a:endParaRPr lang="zh-CN" altLang="en-US" sz="2600" b="1"/>
          </a:p>
        </p:txBody>
      </p:sp>
      <p:sp>
        <p:nvSpPr>
          <p:cNvPr id="241673" name="矩形 1"/>
          <p:cNvSpPr>
            <a:spLocks noChangeArrowheads="1"/>
          </p:cNvSpPr>
          <p:nvPr/>
        </p:nvSpPr>
        <p:spPr bwMode="auto">
          <a:xfrm>
            <a:off x="1413933" y="2473326"/>
            <a:ext cx="10153651"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buFont typeface="Wingdings" panose="05000000000000000000" pitchFamily="2" charset="2"/>
              <a:buChar char="Ø"/>
            </a:pPr>
            <a:r>
              <a:rPr lang="zh-CN" altLang="en-US" sz="2800" b="1"/>
              <a:t>在各种备选方案中，以加权平均资本成本率最低的为最优选择。</a:t>
            </a:r>
            <a:endParaRPr lang="en-US" altLang="zh-CN" sz="2800" b="1"/>
          </a:p>
          <a:p>
            <a:pPr eaLnBrk="1" hangingPunct="1">
              <a:lnSpc>
                <a:spcPct val="150000"/>
              </a:lnSpc>
              <a:buFont typeface="Wingdings" panose="05000000000000000000" pitchFamily="2" charset="2"/>
              <a:buChar char="Ø"/>
            </a:pPr>
            <a:r>
              <a:rPr lang="zh-CN" altLang="en-US" sz="2800" b="1"/>
              <a:t>从以上的计算结果可以看出，</a:t>
            </a:r>
            <a:r>
              <a:rPr lang="en-US" altLang="zh-CN" sz="2800" b="1"/>
              <a:t>B</a:t>
            </a:r>
            <a:r>
              <a:rPr lang="zh-CN" altLang="en-US" sz="2800" b="1"/>
              <a:t>方案的加权平均资本成本率最低，所以</a:t>
            </a:r>
            <a:r>
              <a:rPr lang="en-US" altLang="zh-CN" sz="2800" b="1"/>
              <a:t>B</a:t>
            </a:r>
            <a:r>
              <a:rPr lang="zh-CN" altLang="en-US" sz="2800" b="1"/>
              <a:t>方案形成的资本结构为最佳筹资结构</a:t>
            </a:r>
            <a:endParaRPr lang="en-US" altLang="zh-CN" sz="2800" b="1"/>
          </a:p>
        </p:txBody>
      </p:sp>
      <p:sp>
        <p:nvSpPr>
          <p:cNvPr id="45064" name="Rectangle 2"/>
          <p:cNvSpPr>
            <a:spLocks noChangeArrowheads="1"/>
          </p:cNvSpPr>
          <p:nvPr/>
        </p:nvSpPr>
        <p:spPr bwMode="auto">
          <a:xfrm>
            <a:off x="0" y="104775"/>
            <a:ext cx="569384"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indent="2540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buFontTx/>
              <a:buNone/>
            </a:pPr>
            <a:r>
              <a:rPr lang="zh-CN" altLang="en-US" sz="1000">
                <a:latin typeface="Times New Roman" panose="02020603050405020304" pitchFamily="18" charset="0"/>
                <a:ea typeface="方正书宋简体"/>
                <a:cs typeface="Times New Roman" panose="02020603050405020304" pitchFamily="18" charset="0"/>
              </a:rPr>
              <a:t>。</a:t>
            </a:r>
            <a:endParaRPr lang="zh-CN" altLang="en-US">
              <a:ea typeface="方正书宋简体"/>
              <a:cs typeface="Times New Roman" panose="02020603050405020304" pitchFamily="18" charset="0"/>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wipe(left)">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41673">
                                            <p:txEl>
                                              <p:pRg st="0" end="0"/>
                                            </p:txEl>
                                          </p:spTgt>
                                        </p:tgtEl>
                                        <p:attrNameLst>
                                          <p:attrName>style.visibility</p:attrName>
                                        </p:attrNameLst>
                                      </p:cBhvr>
                                      <p:to>
                                        <p:strVal val="visible"/>
                                      </p:to>
                                    </p:set>
                                    <p:animEffect transition="in" filter="fade">
                                      <p:cBhvr>
                                        <p:cTn id="15" dur="500"/>
                                        <p:tgtEl>
                                          <p:spTgt spid="24167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41673">
                                            <p:txEl>
                                              <p:pRg st="1" end="1"/>
                                            </p:txEl>
                                          </p:spTgt>
                                        </p:tgtEl>
                                        <p:attrNameLst>
                                          <p:attrName>style.visibility</p:attrName>
                                        </p:attrNameLst>
                                      </p:cBhvr>
                                      <p:to>
                                        <p:strVal val="visible"/>
                                      </p:to>
                                    </p:set>
                                    <p:animEffect transition="in" filter="fade">
                                      <p:cBhvr>
                                        <p:cTn id="20" dur="500"/>
                                        <p:tgtEl>
                                          <p:spTgt spid="24167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4167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4"/>
          <p:cNvSpPr/>
          <p:nvPr/>
        </p:nvSpPr>
        <p:spPr>
          <a:xfrm>
            <a:off x="1951567" y="2552700"/>
            <a:ext cx="3376084" cy="2319338"/>
          </a:xfrm>
          <a:custGeom>
            <a:avLst/>
            <a:gdLst>
              <a:gd name="connsiteX0" fmla="*/ 0 w 2121595"/>
              <a:gd name="connsiteY0" fmla="*/ 1060798 h 2121595"/>
              <a:gd name="connsiteX1" fmla="*/ 1060798 w 2121595"/>
              <a:gd name="connsiteY1" fmla="*/ 0 h 2121595"/>
              <a:gd name="connsiteX2" fmla="*/ 2121596 w 2121595"/>
              <a:gd name="connsiteY2" fmla="*/ 1060798 h 2121595"/>
              <a:gd name="connsiteX3" fmla="*/ 1060798 w 2121595"/>
              <a:gd name="connsiteY3" fmla="*/ 2121596 h 2121595"/>
              <a:gd name="connsiteX4" fmla="*/ 0 w 2121595"/>
              <a:gd name="connsiteY4" fmla="*/ 1060798 h 2121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1595" h="2121595">
                <a:moveTo>
                  <a:pt x="0" y="1060798"/>
                </a:moveTo>
                <a:cubicBezTo>
                  <a:pt x="0" y="474935"/>
                  <a:pt x="474935" y="0"/>
                  <a:pt x="1060798" y="0"/>
                </a:cubicBezTo>
                <a:cubicBezTo>
                  <a:pt x="1646661" y="0"/>
                  <a:pt x="2121596" y="474935"/>
                  <a:pt x="2121596" y="1060798"/>
                </a:cubicBezTo>
                <a:cubicBezTo>
                  <a:pt x="2121596" y="1646661"/>
                  <a:pt x="1646661" y="2121596"/>
                  <a:pt x="1060798" y="2121596"/>
                </a:cubicBezTo>
                <a:cubicBezTo>
                  <a:pt x="474935" y="2121596"/>
                  <a:pt x="0" y="1646661"/>
                  <a:pt x="0" y="1060798"/>
                </a:cubicBezTo>
                <a:close/>
              </a:path>
            </a:pathLst>
          </a:custGeom>
          <a:solidFill>
            <a:schemeClr val="bg1">
              <a:alpha val="75000"/>
            </a:schemeClr>
          </a:solidFill>
          <a:ln>
            <a:no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txBody>
          <a:bodyPr lIns="395012" tIns="333576" rIns="802765" bIns="333575" spcCol="1270" anchor="ctr"/>
          <a:lstStyle/>
          <a:p>
            <a:pPr algn="ctr" defTabSz="533400" fontAlgn="auto">
              <a:lnSpc>
                <a:spcPct val="90000"/>
              </a:lnSpc>
              <a:spcAft>
                <a:spcPct val="35000"/>
              </a:spcAft>
              <a:buFontTx/>
              <a:buNone/>
              <a:defRPr/>
            </a:pPr>
            <a:endParaRPr lang="en-US" sz="1200" dirty="0">
              <a:solidFill>
                <a:srgbClr val="003229"/>
              </a:solidFill>
              <a:latin typeface="Raleway Medium" pitchFamily="34" charset="0"/>
            </a:endParaRPr>
          </a:p>
        </p:txBody>
      </p:sp>
      <p:sp>
        <p:nvSpPr>
          <p:cNvPr id="16" name="Freeform 7"/>
          <p:cNvSpPr/>
          <p:nvPr/>
        </p:nvSpPr>
        <p:spPr>
          <a:xfrm>
            <a:off x="6468533" y="2292351"/>
            <a:ext cx="4235451" cy="2689225"/>
          </a:xfrm>
          <a:custGeom>
            <a:avLst/>
            <a:gdLst>
              <a:gd name="connsiteX0" fmla="*/ 0 w 2121595"/>
              <a:gd name="connsiteY0" fmla="*/ 1060798 h 2121595"/>
              <a:gd name="connsiteX1" fmla="*/ 1060798 w 2121595"/>
              <a:gd name="connsiteY1" fmla="*/ 0 h 2121595"/>
              <a:gd name="connsiteX2" fmla="*/ 2121596 w 2121595"/>
              <a:gd name="connsiteY2" fmla="*/ 1060798 h 2121595"/>
              <a:gd name="connsiteX3" fmla="*/ 1060798 w 2121595"/>
              <a:gd name="connsiteY3" fmla="*/ 2121596 h 2121595"/>
              <a:gd name="connsiteX4" fmla="*/ 0 w 2121595"/>
              <a:gd name="connsiteY4" fmla="*/ 1060798 h 2121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1595" h="2121595">
                <a:moveTo>
                  <a:pt x="0" y="1060798"/>
                </a:moveTo>
                <a:cubicBezTo>
                  <a:pt x="0" y="474935"/>
                  <a:pt x="474935" y="0"/>
                  <a:pt x="1060798" y="0"/>
                </a:cubicBezTo>
                <a:cubicBezTo>
                  <a:pt x="1646661" y="0"/>
                  <a:pt x="2121596" y="474935"/>
                  <a:pt x="2121596" y="1060798"/>
                </a:cubicBezTo>
                <a:cubicBezTo>
                  <a:pt x="2121596" y="1646661"/>
                  <a:pt x="1646661" y="2121596"/>
                  <a:pt x="1060798" y="2121596"/>
                </a:cubicBezTo>
                <a:cubicBezTo>
                  <a:pt x="474935" y="2121596"/>
                  <a:pt x="0" y="1646661"/>
                  <a:pt x="0" y="1060798"/>
                </a:cubicBezTo>
                <a:close/>
              </a:path>
            </a:pathLst>
          </a:custGeom>
          <a:solidFill>
            <a:schemeClr val="tx2">
              <a:alpha val="75000"/>
            </a:schemeClr>
          </a:solidFill>
          <a:ln>
            <a:no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txBody>
          <a:bodyPr lIns="802765" tIns="333576" rIns="395012" bIns="333575" spcCol="1270" anchor="ctr"/>
          <a:lstStyle/>
          <a:p>
            <a:pPr algn="ctr" defTabSz="533400" fontAlgn="auto">
              <a:lnSpc>
                <a:spcPct val="90000"/>
              </a:lnSpc>
              <a:spcAft>
                <a:spcPct val="35000"/>
              </a:spcAft>
              <a:buFontTx/>
              <a:buNone/>
              <a:defRPr/>
            </a:pPr>
            <a:endParaRPr lang="en-US" sz="1200" dirty="0">
              <a:solidFill>
                <a:srgbClr val="003229"/>
              </a:solidFill>
              <a:latin typeface="Raleway Medium" pitchFamily="34" charset="0"/>
            </a:endParaRPr>
          </a:p>
        </p:txBody>
      </p:sp>
      <p:sp>
        <p:nvSpPr>
          <p:cNvPr id="34" name="标题 4"/>
          <p:cNvSpPr txBox="1"/>
          <p:nvPr/>
        </p:nvSpPr>
        <p:spPr>
          <a:xfrm>
            <a:off x="838200" y="438151"/>
            <a:ext cx="10515600" cy="646113"/>
          </a:xfrm>
          <a:prstGeom prst="rect">
            <a:avLst/>
          </a:prstGeom>
        </p:spPr>
        <p:txBody>
          <a:bodyPr>
            <a:spAutoFit/>
          </a:bodyPr>
          <a:lstStyle/>
          <a:p>
            <a:pPr algn="ctr" fontAlgn="auto">
              <a:lnSpc>
                <a:spcPct val="90000"/>
              </a:lnSpc>
              <a:spcAft>
                <a:spcPts val="0"/>
              </a:spcAft>
              <a:buFontTx/>
              <a:buNone/>
              <a:defRPr/>
            </a:pPr>
            <a:r>
              <a:rPr lang="zh-CN" altLang="en-US" sz="4000" b="1" dirty="0">
                <a:solidFill>
                  <a:schemeClr val="bg2">
                    <a:lumMod val="50000"/>
                  </a:schemeClr>
                </a:solidFill>
                <a:latin typeface="微软雅黑" panose="020B0503020204020204" pitchFamily="34" charset="-122"/>
                <a:ea typeface="微软雅黑" panose="020B0503020204020204" pitchFamily="34" charset="-122"/>
                <a:cs typeface="+mj-cs"/>
              </a:rPr>
              <a:t>    </a:t>
            </a:r>
            <a:r>
              <a:rPr lang="en-US" altLang="zh-CN" sz="3600" b="1" dirty="0" smtClean="0">
                <a:solidFill>
                  <a:schemeClr val="bg2">
                    <a:lumMod val="50000"/>
                  </a:schemeClr>
                </a:solidFill>
                <a:latin typeface="微软雅黑" panose="020B0503020204020204" pitchFamily="34" charset="-122"/>
                <a:ea typeface="微软雅黑" panose="020B0503020204020204" pitchFamily="34" charset="-122"/>
                <a:cs typeface="+mj-cs"/>
              </a:rPr>
              <a:t>1.</a:t>
            </a:r>
            <a:r>
              <a:rPr lang="zh-CN" altLang="en-US" sz="3600" b="1" dirty="0" smtClean="0">
                <a:solidFill>
                  <a:schemeClr val="bg2">
                    <a:lumMod val="50000"/>
                  </a:schemeClr>
                </a:solidFill>
                <a:latin typeface="微软雅黑" panose="020B0503020204020204" pitchFamily="34" charset="-122"/>
                <a:ea typeface="微软雅黑" panose="020B0503020204020204" pitchFamily="34" charset="-122"/>
                <a:cs typeface="+mj-cs"/>
              </a:rPr>
              <a:t>资本</a:t>
            </a:r>
            <a:r>
              <a:rPr lang="zh-CN" altLang="en-US" sz="3600" b="1" dirty="0">
                <a:solidFill>
                  <a:schemeClr val="bg2">
                    <a:lumMod val="50000"/>
                  </a:schemeClr>
                </a:solidFill>
                <a:latin typeface="微软雅黑" panose="020B0503020204020204" pitchFamily="34" charset="-122"/>
                <a:ea typeface="微软雅黑" panose="020B0503020204020204" pitchFamily="34" charset="-122"/>
                <a:cs typeface="+mj-cs"/>
              </a:rPr>
              <a:t>成本的</a:t>
            </a:r>
            <a:r>
              <a:rPr lang="zh-CN" altLang="en-US" sz="3600" b="1" dirty="0" smtClean="0">
                <a:solidFill>
                  <a:schemeClr val="bg2">
                    <a:lumMod val="50000"/>
                  </a:schemeClr>
                </a:solidFill>
                <a:latin typeface="微软雅黑" panose="020B0503020204020204" pitchFamily="34" charset="-122"/>
                <a:ea typeface="微软雅黑" panose="020B0503020204020204" pitchFamily="34" charset="-122"/>
                <a:cs typeface="+mj-cs"/>
              </a:rPr>
              <a:t>含义</a:t>
            </a:r>
            <a:endParaRPr lang="zh-CN" altLang="en-US" sz="3600" b="1" dirty="0">
              <a:solidFill>
                <a:schemeClr val="bg2">
                  <a:lumMod val="50000"/>
                </a:schemeClr>
              </a:solidFill>
              <a:latin typeface="微软雅黑" panose="020B0503020204020204" pitchFamily="34" charset="-122"/>
              <a:ea typeface="微软雅黑" panose="020B0503020204020204" pitchFamily="34" charset="-122"/>
              <a:cs typeface="+mj-cs"/>
            </a:endParaRPr>
          </a:p>
        </p:txBody>
      </p:sp>
      <p:grpSp>
        <p:nvGrpSpPr>
          <p:cNvPr id="6149" name="组合 36"/>
          <p:cNvGrpSpPr/>
          <p:nvPr/>
        </p:nvGrpSpPr>
        <p:grpSpPr bwMode="auto">
          <a:xfrm>
            <a:off x="3699933" y="1146176"/>
            <a:ext cx="5403851" cy="131763"/>
            <a:chOff x="5357217" y="1143000"/>
            <a:chExt cx="1490133" cy="101600"/>
          </a:xfrm>
        </p:grpSpPr>
        <p:cxnSp>
          <p:nvCxnSpPr>
            <p:cNvPr id="40" name="Straight Connector 30"/>
            <p:cNvCxnSpPr/>
            <p:nvPr/>
          </p:nvCxnSpPr>
          <p:spPr>
            <a:xfrm>
              <a:off x="5357217" y="1143000"/>
              <a:ext cx="1490133"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31"/>
            <p:cNvCxnSpPr/>
            <p:nvPr/>
          </p:nvCxnSpPr>
          <p:spPr>
            <a:xfrm>
              <a:off x="5509557" y="1244600"/>
              <a:ext cx="1185452"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9" name="Rectangle 2"/>
          <p:cNvSpPr>
            <a:spLocks noChangeArrowheads="1"/>
          </p:cNvSpPr>
          <p:nvPr/>
        </p:nvSpPr>
        <p:spPr bwMode="auto">
          <a:xfrm>
            <a:off x="753665" y="1555017"/>
            <a:ext cx="783259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r>
              <a:rPr lang="en-US" altLang="zh-CN" sz="2800" b="1" dirty="0" smtClean="0">
                <a:latin typeface="微软雅黑" panose="020B0503020204020204" pitchFamily="34" charset="-122"/>
                <a:ea typeface="微软雅黑" panose="020B0503020204020204" pitchFamily="34" charset="-122"/>
              </a:rPr>
              <a:t> </a:t>
            </a:r>
            <a:r>
              <a:rPr lang="zh-CN" altLang="en-US" sz="2800" b="1" dirty="0" smtClean="0">
                <a:latin typeface="微软雅黑" panose="020B0503020204020204" pitchFamily="34" charset="-122"/>
                <a:ea typeface="微软雅黑" panose="020B0503020204020204" pitchFamily="34" charset="-122"/>
              </a:rPr>
              <a:t>资本成本</a:t>
            </a:r>
            <a:r>
              <a:rPr lang="ja-JP" altLang="en-US" sz="2800" dirty="0" smtClean="0">
                <a:latin typeface="微软雅黑" panose="020B0503020204020204" pitchFamily="34" charset="-122"/>
                <a:ea typeface="微软雅黑" panose="020B0503020204020204" pitchFamily="34" charset="-122"/>
              </a:rPr>
              <a:t>：</a:t>
            </a:r>
            <a:r>
              <a:rPr lang="zh-CN" altLang="en-US" sz="2800" dirty="0">
                <a:latin typeface="微软雅黑" panose="020B0503020204020204" pitchFamily="34" charset="-122"/>
                <a:ea typeface="微软雅黑" panose="020B0503020204020204" pitchFamily="34" charset="-122"/>
              </a:rPr>
              <a:t>企业</a:t>
            </a:r>
            <a:r>
              <a:rPr lang="zh-CN" altLang="en-US" sz="2800" dirty="0">
                <a:solidFill>
                  <a:srgbClr val="EE0808"/>
                </a:solidFill>
                <a:latin typeface="微软雅黑" panose="020B0503020204020204" pitchFamily="34" charset="-122"/>
                <a:ea typeface="微软雅黑" panose="020B0503020204020204" pitchFamily="34" charset="-122"/>
              </a:rPr>
              <a:t>筹集</a:t>
            </a:r>
            <a:r>
              <a:rPr lang="zh-CN" altLang="en-US" sz="2800" dirty="0">
                <a:latin typeface="微软雅黑" panose="020B0503020204020204" pitchFamily="34" charset="-122"/>
                <a:ea typeface="微软雅黑" panose="020B0503020204020204" pitchFamily="34" charset="-122"/>
              </a:rPr>
              <a:t>和</a:t>
            </a:r>
            <a:r>
              <a:rPr lang="zh-CN" altLang="en-US" sz="2800" dirty="0">
                <a:solidFill>
                  <a:srgbClr val="EE0808"/>
                </a:solidFill>
                <a:latin typeface="微软雅黑" panose="020B0503020204020204" pitchFamily="34" charset="-122"/>
                <a:ea typeface="微软雅黑" panose="020B0503020204020204" pitchFamily="34" charset="-122"/>
              </a:rPr>
              <a:t>使用</a:t>
            </a:r>
            <a:r>
              <a:rPr lang="zh-CN" altLang="en-US" sz="2800" dirty="0">
                <a:latin typeface="微软雅黑" panose="020B0503020204020204" pitchFamily="34" charset="-122"/>
                <a:ea typeface="微软雅黑" panose="020B0503020204020204" pitchFamily="34" charset="-122"/>
              </a:rPr>
              <a:t>资金而付出的代价</a:t>
            </a:r>
            <a:r>
              <a:rPr lang="ja-JP" altLang="en-US" sz="2800" dirty="0">
                <a:latin typeface="微软雅黑" panose="020B0503020204020204" pitchFamily="34" charset="-122"/>
                <a:ea typeface="微软雅黑" panose="020B0503020204020204" pitchFamily="34" charset="-122"/>
              </a:rPr>
              <a:t>。</a:t>
            </a:r>
            <a:endParaRPr lang="ja-JP" altLang="en-US" sz="2800" dirty="0">
              <a:latin typeface="微软雅黑" panose="020B0503020204020204" pitchFamily="34" charset="-122"/>
              <a:ea typeface="微软雅黑" panose="020B0503020204020204" pitchFamily="34" charset="-122"/>
            </a:endParaRPr>
          </a:p>
        </p:txBody>
      </p:sp>
      <p:sp>
        <p:nvSpPr>
          <p:cNvPr id="8" name="灯片编号占位符 2"/>
          <p:cNvSpPr txBox="1">
            <a:spLocks noGrp="1"/>
          </p:cNvSpPr>
          <p:nvPr/>
        </p:nvSpPr>
        <p:spPr>
          <a:xfrm>
            <a:off x="11324167" y="6240463"/>
            <a:ext cx="495300" cy="354012"/>
          </a:xfrm>
          <a:prstGeom prst="rect">
            <a:avLst/>
          </a:prstGeom>
          <a:noFill/>
        </p:spPr>
        <p:txBody>
          <a:bodyPr anchor="ctr"/>
          <a:lstStyle/>
          <a:p>
            <a:pPr algn="ctr" fontAlgn="auto">
              <a:spcBef>
                <a:spcPts val="0"/>
              </a:spcBef>
              <a:spcAft>
                <a:spcPts val="0"/>
              </a:spcAft>
              <a:buFontTx/>
              <a:buNone/>
              <a:defRPr/>
            </a:pPr>
            <a:fld id="{2CA875FB-506B-4107-A56E-92ED3DF30799}" type="slidenum">
              <a:rPr lang="en-US" sz="1400" b="1">
                <a:solidFill>
                  <a:schemeClr val="bg1"/>
                </a:solidFill>
                <a:latin typeface="+mj-lt"/>
                <a:ea typeface="+mn-ea"/>
              </a:rPr>
            </a:fld>
            <a:endParaRPr lang="en-US" sz="1400" b="1" dirty="0">
              <a:solidFill>
                <a:schemeClr val="bg1"/>
              </a:solidFill>
              <a:latin typeface="+mj-lt"/>
              <a:ea typeface="+mn-ea"/>
            </a:endParaRPr>
          </a:p>
        </p:txBody>
      </p:sp>
      <p:sp>
        <p:nvSpPr>
          <p:cNvPr id="6152" name="矩形 10"/>
          <p:cNvSpPr>
            <a:spLocks noChangeArrowheads="1"/>
          </p:cNvSpPr>
          <p:nvPr/>
        </p:nvSpPr>
        <p:spPr bwMode="auto">
          <a:xfrm>
            <a:off x="2010834" y="2881313"/>
            <a:ext cx="3376084" cy="15327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30000"/>
              </a:lnSpc>
              <a:buFontTx/>
              <a:buNone/>
            </a:pPr>
            <a:r>
              <a:rPr lang="zh-CN" altLang="en-US" sz="2400">
                <a:latin typeface="微软雅黑" panose="020B0503020204020204" pitchFamily="34" charset="-122"/>
                <a:ea typeface="微软雅黑" panose="020B0503020204020204" pitchFamily="34" charset="-122"/>
              </a:rPr>
              <a:t>广义的资本成本是指筹集和使用</a:t>
            </a:r>
            <a:r>
              <a:rPr lang="zh-CN" altLang="en-US" sz="2400">
                <a:solidFill>
                  <a:srgbClr val="FF0000"/>
                </a:solidFill>
                <a:latin typeface="微软雅黑" panose="020B0503020204020204" pitchFamily="34" charset="-122"/>
                <a:ea typeface="微软雅黑" panose="020B0503020204020204" pitchFamily="34" charset="-122"/>
              </a:rPr>
              <a:t>所有</a:t>
            </a:r>
            <a:r>
              <a:rPr lang="zh-CN" altLang="en-US" sz="2400">
                <a:latin typeface="微软雅黑" panose="020B0503020204020204" pitchFamily="34" charset="-122"/>
                <a:ea typeface="微软雅黑" panose="020B0503020204020204" pitchFamily="34" charset="-122"/>
              </a:rPr>
              <a:t>资金的成本。</a:t>
            </a:r>
            <a:endParaRPr lang="zh-CN" altLang="en-US" sz="2400">
              <a:latin typeface="微软雅黑" panose="020B0503020204020204" pitchFamily="34" charset="-122"/>
              <a:ea typeface="微软雅黑" panose="020B0503020204020204" pitchFamily="34" charset="-122"/>
            </a:endParaRPr>
          </a:p>
        </p:txBody>
      </p:sp>
      <p:sp>
        <p:nvSpPr>
          <p:cNvPr id="6153" name="矩形 11"/>
          <p:cNvSpPr>
            <a:spLocks noChangeArrowheads="1"/>
          </p:cNvSpPr>
          <p:nvPr/>
        </p:nvSpPr>
        <p:spPr bwMode="auto">
          <a:xfrm>
            <a:off x="6582834" y="2924176"/>
            <a:ext cx="3934884" cy="105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30000"/>
              </a:lnSpc>
              <a:buFontTx/>
              <a:buNone/>
            </a:pPr>
            <a:r>
              <a:rPr lang="zh-CN" altLang="en-US" sz="2400">
                <a:solidFill>
                  <a:schemeClr val="bg1"/>
                </a:solidFill>
                <a:latin typeface="微软雅黑" panose="020B0503020204020204" pitchFamily="34" charset="-122"/>
                <a:ea typeface="微软雅黑" panose="020B0503020204020204" pitchFamily="34" charset="-122"/>
              </a:rPr>
              <a:t>狭义的资本成本是指筹集和使用</a:t>
            </a:r>
            <a:r>
              <a:rPr lang="zh-CN" altLang="en-US" sz="2400">
                <a:solidFill>
                  <a:srgbClr val="FFFF00"/>
                </a:solidFill>
                <a:latin typeface="微软雅黑" panose="020B0503020204020204" pitchFamily="34" charset="-122"/>
                <a:ea typeface="微软雅黑" panose="020B0503020204020204" pitchFamily="34" charset="-122"/>
              </a:rPr>
              <a:t>长期</a:t>
            </a:r>
            <a:r>
              <a:rPr lang="zh-CN" altLang="en-US" sz="2400">
                <a:solidFill>
                  <a:schemeClr val="bg1"/>
                </a:solidFill>
                <a:latin typeface="微软雅黑" panose="020B0503020204020204" pitchFamily="34" charset="-122"/>
                <a:ea typeface="微软雅黑" panose="020B0503020204020204" pitchFamily="34" charset="-122"/>
              </a:rPr>
              <a:t>资金的成本。</a:t>
            </a:r>
            <a:endParaRPr lang="zh-CN" altLang="en-US" sz="2400">
              <a:solidFill>
                <a:schemeClr val="bg1"/>
              </a:solidFill>
              <a:latin typeface="微软雅黑" panose="020B0503020204020204" pitchFamily="34" charset="-122"/>
              <a:ea typeface="微软雅黑" panose="020B0503020204020204" pitchFamily="34" charset="-122"/>
            </a:endParaRPr>
          </a:p>
        </p:txBody>
      </p:sp>
      <p:sp>
        <p:nvSpPr>
          <p:cNvPr id="6154" name="矩形 12"/>
          <p:cNvSpPr>
            <a:spLocks noChangeArrowheads="1"/>
          </p:cNvSpPr>
          <p:nvPr/>
        </p:nvSpPr>
        <p:spPr bwMode="auto">
          <a:xfrm>
            <a:off x="2472267" y="5305425"/>
            <a:ext cx="6648451"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r>
              <a:rPr lang="zh-CN" altLang="en-US" sz="2800">
                <a:latin typeface="微软雅黑" panose="020B0503020204020204" pitchFamily="34" charset="-122"/>
                <a:ea typeface="微软雅黑" panose="020B0503020204020204" pitchFamily="34" charset="-122"/>
              </a:rPr>
              <a:t>资本成本包括资本</a:t>
            </a:r>
            <a:r>
              <a:rPr lang="zh-CN" altLang="en-US" sz="2800">
                <a:solidFill>
                  <a:srgbClr val="FF0000"/>
                </a:solidFill>
                <a:latin typeface="微软雅黑" panose="020B0503020204020204" pitchFamily="34" charset="-122"/>
                <a:ea typeface="微软雅黑" panose="020B0503020204020204" pitchFamily="34" charset="-122"/>
              </a:rPr>
              <a:t>筹集费</a:t>
            </a:r>
            <a:r>
              <a:rPr lang="zh-CN" altLang="en-US" sz="2800">
                <a:latin typeface="微软雅黑" panose="020B0503020204020204" pitchFamily="34" charset="-122"/>
                <a:ea typeface="微软雅黑" panose="020B0503020204020204" pitchFamily="34" charset="-122"/>
              </a:rPr>
              <a:t>和资本</a:t>
            </a:r>
            <a:r>
              <a:rPr lang="zh-CN" altLang="en-US" sz="2800">
                <a:solidFill>
                  <a:srgbClr val="FF0000"/>
                </a:solidFill>
                <a:latin typeface="微软雅黑" panose="020B0503020204020204" pitchFamily="34" charset="-122"/>
                <a:ea typeface="微软雅黑" panose="020B0503020204020204" pitchFamily="34" charset="-122"/>
              </a:rPr>
              <a:t>占用费</a:t>
            </a:r>
            <a:r>
              <a:rPr lang="zh-CN" altLang="en-US" sz="2800">
                <a:latin typeface="微软雅黑" panose="020B0503020204020204" pitchFamily="34" charset="-122"/>
                <a:ea typeface="微软雅黑" panose="020B0503020204020204" pitchFamily="34" charset="-122"/>
              </a:rPr>
              <a:t>。</a:t>
            </a:r>
            <a:endParaRPr lang="zh-CN" altLang="en-US" sz="2800">
              <a:latin typeface="微软雅黑" panose="020B0503020204020204" pitchFamily="34" charset="-122"/>
              <a:ea typeface="微软雅黑" panose="020B0503020204020204" pitchFamily="34" charset="-122"/>
            </a:endParaRPr>
          </a:p>
        </p:txBody>
      </p:sp>
      <p:sp>
        <p:nvSpPr>
          <p:cNvPr id="14" name="Freeform 34"/>
          <p:cNvSpPr/>
          <p:nvPr/>
        </p:nvSpPr>
        <p:spPr>
          <a:xfrm>
            <a:off x="1788584" y="2184401"/>
            <a:ext cx="3826933" cy="2836863"/>
          </a:xfrm>
          <a:custGeom>
            <a:avLst/>
            <a:gdLst>
              <a:gd name="connsiteX0" fmla="*/ 0 w 2121595"/>
              <a:gd name="connsiteY0" fmla="*/ 1060798 h 2121595"/>
              <a:gd name="connsiteX1" fmla="*/ 1060798 w 2121595"/>
              <a:gd name="connsiteY1" fmla="*/ 0 h 2121595"/>
              <a:gd name="connsiteX2" fmla="*/ 2121596 w 2121595"/>
              <a:gd name="connsiteY2" fmla="*/ 1060798 h 2121595"/>
              <a:gd name="connsiteX3" fmla="*/ 1060798 w 2121595"/>
              <a:gd name="connsiteY3" fmla="*/ 2121596 h 2121595"/>
              <a:gd name="connsiteX4" fmla="*/ 0 w 2121595"/>
              <a:gd name="connsiteY4" fmla="*/ 1060798 h 2121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1595" h="2121595">
                <a:moveTo>
                  <a:pt x="0" y="1060798"/>
                </a:moveTo>
                <a:cubicBezTo>
                  <a:pt x="0" y="474935"/>
                  <a:pt x="474935" y="0"/>
                  <a:pt x="1060798" y="0"/>
                </a:cubicBezTo>
                <a:cubicBezTo>
                  <a:pt x="1646661" y="0"/>
                  <a:pt x="2121596" y="474935"/>
                  <a:pt x="2121596" y="1060798"/>
                </a:cubicBezTo>
                <a:cubicBezTo>
                  <a:pt x="2121596" y="1646661"/>
                  <a:pt x="1646661" y="2121596"/>
                  <a:pt x="1060798" y="2121596"/>
                </a:cubicBezTo>
                <a:cubicBezTo>
                  <a:pt x="474935" y="2121596"/>
                  <a:pt x="0" y="1646661"/>
                  <a:pt x="0" y="1060798"/>
                </a:cubicBezTo>
                <a:close/>
              </a:path>
            </a:pathLst>
          </a:custGeom>
          <a:noFill/>
          <a:ln w="3175">
            <a:solidFill>
              <a:schemeClr val="tx2"/>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txBody>
          <a:bodyPr lIns="395012" tIns="333576" rIns="802765" bIns="333575" spcCol="1270" anchor="ctr"/>
          <a:lstStyle/>
          <a:p>
            <a:pPr algn="ctr" defTabSz="533400" fontAlgn="auto">
              <a:lnSpc>
                <a:spcPct val="90000"/>
              </a:lnSpc>
              <a:spcAft>
                <a:spcPct val="35000"/>
              </a:spcAft>
              <a:buFontTx/>
              <a:buNone/>
              <a:defRPr/>
            </a:pPr>
            <a:endParaRPr lang="en-US" sz="1200" dirty="0">
              <a:solidFill>
                <a:srgbClr val="003229"/>
              </a:solidFill>
              <a:latin typeface="Raleway Medium" pitchFamily="34" charset="0"/>
            </a:endParaRPr>
          </a:p>
        </p:txBody>
      </p:sp>
      <p:sp>
        <p:nvSpPr>
          <p:cNvPr id="15" name="Freeform 34"/>
          <p:cNvSpPr/>
          <p:nvPr/>
        </p:nvSpPr>
        <p:spPr>
          <a:xfrm>
            <a:off x="6347885" y="2211389"/>
            <a:ext cx="4356100" cy="2879725"/>
          </a:xfrm>
          <a:custGeom>
            <a:avLst/>
            <a:gdLst>
              <a:gd name="connsiteX0" fmla="*/ 0 w 2121595"/>
              <a:gd name="connsiteY0" fmla="*/ 1060798 h 2121595"/>
              <a:gd name="connsiteX1" fmla="*/ 1060798 w 2121595"/>
              <a:gd name="connsiteY1" fmla="*/ 0 h 2121595"/>
              <a:gd name="connsiteX2" fmla="*/ 2121596 w 2121595"/>
              <a:gd name="connsiteY2" fmla="*/ 1060798 h 2121595"/>
              <a:gd name="connsiteX3" fmla="*/ 1060798 w 2121595"/>
              <a:gd name="connsiteY3" fmla="*/ 2121596 h 2121595"/>
              <a:gd name="connsiteX4" fmla="*/ 0 w 2121595"/>
              <a:gd name="connsiteY4" fmla="*/ 1060798 h 21215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21595" h="2121595">
                <a:moveTo>
                  <a:pt x="0" y="1060798"/>
                </a:moveTo>
                <a:cubicBezTo>
                  <a:pt x="0" y="474935"/>
                  <a:pt x="474935" y="0"/>
                  <a:pt x="1060798" y="0"/>
                </a:cubicBezTo>
                <a:cubicBezTo>
                  <a:pt x="1646661" y="0"/>
                  <a:pt x="2121596" y="474935"/>
                  <a:pt x="2121596" y="1060798"/>
                </a:cubicBezTo>
                <a:cubicBezTo>
                  <a:pt x="2121596" y="1646661"/>
                  <a:pt x="1646661" y="2121596"/>
                  <a:pt x="1060798" y="2121596"/>
                </a:cubicBezTo>
                <a:cubicBezTo>
                  <a:pt x="474935" y="2121596"/>
                  <a:pt x="0" y="1646661"/>
                  <a:pt x="0" y="1060798"/>
                </a:cubicBezTo>
                <a:close/>
              </a:path>
            </a:pathLst>
          </a:custGeom>
          <a:noFill/>
          <a:ln w="3175">
            <a:solidFill>
              <a:schemeClr val="tx2"/>
            </a:solidFill>
          </a:ln>
        </p:spPr>
        <p:style>
          <a:lnRef idx="2">
            <a:scrgbClr r="0" g="0" b="0"/>
          </a:lnRef>
          <a:fillRef idx="1">
            <a:scrgbClr r="0" g="0" b="0"/>
          </a:fillRef>
          <a:effectRef idx="0">
            <a:schemeClr val="accent1">
              <a:alpha val="50000"/>
              <a:hueOff val="0"/>
              <a:satOff val="0"/>
              <a:lumOff val="0"/>
              <a:alphaOff val="0"/>
            </a:schemeClr>
          </a:effectRef>
          <a:fontRef idx="minor">
            <a:schemeClr val="tx1"/>
          </a:fontRef>
        </p:style>
        <p:txBody>
          <a:bodyPr lIns="395012" tIns="333576" rIns="802765" bIns="333575" spcCol="1270" anchor="ctr"/>
          <a:lstStyle/>
          <a:p>
            <a:pPr algn="ctr" defTabSz="533400" fontAlgn="auto">
              <a:lnSpc>
                <a:spcPct val="90000"/>
              </a:lnSpc>
              <a:spcAft>
                <a:spcPct val="35000"/>
              </a:spcAft>
              <a:buFontTx/>
              <a:buNone/>
              <a:defRPr/>
            </a:pPr>
            <a:endParaRPr lang="en-US" sz="1200" dirty="0">
              <a:solidFill>
                <a:srgbClr val="003229"/>
              </a:solidFill>
              <a:latin typeface="Raleway Medium" pitchFamily="34" charset="0"/>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wheel(1)">
                                      <p:cBhvr>
                                        <p:cTn id="12" dur="3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heel(1)">
                                      <p:cBhvr>
                                        <p:cTn id="17" dur="3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31"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 calcmode="lin" valueType="num">
                                      <p:cBhvr>
                                        <p:cTn id="22" dur="300" fill="hold"/>
                                        <p:tgtEl>
                                          <p:spTgt spid="16"/>
                                        </p:tgtEl>
                                        <p:attrNameLst>
                                          <p:attrName>ppt_w</p:attrName>
                                        </p:attrNameLst>
                                      </p:cBhvr>
                                      <p:tavLst>
                                        <p:tav tm="0">
                                          <p:val>
                                            <p:fltVal val="0"/>
                                          </p:val>
                                        </p:tav>
                                        <p:tav tm="100000">
                                          <p:val>
                                            <p:strVal val="#ppt_w"/>
                                          </p:val>
                                        </p:tav>
                                      </p:tavLst>
                                    </p:anim>
                                    <p:anim calcmode="lin" valueType="num">
                                      <p:cBhvr>
                                        <p:cTn id="23" dur="300" fill="hold"/>
                                        <p:tgtEl>
                                          <p:spTgt spid="16"/>
                                        </p:tgtEl>
                                        <p:attrNameLst>
                                          <p:attrName>ppt_h</p:attrName>
                                        </p:attrNameLst>
                                      </p:cBhvr>
                                      <p:tavLst>
                                        <p:tav tm="0">
                                          <p:val>
                                            <p:fltVal val="0"/>
                                          </p:val>
                                        </p:tav>
                                        <p:tav tm="100000">
                                          <p:val>
                                            <p:strVal val="#ppt_h"/>
                                          </p:val>
                                        </p:tav>
                                      </p:tavLst>
                                    </p:anim>
                                    <p:anim calcmode="lin" valueType="num">
                                      <p:cBhvr>
                                        <p:cTn id="24" dur="300" fill="hold"/>
                                        <p:tgtEl>
                                          <p:spTgt spid="16"/>
                                        </p:tgtEl>
                                        <p:attrNameLst>
                                          <p:attrName>style.rotation</p:attrName>
                                        </p:attrNameLst>
                                      </p:cBhvr>
                                      <p:tavLst>
                                        <p:tav tm="0">
                                          <p:val>
                                            <p:fltVal val="90"/>
                                          </p:val>
                                        </p:tav>
                                        <p:tav tm="100000">
                                          <p:val>
                                            <p:fltVal val="0"/>
                                          </p:val>
                                        </p:tav>
                                      </p:tavLst>
                                    </p:anim>
                                    <p:animEffect transition="in" filter="fade">
                                      <p:cBhvr>
                                        <p:cTn id="25" dur="3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31" presetClass="entr" presetSubtype="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 calcmode="lin" valueType="num">
                                      <p:cBhvr>
                                        <p:cTn id="30" dur="300" fill="hold"/>
                                        <p:tgtEl>
                                          <p:spTgt spid="18"/>
                                        </p:tgtEl>
                                        <p:attrNameLst>
                                          <p:attrName>ppt_w</p:attrName>
                                        </p:attrNameLst>
                                      </p:cBhvr>
                                      <p:tavLst>
                                        <p:tav tm="0">
                                          <p:val>
                                            <p:fltVal val="0"/>
                                          </p:val>
                                        </p:tav>
                                        <p:tav tm="100000">
                                          <p:val>
                                            <p:strVal val="#ppt_w"/>
                                          </p:val>
                                        </p:tav>
                                      </p:tavLst>
                                    </p:anim>
                                    <p:anim calcmode="lin" valueType="num">
                                      <p:cBhvr>
                                        <p:cTn id="31" dur="300" fill="hold"/>
                                        <p:tgtEl>
                                          <p:spTgt spid="18"/>
                                        </p:tgtEl>
                                        <p:attrNameLst>
                                          <p:attrName>ppt_h</p:attrName>
                                        </p:attrNameLst>
                                      </p:cBhvr>
                                      <p:tavLst>
                                        <p:tav tm="0">
                                          <p:val>
                                            <p:fltVal val="0"/>
                                          </p:val>
                                        </p:tav>
                                        <p:tav tm="100000">
                                          <p:val>
                                            <p:strVal val="#ppt_h"/>
                                          </p:val>
                                        </p:tav>
                                      </p:tavLst>
                                    </p:anim>
                                    <p:anim calcmode="lin" valueType="num">
                                      <p:cBhvr>
                                        <p:cTn id="32" dur="300" fill="hold"/>
                                        <p:tgtEl>
                                          <p:spTgt spid="18"/>
                                        </p:tgtEl>
                                        <p:attrNameLst>
                                          <p:attrName>style.rotation</p:attrName>
                                        </p:attrNameLst>
                                      </p:cBhvr>
                                      <p:tavLst>
                                        <p:tav tm="0">
                                          <p:val>
                                            <p:fltVal val="90"/>
                                          </p:val>
                                        </p:tav>
                                        <p:tav tm="100000">
                                          <p:val>
                                            <p:fltVal val="0"/>
                                          </p:val>
                                        </p:tav>
                                      </p:tavLst>
                                    </p:anim>
                                    <p:animEffect transition="in" filter="fade">
                                      <p:cBhvr>
                                        <p:cTn id="33" dur="3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utoUpdateAnimBg="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082" name="组合 36"/>
          <p:cNvGrpSpPr/>
          <p:nvPr/>
        </p:nvGrpSpPr>
        <p:grpSpPr bwMode="auto">
          <a:xfrm>
            <a:off x="3382433" y="1143000"/>
            <a:ext cx="5327651" cy="134938"/>
            <a:chOff x="5357217" y="1143000"/>
            <a:chExt cx="1490133" cy="101600"/>
          </a:xfrm>
        </p:grpSpPr>
        <p:cxnSp>
          <p:nvCxnSpPr>
            <p:cNvPr id="40" name="Straight Connector 30"/>
            <p:cNvCxnSpPr/>
            <p:nvPr/>
          </p:nvCxnSpPr>
          <p:spPr>
            <a:xfrm>
              <a:off x="5357217" y="1143000"/>
              <a:ext cx="1490133"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31"/>
            <p:cNvCxnSpPr/>
            <p:nvPr/>
          </p:nvCxnSpPr>
          <p:spPr>
            <a:xfrm>
              <a:off x="5509368" y="1244600"/>
              <a:ext cx="1185831"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60" name="灯片编号占位符 2"/>
          <p:cNvSpPr txBox="1">
            <a:spLocks noGrp="1"/>
          </p:cNvSpPr>
          <p:nvPr/>
        </p:nvSpPr>
        <p:spPr>
          <a:xfrm>
            <a:off x="11324167" y="6240463"/>
            <a:ext cx="495300" cy="354012"/>
          </a:xfrm>
          <a:prstGeom prst="rect">
            <a:avLst/>
          </a:prstGeom>
          <a:noFill/>
        </p:spPr>
        <p:txBody>
          <a:bodyPr anchor="ctr"/>
          <a:lstStyle/>
          <a:p>
            <a:pPr algn="ctr" fontAlgn="auto">
              <a:spcBef>
                <a:spcPts val="0"/>
              </a:spcBef>
              <a:spcAft>
                <a:spcPts val="0"/>
              </a:spcAft>
              <a:buFontTx/>
              <a:buNone/>
              <a:defRPr/>
            </a:pPr>
            <a:fld id="{8EAF61D9-883D-4238-AFE2-37F4850844A1}" type="slidenum">
              <a:rPr lang="en-US" sz="1400" b="1">
                <a:solidFill>
                  <a:schemeClr val="bg1"/>
                </a:solidFill>
                <a:latin typeface="+mj-lt"/>
                <a:ea typeface="+mn-ea"/>
              </a:rPr>
            </a:fld>
            <a:endParaRPr lang="en-US" sz="1400" b="1" dirty="0">
              <a:solidFill>
                <a:schemeClr val="bg1"/>
              </a:solidFill>
              <a:latin typeface="+mj-lt"/>
              <a:ea typeface="+mn-ea"/>
            </a:endParaRPr>
          </a:p>
        </p:txBody>
      </p:sp>
      <p:sp>
        <p:nvSpPr>
          <p:cNvPr id="46084" name="标题 4"/>
          <p:cNvSpPr txBox="1"/>
          <p:nvPr/>
        </p:nvSpPr>
        <p:spPr bwMode="auto">
          <a:xfrm>
            <a:off x="838200" y="438150"/>
            <a:ext cx="10515600"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lnSpc>
                <a:spcPct val="90000"/>
              </a:lnSpc>
              <a:buFontTx/>
              <a:buNone/>
            </a:pPr>
            <a:r>
              <a:rPr lang="zh-CN" altLang="en-US" sz="3600" b="1" dirty="0" smtClean="0">
                <a:solidFill>
                  <a:srgbClr val="495A66"/>
                </a:solidFill>
                <a:latin typeface="微软雅黑" panose="020B0503020204020204" pitchFamily="34" charset="-122"/>
                <a:ea typeface="微软雅黑" panose="020B0503020204020204" pitchFamily="34" charset="-122"/>
              </a:rPr>
              <a:t>比较</a:t>
            </a:r>
            <a:r>
              <a:rPr lang="zh-CN" altLang="en-US" sz="3600" b="1" dirty="0">
                <a:solidFill>
                  <a:srgbClr val="495A66"/>
                </a:solidFill>
                <a:latin typeface="微软雅黑" panose="020B0503020204020204" pitchFamily="34" charset="-122"/>
                <a:ea typeface="微软雅黑" panose="020B0503020204020204" pitchFamily="34" charset="-122"/>
              </a:rPr>
              <a:t>资本成本法</a:t>
            </a:r>
            <a:endParaRPr lang="zh-CN" altLang="en-US" sz="3600" b="1" dirty="0">
              <a:solidFill>
                <a:srgbClr val="495A66"/>
              </a:solidFill>
              <a:latin typeface="微软雅黑" panose="020B0503020204020204" pitchFamily="34" charset="-122"/>
              <a:ea typeface="微软雅黑" panose="020B0503020204020204" pitchFamily="34" charset="-122"/>
            </a:endParaRPr>
          </a:p>
        </p:txBody>
      </p:sp>
      <p:sp>
        <p:nvSpPr>
          <p:cNvPr id="19" name="矩形 18"/>
          <p:cNvSpPr>
            <a:spLocks noChangeArrowheads="1"/>
          </p:cNvSpPr>
          <p:nvPr/>
        </p:nvSpPr>
        <p:spPr bwMode="auto">
          <a:xfrm>
            <a:off x="728134" y="1289051"/>
            <a:ext cx="7981951"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buFontTx/>
              <a:buNone/>
            </a:pPr>
            <a:r>
              <a:rPr lang="zh-CN" altLang="en-US" sz="2800" b="1" dirty="0" smtClean="0">
                <a:solidFill>
                  <a:srgbClr val="495A66"/>
                </a:solidFill>
              </a:rPr>
              <a:t>比较</a:t>
            </a:r>
            <a:r>
              <a:rPr lang="zh-CN" altLang="en-US" sz="2800" b="1" dirty="0">
                <a:solidFill>
                  <a:srgbClr val="495A66"/>
                </a:solidFill>
              </a:rPr>
              <a:t>资本成本法的优缺点</a:t>
            </a:r>
            <a:endParaRPr lang="zh-CN" altLang="en-US" sz="2800" b="1" dirty="0">
              <a:solidFill>
                <a:srgbClr val="495A66"/>
              </a:solidFill>
            </a:endParaRPr>
          </a:p>
        </p:txBody>
      </p:sp>
      <p:sp>
        <p:nvSpPr>
          <p:cNvPr id="46086" name="Rectangle 2"/>
          <p:cNvSpPr>
            <a:spLocks noChangeArrowheads="1"/>
          </p:cNvSpPr>
          <p:nvPr/>
        </p:nvSpPr>
        <p:spPr bwMode="auto">
          <a:xfrm>
            <a:off x="0" y="104775"/>
            <a:ext cx="569384"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indent="2540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buFontTx/>
              <a:buNone/>
            </a:pPr>
            <a:r>
              <a:rPr lang="zh-CN" altLang="en-US" sz="1000">
                <a:latin typeface="Times New Roman" panose="02020603050405020304" pitchFamily="18" charset="0"/>
                <a:ea typeface="方正书宋简体"/>
                <a:cs typeface="Times New Roman" panose="02020603050405020304" pitchFamily="18" charset="0"/>
              </a:rPr>
              <a:t>。</a:t>
            </a:r>
            <a:endParaRPr lang="zh-CN" altLang="en-US">
              <a:ea typeface="方正书宋简体"/>
              <a:cs typeface="Times New Roman" panose="02020603050405020304" pitchFamily="18" charset="0"/>
            </a:endParaRPr>
          </a:p>
        </p:txBody>
      </p:sp>
      <p:graphicFrame>
        <p:nvGraphicFramePr>
          <p:cNvPr id="6" name="图示 5"/>
          <p:cNvGraphicFramePr/>
          <p:nvPr/>
        </p:nvGraphicFramePr>
        <p:xfrm>
          <a:off x="943594" y="2286355"/>
          <a:ext cx="10515601" cy="3954108"/>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609445" y="1860141"/>
            <a:ext cx="10445097" cy="1107997"/>
          </a:xfrm>
          <a:prstGeom prst="rect">
            <a:avLst/>
          </a:prstGeom>
          <a:effectLst>
            <a:outerShdw blurRad="50800" dist="292100" dir="8100000" algn="tr" rotWithShape="0">
              <a:prstClr val="black">
                <a:alpha val="40000"/>
              </a:prstClr>
            </a:outerShdw>
          </a:effectLst>
          <a:scene3d>
            <a:camera prst="orthographicFront"/>
            <a:lightRig rig="threePt" dir="t">
              <a:rot lat="0" lon="0" rev="2400000"/>
            </a:lightRig>
          </a:scene3d>
        </p:spPr>
      </p:pic>
      <p:sp>
        <p:nvSpPr>
          <p:cNvPr id="10243" name="Text Box 3"/>
          <p:cNvSpPr txBox="1">
            <a:spLocks noChangeArrowheads="1"/>
          </p:cNvSpPr>
          <p:nvPr/>
        </p:nvSpPr>
        <p:spPr bwMode="auto">
          <a:xfrm>
            <a:off x="2640014" y="374465"/>
            <a:ext cx="66246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buFontTx/>
              <a:buNone/>
            </a:pPr>
            <a:r>
              <a:rPr lang="en-US" altLang="zh-CN" sz="3600" b="1" dirty="0" smtClean="0">
                <a:solidFill>
                  <a:srgbClr val="404040"/>
                </a:solidFill>
                <a:latin typeface="微软雅黑" panose="020B0503020204020204" pitchFamily="34" charset="-122"/>
                <a:ea typeface="微软雅黑" panose="020B0503020204020204" pitchFamily="34" charset="-122"/>
              </a:rPr>
              <a:t>2.</a:t>
            </a:r>
            <a:r>
              <a:rPr lang="zh-CN" altLang="en-US" sz="3600" b="1" dirty="0" smtClean="0">
                <a:solidFill>
                  <a:srgbClr val="404040"/>
                </a:solidFill>
                <a:latin typeface="微软雅黑" panose="020B0503020204020204" pitchFamily="34" charset="-122"/>
                <a:ea typeface="微软雅黑" panose="020B0503020204020204" pitchFamily="34" charset="-122"/>
              </a:rPr>
              <a:t>每</a:t>
            </a:r>
            <a:r>
              <a:rPr lang="zh-CN" altLang="en-US" sz="3600" b="1" dirty="0">
                <a:solidFill>
                  <a:srgbClr val="404040"/>
                </a:solidFill>
                <a:latin typeface="微软雅黑" panose="020B0503020204020204" pitchFamily="34" charset="-122"/>
                <a:ea typeface="微软雅黑" panose="020B0503020204020204" pitchFamily="34" charset="-122"/>
              </a:rPr>
              <a:t>股收益无差别点法</a:t>
            </a:r>
            <a:endParaRPr lang="zh-CN" altLang="en-US" sz="3600" b="1" dirty="0">
              <a:solidFill>
                <a:srgbClr val="404040"/>
              </a:solidFill>
              <a:latin typeface="微软雅黑" panose="020B0503020204020204" pitchFamily="34" charset="-122"/>
              <a:ea typeface="微软雅黑" panose="020B0503020204020204" pitchFamily="34" charset="-122"/>
            </a:endParaRPr>
          </a:p>
        </p:txBody>
      </p:sp>
      <p:sp>
        <p:nvSpPr>
          <p:cNvPr id="3" name="文本框 2"/>
          <p:cNvSpPr txBox="1">
            <a:spLocks noChangeArrowheads="1"/>
          </p:cNvSpPr>
          <p:nvPr/>
        </p:nvSpPr>
        <p:spPr bwMode="auto">
          <a:xfrm>
            <a:off x="205000" y="1189831"/>
            <a:ext cx="47466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2800" b="1" dirty="0" smtClean="0">
                <a:latin typeface="微软雅黑" panose="020B0503020204020204" pitchFamily="34" charset="-122"/>
                <a:ea typeface="微软雅黑" panose="020B0503020204020204" pitchFamily="34" charset="-122"/>
              </a:rPr>
              <a:t>每</a:t>
            </a:r>
            <a:r>
              <a:rPr lang="zh-CN" altLang="en-US" sz="2800" b="1" dirty="0">
                <a:latin typeface="微软雅黑" panose="020B0503020204020204" pitchFamily="34" charset="-122"/>
                <a:ea typeface="微软雅黑" panose="020B0503020204020204" pitchFamily="34" charset="-122"/>
              </a:rPr>
              <a:t>股收益无差别点法概念</a:t>
            </a:r>
            <a:endParaRPr lang="zh-CN" altLang="en-US" sz="2800" b="1" dirty="0">
              <a:latin typeface="微软雅黑" panose="020B0503020204020204" pitchFamily="34" charset="-122"/>
              <a:ea typeface="微软雅黑" panose="020B0503020204020204" pitchFamily="34" charset="-122"/>
            </a:endParaRPr>
          </a:p>
        </p:txBody>
      </p:sp>
      <p:pic>
        <p:nvPicPr>
          <p:cNvPr id="10247" name="图片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25667" y="3175399"/>
            <a:ext cx="2428875" cy="342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文本框 1"/>
          <p:cNvSpPr txBox="1">
            <a:spLocks noChangeArrowheads="1"/>
          </p:cNvSpPr>
          <p:nvPr/>
        </p:nvSpPr>
        <p:spPr bwMode="auto">
          <a:xfrm>
            <a:off x="609446" y="1798595"/>
            <a:ext cx="10445096" cy="1107996"/>
          </a:xfrm>
          <a:prstGeom prst="rect">
            <a:avLst/>
          </a:prstGeom>
          <a:noFill/>
          <a:ln w="28575">
            <a:solidFill>
              <a:schemeClr val="tx1"/>
            </a:solidFill>
            <a:rou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nSpc>
                <a:spcPct val="150000"/>
              </a:lnSpc>
              <a:spcBef>
                <a:spcPct val="0"/>
              </a:spcBef>
              <a:buNone/>
            </a:pPr>
            <a:r>
              <a:rPr lang="zh-CN" altLang="en-US" sz="2200" dirty="0">
                <a:latin typeface="微软雅黑" panose="020B0503020204020204" pitchFamily="34" charset="-122"/>
                <a:ea typeface="微软雅黑" panose="020B0503020204020204" pitchFamily="34" charset="-122"/>
              </a:rPr>
              <a:t>所谓每股收益无差别点，指在不同筹资方式下，普通股每股收益相等时的息税前利润，又称筹资无差别点。</a:t>
            </a:r>
            <a:endParaRPr lang="zh-CN" altLang="en-US" sz="2200" dirty="0">
              <a:latin typeface="微软雅黑" panose="020B0503020204020204" pitchFamily="34" charset="-122"/>
              <a:ea typeface="微软雅黑" panose="020B0503020204020204" pitchFamily="34" charset="-122"/>
            </a:endParaRPr>
          </a:p>
        </p:txBody>
      </p:sp>
      <p:sp>
        <p:nvSpPr>
          <p:cNvPr id="11" name="灯片编号占位符 2"/>
          <p:cNvSpPr>
            <a:spLocks noGrp="1"/>
          </p:cNvSpPr>
          <p:nvPr>
            <p:ph type="sldNum" sz="quarter" idx="12"/>
          </p:nvPr>
        </p:nvSpPr>
        <p:spPr>
          <a:xfrm>
            <a:off x="11323638" y="6240463"/>
            <a:ext cx="495300" cy="354012"/>
          </a:xfrm>
        </p:spPr>
        <p:txBody>
          <a:bodyPr/>
          <a:lstStyle/>
          <a:p>
            <a:pPr>
              <a:defRPr/>
            </a:pPr>
            <a:fld id="{E5EB1D4E-2E73-443E-A201-C8E314B58ACE}" type="slidenum">
              <a:rPr lang="en-US"/>
            </a:fld>
            <a:endParaRPr lang="en-US" dirty="0"/>
          </a:p>
        </p:txBody>
      </p:sp>
      <p:grpSp>
        <p:nvGrpSpPr>
          <p:cNvPr id="12" name="组合 36"/>
          <p:cNvGrpSpPr/>
          <p:nvPr/>
        </p:nvGrpSpPr>
        <p:grpSpPr bwMode="auto">
          <a:xfrm>
            <a:off x="3029978" y="1062618"/>
            <a:ext cx="5898867" cy="117878"/>
            <a:chOff x="5357217" y="1143000"/>
            <a:chExt cx="1490133" cy="101600"/>
          </a:xfrm>
        </p:grpSpPr>
        <p:cxnSp>
          <p:nvCxnSpPr>
            <p:cNvPr id="14" name="Straight Connector 30"/>
            <p:cNvCxnSpPr/>
            <p:nvPr/>
          </p:nvCxnSpPr>
          <p:spPr>
            <a:xfrm>
              <a:off x="5357217" y="1143000"/>
              <a:ext cx="1490133"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31"/>
            <p:cNvCxnSpPr/>
            <p:nvPr/>
          </p:nvCxnSpPr>
          <p:spPr>
            <a:xfrm>
              <a:off x="5509516" y="1244600"/>
              <a:ext cx="1185535"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3" name="文本框 1"/>
          <p:cNvSpPr txBox="1">
            <a:spLocks noChangeArrowheads="1"/>
          </p:cNvSpPr>
          <p:nvPr/>
        </p:nvSpPr>
        <p:spPr bwMode="auto">
          <a:xfrm>
            <a:off x="800100" y="3260359"/>
            <a:ext cx="7415627" cy="3342453"/>
          </a:xfrm>
          <a:prstGeom prst="rect">
            <a:avLst/>
          </a:prstGeom>
          <a:noFill/>
          <a:ln w="28575">
            <a:solidFill>
              <a:schemeClr val="tx1"/>
            </a:solidFill>
            <a:rou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20000"/>
              </a:lnSpc>
            </a:pPr>
            <a:r>
              <a:rPr lang="zh-CN" altLang="en-US" sz="2200" dirty="0">
                <a:latin typeface="微软雅黑" panose="020B0503020204020204" pitchFamily="34" charset="-122"/>
                <a:ea typeface="微软雅黑" panose="020B0503020204020204" pitchFamily="34" charset="-122"/>
              </a:rPr>
              <a:t>      每股收益无差别点，指在不同筹资方式下，每股利润相等的</a:t>
            </a:r>
            <a:r>
              <a:rPr lang="en-US" altLang="zh-CN" sz="2200" dirty="0">
                <a:latin typeface="微软雅黑" panose="020B0503020204020204" pitchFamily="34" charset="-122"/>
                <a:ea typeface="微软雅黑" panose="020B0503020204020204" pitchFamily="34" charset="-122"/>
              </a:rPr>
              <a:t>EBIT</a:t>
            </a:r>
            <a:r>
              <a:rPr lang="zh-CN" altLang="en-US" sz="2200" dirty="0">
                <a:latin typeface="微软雅黑" panose="020B0503020204020204" pitchFamily="34" charset="-122"/>
                <a:ea typeface="微软雅黑" panose="020B0503020204020204" pitchFamily="34" charset="-122"/>
              </a:rPr>
              <a:t>，它表明筹资企业的一种特定经营状态或盈利水平。</a:t>
            </a:r>
            <a:endParaRPr lang="en-US" altLang="zh-CN" sz="2200" dirty="0">
              <a:latin typeface="微软雅黑" panose="020B0503020204020204" pitchFamily="34" charset="-122"/>
              <a:ea typeface="微软雅黑" panose="020B0503020204020204" pitchFamily="34" charset="-122"/>
            </a:endParaRPr>
          </a:p>
          <a:p>
            <a:pPr eaLnBrk="1" hangingPunct="1">
              <a:lnSpc>
                <a:spcPct val="120000"/>
              </a:lnSpc>
            </a:pPr>
            <a:r>
              <a:rPr lang="en-US" altLang="zh-CN" sz="2200" dirty="0">
                <a:latin typeface="微软雅黑" panose="020B0503020204020204" pitchFamily="34" charset="-122"/>
                <a:ea typeface="微软雅黑" panose="020B0503020204020204" pitchFamily="34" charset="-122"/>
              </a:rPr>
              <a:t>       </a:t>
            </a:r>
            <a:r>
              <a:rPr lang="zh-CN" altLang="en-US" sz="2200" dirty="0">
                <a:solidFill>
                  <a:srgbClr val="FF0000"/>
                </a:solidFill>
                <a:latin typeface="微软雅黑" panose="020B0503020204020204" pitchFamily="34" charset="-122"/>
                <a:ea typeface="微软雅黑" panose="020B0503020204020204" pitchFamily="34" charset="-122"/>
              </a:rPr>
              <a:t>股票筹资</a:t>
            </a:r>
            <a:r>
              <a:rPr lang="zh-CN" altLang="en-US" sz="2200" dirty="0">
                <a:latin typeface="微软雅黑" panose="020B0503020204020204" pitchFamily="34" charset="-122"/>
                <a:ea typeface="微软雅黑" panose="020B0503020204020204" pitchFamily="34" charset="-122"/>
              </a:rPr>
              <a:t>：股利税后支付。</a:t>
            </a:r>
            <a:endParaRPr lang="en-US" altLang="zh-CN" sz="2200" dirty="0">
              <a:latin typeface="微软雅黑" panose="020B0503020204020204" pitchFamily="34" charset="-122"/>
              <a:ea typeface="微软雅黑" panose="020B0503020204020204" pitchFamily="34" charset="-122"/>
            </a:endParaRPr>
          </a:p>
          <a:p>
            <a:pPr eaLnBrk="1" hangingPunct="1">
              <a:lnSpc>
                <a:spcPct val="120000"/>
              </a:lnSpc>
            </a:pPr>
            <a:r>
              <a:rPr lang="en-US" altLang="zh-CN" sz="2200" dirty="0">
                <a:latin typeface="微软雅黑" panose="020B0503020204020204" pitchFamily="34" charset="-122"/>
                <a:ea typeface="微软雅黑" panose="020B0503020204020204" pitchFamily="34" charset="-122"/>
              </a:rPr>
              <a:t>       </a:t>
            </a:r>
            <a:r>
              <a:rPr lang="zh-CN" altLang="en-US" sz="2200" dirty="0">
                <a:solidFill>
                  <a:srgbClr val="FF0000"/>
                </a:solidFill>
                <a:latin typeface="微软雅黑" panose="020B0503020204020204" pitchFamily="34" charset="-122"/>
                <a:ea typeface="微软雅黑" panose="020B0503020204020204" pitchFamily="34" charset="-122"/>
              </a:rPr>
              <a:t>负债筹资</a:t>
            </a:r>
            <a:r>
              <a:rPr lang="zh-CN" altLang="en-US" sz="2200" dirty="0">
                <a:latin typeface="微软雅黑" panose="020B0503020204020204" pitchFamily="34" charset="-122"/>
                <a:ea typeface="微软雅黑" panose="020B0503020204020204" pitchFamily="34" charset="-122"/>
              </a:rPr>
              <a:t>：利息税前支付，具有抵税效应。</a:t>
            </a:r>
            <a:endParaRPr lang="zh-CN" altLang="en-US" sz="2200" dirty="0">
              <a:latin typeface="微软雅黑" panose="020B0503020204020204" pitchFamily="34" charset="-122"/>
              <a:ea typeface="微软雅黑" panose="020B0503020204020204" pitchFamily="34" charset="-122"/>
            </a:endParaRPr>
          </a:p>
          <a:p>
            <a:pPr eaLnBrk="1" hangingPunct="1">
              <a:lnSpc>
                <a:spcPct val="120000"/>
              </a:lnSpc>
            </a:pPr>
            <a:r>
              <a:rPr lang="zh-CN" altLang="en-US" sz="2200" dirty="0">
                <a:latin typeface="微软雅黑" panose="020B0503020204020204" pitchFamily="34" charset="-122"/>
                <a:ea typeface="微软雅黑" panose="020B0503020204020204" pitchFamily="34" charset="-122"/>
              </a:rPr>
              <a:t>       当预计</a:t>
            </a:r>
            <a:r>
              <a:rPr lang="en-US" altLang="zh-CN" sz="2200" dirty="0">
                <a:latin typeface="微软雅黑" panose="020B0503020204020204" pitchFamily="34" charset="-122"/>
                <a:ea typeface="微软雅黑" panose="020B0503020204020204" pitchFamily="34" charset="-122"/>
              </a:rPr>
              <a:t>EBIT&gt;</a:t>
            </a:r>
            <a:r>
              <a:rPr lang="zh-CN" altLang="en-US" sz="2200" dirty="0">
                <a:latin typeface="微软雅黑" panose="020B0503020204020204" pitchFamily="34" charset="-122"/>
                <a:ea typeface="微软雅黑" panose="020B0503020204020204" pitchFamily="34" charset="-122"/>
              </a:rPr>
              <a:t>每股利润无差别时点时，负债筹资可以加大企业财务杠杆的作用，放大收益倍数。当预计</a:t>
            </a:r>
            <a:r>
              <a:rPr lang="en-US" altLang="zh-CN" sz="2200" dirty="0">
                <a:latin typeface="微软雅黑" panose="020B0503020204020204" pitchFamily="34" charset="-122"/>
                <a:ea typeface="微软雅黑" panose="020B0503020204020204" pitchFamily="34" charset="-122"/>
              </a:rPr>
              <a:t>EBIT&lt;</a:t>
            </a:r>
            <a:r>
              <a:rPr lang="zh-CN" altLang="en-US" sz="2200" dirty="0">
                <a:latin typeface="微软雅黑" panose="020B0503020204020204" pitchFamily="34" charset="-122"/>
                <a:ea typeface="微软雅黑" panose="020B0503020204020204" pitchFamily="34" charset="-122"/>
              </a:rPr>
              <a:t>每股利润无差别点时，发行股票筹资比较好。</a:t>
            </a:r>
            <a:endParaRPr lang="zh-CN" altLang="en-US"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bldLvl="0" animBg="1"/>
      <p:bldP spid="13" grpId="0" bldLvl="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timg (2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4817" y="5508626"/>
            <a:ext cx="12177184"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下箭头标注 7"/>
          <p:cNvSpPr/>
          <p:nvPr/>
        </p:nvSpPr>
        <p:spPr>
          <a:xfrm>
            <a:off x="143934" y="2060576"/>
            <a:ext cx="11521017" cy="2447925"/>
          </a:xfrm>
          <a:prstGeom prst="downArrowCallou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noProof="1"/>
          </a:p>
        </p:txBody>
      </p:sp>
      <p:sp>
        <p:nvSpPr>
          <p:cNvPr id="6" name="下箭头标注 5"/>
          <p:cNvSpPr/>
          <p:nvPr/>
        </p:nvSpPr>
        <p:spPr>
          <a:xfrm>
            <a:off x="143934" y="2120901"/>
            <a:ext cx="8640233" cy="2378075"/>
          </a:xfrm>
          <a:prstGeom prst="downArrowCallou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noProof="1"/>
          </a:p>
        </p:txBody>
      </p:sp>
      <p:sp>
        <p:nvSpPr>
          <p:cNvPr id="48133" name="Text Box 3"/>
          <p:cNvSpPr txBox="1">
            <a:spLocks noChangeArrowheads="1"/>
          </p:cNvSpPr>
          <p:nvPr/>
        </p:nvSpPr>
        <p:spPr bwMode="auto">
          <a:xfrm>
            <a:off x="2956984" y="311150"/>
            <a:ext cx="7560733"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pPr>
            <a:r>
              <a:rPr lang="zh-CN" altLang="en-US" sz="3600" b="1">
                <a:latin typeface="微软雅黑" panose="020B0503020204020204" pitchFamily="34" charset="-122"/>
                <a:ea typeface="微软雅黑" panose="020B0503020204020204" pitchFamily="34" charset="-122"/>
              </a:rPr>
              <a:t>息税前利润和每股收益</a:t>
            </a:r>
            <a:endParaRPr lang="zh-CN" altLang="en-US" sz="3600" b="1">
              <a:latin typeface="微软雅黑" panose="020B0503020204020204" pitchFamily="34" charset="-122"/>
              <a:ea typeface="微软雅黑" panose="020B0503020204020204" pitchFamily="34" charset="-122"/>
            </a:endParaRPr>
          </a:p>
        </p:txBody>
      </p:sp>
      <p:grpSp>
        <p:nvGrpSpPr>
          <p:cNvPr id="2" name="组合 4"/>
          <p:cNvGrpSpPr/>
          <p:nvPr/>
        </p:nvGrpSpPr>
        <p:grpSpPr bwMode="auto">
          <a:xfrm>
            <a:off x="2286001" y="1143000"/>
            <a:ext cx="7143751" cy="84138"/>
            <a:chOff x="5357217" y="1143000"/>
            <a:chExt cx="1490133" cy="101600"/>
          </a:xfrm>
        </p:grpSpPr>
        <p:cxnSp>
          <p:nvCxnSpPr>
            <p:cNvPr id="12" name="Straight Connector 30"/>
            <p:cNvCxnSpPr/>
            <p:nvPr/>
          </p:nvCxnSpPr>
          <p:spPr>
            <a:xfrm>
              <a:off x="5357217" y="1143000"/>
              <a:ext cx="1490133"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31"/>
            <p:cNvCxnSpPr/>
            <p:nvPr/>
          </p:nvCxnSpPr>
          <p:spPr>
            <a:xfrm>
              <a:off x="5509100" y="1244600"/>
              <a:ext cx="1186367"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48135" name="灯片编号占位符 2"/>
          <p:cNvSpPr>
            <a:spLocks noGrp="1"/>
          </p:cNvSpPr>
          <p:nvPr/>
        </p:nvSpPr>
        <p:spPr bwMode="auto">
          <a:xfrm>
            <a:off x="8737600" y="6245225"/>
            <a:ext cx="2844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eaLnBrk="1" hangingPunct="1"/>
            <a:fld id="{16256A92-7D50-4F8F-8073-BFF820B53E3F}" type="slidenum">
              <a:rPr lang="en-US" altLang="zh-CN" sz="1000"/>
            </a:fld>
            <a:endParaRPr lang="en-US" altLang="zh-CN" sz="1000"/>
          </a:p>
        </p:txBody>
      </p:sp>
      <p:sp>
        <p:nvSpPr>
          <p:cNvPr id="12290" name="矩形 12289"/>
          <p:cNvSpPr/>
          <p:nvPr/>
        </p:nvSpPr>
        <p:spPr>
          <a:xfrm>
            <a:off x="745067" y="2295525"/>
            <a:ext cx="1320800" cy="1066800"/>
          </a:xfrm>
          <a:prstGeom prst="rect">
            <a:avLst/>
          </a:prstGeom>
          <a:noFill/>
        </p:spPr>
        <p:txBody>
          <a:bodyPr wrap="none" fromWordArt="1">
            <a:prstTxWarp prst="textPlain">
              <a:avLst>
                <a:gd name="adj" fmla="val 50000"/>
              </a:avLst>
            </a:prstTxWarp>
            <a:normAutofit/>
            <a:scene3d>
              <a:camera prst="orthographicFront"/>
              <a:lightRig rig="threePt" dir="t"/>
            </a:scene3d>
          </a:bodyPr>
          <a:lstStyle/>
          <a:p>
            <a:pPr algn="ctr">
              <a:defRPr/>
            </a:pPr>
            <a:r>
              <a:rPr lang="zh-CN" altLang="en-US" sz="5400" b="1" noProof="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mn-ea"/>
              </a:rPr>
              <a:t>E</a:t>
            </a:r>
            <a:endParaRPr lang="zh-CN" altLang="en-US" sz="5400" b="1" noProof="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p:txBody>
      </p:sp>
      <p:sp>
        <p:nvSpPr>
          <p:cNvPr id="12291" name="矩形 12290"/>
          <p:cNvSpPr/>
          <p:nvPr/>
        </p:nvSpPr>
        <p:spPr>
          <a:xfrm>
            <a:off x="3721100" y="2297112"/>
            <a:ext cx="1320800" cy="1065212"/>
          </a:xfrm>
          <a:prstGeom prst="rect">
            <a:avLst/>
          </a:prstGeom>
        </p:spPr>
        <p:txBody>
          <a:bodyPr wrap="none" fromWordArt="1">
            <a:prstTxWarp prst="textPlain">
              <a:avLst>
                <a:gd name="adj" fmla="val 50000"/>
              </a:avLst>
            </a:prstTxWarp>
            <a:normAutofit/>
            <a:scene3d>
              <a:camera prst="orthographicFront"/>
              <a:lightRig rig="threePt" dir="t"/>
            </a:scene3d>
          </a:bodyPr>
          <a:lstStyle/>
          <a:p>
            <a:pPr algn="ctr">
              <a:defRPr/>
            </a:pPr>
            <a:r>
              <a:rPr lang="zh-CN" altLang="en-US" sz="4800" b="1" noProof="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mn-ea"/>
              </a:rPr>
              <a:t>B</a:t>
            </a:r>
            <a:endParaRPr lang="zh-CN" altLang="en-US" sz="4800" b="1" noProof="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p:txBody>
      </p:sp>
      <p:sp>
        <p:nvSpPr>
          <p:cNvPr id="12292" name="矩形 12291"/>
          <p:cNvSpPr/>
          <p:nvPr/>
        </p:nvSpPr>
        <p:spPr>
          <a:xfrm>
            <a:off x="6777990" y="2297430"/>
            <a:ext cx="1318684" cy="1066800"/>
          </a:xfrm>
          <a:prstGeom prst="rect">
            <a:avLst/>
          </a:prstGeom>
        </p:spPr>
        <p:txBody>
          <a:bodyPr wrap="none" fromWordArt="1">
            <a:prstTxWarp prst="textPlain">
              <a:avLst>
                <a:gd name="adj" fmla="val 50000"/>
              </a:avLst>
            </a:prstTxWarp>
            <a:normAutofit/>
            <a:scene3d>
              <a:camera prst="orthographicFront"/>
              <a:lightRig rig="threePt" dir="t"/>
            </a:scene3d>
          </a:bodyPr>
          <a:lstStyle/>
          <a:p>
            <a:pPr algn="ctr">
              <a:defRPr/>
            </a:pPr>
            <a:r>
              <a:rPr lang="zh-CN" altLang="en-US" sz="4400" b="1" noProof="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mn-ea"/>
              </a:rPr>
              <a:t>I</a:t>
            </a:r>
            <a:endParaRPr lang="zh-CN" altLang="en-US" sz="4400" b="1" noProof="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p:txBody>
      </p:sp>
      <p:sp>
        <p:nvSpPr>
          <p:cNvPr id="12293" name="矩形 12292"/>
          <p:cNvSpPr/>
          <p:nvPr/>
        </p:nvSpPr>
        <p:spPr>
          <a:xfrm>
            <a:off x="6677661" y="2297430"/>
            <a:ext cx="1318684" cy="1066800"/>
          </a:xfrm>
          <a:prstGeom prst="rect">
            <a:avLst/>
          </a:prstGeom>
        </p:spPr>
        <p:txBody>
          <a:bodyPr wrap="none" fromWordArt="1">
            <a:prstTxWarp prst="textPlain">
              <a:avLst>
                <a:gd name="adj" fmla="val 50000"/>
              </a:avLst>
            </a:prstTxWarp>
            <a:normAutofit/>
            <a:scene3d>
              <a:camera prst="orthographicFront"/>
              <a:lightRig rig="threePt" dir="t"/>
            </a:scene3d>
          </a:bodyPr>
          <a:lstStyle/>
          <a:p>
            <a:pPr algn="ctr">
              <a:defRPr/>
            </a:pPr>
            <a:r>
              <a:rPr lang="zh-CN" altLang="en-US" sz="4800" b="1" noProof="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mn-ea"/>
              </a:rPr>
              <a:t>T</a:t>
            </a:r>
            <a:endParaRPr lang="zh-CN" altLang="en-US" sz="4800" b="1" noProof="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p:txBody>
      </p:sp>
      <p:sp>
        <p:nvSpPr>
          <p:cNvPr id="16399" name="矩形 16398"/>
          <p:cNvSpPr>
            <a:spLocks noChangeArrowheads="1"/>
          </p:cNvSpPr>
          <p:nvPr/>
        </p:nvSpPr>
        <p:spPr bwMode="auto">
          <a:xfrm>
            <a:off x="1047752" y="1357314"/>
            <a:ext cx="2694969"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pPr>
            <a:r>
              <a:rPr lang="en-US" altLang="zh-CN" sz="2800" b="1">
                <a:latin typeface="微软雅黑" panose="020B0503020204020204" pitchFamily="34" charset="-122"/>
                <a:ea typeface="微软雅黑" panose="020B0503020204020204" pitchFamily="34" charset="-122"/>
              </a:rPr>
              <a:t>(1)  </a:t>
            </a:r>
            <a:r>
              <a:rPr lang="zh-CN" altLang="en-US" sz="2800" b="1">
                <a:latin typeface="微软雅黑" panose="020B0503020204020204" pitchFamily="34" charset="-122"/>
                <a:ea typeface="微软雅黑" panose="020B0503020204020204" pitchFamily="34" charset="-122"/>
              </a:rPr>
              <a:t>息税前利润</a:t>
            </a:r>
            <a:endParaRPr lang="zh-CN" altLang="en-US" sz="2800" b="1">
              <a:latin typeface="微软雅黑" panose="020B0503020204020204" pitchFamily="34" charset="-122"/>
              <a:ea typeface="微软雅黑" panose="020B0503020204020204" pitchFamily="34" charset="-122"/>
            </a:endParaRPr>
          </a:p>
        </p:txBody>
      </p:sp>
      <p:sp>
        <p:nvSpPr>
          <p:cNvPr id="16400" name="矩形 16399"/>
          <p:cNvSpPr>
            <a:spLocks noChangeArrowheads="1"/>
          </p:cNvSpPr>
          <p:nvPr/>
        </p:nvSpPr>
        <p:spPr bwMode="auto">
          <a:xfrm>
            <a:off x="1344085" y="5507039"/>
            <a:ext cx="9120716"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pPr>
            <a:r>
              <a:rPr lang="zh-CN" altLang="en-US" sz="2800" b="1">
                <a:latin typeface="微软雅黑" panose="020B0503020204020204" pitchFamily="34" charset="-122"/>
                <a:ea typeface="微软雅黑" panose="020B0503020204020204" pitchFamily="34" charset="-122"/>
              </a:rPr>
              <a:t>息税前利润</a:t>
            </a:r>
            <a:r>
              <a:rPr lang="en-US" altLang="zh-CN" sz="2800" b="1">
                <a:solidFill>
                  <a:srgbClr val="FF0000"/>
                </a:solidFill>
                <a:latin typeface="Comic Sans MS" panose="030F0702030302020204" pitchFamily="66" charset="0"/>
              </a:rPr>
              <a:t>EBIT</a:t>
            </a:r>
            <a:r>
              <a:rPr lang="en-US" altLang="zh-CN" sz="2800" b="1"/>
              <a:t>=</a:t>
            </a:r>
            <a:r>
              <a:rPr lang="zh-CN" altLang="en-US" sz="2800" b="1">
                <a:latin typeface="微软雅黑" panose="020B0503020204020204" pitchFamily="34" charset="-122"/>
                <a:ea typeface="微软雅黑" panose="020B0503020204020204" pitchFamily="34" charset="-122"/>
              </a:rPr>
              <a:t>税前利润</a:t>
            </a:r>
            <a:r>
              <a:rPr lang="en-US" altLang="zh-CN" sz="2800" b="1">
                <a:solidFill>
                  <a:srgbClr val="FF0000"/>
                </a:solidFill>
                <a:latin typeface="Comic Sans MS" panose="030F0702030302020204" pitchFamily="66" charset="0"/>
              </a:rPr>
              <a:t>EBT</a:t>
            </a:r>
            <a:r>
              <a:rPr lang="en-US" altLang="zh-CN" sz="2800" b="1"/>
              <a:t>+</a:t>
            </a:r>
            <a:r>
              <a:rPr lang="zh-CN" altLang="en-US" sz="2800" b="1">
                <a:latin typeface="微软雅黑" panose="020B0503020204020204" pitchFamily="34" charset="-122"/>
                <a:ea typeface="微软雅黑" panose="020B0503020204020204" pitchFamily="34" charset="-122"/>
              </a:rPr>
              <a:t>利息</a:t>
            </a:r>
            <a:r>
              <a:rPr lang="en-US" altLang="zh-CN" sz="2800" b="1">
                <a:solidFill>
                  <a:srgbClr val="FF0000"/>
                </a:solidFill>
                <a:latin typeface="Comic Sans MS" panose="030F0702030302020204" pitchFamily="66" charset="0"/>
              </a:rPr>
              <a:t>I</a:t>
            </a:r>
            <a:endParaRPr lang="en-US" altLang="zh-CN" sz="2800" b="1">
              <a:solidFill>
                <a:srgbClr val="FF0000"/>
              </a:solidFill>
              <a:latin typeface="Comic Sans MS" panose="030F0702030302020204" pitchFamily="66" charset="0"/>
            </a:endParaRPr>
          </a:p>
        </p:txBody>
      </p:sp>
      <p:sp>
        <p:nvSpPr>
          <p:cNvPr id="4" name="文本框 3"/>
          <p:cNvSpPr txBox="1">
            <a:spLocks noChangeArrowheads="1"/>
          </p:cNvSpPr>
          <p:nvPr/>
        </p:nvSpPr>
        <p:spPr bwMode="auto">
          <a:xfrm>
            <a:off x="3513667" y="4610101"/>
            <a:ext cx="1735667" cy="398463"/>
          </a:xfrm>
          <a:prstGeom prst="rect">
            <a:avLst/>
          </a:prstGeom>
          <a:solidFill>
            <a:srgbClr val="FFFF00"/>
          </a:solidFill>
          <a:ln w="22225">
            <a:solidFill>
              <a:schemeClr val="tx1"/>
            </a:solidFill>
            <a:round/>
          </a:ln>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000" b="1">
                <a:latin typeface="微软雅黑" panose="020B0503020204020204" pitchFamily="34" charset="-122"/>
                <a:ea typeface="微软雅黑" panose="020B0503020204020204" pitchFamily="34" charset="-122"/>
              </a:rPr>
              <a:t>税前利润</a:t>
            </a:r>
            <a:endParaRPr lang="zh-CN" altLang="en-US" sz="2000" b="1">
              <a:latin typeface="微软雅黑" panose="020B0503020204020204" pitchFamily="34" charset="-122"/>
              <a:ea typeface="微软雅黑" panose="020B0503020204020204" pitchFamily="34" charset="-122"/>
            </a:endParaRPr>
          </a:p>
        </p:txBody>
      </p:sp>
      <p:sp>
        <p:nvSpPr>
          <p:cNvPr id="9" name="单圆角矩形 8"/>
          <p:cNvSpPr/>
          <p:nvPr/>
        </p:nvSpPr>
        <p:spPr>
          <a:xfrm>
            <a:off x="4895851" y="4594225"/>
            <a:ext cx="2015067" cy="431800"/>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zh-CN" altLang="en-US" b="1" noProof="1">
                <a:solidFill>
                  <a:schemeClr val="tx1"/>
                </a:solidFill>
                <a:latin typeface="微软雅黑" panose="020B0503020204020204" pitchFamily="34" charset="-122"/>
                <a:ea typeface="微软雅黑" panose="020B0503020204020204" pitchFamily="34" charset="-122"/>
              </a:rPr>
              <a:t>息税前利润</a:t>
            </a:r>
            <a:endParaRPr lang="zh-CN" altLang="en-US" b="1" noProof="1">
              <a:solidFill>
                <a:schemeClr val="tx1"/>
              </a:solidFill>
              <a:latin typeface="微软雅黑" panose="020B0503020204020204" pitchFamily="34" charset="-122"/>
              <a:ea typeface="微软雅黑" panose="020B0503020204020204" pitchFamily="34" charset="-122"/>
            </a:endParaRPr>
          </a:p>
        </p:txBody>
      </p:sp>
    </p:spTree>
  </p:cSld>
  <p:clrMapOvr>
    <a:masterClrMapping/>
  </p:clrMapOvr>
  <p:transition>
    <p:checke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6399"/>
                                        </p:tgtEl>
                                        <p:attrNameLst>
                                          <p:attrName>style.visibility</p:attrName>
                                        </p:attrNameLst>
                                      </p:cBhvr>
                                      <p:to>
                                        <p:strVal val="visible"/>
                                      </p:to>
                                    </p:set>
                                    <p:anim calcmode="lin" valueType="num">
                                      <p:cBhvr additive="base">
                                        <p:cTn id="12" dur="500" fill="hold"/>
                                        <p:tgtEl>
                                          <p:spTgt spid="16399"/>
                                        </p:tgtEl>
                                        <p:attrNameLst>
                                          <p:attrName>ppt_x</p:attrName>
                                        </p:attrNameLst>
                                      </p:cBhvr>
                                      <p:tavLst>
                                        <p:tav tm="0">
                                          <p:val>
                                            <p:strVal val="0-#ppt_w/2"/>
                                          </p:val>
                                        </p:tav>
                                        <p:tav tm="100000">
                                          <p:val>
                                            <p:strVal val="#ppt_x"/>
                                          </p:val>
                                        </p:tav>
                                      </p:tavLst>
                                    </p:anim>
                                    <p:anim calcmode="lin" valueType="num">
                                      <p:cBhvr additive="base">
                                        <p:cTn id="13" dur="500" fill="hold"/>
                                        <p:tgtEl>
                                          <p:spTgt spid="16399"/>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12290"/>
                                        </p:tgtEl>
                                        <p:attrNameLst>
                                          <p:attrName>style.visibility</p:attrName>
                                        </p:attrNameLst>
                                      </p:cBhvr>
                                      <p:to>
                                        <p:strVal val="visible"/>
                                      </p:to>
                                    </p:set>
                                    <p:anim calcmode="lin" valueType="num">
                                      <p:cBhvr additive="base">
                                        <p:cTn id="18" dur="500" fill="hold"/>
                                        <p:tgtEl>
                                          <p:spTgt spid="12290"/>
                                        </p:tgtEl>
                                        <p:attrNameLst>
                                          <p:attrName>ppt_x</p:attrName>
                                        </p:attrNameLst>
                                      </p:cBhvr>
                                      <p:tavLst>
                                        <p:tav tm="0">
                                          <p:val>
                                            <p:strVal val="0-#ppt_w/2"/>
                                          </p:val>
                                        </p:tav>
                                        <p:tav tm="100000">
                                          <p:val>
                                            <p:strVal val="#ppt_x"/>
                                          </p:val>
                                        </p:tav>
                                      </p:tavLst>
                                    </p:anim>
                                    <p:anim calcmode="lin" valueType="num">
                                      <p:cBhvr additive="base">
                                        <p:cTn id="19" dur="500" fill="hold"/>
                                        <p:tgtEl>
                                          <p:spTgt spid="12290"/>
                                        </p:tgtEl>
                                        <p:attrNameLst>
                                          <p:attrName>ppt_y</p:attrName>
                                        </p:attrNameLst>
                                      </p:cBhvr>
                                      <p:tavLst>
                                        <p:tav tm="0">
                                          <p:val>
                                            <p:strVal val="#ppt_y"/>
                                          </p:val>
                                        </p:tav>
                                        <p:tav tm="100000">
                                          <p:val>
                                            <p:strVal val="#ppt_y"/>
                                          </p:val>
                                        </p:tav>
                                      </p:tavLst>
                                    </p:anim>
                                  </p:childTnLst>
                                </p:cTn>
                              </p:par>
                              <p:par>
                                <p:cTn id="20" presetID="2" presetClass="entr" presetSubtype="8" fill="hold" nodeType="withEffect">
                                  <p:stCondLst>
                                    <p:cond delay="0"/>
                                  </p:stCondLst>
                                  <p:childTnLst>
                                    <p:set>
                                      <p:cBhvr>
                                        <p:cTn id="21" dur="1" fill="hold">
                                          <p:stCondLst>
                                            <p:cond delay="0"/>
                                          </p:stCondLst>
                                        </p:cTn>
                                        <p:tgtEl>
                                          <p:spTgt spid="12291"/>
                                        </p:tgtEl>
                                        <p:attrNameLst>
                                          <p:attrName>style.visibility</p:attrName>
                                        </p:attrNameLst>
                                      </p:cBhvr>
                                      <p:to>
                                        <p:strVal val="visible"/>
                                      </p:to>
                                    </p:set>
                                    <p:anim calcmode="lin" valueType="num">
                                      <p:cBhvr additive="base">
                                        <p:cTn id="22" dur="500" fill="hold"/>
                                        <p:tgtEl>
                                          <p:spTgt spid="12291"/>
                                        </p:tgtEl>
                                        <p:attrNameLst>
                                          <p:attrName>ppt_x</p:attrName>
                                        </p:attrNameLst>
                                      </p:cBhvr>
                                      <p:tavLst>
                                        <p:tav tm="0">
                                          <p:val>
                                            <p:strVal val="0-#ppt_w/2"/>
                                          </p:val>
                                        </p:tav>
                                        <p:tav tm="100000">
                                          <p:val>
                                            <p:strVal val="#ppt_x"/>
                                          </p:val>
                                        </p:tav>
                                      </p:tavLst>
                                    </p:anim>
                                    <p:anim calcmode="lin" valueType="num">
                                      <p:cBhvr additive="base">
                                        <p:cTn id="23" dur="500" fill="hold"/>
                                        <p:tgtEl>
                                          <p:spTgt spid="12291"/>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12293"/>
                                        </p:tgtEl>
                                        <p:attrNameLst>
                                          <p:attrName>style.visibility</p:attrName>
                                        </p:attrNameLst>
                                      </p:cBhvr>
                                      <p:to>
                                        <p:strVal val="visible"/>
                                      </p:to>
                                    </p:set>
                                    <p:anim calcmode="lin" valueType="num">
                                      <p:cBhvr additive="base">
                                        <p:cTn id="26" dur="500" fill="hold"/>
                                        <p:tgtEl>
                                          <p:spTgt spid="12293"/>
                                        </p:tgtEl>
                                        <p:attrNameLst>
                                          <p:attrName>ppt_x</p:attrName>
                                        </p:attrNameLst>
                                      </p:cBhvr>
                                      <p:tavLst>
                                        <p:tav tm="0">
                                          <p:val>
                                            <p:strVal val="0-#ppt_w/2"/>
                                          </p:val>
                                        </p:tav>
                                        <p:tav tm="100000">
                                          <p:val>
                                            <p:strVal val="#ppt_x"/>
                                          </p:val>
                                        </p:tav>
                                      </p:tavLst>
                                    </p:anim>
                                    <p:anim calcmode="lin" valueType="num">
                                      <p:cBhvr additive="base">
                                        <p:cTn id="27" dur="500" fill="hold"/>
                                        <p:tgtEl>
                                          <p:spTgt spid="12293"/>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up)">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32"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box(out)">
                                      <p:cBhvr>
                                        <p:cTn id="37" dur="1000"/>
                                        <p:tgtEl>
                                          <p:spTgt spid="4"/>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xit" presetSubtype="10" fill="hold" grpId="1" nodeType="clickEffect">
                                  <p:stCondLst>
                                    <p:cond delay="0"/>
                                  </p:stCondLst>
                                  <p:childTnLst>
                                    <p:animEffect transition="out" filter="blinds(horizontal)">
                                      <p:cBhvr>
                                        <p:cTn id="41" dur="1000"/>
                                        <p:tgtEl>
                                          <p:spTgt spid="6"/>
                                        </p:tgtEl>
                                      </p:cBhvr>
                                    </p:animEffect>
                                    <p:set>
                                      <p:cBhvr>
                                        <p:cTn id="42" dur="1" fill="hold">
                                          <p:stCondLst>
                                            <p:cond delay="998"/>
                                          </p:stCondLst>
                                        </p:cTn>
                                        <p:tgtEl>
                                          <p:spTgt spid="6"/>
                                        </p:tgtEl>
                                        <p:attrNameLst>
                                          <p:attrName>style.visibility</p:attrName>
                                        </p:attrNameLst>
                                      </p:cBhvr>
                                      <p:to>
                                        <p:strVal val="hidden"/>
                                      </p:to>
                                    </p:set>
                                  </p:childTnLst>
                                </p:cTn>
                              </p:par>
                              <p:par>
                                <p:cTn id="43" presetID="3" presetClass="exit" presetSubtype="10" fill="hold" grpId="1" nodeType="withEffect">
                                  <p:stCondLst>
                                    <p:cond delay="0"/>
                                  </p:stCondLst>
                                  <p:childTnLst>
                                    <p:animEffect transition="out" filter="blinds(horizontal)">
                                      <p:cBhvr>
                                        <p:cTn id="44" dur="1000"/>
                                        <p:tgtEl>
                                          <p:spTgt spid="4"/>
                                        </p:tgtEl>
                                      </p:cBhvr>
                                    </p:animEffect>
                                    <p:set>
                                      <p:cBhvr>
                                        <p:cTn id="45" dur="1" fill="hold">
                                          <p:stCondLst>
                                            <p:cond delay="998"/>
                                          </p:stCondLst>
                                        </p:cTn>
                                        <p:tgtEl>
                                          <p:spTgt spid="4"/>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63" presetClass="path" presetSubtype="0" accel="50000" decel="50000" fill="hold" nodeType="clickEffect">
                                  <p:stCondLst>
                                    <p:cond delay="0"/>
                                  </p:stCondLst>
                                  <p:childTnLst>
                                    <p:animMotion origin="layout" path="M -0.000000 0.000000 L 0.250000 0.000000 " pathEditMode="relative" rAng="0" ptsTypes="">
                                      <p:cBhvr>
                                        <p:cTn id="49" dur="2000" fill="hold"/>
                                        <p:tgtEl>
                                          <p:spTgt spid="12293"/>
                                        </p:tgtEl>
                                        <p:attrNameLst>
                                          <p:attrName>ppt_x</p:attrName>
                                          <p:attrName>ppt_y</p:attrName>
                                        </p:attrNameLst>
                                      </p:cBhvr>
                                      <p:rCtr x="100" y="0"/>
                                    </p:animMotion>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nodeType="clickEffect">
                                  <p:stCondLst>
                                    <p:cond delay="0"/>
                                  </p:stCondLst>
                                  <p:childTnLst>
                                    <p:set>
                                      <p:cBhvr>
                                        <p:cTn id="53" dur="1" fill="hold">
                                          <p:stCondLst>
                                            <p:cond delay="0"/>
                                          </p:stCondLst>
                                        </p:cTn>
                                        <p:tgtEl>
                                          <p:spTgt spid="12292"/>
                                        </p:tgtEl>
                                        <p:attrNameLst>
                                          <p:attrName>style.visibility</p:attrName>
                                        </p:attrNameLst>
                                      </p:cBhvr>
                                      <p:to>
                                        <p:strVal val="visible"/>
                                      </p:to>
                                    </p:set>
                                    <p:animEffect transition="in" filter="wipe(down)">
                                      <p:cBhvr>
                                        <p:cTn id="54" dur="580">
                                          <p:stCondLst>
                                            <p:cond delay="0"/>
                                          </p:stCondLst>
                                        </p:cTn>
                                        <p:tgtEl>
                                          <p:spTgt spid="12292"/>
                                        </p:tgtEl>
                                      </p:cBhvr>
                                    </p:animEffect>
                                    <p:anim calcmode="lin" valueType="num">
                                      <p:cBhvr>
                                        <p:cTn id="55" dur="1822" tmFilter="0,0; 0.14,0.36; 0.43,0.73; 0.71,0.91; 1.0,1.0">
                                          <p:stCondLst>
                                            <p:cond delay="0"/>
                                          </p:stCondLst>
                                        </p:cTn>
                                        <p:tgtEl>
                                          <p:spTgt spid="12292"/>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12292"/>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12292"/>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12292"/>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12292"/>
                                        </p:tgtEl>
                                        <p:attrNameLst>
                                          <p:attrName>ppt_y</p:attrName>
                                        </p:attrNameLst>
                                      </p:cBhvr>
                                      <p:tavLst>
                                        <p:tav tm="0" fmla="#ppt_y-sin(pi*$)/81">
                                          <p:val>
                                            <p:fltVal val="0"/>
                                          </p:val>
                                        </p:tav>
                                        <p:tav tm="100000">
                                          <p:val>
                                            <p:fltVal val="1"/>
                                          </p:val>
                                        </p:tav>
                                      </p:tavLst>
                                    </p:anim>
                                    <p:animScale>
                                      <p:cBhvr>
                                        <p:cTn id="60" dur="26">
                                          <p:stCondLst>
                                            <p:cond delay="650"/>
                                          </p:stCondLst>
                                        </p:cTn>
                                        <p:tgtEl>
                                          <p:spTgt spid="12292"/>
                                        </p:tgtEl>
                                      </p:cBhvr>
                                      <p:to x="100000" y="60000"/>
                                    </p:animScale>
                                    <p:animScale>
                                      <p:cBhvr>
                                        <p:cTn id="61" dur="166" decel="50000">
                                          <p:stCondLst>
                                            <p:cond delay="676"/>
                                          </p:stCondLst>
                                        </p:cTn>
                                        <p:tgtEl>
                                          <p:spTgt spid="12292"/>
                                        </p:tgtEl>
                                      </p:cBhvr>
                                      <p:to x="100000" y="100000"/>
                                    </p:animScale>
                                    <p:animScale>
                                      <p:cBhvr>
                                        <p:cTn id="62" dur="26">
                                          <p:stCondLst>
                                            <p:cond delay="1312"/>
                                          </p:stCondLst>
                                        </p:cTn>
                                        <p:tgtEl>
                                          <p:spTgt spid="12292"/>
                                        </p:tgtEl>
                                      </p:cBhvr>
                                      <p:to x="100000" y="80000"/>
                                    </p:animScale>
                                    <p:animScale>
                                      <p:cBhvr>
                                        <p:cTn id="63" dur="166" decel="50000">
                                          <p:stCondLst>
                                            <p:cond delay="1338"/>
                                          </p:stCondLst>
                                        </p:cTn>
                                        <p:tgtEl>
                                          <p:spTgt spid="12292"/>
                                        </p:tgtEl>
                                      </p:cBhvr>
                                      <p:to x="100000" y="100000"/>
                                    </p:animScale>
                                    <p:animScale>
                                      <p:cBhvr>
                                        <p:cTn id="64" dur="26">
                                          <p:stCondLst>
                                            <p:cond delay="1642"/>
                                          </p:stCondLst>
                                        </p:cTn>
                                        <p:tgtEl>
                                          <p:spTgt spid="12292"/>
                                        </p:tgtEl>
                                      </p:cBhvr>
                                      <p:to x="100000" y="90000"/>
                                    </p:animScale>
                                    <p:animScale>
                                      <p:cBhvr>
                                        <p:cTn id="65" dur="166" decel="50000">
                                          <p:stCondLst>
                                            <p:cond delay="1668"/>
                                          </p:stCondLst>
                                        </p:cTn>
                                        <p:tgtEl>
                                          <p:spTgt spid="12292"/>
                                        </p:tgtEl>
                                      </p:cBhvr>
                                      <p:to x="100000" y="100000"/>
                                    </p:animScale>
                                    <p:animScale>
                                      <p:cBhvr>
                                        <p:cTn id="66" dur="26">
                                          <p:stCondLst>
                                            <p:cond delay="1808"/>
                                          </p:stCondLst>
                                        </p:cTn>
                                        <p:tgtEl>
                                          <p:spTgt spid="12292"/>
                                        </p:tgtEl>
                                      </p:cBhvr>
                                      <p:to x="100000" y="95000"/>
                                    </p:animScale>
                                    <p:animScale>
                                      <p:cBhvr>
                                        <p:cTn id="67" dur="166" decel="50000">
                                          <p:stCondLst>
                                            <p:cond delay="1834"/>
                                          </p:stCondLst>
                                        </p:cTn>
                                        <p:tgtEl>
                                          <p:spTgt spid="12292"/>
                                        </p:tgtEl>
                                      </p:cBhvr>
                                      <p:to x="100000" y="100000"/>
                                    </p:animScale>
                                  </p:childTnLst>
                                </p:cTn>
                              </p:par>
                            </p:childTnLst>
                          </p:cTn>
                        </p:par>
                      </p:childTnLst>
                    </p:cTn>
                  </p:par>
                  <p:par>
                    <p:cTn id="68" fill="hold">
                      <p:stCondLst>
                        <p:cond delay="indefinite"/>
                      </p:stCondLst>
                      <p:childTnLst>
                        <p:par>
                          <p:cTn id="69" fill="hold">
                            <p:stCondLst>
                              <p:cond delay="0"/>
                            </p:stCondLst>
                            <p:childTnLst>
                              <p:par>
                                <p:cTn id="70" presetID="22" presetClass="entr" presetSubtype="1" fill="hold" grpId="0" nodeType="clickEffect">
                                  <p:stCondLst>
                                    <p:cond delay="0"/>
                                  </p:stCondLst>
                                  <p:childTnLst>
                                    <p:set>
                                      <p:cBhvr>
                                        <p:cTn id="71" dur="1" fill="hold">
                                          <p:stCondLst>
                                            <p:cond delay="0"/>
                                          </p:stCondLst>
                                        </p:cTn>
                                        <p:tgtEl>
                                          <p:spTgt spid="8"/>
                                        </p:tgtEl>
                                        <p:attrNameLst>
                                          <p:attrName>style.visibility</p:attrName>
                                        </p:attrNameLst>
                                      </p:cBhvr>
                                      <p:to>
                                        <p:strVal val="visible"/>
                                      </p:to>
                                    </p:set>
                                    <p:animEffect transition="in" filter="wipe(up)">
                                      <p:cBhvr>
                                        <p:cTn id="72" dur="500"/>
                                        <p:tgtEl>
                                          <p:spTgt spid="8"/>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1" fill="hold" grpId="0" nodeType="clickEffect">
                                  <p:stCondLst>
                                    <p:cond delay="0"/>
                                  </p:stCondLst>
                                  <p:childTnLst>
                                    <p:set>
                                      <p:cBhvr>
                                        <p:cTn id="76" dur="1" fill="hold">
                                          <p:stCondLst>
                                            <p:cond delay="0"/>
                                          </p:stCondLst>
                                        </p:cTn>
                                        <p:tgtEl>
                                          <p:spTgt spid="9"/>
                                        </p:tgtEl>
                                        <p:attrNameLst>
                                          <p:attrName>style.visibility</p:attrName>
                                        </p:attrNameLst>
                                      </p:cBhvr>
                                      <p:to>
                                        <p:strVal val="visible"/>
                                      </p:to>
                                    </p:set>
                                    <p:animEffect transition="in" filter="wipe(up)">
                                      <p:cBhvr>
                                        <p:cTn id="77" dur="500"/>
                                        <p:tgtEl>
                                          <p:spTgt spid="9"/>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nodeType="clickEffect">
                                  <p:stCondLst>
                                    <p:cond delay="0"/>
                                  </p:stCondLst>
                                  <p:childTnLst>
                                    <p:set>
                                      <p:cBhvr>
                                        <p:cTn id="81" dur="1" fill="hold">
                                          <p:stCondLst>
                                            <p:cond delay="0"/>
                                          </p:stCondLst>
                                        </p:cTn>
                                        <p:tgtEl>
                                          <p:spTgt spid="10"/>
                                        </p:tgtEl>
                                        <p:attrNameLst>
                                          <p:attrName>style.visibility</p:attrName>
                                        </p:attrNameLst>
                                      </p:cBhvr>
                                      <p:to>
                                        <p:strVal val="visible"/>
                                      </p:to>
                                    </p:set>
                                    <p:animEffect transition="in" filter="wipe(left)">
                                      <p:cBhvr>
                                        <p:cTn id="82" dur="500"/>
                                        <p:tgtEl>
                                          <p:spTgt spid="10"/>
                                        </p:tgtEl>
                                      </p:cBhvr>
                                    </p:animEffect>
                                  </p:childTnLst>
                                </p:cTn>
                              </p:par>
                              <p:par>
                                <p:cTn id="83" presetID="22" presetClass="entr" presetSubtype="8" fill="hold" grpId="0" nodeType="withEffect">
                                  <p:stCondLst>
                                    <p:cond delay="0"/>
                                  </p:stCondLst>
                                  <p:childTnLst>
                                    <p:set>
                                      <p:cBhvr>
                                        <p:cTn id="84" dur="1" fill="hold">
                                          <p:stCondLst>
                                            <p:cond delay="0"/>
                                          </p:stCondLst>
                                        </p:cTn>
                                        <p:tgtEl>
                                          <p:spTgt spid="16400"/>
                                        </p:tgtEl>
                                        <p:attrNameLst>
                                          <p:attrName>style.visibility</p:attrName>
                                        </p:attrNameLst>
                                      </p:cBhvr>
                                      <p:to>
                                        <p:strVal val="visible"/>
                                      </p:to>
                                    </p:set>
                                    <p:animEffect transition="in" filter="wipe(left)">
                                      <p:cBhvr>
                                        <p:cTn id="85" dur="500"/>
                                        <p:tgtEl>
                                          <p:spTgt spid="164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bldLvl="0" animBg="1"/>
      <p:bldP spid="6" grpId="1" animBg="1"/>
      <p:bldP spid="12292" grpId="0"/>
      <p:bldP spid="12292" grpId="1"/>
      <p:bldP spid="12292" grpId="2"/>
      <p:bldP spid="12292" grpId="3"/>
      <p:bldP spid="12292" grpId="4"/>
      <p:bldP spid="12292" grpId="5"/>
      <p:bldP spid="12292" grpId="6"/>
      <p:bldP spid="12292" grpId="7"/>
      <p:bldP spid="12292" grpId="8"/>
      <p:bldP spid="12292" grpId="9"/>
      <p:bldP spid="12292" grpId="10"/>
      <p:bldP spid="12292" grpId="11"/>
      <p:bldP spid="12292" grpId="12"/>
      <p:bldP spid="16399" grpId="0"/>
      <p:bldP spid="16400" grpId="0"/>
      <p:bldP spid="4" grpId="0" bldLvl="0" animBg="1"/>
      <p:bldP spid="4" grpId="1" animBg="1"/>
      <p:bldP spid="9"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descr="timg (2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8467" y="5711825"/>
            <a:ext cx="12175067"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ext Box 3"/>
          <p:cNvSpPr txBox="1">
            <a:spLocks noChangeArrowheads="1"/>
          </p:cNvSpPr>
          <p:nvPr/>
        </p:nvSpPr>
        <p:spPr bwMode="auto">
          <a:xfrm>
            <a:off x="2095501" y="214314"/>
            <a:ext cx="7751233"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pPr>
            <a:r>
              <a:rPr lang="zh-CN" altLang="en-US" sz="3600" b="1">
                <a:latin typeface="微软雅黑" panose="020B0503020204020204" pitchFamily="34" charset="-122"/>
                <a:ea typeface="微软雅黑" panose="020B0503020204020204" pitchFamily="34" charset="-122"/>
              </a:rPr>
              <a:t>   息税前利润和每股收益</a:t>
            </a:r>
            <a:endParaRPr lang="zh-CN" altLang="en-US" sz="3600" b="1">
              <a:latin typeface="微软雅黑" panose="020B0503020204020204" pitchFamily="34" charset="-122"/>
              <a:ea typeface="微软雅黑" panose="020B0503020204020204" pitchFamily="34" charset="-122"/>
            </a:endParaRPr>
          </a:p>
        </p:txBody>
      </p:sp>
      <p:grpSp>
        <p:nvGrpSpPr>
          <p:cNvPr id="4" name="组合 4"/>
          <p:cNvGrpSpPr/>
          <p:nvPr/>
        </p:nvGrpSpPr>
        <p:grpSpPr bwMode="auto">
          <a:xfrm>
            <a:off x="2476500" y="1143000"/>
            <a:ext cx="6832600" cy="84138"/>
            <a:chOff x="5357217" y="1143000"/>
            <a:chExt cx="1490133" cy="101600"/>
          </a:xfrm>
        </p:grpSpPr>
        <p:cxnSp>
          <p:nvCxnSpPr>
            <p:cNvPr id="12" name="Straight Connector 30"/>
            <p:cNvCxnSpPr/>
            <p:nvPr/>
          </p:nvCxnSpPr>
          <p:spPr>
            <a:xfrm>
              <a:off x="5357217" y="1143000"/>
              <a:ext cx="1490133"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31"/>
            <p:cNvCxnSpPr/>
            <p:nvPr/>
          </p:nvCxnSpPr>
          <p:spPr>
            <a:xfrm>
              <a:off x="5509093" y="1244600"/>
              <a:ext cx="1186382"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49157" name="灯片编号占位符 2"/>
          <p:cNvSpPr>
            <a:spLocks noGrp="1"/>
          </p:cNvSpPr>
          <p:nvPr/>
        </p:nvSpPr>
        <p:spPr bwMode="auto">
          <a:xfrm>
            <a:off x="8737600" y="6245225"/>
            <a:ext cx="2844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eaLnBrk="1" hangingPunct="1"/>
            <a:fld id="{F862716F-014C-415C-BB89-4C679E04A0A0}" type="slidenum">
              <a:rPr lang="en-US" altLang="zh-CN" sz="1000"/>
            </a:fld>
            <a:endParaRPr lang="en-US" altLang="zh-CN" sz="1000"/>
          </a:p>
        </p:txBody>
      </p:sp>
      <p:sp>
        <p:nvSpPr>
          <p:cNvPr id="12290" name="矩形 12289"/>
          <p:cNvSpPr/>
          <p:nvPr/>
        </p:nvSpPr>
        <p:spPr>
          <a:xfrm>
            <a:off x="2371513" y="2368550"/>
            <a:ext cx="1320800" cy="1066800"/>
          </a:xfrm>
          <a:prstGeom prst="rect">
            <a:avLst/>
          </a:prstGeom>
          <a:noFill/>
        </p:spPr>
        <p:txBody>
          <a:bodyPr wrap="none" fromWordArt="1">
            <a:prstTxWarp prst="textPlain">
              <a:avLst>
                <a:gd name="adj" fmla="val 50000"/>
              </a:avLst>
            </a:prstTxWarp>
            <a:normAutofit/>
            <a:scene3d>
              <a:camera prst="orthographicFront"/>
              <a:lightRig rig="threePt" dir="t"/>
            </a:scene3d>
          </a:bodyPr>
          <a:lstStyle/>
          <a:p>
            <a:pPr algn="ctr">
              <a:defRPr/>
            </a:pPr>
            <a:r>
              <a:rPr lang="zh-CN" altLang="en-US" sz="5400" b="1" noProof="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mn-ea"/>
              </a:rPr>
              <a:t>E</a:t>
            </a:r>
            <a:endParaRPr lang="zh-CN" altLang="en-US" sz="5400" b="1" noProof="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p:txBody>
      </p:sp>
      <p:sp>
        <p:nvSpPr>
          <p:cNvPr id="17419" name="文本框 12293"/>
          <p:cNvSpPr txBox="1"/>
          <p:nvPr/>
        </p:nvSpPr>
        <p:spPr>
          <a:xfrm>
            <a:off x="1864785" y="3573463"/>
            <a:ext cx="2688167" cy="366712"/>
          </a:xfrm>
          <a:prstGeom prst="rect">
            <a:avLst/>
          </a:prstGeom>
          <a:solidFill>
            <a:srgbClr val="9999FF"/>
          </a:solidFill>
          <a:ln w="9525">
            <a:noFill/>
          </a:ln>
        </p:spPr>
        <p:txBody>
          <a:bodyPr>
            <a:spAutoFit/>
          </a:bodyPr>
          <a:lstStyle/>
          <a:p>
            <a:pPr>
              <a:defRPr/>
            </a:pPr>
            <a:r>
              <a:rPr lang="zh-CN" altLang="en-US" b="1" noProof="1">
                <a:effectLst>
                  <a:outerShdw blurRad="38100" dist="38100" dir="2700000">
                    <a:srgbClr val="FFFFFF"/>
                  </a:outerShdw>
                </a:effectLst>
                <a:latin typeface="黑体" panose="02010609060101010101" pitchFamily="49" charset="-122"/>
                <a:ea typeface="黑体" panose="02010609060101010101" pitchFamily="49" charset="-122"/>
              </a:rPr>
              <a:t>Earning：利润</a:t>
            </a:r>
            <a:endParaRPr lang="zh-CN" altLang="en-US" b="1" noProof="1">
              <a:effectLst>
                <a:outerShdw blurRad="38100" dist="38100" dir="2700000">
                  <a:srgbClr val="FFFFFF"/>
                </a:outerShdw>
              </a:effectLst>
              <a:latin typeface="黑体" panose="02010609060101010101" pitchFamily="49" charset="-122"/>
              <a:ea typeface="黑体" panose="02010609060101010101" pitchFamily="49" charset="-122"/>
            </a:endParaRPr>
          </a:p>
        </p:txBody>
      </p:sp>
      <p:sp>
        <p:nvSpPr>
          <p:cNvPr id="12295" name="文本框 12294"/>
          <p:cNvSpPr txBox="1"/>
          <p:nvPr/>
        </p:nvSpPr>
        <p:spPr>
          <a:xfrm>
            <a:off x="7816851" y="3573463"/>
            <a:ext cx="2438400" cy="368300"/>
          </a:xfrm>
          <a:prstGeom prst="rect">
            <a:avLst/>
          </a:prstGeom>
          <a:solidFill>
            <a:srgbClr val="9999FF"/>
          </a:solidFill>
          <a:ln w="9525">
            <a:noFill/>
            <a:miter/>
          </a:ln>
        </p:spPr>
        <p:txBody>
          <a:bodyPr>
            <a:spAutoFit/>
          </a:bodyPr>
          <a:lstStyle/>
          <a:p>
            <a:pPr>
              <a:defRPr/>
            </a:pPr>
            <a:r>
              <a:rPr lang="en-US" altLang="zh-CN" b="1" noProof="1">
                <a:effectLst>
                  <a:outerShdw blurRad="38100" dist="38100" dir="2700000">
                    <a:srgbClr val="FFFFFF"/>
                  </a:outerShdw>
                </a:effectLst>
                <a:latin typeface="黑体" panose="02010609060101010101" pitchFamily="49" charset="-122"/>
                <a:ea typeface="黑体" panose="02010609060101010101" pitchFamily="49" charset="-122"/>
                <a:cs typeface="+mn-ea"/>
              </a:rPr>
              <a:t>Shares</a:t>
            </a:r>
            <a:r>
              <a:rPr lang="zh-CN" altLang="en-US" b="1" noProof="1">
                <a:effectLst>
                  <a:outerShdw blurRad="38100" dist="38100" dir="2700000">
                    <a:srgbClr val="FFFFFF"/>
                  </a:outerShdw>
                </a:effectLst>
                <a:latin typeface="黑体" panose="02010609060101010101" pitchFamily="49" charset="-122"/>
                <a:ea typeface="黑体" panose="02010609060101010101" pitchFamily="49" charset="-122"/>
                <a:cs typeface="+mn-ea"/>
              </a:rPr>
              <a:t>：股票</a:t>
            </a:r>
            <a:endParaRPr lang="zh-CN" altLang="en-US" b="1" noProof="1">
              <a:effectLst>
                <a:outerShdw blurRad="38100" dist="38100" dir="2700000">
                  <a:srgbClr val="FFFFFF"/>
                </a:outerShdw>
              </a:effectLst>
              <a:latin typeface="黑体" panose="02010609060101010101" pitchFamily="49" charset="-122"/>
              <a:ea typeface="黑体" panose="02010609060101010101" pitchFamily="49" charset="-122"/>
            </a:endParaRPr>
          </a:p>
        </p:txBody>
      </p:sp>
      <p:sp>
        <p:nvSpPr>
          <p:cNvPr id="2" name="文本框 12294"/>
          <p:cNvSpPr txBox="1"/>
          <p:nvPr/>
        </p:nvSpPr>
        <p:spPr>
          <a:xfrm>
            <a:off x="5033433" y="3573463"/>
            <a:ext cx="2438400" cy="368300"/>
          </a:xfrm>
          <a:prstGeom prst="rect">
            <a:avLst/>
          </a:prstGeom>
          <a:solidFill>
            <a:srgbClr val="9999FF"/>
          </a:solidFill>
          <a:ln w="9525">
            <a:noFill/>
            <a:miter/>
          </a:ln>
        </p:spPr>
        <p:txBody>
          <a:bodyPr>
            <a:spAutoFit/>
          </a:bodyPr>
          <a:lstStyle/>
          <a:p>
            <a:pPr>
              <a:defRPr/>
            </a:pPr>
            <a:r>
              <a:rPr lang="en-US" b="1" noProof="1">
                <a:effectLst>
                  <a:outerShdw blurRad="38100" dist="38100" dir="2700000">
                    <a:srgbClr val="C0C0C0"/>
                  </a:outerShdw>
                </a:effectLst>
                <a:latin typeface="黑体" panose="02010609060101010101" pitchFamily="49" charset="-122"/>
                <a:ea typeface="黑体" panose="02010609060101010101" pitchFamily="49" charset="-122"/>
              </a:rPr>
              <a:t>Per:</a:t>
            </a:r>
            <a:r>
              <a:rPr lang="zh-CN" altLang="en-US" b="1" noProof="1">
                <a:effectLst>
                  <a:outerShdw blurRad="38100" dist="38100" dir="2700000">
                    <a:srgbClr val="C0C0C0"/>
                  </a:outerShdw>
                </a:effectLst>
                <a:latin typeface="黑体" panose="02010609060101010101" pitchFamily="49" charset="-122"/>
                <a:ea typeface="黑体" panose="02010609060101010101" pitchFamily="49" charset="-122"/>
              </a:rPr>
              <a:t>每个</a:t>
            </a:r>
            <a:endParaRPr lang="zh-CN" altLang="en-US" b="1" noProof="1">
              <a:effectLst>
                <a:outerShdw blurRad="38100" dist="38100" dir="2700000">
                  <a:srgbClr val="C0C0C0"/>
                </a:outerShdw>
              </a:effectLst>
              <a:latin typeface="黑体" panose="02010609060101010101" pitchFamily="49" charset="-122"/>
              <a:ea typeface="黑体" panose="02010609060101010101" pitchFamily="49" charset="-122"/>
            </a:endParaRPr>
          </a:p>
        </p:txBody>
      </p:sp>
      <p:sp>
        <p:nvSpPr>
          <p:cNvPr id="17423" name="矩形 17422"/>
          <p:cNvSpPr>
            <a:spLocks noChangeArrowheads="1"/>
          </p:cNvSpPr>
          <p:nvPr/>
        </p:nvSpPr>
        <p:spPr bwMode="auto">
          <a:xfrm>
            <a:off x="857251" y="1357314"/>
            <a:ext cx="37592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pPr>
            <a:r>
              <a:rPr lang="en-US" altLang="zh-CN" sz="2800" b="1">
                <a:latin typeface="微软雅黑" panose="020B0503020204020204" pitchFamily="34" charset="-122"/>
                <a:ea typeface="微软雅黑" panose="020B0503020204020204" pitchFamily="34" charset="-122"/>
              </a:rPr>
              <a:t>(2) </a:t>
            </a:r>
            <a:r>
              <a:rPr lang="zh-CN" altLang="en-US" sz="2800" b="1">
                <a:latin typeface="微软雅黑" panose="020B0503020204020204" pitchFamily="34" charset="-122"/>
                <a:ea typeface="微软雅黑" panose="020B0503020204020204" pitchFamily="34" charset="-122"/>
              </a:rPr>
              <a:t>每股收益</a:t>
            </a:r>
            <a:endParaRPr lang="zh-CN" altLang="en-US" sz="2800" b="1">
              <a:latin typeface="微软雅黑" panose="020B0503020204020204" pitchFamily="34" charset="-122"/>
              <a:ea typeface="微软雅黑" panose="020B0503020204020204" pitchFamily="34" charset="-122"/>
            </a:endParaRPr>
          </a:p>
        </p:txBody>
      </p:sp>
      <p:graphicFrame>
        <p:nvGraphicFramePr>
          <p:cNvPr id="17425" name="对象 211974"/>
          <p:cNvGraphicFramePr/>
          <p:nvPr/>
        </p:nvGraphicFramePr>
        <p:xfrm>
          <a:off x="2732617" y="4581525"/>
          <a:ext cx="6246283" cy="1030288"/>
        </p:xfrm>
        <a:graphic>
          <a:graphicData uri="http://schemas.openxmlformats.org/presentationml/2006/ole">
            <mc:AlternateContent xmlns:mc="http://schemas.openxmlformats.org/markup-compatibility/2006">
              <mc:Choice xmlns:v="urn:schemas-microsoft-com:vml" Requires="v">
                <p:oleObj spid="_x0000_s34821" name="" r:id="rId2" imgW="1790700" imgH="393700" progId="Equation.3">
                  <p:embed/>
                </p:oleObj>
              </mc:Choice>
              <mc:Fallback>
                <p:oleObj name="" r:id="rId2" imgW="1790700" imgH="393700" progId="Equation.3">
                  <p:embed/>
                  <p:pic>
                    <p:nvPicPr>
                      <p:cNvPr id="0" name="图片 34820"/>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2617" y="4581525"/>
                        <a:ext cx="6246283" cy="1030288"/>
                      </a:xfrm>
                      <a:prstGeom prst="rect">
                        <a:avLst/>
                      </a:prstGeom>
                      <a:solidFill>
                        <a:schemeClr val="bg1"/>
                      </a:solidFill>
                      <a:ln w="28575">
                        <a:solidFill>
                          <a:schemeClr val="tx2"/>
                        </a:solidFill>
                        <a:miter lim="800000"/>
                        <a:headEnd/>
                        <a:tailEnd/>
                      </a:ln>
                    </p:spPr>
                  </p:pic>
                </p:oleObj>
              </mc:Fallback>
            </mc:AlternateContent>
          </a:graphicData>
        </a:graphic>
      </p:graphicFrame>
      <p:sp>
        <p:nvSpPr>
          <p:cNvPr id="17426" name="矩形 17425"/>
          <p:cNvSpPr>
            <a:spLocks noChangeArrowheads="1"/>
          </p:cNvSpPr>
          <p:nvPr/>
        </p:nvSpPr>
        <p:spPr bwMode="auto">
          <a:xfrm>
            <a:off x="2311400" y="5734051"/>
            <a:ext cx="7874000"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pPr>
            <a:r>
              <a:rPr lang="en-US" altLang="zh-CN" sz="2800" b="1"/>
              <a:t>D</a:t>
            </a:r>
            <a:r>
              <a:rPr lang="zh-CN" altLang="en-US" sz="2800" b="1"/>
              <a:t>：优先股股利    </a:t>
            </a:r>
            <a:r>
              <a:rPr lang="en-US" altLang="zh-CN" sz="2800" b="1"/>
              <a:t>N</a:t>
            </a:r>
            <a:r>
              <a:rPr lang="zh-CN" altLang="en-US" sz="2800" b="1"/>
              <a:t>：普通股股数</a:t>
            </a:r>
            <a:endParaRPr lang="zh-CN" altLang="en-US" sz="2800" b="1"/>
          </a:p>
        </p:txBody>
      </p:sp>
      <p:sp>
        <p:nvSpPr>
          <p:cNvPr id="12291" name="矩形 12290"/>
          <p:cNvSpPr/>
          <p:nvPr/>
        </p:nvSpPr>
        <p:spPr>
          <a:xfrm>
            <a:off x="5347547" y="2297112"/>
            <a:ext cx="1320800" cy="1065212"/>
          </a:xfrm>
          <a:prstGeom prst="rect">
            <a:avLst/>
          </a:prstGeom>
        </p:spPr>
        <p:txBody>
          <a:bodyPr wrap="none" fromWordArt="1">
            <a:prstTxWarp prst="textPlain">
              <a:avLst>
                <a:gd name="adj" fmla="val 50000"/>
              </a:avLst>
            </a:prstTxWarp>
            <a:normAutofit/>
            <a:scene3d>
              <a:camera prst="orthographicFront"/>
              <a:lightRig rig="threePt" dir="t"/>
            </a:scene3d>
          </a:bodyPr>
          <a:lstStyle/>
          <a:p>
            <a:pPr algn="ctr">
              <a:defRPr/>
            </a:pPr>
            <a:r>
              <a:rPr lang="en-US" altLang="zh-CN" sz="4800" b="1" noProof="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cs typeface="+mn-ea"/>
              </a:rPr>
              <a:t>P</a:t>
            </a:r>
            <a:endParaRPr lang="en-US" altLang="zh-CN" sz="4800" b="1" noProof="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p:txBody>
      </p:sp>
      <p:sp>
        <p:nvSpPr>
          <p:cNvPr id="3" name="矩形 2"/>
          <p:cNvSpPr/>
          <p:nvPr/>
        </p:nvSpPr>
        <p:spPr>
          <a:xfrm>
            <a:off x="8376920" y="2297112"/>
            <a:ext cx="1320800" cy="1065212"/>
          </a:xfrm>
          <a:prstGeom prst="rect">
            <a:avLst/>
          </a:prstGeom>
        </p:spPr>
        <p:txBody>
          <a:bodyPr wrap="none" fromWordArt="1">
            <a:prstTxWarp prst="textPlain">
              <a:avLst>
                <a:gd name="adj" fmla="val 50000"/>
              </a:avLst>
            </a:prstTxWarp>
            <a:normAutofit/>
            <a:scene3d>
              <a:camera prst="orthographicFront"/>
              <a:lightRig rig="threePt" dir="t"/>
            </a:scene3d>
          </a:bodyPr>
          <a:lstStyle/>
          <a:p>
            <a:pPr algn="ctr">
              <a:defRPr/>
            </a:pPr>
            <a:r>
              <a:rPr lang="en-US" altLang="zh-CN" sz="4800" b="1" noProof="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S</a:t>
            </a:r>
            <a:endParaRPr lang="en-US" altLang="zh-CN" sz="4800" b="1" noProof="1">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p:txBody>
      </p:sp>
      <p:sp>
        <p:nvSpPr>
          <p:cNvPr id="18" name="文本框 17"/>
          <p:cNvSpPr txBox="1"/>
          <p:nvPr/>
        </p:nvSpPr>
        <p:spPr>
          <a:xfrm>
            <a:off x="3281081" y="1617828"/>
            <a:ext cx="7751233" cy="382477"/>
          </a:xfrm>
          <a:prstGeom prst="rect">
            <a:avLst/>
          </a:prstGeom>
          <a:noFill/>
        </p:spPr>
        <p:txBody>
          <a:bodyPr wrap="square">
            <a:spAutoFit/>
          </a:bodyPr>
          <a:lstStyle/>
          <a:p>
            <a:pPr marL="0" marR="0">
              <a:lnSpc>
                <a:spcPts val="1055"/>
              </a:lnSpc>
              <a:spcBef>
                <a:spcPts val="0"/>
              </a:spcBef>
              <a:spcAft>
                <a:spcPts val="0"/>
              </a:spcAft>
            </a:pPr>
            <a:endParaRPr lang="en-US" altLang="zh-CN" sz="2000" dirty="0">
              <a:solidFill>
                <a:srgbClr val="000000"/>
              </a:solidFill>
              <a:latin typeface="FNPWFC+SimSun"/>
              <a:cs typeface="FNPWFC+SimSun"/>
            </a:endParaRPr>
          </a:p>
          <a:p>
            <a:pPr marL="0" marR="0">
              <a:lnSpc>
                <a:spcPts val="1055"/>
              </a:lnSpc>
              <a:spcBef>
                <a:spcPts val="0"/>
              </a:spcBef>
              <a:spcAft>
                <a:spcPts val="0"/>
              </a:spcAft>
            </a:pPr>
            <a:r>
              <a:rPr lang="zh-CN" altLang="en-US" sz="2000" dirty="0">
                <a:solidFill>
                  <a:srgbClr val="000000"/>
                </a:solidFill>
                <a:latin typeface="FNPWFC+SimSun"/>
                <a:cs typeface="FNPWFC+SimSun"/>
              </a:rPr>
              <a:t>每股收益＝归属于普通股的净利润</a:t>
            </a:r>
            <a:r>
              <a:rPr lang="en-US" altLang="zh-CN" sz="2000" dirty="0">
                <a:solidFill>
                  <a:srgbClr val="000000"/>
                </a:solidFill>
                <a:latin typeface="FNPWFC+SimSun"/>
                <a:cs typeface="FNPWFC+SimSun"/>
              </a:rPr>
              <a:t>÷</a:t>
            </a:r>
            <a:r>
              <a:rPr lang="zh-CN" altLang="en-US" sz="2000" dirty="0">
                <a:solidFill>
                  <a:srgbClr val="000000"/>
                </a:solidFill>
                <a:latin typeface="FNPWFC+SimSun"/>
                <a:cs typeface="FNPWFC+SimSun"/>
              </a:rPr>
              <a:t>发行在外普通股的加权平均数</a:t>
            </a:r>
            <a:endParaRPr lang="zh-CN" altLang="en-US" sz="2000" dirty="0">
              <a:solidFill>
                <a:srgbClr val="000000"/>
              </a:solidFill>
              <a:latin typeface="FNPWFC+SimSun"/>
              <a:cs typeface="FNPWFC+SimSun"/>
            </a:endParaRPr>
          </a:p>
        </p:txBody>
      </p:sp>
    </p:spTree>
  </p:cSld>
  <p:clrMapOvr>
    <a:masterClrMapping/>
  </p:clrMapOvr>
  <p:transition>
    <p:checke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7423"/>
                                        </p:tgtEl>
                                        <p:attrNameLst>
                                          <p:attrName>style.visibility</p:attrName>
                                        </p:attrNameLst>
                                      </p:cBhvr>
                                      <p:to>
                                        <p:strVal val="visible"/>
                                      </p:to>
                                    </p:set>
                                    <p:animEffect transition="in" filter="wipe(left)">
                                      <p:cBhvr>
                                        <p:cTn id="12" dur="500"/>
                                        <p:tgtEl>
                                          <p:spTgt spid="1742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290"/>
                                        </p:tgtEl>
                                        <p:attrNameLst>
                                          <p:attrName>style.visibility</p:attrName>
                                        </p:attrNameLst>
                                      </p:cBhvr>
                                      <p:to>
                                        <p:strVal val="visible"/>
                                      </p:to>
                                    </p:set>
                                    <p:animEffect transition="in" filter="wipe(down)">
                                      <p:cBhvr>
                                        <p:cTn id="17" dur="500"/>
                                        <p:tgtEl>
                                          <p:spTgt spid="12290"/>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13" nodeType="clickEffect">
                                  <p:stCondLst>
                                    <p:cond delay="0"/>
                                  </p:stCondLst>
                                  <p:childTnLst>
                                    <p:set>
                                      <p:cBhvr>
                                        <p:cTn id="21" dur="1" fill="hold">
                                          <p:stCondLst>
                                            <p:cond delay="0"/>
                                          </p:stCondLst>
                                        </p:cTn>
                                        <p:tgtEl>
                                          <p:spTgt spid="17419"/>
                                        </p:tgtEl>
                                        <p:attrNameLst>
                                          <p:attrName>style.visibility</p:attrName>
                                        </p:attrNameLst>
                                      </p:cBhvr>
                                      <p:to>
                                        <p:strVal val="visible"/>
                                      </p:to>
                                    </p:set>
                                    <p:animEffect transition="in" filter="box(in)">
                                      <p:cBhvr>
                                        <p:cTn id="22" dur="1000"/>
                                        <p:tgtEl>
                                          <p:spTgt spid="1741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2291"/>
                                        </p:tgtEl>
                                        <p:attrNameLst>
                                          <p:attrName>style.visibility</p:attrName>
                                        </p:attrNameLst>
                                      </p:cBhvr>
                                      <p:to>
                                        <p:strVal val="visible"/>
                                      </p:to>
                                    </p:set>
                                    <p:animEffect transition="in" filter="wipe(down)">
                                      <p:cBhvr>
                                        <p:cTn id="27" dur="500"/>
                                        <p:tgtEl>
                                          <p:spTgt spid="12291"/>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grpId="1"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ox(in)">
                                      <p:cBhvr>
                                        <p:cTn id="32" dur="10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3"/>
                                        </p:tgtEl>
                                        <p:attrNameLst>
                                          <p:attrName>style.visibility</p:attrName>
                                        </p:attrNameLst>
                                      </p:cBhvr>
                                      <p:to>
                                        <p:strVal val="visible"/>
                                      </p:to>
                                    </p:set>
                                    <p:animEffect transition="in" filter="wipe(down)">
                                      <p:cBhvr>
                                        <p:cTn id="37" dur="500"/>
                                        <p:tgtEl>
                                          <p:spTgt spid="3"/>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grpId="1" nodeType="clickEffect">
                                  <p:stCondLst>
                                    <p:cond delay="0"/>
                                  </p:stCondLst>
                                  <p:childTnLst>
                                    <p:set>
                                      <p:cBhvr>
                                        <p:cTn id="41" dur="1" fill="hold">
                                          <p:stCondLst>
                                            <p:cond delay="0"/>
                                          </p:stCondLst>
                                        </p:cTn>
                                        <p:tgtEl>
                                          <p:spTgt spid="12295"/>
                                        </p:tgtEl>
                                        <p:attrNameLst>
                                          <p:attrName>style.visibility</p:attrName>
                                        </p:attrNameLst>
                                      </p:cBhvr>
                                      <p:to>
                                        <p:strVal val="visible"/>
                                      </p:to>
                                    </p:set>
                                    <p:animEffect transition="in" filter="box(in)">
                                      <p:cBhvr>
                                        <p:cTn id="42" dur="1000"/>
                                        <p:tgtEl>
                                          <p:spTgt spid="12295"/>
                                        </p:tgtEl>
                                      </p:cBhvr>
                                    </p:animEffect>
                                  </p:childTnLst>
                                </p:cTn>
                              </p:par>
                            </p:childTnLst>
                          </p:cTn>
                        </p:par>
                      </p:childTnLst>
                    </p:cTn>
                  </p:par>
                  <p:par>
                    <p:cTn id="43" fill="hold">
                      <p:stCondLst>
                        <p:cond delay="indefinite"/>
                      </p:stCondLst>
                      <p:childTnLst>
                        <p:par>
                          <p:cTn id="44" fill="hold">
                            <p:stCondLst>
                              <p:cond delay="0"/>
                            </p:stCondLst>
                            <p:childTnLst>
                              <p:par>
                                <p:cTn id="45" presetID="49" presetClass="entr" presetSubtype="0" decel="100000" fill="hold" nodeType="clickEffect">
                                  <p:stCondLst>
                                    <p:cond delay="0"/>
                                  </p:stCondLst>
                                  <p:childTnLst>
                                    <p:set>
                                      <p:cBhvr>
                                        <p:cTn id="46" dur="1" fill="hold">
                                          <p:stCondLst>
                                            <p:cond delay="0"/>
                                          </p:stCondLst>
                                        </p:cTn>
                                        <p:tgtEl>
                                          <p:spTgt spid="17425"/>
                                        </p:tgtEl>
                                        <p:attrNameLst>
                                          <p:attrName>style.visibility</p:attrName>
                                        </p:attrNameLst>
                                      </p:cBhvr>
                                      <p:to>
                                        <p:strVal val="visible"/>
                                      </p:to>
                                    </p:set>
                                    <p:anim calcmode="lin" valueType="num">
                                      <p:cBhvr>
                                        <p:cTn id="47" dur="500" fill="hold"/>
                                        <p:tgtEl>
                                          <p:spTgt spid="17425"/>
                                        </p:tgtEl>
                                        <p:attrNameLst>
                                          <p:attrName>ppt_w</p:attrName>
                                        </p:attrNameLst>
                                      </p:cBhvr>
                                      <p:tavLst>
                                        <p:tav tm="0">
                                          <p:val>
                                            <p:fltVal val="0"/>
                                          </p:val>
                                        </p:tav>
                                        <p:tav tm="100000">
                                          <p:val>
                                            <p:strVal val="#ppt_w"/>
                                          </p:val>
                                        </p:tav>
                                      </p:tavLst>
                                    </p:anim>
                                    <p:anim calcmode="lin" valueType="num">
                                      <p:cBhvr>
                                        <p:cTn id="48" dur="500" fill="hold"/>
                                        <p:tgtEl>
                                          <p:spTgt spid="17425"/>
                                        </p:tgtEl>
                                        <p:attrNameLst>
                                          <p:attrName>ppt_h</p:attrName>
                                        </p:attrNameLst>
                                      </p:cBhvr>
                                      <p:tavLst>
                                        <p:tav tm="0">
                                          <p:val>
                                            <p:fltVal val="0"/>
                                          </p:val>
                                        </p:tav>
                                        <p:tav tm="100000">
                                          <p:val>
                                            <p:strVal val="#ppt_h"/>
                                          </p:val>
                                        </p:tav>
                                      </p:tavLst>
                                    </p:anim>
                                    <p:anim calcmode="lin" valueType="num">
                                      <p:cBhvr>
                                        <p:cTn id="49" dur="500" fill="hold"/>
                                        <p:tgtEl>
                                          <p:spTgt spid="17425"/>
                                        </p:tgtEl>
                                        <p:attrNameLst>
                                          <p:attrName>style.rotation</p:attrName>
                                        </p:attrNameLst>
                                      </p:cBhvr>
                                      <p:tavLst>
                                        <p:tav tm="0">
                                          <p:val>
                                            <p:fltVal val="360"/>
                                          </p:val>
                                        </p:tav>
                                        <p:tav tm="100000">
                                          <p:val>
                                            <p:fltVal val="0"/>
                                          </p:val>
                                        </p:tav>
                                      </p:tavLst>
                                    </p:anim>
                                    <p:animEffect transition="in" filter="fade">
                                      <p:cBhvr>
                                        <p:cTn id="50" dur="500"/>
                                        <p:tgtEl>
                                          <p:spTgt spid="17425"/>
                                        </p:tgtEl>
                                      </p:cBhvr>
                                    </p:animEffect>
                                  </p:childTnLst>
                                </p:cTn>
                              </p:par>
                            </p:childTnLst>
                          </p:cTn>
                        </p:par>
                      </p:childTnLst>
                    </p:cTn>
                  </p:par>
                  <p:par>
                    <p:cTn id="51" fill="hold">
                      <p:stCondLst>
                        <p:cond delay="indefinite"/>
                      </p:stCondLst>
                      <p:childTnLst>
                        <p:par>
                          <p:cTn id="52" fill="hold">
                            <p:stCondLst>
                              <p:cond delay="0"/>
                            </p:stCondLst>
                            <p:childTnLst>
                              <p:par>
                                <p:cTn id="53" presetID="5" presetClass="entr" presetSubtype="10" fill="hold" grpId="0" nodeType="clickEffect">
                                  <p:stCondLst>
                                    <p:cond delay="0"/>
                                  </p:stCondLst>
                                  <p:childTnLst>
                                    <p:set>
                                      <p:cBhvr>
                                        <p:cTn id="54" dur="1" fill="hold">
                                          <p:stCondLst>
                                            <p:cond delay="0"/>
                                          </p:stCondLst>
                                        </p:cTn>
                                        <p:tgtEl>
                                          <p:spTgt spid="17426"/>
                                        </p:tgtEl>
                                        <p:attrNameLst>
                                          <p:attrName>style.visibility</p:attrName>
                                        </p:attrNameLst>
                                      </p:cBhvr>
                                      <p:to>
                                        <p:strVal val="visible"/>
                                      </p:to>
                                    </p:set>
                                    <p:animEffect transition="in" filter="checkerboard(across)">
                                      <p:cBhvr>
                                        <p:cTn id="55" dur="500"/>
                                        <p:tgtEl>
                                          <p:spTgt spid="17426"/>
                                        </p:tgtEl>
                                      </p:cBhvr>
                                    </p:animEffect>
                                  </p:childTnLst>
                                </p:cTn>
                              </p:par>
                              <p:par>
                                <p:cTn id="56" presetID="5" presetClass="entr" presetSubtype="10" fill="hold" nodeType="withEffect">
                                  <p:stCondLst>
                                    <p:cond delay="0"/>
                                  </p:stCondLst>
                                  <p:childTnLst>
                                    <p:set>
                                      <p:cBhvr>
                                        <p:cTn id="57" dur="1" fill="hold">
                                          <p:stCondLst>
                                            <p:cond delay="0"/>
                                          </p:stCondLst>
                                        </p:cTn>
                                        <p:tgtEl>
                                          <p:spTgt spid="10"/>
                                        </p:tgtEl>
                                        <p:attrNameLst>
                                          <p:attrName>style.visibility</p:attrName>
                                        </p:attrNameLst>
                                      </p:cBhvr>
                                      <p:to>
                                        <p:strVal val="visible"/>
                                      </p:to>
                                    </p:set>
                                    <p:animEffect transition="in" filter="checkerboard(across)">
                                      <p:cBhvr>
                                        <p:cTn id="58" dur="500"/>
                                        <p:tgtEl>
                                          <p:spTgt spid="10"/>
                                        </p:tgtEl>
                                      </p:cBhvr>
                                    </p:animEffect>
                                  </p:childTnLst>
                                </p:cTn>
                              </p:par>
                              <p:par>
                                <p:cTn id="59" presetID="22" presetClass="entr" presetSubtype="4" fill="hold" nodeType="with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wipe(down)">
                                      <p:cBhvr>
                                        <p:cTn id="6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9" grpId="0" bldLvl="0"/>
      <p:bldP spid="17419" grpId="1" bldLvl="0"/>
      <p:bldP spid="17419" grpId="2" bldLvl="0"/>
      <p:bldP spid="17419" grpId="3" bldLvl="0"/>
      <p:bldP spid="17419" grpId="4" bldLvl="0"/>
      <p:bldP spid="17419" grpId="5" bldLvl="0"/>
      <p:bldP spid="17419" grpId="6" bldLvl="0"/>
      <p:bldP spid="17419" grpId="7" bldLvl="0"/>
      <p:bldP spid="17419" grpId="8" bldLvl="0"/>
      <p:bldP spid="17419" grpId="9" bldLvl="0"/>
      <p:bldP spid="17419" grpId="10" bldLvl="0"/>
      <p:bldP spid="17419" grpId="11" bldLvl="0"/>
      <p:bldP spid="17419" grpId="12" bldLvl="0"/>
      <p:bldP spid="17419" grpId="13" bldLvl="0" animBg="1"/>
      <p:bldP spid="12295" grpId="0" bldLvl="0"/>
      <p:bldP spid="12295" grpId="1" bldLvl="0" animBg="1"/>
      <p:bldP spid="2" grpId="0" bldLvl="0"/>
      <p:bldP spid="2" grpId="1" bldLvl="0" animBg="1"/>
      <p:bldP spid="17423" grpId="0"/>
      <p:bldP spid="17426" grpId="0"/>
    </p:bld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3" name="Text Box 3"/>
          <p:cNvSpPr txBox="1">
            <a:spLocks noChangeArrowheads="1"/>
          </p:cNvSpPr>
          <p:nvPr/>
        </p:nvSpPr>
        <p:spPr bwMode="auto">
          <a:xfrm>
            <a:off x="2640014" y="374465"/>
            <a:ext cx="66246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buFontTx/>
              <a:buNone/>
            </a:pPr>
            <a:r>
              <a:rPr lang="en-US" altLang="zh-CN" sz="3600" b="1" dirty="0" smtClean="0">
                <a:solidFill>
                  <a:srgbClr val="404040"/>
                </a:solidFill>
                <a:latin typeface="微软雅黑" panose="020B0503020204020204" pitchFamily="34" charset="-122"/>
                <a:ea typeface="微软雅黑" panose="020B0503020204020204" pitchFamily="34" charset="-122"/>
              </a:rPr>
              <a:t>2.</a:t>
            </a:r>
            <a:r>
              <a:rPr lang="zh-CN" altLang="en-US" sz="3600" b="1" dirty="0" smtClean="0">
                <a:solidFill>
                  <a:srgbClr val="404040"/>
                </a:solidFill>
                <a:latin typeface="微软雅黑" panose="020B0503020204020204" pitchFamily="34" charset="-122"/>
                <a:ea typeface="微软雅黑" panose="020B0503020204020204" pitchFamily="34" charset="-122"/>
              </a:rPr>
              <a:t>每</a:t>
            </a:r>
            <a:r>
              <a:rPr lang="zh-CN" altLang="en-US" sz="3600" b="1" dirty="0">
                <a:solidFill>
                  <a:srgbClr val="404040"/>
                </a:solidFill>
                <a:latin typeface="微软雅黑" panose="020B0503020204020204" pitchFamily="34" charset="-122"/>
                <a:ea typeface="微软雅黑" panose="020B0503020204020204" pitchFamily="34" charset="-122"/>
              </a:rPr>
              <a:t>股收益无差别点法</a:t>
            </a:r>
            <a:endParaRPr lang="zh-CN" altLang="en-US" sz="3600" b="1" dirty="0">
              <a:solidFill>
                <a:srgbClr val="404040"/>
              </a:solidFill>
              <a:latin typeface="微软雅黑" panose="020B0503020204020204" pitchFamily="34" charset="-122"/>
              <a:ea typeface="微软雅黑" panose="020B0503020204020204" pitchFamily="34" charset="-122"/>
            </a:endParaRPr>
          </a:p>
        </p:txBody>
      </p:sp>
      <p:sp>
        <p:nvSpPr>
          <p:cNvPr id="3" name="文本框 2"/>
          <p:cNvSpPr txBox="1">
            <a:spLocks noChangeArrowheads="1"/>
          </p:cNvSpPr>
          <p:nvPr/>
        </p:nvSpPr>
        <p:spPr bwMode="auto">
          <a:xfrm>
            <a:off x="1057853" y="1512796"/>
            <a:ext cx="615133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2800" b="1" dirty="0" smtClean="0">
                <a:latin typeface="微软雅黑" panose="020B0503020204020204" pitchFamily="34" charset="-122"/>
                <a:ea typeface="微软雅黑" panose="020B0503020204020204" pitchFamily="34" charset="-122"/>
              </a:rPr>
              <a:t>每</a:t>
            </a:r>
            <a:r>
              <a:rPr lang="zh-CN" altLang="en-US" sz="2800" b="1" dirty="0">
                <a:latin typeface="微软雅黑" panose="020B0503020204020204" pitchFamily="34" charset="-122"/>
                <a:ea typeface="微软雅黑" panose="020B0503020204020204" pitchFamily="34" charset="-122"/>
              </a:rPr>
              <a:t>股收益无差别点法基本决策原则</a:t>
            </a:r>
            <a:endParaRPr lang="zh-CN" altLang="en-US" sz="2800" b="1" dirty="0">
              <a:latin typeface="微软雅黑" panose="020B0503020204020204" pitchFamily="34" charset="-122"/>
              <a:ea typeface="微软雅黑" panose="020B0503020204020204" pitchFamily="34" charset="-122"/>
            </a:endParaRPr>
          </a:p>
        </p:txBody>
      </p:sp>
      <p:sp>
        <p:nvSpPr>
          <p:cNvPr id="2" name="文本框 1"/>
          <p:cNvSpPr txBox="1">
            <a:spLocks noChangeArrowheads="1"/>
          </p:cNvSpPr>
          <p:nvPr/>
        </p:nvSpPr>
        <p:spPr bwMode="auto">
          <a:xfrm>
            <a:off x="3004233" y="2332174"/>
            <a:ext cx="7853082" cy="1081963"/>
          </a:xfrm>
          <a:prstGeom prst="rect">
            <a:avLst/>
          </a:prstGeom>
          <a:solidFill>
            <a:schemeClr val="accent4">
              <a:lumMod val="20000"/>
              <a:lumOff val="80000"/>
            </a:schemeClr>
          </a:solidFill>
          <a:ln w="28575">
            <a:noFill/>
            <a:rou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prst="cross"/>
          </a:sp3d>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20000"/>
              </a:lnSpc>
              <a:spcBef>
                <a:spcPct val="0"/>
              </a:spcBef>
              <a:buFontTx/>
              <a:buNone/>
            </a:pPr>
            <a:r>
              <a:rPr lang="zh-CN" altLang="en-US" sz="2800" dirty="0">
                <a:latin typeface="微软雅黑" panose="020B0503020204020204" pitchFamily="34" charset="-122"/>
                <a:ea typeface="微软雅黑" panose="020B0503020204020204" pitchFamily="34" charset="-122"/>
              </a:rPr>
              <a:t>从股东的角度出发，选择能给股东带来较高每股收益的筹资方案。</a:t>
            </a:r>
            <a:endParaRPr lang="zh-CN" altLang="en-US" sz="2800" dirty="0"/>
          </a:p>
        </p:txBody>
      </p:sp>
      <p:sp>
        <p:nvSpPr>
          <p:cNvPr id="11" name="灯片编号占位符 2"/>
          <p:cNvSpPr>
            <a:spLocks noGrp="1"/>
          </p:cNvSpPr>
          <p:nvPr>
            <p:ph type="sldNum" sz="quarter" idx="12"/>
          </p:nvPr>
        </p:nvSpPr>
        <p:spPr>
          <a:xfrm>
            <a:off x="11323638" y="6240463"/>
            <a:ext cx="495300" cy="354012"/>
          </a:xfrm>
        </p:spPr>
        <p:txBody>
          <a:bodyPr/>
          <a:lstStyle/>
          <a:p>
            <a:pPr>
              <a:defRPr/>
            </a:pPr>
            <a:fld id="{E5EB1D4E-2E73-443E-A201-C8E314B58ACE}" type="slidenum">
              <a:rPr lang="en-US"/>
            </a:fld>
            <a:endParaRPr lang="en-US" dirty="0"/>
          </a:p>
        </p:txBody>
      </p:sp>
      <p:grpSp>
        <p:nvGrpSpPr>
          <p:cNvPr id="12" name="组合 36"/>
          <p:cNvGrpSpPr/>
          <p:nvPr/>
        </p:nvGrpSpPr>
        <p:grpSpPr bwMode="auto">
          <a:xfrm>
            <a:off x="3029978" y="1062618"/>
            <a:ext cx="5898867" cy="117878"/>
            <a:chOff x="5357217" y="1143000"/>
            <a:chExt cx="1490133" cy="101600"/>
          </a:xfrm>
        </p:grpSpPr>
        <p:cxnSp>
          <p:nvCxnSpPr>
            <p:cNvPr id="14" name="Straight Connector 30"/>
            <p:cNvCxnSpPr/>
            <p:nvPr/>
          </p:nvCxnSpPr>
          <p:spPr>
            <a:xfrm>
              <a:off x="5357217" y="1143000"/>
              <a:ext cx="1490133"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31"/>
            <p:cNvCxnSpPr/>
            <p:nvPr/>
          </p:nvCxnSpPr>
          <p:spPr>
            <a:xfrm>
              <a:off x="5509516" y="1244600"/>
              <a:ext cx="1185535"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13" name="Object 4"/>
          <p:cNvGraphicFramePr>
            <a:graphicFrameLocks noChangeAspect="1"/>
          </p:cNvGraphicFramePr>
          <p:nvPr/>
        </p:nvGraphicFramePr>
        <p:xfrm>
          <a:off x="4741769" y="4978029"/>
          <a:ext cx="4378010" cy="1099344"/>
        </p:xfrm>
        <a:graphic>
          <a:graphicData uri="http://schemas.openxmlformats.org/presentationml/2006/ole">
            <mc:AlternateContent xmlns:mc="http://schemas.openxmlformats.org/markup-compatibility/2006">
              <mc:Choice xmlns:v="urn:schemas-microsoft-com:vml" Requires="v">
                <p:oleObj spid="_x0000_s35845" name="公式" r:id="rId1" imgW="1790700" imgH="393700" progId="Equation.3">
                  <p:embed/>
                </p:oleObj>
              </mc:Choice>
              <mc:Fallback>
                <p:oleObj name="公式" r:id="rId1" imgW="1790700" imgH="393700" progId="Equation.3">
                  <p:embed/>
                  <p:pic>
                    <p:nvPicPr>
                      <p:cNvPr id="0" name="图片 3584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1769" y="4978029"/>
                        <a:ext cx="4378010" cy="1099344"/>
                      </a:xfrm>
                      <a:prstGeom prst="rect">
                        <a:avLst/>
                      </a:prstGeom>
                      <a:noFill/>
                      <a:ln>
                        <a:noFill/>
                      </a:ln>
                    </p:spPr>
                  </p:pic>
                </p:oleObj>
              </mc:Fallback>
            </mc:AlternateContent>
          </a:graphicData>
        </a:graphic>
      </p:graphicFrame>
      <p:sp>
        <p:nvSpPr>
          <p:cNvPr id="5" name="矩形 4"/>
          <p:cNvSpPr/>
          <p:nvPr/>
        </p:nvSpPr>
        <p:spPr>
          <a:xfrm>
            <a:off x="3337927" y="3934473"/>
            <a:ext cx="7406195" cy="523220"/>
          </a:xfrm>
          <a:prstGeom prst="rect">
            <a:avLst/>
          </a:prstGeom>
          <a:ln>
            <a:solidFill>
              <a:srgbClr val="FFC000"/>
            </a:solidFill>
          </a:ln>
        </p:spPr>
        <p:txBody>
          <a:bodyPr wrap="none">
            <a:spAutoFit/>
          </a:bodyPr>
          <a:lstStyle/>
          <a:p>
            <a:r>
              <a:rPr lang="zh-CN" altLang="zh-CN" sz="2800" dirty="0">
                <a:latin typeface="Tahoma" panose="020B0604030504040204" pitchFamily="34" charset="0"/>
                <a:ea typeface="微软雅黑" panose="020B0503020204020204" pitchFamily="34" charset="-122"/>
                <a:cs typeface="Times New Roman" panose="02020603050405020304" pitchFamily="18" charset="0"/>
              </a:rPr>
              <a:t>每股收益</a:t>
            </a:r>
            <a:r>
              <a:rPr lang="en-US" altLang="zh-CN" sz="2800" dirty="0">
                <a:latin typeface="Tahoma" panose="020B0604030504040204" pitchFamily="34" charset="0"/>
                <a:ea typeface="微软雅黑" panose="020B0503020204020204" pitchFamily="34" charset="-122"/>
                <a:cs typeface="Times New Roman" panose="02020603050405020304" pitchFamily="18" charset="0"/>
              </a:rPr>
              <a:t>=</a:t>
            </a:r>
            <a:r>
              <a:rPr lang="zh-CN" altLang="zh-CN" sz="2800" dirty="0">
                <a:latin typeface="Tahoma" panose="020B0604030504040204" pitchFamily="34" charset="0"/>
                <a:ea typeface="微软雅黑" panose="020B0503020204020204" pitchFamily="34" charset="-122"/>
                <a:cs typeface="Times New Roman" panose="02020603050405020304" pitchFamily="18" charset="0"/>
              </a:rPr>
              <a:t>归属于普通股的净利润</a:t>
            </a:r>
            <a:r>
              <a:rPr lang="en-US" altLang="zh-CN" sz="2800" dirty="0">
                <a:latin typeface="Tahoma" panose="020B0604030504040204" pitchFamily="34" charset="0"/>
                <a:ea typeface="微软雅黑" panose="020B0503020204020204" pitchFamily="34" charset="-122"/>
                <a:cs typeface="Times New Roman" panose="02020603050405020304" pitchFamily="18" charset="0"/>
              </a:rPr>
              <a:t>/</a:t>
            </a:r>
            <a:r>
              <a:rPr lang="zh-CN" altLang="zh-CN" sz="2800" dirty="0">
                <a:latin typeface="Tahoma" panose="020B0604030504040204" pitchFamily="34" charset="0"/>
                <a:ea typeface="微软雅黑" panose="020B0503020204020204" pitchFamily="34" charset="-122"/>
                <a:cs typeface="Times New Roman" panose="02020603050405020304" pitchFamily="18" charset="0"/>
              </a:rPr>
              <a:t>普通股股数</a:t>
            </a:r>
            <a:endParaRPr lang="zh-CN" altLang="en-US" sz="2800" dirty="0"/>
          </a:p>
        </p:txBody>
      </p:sp>
      <p:pic>
        <p:nvPicPr>
          <p:cNvPr id="7" name="图片 6"/>
          <p:cNvPicPr>
            <a:picLocks noChangeAspect="1"/>
          </p:cNvPicPr>
          <p:nvPr/>
        </p:nvPicPr>
        <p:blipFill rotWithShape="1">
          <a:blip r:embed="rId3">
            <a:extLst>
              <a:ext uri="{28A0092B-C50C-407E-A947-70E740481C1C}">
                <a14:useLocalDpi xmlns:a14="http://schemas.microsoft.com/office/drawing/2010/main" val="0"/>
              </a:ext>
            </a:extLst>
          </a:blip>
          <a:srcRect l="14144" r="12552"/>
          <a:stretch>
            <a:fillRect/>
          </a:stretch>
        </p:blipFill>
        <p:spPr>
          <a:xfrm>
            <a:off x="0" y="4067033"/>
            <a:ext cx="3337927" cy="2725560"/>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bldLvl="0" animBg="1"/>
      <p:bldP spid="5"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3" name="Text Box 3"/>
          <p:cNvSpPr txBox="1">
            <a:spLocks noChangeArrowheads="1"/>
          </p:cNvSpPr>
          <p:nvPr/>
        </p:nvSpPr>
        <p:spPr bwMode="auto">
          <a:xfrm>
            <a:off x="2640014" y="374465"/>
            <a:ext cx="66246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buFontTx/>
              <a:buNone/>
            </a:pPr>
            <a:r>
              <a:rPr lang="en-US" altLang="zh-CN" sz="3600" b="1" dirty="0" smtClean="0">
                <a:solidFill>
                  <a:srgbClr val="404040"/>
                </a:solidFill>
                <a:latin typeface="微软雅黑" panose="020B0503020204020204" pitchFamily="34" charset="-122"/>
                <a:ea typeface="微软雅黑" panose="020B0503020204020204" pitchFamily="34" charset="-122"/>
              </a:rPr>
              <a:t>2.</a:t>
            </a:r>
            <a:r>
              <a:rPr lang="zh-CN" altLang="en-US" sz="3600" b="1" dirty="0" smtClean="0">
                <a:solidFill>
                  <a:srgbClr val="404040"/>
                </a:solidFill>
                <a:latin typeface="微软雅黑" panose="020B0503020204020204" pitchFamily="34" charset="-122"/>
                <a:ea typeface="微软雅黑" panose="020B0503020204020204" pitchFamily="34" charset="-122"/>
              </a:rPr>
              <a:t>每</a:t>
            </a:r>
            <a:r>
              <a:rPr lang="zh-CN" altLang="en-US" sz="3600" b="1" dirty="0">
                <a:solidFill>
                  <a:srgbClr val="404040"/>
                </a:solidFill>
                <a:latin typeface="微软雅黑" panose="020B0503020204020204" pitchFamily="34" charset="-122"/>
                <a:ea typeface="微软雅黑" panose="020B0503020204020204" pitchFamily="34" charset="-122"/>
              </a:rPr>
              <a:t>股收益无差别点法</a:t>
            </a:r>
            <a:endParaRPr lang="zh-CN" altLang="en-US" sz="3600" b="1" dirty="0">
              <a:solidFill>
                <a:srgbClr val="404040"/>
              </a:solidFill>
              <a:latin typeface="微软雅黑" panose="020B0503020204020204" pitchFamily="34" charset="-122"/>
              <a:ea typeface="微软雅黑" panose="020B0503020204020204" pitchFamily="34" charset="-122"/>
            </a:endParaRPr>
          </a:p>
        </p:txBody>
      </p:sp>
      <p:sp>
        <p:nvSpPr>
          <p:cNvPr id="3" name="文本框 2"/>
          <p:cNvSpPr txBox="1">
            <a:spLocks noChangeArrowheads="1"/>
          </p:cNvSpPr>
          <p:nvPr/>
        </p:nvSpPr>
        <p:spPr bwMode="auto">
          <a:xfrm>
            <a:off x="1057853" y="1512796"/>
            <a:ext cx="615133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2800" b="1" dirty="0" smtClean="0">
                <a:latin typeface="微软雅黑" panose="020B0503020204020204" pitchFamily="34" charset="-122"/>
                <a:ea typeface="微软雅黑" panose="020B0503020204020204" pitchFamily="34" charset="-122"/>
              </a:rPr>
              <a:t>不同</a:t>
            </a:r>
            <a:r>
              <a:rPr lang="zh-CN" altLang="en-US" sz="2800" b="1" dirty="0">
                <a:latin typeface="微软雅黑" panose="020B0503020204020204" pitchFamily="34" charset="-122"/>
                <a:ea typeface="微软雅黑" panose="020B0503020204020204" pitchFamily="34" charset="-122"/>
              </a:rPr>
              <a:t>筹资方式的利弊分析</a:t>
            </a:r>
            <a:endParaRPr lang="zh-CN" altLang="en-US" sz="2800" b="1" dirty="0">
              <a:latin typeface="微软雅黑" panose="020B0503020204020204" pitchFamily="34" charset="-122"/>
              <a:ea typeface="微软雅黑" panose="020B0503020204020204" pitchFamily="34" charset="-122"/>
            </a:endParaRPr>
          </a:p>
        </p:txBody>
      </p:sp>
      <p:graphicFrame>
        <p:nvGraphicFramePr>
          <p:cNvPr id="6" name="图示 5"/>
          <p:cNvGraphicFramePr/>
          <p:nvPr/>
        </p:nvGraphicFramePr>
        <p:xfrm>
          <a:off x="580293" y="2602523"/>
          <a:ext cx="10356814" cy="2324320"/>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
        <p:nvSpPr>
          <p:cNvPr id="11" name="灯片编号占位符 2"/>
          <p:cNvSpPr>
            <a:spLocks noGrp="1"/>
          </p:cNvSpPr>
          <p:nvPr>
            <p:ph type="sldNum" sz="quarter" idx="12"/>
          </p:nvPr>
        </p:nvSpPr>
        <p:spPr>
          <a:xfrm>
            <a:off x="11323638" y="6240463"/>
            <a:ext cx="495300" cy="354012"/>
          </a:xfrm>
        </p:spPr>
        <p:txBody>
          <a:bodyPr/>
          <a:lstStyle/>
          <a:p>
            <a:pPr>
              <a:defRPr/>
            </a:pPr>
            <a:fld id="{E5EB1D4E-2E73-443E-A201-C8E314B58ACE}" type="slidenum">
              <a:rPr lang="en-US"/>
            </a:fld>
            <a:endParaRPr lang="en-US" dirty="0"/>
          </a:p>
        </p:txBody>
      </p:sp>
      <p:grpSp>
        <p:nvGrpSpPr>
          <p:cNvPr id="12" name="组合 36"/>
          <p:cNvGrpSpPr/>
          <p:nvPr/>
        </p:nvGrpSpPr>
        <p:grpSpPr bwMode="auto">
          <a:xfrm>
            <a:off x="3029978" y="1062618"/>
            <a:ext cx="5898867" cy="117878"/>
            <a:chOff x="5357217" y="1143000"/>
            <a:chExt cx="1490133" cy="101600"/>
          </a:xfrm>
        </p:grpSpPr>
        <p:cxnSp>
          <p:nvCxnSpPr>
            <p:cNvPr id="14" name="Straight Connector 30"/>
            <p:cNvCxnSpPr/>
            <p:nvPr/>
          </p:nvCxnSpPr>
          <p:spPr>
            <a:xfrm>
              <a:off x="5357217" y="1143000"/>
              <a:ext cx="1490133"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31"/>
            <p:cNvCxnSpPr/>
            <p:nvPr/>
          </p:nvCxnSpPr>
          <p:spPr>
            <a:xfrm>
              <a:off x="5509516" y="1244600"/>
              <a:ext cx="1185535"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6">
                                            <p:graphicEl>
                                              <a:dgm id="{7742C794-0273-4982-A04F-CB523B2CC9AF}"/>
                                            </p:graphicEl>
                                          </p:spTgt>
                                        </p:tgtEl>
                                        <p:attrNameLst>
                                          <p:attrName>style.visibility</p:attrName>
                                        </p:attrNameLst>
                                      </p:cBhvr>
                                      <p:to>
                                        <p:strVal val="visible"/>
                                      </p:to>
                                    </p:set>
                                    <p:animEffect transition="in" filter="wipe(left)">
                                      <p:cBhvr>
                                        <p:cTn id="13" dur="500"/>
                                        <p:tgtEl>
                                          <p:spTgt spid="6">
                                            <p:graphicEl>
                                              <a:dgm id="{7742C794-0273-4982-A04F-CB523B2CC9AF}"/>
                                            </p:graphic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6">
                                            <p:graphicEl>
                                              <a:dgm id="{ED57C6F5-7DFD-4EFF-99D7-066CF80D5A5A}"/>
                                            </p:graphicEl>
                                          </p:spTgt>
                                        </p:tgtEl>
                                        <p:attrNameLst>
                                          <p:attrName>style.visibility</p:attrName>
                                        </p:attrNameLst>
                                      </p:cBhvr>
                                      <p:to>
                                        <p:strVal val="visible"/>
                                      </p:to>
                                    </p:set>
                                    <p:animEffect transition="in" filter="wipe(left)">
                                      <p:cBhvr>
                                        <p:cTn id="16" dur="500"/>
                                        <p:tgtEl>
                                          <p:spTgt spid="6">
                                            <p:graphicEl>
                                              <a:dgm id="{ED57C6F5-7DFD-4EFF-99D7-066CF80D5A5A}"/>
                                            </p:graphic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graphicEl>
                                              <a:dgm id="{07C95C57-4722-42A6-A6CD-CEEE768A6778}"/>
                                            </p:graphicEl>
                                          </p:spTgt>
                                        </p:tgtEl>
                                        <p:attrNameLst>
                                          <p:attrName>style.visibility</p:attrName>
                                        </p:attrNameLst>
                                      </p:cBhvr>
                                      <p:to>
                                        <p:strVal val="visible"/>
                                      </p:to>
                                    </p:set>
                                    <p:animEffect transition="in" filter="wipe(left)">
                                      <p:cBhvr>
                                        <p:cTn id="21" dur="500"/>
                                        <p:tgtEl>
                                          <p:spTgt spid="6">
                                            <p:graphicEl>
                                              <a:dgm id="{07C95C57-4722-42A6-A6CD-CEEE768A6778}"/>
                                            </p:graphic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6">
                                            <p:graphicEl>
                                              <a:dgm id="{45FA7C85-4EA7-4713-AB1B-D61FC78BF27F}"/>
                                            </p:graphicEl>
                                          </p:spTgt>
                                        </p:tgtEl>
                                        <p:attrNameLst>
                                          <p:attrName>style.visibility</p:attrName>
                                        </p:attrNameLst>
                                      </p:cBhvr>
                                      <p:to>
                                        <p:strVal val="visible"/>
                                      </p:to>
                                    </p:set>
                                    <p:animEffect transition="in" filter="wipe(left)">
                                      <p:cBhvr>
                                        <p:cTn id="24" dur="500"/>
                                        <p:tgtEl>
                                          <p:spTgt spid="6">
                                            <p:graphicEl>
                                              <a:dgm id="{45FA7C85-4EA7-4713-AB1B-D61FC78BF27F}"/>
                                            </p:graphic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
                                            <p:graphicEl>
                                              <a:dgm id="{538676A7-DC6A-4445-B4F8-DBE83F0BFE2F}"/>
                                            </p:graphicEl>
                                          </p:spTgt>
                                        </p:tgtEl>
                                        <p:attrNameLst>
                                          <p:attrName>style.visibility</p:attrName>
                                        </p:attrNameLst>
                                      </p:cBhvr>
                                      <p:to>
                                        <p:strVal val="visible"/>
                                      </p:to>
                                    </p:set>
                                    <p:animEffect transition="in" filter="wipe(left)">
                                      <p:cBhvr>
                                        <p:cTn id="29" dur="500"/>
                                        <p:tgtEl>
                                          <p:spTgt spid="6">
                                            <p:graphicEl>
                                              <a:dgm id="{538676A7-DC6A-4445-B4F8-DBE83F0BFE2F}"/>
                                            </p:graphicEl>
                                          </p:spTgt>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6">
                                            <p:graphicEl>
                                              <a:dgm id="{9C61A2F0-478F-4A49-9EAD-44F21542BEF5}"/>
                                            </p:graphicEl>
                                          </p:spTgt>
                                        </p:tgtEl>
                                        <p:attrNameLst>
                                          <p:attrName>style.visibility</p:attrName>
                                        </p:attrNameLst>
                                      </p:cBhvr>
                                      <p:to>
                                        <p:strVal val="visible"/>
                                      </p:to>
                                    </p:set>
                                    <p:animEffect transition="in" filter="wipe(left)">
                                      <p:cBhvr>
                                        <p:cTn id="32" dur="500"/>
                                        <p:tgtEl>
                                          <p:spTgt spid="6">
                                            <p:graphicEl>
                                              <a:dgm id="{9C61A2F0-478F-4A49-9EAD-44F21542BEF5}"/>
                                            </p:graphic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6">
                                            <p:graphicEl>
                                              <a:dgm id="{C57E8F26-B19C-41A3-8A61-18B618BDABCE}"/>
                                            </p:graphicEl>
                                          </p:spTgt>
                                        </p:tgtEl>
                                        <p:attrNameLst>
                                          <p:attrName>style.visibility</p:attrName>
                                        </p:attrNameLst>
                                      </p:cBhvr>
                                      <p:to>
                                        <p:strVal val="visible"/>
                                      </p:to>
                                    </p:set>
                                    <p:animEffect transition="in" filter="wipe(left)">
                                      <p:cBhvr>
                                        <p:cTn id="37" dur="500"/>
                                        <p:tgtEl>
                                          <p:spTgt spid="6">
                                            <p:graphicEl>
                                              <a:dgm id="{C57E8F26-B19C-41A3-8A61-18B618BDABCE}"/>
                                            </p:graphicEl>
                                          </p:spTgt>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6">
                                            <p:graphicEl>
                                              <a:dgm id="{D6CA62E6-6C17-4A17-9D98-F649C5267517}"/>
                                            </p:graphicEl>
                                          </p:spTgt>
                                        </p:tgtEl>
                                        <p:attrNameLst>
                                          <p:attrName>style.visibility</p:attrName>
                                        </p:attrNameLst>
                                      </p:cBhvr>
                                      <p:to>
                                        <p:strVal val="visible"/>
                                      </p:to>
                                    </p:set>
                                    <p:animEffect transition="in" filter="wipe(left)">
                                      <p:cBhvr>
                                        <p:cTn id="40" dur="500"/>
                                        <p:tgtEl>
                                          <p:spTgt spid="6">
                                            <p:graphicEl>
                                              <a:dgm id="{D6CA62E6-6C17-4A17-9D98-F649C5267517}"/>
                                            </p:graphic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6">
                                            <p:graphicEl>
                                              <a:dgm id="{36304590-7E14-4763-A5F8-B69CDBBF8B1D}"/>
                                            </p:graphicEl>
                                          </p:spTgt>
                                        </p:tgtEl>
                                        <p:attrNameLst>
                                          <p:attrName>style.visibility</p:attrName>
                                        </p:attrNameLst>
                                      </p:cBhvr>
                                      <p:to>
                                        <p:strVal val="visible"/>
                                      </p:to>
                                    </p:set>
                                    <p:animEffect transition="in" filter="wipe(left)">
                                      <p:cBhvr>
                                        <p:cTn id="45" dur="500"/>
                                        <p:tgtEl>
                                          <p:spTgt spid="6">
                                            <p:graphicEl>
                                              <a:dgm id="{36304590-7E14-4763-A5F8-B69CDBBF8B1D}"/>
                                            </p:graphicEl>
                                          </p:spTgt>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6">
                                            <p:graphicEl>
                                              <a:dgm id="{32ECFEDB-9629-4A87-911B-2AABA41832C7}"/>
                                            </p:graphicEl>
                                          </p:spTgt>
                                        </p:tgtEl>
                                        <p:attrNameLst>
                                          <p:attrName>style.visibility</p:attrName>
                                        </p:attrNameLst>
                                      </p:cBhvr>
                                      <p:to>
                                        <p:strVal val="visible"/>
                                      </p:to>
                                    </p:set>
                                    <p:animEffect transition="in" filter="wipe(left)">
                                      <p:cBhvr>
                                        <p:cTn id="48" dur="500"/>
                                        <p:tgtEl>
                                          <p:spTgt spid="6">
                                            <p:graphicEl>
                                              <a:dgm id="{32ECFEDB-9629-4A87-911B-2AABA41832C7}"/>
                                            </p:graphic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6">
                                            <p:graphicEl>
                                              <a:dgm id="{B4611662-4E85-4A4E-864D-28E287E9163A}"/>
                                            </p:graphicEl>
                                          </p:spTgt>
                                        </p:tgtEl>
                                        <p:attrNameLst>
                                          <p:attrName>style.visibility</p:attrName>
                                        </p:attrNameLst>
                                      </p:cBhvr>
                                      <p:to>
                                        <p:strVal val="visible"/>
                                      </p:to>
                                    </p:set>
                                    <p:animEffect transition="in" filter="wipe(left)">
                                      <p:cBhvr>
                                        <p:cTn id="53" dur="500"/>
                                        <p:tgtEl>
                                          <p:spTgt spid="6">
                                            <p:graphicEl>
                                              <a:dgm id="{B4611662-4E85-4A4E-864D-28E287E9163A}"/>
                                            </p:graphicEl>
                                          </p:spTgt>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6">
                                            <p:graphicEl>
                                              <a:dgm id="{21C43D4E-A500-4553-8AA2-A012CEDB1A25}"/>
                                            </p:graphicEl>
                                          </p:spTgt>
                                        </p:tgtEl>
                                        <p:attrNameLst>
                                          <p:attrName>style.visibility</p:attrName>
                                        </p:attrNameLst>
                                      </p:cBhvr>
                                      <p:to>
                                        <p:strVal val="visible"/>
                                      </p:to>
                                    </p:set>
                                    <p:animEffect transition="in" filter="wipe(left)">
                                      <p:cBhvr>
                                        <p:cTn id="56" dur="500"/>
                                        <p:tgtEl>
                                          <p:spTgt spid="6">
                                            <p:graphicEl>
                                              <a:dgm id="{21C43D4E-A500-4553-8AA2-A012CEDB1A2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6" grpId="0">
        <p:bldSub>
          <a:bldDgm bld="lvlOne"/>
        </p:bldSub>
      </p:bldGraphic>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timg (2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4818" y="5286375"/>
            <a:ext cx="12177183" cy="75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Text Box 3"/>
          <p:cNvSpPr txBox="1">
            <a:spLocks noChangeArrowheads="1"/>
          </p:cNvSpPr>
          <p:nvPr/>
        </p:nvSpPr>
        <p:spPr bwMode="auto">
          <a:xfrm>
            <a:off x="1238251" y="357189"/>
            <a:ext cx="97917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pPr>
            <a:r>
              <a:rPr lang="en-US" altLang="zh-CN" sz="3200" b="1" dirty="0" smtClean="0">
                <a:solidFill>
                  <a:srgbClr val="404040"/>
                </a:solidFill>
                <a:latin typeface="微软雅黑" panose="020B0503020204020204" pitchFamily="34" charset="-122"/>
                <a:ea typeface="微软雅黑" panose="020B0503020204020204" pitchFamily="34" charset="-122"/>
              </a:rPr>
              <a:t>2</a:t>
            </a:r>
            <a:r>
              <a:rPr lang="en-US" altLang="zh-CN" sz="3200" b="1" dirty="0">
                <a:solidFill>
                  <a:srgbClr val="404040"/>
                </a:solidFill>
                <a:latin typeface="微软雅黑" panose="020B0503020204020204" pitchFamily="34" charset="-122"/>
                <a:ea typeface="微软雅黑" panose="020B0503020204020204" pitchFamily="34" charset="-122"/>
              </a:rPr>
              <a:t>.</a:t>
            </a:r>
            <a:r>
              <a:rPr lang="zh-CN" altLang="en-US" sz="3200" b="1" dirty="0">
                <a:solidFill>
                  <a:srgbClr val="404040"/>
                </a:solidFill>
                <a:latin typeface="微软雅黑" panose="020B0503020204020204" pitchFamily="34" charset="-122"/>
                <a:ea typeface="微软雅黑" panose="020B0503020204020204" pitchFamily="34" charset="-122"/>
              </a:rPr>
              <a:t>每股收益无差别点法</a:t>
            </a:r>
            <a:endParaRPr lang="zh-CN" altLang="en-US" sz="3200" b="1" dirty="0">
              <a:solidFill>
                <a:srgbClr val="404040"/>
              </a:solidFill>
              <a:latin typeface="微软雅黑" panose="020B0503020204020204" pitchFamily="34" charset="-122"/>
              <a:ea typeface="微软雅黑" panose="020B0503020204020204" pitchFamily="34" charset="-122"/>
            </a:endParaRPr>
          </a:p>
          <a:p>
            <a:pPr algn="ctr" eaLnBrk="1" hangingPunct="1">
              <a:spcBef>
                <a:spcPct val="50000"/>
              </a:spcBef>
            </a:pPr>
            <a:endParaRPr lang="zh-CN" altLang="en-US" sz="3200" b="1" dirty="0">
              <a:solidFill>
                <a:srgbClr val="404040"/>
              </a:solidFill>
              <a:latin typeface="微软雅黑" panose="020B0503020204020204" pitchFamily="34" charset="-122"/>
              <a:ea typeface="微软雅黑" panose="020B0503020204020204" pitchFamily="34" charset="-122"/>
            </a:endParaRPr>
          </a:p>
        </p:txBody>
      </p:sp>
      <p:grpSp>
        <p:nvGrpSpPr>
          <p:cNvPr id="2" name="组合 6"/>
          <p:cNvGrpSpPr/>
          <p:nvPr/>
        </p:nvGrpSpPr>
        <p:grpSpPr bwMode="auto">
          <a:xfrm>
            <a:off x="2705101" y="1022351"/>
            <a:ext cx="6498167" cy="85725"/>
            <a:chOff x="5357217" y="1143000"/>
            <a:chExt cx="1490133" cy="101600"/>
          </a:xfrm>
        </p:grpSpPr>
        <p:cxnSp>
          <p:nvCxnSpPr>
            <p:cNvPr id="8" name="Straight Connector 30"/>
            <p:cNvCxnSpPr/>
            <p:nvPr/>
          </p:nvCxnSpPr>
          <p:spPr>
            <a:xfrm>
              <a:off x="5357217" y="1143000"/>
              <a:ext cx="1490133"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31"/>
            <p:cNvCxnSpPr/>
            <p:nvPr/>
          </p:nvCxnSpPr>
          <p:spPr>
            <a:xfrm>
              <a:off x="5509143" y="1244600"/>
              <a:ext cx="1186282"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51205" name="灯片编号占位符 2"/>
          <p:cNvSpPr>
            <a:spLocks noGrp="1"/>
          </p:cNvSpPr>
          <p:nvPr/>
        </p:nvSpPr>
        <p:spPr bwMode="auto">
          <a:xfrm>
            <a:off x="8737600" y="6245225"/>
            <a:ext cx="2844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eaLnBrk="1" hangingPunct="1"/>
            <a:fld id="{27607528-F394-4187-8E80-3CA7AF974E92}" type="slidenum">
              <a:rPr lang="en-US" altLang="zh-CN" sz="1000"/>
            </a:fld>
            <a:endParaRPr lang="en-US" altLang="zh-CN" sz="1000"/>
          </a:p>
        </p:txBody>
      </p:sp>
      <p:graphicFrame>
        <p:nvGraphicFramePr>
          <p:cNvPr id="20487" name="对象 211974"/>
          <p:cNvGraphicFramePr/>
          <p:nvPr/>
        </p:nvGraphicFramePr>
        <p:xfrm>
          <a:off x="4381500" y="2143126"/>
          <a:ext cx="5238751" cy="881063"/>
        </p:xfrm>
        <a:graphic>
          <a:graphicData uri="http://schemas.openxmlformats.org/presentationml/2006/ole">
            <mc:AlternateContent xmlns:mc="http://schemas.openxmlformats.org/markup-compatibility/2006">
              <mc:Choice xmlns:v="urn:schemas-microsoft-com:vml" Requires="v">
                <p:oleObj spid="_x0000_s36872" name="" r:id="rId2" imgW="1790065" imgH="393700" progId="Equation.3">
                  <p:embed/>
                </p:oleObj>
              </mc:Choice>
              <mc:Fallback>
                <p:oleObj name="" r:id="rId2" imgW="1790065" imgH="393700" progId="Equation.3">
                  <p:embed/>
                  <p:pic>
                    <p:nvPicPr>
                      <p:cNvPr id="0" name="图片 36871"/>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500" y="2143126"/>
                        <a:ext cx="5238751" cy="881063"/>
                      </a:xfrm>
                      <a:prstGeom prst="rect">
                        <a:avLst/>
                      </a:prstGeom>
                      <a:solidFill>
                        <a:schemeClr val="bg1"/>
                      </a:solidFill>
                      <a:ln>
                        <a:noFill/>
                      </a:ln>
                      <a:extLs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211973" name="流程图: 顺序访问存储器 211972"/>
          <p:cNvSpPr>
            <a:spLocks noChangeArrowheads="1"/>
          </p:cNvSpPr>
          <p:nvPr/>
        </p:nvSpPr>
        <p:spPr bwMode="auto">
          <a:xfrm>
            <a:off x="952501" y="2286000"/>
            <a:ext cx="2984500" cy="793750"/>
          </a:xfrm>
          <a:prstGeom prst="flowChartMagneticTape">
            <a:avLst/>
          </a:prstGeom>
          <a:solidFill>
            <a:srgbClr val="33CC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000" b="1">
                <a:latin typeface="微软雅黑" panose="020B0503020204020204" pitchFamily="34" charset="-122"/>
                <a:ea typeface="微软雅黑" panose="020B0503020204020204" pitchFamily="34" charset="-122"/>
              </a:rPr>
              <a:t>每股收益计算</a:t>
            </a:r>
            <a:endParaRPr lang="zh-CN" altLang="en-US" sz="2000" b="1">
              <a:latin typeface="微软雅黑" panose="020B0503020204020204" pitchFamily="34" charset="-122"/>
              <a:ea typeface="微软雅黑" panose="020B0503020204020204" pitchFamily="34" charset="-122"/>
            </a:endParaRPr>
          </a:p>
        </p:txBody>
      </p:sp>
      <p:sp>
        <p:nvSpPr>
          <p:cNvPr id="211974" name="流程图: 顺序访问存储器 211973"/>
          <p:cNvSpPr>
            <a:spLocks noChangeArrowheads="1"/>
          </p:cNvSpPr>
          <p:nvPr/>
        </p:nvSpPr>
        <p:spPr bwMode="auto">
          <a:xfrm>
            <a:off x="1047751" y="3941764"/>
            <a:ext cx="2986616" cy="795337"/>
          </a:xfrm>
          <a:prstGeom prst="flowChartMagneticTape">
            <a:avLst/>
          </a:prstGeom>
          <a:solidFill>
            <a:srgbClr val="33CC33"/>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1400" b="1">
                <a:latin typeface="微软雅黑" panose="020B0503020204020204" pitchFamily="34" charset="-122"/>
                <a:ea typeface="微软雅黑" panose="020B0503020204020204" pitchFamily="34" charset="-122"/>
              </a:rPr>
              <a:t>每股收益无差别点计算</a:t>
            </a:r>
            <a:endParaRPr lang="zh-CN" altLang="en-US" sz="1400" b="1">
              <a:latin typeface="微软雅黑" panose="020B0503020204020204" pitchFamily="34" charset="-122"/>
              <a:ea typeface="微软雅黑" panose="020B0503020204020204" pitchFamily="34" charset="-122"/>
            </a:endParaRPr>
          </a:p>
        </p:txBody>
      </p:sp>
      <p:graphicFrame>
        <p:nvGraphicFramePr>
          <p:cNvPr id="20490" name="对象 211976"/>
          <p:cNvGraphicFramePr/>
          <p:nvPr/>
        </p:nvGraphicFramePr>
        <p:xfrm>
          <a:off x="4379384" y="3429001"/>
          <a:ext cx="6764867" cy="1357313"/>
        </p:xfrm>
        <a:graphic>
          <a:graphicData uri="http://schemas.openxmlformats.org/presentationml/2006/ole">
            <mc:AlternateContent xmlns:mc="http://schemas.openxmlformats.org/markup-compatibility/2006">
              <mc:Choice xmlns:v="urn:schemas-microsoft-com:vml" Requires="v">
                <p:oleObj spid="_x0000_s36873" name="公式" r:id="rId4" imgW="2921000" imgH="660400" progId="Equation.3">
                  <p:embed/>
                </p:oleObj>
              </mc:Choice>
              <mc:Fallback>
                <p:oleObj name="公式" r:id="rId4" imgW="2921000" imgH="660400" progId="Equation.3">
                  <p:embed/>
                  <p:pic>
                    <p:nvPicPr>
                      <p:cNvPr id="0" name="图片 3687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79384" y="3429001"/>
                        <a:ext cx="6764867" cy="1357313"/>
                      </a:xfrm>
                      <a:prstGeom prst="rect">
                        <a:avLst/>
                      </a:prstGeom>
                      <a:solidFill>
                        <a:schemeClr val="bg1"/>
                      </a:solidFill>
                      <a:ln>
                        <a:noFill/>
                      </a:ln>
                      <a:extLst>
                        <a:ext uri="{91240B29-F687-4F45-9708-019B960494DF}">
                          <a14:hiddenLine xmlns:a14="http://schemas.microsoft.com/office/drawing/2010/main" w="38100">
                            <a:solidFill>
                              <a:srgbClr val="000000"/>
                            </a:solidFill>
                            <a:miter lim="800000"/>
                            <a:headEnd/>
                            <a:tailEnd/>
                          </a14:hiddenLine>
                        </a:ext>
                      </a:extLst>
                    </p:spPr>
                  </p:pic>
                </p:oleObj>
              </mc:Fallback>
            </mc:AlternateContent>
          </a:graphicData>
        </a:graphic>
      </p:graphicFrame>
      <p:sp>
        <p:nvSpPr>
          <p:cNvPr id="20491" name="文本框 4"/>
          <p:cNvSpPr txBox="1">
            <a:spLocks noChangeArrowheads="1"/>
          </p:cNvSpPr>
          <p:nvPr/>
        </p:nvSpPr>
        <p:spPr bwMode="auto">
          <a:xfrm>
            <a:off x="1047751" y="1357313"/>
            <a:ext cx="7173383"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dirty="0" smtClean="0">
                <a:latin typeface="微软雅黑" panose="020B0503020204020204" pitchFamily="34" charset="-122"/>
                <a:ea typeface="微软雅黑" panose="020B0503020204020204" pitchFamily="34" charset="-122"/>
              </a:rPr>
              <a:t>（</a:t>
            </a:r>
            <a:r>
              <a:rPr lang="en-US" altLang="zh-CN" sz="2800" b="1" dirty="0" smtClean="0">
                <a:latin typeface="微软雅黑" panose="020B0503020204020204" pitchFamily="34" charset="-122"/>
                <a:ea typeface="微软雅黑" panose="020B0503020204020204" pitchFamily="34" charset="-122"/>
              </a:rPr>
              <a:t>1</a:t>
            </a:r>
            <a:r>
              <a:rPr lang="zh-CN" altLang="en-US" sz="2800" b="1" dirty="0" smtClean="0">
                <a:latin typeface="微软雅黑" panose="020B0503020204020204" pitchFamily="34" charset="-122"/>
                <a:ea typeface="微软雅黑" panose="020B0503020204020204" pitchFamily="34" charset="-122"/>
              </a:rPr>
              <a:t>）计算</a:t>
            </a:r>
            <a:r>
              <a:rPr lang="zh-CN" altLang="en-US" sz="2800" b="1" dirty="0">
                <a:latin typeface="微软雅黑" panose="020B0503020204020204" pitchFamily="34" charset="-122"/>
                <a:ea typeface="微软雅黑" panose="020B0503020204020204" pitchFamily="34" charset="-122"/>
              </a:rPr>
              <a:t>每股收益无差别点</a:t>
            </a:r>
            <a:r>
              <a:rPr lang="en-US" altLang="zh-CN" sz="2800" b="1" dirty="0">
                <a:latin typeface="微软雅黑" panose="020B0503020204020204" pitchFamily="34" charset="-122"/>
                <a:ea typeface="微软雅黑" panose="020B0503020204020204" pitchFamily="34" charset="-122"/>
              </a:rPr>
              <a:t>EBIT</a:t>
            </a:r>
            <a:endParaRPr lang="en-US" altLang="zh-CN" sz="2800" b="1" dirty="0">
              <a:latin typeface="微软雅黑" panose="020B0503020204020204" pitchFamily="34" charset="-122"/>
              <a:ea typeface="微软雅黑" panose="020B0503020204020204" pitchFamily="34" charset="-122"/>
            </a:endParaRPr>
          </a:p>
        </p:txBody>
      </p:sp>
      <p:sp>
        <p:nvSpPr>
          <p:cNvPr id="258061" name="文本框 4"/>
          <p:cNvSpPr txBox="1">
            <a:spLocks noChangeArrowheads="1"/>
          </p:cNvSpPr>
          <p:nvPr/>
        </p:nvSpPr>
        <p:spPr bwMode="auto">
          <a:xfrm>
            <a:off x="1155701" y="5286375"/>
            <a:ext cx="8851900" cy="1219200"/>
          </a:xfrm>
          <a:prstGeom prst="rect">
            <a:avLst/>
          </a:prstGeom>
          <a:noFill/>
          <a:ln w="31750">
            <a:solidFill>
              <a:schemeClr val="tx1"/>
            </a:solidFill>
            <a:rou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en-US" altLang="zh-CN" sz="2400">
              <a:latin typeface="微软雅黑" panose="020B0503020204020204" pitchFamily="34" charset="-122"/>
              <a:ea typeface="微软雅黑" panose="020B0503020204020204" pitchFamily="34" charset="-122"/>
            </a:endParaRPr>
          </a:p>
          <a:p>
            <a:pPr eaLnBrk="1" hangingPunct="1"/>
            <a:r>
              <a:rPr lang="en-US" altLang="zh-CN" sz="2400">
                <a:latin typeface="微软雅黑" panose="020B0503020204020204" pitchFamily="34" charset="-122"/>
                <a:ea typeface="微软雅黑" panose="020B0503020204020204" pitchFamily="34" charset="-122"/>
              </a:rPr>
              <a:t>EBIT</a:t>
            </a:r>
            <a:r>
              <a:rPr lang="zh-CN" altLang="en-US" sz="2400">
                <a:latin typeface="微软雅黑" panose="020B0503020204020204" pitchFamily="34" charset="-122"/>
                <a:ea typeface="微软雅黑" panose="020B0503020204020204" pitchFamily="34" charset="-122"/>
              </a:rPr>
              <a:t>：每股收益无差别点</a:t>
            </a:r>
            <a:r>
              <a:rPr lang="en-US" altLang="zh-CN" sz="2400">
                <a:latin typeface="微软雅黑" panose="020B0503020204020204" pitchFamily="34" charset="-122"/>
                <a:ea typeface="微软雅黑" panose="020B0503020204020204" pitchFamily="34" charset="-122"/>
              </a:rPr>
              <a:t>EBIT</a:t>
            </a:r>
            <a:endParaRPr lang="en-US" altLang="zh-CN" sz="2400">
              <a:latin typeface="微软雅黑" panose="020B0503020204020204" pitchFamily="34" charset="-122"/>
              <a:ea typeface="微软雅黑" panose="020B0503020204020204" pitchFamily="34" charset="-122"/>
            </a:endParaRPr>
          </a:p>
          <a:p>
            <a:pPr eaLnBrk="1" hangingPunct="1"/>
            <a:endParaRPr lang="en-US" altLang="zh-CN" sz="2400">
              <a:latin typeface="微软雅黑" panose="020B0503020204020204" pitchFamily="34" charset="-122"/>
              <a:ea typeface="微软雅黑" panose="020B0503020204020204" pitchFamily="34" charset="-122"/>
            </a:endParaRPr>
          </a:p>
        </p:txBody>
      </p:sp>
      <p:sp>
        <p:nvSpPr>
          <p:cNvPr id="51212" name="直接连接符 20492"/>
          <p:cNvSpPr>
            <a:spLocks noChangeShapeType="1"/>
          </p:cNvSpPr>
          <p:nvPr/>
        </p:nvSpPr>
        <p:spPr bwMode="auto">
          <a:xfrm flipV="1">
            <a:off x="1333500" y="5661025"/>
            <a:ext cx="863600" cy="0"/>
          </a:xfrm>
          <a:prstGeom prst="line">
            <a:avLst/>
          </a:prstGeom>
          <a:noFill/>
          <a:ln w="28575">
            <a:solidFill>
              <a:schemeClr val="tx1"/>
            </a:solidFill>
            <a:round/>
          </a:ln>
          <a:extLst>
            <a:ext uri="{909E8E84-426E-40DD-AFC4-6F175D3DCCD1}">
              <a14:hiddenFill xmlns:a14="http://schemas.microsoft.com/office/drawing/2010/main">
                <a:noFill/>
              </a14:hiddenFill>
            </a:ext>
          </a:extLst>
        </p:spPr>
        <p:txBody>
          <a:bodyPr/>
          <a:lstStyle/>
          <a:p>
            <a:endParaRPr lang="zh-CN" altLang="en-US"/>
          </a:p>
        </p:txBody>
      </p:sp>
      <p:cxnSp>
        <p:nvCxnSpPr>
          <p:cNvPr id="3" name="直接连接符 2"/>
          <p:cNvCxnSpPr/>
          <p:nvPr/>
        </p:nvCxnSpPr>
        <p:spPr>
          <a:xfrm rot="16200000" flipH="1">
            <a:off x="5024439" y="4262438"/>
            <a:ext cx="1000125" cy="133350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 name="减号 9"/>
          <p:cNvSpPr/>
          <p:nvPr/>
        </p:nvSpPr>
        <p:spPr>
          <a:xfrm>
            <a:off x="7907867" y="3870325"/>
            <a:ext cx="1295400" cy="71438"/>
          </a:xfrm>
          <a:prstGeom prst="mathMinus">
            <a:avLst/>
          </a:prstGeom>
          <a:solidFill>
            <a:schemeClr val="tx1"/>
          </a:solidFill>
          <a:ln w="9525"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noProof="1"/>
          </a:p>
        </p:txBody>
      </p:sp>
      <p:sp>
        <p:nvSpPr>
          <p:cNvPr id="11" name="减号 10"/>
          <p:cNvSpPr/>
          <p:nvPr/>
        </p:nvSpPr>
        <p:spPr>
          <a:xfrm>
            <a:off x="4381500" y="3905250"/>
            <a:ext cx="1295400" cy="71438"/>
          </a:xfrm>
          <a:prstGeom prst="mathMinus">
            <a:avLst/>
          </a:prstGeom>
          <a:solidFill>
            <a:schemeClr val="tx1"/>
          </a:solidFill>
          <a:ln w="9525" cmpd="sng">
            <a:solidFill>
              <a:schemeClr val="tx1"/>
            </a:solidFill>
            <a:prstDash val="solid"/>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noProof="1"/>
          </a:p>
        </p:txBody>
      </p:sp>
      <p:cxnSp>
        <p:nvCxnSpPr>
          <p:cNvPr id="18" name="直接连接符 17"/>
          <p:cNvCxnSpPr/>
          <p:nvPr/>
        </p:nvCxnSpPr>
        <p:spPr>
          <a:xfrm rot="10800000" flipV="1">
            <a:off x="6191251" y="4357688"/>
            <a:ext cx="2330449" cy="1071562"/>
          </a:xfrm>
          <a:prstGeom prst="line">
            <a:avLst/>
          </a:prstGeom>
          <a:ln w="28575"/>
        </p:spPr>
        <p:style>
          <a:lnRef idx="1">
            <a:schemeClr val="accent1"/>
          </a:lnRef>
          <a:fillRef idx="0">
            <a:schemeClr val="accent1"/>
          </a:fillRef>
          <a:effectRef idx="0">
            <a:schemeClr val="accent1"/>
          </a:effectRef>
          <a:fontRef idx="minor">
            <a:schemeClr val="tx1"/>
          </a:fontRef>
        </p:style>
      </p:cxn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491"/>
                                        </p:tgtEl>
                                        <p:attrNameLst>
                                          <p:attrName>style.visibility</p:attrName>
                                        </p:attrNameLst>
                                      </p:cBhvr>
                                      <p:to>
                                        <p:strVal val="visible"/>
                                      </p:to>
                                    </p:set>
                                    <p:animEffect transition="in" filter="wipe(down)">
                                      <p:cBhvr>
                                        <p:cTn id="12" dur="500"/>
                                        <p:tgtEl>
                                          <p:spTgt spid="2049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11973"/>
                                        </p:tgtEl>
                                        <p:attrNameLst>
                                          <p:attrName>style.visibility</p:attrName>
                                        </p:attrNameLst>
                                      </p:cBhvr>
                                      <p:to>
                                        <p:strVal val="visible"/>
                                      </p:to>
                                    </p:set>
                                    <p:animEffect transition="in" filter="wipe(left)">
                                      <p:cBhvr>
                                        <p:cTn id="17" dur="500"/>
                                        <p:tgtEl>
                                          <p:spTgt spid="211973"/>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20487"/>
                                        </p:tgtEl>
                                        <p:attrNameLst>
                                          <p:attrName>style.visibility</p:attrName>
                                        </p:attrNameLst>
                                      </p:cBhvr>
                                      <p:to>
                                        <p:strVal val="visible"/>
                                      </p:to>
                                    </p:set>
                                    <p:anim calcmode="lin" valueType="num">
                                      <p:cBhvr additive="base">
                                        <p:cTn id="22" dur="500" fill="hold"/>
                                        <p:tgtEl>
                                          <p:spTgt spid="20487"/>
                                        </p:tgtEl>
                                        <p:attrNameLst>
                                          <p:attrName>ppt_x</p:attrName>
                                        </p:attrNameLst>
                                      </p:cBhvr>
                                      <p:tavLst>
                                        <p:tav tm="0">
                                          <p:val>
                                            <p:strVal val="1+#ppt_w/2"/>
                                          </p:val>
                                        </p:tav>
                                        <p:tav tm="100000">
                                          <p:val>
                                            <p:strVal val="#ppt_x"/>
                                          </p:val>
                                        </p:tav>
                                      </p:tavLst>
                                    </p:anim>
                                    <p:anim calcmode="lin" valueType="num">
                                      <p:cBhvr additive="base">
                                        <p:cTn id="23" dur="500" fill="hold"/>
                                        <p:tgtEl>
                                          <p:spTgt spid="20487"/>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11974"/>
                                        </p:tgtEl>
                                        <p:attrNameLst>
                                          <p:attrName>style.visibility</p:attrName>
                                        </p:attrNameLst>
                                      </p:cBhvr>
                                      <p:to>
                                        <p:strVal val="visible"/>
                                      </p:to>
                                    </p:set>
                                    <p:animEffect transition="in" filter="wipe(left)">
                                      <p:cBhvr>
                                        <p:cTn id="28" dur="500"/>
                                        <p:tgtEl>
                                          <p:spTgt spid="211974"/>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nodeType="clickEffect">
                                  <p:stCondLst>
                                    <p:cond delay="0"/>
                                  </p:stCondLst>
                                  <p:childTnLst>
                                    <p:set>
                                      <p:cBhvr>
                                        <p:cTn id="32" dur="1" fill="hold">
                                          <p:stCondLst>
                                            <p:cond delay="0"/>
                                          </p:stCondLst>
                                        </p:cTn>
                                        <p:tgtEl>
                                          <p:spTgt spid="20490"/>
                                        </p:tgtEl>
                                        <p:attrNameLst>
                                          <p:attrName>style.visibility</p:attrName>
                                        </p:attrNameLst>
                                      </p:cBhvr>
                                      <p:to>
                                        <p:strVal val="visible"/>
                                      </p:to>
                                    </p:set>
                                    <p:anim calcmode="lin" valueType="num">
                                      <p:cBhvr additive="base">
                                        <p:cTn id="33" dur="500" fill="hold"/>
                                        <p:tgtEl>
                                          <p:spTgt spid="20490"/>
                                        </p:tgtEl>
                                        <p:attrNameLst>
                                          <p:attrName>ppt_x</p:attrName>
                                        </p:attrNameLst>
                                      </p:cBhvr>
                                      <p:tavLst>
                                        <p:tav tm="0">
                                          <p:val>
                                            <p:strVal val="1+#ppt_w/2"/>
                                          </p:val>
                                        </p:tav>
                                        <p:tav tm="100000">
                                          <p:val>
                                            <p:strVal val="#ppt_x"/>
                                          </p:val>
                                        </p:tav>
                                      </p:tavLst>
                                    </p:anim>
                                    <p:anim calcmode="lin" valueType="num">
                                      <p:cBhvr additive="base">
                                        <p:cTn id="34" dur="500" fill="hold"/>
                                        <p:tgtEl>
                                          <p:spTgt spid="20490"/>
                                        </p:tgtEl>
                                        <p:attrNameLst>
                                          <p:attrName>ppt_y</p:attrName>
                                        </p:attrNameLst>
                                      </p:cBhvr>
                                      <p:tavLst>
                                        <p:tav tm="0">
                                          <p:val>
                                            <p:strVal val="#ppt_y"/>
                                          </p:val>
                                        </p:tav>
                                        <p:tav tm="100000">
                                          <p:val>
                                            <p:strVal val="#ppt_y"/>
                                          </p:val>
                                        </p:tav>
                                      </p:tavLst>
                                    </p:anim>
                                  </p:childTnLst>
                                </p:cTn>
                              </p:par>
                              <p:par>
                                <p:cTn id="35" presetID="2" presetClass="entr" presetSubtype="2"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additive="base">
                                        <p:cTn id="37" dur="500" fill="hold"/>
                                        <p:tgtEl>
                                          <p:spTgt spid="11"/>
                                        </p:tgtEl>
                                        <p:attrNameLst>
                                          <p:attrName>ppt_x</p:attrName>
                                        </p:attrNameLst>
                                      </p:cBhvr>
                                      <p:tavLst>
                                        <p:tav tm="0">
                                          <p:val>
                                            <p:strVal val="1+#ppt_w/2"/>
                                          </p:val>
                                        </p:tav>
                                        <p:tav tm="100000">
                                          <p:val>
                                            <p:strVal val="#ppt_x"/>
                                          </p:val>
                                        </p:tav>
                                      </p:tavLst>
                                    </p:anim>
                                    <p:anim calcmode="lin" valueType="num">
                                      <p:cBhvr additive="base">
                                        <p:cTn id="38" dur="500" fill="hold"/>
                                        <p:tgtEl>
                                          <p:spTgt spid="11"/>
                                        </p:tgtEl>
                                        <p:attrNameLst>
                                          <p:attrName>ppt_y</p:attrName>
                                        </p:attrNameLst>
                                      </p:cBhvr>
                                      <p:tavLst>
                                        <p:tav tm="0">
                                          <p:val>
                                            <p:strVal val="#ppt_y"/>
                                          </p:val>
                                        </p:tav>
                                        <p:tav tm="100000">
                                          <p:val>
                                            <p:strVal val="#ppt_y"/>
                                          </p:val>
                                        </p:tav>
                                      </p:tavLst>
                                    </p:anim>
                                  </p:childTnLst>
                                </p:cTn>
                              </p:par>
                              <p:par>
                                <p:cTn id="39" presetID="2" presetClass="entr" presetSubtype="2"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1+#ppt_w/2"/>
                                          </p:val>
                                        </p:tav>
                                        <p:tav tm="100000">
                                          <p:val>
                                            <p:strVal val="#ppt_x"/>
                                          </p:val>
                                        </p:tav>
                                      </p:tavLst>
                                    </p:anim>
                                    <p:anim calcmode="lin" valueType="num">
                                      <p:cBhvr additive="base">
                                        <p:cTn id="42"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258061"/>
                                        </p:tgtEl>
                                        <p:attrNameLst>
                                          <p:attrName>style.visibility</p:attrName>
                                        </p:attrNameLst>
                                      </p:cBhvr>
                                      <p:to>
                                        <p:strVal val="visible"/>
                                      </p:to>
                                    </p:set>
                                    <p:animEffect transition="in" filter="wipe(down)">
                                      <p:cBhvr>
                                        <p:cTn id="47" dur="500"/>
                                        <p:tgtEl>
                                          <p:spTgt spid="258061"/>
                                        </p:tgtEl>
                                      </p:cBhvr>
                                    </p:animEffect>
                                  </p:childTnLst>
                                </p:cTn>
                              </p:par>
                              <p:par>
                                <p:cTn id="48" presetID="22" presetClass="entr" presetSubtype="8" fill="hold"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left)">
                                      <p:cBhvr>
                                        <p:cTn id="5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73" grpId="0" animBg="1"/>
      <p:bldP spid="211974" grpId="0" animBg="1"/>
      <p:bldP spid="20491" grpId="0"/>
      <p:bldP spid="258061" grpId="0" bldLvl="0" animBg="1"/>
    </p:bld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pSp>
        <p:nvGrpSpPr>
          <p:cNvPr id="7" name="组合 243715"/>
          <p:cNvGrpSpPr>
            <a:grpSpLocks noChangeAspect="1"/>
          </p:cNvGrpSpPr>
          <p:nvPr/>
        </p:nvGrpSpPr>
        <p:grpSpPr bwMode="auto">
          <a:xfrm>
            <a:off x="2880489" y="1647153"/>
            <a:ext cx="7019717" cy="4345953"/>
            <a:chOff x="2290" y="7383"/>
            <a:chExt cx="9367" cy="5835"/>
          </a:xfrm>
        </p:grpSpPr>
        <p:sp>
          <p:nvSpPr>
            <p:cNvPr id="11354" name="矩形 243716"/>
            <p:cNvSpPr>
              <a:spLocks noChangeAspect="1" noChangeArrowheads="1"/>
            </p:cNvSpPr>
            <p:nvPr/>
          </p:nvSpPr>
          <p:spPr bwMode="auto">
            <a:xfrm>
              <a:off x="2487" y="7383"/>
              <a:ext cx="9170" cy="5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800"/>
            </a:p>
          </p:txBody>
        </p:sp>
        <p:sp>
          <p:nvSpPr>
            <p:cNvPr id="11355" name="直接连接符 243717"/>
            <p:cNvSpPr>
              <a:spLocks noChangeShapeType="1"/>
            </p:cNvSpPr>
            <p:nvPr/>
          </p:nvSpPr>
          <p:spPr bwMode="auto">
            <a:xfrm>
              <a:off x="2290" y="12223"/>
              <a:ext cx="7396" cy="0"/>
            </a:xfrm>
            <a:prstGeom prst="line">
              <a:avLst/>
            </a:prstGeom>
            <a:noFill/>
            <a:ln w="28575">
              <a:solidFill>
                <a:srgbClr val="000000"/>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11356" name="直接连接符 243718"/>
            <p:cNvSpPr>
              <a:spLocks noChangeShapeType="1"/>
            </p:cNvSpPr>
            <p:nvPr/>
          </p:nvSpPr>
          <p:spPr bwMode="auto">
            <a:xfrm flipV="1">
              <a:off x="2290" y="7481"/>
              <a:ext cx="0" cy="4742"/>
            </a:xfrm>
            <a:prstGeom prst="line">
              <a:avLst/>
            </a:prstGeom>
            <a:noFill/>
            <a:ln w="28575">
              <a:solidFill>
                <a:srgbClr val="000000"/>
              </a:solidFill>
              <a:round/>
              <a:tailEnd type="triangle" w="med" len="med"/>
            </a:ln>
            <a:extLst>
              <a:ext uri="{909E8E84-426E-40DD-AFC4-6F175D3DCCD1}">
                <a14:hiddenFill xmlns:a14="http://schemas.microsoft.com/office/drawing/2010/main">
                  <a:noFill/>
                </a14:hiddenFill>
              </a:ext>
            </a:extLst>
          </p:spPr>
          <p:txBody>
            <a:bodyPr rot="10800000"/>
            <a:lstStyle/>
            <a:p>
              <a:endParaRPr lang="zh-CN" altLang="en-US"/>
            </a:p>
          </p:txBody>
        </p:sp>
        <p:sp>
          <p:nvSpPr>
            <p:cNvPr id="11357" name="直接连接符 243719"/>
            <p:cNvSpPr>
              <a:spLocks noChangeShapeType="1"/>
            </p:cNvSpPr>
            <p:nvPr/>
          </p:nvSpPr>
          <p:spPr bwMode="auto">
            <a:xfrm flipV="1">
              <a:off x="2686" y="9160"/>
              <a:ext cx="5126" cy="3063"/>
            </a:xfrm>
            <a:prstGeom prst="line">
              <a:avLst/>
            </a:prstGeom>
            <a:noFill/>
            <a:ln w="28575">
              <a:solidFill>
                <a:srgbClr val="262673"/>
              </a:solidFill>
              <a:round/>
            </a:ln>
            <a:extLst>
              <a:ext uri="{909E8E84-426E-40DD-AFC4-6F175D3DCCD1}">
                <a14:hiddenFill xmlns:a14="http://schemas.microsoft.com/office/drawing/2010/main">
                  <a:noFill/>
                </a14:hiddenFill>
              </a:ext>
            </a:extLst>
          </p:spPr>
          <p:txBody>
            <a:bodyPr rot="10800000"/>
            <a:lstStyle/>
            <a:p>
              <a:endParaRPr lang="zh-CN" altLang="en-US"/>
            </a:p>
          </p:txBody>
        </p:sp>
        <p:sp>
          <p:nvSpPr>
            <p:cNvPr id="11358" name="直接连接符 243720"/>
            <p:cNvSpPr>
              <a:spLocks noChangeShapeType="1"/>
            </p:cNvSpPr>
            <p:nvPr/>
          </p:nvSpPr>
          <p:spPr bwMode="auto">
            <a:xfrm flipV="1">
              <a:off x="3670" y="8470"/>
              <a:ext cx="3748" cy="3753"/>
            </a:xfrm>
            <a:prstGeom prst="line">
              <a:avLst/>
            </a:prstGeom>
            <a:noFill/>
            <a:ln w="28575">
              <a:solidFill>
                <a:srgbClr val="FF0000"/>
              </a:solidFill>
              <a:round/>
            </a:ln>
            <a:extLst>
              <a:ext uri="{909E8E84-426E-40DD-AFC4-6F175D3DCCD1}">
                <a14:hiddenFill xmlns:a14="http://schemas.microsoft.com/office/drawing/2010/main">
                  <a:noFill/>
                </a14:hiddenFill>
              </a:ext>
            </a:extLst>
          </p:spPr>
          <p:txBody>
            <a:bodyPr rot="10800000"/>
            <a:lstStyle/>
            <a:p>
              <a:endParaRPr lang="zh-CN" altLang="en-US"/>
            </a:p>
          </p:txBody>
        </p:sp>
        <p:sp>
          <p:nvSpPr>
            <p:cNvPr id="11359" name="文本框 243721"/>
            <p:cNvSpPr txBox="1">
              <a:spLocks noChangeArrowheads="1"/>
            </p:cNvSpPr>
            <p:nvPr/>
          </p:nvSpPr>
          <p:spPr bwMode="auto">
            <a:xfrm>
              <a:off x="2487" y="7383"/>
              <a:ext cx="2170" cy="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0409" tIns="35204" rIns="70409" bIns="35204"/>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just" eaLnBrk="1" hangingPunct="1">
                <a:spcBef>
                  <a:spcPct val="0"/>
                </a:spcBef>
                <a:buFontTx/>
                <a:buNone/>
              </a:pPr>
              <a:r>
                <a:rPr lang="zh-CN" altLang="en-US" sz="1800" b="1" dirty="0">
                  <a:solidFill>
                    <a:srgbClr val="000000"/>
                  </a:solidFill>
                  <a:latin typeface="微软雅黑" panose="020B0503020204020204" pitchFamily="34" charset="-122"/>
                  <a:ea typeface="微软雅黑" panose="020B0503020204020204" pitchFamily="34" charset="-122"/>
                </a:rPr>
                <a:t>每股收益</a:t>
              </a:r>
              <a:endParaRPr lang="zh-CN" altLang="en-US" sz="1800" b="1" dirty="0">
                <a:solidFill>
                  <a:srgbClr val="000000"/>
                </a:solidFill>
                <a:latin typeface="微软雅黑" panose="020B0503020204020204" pitchFamily="34" charset="-122"/>
                <a:ea typeface="微软雅黑" panose="020B0503020204020204" pitchFamily="34" charset="-122"/>
              </a:endParaRPr>
            </a:p>
          </p:txBody>
        </p:sp>
        <p:sp>
          <p:nvSpPr>
            <p:cNvPr id="11360" name="直接连接符 243722"/>
            <p:cNvSpPr>
              <a:spLocks noChangeShapeType="1"/>
            </p:cNvSpPr>
            <p:nvPr/>
          </p:nvSpPr>
          <p:spPr bwMode="auto">
            <a:xfrm flipH="1">
              <a:off x="2290" y="10740"/>
              <a:ext cx="2861" cy="0"/>
            </a:xfrm>
            <a:prstGeom prst="line">
              <a:avLst/>
            </a:prstGeom>
            <a:noFill/>
            <a:ln w="28575">
              <a:solidFill>
                <a:srgbClr val="000000"/>
              </a:solidFill>
              <a:prstDash val="dash"/>
              <a:round/>
            </a:ln>
            <a:extLst>
              <a:ext uri="{909E8E84-426E-40DD-AFC4-6F175D3DCCD1}">
                <a14:hiddenFill xmlns:a14="http://schemas.microsoft.com/office/drawing/2010/main">
                  <a:noFill/>
                </a14:hiddenFill>
              </a:ext>
            </a:extLst>
          </p:spPr>
          <p:txBody>
            <a:bodyPr/>
            <a:lstStyle/>
            <a:p>
              <a:endParaRPr lang="zh-CN" altLang="en-US"/>
            </a:p>
          </p:txBody>
        </p:sp>
        <p:sp>
          <p:nvSpPr>
            <p:cNvPr id="11361" name="直接连接符 243723"/>
            <p:cNvSpPr>
              <a:spLocks noChangeShapeType="1"/>
            </p:cNvSpPr>
            <p:nvPr/>
          </p:nvSpPr>
          <p:spPr bwMode="auto">
            <a:xfrm>
              <a:off x="5151" y="10740"/>
              <a:ext cx="0" cy="1483"/>
            </a:xfrm>
            <a:prstGeom prst="line">
              <a:avLst/>
            </a:prstGeom>
            <a:noFill/>
            <a:ln w="28575">
              <a:solidFill>
                <a:srgbClr val="000000"/>
              </a:solidFill>
              <a:prstDash val="dash"/>
              <a:round/>
            </a:ln>
            <a:extLst>
              <a:ext uri="{909E8E84-426E-40DD-AFC4-6F175D3DCCD1}">
                <a14:hiddenFill xmlns:a14="http://schemas.microsoft.com/office/drawing/2010/main">
                  <a:noFill/>
                </a14:hiddenFill>
              </a:ext>
            </a:extLst>
          </p:spPr>
          <p:txBody>
            <a:bodyPr/>
            <a:lstStyle/>
            <a:p>
              <a:endParaRPr lang="zh-CN" altLang="en-US"/>
            </a:p>
          </p:txBody>
        </p:sp>
        <p:sp>
          <p:nvSpPr>
            <p:cNvPr id="11362" name="文本框 243725"/>
            <p:cNvSpPr txBox="1">
              <a:spLocks noChangeArrowheads="1"/>
            </p:cNvSpPr>
            <p:nvPr/>
          </p:nvSpPr>
          <p:spPr bwMode="auto">
            <a:xfrm>
              <a:off x="8252" y="12320"/>
              <a:ext cx="3405" cy="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0409" tIns="35204" rIns="70409" bIns="35204"/>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just" eaLnBrk="1" hangingPunct="1">
                <a:spcBef>
                  <a:spcPct val="0"/>
                </a:spcBef>
                <a:buFontTx/>
                <a:buNone/>
              </a:pPr>
              <a:r>
                <a:rPr lang="zh-CN" altLang="en-US" sz="1800" b="1" dirty="0">
                  <a:solidFill>
                    <a:srgbClr val="000000"/>
                  </a:solidFill>
                  <a:latin typeface="微软雅黑" panose="020B0503020204020204" pitchFamily="34" charset="-122"/>
                  <a:ea typeface="微软雅黑" panose="020B0503020204020204" pitchFamily="34" charset="-122"/>
                </a:rPr>
                <a:t>息税前利润</a:t>
              </a:r>
              <a:endParaRPr lang="zh-CN" altLang="en-US" sz="1800" b="1" dirty="0">
                <a:solidFill>
                  <a:srgbClr val="000000"/>
                </a:solidFill>
                <a:latin typeface="微软雅黑" panose="020B0503020204020204" pitchFamily="34" charset="-122"/>
                <a:ea typeface="微软雅黑" panose="020B0503020204020204" pitchFamily="34" charset="-122"/>
              </a:endParaRPr>
            </a:p>
          </p:txBody>
        </p:sp>
        <p:sp>
          <p:nvSpPr>
            <p:cNvPr id="11363" name="文本框 243726"/>
            <p:cNvSpPr txBox="1">
              <a:spLocks noChangeArrowheads="1"/>
            </p:cNvSpPr>
            <p:nvPr/>
          </p:nvSpPr>
          <p:spPr bwMode="auto">
            <a:xfrm rot="-2637502">
              <a:off x="5378" y="8147"/>
              <a:ext cx="2563" cy="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0409" tIns="35204" rIns="70409" bIns="35204"/>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just" eaLnBrk="1" hangingPunct="1">
                <a:spcBef>
                  <a:spcPct val="0"/>
                </a:spcBef>
                <a:buFontTx/>
                <a:buNone/>
              </a:pPr>
              <a:r>
                <a:rPr lang="zh-CN" altLang="en-US" sz="1800" b="1" dirty="0">
                  <a:solidFill>
                    <a:srgbClr val="FF0000"/>
                  </a:solidFill>
                  <a:latin typeface="微软雅黑" panose="020B0503020204020204" pitchFamily="34" charset="-122"/>
                  <a:ea typeface="微软雅黑" panose="020B0503020204020204" pitchFamily="34" charset="-122"/>
                </a:rPr>
                <a:t>负债筹资</a:t>
              </a:r>
              <a:endParaRPr lang="zh-CN" altLang="en-US" sz="1800" b="1" dirty="0">
                <a:solidFill>
                  <a:srgbClr val="FF0000"/>
                </a:solidFill>
                <a:latin typeface="微软雅黑" panose="020B0503020204020204" pitchFamily="34" charset="-122"/>
                <a:ea typeface="微软雅黑" panose="020B0503020204020204" pitchFamily="34" charset="-122"/>
              </a:endParaRPr>
            </a:p>
          </p:txBody>
        </p:sp>
        <p:sp>
          <p:nvSpPr>
            <p:cNvPr id="11364" name="文本框 243727"/>
            <p:cNvSpPr txBox="1">
              <a:spLocks noChangeArrowheads="1"/>
            </p:cNvSpPr>
            <p:nvPr/>
          </p:nvSpPr>
          <p:spPr bwMode="auto">
            <a:xfrm rot="-1893808">
              <a:off x="6785" y="9293"/>
              <a:ext cx="2336" cy="5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70409" tIns="35204" rIns="70409" bIns="35204"/>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just" eaLnBrk="1" hangingPunct="1">
                <a:spcBef>
                  <a:spcPct val="0"/>
                </a:spcBef>
                <a:buFontTx/>
                <a:buNone/>
              </a:pPr>
              <a:r>
                <a:rPr lang="zh-CN" altLang="en-US" sz="1800" b="1" dirty="0">
                  <a:solidFill>
                    <a:srgbClr val="7575D1"/>
                  </a:solidFill>
                  <a:latin typeface="微软雅黑" panose="020B0503020204020204" pitchFamily="34" charset="-122"/>
                  <a:ea typeface="微软雅黑" panose="020B0503020204020204" pitchFamily="34" charset="-122"/>
                </a:rPr>
                <a:t>权益筹资</a:t>
              </a:r>
              <a:endParaRPr lang="zh-CN" altLang="en-US" sz="1800" b="1" dirty="0">
                <a:solidFill>
                  <a:srgbClr val="7575D1"/>
                </a:solidFill>
                <a:latin typeface="微软雅黑" panose="020B0503020204020204" pitchFamily="34" charset="-122"/>
                <a:ea typeface="微软雅黑" panose="020B0503020204020204" pitchFamily="34" charset="-122"/>
              </a:endParaRPr>
            </a:p>
          </p:txBody>
        </p:sp>
      </p:grpSp>
      <p:sp>
        <p:nvSpPr>
          <p:cNvPr id="103" name="灯片编号占位符 2"/>
          <p:cNvSpPr>
            <a:spLocks noGrp="1"/>
          </p:cNvSpPr>
          <p:nvPr>
            <p:ph type="sldNum" sz="quarter" idx="12"/>
          </p:nvPr>
        </p:nvSpPr>
        <p:spPr>
          <a:xfrm>
            <a:off x="11323638" y="6240463"/>
            <a:ext cx="495300" cy="354012"/>
          </a:xfrm>
        </p:spPr>
        <p:txBody>
          <a:bodyPr/>
          <a:lstStyle/>
          <a:p>
            <a:pPr>
              <a:defRPr/>
            </a:pPr>
            <a:fld id="{E5EB1D4E-2E73-443E-A201-C8E314B58ACE}" type="slidenum">
              <a:rPr lang="en-US"/>
            </a:fld>
            <a:endParaRPr lang="en-US" dirty="0"/>
          </a:p>
        </p:txBody>
      </p:sp>
      <p:sp>
        <p:nvSpPr>
          <p:cNvPr id="104" name="Text Box 3"/>
          <p:cNvSpPr txBox="1">
            <a:spLocks noChangeArrowheads="1"/>
          </p:cNvSpPr>
          <p:nvPr/>
        </p:nvSpPr>
        <p:spPr bwMode="auto">
          <a:xfrm>
            <a:off x="2758645" y="142708"/>
            <a:ext cx="66246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buFontTx/>
              <a:buNone/>
            </a:pPr>
            <a:r>
              <a:rPr lang="en-US" altLang="zh-CN" sz="3600" b="1" dirty="0" smtClean="0">
                <a:solidFill>
                  <a:srgbClr val="404040"/>
                </a:solidFill>
                <a:latin typeface="微软雅黑" panose="020B0503020204020204" pitchFamily="34" charset="-122"/>
                <a:ea typeface="微软雅黑" panose="020B0503020204020204" pitchFamily="34" charset="-122"/>
              </a:rPr>
              <a:t>2.</a:t>
            </a:r>
            <a:r>
              <a:rPr lang="zh-CN" altLang="en-US" sz="3600" b="1" dirty="0" smtClean="0">
                <a:solidFill>
                  <a:srgbClr val="404040"/>
                </a:solidFill>
                <a:latin typeface="微软雅黑" panose="020B0503020204020204" pitchFamily="34" charset="-122"/>
                <a:ea typeface="微软雅黑" panose="020B0503020204020204" pitchFamily="34" charset="-122"/>
              </a:rPr>
              <a:t>每</a:t>
            </a:r>
            <a:r>
              <a:rPr lang="zh-CN" altLang="en-US" sz="3600" b="1" dirty="0">
                <a:solidFill>
                  <a:srgbClr val="404040"/>
                </a:solidFill>
                <a:latin typeface="微软雅黑" panose="020B0503020204020204" pitchFamily="34" charset="-122"/>
                <a:ea typeface="微软雅黑" panose="020B0503020204020204" pitchFamily="34" charset="-122"/>
              </a:rPr>
              <a:t>股收益无差别点法</a:t>
            </a:r>
            <a:endParaRPr lang="zh-CN" altLang="en-US" sz="3600" b="1" dirty="0">
              <a:solidFill>
                <a:srgbClr val="404040"/>
              </a:solidFill>
              <a:latin typeface="微软雅黑" panose="020B0503020204020204" pitchFamily="34" charset="-122"/>
              <a:ea typeface="微软雅黑" panose="020B0503020204020204" pitchFamily="34" charset="-122"/>
            </a:endParaRPr>
          </a:p>
        </p:txBody>
      </p:sp>
      <p:grpSp>
        <p:nvGrpSpPr>
          <p:cNvPr id="108" name="组合 36"/>
          <p:cNvGrpSpPr/>
          <p:nvPr/>
        </p:nvGrpSpPr>
        <p:grpSpPr bwMode="auto">
          <a:xfrm>
            <a:off x="3023152" y="860724"/>
            <a:ext cx="5898867" cy="117878"/>
            <a:chOff x="5357217" y="1143000"/>
            <a:chExt cx="1490133" cy="101600"/>
          </a:xfrm>
        </p:grpSpPr>
        <p:cxnSp>
          <p:nvCxnSpPr>
            <p:cNvPr id="109" name="Straight Connector 30"/>
            <p:cNvCxnSpPr/>
            <p:nvPr/>
          </p:nvCxnSpPr>
          <p:spPr>
            <a:xfrm>
              <a:off x="5357217" y="1143000"/>
              <a:ext cx="1490133"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0" name="Straight Connector 31"/>
            <p:cNvCxnSpPr/>
            <p:nvPr/>
          </p:nvCxnSpPr>
          <p:spPr>
            <a:xfrm>
              <a:off x="5509516" y="1244600"/>
              <a:ext cx="1185535"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3" name="组合 22"/>
          <p:cNvGrpSpPr/>
          <p:nvPr/>
        </p:nvGrpSpPr>
        <p:grpSpPr>
          <a:xfrm>
            <a:off x="4136123" y="4177909"/>
            <a:ext cx="1891632" cy="539776"/>
            <a:chOff x="4108831" y="4423572"/>
            <a:chExt cx="1891632" cy="539776"/>
          </a:xfrm>
        </p:grpSpPr>
        <p:cxnSp>
          <p:nvCxnSpPr>
            <p:cNvPr id="11" name="直接箭头连接符 10"/>
            <p:cNvCxnSpPr/>
            <p:nvPr/>
          </p:nvCxnSpPr>
          <p:spPr>
            <a:xfrm flipH="1" flipV="1">
              <a:off x="4108831" y="4423572"/>
              <a:ext cx="273009" cy="31736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4357289" y="4554196"/>
              <a:ext cx="1643174" cy="409152"/>
            </a:xfrm>
            <a:prstGeom prst="rect">
              <a:avLst/>
            </a:prstGeom>
            <a:noFill/>
          </p:spPr>
          <p:txBody>
            <a:bodyPr wrap="square" lIns="36000" tIns="46800" rIns="36000" bIns="46800" rtlCol="0">
              <a:spAutoFit/>
            </a:bodyPr>
            <a:lstStyle/>
            <a:p>
              <a:pPr>
                <a:lnSpc>
                  <a:spcPct val="125000"/>
                </a:lnSpc>
              </a:pPr>
              <a:r>
                <a:rPr lang="zh-CN" altLang="en-US" b="1" dirty="0">
                  <a:latin typeface="微软雅黑" panose="020B0503020204020204" pitchFamily="34" charset="-122"/>
                  <a:ea typeface="微软雅黑" panose="020B0503020204020204" pitchFamily="34" charset="-122"/>
                </a:rPr>
                <a:t>权益筹资优势</a:t>
              </a:r>
              <a:endParaRPr lang="zh-CN" altLang="en-US" b="1" dirty="0">
                <a:latin typeface="微软雅黑" panose="020B0503020204020204" pitchFamily="34" charset="-122"/>
                <a:ea typeface="微软雅黑" panose="020B0503020204020204" pitchFamily="34" charset="-122"/>
              </a:endParaRPr>
            </a:p>
          </p:txBody>
        </p:sp>
      </p:grpSp>
      <p:grpSp>
        <p:nvGrpSpPr>
          <p:cNvPr id="21" name="组合 20"/>
          <p:cNvGrpSpPr/>
          <p:nvPr/>
        </p:nvGrpSpPr>
        <p:grpSpPr>
          <a:xfrm>
            <a:off x="4976213" y="3683930"/>
            <a:ext cx="2559981" cy="458902"/>
            <a:chOff x="2622033" y="3711654"/>
            <a:chExt cx="2559981" cy="458902"/>
          </a:xfrm>
        </p:grpSpPr>
        <p:cxnSp>
          <p:nvCxnSpPr>
            <p:cNvPr id="114" name="直接箭头连接符 113"/>
            <p:cNvCxnSpPr>
              <a:stCxn id="115" idx="1"/>
            </p:cNvCxnSpPr>
            <p:nvPr/>
          </p:nvCxnSpPr>
          <p:spPr>
            <a:xfrm flipH="1" flipV="1">
              <a:off x="2622033" y="3711654"/>
              <a:ext cx="414652" cy="25432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5" name="文本框 114"/>
            <p:cNvSpPr txBox="1"/>
            <p:nvPr/>
          </p:nvSpPr>
          <p:spPr>
            <a:xfrm>
              <a:off x="3036685" y="3761404"/>
              <a:ext cx="2145329" cy="409152"/>
            </a:xfrm>
            <a:prstGeom prst="rect">
              <a:avLst/>
            </a:prstGeom>
            <a:noFill/>
          </p:spPr>
          <p:txBody>
            <a:bodyPr wrap="square" lIns="36000" tIns="46800" rIns="36000" bIns="46800" rtlCol="0">
              <a:spAutoFit/>
            </a:bodyPr>
            <a:lstStyle/>
            <a:p>
              <a:pPr>
                <a:lnSpc>
                  <a:spcPct val="125000"/>
                </a:lnSpc>
              </a:pPr>
              <a:r>
                <a:rPr lang="zh-CN" altLang="en-US" b="1" dirty="0">
                  <a:latin typeface="微软雅黑" panose="020B0503020204020204" pitchFamily="34" charset="-122"/>
                  <a:ea typeface="微软雅黑" panose="020B0503020204020204" pitchFamily="34" charset="-122"/>
                </a:rPr>
                <a:t>每股收益无差别点</a:t>
              </a:r>
              <a:endParaRPr lang="zh-CN" altLang="en-US" b="1" dirty="0">
                <a:latin typeface="微软雅黑" panose="020B0503020204020204" pitchFamily="34" charset="-122"/>
                <a:ea typeface="微软雅黑" panose="020B0503020204020204" pitchFamily="34" charset="-122"/>
              </a:endParaRPr>
            </a:p>
          </p:txBody>
        </p:sp>
      </p:grpSp>
      <p:grpSp>
        <p:nvGrpSpPr>
          <p:cNvPr id="25" name="组合 24"/>
          <p:cNvGrpSpPr/>
          <p:nvPr/>
        </p:nvGrpSpPr>
        <p:grpSpPr>
          <a:xfrm>
            <a:off x="6550922" y="1920820"/>
            <a:ext cx="2422907" cy="409152"/>
            <a:chOff x="6523630" y="2166483"/>
            <a:chExt cx="2422907" cy="409152"/>
          </a:xfrm>
        </p:grpSpPr>
        <p:cxnSp>
          <p:nvCxnSpPr>
            <p:cNvPr id="121" name="直接箭头连接符 120"/>
            <p:cNvCxnSpPr/>
            <p:nvPr/>
          </p:nvCxnSpPr>
          <p:spPr>
            <a:xfrm flipH="1">
              <a:off x="6523630" y="2394169"/>
              <a:ext cx="804285"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2" name="文本框 121"/>
            <p:cNvSpPr txBox="1"/>
            <p:nvPr/>
          </p:nvSpPr>
          <p:spPr>
            <a:xfrm>
              <a:off x="7303363" y="2166483"/>
              <a:ext cx="1643174" cy="409152"/>
            </a:xfrm>
            <a:prstGeom prst="rect">
              <a:avLst/>
            </a:prstGeom>
            <a:noFill/>
          </p:spPr>
          <p:txBody>
            <a:bodyPr wrap="square" lIns="36000" tIns="46800" rIns="36000" bIns="46800" rtlCol="0">
              <a:spAutoFit/>
            </a:bodyPr>
            <a:lstStyle/>
            <a:p>
              <a:pPr>
                <a:lnSpc>
                  <a:spcPct val="125000"/>
                </a:lnSpc>
              </a:pPr>
              <a:r>
                <a:rPr lang="zh-CN" altLang="en-US" b="1" dirty="0">
                  <a:latin typeface="微软雅黑" panose="020B0503020204020204" pitchFamily="34" charset="-122"/>
                  <a:ea typeface="微软雅黑" panose="020B0503020204020204" pitchFamily="34" charset="-122"/>
                </a:rPr>
                <a:t>负债筹资优势</a:t>
              </a:r>
              <a:endParaRPr lang="zh-CN" altLang="en-US" b="1" dirty="0">
                <a:latin typeface="微软雅黑" panose="020B0503020204020204" pitchFamily="34" charset="-122"/>
                <a:ea typeface="微软雅黑" panose="020B0503020204020204" pitchFamily="34" charset="-122"/>
              </a:endParaRPr>
            </a:p>
          </p:txBody>
        </p:sp>
      </p:grpSp>
      <p:sp>
        <p:nvSpPr>
          <p:cNvPr id="127" name="文本框 2"/>
          <p:cNvSpPr txBox="1"/>
          <p:nvPr/>
        </p:nvSpPr>
        <p:spPr>
          <a:xfrm>
            <a:off x="7355207" y="3441414"/>
            <a:ext cx="4656344" cy="874407"/>
          </a:xfrm>
          <a:prstGeom prst="rect">
            <a:avLst/>
          </a:prstGeom>
          <a:solidFill>
            <a:schemeClr val="bg2">
              <a:lumMod val="20000"/>
              <a:lumOff val="80000"/>
            </a:schemeClr>
          </a:solidFill>
          <a:ln w="9525">
            <a:solidFill>
              <a:schemeClr val="tx2"/>
            </a:solidFill>
          </a:ln>
          <a:effectLst/>
        </p:spPr>
        <p:txBody>
          <a:bodyPr wrap="square">
            <a:spAutoFit/>
          </a:bodyPr>
          <a:lstStyle/>
          <a:p>
            <a:pPr eaLnBrk="1" hangingPunct="1">
              <a:lnSpc>
                <a:spcPct val="150000"/>
              </a:lnSpc>
              <a:buFont typeface="Arial" panose="020B0604020202020204" pitchFamily="34" charset="0"/>
              <a:buNone/>
              <a:defRPr/>
            </a:pPr>
            <a:r>
              <a:rPr lang="zh-CN" altLang="en-US" b="1" noProof="1">
                <a:latin typeface="微软雅黑" panose="020B0503020204020204" pitchFamily="34" charset="-122"/>
                <a:ea typeface="微软雅黑" panose="020B0503020204020204" pitchFamily="34" charset="-122"/>
              </a:rPr>
              <a:t>在每股收益无差别点上，无论采用负债筹资还是权益筹资方案，每股收益都是相等的。</a:t>
            </a:r>
            <a:endParaRPr lang="zh-CN" altLang="en-US" b="1" noProof="1">
              <a:latin typeface="微软雅黑" panose="020B0503020204020204" pitchFamily="34" charset="-122"/>
              <a:ea typeface="微软雅黑" panose="020B0503020204020204" pitchFamily="34" charset="-122"/>
            </a:endParaRPr>
          </a:p>
        </p:txBody>
      </p:sp>
      <p:sp>
        <p:nvSpPr>
          <p:cNvPr id="128" name="文本框 3"/>
          <p:cNvSpPr txBox="1"/>
          <p:nvPr/>
        </p:nvSpPr>
        <p:spPr>
          <a:xfrm>
            <a:off x="2392273" y="5698907"/>
            <a:ext cx="8018435" cy="1200329"/>
          </a:xfrm>
          <a:prstGeom prst="rect">
            <a:avLst/>
          </a:prstGeom>
          <a:solidFill>
            <a:schemeClr val="accent2">
              <a:lumMod val="20000"/>
              <a:lumOff val="80000"/>
            </a:schemeClr>
          </a:solidFill>
          <a:ln w="34925" cap="rnd">
            <a:solidFill>
              <a:schemeClr val="tx1"/>
            </a:solidFill>
            <a:bevel/>
          </a:ln>
          <a:effectLst>
            <a:outerShdw blurRad="50800" dist="38100" dir="8100000" sx="103000" sy="103000" algn="tr" rotWithShape="0">
              <a:prstClr val="black">
                <a:alpha val="40000"/>
              </a:prstClr>
            </a:outerShdw>
          </a:effectLst>
        </p:spPr>
        <p:txBody>
          <a:bodyPr wrap="square">
            <a:spAutoFit/>
          </a:bodyPr>
          <a:lstStyle/>
          <a:p>
            <a:pPr eaLnBrk="1" hangingPunct="1">
              <a:lnSpc>
                <a:spcPct val="150000"/>
              </a:lnSpc>
              <a:buClr>
                <a:srgbClr val="FFFF00"/>
              </a:buClr>
              <a:buFont typeface="Wingdings" panose="05000000000000000000" pitchFamily="2" charset="2"/>
              <a:buNone/>
              <a:defRPr/>
            </a:pPr>
            <a:r>
              <a:rPr lang="zh-CN" altLang="en-US" sz="2400" b="1" noProof="1">
                <a:latin typeface="微软雅黑" panose="020B0503020204020204" pitchFamily="34" charset="-122"/>
                <a:ea typeface="微软雅黑" panose="020B0503020204020204" pitchFamily="34" charset="-122"/>
                <a:sym typeface="Arial" panose="020B0604020202020204" pitchFamily="34" charset="0"/>
              </a:rPr>
              <a:t>当预计的</a:t>
            </a:r>
            <a:r>
              <a:rPr lang="en-US" altLang="zh-CN" sz="2400" b="1" noProof="1">
                <a:latin typeface="微软雅黑" panose="020B0503020204020204" pitchFamily="34" charset="-122"/>
                <a:ea typeface="微软雅黑" panose="020B0503020204020204" pitchFamily="34" charset="-122"/>
                <a:sym typeface="Arial" panose="020B0604020202020204" pitchFamily="34" charset="0"/>
              </a:rPr>
              <a:t>EBIT&gt;</a:t>
            </a:r>
            <a:r>
              <a:rPr lang="en-US" altLang="zh-CN" sz="2400" b="1" u="sng" noProof="1">
                <a:latin typeface="微软雅黑" panose="020B0503020204020204" pitchFamily="34" charset="-122"/>
                <a:ea typeface="微软雅黑" panose="020B0503020204020204" pitchFamily="34" charset="-122"/>
                <a:sym typeface="Arial" panose="020B0604020202020204" pitchFamily="34" charset="0"/>
              </a:rPr>
              <a:t>EBIT</a:t>
            </a:r>
            <a:r>
              <a:rPr lang="zh-CN" altLang="en-US" sz="2400" b="1" noProof="1">
                <a:latin typeface="微软雅黑" panose="020B0503020204020204" pitchFamily="34" charset="-122"/>
                <a:ea typeface="微软雅黑" panose="020B0503020204020204" pitchFamily="34" charset="-122"/>
                <a:sym typeface="Arial" panose="020B0604020202020204" pitchFamily="34" charset="0"/>
              </a:rPr>
              <a:t>时，</a:t>
            </a:r>
            <a:r>
              <a:rPr lang="zh-CN" altLang="en-US" sz="2400" b="1" noProof="1">
                <a:solidFill>
                  <a:srgbClr val="FF0000"/>
                </a:solidFill>
                <a:latin typeface="微软雅黑" panose="020B0503020204020204" pitchFamily="34" charset="-122"/>
                <a:ea typeface="微软雅黑" panose="020B0503020204020204" pitchFamily="34" charset="-122"/>
                <a:sym typeface="Arial" panose="020B0604020202020204" pitchFamily="34" charset="0"/>
              </a:rPr>
              <a:t>负债筹资可获得较高的每股利润</a:t>
            </a:r>
            <a:r>
              <a:rPr lang="zh-CN" altLang="en-US" sz="2400" b="1" noProof="1">
                <a:latin typeface="微软雅黑" panose="020B0503020204020204" pitchFamily="34" charset="-122"/>
                <a:ea typeface="微软雅黑" panose="020B0503020204020204" pitchFamily="34" charset="-122"/>
                <a:sym typeface="Arial" panose="020B0604020202020204" pitchFamily="34" charset="0"/>
              </a:rPr>
              <a:t>。</a:t>
            </a:r>
            <a:endParaRPr lang="en-US" altLang="zh-CN" sz="2400" b="1" noProof="1">
              <a:latin typeface="微软雅黑" panose="020B0503020204020204" pitchFamily="34" charset="-122"/>
              <a:ea typeface="微软雅黑" panose="020B0503020204020204" pitchFamily="34" charset="-122"/>
              <a:sym typeface="Arial" panose="020B0604020202020204" pitchFamily="34" charset="0"/>
            </a:endParaRPr>
          </a:p>
          <a:p>
            <a:pPr eaLnBrk="1" hangingPunct="1">
              <a:lnSpc>
                <a:spcPct val="150000"/>
              </a:lnSpc>
              <a:buClr>
                <a:srgbClr val="FFFF00"/>
              </a:buClr>
              <a:buFont typeface="Wingdings" panose="05000000000000000000" pitchFamily="2" charset="2"/>
              <a:buNone/>
              <a:defRPr/>
            </a:pPr>
            <a:r>
              <a:rPr lang="zh-CN" altLang="en-US" sz="2400" b="1" noProof="1">
                <a:latin typeface="微软雅黑" panose="020B0503020204020204" pitchFamily="34" charset="-122"/>
                <a:ea typeface="微软雅黑" panose="020B0503020204020204" pitchFamily="34" charset="-122"/>
                <a:sym typeface="Arial" panose="020B0604020202020204" pitchFamily="34" charset="0"/>
              </a:rPr>
              <a:t>当预计的</a:t>
            </a:r>
            <a:r>
              <a:rPr lang="en-US" altLang="zh-CN" sz="2400" b="1" noProof="1">
                <a:latin typeface="微软雅黑" panose="020B0503020204020204" pitchFamily="34" charset="-122"/>
                <a:ea typeface="微软雅黑" panose="020B0503020204020204" pitchFamily="34" charset="-122"/>
                <a:sym typeface="Arial" panose="020B0604020202020204" pitchFamily="34" charset="0"/>
              </a:rPr>
              <a:t>EBIT&lt;</a:t>
            </a:r>
            <a:r>
              <a:rPr lang="en-US" altLang="zh-CN" sz="2400" b="1" u="sng" noProof="1">
                <a:latin typeface="微软雅黑" panose="020B0503020204020204" pitchFamily="34" charset="-122"/>
                <a:ea typeface="微软雅黑" panose="020B0503020204020204" pitchFamily="34" charset="-122"/>
                <a:sym typeface="Arial" panose="020B0604020202020204" pitchFamily="34" charset="0"/>
              </a:rPr>
              <a:t>EBIT</a:t>
            </a:r>
            <a:r>
              <a:rPr lang="zh-CN" altLang="en-US" sz="2400" b="1" noProof="1">
                <a:latin typeface="微软雅黑" panose="020B0503020204020204" pitchFamily="34" charset="-122"/>
                <a:ea typeface="微软雅黑" panose="020B0503020204020204" pitchFamily="34" charset="-122"/>
                <a:sym typeface="Arial" panose="020B0604020202020204" pitchFamily="34" charset="0"/>
              </a:rPr>
              <a:t>时，</a:t>
            </a:r>
            <a:r>
              <a:rPr lang="zh-CN" altLang="en-US" sz="2400" b="1" noProof="1">
                <a:solidFill>
                  <a:srgbClr val="FF0000"/>
                </a:solidFill>
                <a:latin typeface="微软雅黑" panose="020B0503020204020204" pitchFamily="34" charset="-122"/>
                <a:ea typeface="微软雅黑" panose="020B0503020204020204" pitchFamily="34" charset="-122"/>
                <a:sym typeface="Arial" panose="020B0604020202020204" pitchFamily="34" charset="0"/>
              </a:rPr>
              <a:t>权益筹资可获得较高的每股利润</a:t>
            </a:r>
            <a:r>
              <a:rPr lang="zh-CN" altLang="en-US" sz="2400" b="1" noProof="1">
                <a:latin typeface="微软雅黑" panose="020B0503020204020204" pitchFamily="34" charset="-122"/>
                <a:ea typeface="微软雅黑" panose="020B0503020204020204" pitchFamily="34" charset="-122"/>
                <a:sym typeface="Arial" panose="020B0604020202020204" pitchFamily="34" charset="0"/>
              </a:rPr>
              <a:t>。</a:t>
            </a:r>
            <a:endParaRPr lang="zh-CN" altLang="en-US" sz="2400" b="1" noProof="1"/>
          </a:p>
        </p:txBody>
      </p:sp>
      <p:pic>
        <p:nvPicPr>
          <p:cNvPr id="129" name="图片 128" descr="timg (6)"/>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6396" y="2560351"/>
            <a:ext cx="2349500"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1179858" y="1028673"/>
            <a:ext cx="9738563" cy="461665"/>
          </a:xfrm>
          <a:prstGeom prst="rect">
            <a:avLst/>
          </a:prstGeom>
        </p:spPr>
        <p:txBody>
          <a:bodyPr wrap="none">
            <a:spAutoFit/>
          </a:bodyPr>
          <a:lstStyle/>
          <a:p>
            <a:r>
              <a:rPr lang="zh-CN" altLang="en-US" sz="2400" b="1" noProof="1" smtClean="0">
                <a:latin typeface="微软雅黑" panose="020B0503020204020204" pitchFamily="34" charset="-122"/>
                <a:ea typeface="微软雅黑" panose="020B0503020204020204" pitchFamily="34" charset="-122"/>
                <a:sym typeface="Arial" panose="020B0604020202020204" pitchFamily="34" charset="0"/>
              </a:rPr>
              <a:t>（</a:t>
            </a:r>
            <a:r>
              <a:rPr lang="en-US" altLang="zh-CN" sz="2400" b="1" noProof="1" smtClean="0">
                <a:latin typeface="微软雅黑" panose="020B0503020204020204" pitchFamily="34" charset="-122"/>
                <a:ea typeface="微软雅黑" panose="020B0503020204020204" pitchFamily="34" charset="-122"/>
                <a:sym typeface="Arial" panose="020B0604020202020204" pitchFamily="34" charset="0"/>
              </a:rPr>
              <a:t>2</a:t>
            </a:r>
            <a:r>
              <a:rPr lang="zh-CN" altLang="en-US" sz="2400" b="1" noProof="1" smtClean="0">
                <a:latin typeface="微软雅黑" panose="020B0503020204020204" pitchFamily="34" charset="-122"/>
                <a:ea typeface="微软雅黑" panose="020B0503020204020204" pitchFamily="34" charset="-122"/>
                <a:sym typeface="Arial" panose="020B0604020202020204" pitchFamily="34" charset="0"/>
              </a:rPr>
              <a:t>）将预计</a:t>
            </a:r>
            <a:r>
              <a:rPr lang="zh-CN" altLang="en-US" sz="2400" b="1" noProof="1">
                <a:latin typeface="微软雅黑" panose="020B0503020204020204" pitchFamily="34" charset="-122"/>
                <a:ea typeface="微软雅黑" panose="020B0503020204020204" pitchFamily="34" charset="-122"/>
                <a:sym typeface="Arial" panose="020B0604020202020204" pitchFamily="34" charset="0"/>
              </a:rPr>
              <a:t>的</a:t>
            </a:r>
            <a:r>
              <a:rPr lang="en-US" altLang="zh-CN" sz="2400" b="1" noProof="1" smtClean="0">
                <a:latin typeface="微软雅黑" panose="020B0503020204020204" pitchFamily="34" charset="-122"/>
                <a:ea typeface="微软雅黑" panose="020B0503020204020204" pitchFamily="34" charset="-122"/>
                <a:sym typeface="Arial" panose="020B0604020202020204" pitchFamily="34" charset="0"/>
              </a:rPr>
              <a:t>EBIT</a:t>
            </a:r>
            <a:r>
              <a:rPr lang="zh-CN" altLang="en-US" sz="2400" b="1" noProof="1" smtClean="0">
                <a:latin typeface="微软雅黑" panose="020B0503020204020204" pitchFamily="34" charset="-122"/>
                <a:ea typeface="微软雅黑" panose="020B0503020204020204" pitchFamily="34" charset="-122"/>
                <a:sym typeface="Arial" panose="020B0604020202020204" pitchFamily="34" charset="0"/>
              </a:rPr>
              <a:t>和</a:t>
            </a:r>
            <a:r>
              <a:rPr lang="zh-CN" altLang="en-US" sz="2400" b="1" dirty="0">
                <a:solidFill>
                  <a:srgbClr val="404040"/>
                </a:solidFill>
                <a:latin typeface="微软雅黑" panose="020B0503020204020204" pitchFamily="34" charset="-122"/>
                <a:ea typeface="微软雅黑" panose="020B0503020204020204" pitchFamily="34" charset="-122"/>
              </a:rPr>
              <a:t>每股收益无差别点</a:t>
            </a:r>
            <a:r>
              <a:rPr lang="en-US" altLang="zh-CN" sz="2400" b="1" u="sng" noProof="1" smtClean="0">
                <a:latin typeface="微软雅黑" panose="020B0503020204020204" pitchFamily="34" charset="-122"/>
                <a:ea typeface="微软雅黑" panose="020B0503020204020204" pitchFamily="34" charset="-122"/>
                <a:sym typeface="Arial" panose="020B0604020202020204" pitchFamily="34" charset="0"/>
              </a:rPr>
              <a:t>EBIT</a:t>
            </a:r>
            <a:r>
              <a:rPr lang="zh-CN" altLang="en-US" sz="2400" b="1" noProof="1" smtClean="0">
                <a:latin typeface="微软雅黑" panose="020B0503020204020204" pitchFamily="34" charset="-122"/>
                <a:ea typeface="微软雅黑" panose="020B0503020204020204" pitchFamily="34" charset="-122"/>
                <a:sym typeface="Arial" panose="020B0604020202020204" pitchFamily="34" charset="0"/>
              </a:rPr>
              <a:t>进行比较，进行筹资决策</a:t>
            </a:r>
            <a:endParaRPr lang="zh-CN" altLang="en-US" sz="2400"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1"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up)">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grpId="0" nodeType="clickEffect">
                                  <p:stCondLst>
                                    <p:cond delay="0"/>
                                  </p:stCondLst>
                                  <p:childTnLst>
                                    <p:set>
                                      <p:cBhvr>
                                        <p:cTn id="17" dur="1" fill="hold">
                                          <p:stCondLst>
                                            <p:cond delay="0"/>
                                          </p:stCondLst>
                                        </p:cTn>
                                        <p:tgtEl>
                                          <p:spTgt spid="127"/>
                                        </p:tgtEl>
                                        <p:attrNameLst>
                                          <p:attrName>style.visibility</p:attrName>
                                        </p:attrNameLst>
                                      </p:cBhvr>
                                      <p:to>
                                        <p:strVal val="visible"/>
                                      </p:to>
                                    </p:set>
                                    <p:anim calcmode="lin" valueType="num">
                                      <p:cBhvr additive="base">
                                        <p:cTn id="18" dur="500" fill="hold"/>
                                        <p:tgtEl>
                                          <p:spTgt spid="127"/>
                                        </p:tgtEl>
                                        <p:attrNameLst>
                                          <p:attrName>ppt_x</p:attrName>
                                        </p:attrNameLst>
                                      </p:cBhvr>
                                      <p:tavLst>
                                        <p:tav tm="0">
                                          <p:val>
                                            <p:strVal val="0-#ppt_w/2"/>
                                          </p:val>
                                        </p:tav>
                                        <p:tav tm="100000">
                                          <p:val>
                                            <p:strVal val="#ppt_x"/>
                                          </p:val>
                                        </p:tav>
                                      </p:tavLst>
                                    </p:anim>
                                    <p:anim calcmode="lin" valueType="num">
                                      <p:cBhvr additive="base">
                                        <p:cTn id="19" dur="500" fill="hold"/>
                                        <p:tgtEl>
                                          <p:spTgt spid="127"/>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left)">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childTnLst>
                          </p:cTn>
                        </p:par>
                      </p:childTnLst>
                    </p:cTn>
                  </p:par>
                  <p:par>
                    <p:cTn id="30" fill="hold">
                      <p:stCondLst>
                        <p:cond delay="indefinite"/>
                      </p:stCondLst>
                      <p:childTnLst>
                        <p:par>
                          <p:cTn id="31" fill="hold">
                            <p:stCondLst>
                              <p:cond delay="0"/>
                            </p:stCondLst>
                            <p:childTnLst>
                              <p:par>
                                <p:cTn id="32" presetID="21" presetClass="entr" presetSubtype="2" fill="hold" grpId="1" nodeType="clickEffect">
                                  <p:stCondLst>
                                    <p:cond delay="0"/>
                                  </p:stCondLst>
                                  <p:childTnLst>
                                    <p:set>
                                      <p:cBhvr>
                                        <p:cTn id="33" dur="1" fill="hold">
                                          <p:stCondLst>
                                            <p:cond delay="0"/>
                                          </p:stCondLst>
                                        </p:cTn>
                                        <p:tgtEl>
                                          <p:spTgt spid="128"/>
                                        </p:tgtEl>
                                        <p:attrNameLst>
                                          <p:attrName>style.visibility</p:attrName>
                                        </p:attrNameLst>
                                      </p:cBhvr>
                                      <p:to>
                                        <p:strVal val="visible"/>
                                      </p:to>
                                    </p:set>
                                    <p:animEffect transition="in" filter="wheel(2)">
                                      <p:cBhvr>
                                        <p:cTn id="34" dur="3000"/>
                                        <p:tgtEl>
                                          <p:spTgt spid="128"/>
                                        </p:tgtEl>
                                      </p:cBhvr>
                                    </p:animEffect>
                                  </p:childTnLst>
                                </p:cTn>
                              </p:par>
                              <p:par>
                                <p:cTn id="35" presetID="2" presetClass="entr" presetSubtype="4" fill="hold" nodeType="withEffect">
                                  <p:stCondLst>
                                    <p:cond delay="0"/>
                                  </p:stCondLst>
                                  <p:childTnLst>
                                    <p:set>
                                      <p:cBhvr>
                                        <p:cTn id="36" dur="1" fill="hold">
                                          <p:stCondLst>
                                            <p:cond delay="0"/>
                                          </p:stCondLst>
                                        </p:cTn>
                                        <p:tgtEl>
                                          <p:spTgt spid="129"/>
                                        </p:tgtEl>
                                        <p:attrNameLst>
                                          <p:attrName>style.visibility</p:attrName>
                                        </p:attrNameLst>
                                      </p:cBhvr>
                                      <p:to>
                                        <p:strVal val="visible"/>
                                      </p:to>
                                    </p:set>
                                    <p:anim calcmode="lin" valueType="num">
                                      <p:cBhvr additive="base">
                                        <p:cTn id="37" dur="500" fill="hold"/>
                                        <p:tgtEl>
                                          <p:spTgt spid="129"/>
                                        </p:tgtEl>
                                        <p:attrNameLst>
                                          <p:attrName>ppt_x</p:attrName>
                                        </p:attrNameLst>
                                      </p:cBhvr>
                                      <p:tavLst>
                                        <p:tav tm="0">
                                          <p:val>
                                            <p:strVal val="#ppt_x"/>
                                          </p:val>
                                        </p:tav>
                                        <p:tav tm="100000">
                                          <p:val>
                                            <p:strVal val="#ppt_x"/>
                                          </p:val>
                                        </p:tav>
                                      </p:tavLst>
                                    </p:anim>
                                    <p:anim calcmode="lin" valueType="num">
                                      <p:cBhvr additive="base">
                                        <p:cTn id="38" dur="500" fill="hold"/>
                                        <p:tgtEl>
                                          <p:spTgt spid="1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bldLvl="0" animBg="1"/>
      <p:bldP spid="128" grpId="0" animBg="1"/>
      <p:bldP spid="128" grpId="1" bldLvl="0" animBg="1"/>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6389" name="Picture 4" descr="设计师大图 点击还原"/>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0" y="3460844"/>
            <a:ext cx="4752975" cy="273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6" name="文本框 5"/>
          <p:cNvSpPr txBox="1">
            <a:spLocks noChangeArrowheads="1"/>
          </p:cNvSpPr>
          <p:nvPr/>
        </p:nvSpPr>
        <p:spPr bwMode="auto">
          <a:xfrm>
            <a:off x="903615" y="1447985"/>
            <a:ext cx="10246658" cy="2012859"/>
          </a:xfrm>
          <a:prstGeom prst="rect">
            <a:avLst/>
          </a:prstGeom>
          <a:noFill/>
          <a:ln w="9525">
            <a:solidFill>
              <a:srgbClr val="9C9CDF"/>
            </a:solidFill>
            <a:rou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30000"/>
              </a:lnSpc>
              <a:spcBef>
                <a:spcPct val="0"/>
              </a:spcBef>
              <a:buFontTx/>
              <a:buNone/>
            </a:pPr>
            <a:r>
              <a:rPr lang="zh-CN" altLang="en-US" sz="2400" dirty="0">
                <a:latin typeface="微软雅黑" panose="020B0503020204020204" pitchFamily="34" charset="-122"/>
                <a:ea typeface="微软雅黑" panose="020B0503020204020204" pitchFamily="34" charset="-122"/>
                <a:sym typeface="Arial" panose="020B0604020202020204" pitchFamily="34" charset="0"/>
              </a:rPr>
              <a:t>某企业目前拥有资本</a:t>
            </a:r>
            <a:r>
              <a:rPr lang="en-US" altLang="zh-CN" sz="2400" dirty="0">
                <a:latin typeface="微软雅黑" panose="020B0503020204020204" pitchFamily="34" charset="-122"/>
                <a:ea typeface="微软雅黑" panose="020B0503020204020204" pitchFamily="34" charset="-122"/>
                <a:sym typeface="Arial" panose="020B0604020202020204" pitchFamily="34" charset="0"/>
              </a:rPr>
              <a:t>1000</a:t>
            </a:r>
            <a:r>
              <a:rPr lang="zh-CN" altLang="en-US" sz="2400" dirty="0">
                <a:latin typeface="微软雅黑" panose="020B0503020204020204" pitchFamily="34" charset="-122"/>
                <a:ea typeface="微软雅黑" panose="020B0503020204020204" pitchFamily="34" charset="-122"/>
                <a:sym typeface="Arial" panose="020B0604020202020204" pitchFamily="34" charset="0"/>
              </a:rPr>
              <a:t>万元，其结构为：债券资本</a:t>
            </a:r>
            <a:r>
              <a:rPr lang="en-US" altLang="zh-CN" sz="2400" dirty="0">
                <a:latin typeface="微软雅黑" panose="020B0503020204020204" pitchFamily="34" charset="-122"/>
                <a:ea typeface="微软雅黑" panose="020B0503020204020204" pitchFamily="34" charset="-122"/>
                <a:sym typeface="Arial" panose="020B0604020202020204" pitchFamily="34" charset="0"/>
              </a:rPr>
              <a:t>20%</a:t>
            </a:r>
            <a:r>
              <a:rPr lang="zh-CN" altLang="en-US" sz="2400" dirty="0">
                <a:latin typeface="微软雅黑" panose="020B0503020204020204" pitchFamily="34" charset="-122"/>
                <a:ea typeface="微软雅黑" panose="020B0503020204020204" pitchFamily="34" charset="-122"/>
                <a:sym typeface="Arial" panose="020B0604020202020204" pitchFamily="34" charset="0"/>
              </a:rPr>
              <a:t>（年利息为</a:t>
            </a:r>
            <a:r>
              <a:rPr lang="en-US" altLang="zh-CN" sz="2400" dirty="0">
                <a:latin typeface="微软雅黑" panose="020B0503020204020204" pitchFamily="34" charset="-122"/>
                <a:ea typeface="微软雅黑" panose="020B0503020204020204" pitchFamily="34" charset="-122"/>
                <a:sym typeface="Arial" panose="020B0604020202020204" pitchFamily="34" charset="0"/>
              </a:rPr>
              <a:t>20</a:t>
            </a:r>
            <a:r>
              <a:rPr lang="zh-CN" altLang="en-US" sz="2400" dirty="0">
                <a:latin typeface="微软雅黑" panose="020B0503020204020204" pitchFamily="34" charset="-122"/>
                <a:ea typeface="微软雅黑" panose="020B0503020204020204" pitchFamily="34" charset="-122"/>
                <a:sym typeface="Arial" panose="020B0604020202020204" pitchFamily="34" charset="0"/>
              </a:rPr>
              <a:t>万元）。普通股权益资本</a:t>
            </a:r>
            <a:r>
              <a:rPr lang="en-US" altLang="zh-CN" sz="2400" dirty="0">
                <a:latin typeface="微软雅黑" panose="020B0503020204020204" pitchFamily="34" charset="-122"/>
                <a:ea typeface="微软雅黑" panose="020B0503020204020204" pitchFamily="34" charset="-122"/>
                <a:sym typeface="Arial" panose="020B0604020202020204" pitchFamily="34" charset="0"/>
              </a:rPr>
              <a:t>80%</a:t>
            </a:r>
            <a:r>
              <a:rPr lang="zh-CN" altLang="en-US" sz="2400" dirty="0">
                <a:latin typeface="微软雅黑" panose="020B0503020204020204" pitchFamily="34" charset="-122"/>
                <a:ea typeface="微软雅黑" panose="020B0503020204020204" pitchFamily="34" charset="-122"/>
                <a:sym typeface="Arial" panose="020B0604020202020204" pitchFamily="34" charset="0"/>
              </a:rPr>
              <a:t>（发行普通股</a:t>
            </a:r>
            <a:r>
              <a:rPr lang="en-US" altLang="zh-CN" sz="2400" dirty="0">
                <a:latin typeface="微软雅黑" panose="020B0503020204020204" pitchFamily="34" charset="-122"/>
                <a:ea typeface="微软雅黑" panose="020B0503020204020204" pitchFamily="34" charset="-122"/>
                <a:sym typeface="Arial" panose="020B0604020202020204" pitchFamily="34" charset="0"/>
              </a:rPr>
              <a:t>10</a:t>
            </a:r>
            <a:r>
              <a:rPr lang="zh-CN" altLang="en-US" sz="2400" dirty="0">
                <a:latin typeface="微软雅黑" panose="020B0503020204020204" pitchFamily="34" charset="-122"/>
                <a:ea typeface="微软雅黑" panose="020B0503020204020204" pitchFamily="34" charset="-122"/>
                <a:sym typeface="Arial" panose="020B0604020202020204" pitchFamily="34" charset="0"/>
              </a:rPr>
              <a:t>万，每股面值</a:t>
            </a:r>
            <a:r>
              <a:rPr lang="en-US" altLang="zh-CN" sz="2400" dirty="0">
                <a:latin typeface="微软雅黑" panose="020B0503020204020204" pitchFamily="34" charset="-122"/>
                <a:ea typeface="微软雅黑" panose="020B0503020204020204" pitchFamily="34" charset="-122"/>
                <a:sym typeface="Arial" panose="020B0604020202020204" pitchFamily="34" charset="0"/>
              </a:rPr>
              <a:t>80</a:t>
            </a:r>
            <a:r>
              <a:rPr lang="zh-CN" altLang="en-US" sz="2400" dirty="0">
                <a:latin typeface="微软雅黑" panose="020B0503020204020204" pitchFamily="34" charset="-122"/>
                <a:ea typeface="微软雅黑" panose="020B0503020204020204" pitchFamily="34" charset="-122"/>
                <a:sym typeface="Arial" panose="020B0604020202020204" pitchFamily="34" charset="0"/>
              </a:rPr>
              <a:t>元），现准备追加筹资</a:t>
            </a:r>
            <a:r>
              <a:rPr lang="en-US" altLang="zh-CN" sz="2400" dirty="0">
                <a:latin typeface="微软雅黑" panose="020B0503020204020204" pitchFamily="34" charset="-122"/>
                <a:ea typeface="微软雅黑" panose="020B0503020204020204" pitchFamily="34" charset="-122"/>
                <a:sym typeface="Arial" panose="020B0604020202020204" pitchFamily="34" charset="0"/>
              </a:rPr>
              <a:t>400</a:t>
            </a:r>
            <a:r>
              <a:rPr lang="zh-CN" altLang="en-US" sz="2400" dirty="0">
                <a:latin typeface="微软雅黑" panose="020B0503020204020204" pitchFamily="34" charset="-122"/>
                <a:ea typeface="微软雅黑" panose="020B0503020204020204" pitchFamily="34" charset="-122"/>
                <a:sym typeface="Arial" panose="020B0604020202020204" pitchFamily="34" charset="0"/>
              </a:rPr>
              <a:t>万元，有两种筹资选择。企业追加筹资后，</a:t>
            </a:r>
            <a:r>
              <a:rPr lang="en-US" altLang="zh-CN" sz="2400" dirty="0">
                <a:latin typeface="微软雅黑" panose="020B0503020204020204" pitchFamily="34" charset="-122"/>
                <a:ea typeface="微软雅黑" panose="020B0503020204020204" pitchFamily="34" charset="-122"/>
                <a:sym typeface="Arial" panose="020B0604020202020204" pitchFamily="34" charset="0"/>
              </a:rPr>
              <a:t>EBIT</a:t>
            </a:r>
            <a:r>
              <a:rPr lang="zh-CN" altLang="en-US" sz="2400" dirty="0">
                <a:latin typeface="微软雅黑" panose="020B0503020204020204" pitchFamily="34" charset="-122"/>
                <a:ea typeface="微软雅黑" panose="020B0503020204020204" pitchFamily="34" charset="-122"/>
                <a:sym typeface="Arial" panose="020B0604020202020204" pitchFamily="34" charset="0"/>
              </a:rPr>
              <a:t>预计为</a:t>
            </a:r>
            <a:r>
              <a:rPr lang="en-US" altLang="zh-CN" sz="2400" dirty="0">
                <a:latin typeface="微软雅黑" panose="020B0503020204020204" pitchFamily="34" charset="-122"/>
                <a:ea typeface="微软雅黑" panose="020B0503020204020204" pitchFamily="34" charset="-122"/>
                <a:sym typeface="Arial" panose="020B0604020202020204" pitchFamily="34" charset="0"/>
              </a:rPr>
              <a:t>160</a:t>
            </a:r>
            <a:r>
              <a:rPr lang="zh-CN" altLang="en-US" sz="2400" dirty="0">
                <a:latin typeface="微软雅黑" panose="020B0503020204020204" pitchFamily="34" charset="-122"/>
                <a:ea typeface="微软雅黑" panose="020B0503020204020204" pitchFamily="34" charset="-122"/>
                <a:sym typeface="Arial" panose="020B0604020202020204" pitchFamily="34" charset="0"/>
              </a:rPr>
              <a:t>万元，所得税率为</a:t>
            </a:r>
            <a:r>
              <a:rPr lang="en-US" altLang="zh-CN" sz="2400" dirty="0">
                <a:latin typeface="微软雅黑" panose="020B0503020204020204" pitchFamily="34" charset="-122"/>
                <a:ea typeface="微软雅黑" panose="020B0503020204020204" pitchFamily="34" charset="-122"/>
                <a:sym typeface="Arial" panose="020B0604020202020204" pitchFamily="34" charset="0"/>
              </a:rPr>
              <a:t>25%</a:t>
            </a:r>
            <a:r>
              <a:rPr lang="zh-CN" altLang="en-US" sz="2400" dirty="0">
                <a:latin typeface="微软雅黑" panose="020B0503020204020204" pitchFamily="34" charset="-122"/>
                <a:ea typeface="微软雅黑" panose="020B0503020204020204" pitchFamily="34" charset="-122"/>
                <a:sym typeface="Arial" panose="020B0604020202020204" pitchFamily="34" charset="0"/>
              </a:rPr>
              <a:t>。</a:t>
            </a:r>
            <a:endParaRPr lang="zh-CN" altLang="en-US" sz="2400"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16391" name="矩形 8"/>
          <p:cNvSpPr>
            <a:spLocks noChangeArrowheads="1"/>
          </p:cNvSpPr>
          <p:nvPr/>
        </p:nvSpPr>
        <p:spPr bwMode="auto">
          <a:xfrm>
            <a:off x="4394202" y="4578397"/>
            <a:ext cx="5857875" cy="438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10000"/>
              </a:lnSpc>
              <a:spcBef>
                <a:spcPct val="0"/>
              </a:spcBef>
              <a:buFontTx/>
              <a:buNone/>
            </a:pPr>
            <a:r>
              <a:rPr lang="zh-CN" altLang="en-US" sz="2200" dirty="0">
                <a:latin typeface="微软雅黑" panose="020B0503020204020204" pitchFamily="34" charset="-122"/>
                <a:ea typeface="微软雅黑" panose="020B0503020204020204" pitchFamily="34" charset="-122"/>
                <a:sym typeface="Arial" panose="020B0604020202020204" pitchFamily="34" charset="0"/>
              </a:rPr>
              <a:t>全部发行普通股：增发</a:t>
            </a:r>
            <a:r>
              <a:rPr lang="en-US" altLang="zh-CN" sz="2200" dirty="0">
                <a:latin typeface="微软雅黑" panose="020B0503020204020204" pitchFamily="34" charset="-122"/>
                <a:ea typeface="微软雅黑" panose="020B0503020204020204" pitchFamily="34" charset="-122"/>
                <a:sym typeface="Arial" panose="020B0604020202020204" pitchFamily="34" charset="0"/>
              </a:rPr>
              <a:t>5</a:t>
            </a:r>
            <a:r>
              <a:rPr lang="zh-CN" altLang="en-US" sz="2200" dirty="0">
                <a:latin typeface="微软雅黑" panose="020B0503020204020204" pitchFamily="34" charset="-122"/>
                <a:ea typeface="微软雅黑" panose="020B0503020204020204" pitchFamily="34" charset="-122"/>
                <a:sym typeface="Arial" panose="020B0604020202020204" pitchFamily="34" charset="0"/>
              </a:rPr>
              <a:t>万股，每股面值</a:t>
            </a:r>
            <a:r>
              <a:rPr lang="en-US" altLang="zh-CN" sz="2200" dirty="0">
                <a:latin typeface="微软雅黑" panose="020B0503020204020204" pitchFamily="34" charset="-122"/>
                <a:ea typeface="微软雅黑" panose="020B0503020204020204" pitchFamily="34" charset="-122"/>
                <a:sym typeface="Arial" panose="020B0604020202020204" pitchFamily="34" charset="0"/>
              </a:rPr>
              <a:t>80</a:t>
            </a:r>
            <a:r>
              <a:rPr lang="zh-CN" altLang="en-US" sz="2200" dirty="0">
                <a:latin typeface="微软雅黑" panose="020B0503020204020204" pitchFamily="34" charset="-122"/>
                <a:ea typeface="微软雅黑" panose="020B0503020204020204" pitchFamily="34" charset="-122"/>
                <a:sym typeface="Arial" panose="020B0604020202020204" pitchFamily="34" charset="0"/>
              </a:rPr>
              <a:t>元。</a:t>
            </a:r>
            <a:endParaRPr lang="zh-CN" altLang="en-US" sz="2200"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16392" name="矩形 9"/>
          <p:cNvSpPr>
            <a:spLocks noChangeArrowheads="1"/>
          </p:cNvSpPr>
          <p:nvPr/>
        </p:nvSpPr>
        <p:spPr bwMode="auto">
          <a:xfrm>
            <a:off x="4394202" y="5078460"/>
            <a:ext cx="5857875" cy="438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10000"/>
              </a:lnSpc>
              <a:spcBef>
                <a:spcPct val="0"/>
              </a:spcBef>
              <a:buFontTx/>
              <a:buNone/>
            </a:pPr>
            <a:r>
              <a:rPr lang="zh-CN" altLang="en-US" sz="2200" dirty="0">
                <a:latin typeface="微软雅黑" panose="020B0503020204020204" pitchFamily="34" charset="-122"/>
                <a:ea typeface="微软雅黑" panose="020B0503020204020204" pitchFamily="34" charset="-122"/>
                <a:sym typeface="Arial" panose="020B0604020202020204" pitchFamily="34" charset="0"/>
              </a:rPr>
              <a:t>全部筹措长期债务：利率</a:t>
            </a:r>
            <a:r>
              <a:rPr lang="en-US" altLang="zh-CN" sz="2200" dirty="0">
                <a:latin typeface="微软雅黑" panose="020B0503020204020204" pitchFamily="34" charset="-122"/>
                <a:ea typeface="微软雅黑" panose="020B0503020204020204" pitchFamily="34" charset="-122"/>
                <a:sym typeface="Arial" panose="020B0604020202020204" pitchFamily="34" charset="0"/>
              </a:rPr>
              <a:t>10%</a:t>
            </a:r>
            <a:r>
              <a:rPr lang="zh-CN" altLang="en-US" sz="2200" dirty="0">
                <a:latin typeface="微软雅黑" panose="020B0503020204020204" pitchFamily="34" charset="-122"/>
                <a:ea typeface="微软雅黑" panose="020B0503020204020204" pitchFamily="34" charset="-122"/>
                <a:sym typeface="Arial" panose="020B0604020202020204" pitchFamily="34" charset="0"/>
              </a:rPr>
              <a:t>，利息为</a:t>
            </a:r>
            <a:r>
              <a:rPr lang="en-US" altLang="zh-CN" sz="2200" dirty="0">
                <a:latin typeface="微软雅黑" panose="020B0503020204020204" pitchFamily="34" charset="-122"/>
                <a:ea typeface="微软雅黑" panose="020B0503020204020204" pitchFamily="34" charset="-122"/>
                <a:sym typeface="Arial" panose="020B0604020202020204" pitchFamily="34" charset="0"/>
              </a:rPr>
              <a:t>40</a:t>
            </a:r>
            <a:r>
              <a:rPr lang="zh-CN" altLang="en-US" sz="2200" dirty="0">
                <a:latin typeface="微软雅黑" panose="020B0503020204020204" pitchFamily="34" charset="-122"/>
                <a:ea typeface="微软雅黑" panose="020B0503020204020204" pitchFamily="34" charset="-122"/>
                <a:sym typeface="Arial" panose="020B0604020202020204" pitchFamily="34" charset="0"/>
              </a:rPr>
              <a:t>万元。</a:t>
            </a:r>
            <a:endParaRPr lang="zh-CN" altLang="en-US" sz="2200"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16393" name="矩形 10"/>
          <p:cNvSpPr>
            <a:spLocks noChangeArrowheads="1"/>
          </p:cNvSpPr>
          <p:nvPr/>
        </p:nvSpPr>
        <p:spPr bwMode="auto">
          <a:xfrm>
            <a:off x="5367457" y="5686494"/>
            <a:ext cx="346264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lnSpc>
                <a:spcPct val="110000"/>
              </a:lnSpc>
              <a:spcBef>
                <a:spcPct val="0"/>
              </a:spcBef>
              <a:buFontTx/>
              <a:buNone/>
            </a:pPr>
            <a:r>
              <a:rPr lang="zh-CN" altLang="en-US" sz="2200" b="1" dirty="0">
                <a:solidFill>
                  <a:srgbClr val="FF0000"/>
                </a:solidFill>
                <a:latin typeface="微软雅黑" panose="020B0503020204020204" pitchFamily="34" charset="-122"/>
                <a:ea typeface="微软雅黑" panose="020B0503020204020204" pitchFamily="34" charset="-122"/>
                <a:sym typeface="Arial" panose="020B0604020202020204" pitchFamily="34" charset="0"/>
              </a:rPr>
              <a:t>要求：</a:t>
            </a:r>
            <a:r>
              <a:rPr lang="zh-CN" altLang="en-US" sz="2200" dirty="0">
                <a:latin typeface="微软雅黑" panose="020B0503020204020204" pitchFamily="34" charset="-122"/>
                <a:ea typeface="微软雅黑" panose="020B0503020204020204" pitchFamily="34" charset="-122"/>
                <a:sym typeface="Arial" panose="020B0604020202020204" pitchFamily="34" charset="0"/>
              </a:rPr>
              <a:t>应该选择哪个方案？</a:t>
            </a:r>
            <a:endParaRPr lang="zh-CN" altLang="en-US" sz="2200" dirty="0">
              <a:latin typeface="微软雅黑" panose="020B0503020204020204" pitchFamily="34" charset="-122"/>
              <a:ea typeface="微软雅黑" panose="020B0503020204020204" pitchFamily="34" charset="-122"/>
              <a:sym typeface="Arial" panose="020B0604020202020204" pitchFamily="34" charset="0"/>
            </a:endParaRPr>
          </a:p>
        </p:txBody>
      </p:sp>
      <p:sp>
        <p:nvSpPr>
          <p:cNvPr id="14" name="矩形 13"/>
          <p:cNvSpPr/>
          <p:nvPr/>
        </p:nvSpPr>
        <p:spPr>
          <a:xfrm>
            <a:off x="3036863" y="4578407"/>
            <a:ext cx="1214446" cy="461665"/>
          </a:xfrm>
          <a:prstGeom prst="rect">
            <a:avLst/>
          </a:prstGeom>
          <a:noFill/>
        </p:spPr>
        <p:txBody>
          <a:bodyPr>
            <a:spAutoFit/>
          </a:bodyPr>
          <a:lstStyle/>
          <a:p>
            <a:pPr algn="ctr" eaLnBrk="1" hangingPunct="1">
              <a:buFont typeface="Arial" panose="020B0604020202020204" pitchFamily="34" charset="0"/>
              <a:buNone/>
              <a:defRPr/>
            </a:pPr>
            <a:r>
              <a:rPr lang="zh-CN" alt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微软雅黑" panose="020B0503020204020204" pitchFamily="34" charset="-122"/>
                <a:ea typeface="微软雅黑" panose="020B0503020204020204" pitchFamily="34" charset="-122"/>
                <a:sym typeface="Arial" panose="020B0604020202020204" pitchFamily="34" charset="0"/>
              </a:rPr>
              <a:t>方案一：</a:t>
            </a:r>
            <a:endParaRPr lang="zh-CN" alt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5" name="矩形 14"/>
          <p:cNvSpPr/>
          <p:nvPr/>
        </p:nvSpPr>
        <p:spPr>
          <a:xfrm>
            <a:off x="3036863" y="5078473"/>
            <a:ext cx="1214446" cy="461665"/>
          </a:xfrm>
          <a:prstGeom prst="rect">
            <a:avLst/>
          </a:prstGeom>
          <a:noFill/>
        </p:spPr>
        <p:txBody>
          <a:bodyPr>
            <a:spAutoFit/>
          </a:bodyPr>
          <a:lstStyle/>
          <a:p>
            <a:pPr algn="ctr" eaLnBrk="1" hangingPunct="1">
              <a:buFont typeface="Arial" panose="020B0604020202020204" pitchFamily="34" charset="0"/>
              <a:buNone/>
              <a:defRPr/>
            </a:pPr>
            <a:r>
              <a:rPr lang="zh-CN" alt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微软雅黑" panose="020B0503020204020204" pitchFamily="34" charset="-122"/>
                <a:ea typeface="微软雅黑" panose="020B0503020204020204" pitchFamily="34" charset="-122"/>
                <a:sym typeface="Arial" panose="020B0604020202020204" pitchFamily="34" charset="0"/>
              </a:rPr>
              <a:t>方案二：</a:t>
            </a:r>
            <a:endParaRPr lang="zh-CN" alt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16" name="灯片编号占位符 2"/>
          <p:cNvSpPr>
            <a:spLocks noGrp="1"/>
          </p:cNvSpPr>
          <p:nvPr>
            <p:ph type="sldNum" sz="quarter" idx="12"/>
          </p:nvPr>
        </p:nvSpPr>
        <p:spPr>
          <a:xfrm>
            <a:off x="11323638" y="6240463"/>
            <a:ext cx="495300" cy="354012"/>
          </a:xfrm>
        </p:spPr>
        <p:txBody>
          <a:bodyPr/>
          <a:lstStyle/>
          <a:p>
            <a:pPr>
              <a:defRPr/>
            </a:pPr>
            <a:fld id="{E5EB1D4E-2E73-443E-A201-C8E314B58ACE}" type="slidenum">
              <a:rPr lang="en-US"/>
            </a:fld>
            <a:endParaRPr lang="en-US" dirty="0"/>
          </a:p>
        </p:txBody>
      </p:sp>
      <p:pic>
        <p:nvPicPr>
          <p:cNvPr id="24" name="图片 11" descr="timg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6388" y="276225"/>
            <a:ext cx="890111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图片 2" descr="timg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76" y="230189"/>
            <a:ext cx="1171575"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 Box 3"/>
          <p:cNvSpPr txBox="1">
            <a:spLocks noChangeArrowheads="1"/>
          </p:cNvSpPr>
          <p:nvPr/>
        </p:nvSpPr>
        <p:spPr bwMode="auto">
          <a:xfrm>
            <a:off x="2495551" y="260350"/>
            <a:ext cx="73437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buFontTx/>
              <a:buNone/>
            </a:pPr>
            <a:r>
              <a:rPr lang="zh-CN" altLang="en-US" b="1" dirty="0">
                <a:solidFill>
                  <a:srgbClr val="404040"/>
                </a:solidFill>
                <a:latin typeface="微软雅黑" panose="020B0503020204020204" pitchFamily="34" charset="-122"/>
                <a:ea typeface="微软雅黑" panose="020B0503020204020204" pitchFamily="34" charset="-122"/>
              </a:rPr>
              <a:t>例     题</a:t>
            </a:r>
            <a:endParaRPr lang="zh-CN" altLang="en-US" b="1" dirty="0">
              <a:solidFill>
                <a:srgbClr val="404040"/>
              </a:solidFill>
              <a:latin typeface="微软雅黑" panose="020B0503020204020204" pitchFamily="34" charset="-122"/>
              <a:ea typeface="微软雅黑" panose="020B0503020204020204" pitchFamily="34" charset="-122"/>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21516"/>
                                        </p:tgtEl>
                                        <p:attrNameLst>
                                          <p:attrName>style.visibility</p:attrName>
                                        </p:attrNameLst>
                                      </p:cBhvr>
                                      <p:to>
                                        <p:strVal val="visible"/>
                                      </p:to>
                                    </p:set>
                                    <p:animEffect transition="in" filter="wheel(4)">
                                      <p:cBhvr>
                                        <p:cTn id="7" dur="1000"/>
                                        <p:tgtEl>
                                          <p:spTgt spid="215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391"/>
                                        </p:tgtEl>
                                        <p:attrNameLst>
                                          <p:attrName>style.visibility</p:attrName>
                                        </p:attrNameLst>
                                      </p:cBhvr>
                                      <p:to>
                                        <p:strVal val="visible"/>
                                      </p:to>
                                    </p:set>
                                    <p:animEffect transition="in" filter="fade">
                                      <p:cBhvr>
                                        <p:cTn id="12" dur="500"/>
                                        <p:tgtEl>
                                          <p:spTgt spid="1639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392"/>
                                        </p:tgtEl>
                                        <p:attrNameLst>
                                          <p:attrName>style.visibility</p:attrName>
                                        </p:attrNameLst>
                                      </p:cBhvr>
                                      <p:to>
                                        <p:strVal val="visible"/>
                                      </p:to>
                                    </p:set>
                                    <p:animEffect transition="in" filter="fade">
                                      <p:cBhvr>
                                        <p:cTn id="15" dur="500"/>
                                        <p:tgtEl>
                                          <p:spTgt spid="1639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393"/>
                                        </p:tgtEl>
                                        <p:attrNameLst>
                                          <p:attrName>style.visibility</p:attrName>
                                        </p:attrNameLst>
                                      </p:cBhvr>
                                      <p:to>
                                        <p:strVal val="visible"/>
                                      </p:to>
                                    </p:set>
                                    <p:animEffect transition="in" filter="fade">
                                      <p:cBhvr>
                                        <p:cTn id="18" dur="500"/>
                                        <p:tgtEl>
                                          <p:spTgt spid="1639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500"/>
                                        <p:tgtEl>
                                          <p:spTgt spid="1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6" grpId="0" bldLvl="0" animBg="1"/>
      <p:bldP spid="16391" grpId="0"/>
      <p:bldP spid="16392" grpId="0"/>
      <p:bldP spid="16393" grpId="0"/>
      <p:bldP spid="14" grpId="0"/>
      <p:bldP spid="15"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1" name="图片 11" descr="timg (10)"/>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576388" y="276225"/>
            <a:ext cx="890111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图片 2" descr="timg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3876" y="230189"/>
            <a:ext cx="1171575"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18" name="文本框 218117"/>
          <p:cNvSpPr txBox="1">
            <a:spLocks noChangeArrowheads="1"/>
          </p:cNvSpPr>
          <p:nvPr/>
        </p:nvSpPr>
        <p:spPr bwMode="auto">
          <a:xfrm>
            <a:off x="1359354" y="5825739"/>
            <a:ext cx="8543924" cy="864373"/>
          </a:xfrm>
          <a:prstGeom prst="rect">
            <a:avLst/>
          </a:prstGeom>
          <a:solidFill>
            <a:schemeClr val="accent3">
              <a:lumMod val="20000"/>
              <a:lumOff val="80000"/>
            </a:schemeClr>
          </a:solidFill>
          <a:ln>
            <a:noFill/>
          </a:ln>
        </p:spPr>
        <p:txBody>
          <a:bodyPr lIns="90488" tIns="44450" rIns="90488" bIns="44450"/>
          <a:lstStyle>
            <a:lvl1pPr marL="342900" indent="-342900">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nSpc>
                <a:spcPct val="110000"/>
              </a:lnSpc>
              <a:buSzPct val="90000"/>
            </a:pPr>
            <a:r>
              <a:rPr lang="zh-CN" altLang="en-US" sz="2400" b="1" dirty="0">
                <a:latin typeface="微软雅黑" panose="020B0503020204020204" pitchFamily="34" charset="-122"/>
                <a:ea typeface="微软雅黑" panose="020B0503020204020204" pitchFamily="34" charset="-122"/>
              </a:rPr>
              <a:t>由于预计</a:t>
            </a:r>
            <a:r>
              <a:rPr lang="en-US" altLang="zh-CN" sz="2400" b="1" dirty="0">
                <a:latin typeface="微软雅黑" panose="020B0503020204020204" pitchFamily="34" charset="-122"/>
                <a:ea typeface="微软雅黑" panose="020B0503020204020204" pitchFamily="34" charset="-122"/>
              </a:rPr>
              <a:t>EBIT 160</a:t>
            </a:r>
            <a:r>
              <a:rPr lang="zh-CN" altLang="en-US" sz="2400" b="1" dirty="0">
                <a:latin typeface="微软雅黑" panose="020B0503020204020204" pitchFamily="34" charset="-122"/>
                <a:ea typeface="微软雅黑" panose="020B0503020204020204" pitchFamily="34" charset="-122"/>
              </a:rPr>
              <a:t>万元大于无差别点</a:t>
            </a:r>
            <a:r>
              <a:rPr lang="en-US" altLang="zh-CN" sz="2400" b="1" dirty="0">
                <a:latin typeface="微软雅黑" panose="020B0503020204020204" pitchFamily="34" charset="-122"/>
                <a:ea typeface="微软雅黑" panose="020B0503020204020204" pitchFamily="34" charset="-122"/>
              </a:rPr>
              <a:t>140</a:t>
            </a:r>
            <a:r>
              <a:rPr lang="zh-CN" altLang="en-US" sz="2400" b="1" dirty="0">
                <a:latin typeface="微软雅黑" panose="020B0503020204020204" pitchFamily="34" charset="-122"/>
                <a:ea typeface="微软雅黑" panose="020B0503020204020204" pitchFamily="34" charset="-122"/>
              </a:rPr>
              <a:t>万元，采用负债筹资即方案</a:t>
            </a:r>
            <a:r>
              <a:rPr lang="en-US" altLang="zh-CN" sz="2400" b="1" dirty="0">
                <a:latin typeface="微软雅黑" panose="020B0503020204020204" pitchFamily="34" charset="-122"/>
                <a:ea typeface="微软雅黑" panose="020B0503020204020204" pitchFamily="34" charset="-122"/>
              </a:rPr>
              <a:t>2</a:t>
            </a:r>
            <a:r>
              <a:rPr lang="zh-CN" altLang="en-US" sz="2400" b="1" dirty="0">
                <a:latin typeface="微软雅黑" panose="020B0503020204020204" pitchFamily="34" charset="-122"/>
                <a:ea typeface="微软雅黑" panose="020B0503020204020204" pitchFamily="34" charset="-122"/>
              </a:rPr>
              <a:t>可以获得更高的每股收益，因此选择方案</a:t>
            </a:r>
            <a:r>
              <a:rPr lang="en-US" altLang="zh-CN" sz="2400" b="1" dirty="0">
                <a:latin typeface="微软雅黑" panose="020B0503020204020204" pitchFamily="34" charset="-122"/>
                <a:ea typeface="微软雅黑" panose="020B0503020204020204" pitchFamily="34" charset="-122"/>
              </a:rPr>
              <a:t>2</a:t>
            </a:r>
            <a:r>
              <a:rPr lang="zh-CN" altLang="en-US" sz="2400" b="1" dirty="0">
                <a:latin typeface="微软雅黑" panose="020B0503020204020204" pitchFamily="34" charset="-122"/>
                <a:ea typeface="微软雅黑" panose="020B0503020204020204" pitchFamily="34" charset="-122"/>
              </a:rPr>
              <a:t>。</a:t>
            </a:r>
            <a:endParaRPr lang="zh-CN" altLang="en-US" sz="2400" b="1" dirty="0">
              <a:latin typeface="微软雅黑" panose="020B0503020204020204" pitchFamily="34" charset="-122"/>
              <a:ea typeface="微软雅黑" panose="020B0503020204020204" pitchFamily="34" charset="-122"/>
            </a:endParaRPr>
          </a:p>
        </p:txBody>
      </p:sp>
      <p:sp>
        <p:nvSpPr>
          <p:cNvPr id="218119" name="直接连接符 218118"/>
          <p:cNvSpPr>
            <a:spLocks noChangeShapeType="1"/>
          </p:cNvSpPr>
          <p:nvPr/>
        </p:nvSpPr>
        <p:spPr bwMode="auto">
          <a:xfrm flipV="1">
            <a:off x="7516813" y="2946401"/>
            <a:ext cx="0" cy="1655763"/>
          </a:xfrm>
          <a:prstGeom prst="line">
            <a:avLst/>
          </a:prstGeom>
          <a:noFill/>
          <a:ln w="19050">
            <a:solidFill>
              <a:srgbClr val="000000"/>
            </a:solidFill>
            <a:miter lim="800000"/>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218120" name="直接连接符 218119"/>
          <p:cNvSpPr>
            <a:spLocks noChangeShapeType="1"/>
          </p:cNvSpPr>
          <p:nvPr/>
        </p:nvSpPr>
        <p:spPr bwMode="auto">
          <a:xfrm>
            <a:off x="7516814" y="4602163"/>
            <a:ext cx="3095625" cy="0"/>
          </a:xfrm>
          <a:prstGeom prst="line">
            <a:avLst/>
          </a:prstGeom>
          <a:noFill/>
          <a:ln w="19050">
            <a:solidFill>
              <a:srgbClr val="000000"/>
            </a:solidFill>
            <a:miter lim="800000"/>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218121" name="直接连接符 218120"/>
          <p:cNvSpPr>
            <a:spLocks noChangeShapeType="1"/>
          </p:cNvSpPr>
          <p:nvPr/>
        </p:nvSpPr>
        <p:spPr bwMode="auto">
          <a:xfrm flipV="1">
            <a:off x="8183563" y="2924175"/>
            <a:ext cx="1079500" cy="1657350"/>
          </a:xfrm>
          <a:prstGeom prst="line">
            <a:avLst/>
          </a:prstGeom>
          <a:noFill/>
          <a:ln w="19050">
            <a:solidFill>
              <a:srgbClr val="FF0000"/>
            </a:solidFill>
            <a:miter lim="800000"/>
          </a:ln>
          <a:extLst>
            <a:ext uri="{909E8E84-426E-40DD-AFC4-6F175D3DCCD1}">
              <a14:hiddenFill xmlns:a14="http://schemas.microsoft.com/office/drawing/2010/main">
                <a:noFill/>
              </a14:hiddenFill>
            </a:ext>
          </a:extLst>
        </p:spPr>
        <p:txBody>
          <a:bodyPr/>
          <a:lstStyle/>
          <a:p>
            <a:endParaRPr lang="zh-CN" altLang="en-US"/>
          </a:p>
        </p:txBody>
      </p:sp>
      <p:sp>
        <p:nvSpPr>
          <p:cNvPr id="218122" name="直接连接符 218121"/>
          <p:cNvSpPr/>
          <p:nvPr/>
        </p:nvSpPr>
        <p:spPr>
          <a:xfrm flipV="1">
            <a:off x="7821613" y="2852739"/>
            <a:ext cx="1871662" cy="1728787"/>
          </a:xfrm>
          <a:prstGeom prst="line">
            <a:avLst/>
          </a:prstGeom>
          <a:ln w="19050" cap="flat" cmpd="sng">
            <a:solidFill>
              <a:schemeClr val="accent6">
                <a:lumMod val="75000"/>
              </a:schemeClr>
            </a:solidFill>
            <a:prstDash val="solid"/>
            <a:miter/>
            <a:headEnd type="none" w="med" len="med"/>
            <a:tailEnd type="none" w="med" len="med"/>
          </a:ln>
        </p:spPr>
        <p:txBody>
          <a:bodyPr/>
          <a:lstStyle/>
          <a:p>
            <a:pPr eaLnBrk="1" hangingPunct="1">
              <a:buFont typeface="Arial" panose="020B0604020202020204" pitchFamily="34" charset="0"/>
              <a:buNone/>
              <a:defRPr/>
            </a:pPr>
            <a:endParaRPr lang="zh-CN" altLang="en-US" noProof="1"/>
          </a:p>
        </p:txBody>
      </p:sp>
      <p:sp>
        <p:nvSpPr>
          <p:cNvPr id="218123" name="直接连接符 218122"/>
          <p:cNvSpPr>
            <a:spLocks noChangeShapeType="1"/>
          </p:cNvSpPr>
          <p:nvPr/>
        </p:nvSpPr>
        <p:spPr bwMode="auto">
          <a:xfrm>
            <a:off x="8669338" y="3810001"/>
            <a:ext cx="0" cy="792163"/>
          </a:xfrm>
          <a:prstGeom prst="line">
            <a:avLst/>
          </a:prstGeom>
          <a:noFill/>
          <a:ln w="9525">
            <a:solidFill>
              <a:srgbClr val="000000"/>
            </a:solidFill>
            <a:miter lim="800000"/>
          </a:ln>
          <a:extLst>
            <a:ext uri="{909E8E84-426E-40DD-AFC4-6F175D3DCCD1}">
              <a14:hiddenFill xmlns:a14="http://schemas.microsoft.com/office/drawing/2010/main">
                <a:noFill/>
              </a14:hiddenFill>
            </a:ext>
          </a:extLst>
        </p:spPr>
        <p:txBody>
          <a:bodyPr/>
          <a:lstStyle/>
          <a:p>
            <a:endParaRPr lang="zh-CN" altLang="en-US"/>
          </a:p>
        </p:txBody>
      </p:sp>
      <p:sp>
        <p:nvSpPr>
          <p:cNvPr id="218124" name="直接连接符 218123"/>
          <p:cNvSpPr>
            <a:spLocks noChangeShapeType="1"/>
          </p:cNvSpPr>
          <p:nvPr/>
        </p:nvSpPr>
        <p:spPr bwMode="auto">
          <a:xfrm flipH="1">
            <a:off x="7534276" y="3789363"/>
            <a:ext cx="1152525" cy="0"/>
          </a:xfrm>
          <a:prstGeom prst="line">
            <a:avLst/>
          </a:prstGeom>
          <a:noFill/>
          <a:ln w="9525">
            <a:solidFill>
              <a:srgbClr val="000000"/>
            </a:solidFill>
            <a:miter lim="800000"/>
          </a:ln>
          <a:extLst>
            <a:ext uri="{909E8E84-426E-40DD-AFC4-6F175D3DCCD1}">
              <a14:hiddenFill xmlns:a14="http://schemas.microsoft.com/office/drawing/2010/main">
                <a:noFill/>
              </a14:hiddenFill>
            </a:ext>
          </a:extLst>
        </p:spPr>
        <p:txBody>
          <a:bodyPr/>
          <a:lstStyle/>
          <a:p>
            <a:endParaRPr lang="zh-CN" altLang="en-US"/>
          </a:p>
        </p:txBody>
      </p:sp>
      <p:sp>
        <p:nvSpPr>
          <p:cNvPr id="218125" name="文本框 218124"/>
          <p:cNvSpPr txBox="1"/>
          <p:nvPr/>
        </p:nvSpPr>
        <p:spPr>
          <a:xfrm>
            <a:off x="8328025" y="4652964"/>
            <a:ext cx="762000" cy="369332"/>
          </a:xfrm>
          <a:prstGeom prst="rect">
            <a:avLst/>
          </a:prstGeom>
          <a:noFill/>
          <a:ln w="12700">
            <a:solidFill>
              <a:schemeClr val="accent6"/>
            </a:solidFill>
            <a:miter/>
          </a:ln>
        </p:spPr>
        <p:txBody>
          <a:bodyPr>
            <a:spAutoFit/>
          </a:bodyPr>
          <a:lstStyle/>
          <a:p>
            <a:pPr algn="ctr">
              <a:spcBef>
                <a:spcPct val="50000"/>
              </a:spcBef>
              <a:buClr>
                <a:srgbClr val="000000"/>
              </a:buClr>
              <a:buFont typeface="Arial" panose="020B0604020202020204" pitchFamily="34" charset="0"/>
              <a:buNone/>
              <a:defRPr/>
            </a:pPr>
            <a:r>
              <a:rPr lang="zh-CN" altLang="zh-CN" b="1" noProof="1">
                <a:latin typeface="微软雅黑" panose="020B0503020204020204" pitchFamily="34" charset="-122"/>
                <a:ea typeface="微软雅黑" panose="020B0503020204020204" pitchFamily="34" charset="-122"/>
                <a:cs typeface="宋体" panose="02010600030101010101" pitchFamily="2" charset="-122"/>
              </a:rPr>
              <a:t>140</a:t>
            </a:r>
            <a:endParaRPr lang="zh-CN" altLang="zh-CN" b="1" noProof="1">
              <a:latin typeface="微软雅黑" panose="020B0503020204020204" pitchFamily="34" charset="-122"/>
              <a:ea typeface="微软雅黑" panose="020B0503020204020204" pitchFamily="34" charset="-122"/>
              <a:cs typeface="宋体" panose="02010600030101010101" pitchFamily="2" charset="-122"/>
            </a:endParaRPr>
          </a:p>
        </p:txBody>
      </p:sp>
      <p:sp>
        <p:nvSpPr>
          <p:cNvPr id="218126" name="文本框 218125"/>
          <p:cNvSpPr txBox="1"/>
          <p:nvPr/>
        </p:nvSpPr>
        <p:spPr>
          <a:xfrm>
            <a:off x="6527800" y="3571875"/>
            <a:ext cx="914400" cy="368300"/>
          </a:xfrm>
          <a:prstGeom prst="rect">
            <a:avLst/>
          </a:prstGeom>
          <a:noFill/>
          <a:ln w="12700">
            <a:solidFill>
              <a:schemeClr val="accent6"/>
            </a:solidFill>
            <a:miter/>
          </a:ln>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a:spcBef>
                <a:spcPct val="50000"/>
              </a:spcBef>
              <a:buFontTx/>
              <a:buNone/>
            </a:pPr>
            <a:r>
              <a:rPr lang="en-US" altLang="zh-CN" sz="1800" b="1">
                <a:latin typeface="微软雅黑" panose="020B0503020204020204" pitchFamily="34" charset="-122"/>
                <a:ea typeface="微软雅黑" panose="020B0503020204020204" pitchFamily="34" charset="-122"/>
              </a:rPr>
              <a:t>6</a:t>
            </a:r>
            <a:endParaRPr lang="en-US" altLang="zh-CN" sz="1800" b="1">
              <a:latin typeface="微软雅黑" panose="020B0503020204020204" pitchFamily="34" charset="-122"/>
              <a:ea typeface="微软雅黑" panose="020B0503020204020204" pitchFamily="34" charset="-122"/>
            </a:endParaRPr>
          </a:p>
        </p:txBody>
      </p:sp>
      <p:sp>
        <p:nvSpPr>
          <p:cNvPr id="218127" name="矩形 218126"/>
          <p:cNvSpPr>
            <a:spLocks noChangeArrowheads="1"/>
          </p:cNvSpPr>
          <p:nvPr/>
        </p:nvSpPr>
        <p:spPr bwMode="auto">
          <a:xfrm>
            <a:off x="9903278" y="4724400"/>
            <a:ext cx="69442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a:spcBef>
                <a:spcPct val="0"/>
              </a:spcBef>
              <a:buFontTx/>
              <a:buNone/>
            </a:pPr>
            <a:r>
              <a:rPr lang="en-US" altLang="zh-CN" sz="1800" b="1">
                <a:latin typeface="微软雅黑" panose="020B0503020204020204" pitchFamily="34" charset="-122"/>
                <a:ea typeface="微软雅黑" panose="020B0503020204020204" pitchFamily="34" charset="-122"/>
              </a:rPr>
              <a:t>EBIT</a:t>
            </a:r>
            <a:endParaRPr lang="en-US" altLang="zh-CN" sz="1800" b="1">
              <a:latin typeface="微软雅黑" panose="020B0503020204020204" pitchFamily="34" charset="-122"/>
              <a:ea typeface="微软雅黑" panose="020B0503020204020204" pitchFamily="34" charset="-122"/>
            </a:endParaRPr>
          </a:p>
        </p:txBody>
      </p:sp>
      <p:sp>
        <p:nvSpPr>
          <p:cNvPr id="218128" name="矩形 218127"/>
          <p:cNvSpPr>
            <a:spLocks noChangeArrowheads="1"/>
          </p:cNvSpPr>
          <p:nvPr/>
        </p:nvSpPr>
        <p:spPr bwMode="auto">
          <a:xfrm>
            <a:off x="7173914" y="2565400"/>
            <a:ext cx="8223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a:spcBef>
                <a:spcPct val="0"/>
              </a:spcBef>
              <a:buFontTx/>
              <a:buNone/>
            </a:pPr>
            <a:r>
              <a:rPr lang="en-US" altLang="zh-CN" sz="1800" b="1">
                <a:latin typeface="微软雅黑" panose="020B0503020204020204" pitchFamily="34" charset="-122"/>
                <a:ea typeface="微软雅黑" panose="020B0503020204020204" pitchFamily="34" charset="-122"/>
              </a:rPr>
              <a:t>EPS</a:t>
            </a:r>
            <a:endParaRPr lang="en-US" altLang="zh-CN" sz="1800" b="1">
              <a:latin typeface="微软雅黑" panose="020B0503020204020204" pitchFamily="34" charset="-122"/>
              <a:ea typeface="微软雅黑" panose="020B0503020204020204" pitchFamily="34" charset="-122"/>
            </a:endParaRPr>
          </a:p>
        </p:txBody>
      </p:sp>
      <p:sp>
        <p:nvSpPr>
          <p:cNvPr id="218130" name="矩形 218129"/>
          <p:cNvSpPr>
            <a:spLocks noChangeArrowheads="1"/>
          </p:cNvSpPr>
          <p:nvPr/>
        </p:nvSpPr>
        <p:spPr bwMode="auto">
          <a:xfrm>
            <a:off x="9610617" y="2679700"/>
            <a:ext cx="646331" cy="369332"/>
          </a:xfrm>
          <a:prstGeom prst="rect">
            <a:avLst/>
          </a:prstGeom>
          <a:solidFill>
            <a:srgbClr val="9ED3D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a:spcBef>
                <a:spcPct val="0"/>
              </a:spcBef>
              <a:buFontTx/>
              <a:buNone/>
            </a:pPr>
            <a:r>
              <a:rPr lang="zh-CN" altLang="en-US" sz="1800" b="1">
                <a:latin typeface="微软雅黑" panose="020B0503020204020204" pitchFamily="34" charset="-122"/>
                <a:ea typeface="微软雅黑" panose="020B0503020204020204" pitchFamily="34" charset="-122"/>
              </a:rPr>
              <a:t>权益</a:t>
            </a:r>
            <a:endParaRPr lang="zh-CN" altLang="en-US" sz="1800" b="1">
              <a:latin typeface="微软雅黑" panose="020B0503020204020204" pitchFamily="34" charset="-122"/>
              <a:ea typeface="微软雅黑" panose="020B0503020204020204" pitchFamily="34" charset="-122"/>
            </a:endParaRPr>
          </a:p>
        </p:txBody>
      </p:sp>
      <p:sp>
        <p:nvSpPr>
          <p:cNvPr id="38" name="矩形 37"/>
          <p:cNvSpPr>
            <a:spLocks noChangeArrowheads="1"/>
          </p:cNvSpPr>
          <p:nvPr/>
        </p:nvSpPr>
        <p:spPr bwMode="auto">
          <a:xfrm>
            <a:off x="8757336" y="2492375"/>
            <a:ext cx="646331" cy="369332"/>
          </a:xfrm>
          <a:prstGeom prst="rect">
            <a:avLst/>
          </a:prstGeom>
          <a:solidFill>
            <a:srgbClr val="C7968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a:spcBef>
                <a:spcPct val="0"/>
              </a:spcBef>
              <a:buFontTx/>
              <a:buNone/>
            </a:pPr>
            <a:r>
              <a:rPr lang="zh-CN" altLang="en-US" sz="1800" b="1">
                <a:latin typeface="微软雅黑" panose="020B0503020204020204" pitchFamily="34" charset="-122"/>
                <a:ea typeface="微软雅黑" panose="020B0503020204020204" pitchFamily="34" charset="-122"/>
              </a:rPr>
              <a:t>负债</a:t>
            </a:r>
            <a:endParaRPr lang="zh-CN" altLang="en-US" sz="1800" b="1">
              <a:latin typeface="微软雅黑" panose="020B0503020204020204" pitchFamily="34" charset="-122"/>
              <a:ea typeface="微软雅黑" panose="020B0503020204020204" pitchFamily="34" charset="-122"/>
            </a:endParaRPr>
          </a:p>
        </p:txBody>
      </p:sp>
      <p:sp>
        <p:nvSpPr>
          <p:cNvPr id="17428" name="Text Box 3"/>
          <p:cNvSpPr txBox="1">
            <a:spLocks noChangeArrowheads="1"/>
          </p:cNvSpPr>
          <p:nvPr/>
        </p:nvSpPr>
        <p:spPr bwMode="auto">
          <a:xfrm>
            <a:off x="2495551" y="260350"/>
            <a:ext cx="7343775"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buFontTx/>
              <a:buNone/>
            </a:pPr>
            <a:r>
              <a:rPr lang="zh-CN" altLang="en-US" b="1" dirty="0">
                <a:solidFill>
                  <a:srgbClr val="404040"/>
                </a:solidFill>
                <a:latin typeface="微软雅黑" panose="020B0503020204020204" pitchFamily="34" charset="-122"/>
                <a:ea typeface="微软雅黑" panose="020B0503020204020204" pitchFamily="34" charset="-122"/>
              </a:rPr>
              <a:t>例     题</a:t>
            </a:r>
            <a:endParaRPr lang="zh-CN" altLang="en-US" b="1" dirty="0">
              <a:solidFill>
                <a:srgbClr val="404040"/>
              </a:solidFill>
              <a:latin typeface="微软雅黑" panose="020B0503020204020204" pitchFamily="34" charset="-122"/>
              <a:ea typeface="微软雅黑" panose="020B0503020204020204" pitchFamily="34" charset="-122"/>
            </a:endParaRPr>
          </a:p>
        </p:txBody>
      </p:sp>
      <p:grpSp>
        <p:nvGrpSpPr>
          <p:cNvPr id="7" name="组合 6"/>
          <p:cNvGrpSpPr/>
          <p:nvPr/>
        </p:nvGrpSpPr>
        <p:grpSpPr>
          <a:xfrm>
            <a:off x="500744" y="2513659"/>
            <a:ext cx="5923581" cy="1515744"/>
            <a:chOff x="1824886" y="1555750"/>
            <a:chExt cx="5118840" cy="1066800"/>
          </a:xfrm>
        </p:grpSpPr>
        <p:graphicFrame>
          <p:nvGraphicFramePr>
            <p:cNvPr id="218116" name="对象 218115"/>
            <p:cNvGraphicFramePr/>
            <p:nvPr/>
          </p:nvGraphicFramePr>
          <p:xfrm>
            <a:off x="1824887" y="1555750"/>
            <a:ext cx="5118839" cy="1066800"/>
          </p:xfrm>
          <a:graphic>
            <a:graphicData uri="http://schemas.openxmlformats.org/presentationml/2006/ole">
              <mc:AlternateContent xmlns:mc="http://schemas.openxmlformats.org/markup-compatibility/2006">
                <mc:Choice xmlns:v="urn:schemas-microsoft-com:vml" Requires="v">
                  <p:oleObj spid="_x0000_s37896" name="" r:id="rId3" imgW="2832100" imgH="609600" progId="Equation.DSMT4">
                    <p:embed/>
                  </p:oleObj>
                </mc:Choice>
                <mc:Fallback>
                  <p:oleObj name="" r:id="rId3" imgW="2832100" imgH="609600" progId="Equation.DSMT4">
                    <p:embed/>
                    <p:pic>
                      <p:nvPicPr>
                        <p:cNvPr id="0" name="图片 37895"/>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4887" y="1555750"/>
                          <a:ext cx="5118839" cy="1066800"/>
                        </a:xfrm>
                        <a:prstGeom prst="rect">
                          <a:avLst/>
                        </a:prstGeom>
                        <a:solidFill>
                          <a:schemeClr val="bg2">
                            <a:lumMod val="20000"/>
                            <a:lumOff val="80000"/>
                          </a:schemeClr>
                        </a:solidFill>
                        <a:ln>
                          <a:noFill/>
                        </a:ln>
                      </p:spPr>
                    </p:pic>
                  </p:oleObj>
                </mc:Fallback>
              </mc:AlternateContent>
            </a:graphicData>
          </a:graphic>
        </p:graphicFrame>
        <p:sp>
          <p:nvSpPr>
            <p:cNvPr id="5" name="矩形 4"/>
            <p:cNvSpPr/>
            <p:nvPr/>
          </p:nvSpPr>
          <p:spPr>
            <a:xfrm>
              <a:off x="1824886" y="1555750"/>
              <a:ext cx="2556616" cy="344488"/>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r>
                <a:rPr lang="en-US" altLang="zh-CN" sz="2400" b="1" noProof="1">
                  <a:solidFill>
                    <a:schemeClr val="tx1"/>
                  </a:solidFill>
                  <a:latin typeface="新宋体" panose="02010609030101010101" charset="-122"/>
                  <a:ea typeface="新宋体" panose="02010609030101010101" charset="-122"/>
                </a:rPr>
                <a:t>(EBIT-20)</a:t>
              </a:r>
              <a:r>
                <a:rPr lang="zh-CN" altLang="en-US" sz="2400" b="1" noProof="1">
                  <a:solidFill>
                    <a:schemeClr val="tx1"/>
                  </a:solidFill>
                  <a:latin typeface="新宋体" panose="02010609030101010101" charset="-122"/>
                  <a:ea typeface="新宋体" panose="02010609030101010101" charset="-122"/>
                </a:rPr>
                <a:t>（</a:t>
              </a:r>
              <a:r>
                <a:rPr lang="en-US" altLang="zh-CN" sz="2400" b="1" noProof="1">
                  <a:solidFill>
                    <a:schemeClr val="tx1"/>
                  </a:solidFill>
                  <a:latin typeface="新宋体" panose="02010609030101010101" charset="-122"/>
                  <a:ea typeface="新宋体" panose="02010609030101010101" charset="-122"/>
                </a:rPr>
                <a:t>1-25%</a:t>
              </a:r>
              <a:r>
                <a:rPr lang="zh-CN" altLang="en-US" sz="2400" b="1" noProof="1">
                  <a:solidFill>
                    <a:schemeClr val="tx1"/>
                  </a:solidFill>
                  <a:latin typeface="新宋体" panose="02010609030101010101" charset="-122"/>
                  <a:ea typeface="新宋体" panose="02010609030101010101" charset="-122"/>
                </a:rPr>
                <a:t>）</a:t>
              </a:r>
              <a:endParaRPr lang="zh-CN" altLang="en-US" sz="2400" b="1" noProof="1">
                <a:solidFill>
                  <a:schemeClr val="tx1"/>
                </a:solidFill>
                <a:latin typeface="新宋体" panose="02010609030101010101" charset="-122"/>
                <a:ea typeface="新宋体" panose="02010609030101010101" charset="-122"/>
              </a:endParaRPr>
            </a:p>
          </p:txBody>
        </p:sp>
        <p:sp>
          <p:nvSpPr>
            <p:cNvPr id="6" name="矩形 5"/>
            <p:cNvSpPr/>
            <p:nvPr/>
          </p:nvSpPr>
          <p:spPr>
            <a:xfrm>
              <a:off x="4554539" y="1555750"/>
              <a:ext cx="2389187" cy="344488"/>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r>
                <a:rPr lang="en-US" altLang="zh-CN" sz="2400" b="1" noProof="1">
                  <a:solidFill>
                    <a:schemeClr val="tx1"/>
                  </a:solidFill>
                  <a:latin typeface="新宋体" panose="02010609030101010101" charset="-122"/>
                  <a:ea typeface="新宋体" panose="02010609030101010101" charset="-122"/>
                </a:rPr>
                <a:t>(EBIT-60)</a:t>
              </a:r>
              <a:r>
                <a:rPr lang="zh-CN" altLang="en-US" sz="2400" b="1" noProof="1">
                  <a:solidFill>
                    <a:schemeClr val="tx1"/>
                  </a:solidFill>
                  <a:latin typeface="新宋体" panose="02010609030101010101" charset="-122"/>
                  <a:ea typeface="新宋体" panose="02010609030101010101" charset="-122"/>
                </a:rPr>
                <a:t>（</a:t>
              </a:r>
              <a:r>
                <a:rPr lang="en-US" altLang="zh-CN" sz="2400" b="1" noProof="1">
                  <a:solidFill>
                    <a:schemeClr val="tx1"/>
                  </a:solidFill>
                  <a:latin typeface="新宋体" panose="02010609030101010101" charset="-122"/>
                  <a:ea typeface="新宋体" panose="02010609030101010101" charset="-122"/>
                </a:rPr>
                <a:t>1-25%</a:t>
              </a:r>
              <a:r>
                <a:rPr lang="zh-CN" altLang="en-US" sz="2400" b="1" noProof="1">
                  <a:solidFill>
                    <a:schemeClr val="tx1"/>
                  </a:solidFill>
                  <a:latin typeface="新宋体" panose="02010609030101010101" charset="-122"/>
                  <a:ea typeface="新宋体" panose="02010609030101010101" charset="-122"/>
                </a:rPr>
                <a:t>）</a:t>
              </a:r>
              <a:endParaRPr lang="zh-CN" altLang="en-US" sz="2400" b="1" noProof="1">
                <a:solidFill>
                  <a:schemeClr val="tx1"/>
                </a:solidFill>
                <a:latin typeface="新宋体" panose="02010609030101010101" charset="-122"/>
                <a:ea typeface="新宋体" panose="02010609030101010101" charset="-122"/>
              </a:endParaRPr>
            </a:p>
          </p:txBody>
        </p:sp>
      </p:grpSp>
      <p:grpSp>
        <p:nvGrpSpPr>
          <p:cNvPr id="3" name="组合 2"/>
          <p:cNvGrpSpPr/>
          <p:nvPr/>
        </p:nvGrpSpPr>
        <p:grpSpPr>
          <a:xfrm>
            <a:off x="1322775" y="4545926"/>
            <a:ext cx="4715668" cy="952740"/>
            <a:chOff x="1577975" y="3753406"/>
            <a:chExt cx="4715668" cy="952740"/>
          </a:xfrm>
        </p:grpSpPr>
        <p:graphicFrame>
          <p:nvGraphicFramePr>
            <p:cNvPr id="218117" name="对象 218116"/>
            <p:cNvGraphicFramePr/>
            <p:nvPr/>
          </p:nvGraphicFramePr>
          <p:xfrm>
            <a:off x="1577975" y="3759996"/>
            <a:ext cx="4706937" cy="946150"/>
          </p:xfrm>
          <a:graphic>
            <a:graphicData uri="http://schemas.openxmlformats.org/presentationml/2006/ole">
              <mc:AlternateContent xmlns:mc="http://schemas.openxmlformats.org/markup-compatibility/2006">
                <mc:Choice xmlns:v="urn:schemas-microsoft-com:vml" Requires="v">
                  <p:oleObj spid="_x0000_s37897" name="" r:id="rId5" imgW="2462530" imgH="393700" progId="Equation.DSMT4">
                    <p:embed/>
                  </p:oleObj>
                </mc:Choice>
                <mc:Fallback>
                  <p:oleObj name="" r:id="rId5" imgW="2462530" imgH="393700" progId="Equation.DSMT4">
                    <p:embed/>
                    <p:pic>
                      <p:nvPicPr>
                        <p:cNvPr id="0" name="图片 37896"/>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77975" y="3759996"/>
                          <a:ext cx="4706937" cy="946150"/>
                        </a:xfrm>
                        <a:prstGeom prst="rect">
                          <a:avLst/>
                        </a:prstGeom>
                        <a:solidFill>
                          <a:schemeClr val="accent3">
                            <a:lumMod val="20000"/>
                            <a:lumOff val="80000"/>
                          </a:schemeClr>
                        </a:solidFill>
                        <a:ln>
                          <a:noFill/>
                        </a:ln>
                      </p:spPr>
                    </p:pic>
                  </p:oleObj>
                </mc:Fallback>
              </mc:AlternateContent>
            </a:graphicData>
          </a:graphic>
        </p:graphicFrame>
        <p:sp>
          <p:nvSpPr>
            <p:cNvPr id="4" name="文本框 3"/>
            <p:cNvSpPr txBox="1">
              <a:spLocks noChangeArrowheads="1"/>
            </p:cNvSpPr>
            <p:nvPr/>
          </p:nvSpPr>
          <p:spPr bwMode="auto">
            <a:xfrm>
              <a:off x="4994935" y="3999944"/>
              <a:ext cx="1298708" cy="430887"/>
            </a:xfrm>
            <a:prstGeom prst="rect">
              <a:avLst/>
            </a:prstGeom>
            <a:solidFill>
              <a:schemeClr val="accent3">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2800" b="1" dirty="0">
                  <a:latin typeface="宋体" panose="02010600030101010101" pitchFamily="2" charset="-122"/>
                </a:rPr>
                <a:t>6</a:t>
              </a:r>
              <a:r>
                <a:rPr lang="zh-CN" altLang="en-US" sz="2800" b="1" dirty="0">
                  <a:latin typeface="宋体" panose="02010600030101010101" pitchFamily="2" charset="-122"/>
                </a:rPr>
                <a:t>元</a:t>
              </a:r>
              <a:r>
                <a:rPr lang="en-US" altLang="zh-CN" sz="2800" b="1" dirty="0">
                  <a:latin typeface="宋体" panose="02010600030101010101" pitchFamily="2" charset="-122"/>
                </a:rPr>
                <a:t>/</a:t>
              </a:r>
              <a:r>
                <a:rPr lang="zh-CN" altLang="en-US" sz="2800" b="1" dirty="0">
                  <a:latin typeface="宋体" panose="02010600030101010101" pitchFamily="2" charset="-122"/>
                </a:rPr>
                <a:t>股</a:t>
              </a:r>
              <a:endParaRPr lang="zh-CN" altLang="en-US" sz="2800" b="1" dirty="0">
                <a:latin typeface="宋体" panose="02010600030101010101" pitchFamily="2" charset="-122"/>
              </a:endParaRPr>
            </a:p>
          </p:txBody>
        </p:sp>
        <p:sp>
          <p:nvSpPr>
            <p:cNvPr id="28" name="文本框 27"/>
            <p:cNvSpPr txBox="1">
              <a:spLocks noChangeArrowheads="1"/>
            </p:cNvSpPr>
            <p:nvPr/>
          </p:nvSpPr>
          <p:spPr bwMode="auto">
            <a:xfrm>
              <a:off x="3984629" y="3753406"/>
              <a:ext cx="388936" cy="430887"/>
            </a:xfrm>
            <a:prstGeom prst="rect">
              <a:avLst/>
            </a:prstGeom>
            <a:solidFill>
              <a:schemeClr val="accent3">
                <a:lumMod val="20000"/>
                <a:lumOff val="80000"/>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en-US" altLang="zh-CN" sz="2800" b="1" dirty="0">
                  <a:latin typeface="宋体" panose="02010600030101010101" pitchFamily="2" charset="-122"/>
                </a:rPr>
                <a:t>25</a:t>
              </a:r>
              <a:endParaRPr lang="zh-CN" altLang="en-US" sz="2800" b="1" dirty="0">
                <a:latin typeface="宋体" panose="02010600030101010101" pitchFamily="2" charset="-122"/>
              </a:endParaRPr>
            </a:p>
          </p:txBody>
        </p:sp>
      </p:grpSp>
      <p:sp>
        <p:nvSpPr>
          <p:cNvPr id="31" name="灯片编号占位符 2"/>
          <p:cNvSpPr>
            <a:spLocks noGrp="1"/>
          </p:cNvSpPr>
          <p:nvPr>
            <p:ph type="sldNum" sz="quarter" idx="12"/>
          </p:nvPr>
        </p:nvSpPr>
        <p:spPr>
          <a:xfrm>
            <a:off x="11323638" y="6240463"/>
            <a:ext cx="495300" cy="354012"/>
          </a:xfrm>
        </p:spPr>
        <p:txBody>
          <a:bodyPr/>
          <a:lstStyle/>
          <a:p>
            <a:pPr>
              <a:defRPr/>
            </a:pPr>
            <a:fld id="{E5EB1D4E-2E73-443E-A201-C8E314B58ACE}" type="slidenum">
              <a:rPr lang="en-US"/>
            </a:fld>
            <a:endParaRPr lang="en-US" dirty="0"/>
          </a:p>
        </p:txBody>
      </p:sp>
      <p:sp>
        <p:nvSpPr>
          <p:cNvPr id="2" name="文本框 1"/>
          <p:cNvSpPr txBox="1"/>
          <p:nvPr/>
        </p:nvSpPr>
        <p:spPr>
          <a:xfrm>
            <a:off x="1527177" y="1251706"/>
            <a:ext cx="6057899" cy="969177"/>
          </a:xfrm>
          <a:prstGeom prst="rect">
            <a:avLst/>
          </a:prstGeom>
          <a:noFill/>
        </p:spPr>
        <p:txBody>
          <a:bodyPr wrap="square" lIns="36000" tIns="46800" rIns="36000" bIns="46800" rtlCol="0">
            <a:spAutoFit/>
          </a:bodyPr>
          <a:lstStyle/>
          <a:p>
            <a:pPr>
              <a:lnSpc>
                <a:spcPct val="125000"/>
              </a:lnSpc>
            </a:pPr>
            <a:r>
              <a:rPr lang="en-US" altLang="zh-CN" sz="2400" b="1" dirty="0"/>
              <a:t>I</a:t>
            </a:r>
            <a:r>
              <a:rPr lang="en-US" altLang="zh-CN" sz="2400" b="1" baseline="-25000" dirty="0"/>
              <a:t>1</a:t>
            </a:r>
            <a:r>
              <a:rPr lang="en-US" altLang="zh-CN" sz="2400" b="1" dirty="0"/>
              <a:t>=20</a:t>
            </a:r>
            <a:r>
              <a:rPr lang="zh-CN" altLang="en-US" sz="2400" b="1" dirty="0"/>
              <a:t>（万元），</a:t>
            </a:r>
            <a:r>
              <a:rPr lang="en-US" altLang="zh-CN" sz="2400" b="1" dirty="0"/>
              <a:t>N</a:t>
            </a:r>
            <a:r>
              <a:rPr lang="en-US" altLang="zh-CN" sz="2400" b="1" baseline="-25000" dirty="0"/>
              <a:t>1</a:t>
            </a:r>
            <a:r>
              <a:rPr lang="en-US" altLang="zh-CN" sz="2400" b="1" dirty="0"/>
              <a:t>=10+5=15</a:t>
            </a:r>
            <a:r>
              <a:rPr lang="zh-CN" altLang="en-US" sz="2400" b="1" dirty="0"/>
              <a:t>（万股）</a:t>
            </a:r>
            <a:endParaRPr lang="en-US" altLang="zh-CN" sz="2400" b="1" dirty="0"/>
          </a:p>
          <a:p>
            <a:pPr>
              <a:lnSpc>
                <a:spcPct val="125000"/>
              </a:lnSpc>
            </a:pPr>
            <a:r>
              <a:rPr lang="en-US" altLang="zh-CN" sz="2400" b="1" dirty="0"/>
              <a:t>I</a:t>
            </a:r>
            <a:r>
              <a:rPr lang="en-US" altLang="zh-CN" sz="2400" b="1" baseline="-25000" dirty="0"/>
              <a:t>2</a:t>
            </a:r>
            <a:r>
              <a:rPr lang="en-US" altLang="zh-CN" sz="2400" b="1" dirty="0"/>
              <a:t>=20+40=60</a:t>
            </a:r>
            <a:r>
              <a:rPr lang="zh-CN" altLang="en-US" sz="2400" b="1" dirty="0"/>
              <a:t>（万元），</a:t>
            </a:r>
            <a:r>
              <a:rPr lang="en-US" altLang="zh-CN" sz="2400" b="1" dirty="0"/>
              <a:t>N</a:t>
            </a:r>
            <a:r>
              <a:rPr lang="en-US" altLang="zh-CN" sz="2400" b="1" baseline="-25000" dirty="0"/>
              <a:t>2</a:t>
            </a:r>
            <a:r>
              <a:rPr lang="en-US" altLang="zh-CN" sz="2400" b="1" dirty="0"/>
              <a:t>=10</a:t>
            </a:r>
            <a:r>
              <a:rPr lang="zh-CN" altLang="en-US" sz="2400" b="1" dirty="0"/>
              <a:t>（万股）</a:t>
            </a:r>
            <a:endParaRPr lang="zh-CN" altLang="en-US" sz="2400" b="1" dirty="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218119"/>
                                        </p:tgtEl>
                                        <p:attrNameLst>
                                          <p:attrName>style.visibility</p:attrName>
                                        </p:attrNameLst>
                                      </p:cBhvr>
                                      <p:to>
                                        <p:strVal val="visible"/>
                                      </p:to>
                                    </p:set>
                                    <p:anim calcmode="lin" valueType="num">
                                      <p:cBhvr additive="base">
                                        <p:cTn id="24" dur="500" fill="hold"/>
                                        <p:tgtEl>
                                          <p:spTgt spid="218119"/>
                                        </p:tgtEl>
                                        <p:attrNameLst>
                                          <p:attrName>ppt_x</p:attrName>
                                        </p:attrNameLst>
                                      </p:cBhvr>
                                      <p:tavLst>
                                        <p:tav tm="0">
                                          <p:val>
                                            <p:strVal val="#ppt_x"/>
                                          </p:val>
                                        </p:tav>
                                        <p:tav tm="100000">
                                          <p:val>
                                            <p:strVal val="#ppt_x"/>
                                          </p:val>
                                        </p:tav>
                                      </p:tavLst>
                                    </p:anim>
                                    <p:anim calcmode="lin" valueType="num">
                                      <p:cBhvr additive="base">
                                        <p:cTn id="25" dur="500" fill="hold"/>
                                        <p:tgtEl>
                                          <p:spTgt spid="21811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18128"/>
                                        </p:tgtEl>
                                        <p:attrNameLst>
                                          <p:attrName>style.visibility</p:attrName>
                                        </p:attrNameLst>
                                      </p:cBhvr>
                                      <p:to>
                                        <p:strVal val="visible"/>
                                      </p:to>
                                    </p:set>
                                    <p:animEffect transition="in" filter="wipe(down)">
                                      <p:cBhvr>
                                        <p:cTn id="30" dur="500"/>
                                        <p:tgtEl>
                                          <p:spTgt spid="21812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218120"/>
                                        </p:tgtEl>
                                        <p:attrNameLst>
                                          <p:attrName>style.visibility</p:attrName>
                                        </p:attrNameLst>
                                      </p:cBhvr>
                                      <p:to>
                                        <p:strVal val="visible"/>
                                      </p:to>
                                    </p:set>
                                    <p:animEffect transition="in" filter="wipe(left)">
                                      <p:cBhvr>
                                        <p:cTn id="35" dur="500"/>
                                        <p:tgtEl>
                                          <p:spTgt spid="218120"/>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18127"/>
                                        </p:tgtEl>
                                        <p:attrNameLst>
                                          <p:attrName>style.visibility</p:attrName>
                                        </p:attrNameLst>
                                      </p:cBhvr>
                                      <p:to>
                                        <p:strVal val="visible"/>
                                      </p:to>
                                    </p:set>
                                    <p:animEffect transition="in" filter="wipe(down)">
                                      <p:cBhvr>
                                        <p:cTn id="40" dur="500"/>
                                        <p:tgtEl>
                                          <p:spTgt spid="218127"/>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218121"/>
                                        </p:tgtEl>
                                        <p:attrNameLst>
                                          <p:attrName>style.visibility</p:attrName>
                                        </p:attrNameLst>
                                      </p:cBhvr>
                                      <p:to>
                                        <p:strVal val="visible"/>
                                      </p:to>
                                    </p:set>
                                    <p:animEffect transition="in" filter="wipe(down)">
                                      <p:cBhvr>
                                        <p:cTn id="45" dur="500"/>
                                        <p:tgtEl>
                                          <p:spTgt spid="218121"/>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38"/>
                                        </p:tgtEl>
                                        <p:attrNameLst>
                                          <p:attrName>style.visibility</p:attrName>
                                        </p:attrNameLst>
                                      </p:cBhvr>
                                      <p:to>
                                        <p:strVal val="visible"/>
                                      </p:to>
                                    </p:set>
                                    <p:animEffect transition="in" filter="wipe(down)">
                                      <p:cBhvr>
                                        <p:cTn id="50" dur="500"/>
                                        <p:tgtEl>
                                          <p:spTgt spid="38"/>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218122"/>
                                        </p:tgtEl>
                                        <p:attrNameLst>
                                          <p:attrName>style.visibility</p:attrName>
                                        </p:attrNameLst>
                                      </p:cBhvr>
                                      <p:to>
                                        <p:strVal val="visible"/>
                                      </p:to>
                                    </p:set>
                                    <p:animEffect transition="in" filter="wipe(down)">
                                      <p:cBhvr>
                                        <p:cTn id="55" dur="500"/>
                                        <p:tgtEl>
                                          <p:spTgt spid="218122"/>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218130"/>
                                        </p:tgtEl>
                                        <p:attrNameLst>
                                          <p:attrName>style.visibility</p:attrName>
                                        </p:attrNameLst>
                                      </p:cBhvr>
                                      <p:to>
                                        <p:strVal val="visible"/>
                                      </p:to>
                                    </p:set>
                                    <p:animEffect transition="in" filter="wipe(down)">
                                      <p:cBhvr>
                                        <p:cTn id="60" dur="500"/>
                                        <p:tgtEl>
                                          <p:spTgt spid="218130"/>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grpId="0" nodeType="clickEffect">
                                  <p:stCondLst>
                                    <p:cond delay="0"/>
                                  </p:stCondLst>
                                  <p:childTnLst>
                                    <p:set>
                                      <p:cBhvr>
                                        <p:cTn id="64" dur="1" fill="hold">
                                          <p:stCondLst>
                                            <p:cond delay="0"/>
                                          </p:stCondLst>
                                        </p:cTn>
                                        <p:tgtEl>
                                          <p:spTgt spid="218126"/>
                                        </p:tgtEl>
                                        <p:attrNameLst>
                                          <p:attrName>style.visibility</p:attrName>
                                        </p:attrNameLst>
                                      </p:cBhvr>
                                      <p:to>
                                        <p:strVal val="visible"/>
                                      </p:to>
                                    </p:set>
                                    <p:animEffect transition="in" filter="wipe(down)">
                                      <p:cBhvr>
                                        <p:cTn id="65" dur="500"/>
                                        <p:tgtEl>
                                          <p:spTgt spid="218126"/>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nodeType="clickEffect">
                                  <p:stCondLst>
                                    <p:cond delay="0"/>
                                  </p:stCondLst>
                                  <p:childTnLst>
                                    <p:set>
                                      <p:cBhvr>
                                        <p:cTn id="69" dur="1" fill="hold">
                                          <p:stCondLst>
                                            <p:cond delay="0"/>
                                          </p:stCondLst>
                                        </p:cTn>
                                        <p:tgtEl>
                                          <p:spTgt spid="218124"/>
                                        </p:tgtEl>
                                        <p:attrNameLst>
                                          <p:attrName>style.visibility</p:attrName>
                                        </p:attrNameLst>
                                      </p:cBhvr>
                                      <p:to>
                                        <p:strVal val="visible"/>
                                      </p:to>
                                    </p:set>
                                    <p:animEffect transition="in" filter="wipe(left)">
                                      <p:cBhvr>
                                        <p:cTn id="70" dur="500"/>
                                        <p:tgtEl>
                                          <p:spTgt spid="218124"/>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grpId="0" nodeType="clickEffect">
                                  <p:stCondLst>
                                    <p:cond delay="0"/>
                                  </p:stCondLst>
                                  <p:childTnLst>
                                    <p:set>
                                      <p:cBhvr>
                                        <p:cTn id="74" dur="1" fill="hold">
                                          <p:stCondLst>
                                            <p:cond delay="0"/>
                                          </p:stCondLst>
                                        </p:cTn>
                                        <p:tgtEl>
                                          <p:spTgt spid="218125"/>
                                        </p:tgtEl>
                                        <p:attrNameLst>
                                          <p:attrName>style.visibility</p:attrName>
                                        </p:attrNameLst>
                                      </p:cBhvr>
                                      <p:to>
                                        <p:strVal val="visible"/>
                                      </p:to>
                                    </p:set>
                                    <p:animEffect transition="in" filter="wipe(down)">
                                      <p:cBhvr>
                                        <p:cTn id="75" dur="500"/>
                                        <p:tgtEl>
                                          <p:spTgt spid="218125"/>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nodeType="clickEffect">
                                  <p:stCondLst>
                                    <p:cond delay="0"/>
                                  </p:stCondLst>
                                  <p:childTnLst>
                                    <p:set>
                                      <p:cBhvr>
                                        <p:cTn id="79" dur="1" fill="hold">
                                          <p:stCondLst>
                                            <p:cond delay="0"/>
                                          </p:stCondLst>
                                        </p:cTn>
                                        <p:tgtEl>
                                          <p:spTgt spid="218123"/>
                                        </p:tgtEl>
                                        <p:attrNameLst>
                                          <p:attrName>style.visibility</p:attrName>
                                        </p:attrNameLst>
                                      </p:cBhvr>
                                      <p:to>
                                        <p:strVal val="visible"/>
                                      </p:to>
                                    </p:set>
                                    <p:animEffect transition="in" filter="wipe(down)">
                                      <p:cBhvr>
                                        <p:cTn id="80" dur="500"/>
                                        <p:tgtEl>
                                          <p:spTgt spid="218123"/>
                                        </p:tgtEl>
                                      </p:cBhvr>
                                    </p:animEffect>
                                  </p:childTnLst>
                                </p:cTn>
                              </p:par>
                            </p:childTnLst>
                          </p:cTn>
                        </p:par>
                      </p:childTnLst>
                    </p:cTn>
                  </p:par>
                  <p:par>
                    <p:cTn id="81" fill="hold">
                      <p:stCondLst>
                        <p:cond delay="indefinite"/>
                      </p:stCondLst>
                      <p:childTnLst>
                        <p:par>
                          <p:cTn id="82" fill="hold">
                            <p:stCondLst>
                              <p:cond delay="0"/>
                            </p:stCondLst>
                            <p:childTnLst>
                              <p:par>
                                <p:cTn id="83" presetID="4" presetClass="entr" presetSubtype="32" fill="hold" grpId="0" nodeType="clickEffect">
                                  <p:stCondLst>
                                    <p:cond delay="0"/>
                                  </p:stCondLst>
                                  <p:childTnLst>
                                    <p:set>
                                      <p:cBhvr>
                                        <p:cTn id="84" dur="1" fill="hold">
                                          <p:stCondLst>
                                            <p:cond delay="0"/>
                                          </p:stCondLst>
                                        </p:cTn>
                                        <p:tgtEl>
                                          <p:spTgt spid="218118"/>
                                        </p:tgtEl>
                                        <p:attrNameLst>
                                          <p:attrName>style.visibility</p:attrName>
                                        </p:attrNameLst>
                                      </p:cBhvr>
                                      <p:to>
                                        <p:strVal val="visible"/>
                                      </p:to>
                                    </p:set>
                                    <p:animEffect transition="in" filter="box(out)">
                                      <p:cBhvr>
                                        <p:cTn id="85" dur="1000"/>
                                        <p:tgtEl>
                                          <p:spTgt spid="2181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18" grpId="0" animBg="1"/>
      <p:bldP spid="218125" grpId="0" animBg="1"/>
      <p:bldP spid="218126" grpId="0" bldLvl="0" animBg="1"/>
      <p:bldP spid="218127" grpId="0"/>
      <p:bldP spid="218128" grpId="0"/>
      <p:bldP spid="218130" grpId="0" animBg="1"/>
      <p:bldP spid="38" grpId="0" animBg="1"/>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1"/>
          <p:cNvGrpSpPr/>
          <p:nvPr/>
        </p:nvGrpSpPr>
        <p:grpSpPr bwMode="auto">
          <a:xfrm>
            <a:off x="838200" y="1744664"/>
            <a:ext cx="10458451" cy="1609725"/>
            <a:chOff x="931991" y="1510634"/>
            <a:chExt cx="3411409" cy="914580"/>
          </a:xfrm>
        </p:grpSpPr>
        <p:sp>
          <p:nvSpPr>
            <p:cNvPr id="64" name="Rectangle 63"/>
            <p:cNvSpPr/>
            <p:nvPr/>
          </p:nvSpPr>
          <p:spPr>
            <a:xfrm>
              <a:off x="931991" y="1510634"/>
              <a:ext cx="3411409" cy="914580"/>
            </a:xfrm>
            <a:prstGeom prst="rect">
              <a:avLst/>
            </a:prstGeom>
            <a:solidFill>
              <a:schemeClr val="accent5">
                <a:lumMod val="20000"/>
                <a:lumOff val="80000"/>
              </a:schemeClr>
            </a:solidFill>
            <a:ln w="63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buFontTx/>
                <a:buNone/>
                <a:defRPr/>
              </a:pPr>
              <a:endParaRPr lang="en-US" sz="2400">
                <a:solidFill>
                  <a:srgbClr val="00574C"/>
                </a:solidFill>
                <a:latin typeface="Calibri" panose="020F0502020204030204"/>
              </a:endParaRPr>
            </a:p>
          </p:txBody>
        </p:sp>
        <p:sp>
          <p:nvSpPr>
            <p:cNvPr id="92" name="Rectangle 91"/>
            <p:cNvSpPr/>
            <p:nvPr/>
          </p:nvSpPr>
          <p:spPr>
            <a:xfrm>
              <a:off x="931991" y="1510634"/>
              <a:ext cx="492276" cy="914580"/>
            </a:xfrm>
            <a:prstGeom prst="rect">
              <a:avLst/>
            </a:prstGeom>
            <a:solidFill>
              <a:schemeClr val="tx2"/>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buFontTx/>
                <a:buNone/>
                <a:defRPr/>
              </a:pPr>
              <a:endParaRPr lang="en-US" sz="2400">
                <a:solidFill>
                  <a:srgbClr val="00574C"/>
                </a:solidFill>
                <a:latin typeface="Calibri" panose="020F0502020204030204"/>
              </a:endParaRPr>
            </a:p>
          </p:txBody>
        </p:sp>
      </p:grpSp>
      <p:grpSp>
        <p:nvGrpSpPr>
          <p:cNvPr id="8" name="Group 14"/>
          <p:cNvGrpSpPr/>
          <p:nvPr/>
        </p:nvGrpSpPr>
        <p:grpSpPr bwMode="auto">
          <a:xfrm>
            <a:off x="1140884" y="4514851"/>
            <a:ext cx="10157883" cy="1495425"/>
            <a:chOff x="931991" y="2552836"/>
            <a:chExt cx="3411409" cy="914580"/>
          </a:xfrm>
        </p:grpSpPr>
        <p:sp>
          <p:nvSpPr>
            <p:cNvPr id="66" name="Rectangle 65"/>
            <p:cNvSpPr/>
            <p:nvPr/>
          </p:nvSpPr>
          <p:spPr>
            <a:xfrm>
              <a:off x="931991" y="2552836"/>
              <a:ext cx="3411409" cy="914580"/>
            </a:xfrm>
            <a:prstGeom prst="rect">
              <a:avLst/>
            </a:prstGeom>
            <a:solidFill>
              <a:schemeClr val="accent2"/>
            </a:solidFill>
            <a:ln w="63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buFontTx/>
                <a:buNone/>
                <a:defRPr/>
              </a:pPr>
              <a:endParaRPr lang="en-US" sz="2400">
                <a:solidFill>
                  <a:srgbClr val="00574C"/>
                </a:solidFill>
                <a:latin typeface="Calibri" panose="020F0502020204030204"/>
              </a:endParaRPr>
            </a:p>
          </p:txBody>
        </p:sp>
        <p:sp>
          <p:nvSpPr>
            <p:cNvPr id="93" name="Rectangle 92"/>
            <p:cNvSpPr/>
            <p:nvPr/>
          </p:nvSpPr>
          <p:spPr>
            <a:xfrm>
              <a:off x="931991" y="2552836"/>
              <a:ext cx="481962" cy="914580"/>
            </a:xfrm>
            <a:prstGeom prst="rect">
              <a:avLst/>
            </a:prstGeom>
            <a:solidFill>
              <a:schemeClr val="accent5">
                <a:lumMod val="75000"/>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buFontTx/>
                <a:buNone/>
                <a:defRPr/>
              </a:pPr>
              <a:endParaRPr lang="en-US" sz="2400">
                <a:solidFill>
                  <a:srgbClr val="00574C"/>
                </a:solidFill>
                <a:latin typeface="Calibri" panose="020F0502020204030204"/>
              </a:endParaRPr>
            </a:p>
          </p:txBody>
        </p:sp>
      </p:grpSp>
      <p:sp>
        <p:nvSpPr>
          <p:cNvPr id="11" name="Pentagon 10"/>
          <p:cNvSpPr/>
          <p:nvPr/>
        </p:nvSpPr>
        <p:spPr>
          <a:xfrm>
            <a:off x="11374967" y="6367464"/>
            <a:ext cx="351367" cy="261937"/>
          </a:xfrm>
          <a:prstGeom prst="homePlate">
            <a:avLst>
              <a:gd name="adj" fmla="val 37067"/>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buFontTx/>
              <a:buNone/>
              <a:defRPr/>
            </a:pPr>
            <a:endParaRPr lang="en-US" sz="2400">
              <a:solidFill>
                <a:srgbClr val="00574C"/>
              </a:solidFill>
              <a:latin typeface="Calibri" panose="020F0502020204030204"/>
            </a:endParaRPr>
          </a:p>
        </p:txBody>
      </p:sp>
      <p:sp>
        <p:nvSpPr>
          <p:cNvPr id="12" name="Rectangle 11"/>
          <p:cNvSpPr/>
          <p:nvPr/>
        </p:nvSpPr>
        <p:spPr>
          <a:xfrm>
            <a:off x="11296651" y="6307138"/>
            <a:ext cx="444500" cy="349250"/>
          </a:xfrm>
          <a:prstGeom prst="rect">
            <a:avLst/>
          </a:prstGeom>
        </p:spPr>
        <p:txBody>
          <a:bodyPr anchor="ctr">
            <a:spAutoFit/>
          </a:bodyPr>
          <a:lstStyle/>
          <a:p>
            <a:pPr algn="ctr" defTabSz="1219200">
              <a:lnSpc>
                <a:spcPct val="125000"/>
              </a:lnSpc>
              <a:buFontTx/>
              <a:buNone/>
              <a:defRPr/>
            </a:pPr>
            <a:r>
              <a:rPr lang="en-US" sz="1335" b="1" dirty="0">
                <a:solidFill>
                  <a:srgbClr val="FFFFFF"/>
                </a:solidFill>
                <a:latin typeface="Raleway" pitchFamily="34" charset="0"/>
                <a:ea typeface="宋体" panose="02010600030101010101" pitchFamily="2" charset="-122"/>
              </a:rPr>
              <a:t>10</a:t>
            </a:r>
            <a:endParaRPr lang="en-US" sz="1335" b="1" dirty="0">
              <a:solidFill>
                <a:srgbClr val="FFFFFF"/>
              </a:solidFill>
              <a:latin typeface="Raleway" pitchFamily="34" charset="0"/>
              <a:ea typeface="宋体" panose="02010600030101010101" pitchFamily="2" charset="-122"/>
            </a:endParaRPr>
          </a:p>
        </p:txBody>
      </p:sp>
      <p:grpSp>
        <p:nvGrpSpPr>
          <p:cNvPr id="169994" name="Group 2"/>
          <p:cNvGrpSpPr/>
          <p:nvPr/>
        </p:nvGrpSpPr>
        <p:grpSpPr bwMode="auto">
          <a:xfrm>
            <a:off x="2605617" y="1858964"/>
            <a:ext cx="8771467" cy="1445358"/>
            <a:chOff x="1847330" y="1447191"/>
            <a:chExt cx="2536989" cy="821419"/>
          </a:xfrm>
        </p:grpSpPr>
        <p:sp>
          <p:nvSpPr>
            <p:cNvPr id="7191" name="Rectangle 12"/>
            <p:cNvSpPr>
              <a:spLocks noChangeArrowheads="1"/>
            </p:cNvSpPr>
            <p:nvPr/>
          </p:nvSpPr>
          <p:spPr bwMode="auto">
            <a:xfrm>
              <a:off x="1847330" y="1447191"/>
              <a:ext cx="2514255" cy="616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17930" eaLnBrk="0" hangingPunct="0">
                <a:defRPr>
                  <a:solidFill>
                    <a:schemeClr val="tx1"/>
                  </a:solidFill>
                  <a:latin typeface="Arial" panose="020B0604020202020204" pitchFamily="34" charset="0"/>
                  <a:ea typeface="宋体" panose="02010600030101010101" pitchFamily="2" charset="-122"/>
                </a:defRPr>
              </a:lvl1pPr>
              <a:lvl2pPr marL="742950" indent="-285750" defTabSz="1217930" eaLnBrk="0" hangingPunct="0">
                <a:defRPr>
                  <a:solidFill>
                    <a:schemeClr val="tx1"/>
                  </a:solidFill>
                  <a:latin typeface="Arial" panose="020B0604020202020204" pitchFamily="34" charset="0"/>
                  <a:ea typeface="宋体" panose="02010600030101010101" pitchFamily="2" charset="-122"/>
                </a:defRPr>
              </a:lvl2pPr>
              <a:lvl3pPr marL="1143000" indent="-228600" defTabSz="1217930" eaLnBrk="0" hangingPunct="0">
                <a:defRPr>
                  <a:solidFill>
                    <a:schemeClr val="tx1"/>
                  </a:solidFill>
                  <a:latin typeface="Arial" panose="020B0604020202020204" pitchFamily="34" charset="0"/>
                  <a:ea typeface="宋体" panose="02010600030101010101" pitchFamily="2" charset="-122"/>
                </a:defRPr>
              </a:lvl3pPr>
              <a:lvl4pPr marL="1600200" indent="-228600" defTabSz="1217930" eaLnBrk="0" hangingPunct="0">
                <a:defRPr>
                  <a:solidFill>
                    <a:schemeClr val="tx1"/>
                  </a:solidFill>
                  <a:latin typeface="Arial" panose="020B0604020202020204" pitchFamily="34" charset="0"/>
                  <a:ea typeface="宋体" panose="02010600030101010101" pitchFamily="2" charset="-122"/>
                </a:defRPr>
              </a:lvl4pPr>
              <a:lvl5pPr marL="2057400" indent="-228600" defTabSz="1217930" eaLnBrk="0" hangingPunct="0">
                <a:defRPr>
                  <a:solidFill>
                    <a:schemeClr val="tx1"/>
                  </a:solidFill>
                  <a:latin typeface="Arial" panose="020B0604020202020204" pitchFamily="34" charset="0"/>
                  <a:ea typeface="宋体" panose="02010600030101010101" pitchFamily="2" charset="-122"/>
                </a:defRPr>
              </a:lvl5pPr>
              <a:lvl6pPr marL="2514600" indent="-228600" defTabSz="121793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defTabSz="121793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defTabSz="121793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defTabSz="121793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25000"/>
                </a:lnSpc>
                <a:buFontTx/>
                <a:buNone/>
              </a:pPr>
              <a:r>
                <a:rPr lang="zh-CN" altLang="en-US" sz="2600">
                  <a:solidFill>
                    <a:srgbClr val="008778"/>
                  </a:solidFill>
                  <a:latin typeface="微软雅黑" panose="020B0503020204020204" pitchFamily="34" charset="-122"/>
                  <a:ea typeface="微软雅黑" panose="020B0503020204020204" pitchFamily="34" charset="-122"/>
                </a:rPr>
                <a:t>筹集费：</a:t>
              </a:r>
              <a:r>
                <a:rPr lang="zh-CN" altLang="en-US" sz="2200" b="1">
                  <a:solidFill>
                    <a:srgbClr val="008778"/>
                  </a:solidFill>
                  <a:latin typeface="微软雅黑" panose="020B0503020204020204" pitchFamily="34" charset="-122"/>
                  <a:ea typeface="微软雅黑" panose="020B0503020204020204" pitchFamily="34" charset="-122"/>
                </a:rPr>
                <a:t>指取得资本而发生的费用。</a:t>
              </a:r>
              <a:endParaRPr lang="zh-CN" altLang="en-US" sz="2200" b="1">
                <a:solidFill>
                  <a:srgbClr val="008778"/>
                </a:solidFill>
                <a:latin typeface="微软雅黑" panose="020B0503020204020204" pitchFamily="34" charset="-122"/>
                <a:ea typeface="微软雅黑" panose="020B0503020204020204" pitchFamily="34" charset="-122"/>
              </a:endParaRPr>
            </a:p>
            <a:p>
              <a:pPr eaLnBrk="1" hangingPunct="1">
                <a:lnSpc>
                  <a:spcPct val="125000"/>
                </a:lnSpc>
                <a:buFontTx/>
                <a:buNone/>
              </a:pPr>
              <a:endParaRPr lang="zh-CN" altLang="en-US" sz="2600">
                <a:solidFill>
                  <a:srgbClr val="008778"/>
                </a:solidFill>
                <a:latin typeface="微软雅黑" panose="020B0503020204020204" pitchFamily="34" charset="-122"/>
                <a:ea typeface="微软雅黑" panose="020B0503020204020204" pitchFamily="34" charset="-122"/>
              </a:endParaRPr>
            </a:p>
          </p:txBody>
        </p:sp>
        <p:sp>
          <p:nvSpPr>
            <p:cNvPr id="7192" name="Rectangle 13"/>
            <p:cNvSpPr>
              <a:spLocks noChangeArrowheads="1"/>
            </p:cNvSpPr>
            <p:nvPr/>
          </p:nvSpPr>
          <p:spPr bwMode="auto">
            <a:xfrm>
              <a:off x="1869982" y="1796342"/>
              <a:ext cx="2514337" cy="472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20000"/>
                </a:lnSpc>
                <a:buFontTx/>
                <a:buNone/>
              </a:pPr>
              <a:r>
                <a:rPr lang="zh-CN" altLang="en-US" sz="2000">
                  <a:latin typeface="微软雅黑" panose="020B0503020204020204" pitchFamily="34" charset="-122"/>
                  <a:ea typeface="微软雅黑" panose="020B0503020204020204" pitchFamily="34" charset="-122"/>
                </a:rPr>
                <a:t>如发行股票和债券所发生的申请、登记、印刷、注册以及向承销机构支付的手续费等与发行有关的费用。</a:t>
              </a:r>
              <a:endParaRPr lang="zh-CN" altLang="en-US" sz="2000">
                <a:latin typeface="微软雅黑" panose="020B0503020204020204" pitchFamily="34" charset="-122"/>
                <a:ea typeface="微软雅黑" panose="020B0503020204020204" pitchFamily="34" charset="-122"/>
              </a:endParaRPr>
            </a:p>
          </p:txBody>
        </p:sp>
      </p:grpSp>
      <p:sp>
        <p:nvSpPr>
          <p:cNvPr id="21" name="Freeform 6"/>
          <p:cNvSpPr>
            <a:spLocks noEditPoints="1"/>
          </p:cNvSpPr>
          <p:nvPr/>
        </p:nvSpPr>
        <p:spPr bwMode="auto">
          <a:xfrm>
            <a:off x="1445685" y="2578101"/>
            <a:ext cx="749300" cy="758825"/>
          </a:xfrm>
          <a:custGeom>
            <a:avLst/>
            <a:gdLst>
              <a:gd name="T0" fmla="*/ 2147483647 w 178"/>
              <a:gd name="T1" fmla="*/ 2147483647 h 136"/>
              <a:gd name="T2" fmla="*/ 2147483647 w 178"/>
              <a:gd name="T3" fmla="*/ 2147483647 h 136"/>
              <a:gd name="T4" fmla="*/ 2147483647 w 178"/>
              <a:gd name="T5" fmla="*/ 2147483647 h 136"/>
              <a:gd name="T6" fmla="*/ 2147483647 w 178"/>
              <a:gd name="T7" fmla="*/ 2147483647 h 136"/>
              <a:gd name="T8" fmla="*/ 2147483647 w 178"/>
              <a:gd name="T9" fmla="*/ 2147483647 h 136"/>
              <a:gd name="T10" fmla="*/ 2147483647 w 178"/>
              <a:gd name="T11" fmla="*/ 2147483647 h 136"/>
              <a:gd name="T12" fmla="*/ 2147483647 w 178"/>
              <a:gd name="T13" fmla="*/ 0 h 136"/>
              <a:gd name="T14" fmla="*/ 2147483647 w 178"/>
              <a:gd name="T15" fmla="*/ 2147483647 h 136"/>
              <a:gd name="T16" fmla="*/ 2147483647 w 178"/>
              <a:gd name="T17" fmla="*/ 2147483647 h 136"/>
              <a:gd name="T18" fmla="*/ 2147483647 w 178"/>
              <a:gd name="T19" fmla="*/ 2147483647 h 136"/>
              <a:gd name="T20" fmla="*/ 2147483647 w 178"/>
              <a:gd name="T21" fmla="*/ 2147483647 h 136"/>
              <a:gd name="T22" fmla="*/ 2147483647 w 178"/>
              <a:gd name="T23" fmla="*/ 2147483647 h 136"/>
              <a:gd name="T24" fmla="*/ 2147483647 w 178"/>
              <a:gd name="T25" fmla="*/ 2147483647 h 136"/>
              <a:gd name="T26" fmla="*/ 2147483647 w 178"/>
              <a:gd name="T27" fmla="*/ 2147483647 h 136"/>
              <a:gd name="T28" fmla="*/ 2147483647 w 178"/>
              <a:gd name="T29" fmla="*/ 2147483647 h 136"/>
              <a:gd name="T30" fmla="*/ 2147483647 w 178"/>
              <a:gd name="T31" fmla="*/ 2147483647 h 136"/>
              <a:gd name="T32" fmla="*/ 2147483647 w 178"/>
              <a:gd name="T33" fmla="*/ 2147483647 h 136"/>
              <a:gd name="T34" fmla="*/ 2147483647 w 178"/>
              <a:gd name="T35" fmla="*/ 2147483647 h 136"/>
              <a:gd name="T36" fmla="*/ 2147483647 w 178"/>
              <a:gd name="T37" fmla="*/ 2147483647 h 136"/>
              <a:gd name="T38" fmla="*/ 2147483647 w 178"/>
              <a:gd name="T39" fmla="*/ 2147483647 h 136"/>
              <a:gd name="T40" fmla="*/ 2147483647 w 178"/>
              <a:gd name="T41" fmla="*/ 2147483647 h 136"/>
              <a:gd name="T42" fmla="*/ 2147483647 w 178"/>
              <a:gd name="T43" fmla="*/ 2147483647 h 136"/>
              <a:gd name="T44" fmla="*/ 2147483647 w 178"/>
              <a:gd name="T45" fmla="*/ 2147483647 h 136"/>
              <a:gd name="T46" fmla="*/ 2147483647 w 178"/>
              <a:gd name="T47" fmla="*/ 2147483647 h 136"/>
              <a:gd name="T48" fmla="*/ 2147483647 w 178"/>
              <a:gd name="T49" fmla="*/ 2147483647 h 136"/>
              <a:gd name="T50" fmla="*/ 2147483647 w 178"/>
              <a:gd name="T51" fmla="*/ 2147483647 h 136"/>
              <a:gd name="T52" fmla="*/ 2147483647 w 178"/>
              <a:gd name="T53" fmla="*/ 2147483647 h 136"/>
              <a:gd name="T54" fmla="*/ 2147483647 w 178"/>
              <a:gd name="T55" fmla="*/ 2147483647 h 136"/>
              <a:gd name="T56" fmla="*/ 2147483647 w 178"/>
              <a:gd name="T57" fmla="*/ 2147483647 h 136"/>
              <a:gd name="T58" fmla="*/ 2147483647 w 178"/>
              <a:gd name="T59" fmla="*/ 2147483647 h 136"/>
              <a:gd name="T60" fmla="*/ 2147483647 w 178"/>
              <a:gd name="T61" fmla="*/ 2147483647 h 136"/>
              <a:gd name="T62" fmla="*/ 2147483647 w 178"/>
              <a:gd name="T63" fmla="*/ 2147483647 h 136"/>
              <a:gd name="T64" fmla="*/ 2147483647 w 178"/>
              <a:gd name="T65" fmla="*/ 2147483647 h 136"/>
              <a:gd name="T66" fmla="*/ 2147483647 w 178"/>
              <a:gd name="T67" fmla="*/ 2147483647 h 136"/>
              <a:gd name="T68" fmla="*/ 2147483647 w 178"/>
              <a:gd name="T69" fmla="*/ 2147483647 h 136"/>
              <a:gd name="T70" fmla="*/ 2147483647 w 178"/>
              <a:gd name="T71" fmla="*/ 2147483647 h 136"/>
              <a:gd name="T72" fmla="*/ 2147483647 w 178"/>
              <a:gd name="T73" fmla="*/ 2147483647 h 136"/>
              <a:gd name="T74" fmla="*/ 2147483647 w 178"/>
              <a:gd name="T75" fmla="*/ 2147483647 h 136"/>
              <a:gd name="T76" fmla="*/ 2147483647 w 178"/>
              <a:gd name="T77" fmla="*/ 2147483647 h 136"/>
              <a:gd name="T78" fmla="*/ 2147483647 w 178"/>
              <a:gd name="T79" fmla="*/ 2147483647 h 136"/>
              <a:gd name="T80" fmla="*/ 2147483647 w 178"/>
              <a:gd name="T81" fmla="*/ 2147483647 h 136"/>
              <a:gd name="T82" fmla="*/ 2147483647 w 178"/>
              <a:gd name="T83" fmla="*/ 2147483647 h 136"/>
              <a:gd name="T84" fmla="*/ 2147483647 w 178"/>
              <a:gd name="T85" fmla="*/ 2147483647 h 136"/>
              <a:gd name="T86" fmla="*/ 2147483647 w 178"/>
              <a:gd name="T87" fmla="*/ 2147483647 h 136"/>
              <a:gd name="T88" fmla="*/ 2147483647 w 178"/>
              <a:gd name="T89" fmla="*/ 2147483647 h 136"/>
              <a:gd name="T90" fmla="*/ 2147483647 w 178"/>
              <a:gd name="T91" fmla="*/ 2147483647 h 136"/>
              <a:gd name="T92" fmla="*/ 2147483647 w 178"/>
              <a:gd name="T93" fmla="*/ 2147483647 h 136"/>
              <a:gd name="T94" fmla="*/ 2147483647 w 178"/>
              <a:gd name="T95" fmla="*/ 2147483647 h 136"/>
              <a:gd name="T96" fmla="*/ 2147483647 w 178"/>
              <a:gd name="T97" fmla="*/ 2147483647 h 136"/>
              <a:gd name="T98" fmla="*/ 2147483647 w 178"/>
              <a:gd name="T99" fmla="*/ 2147483647 h 136"/>
              <a:gd name="T100" fmla="*/ 2147483647 w 178"/>
              <a:gd name="T101" fmla="*/ 2147483647 h 136"/>
              <a:gd name="T102" fmla="*/ 2147483647 w 178"/>
              <a:gd name="T103" fmla="*/ 2147483647 h 136"/>
              <a:gd name="T104" fmla="*/ 2147483647 w 178"/>
              <a:gd name="T105" fmla="*/ 2147483647 h 136"/>
              <a:gd name="T106" fmla="*/ 2147483647 w 178"/>
              <a:gd name="T107" fmla="*/ 2147483647 h 136"/>
              <a:gd name="T108" fmla="*/ 2147483647 w 178"/>
              <a:gd name="T109" fmla="*/ 2147483647 h 136"/>
              <a:gd name="T110" fmla="*/ 2147483647 w 178"/>
              <a:gd name="T111" fmla="*/ 2147483647 h 136"/>
              <a:gd name="T112" fmla="*/ 2147483647 w 178"/>
              <a:gd name="T113" fmla="*/ 2147483647 h 136"/>
              <a:gd name="T114" fmla="*/ 2147483647 w 178"/>
              <a:gd name="T115" fmla="*/ 2147483647 h 136"/>
              <a:gd name="T116" fmla="*/ 2147483647 w 178"/>
              <a:gd name="T117" fmla="*/ 2147483647 h 1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78"/>
              <a:gd name="T178" fmla="*/ 0 h 136"/>
              <a:gd name="T179" fmla="*/ 178 w 178"/>
              <a:gd name="T180" fmla="*/ 136 h 1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78" h="136">
                <a:moveTo>
                  <a:pt x="178" y="102"/>
                </a:moveTo>
                <a:cubicBezTo>
                  <a:pt x="144" y="88"/>
                  <a:pt x="144" y="88"/>
                  <a:pt x="144" y="88"/>
                </a:cubicBezTo>
                <a:cubicBezTo>
                  <a:pt x="146" y="81"/>
                  <a:pt x="146" y="81"/>
                  <a:pt x="146" y="81"/>
                </a:cubicBezTo>
                <a:cubicBezTo>
                  <a:pt x="142" y="80"/>
                  <a:pt x="139" y="80"/>
                  <a:pt x="135" y="80"/>
                </a:cubicBezTo>
                <a:cubicBezTo>
                  <a:pt x="132" y="80"/>
                  <a:pt x="128" y="80"/>
                  <a:pt x="125" y="81"/>
                </a:cubicBezTo>
                <a:cubicBezTo>
                  <a:pt x="110" y="77"/>
                  <a:pt x="110" y="77"/>
                  <a:pt x="110" y="77"/>
                </a:cubicBezTo>
                <a:cubicBezTo>
                  <a:pt x="109" y="79"/>
                  <a:pt x="109" y="79"/>
                  <a:pt x="109" y="79"/>
                </a:cubicBezTo>
                <a:cubicBezTo>
                  <a:pt x="122" y="82"/>
                  <a:pt x="122" y="82"/>
                  <a:pt x="122" y="82"/>
                </a:cubicBezTo>
                <a:cubicBezTo>
                  <a:pt x="116" y="85"/>
                  <a:pt x="111" y="88"/>
                  <a:pt x="108" y="92"/>
                </a:cubicBezTo>
                <a:cubicBezTo>
                  <a:pt x="105" y="94"/>
                  <a:pt x="104" y="97"/>
                  <a:pt x="103" y="99"/>
                </a:cubicBezTo>
                <a:cubicBezTo>
                  <a:pt x="101" y="99"/>
                  <a:pt x="100" y="99"/>
                  <a:pt x="98" y="99"/>
                </a:cubicBezTo>
                <a:cubicBezTo>
                  <a:pt x="84" y="99"/>
                  <a:pt x="73" y="104"/>
                  <a:pt x="66" y="109"/>
                </a:cubicBezTo>
                <a:cubicBezTo>
                  <a:pt x="64" y="111"/>
                  <a:pt x="62" y="112"/>
                  <a:pt x="60" y="114"/>
                </a:cubicBezTo>
                <a:cubicBezTo>
                  <a:pt x="16" y="28"/>
                  <a:pt x="16" y="28"/>
                  <a:pt x="16" y="28"/>
                </a:cubicBezTo>
                <a:cubicBezTo>
                  <a:pt x="22" y="24"/>
                  <a:pt x="32" y="19"/>
                  <a:pt x="47" y="19"/>
                </a:cubicBezTo>
                <a:cubicBezTo>
                  <a:pt x="53" y="19"/>
                  <a:pt x="61" y="20"/>
                  <a:pt x="69" y="23"/>
                </a:cubicBezTo>
                <a:cubicBezTo>
                  <a:pt x="80" y="26"/>
                  <a:pt x="89" y="28"/>
                  <a:pt x="97" y="28"/>
                </a:cubicBezTo>
                <a:cubicBezTo>
                  <a:pt x="111" y="28"/>
                  <a:pt x="121" y="24"/>
                  <a:pt x="127" y="20"/>
                </a:cubicBezTo>
                <a:cubicBezTo>
                  <a:pt x="152" y="85"/>
                  <a:pt x="152" y="85"/>
                  <a:pt x="152" y="85"/>
                </a:cubicBezTo>
                <a:cubicBezTo>
                  <a:pt x="164" y="81"/>
                  <a:pt x="164" y="81"/>
                  <a:pt x="164" y="81"/>
                </a:cubicBezTo>
                <a:cubicBezTo>
                  <a:pt x="133" y="0"/>
                  <a:pt x="133" y="0"/>
                  <a:pt x="133" y="0"/>
                </a:cubicBezTo>
                <a:cubicBezTo>
                  <a:pt x="126" y="6"/>
                  <a:pt x="126" y="6"/>
                  <a:pt x="126" y="6"/>
                </a:cubicBezTo>
                <a:cubicBezTo>
                  <a:pt x="126" y="6"/>
                  <a:pt x="126" y="6"/>
                  <a:pt x="126" y="6"/>
                </a:cubicBezTo>
                <a:cubicBezTo>
                  <a:pt x="125" y="7"/>
                  <a:pt x="116" y="15"/>
                  <a:pt x="97" y="15"/>
                </a:cubicBezTo>
                <a:cubicBezTo>
                  <a:pt x="90" y="15"/>
                  <a:pt x="82" y="14"/>
                  <a:pt x="73" y="11"/>
                </a:cubicBezTo>
                <a:cubicBezTo>
                  <a:pt x="63" y="8"/>
                  <a:pt x="54" y="7"/>
                  <a:pt x="47" y="7"/>
                </a:cubicBezTo>
                <a:cubicBezTo>
                  <a:pt x="20" y="7"/>
                  <a:pt x="5" y="21"/>
                  <a:pt x="4" y="21"/>
                </a:cubicBezTo>
                <a:cubicBezTo>
                  <a:pt x="0" y="25"/>
                  <a:pt x="0" y="25"/>
                  <a:pt x="0" y="25"/>
                </a:cubicBezTo>
                <a:cubicBezTo>
                  <a:pt x="57" y="136"/>
                  <a:pt x="57" y="136"/>
                  <a:pt x="57" y="136"/>
                </a:cubicBezTo>
                <a:cubicBezTo>
                  <a:pt x="63" y="128"/>
                  <a:pt x="63" y="128"/>
                  <a:pt x="63" y="128"/>
                </a:cubicBezTo>
                <a:cubicBezTo>
                  <a:pt x="63" y="128"/>
                  <a:pt x="63" y="128"/>
                  <a:pt x="64" y="128"/>
                </a:cubicBezTo>
                <a:cubicBezTo>
                  <a:pt x="64" y="127"/>
                  <a:pt x="68" y="123"/>
                  <a:pt x="74" y="119"/>
                </a:cubicBezTo>
                <a:cubicBezTo>
                  <a:pt x="80" y="115"/>
                  <a:pt x="89" y="111"/>
                  <a:pt x="98" y="112"/>
                </a:cubicBezTo>
                <a:cubicBezTo>
                  <a:pt x="100" y="112"/>
                  <a:pt x="103" y="112"/>
                  <a:pt x="105" y="112"/>
                </a:cubicBezTo>
                <a:cubicBezTo>
                  <a:pt x="111" y="113"/>
                  <a:pt x="111" y="113"/>
                  <a:pt x="111" y="113"/>
                </a:cubicBezTo>
                <a:cubicBezTo>
                  <a:pt x="113" y="108"/>
                  <a:pt x="113" y="108"/>
                  <a:pt x="113" y="108"/>
                </a:cubicBezTo>
                <a:cubicBezTo>
                  <a:pt x="113" y="108"/>
                  <a:pt x="113" y="108"/>
                  <a:pt x="113" y="108"/>
                </a:cubicBezTo>
                <a:cubicBezTo>
                  <a:pt x="113" y="107"/>
                  <a:pt x="114" y="103"/>
                  <a:pt x="118" y="100"/>
                </a:cubicBezTo>
                <a:cubicBezTo>
                  <a:pt x="121" y="96"/>
                  <a:pt x="126" y="93"/>
                  <a:pt x="135" y="93"/>
                </a:cubicBezTo>
                <a:cubicBezTo>
                  <a:pt x="138" y="93"/>
                  <a:pt x="140" y="93"/>
                  <a:pt x="143" y="93"/>
                </a:cubicBezTo>
                <a:cubicBezTo>
                  <a:pt x="144" y="89"/>
                  <a:pt x="144" y="89"/>
                  <a:pt x="144" y="89"/>
                </a:cubicBezTo>
                <a:cubicBezTo>
                  <a:pt x="152" y="124"/>
                  <a:pt x="152" y="124"/>
                  <a:pt x="152" y="124"/>
                </a:cubicBezTo>
                <a:cubicBezTo>
                  <a:pt x="158" y="113"/>
                  <a:pt x="158" y="113"/>
                  <a:pt x="158" y="113"/>
                </a:cubicBezTo>
                <a:cubicBezTo>
                  <a:pt x="167" y="123"/>
                  <a:pt x="167" y="123"/>
                  <a:pt x="167" y="123"/>
                </a:cubicBezTo>
                <a:cubicBezTo>
                  <a:pt x="175" y="117"/>
                  <a:pt x="175" y="117"/>
                  <a:pt x="175" y="117"/>
                </a:cubicBezTo>
                <a:cubicBezTo>
                  <a:pt x="166" y="106"/>
                  <a:pt x="166" y="106"/>
                  <a:pt x="166" y="106"/>
                </a:cubicBezTo>
                <a:lnTo>
                  <a:pt x="178" y="102"/>
                </a:lnTo>
                <a:close/>
                <a:moveTo>
                  <a:pt x="161" y="81"/>
                </a:moveTo>
                <a:cubicBezTo>
                  <a:pt x="155" y="83"/>
                  <a:pt x="155" y="83"/>
                  <a:pt x="155" y="83"/>
                </a:cubicBezTo>
                <a:cubicBezTo>
                  <a:pt x="153" y="77"/>
                  <a:pt x="153" y="77"/>
                  <a:pt x="153" y="77"/>
                </a:cubicBezTo>
                <a:cubicBezTo>
                  <a:pt x="159" y="75"/>
                  <a:pt x="159" y="75"/>
                  <a:pt x="159" y="75"/>
                </a:cubicBezTo>
                <a:lnTo>
                  <a:pt x="161" y="81"/>
                </a:lnTo>
                <a:close/>
                <a:moveTo>
                  <a:pt x="154" y="75"/>
                </a:moveTo>
                <a:cubicBezTo>
                  <a:pt x="131" y="16"/>
                  <a:pt x="131" y="16"/>
                  <a:pt x="131" y="16"/>
                </a:cubicBezTo>
                <a:cubicBezTo>
                  <a:pt x="133" y="15"/>
                  <a:pt x="133" y="15"/>
                  <a:pt x="133" y="15"/>
                </a:cubicBezTo>
                <a:cubicBezTo>
                  <a:pt x="156" y="74"/>
                  <a:pt x="156" y="74"/>
                  <a:pt x="156" y="74"/>
                </a:cubicBezTo>
                <a:lnTo>
                  <a:pt x="154" y="75"/>
                </a:lnTo>
                <a:close/>
                <a:moveTo>
                  <a:pt x="132" y="7"/>
                </a:moveTo>
                <a:cubicBezTo>
                  <a:pt x="134" y="13"/>
                  <a:pt x="134" y="13"/>
                  <a:pt x="134" y="13"/>
                </a:cubicBezTo>
                <a:cubicBezTo>
                  <a:pt x="128" y="15"/>
                  <a:pt x="128" y="15"/>
                  <a:pt x="128" y="15"/>
                </a:cubicBezTo>
                <a:cubicBezTo>
                  <a:pt x="126" y="9"/>
                  <a:pt x="126" y="9"/>
                  <a:pt x="126" y="9"/>
                </a:cubicBezTo>
                <a:lnTo>
                  <a:pt x="132" y="7"/>
                </a:lnTo>
                <a:close/>
                <a:moveTo>
                  <a:pt x="47" y="12"/>
                </a:moveTo>
                <a:cubicBezTo>
                  <a:pt x="54" y="12"/>
                  <a:pt x="62" y="13"/>
                  <a:pt x="71" y="16"/>
                </a:cubicBezTo>
                <a:cubicBezTo>
                  <a:pt x="81" y="19"/>
                  <a:pt x="90" y="20"/>
                  <a:pt x="97" y="20"/>
                </a:cubicBezTo>
                <a:cubicBezTo>
                  <a:pt x="112" y="20"/>
                  <a:pt x="121" y="16"/>
                  <a:pt x="126" y="13"/>
                </a:cubicBezTo>
                <a:cubicBezTo>
                  <a:pt x="127" y="14"/>
                  <a:pt x="127" y="14"/>
                  <a:pt x="127" y="14"/>
                </a:cubicBezTo>
                <a:cubicBezTo>
                  <a:pt x="122" y="18"/>
                  <a:pt x="112" y="22"/>
                  <a:pt x="97" y="22"/>
                </a:cubicBezTo>
                <a:cubicBezTo>
                  <a:pt x="90" y="22"/>
                  <a:pt x="81" y="21"/>
                  <a:pt x="71" y="18"/>
                </a:cubicBezTo>
                <a:cubicBezTo>
                  <a:pt x="62" y="15"/>
                  <a:pt x="54" y="14"/>
                  <a:pt x="47" y="14"/>
                </a:cubicBezTo>
                <a:cubicBezTo>
                  <a:pt x="30" y="14"/>
                  <a:pt x="18" y="20"/>
                  <a:pt x="12" y="24"/>
                </a:cubicBezTo>
                <a:cubicBezTo>
                  <a:pt x="12" y="22"/>
                  <a:pt x="12" y="22"/>
                  <a:pt x="12" y="22"/>
                </a:cubicBezTo>
                <a:cubicBezTo>
                  <a:pt x="17" y="18"/>
                  <a:pt x="29" y="12"/>
                  <a:pt x="47" y="12"/>
                </a:cubicBezTo>
                <a:close/>
                <a:moveTo>
                  <a:pt x="4" y="24"/>
                </a:moveTo>
                <a:cubicBezTo>
                  <a:pt x="10" y="22"/>
                  <a:pt x="10" y="22"/>
                  <a:pt x="10" y="22"/>
                </a:cubicBezTo>
                <a:cubicBezTo>
                  <a:pt x="12" y="27"/>
                  <a:pt x="12" y="27"/>
                  <a:pt x="12" y="27"/>
                </a:cubicBezTo>
                <a:cubicBezTo>
                  <a:pt x="7" y="30"/>
                  <a:pt x="7" y="30"/>
                  <a:pt x="7" y="30"/>
                </a:cubicBezTo>
                <a:lnTo>
                  <a:pt x="4" y="24"/>
                </a:lnTo>
                <a:close/>
                <a:moveTo>
                  <a:pt x="11" y="29"/>
                </a:moveTo>
                <a:cubicBezTo>
                  <a:pt x="57" y="119"/>
                  <a:pt x="57" y="119"/>
                  <a:pt x="57" y="119"/>
                </a:cubicBezTo>
                <a:cubicBezTo>
                  <a:pt x="56" y="120"/>
                  <a:pt x="56" y="120"/>
                  <a:pt x="56" y="120"/>
                </a:cubicBezTo>
                <a:cubicBezTo>
                  <a:pt x="9" y="30"/>
                  <a:pt x="9" y="30"/>
                  <a:pt x="9" y="30"/>
                </a:cubicBezTo>
                <a:lnTo>
                  <a:pt x="11" y="29"/>
                </a:lnTo>
                <a:close/>
                <a:moveTo>
                  <a:pt x="59" y="128"/>
                </a:moveTo>
                <a:cubicBezTo>
                  <a:pt x="54" y="124"/>
                  <a:pt x="54" y="124"/>
                  <a:pt x="54" y="124"/>
                </a:cubicBezTo>
                <a:cubicBezTo>
                  <a:pt x="58" y="119"/>
                  <a:pt x="58" y="119"/>
                  <a:pt x="58" y="119"/>
                </a:cubicBezTo>
                <a:cubicBezTo>
                  <a:pt x="63" y="123"/>
                  <a:pt x="63" y="123"/>
                  <a:pt x="63" y="123"/>
                </a:cubicBezTo>
                <a:lnTo>
                  <a:pt x="59" y="128"/>
                </a:lnTo>
                <a:close/>
                <a:moveTo>
                  <a:pt x="98" y="106"/>
                </a:moveTo>
                <a:cubicBezTo>
                  <a:pt x="86" y="106"/>
                  <a:pt x="77" y="111"/>
                  <a:pt x="70" y="115"/>
                </a:cubicBezTo>
                <a:cubicBezTo>
                  <a:pt x="67" y="117"/>
                  <a:pt x="64" y="120"/>
                  <a:pt x="63" y="121"/>
                </a:cubicBezTo>
                <a:cubicBezTo>
                  <a:pt x="61" y="120"/>
                  <a:pt x="61" y="120"/>
                  <a:pt x="61" y="120"/>
                </a:cubicBezTo>
                <a:cubicBezTo>
                  <a:pt x="67" y="114"/>
                  <a:pt x="80" y="104"/>
                  <a:pt x="98" y="104"/>
                </a:cubicBezTo>
                <a:cubicBezTo>
                  <a:pt x="99" y="104"/>
                  <a:pt x="100" y="104"/>
                  <a:pt x="100" y="104"/>
                </a:cubicBezTo>
                <a:cubicBezTo>
                  <a:pt x="101" y="106"/>
                  <a:pt x="101" y="106"/>
                  <a:pt x="101" y="106"/>
                </a:cubicBezTo>
                <a:cubicBezTo>
                  <a:pt x="100" y="106"/>
                  <a:pt x="99" y="106"/>
                  <a:pt x="98" y="106"/>
                </a:cubicBezTo>
                <a:close/>
                <a:moveTo>
                  <a:pt x="105" y="110"/>
                </a:moveTo>
                <a:cubicBezTo>
                  <a:pt x="102" y="104"/>
                  <a:pt x="102" y="104"/>
                  <a:pt x="102" y="104"/>
                </a:cubicBezTo>
                <a:cubicBezTo>
                  <a:pt x="108" y="102"/>
                  <a:pt x="108" y="102"/>
                  <a:pt x="108" y="102"/>
                </a:cubicBezTo>
                <a:cubicBezTo>
                  <a:pt x="110" y="107"/>
                  <a:pt x="110" y="107"/>
                  <a:pt x="110" y="107"/>
                </a:cubicBezTo>
                <a:lnTo>
                  <a:pt x="105" y="110"/>
                </a:lnTo>
                <a:close/>
                <a:moveTo>
                  <a:pt x="135" y="87"/>
                </a:moveTo>
                <a:cubicBezTo>
                  <a:pt x="120" y="87"/>
                  <a:pt x="113" y="96"/>
                  <a:pt x="109" y="102"/>
                </a:cubicBezTo>
                <a:cubicBezTo>
                  <a:pt x="108" y="100"/>
                  <a:pt x="108" y="100"/>
                  <a:pt x="108" y="100"/>
                </a:cubicBezTo>
                <a:cubicBezTo>
                  <a:pt x="112" y="94"/>
                  <a:pt x="119" y="86"/>
                  <a:pt x="134" y="85"/>
                </a:cubicBezTo>
                <a:cubicBezTo>
                  <a:pt x="136" y="86"/>
                  <a:pt x="136" y="86"/>
                  <a:pt x="136" y="86"/>
                </a:cubicBezTo>
                <a:lnTo>
                  <a:pt x="135" y="87"/>
                </a:lnTo>
                <a:close/>
                <a:moveTo>
                  <a:pt x="142" y="90"/>
                </a:moveTo>
                <a:cubicBezTo>
                  <a:pt x="136" y="89"/>
                  <a:pt x="136" y="89"/>
                  <a:pt x="136" y="89"/>
                </a:cubicBezTo>
                <a:cubicBezTo>
                  <a:pt x="137" y="83"/>
                  <a:pt x="137" y="83"/>
                  <a:pt x="137" y="83"/>
                </a:cubicBezTo>
                <a:cubicBezTo>
                  <a:pt x="143" y="84"/>
                  <a:pt x="143" y="84"/>
                  <a:pt x="143" y="84"/>
                </a:cubicBezTo>
                <a:lnTo>
                  <a:pt x="142" y="90"/>
                </a:lnTo>
                <a:close/>
                <a:moveTo>
                  <a:pt x="39" y="61"/>
                </a:moveTo>
                <a:cubicBezTo>
                  <a:pt x="40" y="62"/>
                  <a:pt x="42" y="63"/>
                  <a:pt x="44" y="63"/>
                </a:cubicBezTo>
                <a:cubicBezTo>
                  <a:pt x="75" y="51"/>
                  <a:pt x="75" y="51"/>
                  <a:pt x="75" y="51"/>
                </a:cubicBezTo>
                <a:cubicBezTo>
                  <a:pt x="77" y="50"/>
                  <a:pt x="78" y="49"/>
                  <a:pt x="77" y="47"/>
                </a:cubicBezTo>
                <a:cubicBezTo>
                  <a:pt x="77" y="45"/>
                  <a:pt x="77" y="45"/>
                  <a:pt x="77" y="45"/>
                </a:cubicBezTo>
                <a:cubicBezTo>
                  <a:pt x="76" y="43"/>
                  <a:pt x="74" y="42"/>
                  <a:pt x="72" y="43"/>
                </a:cubicBezTo>
                <a:cubicBezTo>
                  <a:pt x="41" y="55"/>
                  <a:pt x="41" y="55"/>
                  <a:pt x="41" y="55"/>
                </a:cubicBezTo>
                <a:cubicBezTo>
                  <a:pt x="39" y="55"/>
                  <a:pt x="38" y="57"/>
                  <a:pt x="39" y="59"/>
                </a:cubicBezTo>
                <a:lnTo>
                  <a:pt x="39" y="61"/>
                </a:lnTo>
                <a:close/>
                <a:moveTo>
                  <a:pt x="60" y="36"/>
                </a:moveTo>
                <a:cubicBezTo>
                  <a:pt x="60" y="34"/>
                  <a:pt x="60" y="34"/>
                  <a:pt x="60" y="34"/>
                </a:cubicBezTo>
                <a:cubicBezTo>
                  <a:pt x="59" y="33"/>
                  <a:pt x="58" y="32"/>
                  <a:pt x="57" y="33"/>
                </a:cubicBezTo>
                <a:cubicBezTo>
                  <a:pt x="33" y="42"/>
                  <a:pt x="33" y="42"/>
                  <a:pt x="33" y="42"/>
                </a:cubicBezTo>
                <a:cubicBezTo>
                  <a:pt x="31" y="42"/>
                  <a:pt x="31" y="43"/>
                  <a:pt x="31" y="45"/>
                </a:cubicBezTo>
                <a:cubicBezTo>
                  <a:pt x="32" y="46"/>
                  <a:pt x="32" y="46"/>
                  <a:pt x="32" y="46"/>
                </a:cubicBezTo>
                <a:cubicBezTo>
                  <a:pt x="32" y="47"/>
                  <a:pt x="34" y="48"/>
                  <a:pt x="35" y="48"/>
                </a:cubicBezTo>
                <a:cubicBezTo>
                  <a:pt x="59" y="39"/>
                  <a:pt x="59" y="39"/>
                  <a:pt x="59" y="39"/>
                </a:cubicBezTo>
                <a:cubicBezTo>
                  <a:pt x="60" y="38"/>
                  <a:pt x="61" y="37"/>
                  <a:pt x="60" y="36"/>
                </a:cubicBezTo>
                <a:close/>
                <a:moveTo>
                  <a:pt x="88" y="73"/>
                </a:moveTo>
                <a:cubicBezTo>
                  <a:pt x="56" y="85"/>
                  <a:pt x="56" y="85"/>
                  <a:pt x="56" y="85"/>
                </a:cubicBezTo>
                <a:cubicBezTo>
                  <a:pt x="54" y="86"/>
                  <a:pt x="54" y="87"/>
                  <a:pt x="54" y="89"/>
                </a:cubicBezTo>
                <a:cubicBezTo>
                  <a:pt x="55" y="91"/>
                  <a:pt x="55" y="91"/>
                  <a:pt x="55" y="91"/>
                </a:cubicBezTo>
                <a:cubicBezTo>
                  <a:pt x="55" y="93"/>
                  <a:pt x="57" y="93"/>
                  <a:pt x="59" y="93"/>
                </a:cubicBezTo>
                <a:cubicBezTo>
                  <a:pt x="91" y="81"/>
                  <a:pt x="91" y="81"/>
                  <a:pt x="91" y="81"/>
                </a:cubicBezTo>
                <a:cubicBezTo>
                  <a:pt x="93" y="81"/>
                  <a:pt x="93" y="79"/>
                  <a:pt x="93" y="77"/>
                </a:cubicBezTo>
                <a:cubicBezTo>
                  <a:pt x="92" y="75"/>
                  <a:pt x="92" y="75"/>
                  <a:pt x="92" y="75"/>
                </a:cubicBezTo>
                <a:cubicBezTo>
                  <a:pt x="92" y="74"/>
                  <a:pt x="90" y="73"/>
                  <a:pt x="88" y="73"/>
                </a:cubicBezTo>
                <a:close/>
                <a:moveTo>
                  <a:pt x="95" y="58"/>
                </a:moveTo>
                <a:cubicBezTo>
                  <a:pt x="94" y="56"/>
                  <a:pt x="94" y="56"/>
                  <a:pt x="94" y="56"/>
                </a:cubicBezTo>
                <a:cubicBezTo>
                  <a:pt x="94" y="54"/>
                  <a:pt x="91" y="53"/>
                  <a:pt x="89" y="54"/>
                </a:cubicBezTo>
                <a:cubicBezTo>
                  <a:pt x="49" y="68"/>
                  <a:pt x="49" y="68"/>
                  <a:pt x="49" y="68"/>
                </a:cubicBezTo>
                <a:cubicBezTo>
                  <a:pt x="47" y="69"/>
                  <a:pt x="46" y="72"/>
                  <a:pt x="46" y="74"/>
                </a:cubicBezTo>
                <a:cubicBezTo>
                  <a:pt x="47" y="76"/>
                  <a:pt x="47" y="76"/>
                  <a:pt x="47" y="76"/>
                </a:cubicBezTo>
                <a:cubicBezTo>
                  <a:pt x="48" y="78"/>
                  <a:pt x="50" y="79"/>
                  <a:pt x="53" y="78"/>
                </a:cubicBezTo>
                <a:cubicBezTo>
                  <a:pt x="93" y="64"/>
                  <a:pt x="93" y="64"/>
                  <a:pt x="93" y="64"/>
                </a:cubicBezTo>
                <a:cubicBezTo>
                  <a:pt x="95" y="63"/>
                  <a:pt x="96" y="61"/>
                  <a:pt x="95" y="58"/>
                </a:cubicBezTo>
                <a:close/>
                <a:moveTo>
                  <a:pt x="127" y="57"/>
                </a:moveTo>
                <a:cubicBezTo>
                  <a:pt x="127" y="57"/>
                  <a:pt x="127" y="57"/>
                  <a:pt x="127" y="57"/>
                </a:cubicBezTo>
                <a:cubicBezTo>
                  <a:pt x="128" y="57"/>
                  <a:pt x="129" y="57"/>
                  <a:pt x="130" y="58"/>
                </a:cubicBezTo>
                <a:cubicBezTo>
                  <a:pt x="132" y="65"/>
                  <a:pt x="132" y="65"/>
                  <a:pt x="132" y="65"/>
                </a:cubicBezTo>
                <a:cubicBezTo>
                  <a:pt x="134" y="64"/>
                  <a:pt x="136" y="64"/>
                  <a:pt x="137" y="64"/>
                </a:cubicBezTo>
                <a:cubicBezTo>
                  <a:pt x="133" y="55"/>
                  <a:pt x="133" y="55"/>
                  <a:pt x="133" y="55"/>
                </a:cubicBezTo>
                <a:cubicBezTo>
                  <a:pt x="131" y="49"/>
                  <a:pt x="125" y="46"/>
                  <a:pt x="120" y="46"/>
                </a:cubicBezTo>
                <a:cubicBezTo>
                  <a:pt x="119" y="47"/>
                  <a:pt x="117" y="49"/>
                  <a:pt x="115" y="49"/>
                </a:cubicBezTo>
                <a:cubicBezTo>
                  <a:pt x="114" y="50"/>
                  <a:pt x="112" y="50"/>
                  <a:pt x="110" y="50"/>
                </a:cubicBezTo>
                <a:cubicBezTo>
                  <a:pt x="106" y="54"/>
                  <a:pt x="105" y="60"/>
                  <a:pt x="107" y="66"/>
                </a:cubicBezTo>
                <a:cubicBezTo>
                  <a:pt x="111" y="75"/>
                  <a:pt x="111" y="75"/>
                  <a:pt x="111" y="75"/>
                </a:cubicBezTo>
                <a:cubicBezTo>
                  <a:pt x="112" y="74"/>
                  <a:pt x="113" y="73"/>
                  <a:pt x="114" y="72"/>
                </a:cubicBezTo>
                <a:cubicBezTo>
                  <a:pt x="112" y="66"/>
                  <a:pt x="112" y="66"/>
                  <a:pt x="112" y="66"/>
                </a:cubicBezTo>
                <a:cubicBezTo>
                  <a:pt x="111" y="65"/>
                  <a:pt x="112" y="64"/>
                  <a:pt x="113" y="63"/>
                </a:cubicBezTo>
                <a:cubicBezTo>
                  <a:pt x="113" y="63"/>
                  <a:pt x="113" y="63"/>
                  <a:pt x="113" y="63"/>
                </a:cubicBezTo>
                <a:cubicBezTo>
                  <a:pt x="114" y="63"/>
                  <a:pt x="115" y="63"/>
                  <a:pt x="115" y="64"/>
                </a:cubicBezTo>
                <a:cubicBezTo>
                  <a:pt x="118" y="70"/>
                  <a:pt x="118" y="70"/>
                  <a:pt x="118" y="70"/>
                </a:cubicBezTo>
                <a:cubicBezTo>
                  <a:pt x="119" y="69"/>
                  <a:pt x="121" y="68"/>
                  <a:pt x="123" y="67"/>
                </a:cubicBezTo>
                <a:cubicBezTo>
                  <a:pt x="125" y="66"/>
                  <a:pt x="127" y="66"/>
                  <a:pt x="129" y="65"/>
                </a:cubicBezTo>
                <a:cubicBezTo>
                  <a:pt x="126" y="59"/>
                  <a:pt x="126" y="59"/>
                  <a:pt x="126" y="59"/>
                </a:cubicBezTo>
                <a:cubicBezTo>
                  <a:pt x="126" y="59"/>
                  <a:pt x="126" y="58"/>
                  <a:pt x="127" y="57"/>
                </a:cubicBezTo>
                <a:close/>
                <a:moveTo>
                  <a:pt x="114" y="46"/>
                </a:moveTo>
                <a:cubicBezTo>
                  <a:pt x="118" y="45"/>
                  <a:pt x="120" y="40"/>
                  <a:pt x="118" y="36"/>
                </a:cubicBezTo>
                <a:cubicBezTo>
                  <a:pt x="117" y="32"/>
                  <a:pt x="112" y="30"/>
                  <a:pt x="108" y="32"/>
                </a:cubicBezTo>
                <a:cubicBezTo>
                  <a:pt x="104" y="34"/>
                  <a:pt x="102" y="38"/>
                  <a:pt x="104" y="42"/>
                </a:cubicBezTo>
                <a:cubicBezTo>
                  <a:pt x="105" y="46"/>
                  <a:pt x="110" y="48"/>
                  <a:pt x="114" y="46"/>
                </a:cubicBezTo>
                <a:close/>
                <a:moveTo>
                  <a:pt x="100" y="78"/>
                </a:moveTo>
                <a:cubicBezTo>
                  <a:pt x="106" y="80"/>
                  <a:pt x="106" y="80"/>
                  <a:pt x="106" y="80"/>
                </a:cubicBezTo>
                <a:cubicBezTo>
                  <a:pt x="107" y="74"/>
                  <a:pt x="107" y="74"/>
                  <a:pt x="107" y="74"/>
                </a:cubicBezTo>
                <a:cubicBezTo>
                  <a:pt x="102" y="72"/>
                  <a:pt x="102" y="72"/>
                  <a:pt x="102" y="72"/>
                </a:cubicBezTo>
                <a:lnTo>
                  <a:pt x="100" y="78"/>
                </a:lnTo>
                <a:close/>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20" tIns="60960" rIns="121920" bIns="60960"/>
          <a:lstStyle/>
          <a:p>
            <a:endParaRPr lang="zh-CN" altLang="en-US"/>
          </a:p>
        </p:txBody>
      </p:sp>
      <p:sp>
        <p:nvSpPr>
          <p:cNvPr id="24" name="Freeform 9"/>
          <p:cNvSpPr>
            <a:spLocks noEditPoints="1"/>
          </p:cNvSpPr>
          <p:nvPr/>
        </p:nvSpPr>
        <p:spPr bwMode="auto">
          <a:xfrm>
            <a:off x="1521885" y="4675188"/>
            <a:ext cx="706967" cy="582612"/>
          </a:xfrm>
          <a:custGeom>
            <a:avLst/>
            <a:gdLst>
              <a:gd name="T0" fmla="*/ 2147483647 w 203"/>
              <a:gd name="T1" fmla="*/ 2147483647 h 167"/>
              <a:gd name="T2" fmla="*/ 2147483647 w 203"/>
              <a:gd name="T3" fmla="*/ 2147483647 h 167"/>
              <a:gd name="T4" fmla="*/ 2147483647 w 203"/>
              <a:gd name="T5" fmla="*/ 2147483647 h 167"/>
              <a:gd name="T6" fmla="*/ 2147483647 w 203"/>
              <a:gd name="T7" fmla="*/ 2147483647 h 167"/>
              <a:gd name="T8" fmla="*/ 2147483647 w 203"/>
              <a:gd name="T9" fmla="*/ 2147483647 h 167"/>
              <a:gd name="T10" fmla="*/ 2147483647 w 203"/>
              <a:gd name="T11" fmla="*/ 2147483647 h 167"/>
              <a:gd name="T12" fmla="*/ 2147483647 w 203"/>
              <a:gd name="T13" fmla="*/ 2147483647 h 167"/>
              <a:gd name="T14" fmla="*/ 2147483647 w 203"/>
              <a:gd name="T15" fmla="*/ 2147483647 h 167"/>
              <a:gd name="T16" fmla="*/ 2147483647 w 203"/>
              <a:gd name="T17" fmla="*/ 2147483647 h 167"/>
              <a:gd name="T18" fmla="*/ 2147483647 w 203"/>
              <a:gd name="T19" fmla="*/ 2147483647 h 167"/>
              <a:gd name="T20" fmla="*/ 2147483647 w 203"/>
              <a:gd name="T21" fmla="*/ 2147483647 h 167"/>
              <a:gd name="T22" fmla="*/ 2147483647 w 203"/>
              <a:gd name="T23" fmla="*/ 2147483647 h 167"/>
              <a:gd name="T24" fmla="*/ 2147483647 w 203"/>
              <a:gd name="T25" fmla="*/ 2147483647 h 167"/>
              <a:gd name="T26" fmla="*/ 2147483647 w 203"/>
              <a:gd name="T27" fmla="*/ 2147483647 h 167"/>
              <a:gd name="T28" fmla="*/ 2147483647 w 203"/>
              <a:gd name="T29" fmla="*/ 2147483647 h 167"/>
              <a:gd name="T30" fmla="*/ 2147483647 w 203"/>
              <a:gd name="T31" fmla="*/ 2147483647 h 167"/>
              <a:gd name="T32" fmla="*/ 2147483647 w 203"/>
              <a:gd name="T33" fmla="*/ 2147483647 h 167"/>
              <a:gd name="T34" fmla="*/ 2147483647 w 203"/>
              <a:gd name="T35" fmla="*/ 2147483647 h 167"/>
              <a:gd name="T36" fmla="*/ 2147483647 w 203"/>
              <a:gd name="T37" fmla="*/ 2147483647 h 167"/>
              <a:gd name="T38" fmla="*/ 2147483647 w 203"/>
              <a:gd name="T39" fmla="*/ 2147483647 h 167"/>
              <a:gd name="T40" fmla="*/ 2147483647 w 203"/>
              <a:gd name="T41" fmla="*/ 2147483647 h 167"/>
              <a:gd name="T42" fmla="*/ 2147483647 w 203"/>
              <a:gd name="T43" fmla="*/ 2147483647 h 167"/>
              <a:gd name="T44" fmla="*/ 2147483647 w 203"/>
              <a:gd name="T45" fmla="*/ 2147483647 h 167"/>
              <a:gd name="T46" fmla="*/ 2147483647 w 203"/>
              <a:gd name="T47" fmla="*/ 2147483647 h 167"/>
              <a:gd name="T48" fmla="*/ 2147483647 w 203"/>
              <a:gd name="T49" fmla="*/ 2147483647 h 167"/>
              <a:gd name="T50" fmla="*/ 2147483647 w 203"/>
              <a:gd name="T51" fmla="*/ 2147483647 h 167"/>
              <a:gd name="T52" fmla="*/ 2147483647 w 203"/>
              <a:gd name="T53" fmla="*/ 2147483647 h 167"/>
              <a:gd name="T54" fmla="*/ 2147483647 w 203"/>
              <a:gd name="T55" fmla="*/ 2147483647 h 167"/>
              <a:gd name="T56" fmla="*/ 2147483647 w 203"/>
              <a:gd name="T57" fmla="*/ 2147483647 h 167"/>
              <a:gd name="T58" fmla="*/ 2147483647 w 203"/>
              <a:gd name="T59" fmla="*/ 2147483647 h 167"/>
              <a:gd name="T60" fmla="*/ 2147483647 w 203"/>
              <a:gd name="T61" fmla="*/ 2147483647 h 167"/>
              <a:gd name="T62" fmla="*/ 2147483647 w 203"/>
              <a:gd name="T63" fmla="*/ 2147483647 h 167"/>
              <a:gd name="T64" fmla="*/ 2147483647 w 203"/>
              <a:gd name="T65" fmla="*/ 2147483647 h 167"/>
              <a:gd name="T66" fmla="*/ 2147483647 w 203"/>
              <a:gd name="T67" fmla="*/ 2147483647 h 167"/>
              <a:gd name="T68" fmla="*/ 2147483647 w 203"/>
              <a:gd name="T69" fmla="*/ 0 h 167"/>
              <a:gd name="T70" fmla="*/ 2147483647 w 203"/>
              <a:gd name="T71" fmla="*/ 2147483647 h 167"/>
              <a:gd name="T72" fmla="*/ 2147483647 w 203"/>
              <a:gd name="T73" fmla="*/ 2147483647 h 167"/>
              <a:gd name="T74" fmla="*/ 2147483647 w 203"/>
              <a:gd name="T75" fmla="*/ 2147483647 h 167"/>
              <a:gd name="T76" fmla="*/ 2147483647 w 203"/>
              <a:gd name="T77" fmla="*/ 2147483647 h 167"/>
              <a:gd name="T78" fmla="*/ 2147483647 w 203"/>
              <a:gd name="T79" fmla="*/ 2147483647 h 167"/>
              <a:gd name="T80" fmla="*/ 2147483647 w 203"/>
              <a:gd name="T81" fmla="*/ 2147483647 h 167"/>
              <a:gd name="T82" fmla="*/ 2147483647 w 203"/>
              <a:gd name="T83" fmla="*/ 2147483647 h 167"/>
              <a:gd name="T84" fmla="*/ 2147483647 w 203"/>
              <a:gd name="T85" fmla="*/ 2147483647 h 167"/>
              <a:gd name="T86" fmla="*/ 2147483647 w 203"/>
              <a:gd name="T87" fmla="*/ 2147483647 h 167"/>
              <a:gd name="T88" fmla="*/ 2147483647 w 203"/>
              <a:gd name="T89" fmla="*/ 2147483647 h 167"/>
              <a:gd name="T90" fmla="*/ 2147483647 w 203"/>
              <a:gd name="T91" fmla="*/ 2147483647 h 167"/>
              <a:gd name="T92" fmla="*/ 2147483647 w 203"/>
              <a:gd name="T93" fmla="*/ 2147483647 h 167"/>
              <a:gd name="T94" fmla="*/ 2147483647 w 203"/>
              <a:gd name="T95" fmla="*/ 2147483647 h 167"/>
              <a:gd name="T96" fmla="*/ 2147483647 w 203"/>
              <a:gd name="T97" fmla="*/ 2147483647 h 167"/>
              <a:gd name="T98" fmla="*/ 2147483647 w 203"/>
              <a:gd name="T99" fmla="*/ 2147483647 h 167"/>
              <a:gd name="T100" fmla="*/ 2147483647 w 203"/>
              <a:gd name="T101" fmla="*/ 2147483647 h 167"/>
              <a:gd name="T102" fmla="*/ 2147483647 w 203"/>
              <a:gd name="T103" fmla="*/ 2147483647 h 167"/>
              <a:gd name="T104" fmla="*/ 2147483647 w 203"/>
              <a:gd name="T105" fmla="*/ 2147483647 h 167"/>
              <a:gd name="T106" fmla="*/ 2147483647 w 203"/>
              <a:gd name="T107" fmla="*/ 2147483647 h 167"/>
              <a:gd name="T108" fmla="*/ 2147483647 w 203"/>
              <a:gd name="T109" fmla="*/ 2147483647 h 167"/>
              <a:gd name="T110" fmla="*/ 2147483647 w 203"/>
              <a:gd name="T111" fmla="*/ 2147483647 h 167"/>
              <a:gd name="T112" fmla="*/ 2147483647 w 203"/>
              <a:gd name="T113" fmla="*/ 2147483647 h 167"/>
              <a:gd name="T114" fmla="*/ 2147483647 w 203"/>
              <a:gd name="T115" fmla="*/ 2147483647 h 167"/>
              <a:gd name="T116" fmla="*/ 2147483647 w 203"/>
              <a:gd name="T117" fmla="*/ 2147483647 h 167"/>
              <a:gd name="T118" fmla="*/ 2147483647 w 203"/>
              <a:gd name="T119" fmla="*/ 2147483647 h 167"/>
              <a:gd name="T120" fmla="*/ 2147483647 w 203"/>
              <a:gd name="T121" fmla="*/ 2147483647 h 167"/>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203"/>
              <a:gd name="T184" fmla="*/ 0 h 167"/>
              <a:gd name="T185" fmla="*/ 203 w 203"/>
              <a:gd name="T186" fmla="*/ 167 h 167"/>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203" h="167">
                <a:moveTo>
                  <a:pt x="166" y="149"/>
                </a:moveTo>
                <a:cubicBezTo>
                  <a:pt x="123" y="149"/>
                  <a:pt x="123" y="149"/>
                  <a:pt x="123" y="149"/>
                </a:cubicBezTo>
                <a:cubicBezTo>
                  <a:pt x="123" y="151"/>
                  <a:pt x="123" y="152"/>
                  <a:pt x="123" y="154"/>
                </a:cubicBezTo>
                <a:cubicBezTo>
                  <a:pt x="123" y="157"/>
                  <a:pt x="123" y="159"/>
                  <a:pt x="123" y="161"/>
                </a:cubicBezTo>
                <a:cubicBezTo>
                  <a:pt x="123" y="162"/>
                  <a:pt x="123" y="162"/>
                  <a:pt x="123" y="163"/>
                </a:cubicBezTo>
                <a:cubicBezTo>
                  <a:pt x="166" y="163"/>
                  <a:pt x="166" y="163"/>
                  <a:pt x="166" y="163"/>
                </a:cubicBezTo>
                <a:cubicBezTo>
                  <a:pt x="169" y="163"/>
                  <a:pt x="170" y="161"/>
                  <a:pt x="170" y="155"/>
                </a:cubicBezTo>
                <a:cubicBezTo>
                  <a:pt x="170" y="150"/>
                  <a:pt x="166" y="149"/>
                  <a:pt x="166" y="149"/>
                </a:cubicBezTo>
                <a:close/>
                <a:moveTo>
                  <a:pt x="28" y="149"/>
                </a:moveTo>
                <a:cubicBezTo>
                  <a:pt x="28" y="149"/>
                  <a:pt x="24" y="150"/>
                  <a:pt x="24" y="155"/>
                </a:cubicBezTo>
                <a:cubicBezTo>
                  <a:pt x="24" y="161"/>
                  <a:pt x="25" y="163"/>
                  <a:pt x="28" y="163"/>
                </a:cubicBezTo>
                <a:cubicBezTo>
                  <a:pt x="71" y="163"/>
                  <a:pt x="71" y="163"/>
                  <a:pt x="71" y="163"/>
                </a:cubicBezTo>
                <a:cubicBezTo>
                  <a:pt x="71" y="160"/>
                  <a:pt x="71" y="158"/>
                  <a:pt x="71" y="154"/>
                </a:cubicBezTo>
                <a:cubicBezTo>
                  <a:pt x="71" y="152"/>
                  <a:pt x="71" y="151"/>
                  <a:pt x="71" y="149"/>
                </a:cubicBezTo>
                <a:lnTo>
                  <a:pt x="28" y="149"/>
                </a:lnTo>
                <a:close/>
                <a:moveTo>
                  <a:pt x="114" y="145"/>
                </a:moveTo>
                <a:cubicBezTo>
                  <a:pt x="109" y="145"/>
                  <a:pt x="109" y="145"/>
                  <a:pt x="109" y="145"/>
                </a:cubicBezTo>
                <a:cubicBezTo>
                  <a:pt x="109" y="146"/>
                  <a:pt x="109" y="146"/>
                  <a:pt x="109" y="146"/>
                </a:cubicBezTo>
                <a:cubicBezTo>
                  <a:pt x="109" y="147"/>
                  <a:pt x="109" y="149"/>
                  <a:pt x="108" y="150"/>
                </a:cubicBezTo>
                <a:cubicBezTo>
                  <a:pt x="107" y="152"/>
                  <a:pt x="106" y="153"/>
                  <a:pt x="104" y="154"/>
                </a:cubicBezTo>
                <a:cubicBezTo>
                  <a:pt x="101" y="155"/>
                  <a:pt x="99" y="155"/>
                  <a:pt x="96" y="155"/>
                </a:cubicBezTo>
                <a:cubicBezTo>
                  <a:pt x="96" y="155"/>
                  <a:pt x="96" y="155"/>
                  <a:pt x="96" y="155"/>
                </a:cubicBezTo>
                <a:cubicBezTo>
                  <a:pt x="92" y="155"/>
                  <a:pt x="89" y="153"/>
                  <a:pt x="87" y="151"/>
                </a:cubicBezTo>
                <a:cubicBezTo>
                  <a:pt x="86" y="149"/>
                  <a:pt x="85" y="148"/>
                  <a:pt x="85" y="147"/>
                </a:cubicBezTo>
                <a:cubicBezTo>
                  <a:pt x="85" y="147"/>
                  <a:pt x="85" y="147"/>
                  <a:pt x="85" y="147"/>
                </a:cubicBezTo>
                <a:cubicBezTo>
                  <a:pt x="85" y="145"/>
                  <a:pt x="85" y="145"/>
                  <a:pt x="85" y="145"/>
                </a:cubicBezTo>
                <a:cubicBezTo>
                  <a:pt x="80" y="145"/>
                  <a:pt x="80" y="145"/>
                  <a:pt x="80" y="145"/>
                </a:cubicBezTo>
                <a:cubicBezTo>
                  <a:pt x="80" y="145"/>
                  <a:pt x="76" y="146"/>
                  <a:pt x="76" y="154"/>
                </a:cubicBezTo>
                <a:cubicBezTo>
                  <a:pt x="76" y="164"/>
                  <a:pt x="77" y="167"/>
                  <a:pt x="80" y="167"/>
                </a:cubicBezTo>
                <a:cubicBezTo>
                  <a:pt x="114" y="167"/>
                  <a:pt x="114" y="167"/>
                  <a:pt x="114" y="167"/>
                </a:cubicBezTo>
                <a:cubicBezTo>
                  <a:pt x="117" y="167"/>
                  <a:pt x="118" y="164"/>
                  <a:pt x="118" y="154"/>
                </a:cubicBezTo>
                <a:cubicBezTo>
                  <a:pt x="118" y="146"/>
                  <a:pt x="114" y="145"/>
                  <a:pt x="114" y="145"/>
                </a:cubicBezTo>
                <a:close/>
                <a:moveTo>
                  <a:pt x="188" y="57"/>
                </a:moveTo>
                <a:cubicBezTo>
                  <a:pt x="173" y="37"/>
                  <a:pt x="150" y="40"/>
                  <a:pt x="150" y="40"/>
                </a:cubicBezTo>
                <a:cubicBezTo>
                  <a:pt x="148" y="26"/>
                  <a:pt x="134" y="0"/>
                  <a:pt x="104" y="0"/>
                </a:cubicBezTo>
                <a:cubicBezTo>
                  <a:pt x="70" y="1"/>
                  <a:pt x="61" y="33"/>
                  <a:pt x="61" y="33"/>
                </a:cubicBezTo>
                <a:cubicBezTo>
                  <a:pt x="61" y="33"/>
                  <a:pt x="48" y="26"/>
                  <a:pt x="32" y="37"/>
                </a:cubicBezTo>
                <a:cubicBezTo>
                  <a:pt x="10" y="52"/>
                  <a:pt x="20" y="75"/>
                  <a:pt x="20" y="75"/>
                </a:cubicBezTo>
                <a:cubicBezTo>
                  <a:pt x="20" y="75"/>
                  <a:pt x="0" y="83"/>
                  <a:pt x="2" y="104"/>
                </a:cubicBezTo>
                <a:cubicBezTo>
                  <a:pt x="5" y="129"/>
                  <a:pt x="30" y="130"/>
                  <a:pt x="30" y="130"/>
                </a:cubicBezTo>
                <a:cubicBezTo>
                  <a:pt x="30" y="130"/>
                  <a:pt x="60" y="130"/>
                  <a:pt x="90" y="130"/>
                </a:cubicBezTo>
                <a:cubicBezTo>
                  <a:pt x="90" y="146"/>
                  <a:pt x="90" y="146"/>
                  <a:pt x="90" y="146"/>
                </a:cubicBezTo>
                <a:cubicBezTo>
                  <a:pt x="90" y="146"/>
                  <a:pt x="91" y="150"/>
                  <a:pt x="96" y="150"/>
                </a:cubicBezTo>
                <a:cubicBezTo>
                  <a:pt x="102" y="150"/>
                  <a:pt x="104" y="150"/>
                  <a:pt x="104" y="146"/>
                </a:cubicBezTo>
                <a:cubicBezTo>
                  <a:pt x="104" y="130"/>
                  <a:pt x="104" y="130"/>
                  <a:pt x="104" y="130"/>
                </a:cubicBezTo>
                <a:cubicBezTo>
                  <a:pt x="129" y="130"/>
                  <a:pt x="151" y="129"/>
                  <a:pt x="154" y="129"/>
                </a:cubicBezTo>
                <a:cubicBezTo>
                  <a:pt x="159" y="129"/>
                  <a:pt x="168" y="128"/>
                  <a:pt x="181" y="120"/>
                </a:cubicBezTo>
                <a:cubicBezTo>
                  <a:pt x="199" y="106"/>
                  <a:pt x="203" y="77"/>
                  <a:pt x="188" y="57"/>
                </a:cubicBezTo>
                <a:close/>
                <a:moveTo>
                  <a:pt x="73" y="40"/>
                </a:moveTo>
                <a:cubicBezTo>
                  <a:pt x="120" y="18"/>
                  <a:pt x="126" y="56"/>
                  <a:pt x="126" y="56"/>
                </a:cubicBezTo>
                <a:cubicBezTo>
                  <a:pt x="111" y="26"/>
                  <a:pt x="73" y="40"/>
                  <a:pt x="73" y="40"/>
                </a:cubicBezTo>
                <a:close/>
                <a:moveTo>
                  <a:pt x="132" y="73"/>
                </a:moveTo>
                <a:cubicBezTo>
                  <a:pt x="173" y="61"/>
                  <a:pt x="186" y="95"/>
                  <a:pt x="186" y="95"/>
                </a:cubicBezTo>
                <a:cubicBezTo>
                  <a:pt x="166" y="71"/>
                  <a:pt x="132" y="73"/>
                  <a:pt x="132" y="73"/>
                </a:cubicBezTo>
                <a:close/>
                <a:moveTo>
                  <a:pt x="132" y="63"/>
                </a:moveTo>
                <a:cubicBezTo>
                  <a:pt x="132" y="63"/>
                  <a:pt x="141" y="34"/>
                  <a:pt x="116" y="26"/>
                </a:cubicBezTo>
                <a:cubicBezTo>
                  <a:pt x="92" y="18"/>
                  <a:pt x="68" y="32"/>
                  <a:pt x="68" y="32"/>
                </a:cubicBezTo>
                <a:cubicBezTo>
                  <a:pt x="68" y="32"/>
                  <a:pt x="94" y="3"/>
                  <a:pt x="128" y="21"/>
                </a:cubicBezTo>
                <a:cubicBezTo>
                  <a:pt x="148" y="34"/>
                  <a:pt x="145" y="53"/>
                  <a:pt x="145" y="53"/>
                </a:cubicBezTo>
                <a:cubicBezTo>
                  <a:pt x="145" y="53"/>
                  <a:pt x="188" y="46"/>
                  <a:pt x="195" y="86"/>
                </a:cubicBezTo>
                <a:cubicBezTo>
                  <a:pt x="168" y="50"/>
                  <a:pt x="132" y="63"/>
                  <a:pt x="132" y="63"/>
                </a:cubicBezTo>
                <a:close/>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20" tIns="60960" rIns="121920" bIns="60960"/>
          <a:lstStyle/>
          <a:p>
            <a:endParaRPr lang="zh-CN" altLang="en-US"/>
          </a:p>
        </p:txBody>
      </p:sp>
      <p:grpSp>
        <p:nvGrpSpPr>
          <p:cNvPr id="15" name="Group 4"/>
          <p:cNvGrpSpPr/>
          <p:nvPr/>
        </p:nvGrpSpPr>
        <p:grpSpPr bwMode="auto">
          <a:xfrm>
            <a:off x="2520952" y="4505325"/>
            <a:ext cx="8832849" cy="1504950"/>
            <a:chOff x="1675605" y="2406920"/>
            <a:chExt cx="2701184" cy="1128517"/>
          </a:xfrm>
        </p:grpSpPr>
        <p:sp>
          <p:nvSpPr>
            <p:cNvPr id="7189" name="Rectangle 51"/>
            <p:cNvSpPr>
              <a:spLocks noChangeArrowheads="1"/>
            </p:cNvSpPr>
            <p:nvPr/>
          </p:nvSpPr>
          <p:spPr bwMode="auto">
            <a:xfrm>
              <a:off x="1675605" y="2406920"/>
              <a:ext cx="2701184" cy="1128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17930" eaLnBrk="0" hangingPunct="0">
                <a:defRPr>
                  <a:solidFill>
                    <a:schemeClr val="tx1"/>
                  </a:solidFill>
                  <a:latin typeface="Arial" panose="020B0604020202020204" pitchFamily="34" charset="0"/>
                  <a:ea typeface="宋体" panose="02010600030101010101" pitchFamily="2" charset="-122"/>
                </a:defRPr>
              </a:lvl1pPr>
              <a:lvl2pPr marL="742950" indent="-285750" defTabSz="1217930" eaLnBrk="0" hangingPunct="0">
                <a:defRPr>
                  <a:solidFill>
                    <a:schemeClr val="tx1"/>
                  </a:solidFill>
                  <a:latin typeface="Arial" panose="020B0604020202020204" pitchFamily="34" charset="0"/>
                  <a:ea typeface="宋体" panose="02010600030101010101" pitchFamily="2" charset="-122"/>
                </a:defRPr>
              </a:lvl2pPr>
              <a:lvl3pPr marL="1143000" indent="-228600" defTabSz="1217930" eaLnBrk="0" hangingPunct="0">
                <a:defRPr>
                  <a:solidFill>
                    <a:schemeClr val="tx1"/>
                  </a:solidFill>
                  <a:latin typeface="Arial" panose="020B0604020202020204" pitchFamily="34" charset="0"/>
                  <a:ea typeface="宋体" panose="02010600030101010101" pitchFamily="2" charset="-122"/>
                </a:defRPr>
              </a:lvl3pPr>
              <a:lvl4pPr marL="1600200" indent="-228600" defTabSz="1217930" eaLnBrk="0" hangingPunct="0">
                <a:defRPr>
                  <a:solidFill>
                    <a:schemeClr val="tx1"/>
                  </a:solidFill>
                  <a:latin typeface="Arial" panose="020B0604020202020204" pitchFamily="34" charset="0"/>
                  <a:ea typeface="宋体" panose="02010600030101010101" pitchFamily="2" charset="-122"/>
                </a:defRPr>
              </a:lvl4pPr>
              <a:lvl5pPr marL="2057400" indent="-228600" defTabSz="1217930" eaLnBrk="0" hangingPunct="0">
                <a:defRPr>
                  <a:solidFill>
                    <a:schemeClr val="tx1"/>
                  </a:solidFill>
                  <a:latin typeface="Arial" panose="020B0604020202020204" pitchFamily="34" charset="0"/>
                  <a:ea typeface="宋体" panose="02010600030101010101" pitchFamily="2" charset="-122"/>
                </a:defRPr>
              </a:lvl5pPr>
              <a:lvl6pPr marL="2514600" indent="-228600" defTabSz="121793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defTabSz="121793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defTabSz="121793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defTabSz="121793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25000"/>
                </a:lnSpc>
                <a:buFontTx/>
                <a:buNone/>
              </a:pPr>
              <a:r>
                <a:rPr lang="zh-CN" altLang="en-US" sz="2600">
                  <a:solidFill>
                    <a:schemeClr val="bg1"/>
                  </a:solidFill>
                  <a:latin typeface="微软雅黑" panose="020B0503020204020204" pitchFamily="34" charset="-122"/>
                  <a:ea typeface="微软雅黑" panose="020B0503020204020204" pitchFamily="34" charset="-122"/>
                </a:rPr>
                <a:t>占用费：</a:t>
              </a:r>
              <a:r>
                <a:rPr lang="zh-CN" altLang="en-US" sz="2200" b="1">
                  <a:solidFill>
                    <a:schemeClr val="bg1"/>
                  </a:solidFill>
                  <a:latin typeface="微软雅黑" panose="020B0503020204020204" pitchFamily="34" charset="-122"/>
                  <a:ea typeface="微软雅黑" panose="020B0503020204020204" pitchFamily="34" charset="-122"/>
                </a:rPr>
                <a:t>指企业在一定时间里占用筹集过来的资本而支付给所有者的报酬。</a:t>
              </a:r>
              <a:endParaRPr lang="zh-CN" altLang="en-US" sz="2200" b="1">
                <a:solidFill>
                  <a:schemeClr val="bg1"/>
                </a:solidFill>
              </a:endParaRPr>
            </a:p>
            <a:p>
              <a:pPr eaLnBrk="1" hangingPunct="1">
                <a:lnSpc>
                  <a:spcPct val="125000"/>
                </a:lnSpc>
                <a:buFontTx/>
                <a:buNone/>
              </a:pPr>
              <a:endParaRPr lang="en-US" altLang="en-US" sz="2600">
                <a:solidFill>
                  <a:schemeClr val="bg1"/>
                </a:solidFill>
                <a:latin typeface="微软雅黑" panose="020B0503020204020204" pitchFamily="34" charset="-122"/>
                <a:ea typeface="微软雅黑" panose="020B0503020204020204" pitchFamily="34" charset="-122"/>
              </a:endParaRPr>
            </a:p>
          </p:txBody>
        </p:sp>
        <p:sp>
          <p:nvSpPr>
            <p:cNvPr id="7190" name="Rectangle 52"/>
            <p:cNvSpPr>
              <a:spLocks noChangeArrowheads="1"/>
            </p:cNvSpPr>
            <p:nvPr/>
          </p:nvSpPr>
          <p:spPr bwMode="auto">
            <a:xfrm>
              <a:off x="1691140" y="3097363"/>
              <a:ext cx="2514114" cy="383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1217930" eaLnBrk="0" hangingPunct="0">
                <a:defRPr>
                  <a:solidFill>
                    <a:schemeClr val="tx1"/>
                  </a:solidFill>
                  <a:latin typeface="Arial" panose="020B0604020202020204" pitchFamily="34" charset="0"/>
                  <a:ea typeface="宋体" panose="02010600030101010101" pitchFamily="2" charset="-122"/>
                </a:defRPr>
              </a:lvl1pPr>
              <a:lvl2pPr marL="742950" indent="-285750" defTabSz="1217930" eaLnBrk="0" hangingPunct="0">
                <a:defRPr>
                  <a:solidFill>
                    <a:schemeClr val="tx1"/>
                  </a:solidFill>
                  <a:latin typeface="Arial" panose="020B0604020202020204" pitchFamily="34" charset="0"/>
                  <a:ea typeface="宋体" panose="02010600030101010101" pitchFamily="2" charset="-122"/>
                </a:defRPr>
              </a:lvl2pPr>
              <a:lvl3pPr marL="1143000" indent="-228600" defTabSz="1217930" eaLnBrk="0" hangingPunct="0">
                <a:defRPr>
                  <a:solidFill>
                    <a:schemeClr val="tx1"/>
                  </a:solidFill>
                  <a:latin typeface="Arial" panose="020B0604020202020204" pitchFamily="34" charset="0"/>
                  <a:ea typeface="宋体" panose="02010600030101010101" pitchFamily="2" charset="-122"/>
                </a:defRPr>
              </a:lvl3pPr>
              <a:lvl4pPr marL="1600200" indent="-228600" defTabSz="1217930" eaLnBrk="0" hangingPunct="0">
                <a:defRPr>
                  <a:solidFill>
                    <a:schemeClr val="tx1"/>
                  </a:solidFill>
                  <a:latin typeface="Arial" panose="020B0604020202020204" pitchFamily="34" charset="0"/>
                  <a:ea typeface="宋体" panose="02010600030101010101" pitchFamily="2" charset="-122"/>
                </a:defRPr>
              </a:lvl4pPr>
              <a:lvl5pPr marL="2057400" indent="-228600" defTabSz="1217930" eaLnBrk="0" hangingPunct="0">
                <a:defRPr>
                  <a:solidFill>
                    <a:schemeClr val="tx1"/>
                  </a:solidFill>
                  <a:latin typeface="Arial" panose="020B0604020202020204" pitchFamily="34" charset="0"/>
                  <a:ea typeface="宋体" panose="02010600030101010101" pitchFamily="2" charset="-122"/>
                </a:defRPr>
              </a:lvl5pPr>
              <a:lvl6pPr marL="2514600" indent="-228600" defTabSz="121793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defTabSz="121793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defTabSz="121793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defTabSz="121793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25000"/>
                </a:lnSpc>
                <a:buFontTx/>
                <a:buNone/>
              </a:pPr>
              <a:r>
                <a:rPr lang="zh-CN" altLang="en-US" sz="2200">
                  <a:solidFill>
                    <a:schemeClr val="bg1"/>
                  </a:solidFill>
                  <a:latin typeface="微软雅黑" panose="020B0503020204020204" pitchFamily="34" charset="-122"/>
                  <a:ea typeface="微软雅黑" panose="020B0503020204020204" pitchFamily="34" charset="-122"/>
                </a:rPr>
                <a:t>如红利 </a:t>
              </a:r>
              <a:r>
                <a:rPr lang="en-US" altLang="zh-CN" sz="2200">
                  <a:solidFill>
                    <a:schemeClr val="bg1"/>
                  </a:solidFill>
                  <a:latin typeface="微软雅黑" panose="020B0503020204020204" pitchFamily="34" charset="-122"/>
                  <a:ea typeface="微软雅黑" panose="020B0503020204020204" pitchFamily="34" charset="-122"/>
                </a:rPr>
                <a:t>d</a:t>
              </a:r>
              <a:r>
                <a:rPr lang="zh-CN" altLang="en-US" sz="2200">
                  <a:solidFill>
                    <a:schemeClr val="bg1"/>
                  </a:solidFill>
                  <a:latin typeface="微软雅黑" panose="020B0503020204020204" pitchFamily="34" charset="-122"/>
                  <a:ea typeface="微软雅黑" panose="020B0503020204020204" pitchFamily="34" charset="-122"/>
                </a:rPr>
                <a:t>、利息 </a:t>
              </a:r>
              <a:r>
                <a:rPr lang="en-US" altLang="zh-CN" sz="2200">
                  <a:solidFill>
                    <a:schemeClr val="bg1"/>
                  </a:solidFill>
                  <a:latin typeface="微软雅黑" panose="020B0503020204020204" pitchFamily="34" charset="-122"/>
                  <a:ea typeface="微软雅黑" panose="020B0503020204020204" pitchFamily="34" charset="-122"/>
                </a:rPr>
                <a:t>I </a:t>
              </a:r>
              <a:r>
                <a:rPr lang="zh-CN" altLang="en-US" sz="2200">
                  <a:solidFill>
                    <a:schemeClr val="bg1"/>
                  </a:solidFill>
                  <a:latin typeface="微软雅黑" panose="020B0503020204020204" pitchFamily="34" charset="-122"/>
                  <a:ea typeface="微软雅黑" panose="020B0503020204020204" pitchFamily="34" charset="-122"/>
                </a:rPr>
                <a:t>等。</a:t>
              </a:r>
              <a:endParaRPr lang="zh-CN" altLang="en-US" sz="2200">
                <a:solidFill>
                  <a:schemeClr val="bg1"/>
                </a:solidFill>
                <a:latin typeface="微软雅黑" panose="020B0503020204020204" pitchFamily="34" charset="-122"/>
                <a:ea typeface="微软雅黑" panose="020B0503020204020204" pitchFamily="34" charset="-122"/>
              </a:endParaRPr>
            </a:p>
          </p:txBody>
        </p:sp>
      </p:grpSp>
      <p:sp>
        <p:nvSpPr>
          <p:cNvPr id="42" name="Rectangle 41"/>
          <p:cNvSpPr/>
          <p:nvPr/>
        </p:nvSpPr>
        <p:spPr>
          <a:xfrm rot="16200000">
            <a:off x="44715" y="785019"/>
            <a:ext cx="534988" cy="2095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buFontTx/>
              <a:buNone/>
              <a:defRPr/>
            </a:pPr>
            <a:endParaRPr lang="en-US" sz="2400">
              <a:solidFill>
                <a:srgbClr val="00574C"/>
              </a:solidFill>
              <a:latin typeface="Calibri" panose="020F0502020204030204"/>
            </a:endParaRPr>
          </a:p>
        </p:txBody>
      </p:sp>
      <p:sp>
        <p:nvSpPr>
          <p:cNvPr id="54" name="标题 4"/>
          <p:cNvSpPr txBox="1"/>
          <p:nvPr/>
        </p:nvSpPr>
        <p:spPr>
          <a:xfrm>
            <a:off x="838200" y="438151"/>
            <a:ext cx="10515600" cy="646113"/>
          </a:xfrm>
          <a:prstGeom prst="rect">
            <a:avLst/>
          </a:prstGeom>
        </p:spPr>
        <p:txBody>
          <a:bodyPr>
            <a:spAutoFit/>
          </a:bodyPr>
          <a:lstStyle/>
          <a:p>
            <a:pPr algn="ctr" fontAlgn="auto">
              <a:lnSpc>
                <a:spcPct val="90000"/>
              </a:lnSpc>
              <a:spcAft>
                <a:spcPts val="0"/>
              </a:spcAft>
              <a:buFontTx/>
              <a:buNone/>
              <a:defRPr/>
            </a:pPr>
            <a:r>
              <a:rPr lang="zh-CN" altLang="en-US" sz="4000" b="1" dirty="0">
                <a:solidFill>
                  <a:schemeClr val="bg2">
                    <a:lumMod val="50000"/>
                  </a:schemeClr>
                </a:solidFill>
                <a:latin typeface="微软雅黑" panose="020B0503020204020204" pitchFamily="34" charset="-122"/>
                <a:ea typeface="微软雅黑" panose="020B0503020204020204" pitchFamily="34" charset="-122"/>
                <a:cs typeface="+mj-cs"/>
              </a:rPr>
              <a:t>    </a:t>
            </a:r>
            <a:r>
              <a:rPr lang="en-US" altLang="zh-CN" sz="3600" b="1" dirty="0" smtClean="0">
                <a:solidFill>
                  <a:schemeClr val="bg2">
                    <a:lumMod val="50000"/>
                  </a:schemeClr>
                </a:solidFill>
                <a:latin typeface="微软雅黑" panose="020B0503020204020204" pitchFamily="34" charset="-122"/>
                <a:ea typeface="微软雅黑" panose="020B0503020204020204" pitchFamily="34" charset="-122"/>
                <a:cs typeface="+mj-cs"/>
              </a:rPr>
              <a:t>1.</a:t>
            </a:r>
            <a:r>
              <a:rPr lang="zh-CN" altLang="en-US" sz="3600" b="1" dirty="0" smtClean="0">
                <a:solidFill>
                  <a:schemeClr val="bg2">
                    <a:lumMod val="50000"/>
                  </a:schemeClr>
                </a:solidFill>
                <a:latin typeface="微软雅黑" panose="020B0503020204020204" pitchFamily="34" charset="-122"/>
                <a:ea typeface="微软雅黑" panose="020B0503020204020204" pitchFamily="34" charset="-122"/>
                <a:cs typeface="+mj-cs"/>
              </a:rPr>
              <a:t>资本</a:t>
            </a:r>
            <a:r>
              <a:rPr lang="zh-CN" altLang="en-US" sz="3600" b="1" dirty="0">
                <a:solidFill>
                  <a:schemeClr val="bg2">
                    <a:lumMod val="50000"/>
                  </a:schemeClr>
                </a:solidFill>
                <a:latin typeface="微软雅黑" panose="020B0503020204020204" pitchFamily="34" charset="-122"/>
                <a:ea typeface="微软雅黑" panose="020B0503020204020204" pitchFamily="34" charset="-122"/>
                <a:cs typeface="+mj-cs"/>
              </a:rPr>
              <a:t>成本的</a:t>
            </a:r>
            <a:r>
              <a:rPr lang="zh-CN" altLang="en-US" sz="3600" b="1" dirty="0" smtClean="0">
                <a:solidFill>
                  <a:schemeClr val="bg2">
                    <a:lumMod val="50000"/>
                  </a:schemeClr>
                </a:solidFill>
                <a:latin typeface="微软雅黑" panose="020B0503020204020204" pitchFamily="34" charset="-122"/>
                <a:ea typeface="微软雅黑" panose="020B0503020204020204" pitchFamily="34" charset="-122"/>
                <a:cs typeface="+mj-cs"/>
              </a:rPr>
              <a:t>含义</a:t>
            </a:r>
            <a:endParaRPr lang="zh-CN" altLang="en-US" sz="3600" b="1" dirty="0">
              <a:solidFill>
                <a:schemeClr val="bg2">
                  <a:lumMod val="50000"/>
                </a:schemeClr>
              </a:solidFill>
              <a:latin typeface="微软雅黑" panose="020B0503020204020204" pitchFamily="34" charset="-122"/>
              <a:ea typeface="微软雅黑" panose="020B0503020204020204" pitchFamily="34" charset="-122"/>
              <a:cs typeface="+mj-cs"/>
            </a:endParaRPr>
          </a:p>
        </p:txBody>
      </p:sp>
      <p:grpSp>
        <p:nvGrpSpPr>
          <p:cNvPr id="7180" name="组合 36"/>
          <p:cNvGrpSpPr/>
          <p:nvPr/>
        </p:nvGrpSpPr>
        <p:grpSpPr bwMode="auto">
          <a:xfrm>
            <a:off x="3699933" y="1146176"/>
            <a:ext cx="5403851" cy="131763"/>
            <a:chOff x="5357217" y="1143000"/>
            <a:chExt cx="1490133" cy="101600"/>
          </a:xfrm>
        </p:grpSpPr>
        <p:cxnSp>
          <p:nvCxnSpPr>
            <p:cNvPr id="56" name="Straight Connector 30"/>
            <p:cNvCxnSpPr/>
            <p:nvPr/>
          </p:nvCxnSpPr>
          <p:spPr>
            <a:xfrm>
              <a:off x="5357217" y="1143000"/>
              <a:ext cx="1490133"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31"/>
            <p:cNvCxnSpPr/>
            <p:nvPr/>
          </p:nvCxnSpPr>
          <p:spPr>
            <a:xfrm>
              <a:off x="5509557" y="1244600"/>
              <a:ext cx="1185452"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7182" name="AutoShape 24"/>
          <p:cNvSpPr>
            <a:spLocks noChangeArrowheads="1"/>
          </p:cNvSpPr>
          <p:nvPr/>
        </p:nvSpPr>
        <p:spPr bwMode="auto">
          <a:xfrm>
            <a:off x="8851901" y="1157288"/>
            <a:ext cx="2444751" cy="976312"/>
          </a:xfrm>
          <a:prstGeom prst="cloudCallout">
            <a:avLst>
              <a:gd name="adj1" fmla="val -247750"/>
              <a:gd name="adj2" fmla="val 28861"/>
            </a:avLst>
          </a:prstGeom>
          <a:solidFill>
            <a:schemeClr val="accent1"/>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p>
        </p:txBody>
      </p:sp>
      <p:sp>
        <p:nvSpPr>
          <p:cNvPr id="7183" name="AutoShape 26"/>
          <p:cNvSpPr>
            <a:spLocks noChangeArrowheads="1"/>
          </p:cNvSpPr>
          <p:nvPr/>
        </p:nvSpPr>
        <p:spPr bwMode="auto">
          <a:xfrm>
            <a:off x="8851901" y="3529013"/>
            <a:ext cx="2444751" cy="976312"/>
          </a:xfrm>
          <a:prstGeom prst="cloudCallout">
            <a:avLst>
              <a:gd name="adj1" fmla="val -247056"/>
              <a:gd name="adj2" fmla="val 68213"/>
            </a:avLst>
          </a:prstGeom>
          <a:solidFill>
            <a:schemeClr val="accent1"/>
          </a:soli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en-US"/>
          </a:p>
        </p:txBody>
      </p:sp>
      <p:sp>
        <p:nvSpPr>
          <p:cNvPr id="7184" name="Rectangle 27"/>
          <p:cNvSpPr>
            <a:spLocks noChangeArrowheads="1"/>
          </p:cNvSpPr>
          <p:nvPr/>
        </p:nvSpPr>
        <p:spPr bwMode="auto">
          <a:xfrm>
            <a:off x="9103785" y="1277939"/>
            <a:ext cx="1564852" cy="590931"/>
          </a:xfrm>
          <a:prstGeom prst="rect">
            <a:avLst/>
          </a:prstGeom>
          <a:solidFill>
            <a:schemeClr val="bg1"/>
          </a:solidFill>
          <a:ln>
            <a:noFill/>
          </a:ln>
          <a:effec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80000"/>
              </a:lnSpc>
              <a:spcBef>
                <a:spcPct val="20000"/>
              </a:spcBef>
              <a:buClr>
                <a:schemeClr val="hlink"/>
              </a:buClr>
              <a:buSzPct val="75000"/>
              <a:buFont typeface="Wingdings" panose="05000000000000000000" pitchFamily="2" charset="2"/>
              <a:buChar char="v"/>
            </a:pPr>
            <a:r>
              <a:rPr lang="zh-CN" altLang="en-US" b="1" i="1" dirty="0">
                <a:solidFill>
                  <a:srgbClr val="0000FF"/>
                </a:solidFill>
              </a:rPr>
              <a:t>一次性发生</a:t>
            </a:r>
            <a:r>
              <a:rPr lang="en-US" altLang="zh-CN" b="1" i="1" dirty="0">
                <a:solidFill>
                  <a:srgbClr val="0000FF"/>
                </a:solidFill>
              </a:rPr>
              <a:t>,</a:t>
            </a:r>
            <a:endParaRPr lang="en-US" altLang="zh-CN" b="1" i="1" dirty="0">
              <a:solidFill>
                <a:srgbClr val="0000FF"/>
              </a:solidFill>
            </a:endParaRPr>
          </a:p>
          <a:p>
            <a:pPr eaLnBrk="1" hangingPunct="1">
              <a:lnSpc>
                <a:spcPct val="80000"/>
              </a:lnSpc>
              <a:spcBef>
                <a:spcPct val="20000"/>
              </a:spcBef>
              <a:buClr>
                <a:schemeClr val="hlink"/>
              </a:buClr>
              <a:buSzPct val="75000"/>
              <a:buFont typeface="Wingdings" panose="05000000000000000000" pitchFamily="2" charset="2"/>
              <a:buChar char="v"/>
            </a:pPr>
            <a:r>
              <a:rPr lang="zh-CN" altLang="en-US" b="1" i="1" dirty="0">
                <a:solidFill>
                  <a:srgbClr val="0000FF"/>
                </a:solidFill>
              </a:rPr>
              <a:t>且数额小</a:t>
            </a:r>
            <a:r>
              <a:rPr lang="en-US" altLang="zh-CN" b="1" i="1" dirty="0">
                <a:solidFill>
                  <a:srgbClr val="0000FF"/>
                </a:solidFill>
              </a:rPr>
              <a:t>.</a:t>
            </a:r>
            <a:endParaRPr lang="en-US" altLang="zh-CN" b="1" i="1" dirty="0">
              <a:solidFill>
                <a:srgbClr val="0000FF"/>
              </a:solidFill>
            </a:endParaRPr>
          </a:p>
        </p:txBody>
      </p:sp>
      <p:sp>
        <p:nvSpPr>
          <p:cNvPr id="7185" name="Rectangle 28"/>
          <p:cNvSpPr>
            <a:spLocks noChangeArrowheads="1"/>
          </p:cNvSpPr>
          <p:nvPr/>
        </p:nvSpPr>
        <p:spPr bwMode="auto">
          <a:xfrm>
            <a:off x="9103785" y="3763964"/>
            <a:ext cx="2087033" cy="668337"/>
          </a:xfrm>
          <a:prstGeom prst="rect">
            <a:avLst/>
          </a:prstGeom>
          <a:solidFill>
            <a:schemeClr val="bg1"/>
          </a:solidFill>
          <a:ln>
            <a:noFill/>
          </a:ln>
          <a:effec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80000"/>
              </a:lnSpc>
              <a:spcBef>
                <a:spcPct val="50000"/>
              </a:spcBef>
              <a:buClr>
                <a:schemeClr val="hlink"/>
              </a:buClr>
              <a:buSzPct val="75000"/>
              <a:buFont typeface="Wingdings" panose="05000000000000000000" pitchFamily="2" charset="2"/>
              <a:buChar char="v"/>
            </a:pPr>
            <a:r>
              <a:rPr lang="zh-CN" altLang="en-US" b="1" i="1" dirty="0">
                <a:solidFill>
                  <a:srgbClr val="0000FF"/>
                </a:solidFill>
              </a:rPr>
              <a:t>经常性发生</a:t>
            </a:r>
            <a:r>
              <a:rPr lang="en-US" altLang="zh-CN" b="1" i="1" dirty="0">
                <a:solidFill>
                  <a:srgbClr val="0000FF"/>
                </a:solidFill>
              </a:rPr>
              <a:t>,</a:t>
            </a:r>
            <a:endParaRPr lang="en-US" altLang="zh-CN" b="1" i="1" dirty="0">
              <a:solidFill>
                <a:srgbClr val="0000FF"/>
              </a:solidFill>
            </a:endParaRPr>
          </a:p>
          <a:p>
            <a:pPr eaLnBrk="1" hangingPunct="1">
              <a:lnSpc>
                <a:spcPct val="80000"/>
              </a:lnSpc>
              <a:spcBef>
                <a:spcPct val="50000"/>
              </a:spcBef>
              <a:buClr>
                <a:schemeClr val="hlink"/>
              </a:buClr>
              <a:buSzPct val="75000"/>
              <a:buFont typeface="Wingdings" panose="05000000000000000000" pitchFamily="2" charset="2"/>
              <a:buChar char="v"/>
            </a:pPr>
            <a:r>
              <a:rPr lang="zh-CN" altLang="en-US" b="1" i="1" dirty="0">
                <a:solidFill>
                  <a:srgbClr val="0000FF"/>
                </a:solidFill>
              </a:rPr>
              <a:t>且数额大。</a:t>
            </a:r>
            <a:endParaRPr lang="zh-CN" altLang="en-US" dirty="0"/>
          </a:p>
        </p:txBody>
      </p:sp>
      <p:sp>
        <p:nvSpPr>
          <p:cNvPr id="7186" name="Rectangle 29"/>
          <p:cNvSpPr>
            <a:spLocks noChangeArrowheads="1"/>
          </p:cNvSpPr>
          <p:nvPr/>
        </p:nvSpPr>
        <p:spPr bwMode="auto">
          <a:xfrm>
            <a:off x="2683934" y="3525838"/>
            <a:ext cx="4262705" cy="7571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80000"/>
              </a:lnSpc>
              <a:spcBef>
                <a:spcPct val="20000"/>
              </a:spcBef>
              <a:buClr>
                <a:schemeClr val="hlink"/>
              </a:buClr>
              <a:buSzPct val="75000"/>
              <a:buFont typeface="Wingdings" panose="05000000000000000000" pitchFamily="2" charset="2"/>
              <a:buChar char="v"/>
            </a:pPr>
            <a:r>
              <a:rPr lang="zh-CN" altLang="en-US" sz="2400" b="1" i="1">
                <a:solidFill>
                  <a:srgbClr val="0000FF"/>
                </a:solidFill>
              </a:rPr>
              <a:t>筹资净额</a:t>
            </a:r>
            <a:r>
              <a:rPr lang="en-US" altLang="zh-CN" sz="2400" b="1" i="1">
                <a:solidFill>
                  <a:srgbClr val="0000FF"/>
                </a:solidFill>
              </a:rPr>
              <a:t>=</a:t>
            </a:r>
            <a:r>
              <a:rPr lang="zh-CN" altLang="en-US" sz="2400" b="1" i="1">
                <a:solidFill>
                  <a:srgbClr val="0000FF"/>
                </a:solidFill>
              </a:rPr>
              <a:t>筹资总额</a:t>
            </a:r>
            <a:r>
              <a:rPr lang="en-US" altLang="zh-CN" sz="2400" b="1" i="1">
                <a:solidFill>
                  <a:srgbClr val="0000FF"/>
                </a:solidFill>
              </a:rPr>
              <a:t>-</a:t>
            </a:r>
            <a:r>
              <a:rPr lang="zh-CN" altLang="en-US" sz="2400" b="1" i="1">
                <a:solidFill>
                  <a:srgbClr val="0000FF"/>
                </a:solidFill>
              </a:rPr>
              <a:t>筹资费</a:t>
            </a:r>
            <a:r>
              <a:rPr lang="en-US" altLang="zh-CN" sz="2400" b="1" i="1">
                <a:solidFill>
                  <a:srgbClr val="0000FF"/>
                </a:solidFill>
              </a:rPr>
              <a:t>F</a:t>
            </a:r>
            <a:endParaRPr lang="en-US" altLang="zh-CN" sz="2400" b="1" i="1">
              <a:solidFill>
                <a:srgbClr val="0000FF"/>
              </a:solidFill>
            </a:endParaRPr>
          </a:p>
          <a:p>
            <a:pPr eaLnBrk="1" hangingPunct="1">
              <a:lnSpc>
                <a:spcPct val="80000"/>
              </a:lnSpc>
              <a:spcBef>
                <a:spcPct val="20000"/>
              </a:spcBef>
              <a:buClr>
                <a:schemeClr val="hlink"/>
              </a:buClr>
              <a:buSzPct val="75000"/>
              <a:buFont typeface="Wingdings" panose="05000000000000000000" pitchFamily="2" charset="2"/>
              <a:buChar char="v"/>
            </a:pPr>
            <a:r>
              <a:rPr lang="en-US" altLang="zh-CN" sz="2400" b="1" i="1">
                <a:solidFill>
                  <a:srgbClr val="0000FF"/>
                </a:solidFill>
              </a:rPr>
              <a:t>               =P( 1-f )</a:t>
            </a:r>
            <a:endParaRPr lang="en-US" altLang="zh-CN" sz="2400" b="1" i="1">
              <a:solidFill>
                <a:srgbClr val="0000FF"/>
              </a:solidFill>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200" fill="hold"/>
                                        <p:tgtEl>
                                          <p:spTgt spid="42"/>
                                        </p:tgtEl>
                                        <p:attrNameLst>
                                          <p:attrName>ppt_x</p:attrName>
                                        </p:attrNameLst>
                                      </p:cBhvr>
                                      <p:tavLst>
                                        <p:tav tm="0">
                                          <p:val>
                                            <p:strVal val="#ppt_x"/>
                                          </p:val>
                                        </p:tav>
                                        <p:tav tm="100000">
                                          <p:val>
                                            <p:strVal val="#ppt_x"/>
                                          </p:val>
                                        </p:tav>
                                      </p:tavLst>
                                    </p:anim>
                                    <p:anim calcmode="lin" valueType="num">
                                      <p:cBhvr additive="base">
                                        <p:cTn id="8" dur="200" fill="hold"/>
                                        <p:tgtEl>
                                          <p:spTgt spid="4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8" presetClass="entr" presetSubtype="12"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strips(downLeft)">
                                      <p:cBhvr>
                                        <p:cTn id="13" dur="500"/>
                                        <p:tgtEl>
                                          <p:spTgt spid="6"/>
                                        </p:tgtEl>
                                      </p:cBhvr>
                                    </p:animEffect>
                                  </p:childTnLst>
                                </p:cTn>
                              </p:par>
                            </p:childTnLst>
                          </p:cTn>
                        </p:par>
                        <p:par>
                          <p:cTn id="14" fill="hold">
                            <p:stCondLst>
                              <p:cond delay="500"/>
                            </p:stCondLst>
                            <p:childTnLst>
                              <p:par>
                                <p:cTn id="15" presetID="53" presetClass="entr" presetSubtype="16"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p:cTn id="17" dur="500" fill="hold"/>
                                        <p:tgtEl>
                                          <p:spTgt spid="21"/>
                                        </p:tgtEl>
                                        <p:attrNameLst>
                                          <p:attrName>ppt_w</p:attrName>
                                        </p:attrNameLst>
                                      </p:cBhvr>
                                      <p:tavLst>
                                        <p:tav tm="0">
                                          <p:val>
                                            <p:fltVal val="0"/>
                                          </p:val>
                                        </p:tav>
                                        <p:tav tm="100000">
                                          <p:val>
                                            <p:strVal val="#ppt_w"/>
                                          </p:val>
                                        </p:tav>
                                      </p:tavLst>
                                    </p:anim>
                                    <p:anim calcmode="lin" valueType="num">
                                      <p:cBhvr>
                                        <p:cTn id="18" dur="500" fill="hold"/>
                                        <p:tgtEl>
                                          <p:spTgt spid="21"/>
                                        </p:tgtEl>
                                        <p:attrNameLst>
                                          <p:attrName>ppt_h</p:attrName>
                                        </p:attrNameLst>
                                      </p:cBhvr>
                                      <p:tavLst>
                                        <p:tav tm="0">
                                          <p:val>
                                            <p:fltVal val="0"/>
                                          </p:val>
                                        </p:tav>
                                        <p:tav tm="100000">
                                          <p:val>
                                            <p:strVal val="#ppt_h"/>
                                          </p:val>
                                        </p:tav>
                                      </p:tavLst>
                                    </p:anim>
                                    <p:animEffect transition="in" filter="fade">
                                      <p:cBhvr>
                                        <p:cTn id="19" dur="500"/>
                                        <p:tgtEl>
                                          <p:spTgt spid="21"/>
                                        </p:tgtEl>
                                      </p:cBhvr>
                                    </p:animEffect>
                                  </p:childTnLst>
                                </p:cTn>
                              </p:par>
                            </p:childTnLst>
                          </p:cTn>
                        </p:par>
                        <p:par>
                          <p:cTn id="20" fill="hold">
                            <p:stCondLst>
                              <p:cond delay="1000"/>
                            </p:stCondLst>
                            <p:childTnLst>
                              <p:par>
                                <p:cTn id="21" presetID="22" presetClass="entr" presetSubtype="8" fill="hold" nodeType="afterEffect">
                                  <p:stCondLst>
                                    <p:cond delay="0"/>
                                  </p:stCondLst>
                                  <p:childTnLst>
                                    <p:set>
                                      <p:cBhvr>
                                        <p:cTn id="22" dur="1" fill="hold">
                                          <p:stCondLst>
                                            <p:cond delay="0"/>
                                          </p:stCondLst>
                                        </p:cTn>
                                        <p:tgtEl>
                                          <p:spTgt spid="169994"/>
                                        </p:tgtEl>
                                        <p:attrNameLst>
                                          <p:attrName>style.visibility</p:attrName>
                                        </p:attrNameLst>
                                      </p:cBhvr>
                                      <p:to>
                                        <p:strVal val="visible"/>
                                      </p:to>
                                    </p:set>
                                    <p:animEffect transition="in" filter="wipe(left)">
                                      <p:cBhvr>
                                        <p:cTn id="23" dur="500"/>
                                        <p:tgtEl>
                                          <p:spTgt spid="169994"/>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3"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strips(upRight)">
                                      <p:cBhvr>
                                        <p:cTn id="28" dur="500"/>
                                        <p:tgtEl>
                                          <p:spTgt spid="8"/>
                                        </p:tgtEl>
                                      </p:cBhvr>
                                    </p:animEffect>
                                  </p:childTnLst>
                                </p:cTn>
                              </p:par>
                            </p:childTnLst>
                          </p:cTn>
                        </p:par>
                        <p:par>
                          <p:cTn id="29" fill="hold">
                            <p:stCondLst>
                              <p:cond delay="500"/>
                            </p:stCondLst>
                            <p:childTnLst>
                              <p:par>
                                <p:cTn id="30" presetID="22" presetClass="entr" presetSubtype="8"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ipe(left)">
                                      <p:cBhvr>
                                        <p:cTn id="32" dur="500"/>
                                        <p:tgtEl>
                                          <p:spTgt spid="15"/>
                                        </p:tgtEl>
                                      </p:cBhvr>
                                    </p:animEffect>
                                  </p:childTnLst>
                                </p:cTn>
                              </p:par>
                            </p:childTnLst>
                          </p:cTn>
                        </p:par>
                        <p:par>
                          <p:cTn id="33" fill="hold">
                            <p:stCondLst>
                              <p:cond delay="1000"/>
                            </p:stCondLst>
                            <p:childTnLst>
                              <p:par>
                                <p:cTn id="34" presetID="53" presetClass="entr" presetSubtype="16" fill="hold" grpId="0" nodeType="after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p:cTn id="36" dur="500" fill="hold"/>
                                        <p:tgtEl>
                                          <p:spTgt spid="24"/>
                                        </p:tgtEl>
                                        <p:attrNameLst>
                                          <p:attrName>ppt_w</p:attrName>
                                        </p:attrNameLst>
                                      </p:cBhvr>
                                      <p:tavLst>
                                        <p:tav tm="0">
                                          <p:val>
                                            <p:fltVal val="0"/>
                                          </p:val>
                                        </p:tav>
                                        <p:tav tm="100000">
                                          <p:val>
                                            <p:strVal val="#ppt_w"/>
                                          </p:val>
                                        </p:tav>
                                      </p:tavLst>
                                    </p:anim>
                                    <p:anim calcmode="lin" valueType="num">
                                      <p:cBhvr>
                                        <p:cTn id="37" dur="500" fill="hold"/>
                                        <p:tgtEl>
                                          <p:spTgt spid="24"/>
                                        </p:tgtEl>
                                        <p:attrNameLst>
                                          <p:attrName>ppt_h</p:attrName>
                                        </p:attrNameLst>
                                      </p:cBhvr>
                                      <p:tavLst>
                                        <p:tav tm="0">
                                          <p:val>
                                            <p:fltVal val="0"/>
                                          </p:val>
                                        </p:tav>
                                        <p:tav tm="100000">
                                          <p:val>
                                            <p:strVal val="#ppt_h"/>
                                          </p:val>
                                        </p:tav>
                                      </p:tavLst>
                                    </p:anim>
                                    <p:animEffect transition="in" filter="fade">
                                      <p:cBhvr>
                                        <p:cTn id="3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4" grpId="0" animBg="1"/>
      <p:bldP spid="42" grpId="0" animBg="1"/>
    </p:bld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8" name="图片 17"/>
          <p:cNvPicPr>
            <a:picLocks noChangeAspect="1"/>
          </p:cNvPicPr>
          <p:nvPr/>
        </p:nvPicPr>
        <p:blipFill>
          <a:blip r:embed="rId1"/>
          <a:stretch>
            <a:fillRect/>
          </a:stretch>
        </p:blipFill>
        <p:spPr>
          <a:xfrm>
            <a:off x="857214" y="4643446"/>
            <a:ext cx="10477573" cy="1000132"/>
          </a:xfrm>
          <a:prstGeom prst="rect">
            <a:avLst/>
          </a:prstGeom>
          <a:effectLst/>
          <a:scene3d>
            <a:camera prst="orthographicFront"/>
            <a:lightRig rig="threePt" dir="t">
              <a:rot lat="0" lon="0" rev="2400000"/>
            </a:lightRig>
          </a:scene3d>
        </p:spPr>
      </p:pic>
      <p:pic>
        <p:nvPicPr>
          <p:cNvPr id="17" name="图片 16"/>
          <p:cNvPicPr>
            <a:picLocks noChangeAspect="1"/>
          </p:cNvPicPr>
          <p:nvPr/>
        </p:nvPicPr>
        <p:blipFill>
          <a:blip r:embed="rId1"/>
          <a:stretch>
            <a:fillRect/>
          </a:stretch>
        </p:blipFill>
        <p:spPr>
          <a:xfrm>
            <a:off x="857214" y="3357562"/>
            <a:ext cx="10477573" cy="1000132"/>
          </a:xfrm>
          <a:prstGeom prst="rect">
            <a:avLst/>
          </a:prstGeom>
          <a:effectLst/>
          <a:scene3d>
            <a:camera prst="orthographicFront"/>
            <a:lightRig rig="threePt" dir="t">
              <a:rot lat="0" lon="0" rev="2400000"/>
            </a:lightRig>
          </a:scene3d>
        </p:spPr>
      </p:pic>
      <p:sp>
        <p:nvSpPr>
          <p:cNvPr id="14" name="矩形 13"/>
          <p:cNvSpPr/>
          <p:nvPr/>
        </p:nvSpPr>
        <p:spPr>
          <a:xfrm>
            <a:off x="857251" y="2143126"/>
            <a:ext cx="10477500" cy="1000125"/>
          </a:xfrm>
          <a:prstGeom prst="rect">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5301" name="Text Box 3"/>
          <p:cNvSpPr txBox="1">
            <a:spLocks noChangeArrowheads="1"/>
          </p:cNvSpPr>
          <p:nvPr/>
        </p:nvSpPr>
        <p:spPr bwMode="auto">
          <a:xfrm>
            <a:off x="2000251" y="357189"/>
            <a:ext cx="81280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en-US" altLang="zh-CN" sz="3200" b="1" dirty="0" smtClean="0">
                <a:solidFill>
                  <a:srgbClr val="404040"/>
                </a:solidFill>
                <a:latin typeface="微软雅黑" panose="020B0503020204020204" pitchFamily="34" charset="-122"/>
                <a:ea typeface="微软雅黑" panose="020B0503020204020204" pitchFamily="34" charset="-122"/>
              </a:rPr>
              <a:t>             2.</a:t>
            </a:r>
            <a:r>
              <a:rPr lang="zh-CN" altLang="en-US" sz="3200" b="1" dirty="0" smtClean="0">
                <a:solidFill>
                  <a:srgbClr val="404040"/>
                </a:solidFill>
                <a:latin typeface="微软雅黑" panose="020B0503020204020204" pitchFamily="34" charset="-122"/>
                <a:ea typeface="微软雅黑" panose="020B0503020204020204" pitchFamily="34" charset="-122"/>
              </a:rPr>
              <a:t>每</a:t>
            </a:r>
            <a:r>
              <a:rPr lang="zh-CN" altLang="en-US" sz="3200" b="1" dirty="0">
                <a:solidFill>
                  <a:srgbClr val="404040"/>
                </a:solidFill>
                <a:latin typeface="微软雅黑" panose="020B0503020204020204" pitchFamily="34" charset="-122"/>
                <a:ea typeface="微软雅黑" panose="020B0503020204020204" pitchFamily="34" charset="-122"/>
              </a:rPr>
              <a:t>股收益无差别点</a:t>
            </a:r>
            <a:endParaRPr lang="zh-CN" altLang="en-US" sz="3200" b="1" dirty="0">
              <a:solidFill>
                <a:srgbClr val="404040"/>
              </a:solidFill>
              <a:latin typeface="微软雅黑" panose="020B0503020204020204" pitchFamily="34" charset="-122"/>
              <a:ea typeface="微软雅黑" panose="020B0503020204020204" pitchFamily="34" charset="-122"/>
            </a:endParaRPr>
          </a:p>
        </p:txBody>
      </p:sp>
      <p:grpSp>
        <p:nvGrpSpPr>
          <p:cNvPr id="2" name="组合 6"/>
          <p:cNvGrpSpPr/>
          <p:nvPr/>
        </p:nvGrpSpPr>
        <p:grpSpPr bwMode="auto">
          <a:xfrm>
            <a:off x="2228851" y="950914"/>
            <a:ext cx="7213600" cy="84137"/>
            <a:chOff x="5357217" y="1143000"/>
            <a:chExt cx="1490133" cy="101600"/>
          </a:xfrm>
        </p:grpSpPr>
        <p:cxnSp>
          <p:nvCxnSpPr>
            <p:cNvPr id="8" name="Straight Connector 30"/>
            <p:cNvCxnSpPr/>
            <p:nvPr/>
          </p:nvCxnSpPr>
          <p:spPr>
            <a:xfrm>
              <a:off x="5357217" y="1143000"/>
              <a:ext cx="1490133"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31"/>
            <p:cNvCxnSpPr/>
            <p:nvPr/>
          </p:nvCxnSpPr>
          <p:spPr>
            <a:xfrm>
              <a:off x="5509378" y="1244600"/>
              <a:ext cx="1185810"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55303" name="灯片编号占位符 2"/>
          <p:cNvSpPr>
            <a:spLocks noGrp="1"/>
          </p:cNvSpPr>
          <p:nvPr/>
        </p:nvSpPr>
        <p:spPr bwMode="auto">
          <a:xfrm>
            <a:off x="11144251" y="6245225"/>
            <a:ext cx="571500"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eaLnBrk="1" hangingPunct="1"/>
            <a:fld id="{11E77FB9-5E29-4BBC-A1E1-119F05CEC81B}" type="slidenum">
              <a:rPr lang="en-US" altLang="zh-CN" sz="1000"/>
            </a:fld>
            <a:endParaRPr lang="en-US" altLang="zh-CN" sz="1000"/>
          </a:p>
        </p:txBody>
      </p:sp>
      <p:sp>
        <p:nvSpPr>
          <p:cNvPr id="55304" name="矩形 8"/>
          <p:cNvSpPr>
            <a:spLocks noChangeArrowheads="1"/>
          </p:cNvSpPr>
          <p:nvPr/>
        </p:nvSpPr>
        <p:spPr bwMode="auto">
          <a:xfrm>
            <a:off x="952500" y="1285875"/>
            <a:ext cx="4852610"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pPr>
            <a:r>
              <a:rPr lang="zh-CN" altLang="en-US" sz="2800" b="1">
                <a:latin typeface="微软雅黑" panose="020B0503020204020204" pitchFamily="34" charset="-122"/>
                <a:ea typeface="微软雅黑" panose="020B0503020204020204" pitchFamily="34" charset="-122"/>
              </a:rPr>
              <a:t>每股收益无差别点法优缺点：</a:t>
            </a:r>
            <a:endParaRPr lang="zh-CN" altLang="en-US" sz="2800" b="1">
              <a:latin typeface="微软雅黑" panose="020B0503020204020204" pitchFamily="34" charset="-122"/>
              <a:ea typeface="微软雅黑" panose="020B0503020204020204" pitchFamily="34" charset="-122"/>
            </a:endParaRPr>
          </a:p>
        </p:txBody>
      </p:sp>
      <p:sp>
        <p:nvSpPr>
          <p:cNvPr id="55305" name="矩形 9"/>
          <p:cNvSpPr>
            <a:spLocks noChangeArrowheads="1"/>
          </p:cNvSpPr>
          <p:nvPr/>
        </p:nvSpPr>
        <p:spPr bwMode="auto">
          <a:xfrm>
            <a:off x="1047752" y="2214563"/>
            <a:ext cx="10001249" cy="9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20000"/>
              </a:lnSpc>
            </a:pPr>
            <a:r>
              <a:rPr lang="zh-CN" altLang="en-US" sz="2200" dirty="0">
                <a:latin typeface="微软雅黑" panose="020B0503020204020204" pitchFamily="34" charset="-122"/>
                <a:ea typeface="微软雅黑" panose="020B0503020204020204" pitchFamily="34" charset="-122"/>
              </a:rPr>
              <a:t>每股收益无差别点，是在两种筹资方式下使每股收益相等所对应的息前税前利润，在这一点上，每股收益相等</a:t>
            </a:r>
            <a:r>
              <a:rPr lang="zh-CN" altLang="en-US" dirty="0">
                <a:latin typeface="微软雅黑" panose="020B0503020204020204" pitchFamily="34" charset="-122"/>
                <a:ea typeface="微软雅黑" panose="020B0503020204020204" pitchFamily="34" charset="-122"/>
              </a:rPr>
              <a:t>。</a:t>
            </a:r>
            <a:endParaRPr lang="zh-CN" altLang="en-US" dirty="0"/>
          </a:p>
        </p:txBody>
      </p:sp>
      <p:sp>
        <p:nvSpPr>
          <p:cNvPr id="55306" name="矩形 10"/>
          <p:cNvSpPr>
            <a:spLocks noChangeArrowheads="1"/>
          </p:cNvSpPr>
          <p:nvPr/>
        </p:nvSpPr>
        <p:spPr bwMode="auto">
          <a:xfrm>
            <a:off x="1047751" y="3429001"/>
            <a:ext cx="1009650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20000"/>
              </a:lnSpc>
            </a:pPr>
            <a:r>
              <a:rPr lang="zh-CN" altLang="en-US" sz="2200">
                <a:latin typeface="微软雅黑" panose="020B0503020204020204" pitchFamily="34" charset="-122"/>
                <a:ea typeface="微软雅黑" panose="020B0503020204020204" pitchFamily="34" charset="-122"/>
              </a:rPr>
              <a:t>每股收益无差别点法</a:t>
            </a:r>
            <a:r>
              <a:rPr lang="zh-CN" altLang="en-US" sz="2200">
                <a:solidFill>
                  <a:srgbClr val="FF0000"/>
                </a:solidFill>
                <a:latin typeface="微软雅黑" panose="020B0503020204020204" pitchFamily="34" charset="-122"/>
                <a:ea typeface="微软雅黑" panose="020B0503020204020204" pitchFamily="34" charset="-122"/>
              </a:rPr>
              <a:t>没有考虑财务风险</a:t>
            </a:r>
            <a:r>
              <a:rPr lang="zh-CN" altLang="en-US" sz="2200">
                <a:latin typeface="微软雅黑" panose="020B0503020204020204" pitchFamily="34" charset="-122"/>
                <a:ea typeface="微软雅黑" panose="020B0503020204020204" pitchFamily="34" charset="-122"/>
              </a:rPr>
              <a:t>，解决的是在某一特定的预期盈利水平下应选择债务或权益融资方式的问题。</a:t>
            </a:r>
            <a:endParaRPr lang="zh-CN" altLang="en-US" sz="2200"/>
          </a:p>
        </p:txBody>
      </p:sp>
      <p:sp>
        <p:nvSpPr>
          <p:cNvPr id="55307" name="矩形 11"/>
          <p:cNvSpPr>
            <a:spLocks noChangeArrowheads="1"/>
          </p:cNvSpPr>
          <p:nvPr/>
        </p:nvSpPr>
        <p:spPr bwMode="auto">
          <a:xfrm>
            <a:off x="952501" y="4714876"/>
            <a:ext cx="10191751"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20000"/>
              </a:lnSpc>
            </a:pPr>
            <a:r>
              <a:rPr lang="zh-CN" altLang="en-US" sz="2200">
                <a:latin typeface="微软雅黑" panose="020B0503020204020204" pitchFamily="34" charset="-122"/>
                <a:ea typeface="微软雅黑" panose="020B0503020204020204" pitchFamily="34" charset="-122"/>
              </a:rPr>
              <a:t>每股收益无差别点法所判断的是使</a:t>
            </a:r>
            <a:r>
              <a:rPr lang="zh-CN" altLang="en-US" sz="2200">
                <a:solidFill>
                  <a:srgbClr val="FF0000"/>
                </a:solidFill>
                <a:latin typeface="微软雅黑" panose="020B0503020204020204" pitchFamily="34" charset="-122"/>
                <a:ea typeface="微软雅黑" panose="020B0503020204020204" pitchFamily="34" charset="-122"/>
              </a:rPr>
              <a:t>每股收益最大</a:t>
            </a:r>
            <a:r>
              <a:rPr lang="zh-CN" altLang="en-US" sz="2200">
                <a:latin typeface="微软雅黑" panose="020B0503020204020204" pitchFamily="34" charset="-122"/>
                <a:ea typeface="微软雅黑" panose="020B0503020204020204" pitchFamily="34" charset="-122"/>
              </a:rPr>
              <a:t>的资本结构，</a:t>
            </a:r>
            <a:r>
              <a:rPr lang="zh-CN" altLang="en-US" sz="2200">
                <a:solidFill>
                  <a:srgbClr val="FF0000"/>
                </a:solidFill>
                <a:latin typeface="微软雅黑" panose="020B0503020204020204" pitchFamily="34" charset="-122"/>
                <a:ea typeface="微软雅黑" panose="020B0503020204020204" pitchFamily="34" charset="-122"/>
              </a:rPr>
              <a:t>而非企业价值最大</a:t>
            </a:r>
            <a:r>
              <a:rPr lang="zh-CN" altLang="en-US" sz="2200">
                <a:latin typeface="微软雅黑" panose="020B0503020204020204" pitchFamily="34" charset="-122"/>
                <a:ea typeface="微软雅黑" panose="020B0503020204020204" pitchFamily="34" charset="-122"/>
              </a:rPr>
              <a:t>的资本结构。</a:t>
            </a:r>
            <a:endParaRPr lang="zh-CN" altLang="en-US" sz="2200"/>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down)">
                                      <p:cBhvr>
                                        <p:cTn id="1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2276475"/>
            <a:ext cx="12192000" cy="2549525"/>
          </a:xfrm>
          <a:prstGeom prst="rect">
            <a:avLst/>
          </a:prstGeom>
          <a:solidFill>
            <a:srgbClr val="32C8C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altLang="zh-CN" dirty="0">
                <a:solidFill>
                  <a:schemeClr val="tx2"/>
                </a:solidFill>
              </a:rPr>
              <a:t> </a:t>
            </a:r>
            <a:endParaRPr lang="zh-CN" altLang="en-US" dirty="0">
              <a:solidFill>
                <a:schemeClr val="tx2"/>
              </a:solidFill>
            </a:endParaRPr>
          </a:p>
        </p:txBody>
      </p:sp>
      <p:cxnSp>
        <p:nvCxnSpPr>
          <p:cNvPr id="6" name="直接连接符 5"/>
          <p:cNvCxnSpPr/>
          <p:nvPr/>
        </p:nvCxnSpPr>
        <p:spPr>
          <a:xfrm>
            <a:off x="-88900" y="4914900"/>
            <a:ext cx="12509500" cy="0"/>
          </a:xfrm>
          <a:prstGeom prst="line">
            <a:avLst/>
          </a:prstGeom>
          <a:ln w="22225">
            <a:solidFill>
              <a:srgbClr val="32C8CF"/>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88900" y="2197100"/>
            <a:ext cx="12509500" cy="0"/>
          </a:xfrm>
          <a:prstGeom prst="line">
            <a:avLst/>
          </a:prstGeom>
          <a:ln w="22225">
            <a:solidFill>
              <a:srgbClr val="32C8CF"/>
            </a:solidFill>
          </a:ln>
        </p:spPr>
        <p:style>
          <a:lnRef idx="1">
            <a:schemeClr val="accent1"/>
          </a:lnRef>
          <a:fillRef idx="0">
            <a:schemeClr val="accent1"/>
          </a:fillRef>
          <a:effectRef idx="0">
            <a:schemeClr val="accent1"/>
          </a:effectRef>
          <a:fontRef idx="minor">
            <a:schemeClr val="tx1"/>
          </a:fontRef>
        </p:style>
      </p:cxnSp>
      <p:pic>
        <p:nvPicPr>
          <p:cNvPr id="8" name="图片 7"/>
          <p:cNvPicPr>
            <a:picLocks noChangeAspect="1"/>
          </p:cNvPicPr>
          <p:nvPr/>
        </p:nvPicPr>
        <p:blipFill>
          <a:blip r:embed="rId1" cstate="print"/>
          <a:srcRect/>
          <a:stretch>
            <a:fillRect/>
          </a:stretch>
        </p:blipFill>
        <p:spPr bwMode="auto">
          <a:xfrm>
            <a:off x="1879600" y="2714625"/>
            <a:ext cx="1244600" cy="1606550"/>
          </a:xfrm>
          <a:prstGeom prst="rect">
            <a:avLst/>
          </a:prstGeom>
          <a:noFill/>
          <a:ln w="9525">
            <a:noFill/>
            <a:miter lim="800000"/>
            <a:headEnd/>
            <a:tailEnd/>
          </a:ln>
        </p:spPr>
      </p:pic>
      <p:cxnSp>
        <p:nvCxnSpPr>
          <p:cNvPr id="9" name="直接连接符 8"/>
          <p:cNvCxnSpPr/>
          <p:nvPr/>
        </p:nvCxnSpPr>
        <p:spPr>
          <a:xfrm>
            <a:off x="4114800" y="2774950"/>
            <a:ext cx="0" cy="1390650"/>
          </a:xfrm>
          <a:prstGeom prst="line">
            <a:avLst/>
          </a:prstGeom>
          <a:ln>
            <a:gradFill>
              <a:gsLst>
                <a:gs pos="0">
                  <a:srgbClr val="32C8CF">
                    <a:alpha val="67000"/>
                  </a:srgbClr>
                </a:gs>
                <a:gs pos="55000">
                  <a:schemeClr val="bg1"/>
                </a:gs>
                <a:gs pos="100000">
                  <a:srgbClr val="32C8CF">
                    <a:alpha val="71000"/>
                  </a:srgbClr>
                </a:gs>
              </a:gsLst>
              <a:lin ang="5400000" scaled="0"/>
            </a:gradFill>
          </a:ln>
        </p:spPr>
        <p:style>
          <a:lnRef idx="1">
            <a:schemeClr val="accent1"/>
          </a:lnRef>
          <a:fillRef idx="0">
            <a:schemeClr val="accent1"/>
          </a:fillRef>
          <a:effectRef idx="0">
            <a:schemeClr val="accent1"/>
          </a:effectRef>
          <a:fontRef idx="minor">
            <a:schemeClr val="tx1"/>
          </a:fontRef>
        </p:style>
      </p:cxnSp>
      <p:sp>
        <p:nvSpPr>
          <p:cNvPr id="10" name="Title 2"/>
          <p:cNvSpPr txBox="1"/>
          <p:nvPr/>
        </p:nvSpPr>
        <p:spPr bwMode="auto">
          <a:xfrm>
            <a:off x="3879228" y="2798099"/>
            <a:ext cx="7822777" cy="1183050"/>
          </a:xfrm>
          <a:prstGeom prst="rect">
            <a:avLst/>
          </a:prstGeom>
          <a:noFill/>
          <a:ln w="9525">
            <a:noFill/>
            <a:miter lim="800000"/>
          </a:ln>
        </p:spPr>
        <p:txBody>
          <a:bodyPr lIns="36000" rIns="36000" anchor="b"/>
          <a:lstStyle/>
          <a:p>
            <a:pPr marL="742950" indent="-742950">
              <a:lnSpc>
                <a:spcPct val="150000"/>
              </a:lnSpc>
            </a:pPr>
            <a:endParaRPr lang="en-US" altLang="zh-CN" sz="4000" dirty="0">
              <a:latin typeface="方正尚酷简体"/>
              <a:ea typeface="方正尚酷简体"/>
              <a:cs typeface="方正尚酷简体"/>
            </a:endParaRPr>
          </a:p>
          <a:p>
            <a:pPr marL="742950" indent="-742950">
              <a:lnSpc>
                <a:spcPct val="150000"/>
              </a:lnSpc>
            </a:pPr>
            <a:endParaRPr lang="en-US" altLang="zh-CN" sz="4000" dirty="0">
              <a:latin typeface="方正尚酷简体"/>
              <a:ea typeface="方正尚酷简体"/>
              <a:cs typeface="方正尚酷简体"/>
            </a:endParaRPr>
          </a:p>
          <a:p>
            <a:pPr marL="742950" indent="-742950">
              <a:lnSpc>
                <a:spcPct val="150000"/>
              </a:lnSpc>
              <a:defRPr/>
            </a:pPr>
            <a:r>
              <a:rPr lang="zh-CN" altLang="en-US" sz="4000" b="1" dirty="0">
                <a:latin typeface="华文隶书" panose="02010800040101010101" pitchFamily="2" charset="-122"/>
                <a:ea typeface="华文隶书" panose="02010800040101010101" pitchFamily="2" charset="-122"/>
              </a:rPr>
              <a:t>二</a:t>
            </a:r>
            <a:r>
              <a:rPr lang="zh-CN" altLang="en-US" sz="4000" b="1" dirty="0" smtClean="0">
                <a:latin typeface="华文隶书" panose="02010800040101010101" pitchFamily="2" charset="-122"/>
                <a:ea typeface="华文隶书" panose="02010800040101010101" pitchFamily="2" charset="-122"/>
              </a:rPr>
              <a:t>、杠杆计算和风险衡量</a:t>
            </a:r>
            <a:endParaRPr lang="zh-CN" altLang="en-US" sz="4000" b="1" dirty="0">
              <a:latin typeface="华文隶书" panose="02010800040101010101" pitchFamily="2" charset="-122"/>
              <a:ea typeface="华文隶书" panose="02010800040101010101" pitchFamily="2" charset="-122"/>
            </a:endParaRPr>
          </a:p>
        </p:txBody>
      </p:sp>
      <p:sp>
        <p:nvSpPr>
          <p:cNvPr id="11" name="灯片编号占位符 2"/>
          <p:cNvSpPr>
            <a:spLocks noGrp="1"/>
          </p:cNvSpPr>
          <p:nvPr>
            <p:ph type="sldNum" sz="quarter" idx="12"/>
          </p:nvPr>
        </p:nvSpPr>
        <p:spPr>
          <a:xfrm>
            <a:off x="11323638" y="6240463"/>
            <a:ext cx="495300" cy="354012"/>
          </a:xfrm>
        </p:spPr>
        <p:txBody>
          <a:bodyPr/>
          <a:lstStyle/>
          <a:p>
            <a:pPr>
              <a:defRPr/>
            </a:pPr>
            <a:fld id="{EBAA0B0A-6C67-430D-843B-589DA2079AA5}" type="slidenum">
              <a:rPr lang="en-US"/>
            </a:fld>
            <a:endParaRPr lang="en-US" dirty="0"/>
          </a:p>
        </p:txBody>
      </p:sp>
      <p:sp>
        <p:nvSpPr>
          <p:cNvPr id="12" name="TextBox 11"/>
          <p:cNvSpPr txBox="1"/>
          <p:nvPr/>
        </p:nvSpPr>
        <p:spPr>
          <a:xfrm>
            <a:off x="4346294" y="1132255"/>
            <a:ext cx="2630488" cy="846386"/>
          </a:xfrm>
          <a:prstGeom prst="rect">
            <a:avLst/>
          </a:prstGeom>
          <a:noFill/>
          <a:ln>
            <a:solidFill>
              <a:schemeClr val="accent1"/>
            </a:solidFill>
          </a:ln>
        </p:spPr>
        <p:txBody>
          <a:bodyPr lIns="0" tIns="0" rIns="0" bIns="0">
            <a:spAutoFit/>
          </a:bodyPr>
          <a:lstStyle>
            <a:defPPr>
              <a:defRPr lang="zh-CN"/>
            </a:defPPr>
            <a:lvl1pPr algn="ctr">
              <a:defRPr sz="1400" b="1">
                <a:solidFill>
                  <a:schemeClr val="bg1"/>
                </a:solidFill>
                <a:latin typeface="微软雅黑" panose="020B0503020204020204" pitchFamily="34" charset="-122"/>
                <a:ea typeface="微软雅黑" panose="020B0503020204020204" pitchFamily="34" charset="-122"/>
              </a:defRPr>
            </a:lvl1pPr>
          </a:lstStyle>
          <a:p>
            <a:pPr marL="742950" indent="-742950" algn="l">
              <a:lnSpc>
                <a:spcPct val="150000"/>
              </a:lnSpc>
              <a:defRPr/>
            </a:pPr>
            <a:r>
              <a:rPr lang="zh-CN" altLang="en-US" sz="4000" dirty="0">
                <a:solidFill>
                  <a:schemeClr val="tx1"/>
                </a:solidFill>
                <a:latin typeface="华文隶书" panose="02010800040101010101" pitchFamily="2" charset="-122"/>
                <a:ea typeface="华文隶书" panose="02010800040101010101" pitchFamily="2" charset="-122"/>
              </a:rPr>
              <a:t>任务实训</a:t>
            </a:r>
            <a:endParaRPr lang="zh-CN" altLang="en-US" sz="4000" dirty="0">
              <a:solidFill>
                <a:schemeClr val="tx1"/>
              </a:solidFill>
              <a:latin typeface="华文隶书" panose="02010800040101010101" pitchFamily="2" charset="-122"/>
              <a:ea typeface="华文隶书" panose="02010800040101010101" pitchFamily="2" charset="-122"/>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descr="C:\Users\Administrator\Desktop\909.jpg"/>
          <p:cNvPicPr>
            <a:picLocks noChangeAspect="1" noChangeArrowheads="1"/>
          </p:cNvPicPr>
          <p:nvPr/>
        </p:nvPicPr>
        <p:blipFill>
          <a:blip r:embed="rId1" cstate="print"/>
          <a:srcRect l="890" b="4864"/>
          <a:stretch>
            <a:fillRect/>
          </a:stretch>
        </p:blipFill>
        <p:spPr bwMode="auto">
          <a:xfrm>
            <a:off x="5887616" y="3153102"/>
            <a:ext cx="5784122" cy="3405351"/>
          </a:xfrm>
          <a:prstGeom prst="rect">
            <a:avLst/>
          </a:prstGeom>
          <a:noFill/>
        </p:spPr>
      </p:pic>
      <p:grpSp>
        <p:nvGrpSpPr>
          <p:cNvPr id="11" name="组合 10"/>
          <p:cNvGrpSpPr/>
          <p:nvPr/>
        </p:nvGrpSpPr>
        <p:grpSpPr>
          <a:xfrm>
            <a:off x="3846786" y="346841"/>
            <a:ext cx="5054873" cy="1371600"/>
            <a:chOff x="3846786" y="346841"/>
            <a:chExt cx="5054873" cy="1371600"/>
          </a:xfrm>
        </p:grpSpPr>
        <p:sp>
          <p:nvSpPr>
            <p:cNvPr id="8" name="横卷形 7"/>
            <p:cNvSpPr/>
            <p:nvPr/>
          </p:nvSpPr>
          <p:spPr>
            <a:xfrm>
              <a:off x="3846786" y="346841"/>
              <a:ext cx="5054873" cy="1371600"/>
            </a:xfrm>
            <a:prstGeom prst="horizontalScroll">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0536" name="Rectangle 17"/>
            <p:cNvSpPr>
              <a:spLocks noChangeArrowheads="1"/>
            </p:cNvSpPr>
            <p:nvPr/>
          </p:nvSpPr>
          <p:spPr bwMode="auto">
            <a:xfrm>
              <a:off x="4132466" y="722612"/>
              <a:ext cx="441113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3600" b="1" i="1" dirty="0">
                  <a:solidFill>
                    <a:srgbClr val="FF0000"/>
                  </a:solidFill>
                  <a:latin typeface="微软雅黑" panose="020B0503020204020204" pitchFamily="34" charset="-122"/>
                  <a:ea typeface="微软雅黑" panose="020B0503020204020204" pitchFamily="34" charset="-122"/>
                </a:rPr>
                <a:t>     什么是杠杆？</a:t>
              </a:r>
              <a:endParaRPr lang="zh-CN" altLang="en-US" sz="3600" b="1" i="1" dirty="0">
                <a:solidFill>
                  <a:srgbClr val="FF0000"/>
                </a:solidFill>
                <a:latin typeface="微软雅黑" panose="020B0503020204020204" pitchFamily="34" charset="-122"/>
                <a:ea typeface="微软雅黑" panose="020B0503020204020204" pitchFamily="34" charset="-122"/>
              </a:endParaRPr>
            </a:p>
          </p:txBody>
        </p:sp>
      </p:grpSp>
      <p:sp>
        <p:nvSpPr>
          <p:cNvPr id="13" name="灯片编号占位符 1"/>
          <p:cNvSpPr>
            <a:spLocks noGrp="1"/>
          </p:cNvSpPr>
          <p:nvPr>
            <p:ph type="sldNum" sz="quarter" idx="12"/>
          </p:nvPr>
        </p:nvSpPr>
        <p:spPr>
          <a:xfrm>
            <a:off x="11672256" y="6492875"/>
            <a:ext cx="519744" cy="365125"/>
          </a:xfrm>
        </p:spPr>
        <p:txBody>
          <a:bodyPr/>
          <a:lstStyle/>
          <a:p>
            <a:fld id="{6FAC12D6-6874-44D7-A628-78DA8109D10F}" type="slidenum">
              <a:rPr lang="en-US" smtClean="0">
                <a:solidFill>
                  <a:schemeClr val="tx1"/>
                </a:solidFill>
              </a:rPr>
            </a:fld>
            <a:endParaRPr lang="en-US" dirty="0">
              <a:solidFill>
                <a:schemeClr val="tx1"/>
              </a:solidFill>
            </a:endParaRPr>
          </a:p>
        </p:txBody>
      </p:sp>
      <p:grpSp>
        <p:nvGrpSpPr>
          <p:cNvPr id="12" name="组合 11"/>
          <p:cNvGrpSpPr/>
          <p:nvPr/>
        </p:nvGrpSpPr>
        <p:grpSpPr>
          <a:xfrm>
            <a:off x="368363" y="2333710"/>
            <a:ext cx="4871294" cy="2680254"/>
            <a:chOff x="368363" y="2333710"/>
            <a:chExt cx="4871294" cy="2680254"/>
          </a:xfrm>
        </p:grpSpPr>
        <p:sp>
          <p:nvSpPr>
            <p:cNvPr id="150540" name="Text Box 214"/>
            <p:cNvSpPr txBox="1">
              <a:spLocks noChangeArrowheads="1"/>
            </p:cNvSpPr>
            <p:nvPr/>
          </p:nvSpPr>
          <p:spPr bwMode="auto">
            <a:xfrm>
              <a:off x="368363" y="3121138"/>
              <a:ext cx="4871294" cy="1892826"/>
            </a:xfrm>
            <a:prstGeom prst="rect">
              <a:avLst/>
            </a:prstGeom>
            <a:noFill/>
            <a:ln w="34925" cap="sq">
              <a:solidFill>
                <a:schemeClr val="accent4">
                  <a:lumMod val="60000"/>
                  <a:lumOff val="40000"/>
                </a:schemeClr>
              </a:solidFill>
              <a:prstDash val="sysDash"/>
              <a:miter lim="800000"/>
              <a:headEnd type="none" w="sm" len="sm"/>
              <a:tailEnd type="none" w="sm" len="sm"/>
            </a:ln>
          </p:spPr>
          <p:txBody>
            <a:bodyPr wrap="square">
              <a:spAutoFit/>
            </a:bodyPr>
            <a:lstStyle>
              <a:lvl1pPr eaLnBrk="0" hangingPunct="0">
                <a:defRPr>
                  <a:solidFill>
                    <a:schemeClr val="tx1"/>
                  </a:solidFill>
                  <a:latin typeface="Gill Sans MT" panose="020B0502020104020203" pitchFamily="34" charset="0"/>
                  <a:ea typeface="华文中宋" panose="02010600040101010101" pitchFamily="2" charset="-122"/>
                </a:defRPr>
              </a:lvl1pPr>
              <a:lvl2pPr marL="742950" indent="-285750" eaLnBrk="0" hangingPunct="0">
                <a:defRPr>
                  <a:solidFill>
                    <a:schemeClr val="tx1"/>
                  </a:solidFill>
                  <a:latin typeface="Gill Sans MT" panose="020B0502020104020203" pitchFamily="34" charset="0"/>
                  <a:ea typeface="华文中宋" panose="02010600040101010101" pitchFamily="2" charset="-122"/>
                </a:defRPr>
              </a:lvl2pPr>
              <a:lvl3pPr marL="1143000" indent="-228600" eaLnBrk="0" hangingPunct="0">
                <a:defRPr>
                  <a:solidFill>
                    <a:schemeClr val="tx1"/>
                  </a:solidFill>
                  <a:latin typeface="Gill Sans MT" panose="020B0502020104020203" pitchFamily="34" charset="0"/>
                  <a:ea typeface="华文中宋" panose="02010600040101010101" pitchFamily="2" charset="-122"/>
                </a:defRPr>
              </a:lvl3pPr>
              <a:lvl4pPr marL="1600200" indent="-228600" eaLnBrk="0" hangingPunct="0">
                <a:defRPr>
                  <a:solidFill>
                    <a:schemeClr val="tx1"/>
                  </a:solidFill>
                  <a:latin typeface="Gill Sans MT" panose="020B0502020104020203" pitchFamily="34" charset="0"/>
                  <a:ea typeface="华文中宋" panose="02010600040101010101" pitchFamily="2" charset="-122"/>
                </a:defRPr>
              </a:lvl4pPr>
              <a:lvl5pPr marL="2057400" indent="-228600" eaLnBrk="0" hangingPunct="0">
                <a:defRPr>
                  <a:solidFill>
                    <a:schemeClr val="tx1"/>
                  </a:solidFill>
                  <a:latin typeface="Gill Sans MT" panose="020B0502020104020203" pitchFamily="34" charset="0"/>
                  <a:ea typeface="华文中宋" panose="0201060004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Gill Sans MT" panose="020B0502020104020203" pitchFamily="34" charset="0"/>
                  <a:ea typeface="华文中宋" panose="0201060004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Gill Sans MT" panose="020B0502020104020203" pitchFamily="34" charset="0"/>
                  <a:ea typeface="华文中宋" panose="0201060004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Gill Sans MT" panose="020B0502020104020203" pitchFamily="34" charset="0"/>
                  <a:ea typeface="华文中宋" panose="0201060004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Gill Sans MT" panose="020B0502020104020203" pitchFamily="34" charset="0"/>
                  <a:ea typeface="华文中宋" panose="02010600040101010101" pitchFamily="2" charset="-122"/>
                </a:defRPr>
              </a:lvl9pPr>
            </a:lstStyle>
            <a:p>
              <a:pPr eaLnBrk="1" hangingPunct="1">
                <a:lnSpc>
                  <a:spcPct val="150000"/>
                </a:lnSpc>
                <a:spcBef>
                  <a:spcPct val="50000"/>
                </a:spcBef>
              </a:pPr>
              <a:r>
                <a:rPr lang="zh-CN" altLang="en-US" sz="2600" dirty="0">
                  <a:latin typeface="微软雅黑" panose="020B0503020204020204" pitchFamily="34" charset="-122"/>
                  <a:ea typeface="微软雅黑" panose="020B0503020204020204" pitchFamily="34" charset="-122"/>
                </a:rPr>
                <a:t>表示通过杠杆和支点的配合，在一定的作用力下产生力矩，使之能抬高数倍于作用力的重物。</a:t>
              </a:r>
              <a:endParaRPr lang="zh-CN" altLang="en-US" sz="2600" dirty="0">
                <a:latin typeface="微软雅黑" panose="020B0503020204020204" pitchFamily="34" charset="-122"/>
                <a:ea typeface="微软雅黑" panose="020B0503020204020204" pitchFamily="34" charset="-122"/>
              </a:endParaRPr>
            </a:p>
          </p:txBody>
        </p:sp>
        <p:sp>
          <p:nvSpPr>
            <p:cNvPr id="3" name="矩形 2"/>
            <p:cNvSpPr/>
            <p:nvPr/>
          </p:nvSpPr>
          <p:spPr>
            <a:xfrm>
              <a:off x="1032733" y="2333710"/>
              <a:ext cx="3416320" cy="523220"/>
            </a:xfrm>
            <a:prstGeom prst="rect">
              <a:avLst/>
            </a:prstGeom>
          </p:spPr>
          <p:txBody>
            <a:bodyPr wrap="none">
              <a:spAutoFit/>
            </a:bodyPr>
            <a:lstStyle/>
            <a:p>
              <a:r>
                <a:rPr lang="zh-CN" altLang="en-US" sz="2800" dirty="0">
                  <a:solidFill>
                    <a:srgbClr val="1B2E8B"/>
                  </a:solidFill>
                  <a:latin typeface="微软雅黑" panose="020B0503020204020204" pitchFamily="34" charset="-122"/>
                  <a:ea typeface="微软雅黑" panose="020B0503020204020204" pitchFamily="34" charset="-122"/>
                </a:rPr>
                <a:t>物理学中的杠杆原理</a:t>
              </a:r>
              <a:endParaRPr lang="zh-CN" altLang="en-US" sz="2800" dirty="0">
                <a:solidFill>
                  <a:srgbClr val="1B2E8B"/>
                </a:solidFill>
                <a:latin typeface="微软雅黑" panose="020B0503020204020204" pitchFamily="34" charset="-122"/>
                <a:ea typeface="微软雅黑" panose="020B0503020204020204" pitchFamily="34" charset="-122"/>
              </a:endParaRPr>
            </a:p>
          </p:txBody>
        </p:sp>
      </p:grpSp>
      <p:grpSp>
        <p:nvGrpSpPr>
          <p:cNvPr id="15" name="组合 14"/>
          <p:cNvGrpSpPr/>
          <p:nvPr/>
        </p:nvGrpSpPr>
        <p:grpSpPr>
          <a:xfrm>
            <a:off x="5675085" y="2075544"/>
            <a:ext cx="6306707" cy="1042372"/>
            <a:chOff x="5439103" y="2144110"/>
            <a:chExt cx="6542690" cy="977462"/>
          </a:xfrm>
        </p:grpSpPr>
        <p:sp>
          <p:nvSpPr>
            <p:cNvPr id="14" name="圆角矩形标注 13"/>
            <p:cNvSpPr/>
            <p:nvPr/>
          </p:nvSpPr>
          <p:spPr>
            <a:xfrm>
              <a:off x="5439103" y="2144110"/>
              <a:ext cx="6542690" cy="977462"/>
            </a:xfrm>
            <a:prstGeom prst="wedgeRoundRectCallout">
              <a:avLst>
                <a:gd name="adj1" fmla="val -21556"/>
                <a:gd name="adj2" fmla="val 97004"/>
                <a:gd name="adj3" fmla="val 16667"/>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5502166" y="2222534"/>
              <a:ext cx="6469117" cy="836971"/>
            </a:xfrm>
            <a:prstGeom prst="rect">
              <a:avLst/>
            </a:prstGeom>
          </p:spPr>
          <p:txBody>
            <a:bodyPr wrap="square">
              <a:spAutoFit/>
            </a:bodyPr>
            <a:lstStyle/>
            <a:p>
              <a:r>
                <a:rPr lang="zh-CN" altLang="en-US" sz="2600" dirty="0">
                  <a:solidFill>
                    <a:schemeClr val="bg1"/>
                  </a:solidFill>
                  <a:latin typeface="微软雅黑" panose="020B0503020204020204" pitchFamily="34" charset="-122"/>
                  <a:ea typeface="微软雅黑" panose="020B0503020204020204" pitchFamily="34" charset="-122"/>
                </a:rPr>
                <a:t>阿基米德曾说过：“给我一个支点，我可以翘起整个地球。”</a:t>
              </a:r>
              <a:endParaRPr lang="zh-CN" altLang="en-US" sz="2600"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slide(fromBottom)">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slide(fromBottom)">
                                      <p:cBhvr>
                                        <p:cTn id="17" dur="500"/>
                                        <p:tgtEl>
                                          <p:spTgt spid="15"/>
                                        </p:tgtEl>
                                      </p:cBhvr>
                                    </p:animEffect>
                                  </p:childTnLst>
                                </p:cTn>
                              </p:par>
                            </p:childTnLst>
                          </p:cTn>
                        </p:par>
                        <p:par>
                          <p:cTn id="18" fill="hold">
                            <p:stCondLst>
                              <p:cond delay="500"/>
                            </p:stCondLst>
                            <p:childTnLst>
                              <p:par>
                                <p:cTn id="19" presetID="32" presetClass="emph" presetSubtype="0" fill="hold" nodeType="afterEffect">
                                  <p:stCondLst>
                                    <p:cond delay="0"/>
                                  </p:stCondLst>
                                  <p:childTnLst>
                                    <p:animClr clrSpc="rgb" dir="cw">
                                      <p:cBhvr override="childStyle">
                                        <p:cTn id="20" dur="300" fill="hold"/>
                                        <p:tgtEl>
                                          <p:spTgt spid="21505"/>
                                        </p:tgtEl>
                                        <p:attrNameLst>
                                          <p:attrName>style.color</p:attrName>
                                        </p:attrNameLst>
                                      </p:cBhvr>
                                      <p:to>
                                        <a:schemeClr val="accent2"/>
                                      </p:to>
                                    </p:animClr>
                                    <p:animClr clrSpc="rgb" dir="cw">
                                      <p:cBhvr>
                                        <p:cTn id="21" dur="300" fill="hold"/>
                                        <p:tgtEl>
                                          <p:spTgt spid="21505"/>
                                        </p:tgtEl>
                                        <p:attrNameLst>
                                          <p:attrName>fillcolor</p:attrName>
                                        </p:attrNameLst>
                                      </p:cBhvr>
                                      <p:to>
                                        <a:schemeClr val="accent2"/>
                                      </p:to>
                                    </p:animClr>
                                    <p:set>
                                      <p:cBhvr>
                                        <p:cTn id="22" dur="300" fill="hold"/>
                                        <p:tgtEl>
                                          <p:spTgt spid="21505"/>
                                        </p:tgtEl>
                                        <p:attrNameLst>
                                          <p:attrName>fill.type</p:attrName>
                                        </p:attrNameLst>
                                      </p:cBhvr>
                                      <p:to>
                                        <p:strVal val="solid"/>
                                      </p:to>
                                    </p:set>
                                    <p:set>
                                      <p:cBhvr>
                                        <p:cTn id="23" dur="300" fill="hold"/>
                                        <p:tgtEl>
                                          <p:spTgt spid="21505"/>
                                        </p:tgtEl>
                                        <p:attrNameLst>
                                          <p:attrName>fill.on</p:attrName>
                                        </p:attrNameLst>
                                      </p:cBhvr>
                                      <p:to>
                                        <p:strVal val="true"/>
                                      </p:to>
                                    </p:set>
                                    <p:animRot by="120000">
                                      <p:cBhvr>
                                        <p:cTn id="24" dur="300" fill="hold">
                                          <p:stCondLst>
                                            <p:cond delay="0"/>
                                          </p:stCondLst>
                                        </p:cTn>
                                        <p:tgtEl>
                                          <p:spTgt spid="21505"/>
                                        </p:tgtEl>
                                        <p:attrNameLst>
                                          <p:attrName>r</p:attrName>
                                        </p:attrNameLst>
                                      </p:cBhvr>
                                    </p:animRot>
                                    <p:animRot by="-240000">
                                      <p:cBhvr>
                                        <p:cTn id="25" dur="600" fill="hold">
                                          <p:stCondLst>
                                            <p:cond delay="600"/>
                                          </p:stCondLst>
                                        </p:cTn>
                                        <p:tgtEl>
                                          <p:spTgt spid="21505"/>
                                        </p:tgtEl>
                                        <p:attrNameLst>
                                          <p:attrName>r</p:attrName>
                                        </p:attrNameLst>
                                      </p:cBhvr>
                                    </p:animRot>
                                    <p:animRot by="240000">
                                      <p:cBhvr>
                                        <p:cTn id="26" dur="600" fill="hold">
                                          <p:stCondLst>
                                            <p:cond delay="1200"/>
                                          </p:stCondLst>
                                        </p:cTn>
                                        <p:tgtEl>
                                          <p:spTgt spid="21505"/>
                                        </p:tgtEl>
                                        <p:attrNameLst>
                                          <p:attrName>r</p:attrName>
                                        </p:attrNameLst>
                                      </p:cBhvr>
                                    </p:animRot>
                                    <p:animRot by="-240000">
                                      <p:cBhvr>
                                        <p:cTn id="27" dur="600" fill="hold">
                                          <p:stCondLst>
                                            <p:cond delay="1800"/>
                                          </p:stCondLst>
                                        </p:cTn>
                                        <p:tgtEl>
                                          <p:spTgt spid="21505"/>
                                        </p:tgtEl>
                                        <p:attrNameLst>
                                          <p:attrName>r</p:attrName>
                                        </p:attrNameLst>
                                      </p:cBhvr>
                                    </p:animRot>
                                    <p:animRot by="120000">
                                      <p:cBhvr>
                                        <p:cTn id="28" dur="600" fill="hold">
                                          <p:stCondLst>
                                            <p:cond delay="2400"/>
                                          </p:stCondLst>
                                        </p:cTn>
                                        <p:tgtEl>
                                          <p:spTgt spid="2150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jxvc\Desktop\246030_500x500.jp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8005483" y="3171747"/>
            <a:ext cx="3749192" cy="2284077"/>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p:nvSpPr>
        <p:spPr>
          <a:xfrm>
            <a:off x="0" y="6154057"/>
            <a:ext cx="12192000" cy="70394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p:nvGrpSpPr>
        <p:grpSpPr>
          <a:xfrm>
            <a:off x="3020292" y="928914"/>
            <a:ext cx="6179126" cy="130629"/>
            <a:chOff x="5475255" y="1143000"/>
            <a:chExt cx="1486646" cy="101600"/>
          </a:xfrm>
        </p:grpSpPr>
        <p:cxnSp>
          <p:nvCxnSpPr>
            <p:cNvPr id="4" name="Straight Connector 30"/>
            <p:cNvCxnSpPr/>
            <p:nvPr/>
          </p:nvCxnSpPr>
          <p:spPr>
            <a:xfrm>
              <a:off x="5475255" y="1143000"/>
              <a:ext cx="1486646"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31"/>
            <p:cNvCxnSpPr/>
            <p:nvPr/>
          </p:nvCxnSpPr>
          <p:spPr>
            <a:xfrm>
              <a:off x="5616587" y="1244600"/>
              <a:ext cx="1185333"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7" name="矩形 16"/>
          <p:cNvSpPr/>
          <p:nvPr/>
        </p:nvSpPr>
        <p:spPr>
          <a:xfrm>
            <a:off x="3244837" y="78830"/>
            <a:ext cx="5352747" cy="825419"/>
          </a:xfrm>
          <a:prstGeom prst="rect">
            <a:avLst/>
          </a:prstGeom>
        </p:spPr>
        <p:txBody>
          <a:bodyPr wrap="none">
            <a:spAutoFit/>
          </a:bodyPr>
          <a:lstStyle/>
          <a:p>
            <a:pPr eaLnBrk="0" hangingPunct="0">
              <a:lnSpc>
                <a:spcPct val="150000"/>
              </a:lnSpc>
            </a:pPr>
            <a:r>
              <a:rPr lang="zh-CN" altLang="en-US" sz="3600" b="1" dirty="0">
                <a:latin typeface="微软雅黑" panose="020B0503020204020204" pitchFamily="34" charset="-122"/>
                <a:ea typeface="微软雅黑" panose="020B0503020204020204" pitchFamily="34" charset="-122"/>
                <a:cs typeface="+mj-cs"/>
              </a:rPr>
              <a:t>    </a:t>
            </a:r>
            <a:r>
              <a:rPr lang="zh-CN" altLang="zh-CN" sz="3600" b="1" dirty="0">
                <a:latin typeface="微软雅黑" panose="020B0503020204020204" pitchFamily="34" charset="-122"/>
                <a:ea typeface="微软雅黑" panose="020B0503020204020204" pitchFamily="34" charset="-122"/>
                <a:cs typeface="+mj-cs"/>
              </a:rPr>
              <a:t>财务管理中的杠杆效应</a:t>
            </a:r>
            <a:endParaRPr lang="en-US" altLang="zh-CN" sz="3600" b="1" dirty="0">
              <a:latin typeface="微软雅黑" panose="020B0503020204020204" pitchFamily="34" charset="-122"/>
              <a:ea typeface="微软雅黑" panose="020B0503020204020204" pitchFamily="34" charset="-122"/>
              <a:cs typeface="+mj-cs"/>
              <a:sym typeface="黑体" panose="02010609060101010101" pitchFamily="49" charset="-122"/>
            </a:endParaRPr>
          </a:p>
        </p:txBody>
      </p:sp>
      <p:sp>
        <p:nvSpPr>
          <p:cNvPr id="2" name="灯片编号占位符 1"/>
          <p:cNvSpPr>
            <a:spLocks noGrp="1"/>
          </p:cNvSpPr>
          <p:nvPr>
            <p:ph type="sldNum" sz="quarter" idx="12"/>
          </p:nvPr>
        </p:nvSpPr>
        <p:spPr>
          <a:xfrm>
            <a:off x="11672256" y="6492875"/>
            <a:ext cx="519744" cy="365125"/>
          </a:xfrm>
        </p:spPr>
        <p:txBody>
          <a:bodyPr/>
          <a:lstStyle/>
          <a:p>
            <a:fld id="{6FAC12D6-6874-44D7-A628-78DA8109D10F}" type="slidenum">
              <a:rPr lang="en-US" smtClean="0">
                <a:solidFill>
                  <a:schemeClr val="tx1"/>
                </a:solidFill>
              </a:rPr>
            </a:fld>
            <a:endParaRPr lang="en-US" dirty="0">
              <a:solidFill>
                <a:schemeClr val="tx1"/>
              </a:solidFill>
            </a:endParaRPr>
          </a:p>
        </p:txBody>
      </p:sp>
      <p:sp>
        <p:nvSpPr>
          <p:cNvPr id="6" name="矩形 5"/>
          <p:cNvSpPr/>
          <p:nvPr/>
        </p:nvSpPr>
        <p:spPr>
          <a:xfrm>
            <a:off x="322728" y="1251577"/>
            <a:ext cx="11243687" cy="1221938"/>
          </a:xfrm>
          <a:prstGeom prst="rect">
            <a:avLst/>
          </a:prstGeom>
        </p:spPr>
        <p:txBody>
          <a:bodyPr wrap="square">
            <a:spAutoFit/>
          </a:bodyPr>
          <a:lstStyle/>
          <a:p>
            <a:pPr>
              <a:lnSpc>
                <a:spcPct val="150000"/>
              </a:lnSpc>
            </a:pPr>
            <a:r>
              <a:rPr lang="en-US" altLang="zh-CN" sz="2600" dirty="0">
                <a:latin typeface="微软雅黑" panose="020B0503020204020204" pitchFamily="34" charset="-122"/>
                <a:ea typeface="微软雅黑" panose="020B0503020204020204" pitchFamily="34" charset="-122"/>
              </a:rPr>
              <a:t>       </a:t>
            </a:r>
            <a:r>
              <a:rPr lang="zh-CN" altLang="zh-CN" sz="2600" dirty="0">
                <a:latin typeface="微软雅黑" panose="020B0503020204020204" pitchFamily="34" charset="-122"/>
                <a:ea typeface="微软雅黑" panose="020B0503020204020204" pitchFamily="34" charset="-122"/>
              </a:rPr>
              <a:t>财务管理中的杠杆效应，表现为由于特定固定支出或费用的存在，导致当某一财务变量以较小幅度变动时，另一相关变量会以较大幅度变动。</a:t>
            </a:r>
            <a:endParaRPr lang="zh-CN" altLang="en-US" sz="2600" dirty="0">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2"/>
          <a:stretch>
            <a:fillRect/>
          </a:stretch>
        </p:blipFill>
        <p:spPr>
          <a:xfrm>
            <a:off x="1197816" y="2665549"/>
            <a:ext cx="6110867" cy="3263538"/>
          </a:xfrm>
          <a:prstGeom prst="rect">
            <a:avLst/>
          </a:prstGeom>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0.70"/>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par>
                                <p:cTn id="10" presetID="55" presetClass="entr" presetSubtype="0" fill="hold" nodeType="withEffect">
                                  <p:stCondLst>
                                    <p:cond delay="0"/>
                                  </p:stCondLst>
                                  <p:childTnLst>
                                    <p:set>
                                      <p:cBhvr>
                                        <p:cTn id="11" dur="1" fill="hold">
                                          <p:stCondLst>
                                            <p:cond delay="0"/>
                                          </p:stCondLst>
                                        </p:cTn>
                                        <p:tgtEl>
                                          <p:spTgt spid="4098"/>
                                        </p:tgtEl>
                                        <p:attrNameLst>
                                          <p:attrName>style.visibility</p:attrName>
                                        </p:attrNameLst>
                                      </p:cBhvr>
                                      <p:to>
                                        <p:strVal val="visible"/>
                                      </p:to>
                                    </p:set>
                                    <p:anim calcmode="lin" valueType="num">
                                      <p:cBhvr>
                                        <p:cTn id="12" dur="1000" fill="hold"/>
                                        <p:tgtEl>
                                          <p:spTgt spid="4098"/>
                                        </p:tgtEl>
                                        <p:attrNameLst>
                                          <p:attrName>ppt_w</p:attrName>
                                        </p:attrNameLst>
                                      </p:cBhvr>
                                      <p:tavLst>
                                        <p:tav tm="0">
                                          <p:val>
                                            <p:strVal val="#ppt_w*0.70"/>
                                          </p:val>
                                        </p:tav>
                                        <p:tav tm="100000">
                                          <p:val>
                                            <p:strVal val="#ppt_w"/>
                                          </p:val>
                                        </p:tav>
                                      </p:tavLst>
                                    </p:anim>
                                    <p:anim calcmode="lin" valueType="num">
                                      <p:cBhvr>
                                        <p:cTn id="13" dur="1000" fill="hold"/>
                                        <p:tgtEl>
                                          <p:spTgt spid="4098"/>
                                        </p:tgtEl>
                                        <p:attrNameLst>
                                          <p:attrName>ppt_h</p:attrName>
                                        </p:attrNameLst>
                                      </p:cBhvr>
                                      <p:tavLst>
                                        <p:tav tm="0">
                                          <p:val>
                                            <p:strVal val="#ppt_h"/>
                                          </p:val>
                                        </p:tav>
                                        <p:tav tm="100000">
                                          <p:val>
                                            <p:strVal val="#ppt_h"/>
                                          </p:val>
                                        </p:tav>
                                      </p:tavLst>
                                    </p:anim>
                                    <p:animEffect transition="in" filter="fade">
                                      <p:cBhvr>
                                        <p:cTn id="14" dur="1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矩形 9"/>
          <p:cNvSpPr/>
          <p:nvPr/>
        </p:nvSpPr>
        <p:spPr>
          <a:xfrm>
            <a:off x="0" y="6154738"/>
            <a:ext cx="12192000" cy="70326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grpSp>
        <p:nvGrpSpPr>
          <p:cNvPr id="3" name="组合 2"/>
          <p:cNvGrpSpPr/>
          <p:nvPr/>
        </p:nvGrpSpPr>
        <p:grpSpPr bwMode="auto">
          <a:xfrm>
            <a:off x="3230033" y="987425"/>
            <a:ext cx="5334000" cy="109538"/>
            <a:chOff x="5475255" y="1143000"/>
            <a:chExt cx="1486646" cy="101600"/>
          </a:xfrm>
        </p:grpSpPr>
        <p:cxnSp>
          <p:nvCxnSpPr>
            <p:cNvPr id="4" name="Straight Connector 30"/>
            <p:cNvCxnSpPr/>
            <p:nvPr/>
          </p:nvCxnSpPr>
          <p:spPr>
            <a:xfrm>
              <a:off x="5475255" y="1143000"/>
              <a:ext cx="1486646"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31"/>
            <p:cNvCxnSpPr/>
            <p:nvPr/>
          </p:nvCxnSpPr>
          <p:spPr>
            <a:xfrm>
              <a:off x="5616840" y="1244600"/>
              <a:ext cx="1185187"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7" name="矩形 16"/>
          <p:cNvSpPr/>
          <p:nvPr/>
        </p:nvSpPr>
        <p:spPr>
          <a:xfrm>
            <a:off x="3077633" y="79375"/>
            <a:ext cx="5077031" cy="923330"/>
          </a:xfrm>
          <a:prstGeom prst="rect">
            <a:avLst/>
          </a:prstGeom>
        </p:spPr>
        <p:txBody>
          <a:bodyPr wrap="none">
            <a:spAutoFit/>
          </a:bodyPr>
          <a:lstStyle/>
          <a:p>
            <a:pPr eaLnBrk="0" fontAlgn="auto" hangingPunct="0">
              <a:lnSpc>
                <a:spcPct val="150000"/>
              </a:lnSpc>
              <a:spcBef>
                <a:spcPts val="0"/>
              </a:spcBef>
              <a:spcAft>
                <a:spcPts val="0"/>
              </a:spcAft>
              <a:buFontTx/>
              <a:buNone/>
              <a:defRPr/>
            </a:pPr>
            <a:r>
              <a:rPr lang="zh-CN" altLang="en-US" sz="3600" b="1" dirty="0">
                <a:latin typeface="微软雅黑" panose="020B0503020204020204" pitchFamily="34" charset="-122"/>
                <a:ea typeface="微软雅黑" panose="020B0503020204020204" pitchFamily="34" charset="-122"/>
                <a:cs typeface="+mj-cs"/>
              </a:rPr>
              <a:t> </a:t>
            </a:r>
            <a:r>
              <a:rPr lang="zh-CN" altLang="en-US" sz="3600" b="1" dirty="0" smtClean="0">
                <a:latin typeface="微软雅黑" panose="020B0503020204020204" pitchFamily="34" charset="-122"/>
                <a:ea typeface="微软雅黑" panose="020B0503020204020204" pitchFamily="34" charset="-122"/>
                <a:cs typeface="+mj-cs"/>
              </a:rPr>
              <a:t> </a:t>
            </a:r>
            <a:r>
              <a:rPr lang="zh-CN" altLang="zh-CN" sz="3600" b="1" dirty="0" smtClean="0">
                <a:latin typeface="微软雅黑" panose="020B0503020204020204" pitchFamily="34" charset="-122"/>
                <a:ea typeface="微软雅黑" panose="020B0503020204020204" pitchFamily="34" charset="-122"/>
                <a:cs typeface="+mj-cs"/>
              </a:rPr>
              <a:t>财务管理</a:t>
            </a:r>
            <a:r>
              <a:rPr lang="zh-CN" altLang="zh-CN" sz="3600" b="1" dirty="0">
                <a:latin typeface="微软雅黑" panose="020B0503020204020204" pitchFamily="34" charset="-122"/>
                <a:ea typeface="微软雅黑" panose="020B0503020204020204" pitchFamily="34" charset="-122"/>
                <a:cs typeface="+mj-cs"/>
              </a:rPr>
              <a:t>中的杠杆效应</a:t>
            </a:r>
            <a:endParaRPr lang="en-US" altLang="zh-CN" sz="3600" b="1" dirty="0">
              <a:latin typeface="微软雅黑" panose="020B0503020204020204" pitchFamily="34" charset="-122"/>
              <a:ea typeface="微软雅黑" panose="020B0503020204020204" pitchFamily="34" charset="-122"/>
              <a:cs typeface="+mj-cs"/>
              <a:sym typeface="黑体" panose="02010609060101010101" pitchFamily="49" charset="-122"/>
            </a:endParaRPr>
          </a:p>
        </p:txBody>
      </p:sp>
      <p:sp>
        <p:nvSpPr>
          <p:cNvPr id="21" name="矩形 20"/>
          <p:cNvSpPr>
            <a:spLocks noChangeArrowheads="1"/>
          </p:cNvSpPr>
          <p:nvPr/>
        </p:nvSpPr>
        <p:spPr bwMode="auto">
          <a:xfrm>
            <a:off x="239184" y="1096964"/>
            <a:ext cx="469872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r>
              <a:rPr lang="zh-CN" altLang="en-US" sz="3200" b="1">
                <a:latin typeface="微软雅黑" panose="020B0503020204020204" pitchFamily="34" charset="-122"/>
                <a:ea typeface="微软雅黑" panose="020B0503020204020204" pitchFamily="34" charset="-122"/>
              </a:rPr>
              <a:t>在财务管理中杠杆的形式</a:t>
            </a:r>
            <a:endParaRPr lang="zh-CN" altLang="zh-CN" sz="3200" b="1">
              <a:latin typeface="微软雅黑" panose="020B0503020204020204" pitchFamily="34" charset="-122"/>
              <a:ea typeface="微软雅黑" panose="020B0503020204020204" pitchFamily="34" charset="-122"/>
            </a:endParaRPr>
          </a:p>
        </p:txBody>
      </p:sp>
      <p:sp>
        <p:nvSpPr>
          <p:cNvPr id="2" name="灯片编号占位符 1"/>
          <p:cNvSpPr txBox="1">
            <a:spLocks noGrp="1"/>
          </p:cNvSpPr>
          <p:nvPr/>
        </p:nvSpPr>
        <p:spPr>
          <a:xfrm>
            <a:off x="11614151" y="6318251"/>
            <a:ext cx="518583" cy="365125"/>
          </a:xfrm>
          <a:prstGeom prst="rect">
            <a:avLst/>
          </a:prstGeom>
          <a:noFill/>
        </p:spPr>
        <p:txBody>
          <a:bodyPr anchor="ctr"/>
          <a:lstStyle/>
          <a:p>
            <a:pPr algn="ctr" fontAlgn="auto">
              <a:spcBef>
                <a:spcPts val="0"/>
              </a:spcBef>
              <a:spcAft>
                <a:spcPts val="0"/>
              </a:spcAft>
              <a:buFontTx/>
              <a:buNone/>
              <a:defRPr/>
            </a:pPr>
            <a:fld id="{BFA4EACB-BEFC-40D2-B9B8-D2998D37A2D3}" type="slidenum">
              <a:rPr lang="en-US" sz="1400" b="1">
                <a:latin typeface="+mj-lt"/>
                <a:ea typeface="+mn-ea"/>
              </a:rPr>
            </a:fld>
            <a:endParaRPr lang="en-US" sz="1400" b="1" dirty="0">
              <a:latin typeface="+mj-lt"/>
              <a:ea typeface="+mn-ea"/>
            </a:endParaRPr>
          </a:p>
        </p:txBody>
      </p:sp>
      <p:sp>
        <p:nvSpPr>
          <p:cNvPr id="269321" name="矩形 5"/>
          <p:cNvSpPr>
            <a:spLocks noChangeArrowheads="1"/>
          </p:cNvSpPr>
          <p:nvPr/>
        </p:nvSpPr>
        <p:spPr bwMode="auto">
          <a:xfrm>
            <a:off x="416985" y="1676400"/>
            <a:ext cx="1119716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buFontTx/>
              <a:buNone/>
            </a:pPr>
            <a:r>
              <a:rPr lang="zh-CN" altLang="zh-CN" sz="2400" b="1">
                <a:latin typeface="微软雅黑" panose="020B0503020204020204" pitchFamily="34" charset="-122"/>
                <a:ea typeface="微软雅黑" panose="020B0503020204020204" pitchFamily="34" charset="-122"/>
              </a:rPr>
              <a:t>财务管理中的杠杆效应，包括经营杠杆、财务杠杆和复合杠杆三种效应形式。</a:t>
            </a:r>
            <a:endParaRPr lang="zh-CN" altLang="en-US" sz="2400" b="1">
              <a:latin typeface="微软雅黑" panose="020B0503020204020204" pitchFamily="34" charset="-122"/>
              <a:ea typeface="微软雅黑" panose="020B0503020204020204" pitchFamily="34" charset="-122"/>
            </a:endParaRPr>
          </a:p>
        </p:txBody>
      </p:sp>
      <p:sp>
        <p:nvSpPr>
          <p:cNvPr id="7" name="矩形 6"/>
          <p:cNvSpPr/>
          <p:nvPr/>
        </p:nvSpPr>
        <p:spPr>
          <a:xfrm>
            <a:off x="969434" y="4919663"/>
            <a:ext cx="10248900" cy="1054100"/>
          </a:xfrm>
          <a:prstGeom prst="rect">
            <a:avLst/>
          </a:prstGeom>
          <a:ln w="12700">
            <a:solidFill>
              <a:schemeClr val="accent4">
                <a:lumMod val="75000"/>
              </a:schemeClr>
            </a:solidFill>
            <a:prstDash val="sysDash"/>
          </a:ln>
        </p:spPr>
        <p:txBody>
          <a:bodyPr>
            <a:spAutoFit/>
          </a:bodyPr>
          <a:lstStyle/>
          <a:p>
            <a:pPr fontAlgn="auto">
              <a:lnSpc>
                <a:spcPct val="130000"/>
              </a:lnSpc>
              <a:spcBef>
                <a:spcPts val="0"/>
              </a:spcBef>
              <a:spcAft>
                <a:spcPts val="0"/>
              </a:spcAft>
              <a:buFontTx/>
              <a:buNone/>
              <a:defRPr/>
            </a:pPr>
            <a:r>
              <a:rPr lang="zh-CN" altLang="en-US" sz="2400" b="1" dirty="0">
                <a:latin typeface="微软雅黑" panose="020B0503020204020204" pitchFamily="34" charset="-122"/>
                <a:ea typeface="微软雅黑" panose="020B0503020204020204" pitchFamily="34" charset="-122"/>
              </a:rPr>
              <a:t>评价：</a:t>
            </a:r>
            <a:r>
              <a:rPr lang="zh-CN" altLang="en-US" sz="2400" dirty="0">
                <a:latin typeface="微软雅黑" panose="020B0503020204020204" pitchFamily="34" charset="-122"/>
                <a:ea typeface="微软雅黑" panose="020B0503020204020204" pitchFamily="34" charset="-122"/>
              </a:rPr>
              <a:t>财务管理中的杠杆效应是一把“双刃剑”，</a:t>
            </a:r>
            <a:r>
              <a:rPr lang="zh-CN" altLang="zh-CN" sz="2400" dirty="0">
                <a:latin typeface="微软雅黑" panose="020B0503020204020204" pitchFamily="34" charset="-122"/>
                <a:ea typeface="微软雅黑" panose="020B0503020204020204" pitchFamily="34" charset="-122"/>
              </a:rPr>
              <a:t>既可以产生杠杆利益，也可能带来杠杆风险。</a:t>
            </a:r>
            <a:endParaRPr lang="zh-CN" altLang="en-US" sz="2400" dirty="0">
              <a:latin typeface="微软雅黑" panose="020B0503020204020204" pitchFamily="34" charset="-122"/>
              <a:ea typeface="微软雅黑" panose="020B0503020204020204" pitchFamily="34" charset="-122"/>
            </a:endParaRPr>
          </a:p>
        </p:txBody>
      </p:sp>
      <p:sp>
        <p:nvSpPr>
          <p:cNvPr id="269323" name="矩形 7"/>
          <p:cNvSpPr>
            <a:spLocks noChangeArrowheads="1"/>
          </p:cNvSpPr>
          <p:nvPr/>
        </p:nvSpPr>
        <p:spPr bwMode="auto">
          <a:xfrm>
            <a:off x="1310218" y="2759076"/>
            <a:ext cx="9908116" cy="1744663"/>
          </a:xfrm>
          <a:prstGeom prst="rect">
            <a:avLst/>
          </a:prstGeom>
          <a:noFill/>
          <a:ln w="9525">
            <a:solidFill>
              <a:schemeClr val="accent1"/>
            </a:solidFill>
            <a:miter lim="800000"/>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buFontTx/>
              <a:buNone/>
            </a:pPr>
            <a:r>
              <a:rPr lang="zh-CN" altLang="en-US" sz="2400">
                <a:latin typeface="微软雅黑" panose="020B0503020204020204" pitchFamily="34" charset="-122"/>
                <a:ea typeface="微软雅黑" panose="020B0503020204020204" pitchFamily="34" charset="-122"/>
              </a:rPr>
              <a:t>生产经营方面的固定费用</a:t>
            </a:r>
            <a:r>
              <a:rPr lang="en-US" altLang="zh-CN" sz="2400">
                <a:solidFill>
                  <a:srgbClr val="FF0000"/>
                </a:solidFill>
                <a:latin typeface="微软雅黑" panose="020B0503020204020204" pitchFamily="34" charset="-122"/>
                <a:ea typeface="微软雅黑" panose="020B0503020204020204" pitchFamily="34" charset="-122"/>
              </a:rPr>
              <a:t>a</a:t>
            </a:r>
            <a:r>
              <a:rPr lang="en-US" altLang="zh-CN" sz="2400">
                <a:latin typeface="微软雅黑" panose="020B0503020204020204" pitchFamily="34" charset="-122"/>
                <a:ea typeface="微软雅黑" panose="020B0503020204020204" pitchFamily="34" charset="-122"/>
              </a:rPr>
              <a:t>——</a:t>
            </a:r>
            <a:r>
              <a:rPr lang="zh-CN" altLang="en-US" sz="2400" b="1">
                <a:solidFill>
                  <a:srgbClr val="FF0000"/>
                </a:solidFill>
                <a:latin typeface="微软雅黑" panose="020B0503020204020204" pitchFamily="34" charset="-122"/>
                <a:ea typeface="微软雅黑" panose="020B0503020204020204" pitchFamily="34" charset="-122"/>
              </a:rPr>
              <a:t>经营杠杆</a:t>
            </a:r>
            <a:endParaRPr lang="en-US" altLang="zh-CN" sz="2400" b="1">
              <a:solidFill>
                <a:srgbClr val="FF0000"/>
              </a:solidFill>
              <a:latin typeface="微软雅黑" panose="020B0503020204020204" pitchFamily="34" charset="-122"/>
              <a:ea typeface="微软雅黑" panose="020B0503020204020204" pitchFamily="34" charset="-122"/>
            </a:endParaRPr>
          </a:p>
          <a:p>
            <a:pPr eaLnBrk="1" hangingPunct="1">
              <a:lnSpc>
                <a:spcPct val="150000"/>
              </a:lnSpc>
              <a:buFontTx/>
              <a:buNone/>
            </a:pPr>
            <a:r>
              <a:rPr lang="zh-CN" altLang="en-US" sz="2400">
                <a:latin typeface="微软雅黑" panose="020B0503020204020204" pitchFamily="34" charset="-122"/>
                <a:ea typeface="微软雅黑" panose="020B0503020204020204" pitchFamily="34" charset="-122"/>
              </a:rPr>
              <a:t>财务方面的固定费用</a:t>
            </a:r>
            <a:r>
              <a:rPr lang="en-US" altLang="zh-CN" sz="2400">
                <a:solidFill>
                  <a:srgbClr val="FF0000"/>
                </a:solidFill>
                <a:latin typeface="微软雅黑" panose="020B0503020204020204" pitchFamily="34" charset="-122"/>
                <a:ea typeface="微软雅黑" panose="020B0503020204020204" pitchFamily="34" charset="-122"/>
              </a:rPr>
              <a:t>I</a:t>
            </a:r>
            <a:r>
              <a:rPr lang="zh-CN" altLang="en-US" sz="2400">
                <a:solidFill>
                  <a:srgbClr val="FF0000"/>
                </a:solidFill>
                <a:latin typeface="微软雅黑" panose="020B0503020204020204" pitchFamily="34" charset="-122"/>
                <a:ea typeface="微软雅黑" panose="020B0503020204020204" pitchFamily="34" charset="-122"/>
              </a:rPr>
              <a:t>和</a:t>
            </a:r>
            <a:r>
              <a:rPr lang="en-US" altLang="zh-CN" sz="2400">
                <a:solidFill>
                  <a:srgbClr val="FF0000"/>
                </a:solidFill>
                <a:latin typeface="微软雅黑" panose="020B0503020204020204" pitchFamily="34" charset="-122"/>
                <a:ea typeface="微软雅黑" panose="020B0503020204020204" pitchFamily="34" charset="-122"/>
              </a:rPr>
              <a:t>D</a:t>
            </a:r>
            <a:r>
              <a:rPr lang="en-US" altLang="zh-CN" sz="2400">
                <a:latin typeface="微软雅黑" panose="020B0503020204020204" pitchFamily="34" charset="-122"/>
                <a:ea typeface="微软雅黑" panose="020B0503020204020204" pitchFamily="34" charset="-122"/>
              </a:rPr>
              <a:t>——</a:t>
            </a:r>
            <a:r>
              <a:rPr lang="zh-CN" altLang="en-US" sz="2400" b="1">
                <a:solidFill>
                  <a:srgbClr val="FF0000"/>
                </a:solidFill>
                <a:latin typeface="微软雅黑" panose="020B0503020204020204" pitchFamily="34" charset="-122"/>
                <a:ea typeface="微软雅黑" panose="020B0503020204020204" pitchFamily="34" charset="-122"/>
              </a:rPr>
              <a:t>财务杠杆</a:t>
            </a:r>
            <a:endParaRPr lang="en-US" altLang="zh-CN" sz="2400" b="1">
              <a:solidFill>
                <a:srgbClr val="FF0000"/>
              </a:solidFill>
              <a:latin typeface="微软雅黑" panose="020B0503020204020204" pitchFamily="34" charset="-122"/>
              <a:ea typeface="微软雅黑" panose="020B0503020204020204" pitchFamily="34" charset="-122"/>
            </a:endParaRPr>
          </a:p>
          <a:p>
            <a:pPr eaLnBrk="1" hangingPunct="1">
              <a:lnSpc>
                <a:spcPct val="150000"/>
              </a:lnSpc>
              <a:buFontTx/>
              <a:buNone/>
            </a:pPr>
            <a:r>
              <a:rPr lang="zh-CN" altLang="en-US" sz="2400">
                <a:latin typeface="微软雅黑" panose="020B0503020204020204" pitchFamily="34" charset="-122"/>
                <a:ea typeface="微软雅黑" panose="020B0503020204020204" pitchFamily="34" charset="-122"/>
              </a:rPr>
              <a:t>生产经营和财务方面同发生的固定费用</a:t>
            </a:r>
            <a:r>
              <a:rPr lang="en-US" altLang="zh-CN" sz="2400">
                <a:latin typeface="微软雅黑" panose="020B0503020204020204" pitchFamily="34" charset="-122"/>
                <a:ea typeface="微软雅黑" panose="020B0503020204020204" pitchFamily="34" charset="-122"/>
              </a:rPr>
              <a:t>——</a:t>
            </a:r>
            <a:r>
              <a:rPr lang="zh-CN" altLang="en-US" sz="2400" b="1">
                <a:solidFill>
                  <a:srgbClr val="FF0000"/>
                </a:solidFill>
                <a:latin typeface="微软雅黑" panose="020B0503020204020204" pitchFamily="34" charset="-122"/>
                <a:ea typeface="微软雅黑" panose="020B0503020204020204" pitchFamily="34" charset="-122"/>
              </a:rPr>
              <a:t>复合杠杆</a:t>
            </a:r>
            <a:endParaRPr lang="zh-CN" altLang="en-US" b="1">
              <a:solidFill>
                <a:srgbClr val="FF0000"/>
              </a:solidFill>
              <a:latin typeface="Lato" panose="020F0502020204030203"/>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slide(fromBottom)">
                                      <p:cBhvr>
                                        <p:cTn id="7" dur="500"/>
                                        <p:tgtEl>
                                          <p:spTgt spid="17"/>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2" presetClass="entr" presetSubtype="4"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slide(fromBottom)">
                                      <p:cBhvr>
                                        <p:cTn id="15" dur="500"/>
                                        <p:tgtEl>
                                          <p:spTgt spid="21"/>
                                        </p:tgtEl>
                                      </p:cBhvr>
                                    </p:animEffect>
                                  </p:childTnLst>
                                </p:cTn>
                              </p:par>
                              <p:par>
                                <p:cTn id="16" presetID="12" presetClass="entr" presetSubtype="4" fill="hold" grpId="0" nodeType="withEffect">
                                  <p:stCondLst>
                                    <p:cond delay="0"/>
                                  </p:stCondLst>
                                  <p:childTnLst>
                                    <p:set>
                                      <p:cBhvr>
                                        <p:cTn id="17" dur="1" fill="hold">
                                          <p:stCondLst>
                                            <p:cond delay="0"/>
                                          </p:stCondLst>
                                        </p:cTn>
                                        <p:tgtEl>
                                          <p:spTgt spid="269321"/>
                                        </p:tgtEl>
                                        <p:attrNameLst>
                                          <p:attrName>style.visibility</p:attrName>
                                        </p:attrNameLst>
                                      </p:cBhvr>
                                      <p:to>
                                        <p:strVal val="visible"/>
                                      </p:to>
                                    </p:set>
                                    <p:animEffect transition="in" filter="slide(fromBottom)">
                                      <p:cBhvr>
                                        <p:cTn id="18" dur="500"/>
                                        <p:tgtEl>
                                          <p:spTgt spid="269321"/>
                                        </p:tgtEl>
                                      </p:cBhvr>
                                    </p:animEffect>
                                  </p:childTnLst>
                                </p:cTn>
                              </p:par>
                            </p:childTnLst>
                          </p:cTn>
                        </p:par>
                      </p:childTnLst>
                    </p:cTn>
                  </p:par>
                  <p:par>
                    <p:cTn id="19" fill="hold">
                      <p:stCondLst>
                        <p:cond delay="indefinite"/>
                      </p:stCondLst>
                      <p:childTnLst>
                        <p:par>
                          <p:cTn id="20" fill="hold">
                            <p:stCondLst>
                              <p:cond delay="0"/>
                            </p:stCondLst>
                            <p:childTnLst>
                              <p:par>
                                <p:cTn id="21" presetID="17" presetClass="entr" presetSubtype="10" fill="hold" grpId="0" nodeType="clickEffect">
                                  <p:stCondLst>
                                    <p:cond delay="0"/>
                                  </p:stCondLst>
                                  <p:childTnLst>
                                    <p:set>
                                      <p:cBhvr>
                                        <p:cTn id="22" dur="1" fill="hold">
                                          <p:stCondLst>
                                            <p:cond delay="0"/>
                                          </p:stCondLst>
                                        </p:cTn>
                                        <p:tgtEl>
                                          <p:spTgt spid="269323"/>
                                        </p:tgtEl>
                                        <p:attrNameLst>
                                          <p:attrName>style.visibility</p:attrName>
                                        </p:attrNameLst>
                                      </p:cBhvr>
                                      <p:to>
                                        <p:strVal val="visible"/>
                                      </p:to>
                                    </p:set>
                                    <p:anim calcmode="lin" valueType="num">
                                      <p:cBhvr>
                                        <p:cTn id="23" dur="500" fill="hold"/>
                                        <p:tgtEl>
                                          <p:spTgt spid="269323"/>
                                        </p:tgtEl>
                                        <p:attrNameLst>
                                          <p:attrName>ppt_w</p:attrName>
                                        </p:attrNameLst>
                                      </p:cBhvr>
                                      <p:tavLst>
                                        <p:tav tm="0">
                                          <p:val>
                                            <p:fltVal val="0"/>
                                          </p:val>
                                        </p:tav>
                                        <p:tav tm="100000">
                                          <p:val>
                                            <p:strVal val="#ppt_w"/>
                                          </p:val>
                                        </p:tav>
                                      </p:tavLst>
                                    </p:anim>
                                    <p:anim calcmode="lin" valueType="num">
                                      <p:cBhvr>
                                        <p:cTn id="24" dur="500" fill="hold"/>
                                        <p:tgtEl>
                                          <p:spTgt spid="269323"/>
                                        </p:tgtEl>
                                        <p:attrNameLst>
                                          <p:attrName>ppt_h</p:attrName>
                                        </p:attrNameLst>
                                      </p:cBhvr>
                                      <p:tavLst>
                                        <p:tav tm="0">
                                          <p:val>
                                            <p:strVal val="#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4" presetClass="entr" presetSubtype="16"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ox(in)">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1" grpId="0"/>
      <p:bldP spid="269321" grpId="0"/>
      <p:bldP spid="7" grpId="0" animBg="1"/>
      <p:bldP spid="26932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矩形 26"/>
          <p:cNvSpPr/>
          <p:nvPr/>
        </p:nvSpPr>
        <p:spPr>
          <a:xfrm>
            <a:off x="0" y="6154738"/>
            <a:ext cx="12192000" cy="70326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65539" name="灯片编号占位符 3"/>
          <p:cNvSpPr txBox="1">
            <a:spLocks noGrp="1" noChangeArrowheads="1"/>
          </p:cNvSpPr>
          <p:nvPr/>
        </p:nvSpPr>
        <p:spPr bwMode="auto">
          <a:xfrm>
            <a:off x="9448800" y="6342063"/>
            <a:ext cx="2540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eaLnBrk="1" hangingPunct="1">
              <a:buFontTx/>
              <a:buNone/>
            </a:pPr>
            <a:fld id="{5E5BC76E-2D0E-497B-BB4F-0BEBFD026EF2}" type="slidenum">
              <a:rPr lang="zh-CN" altLang="en-US" sz="1400" b="1">
                <a:latin typeface="Tahoma" panose="020B0604030504040204" pitchFamily="34" charset="0"/>
              </a:rPr>
            </a:fld>
            <a:endParaRPr lang="en-US" altLang="zh-CN" sz="1400" b="1">
              <a:latin typeface="Tahoma" panose="020B0604030504040204" pitchFamily="34" charset="0"/>
            </a:endParaRPr>
          </a:p>
        </p:txBody>
      </p:sp>
      <p:sp>
        <p:nvSpPr>
          <p:cNvPr id="152584" name="Text Box 9"/>
          <p:cNvSpPr txBox="1">
            <a:spLocks noChangeArrowheads="1"/>
          </p:cNvSpPr>
          <p:nvPr/>
        </p:nvSpPr>
        <p:spPr bwMode="auto">
          <a:xfrm>
            <a:off x="1813984" y="2049464"/>
            <a:ext cx="2438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buFontTx/>
              <a:buNone/>
            </a:pPr>
            <a:r>
              <a:rPr lang="zh-CN" altLang="en-US" sz="2800" b="1">
                <a:latin typeface="Times New Roman" panose="02020603050405020304" pitchFamily="18" charset="0"/>
              </a:rPr>
              <a:t>经营杠杆</a:t>
            </a:r>
            <a:endParaRPr lang="zh-CN" altLang="en-US" sz="2800" b="1">
              <a:latin typeface="Times New Roman" panose="02020603050405020304" pitchFamily="18" charset="0"/>
            </a:endParaRPr>
          </a:p>
        </p:txBody>
      </p:sp>
      <p:sp>
        <p:nvSpPr>
          <p:cNvPr id="152585" name="Text Box 10"/>
          <p:cNvSpPr txBox="1">
            <a:spLocks noChangeArrowheads="1"/>
          </p:cNvSpPr>
          <p:nvPr/>
        </p:nvSpPr>
        <p:spPr bwMode="auto">
          <a:xfrm>
            <a:off x="6978651" y="2227264"/>
            <a:ext cx="22352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buFontTx/>
              <a:buNone/>
            </a:pPr>
            <a:r>
              <a:rPr lang="zh-CN" altLang="en-US" sz="2800" b="1">
                <a:latin typeface="Times New Roman" panose="02020603050405020304" pitchFamily="18" charset="0"/>
              </a:rPr>
              <a:t>财务杠杆</a:t>
            </a:r>
            <a:endParaRPr lang="zh-CN" altLang="en-US" sz="2800" b="1">
              <a:latin typeface="Times New Roman" panose="02020603050405020304" pitchFamily="18" charset="0"/>
            </a:endParaRPr>
          </a:p>
        </p:txBody>
      </p:sp>
      <p:sp>
        <p:nvSpPr>
          <p:cNvPr id="152587" name="Text Box 12"/>
          <p:cNvSpPr txBox="1">
            <a:spLocks noChangeArrowheads="1"/>
          </p:cNvSpPr>
          <p:nvPr/>
        </p:nvSpPr>
        <p:spPr bwMode="auto">
          <a:xfrm>
            <a:off x="5422900" y="3644900"/>
            <a:ext cx="1422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buFontTx/>
              <a:buNone/>
            </a:pPr>
            <a:r>
              <a:rPr lang="en-US" altLang="zh-CN" sz="2400" b="1">
                <a:latin typeface="Times New Roman" panose="02020603050405020304" pitchFamily="18" charset="0"/>
              </a:rPr>
              <a:t>EBIT</a:t>
            </a:r>
            <a:endParaRPr lang="en-US" altLang="zh-CN" sz="2400" b="1">
              <a:latin typeface="Times New Roman" panose="02020603050405020304" pitchFamily="18" charset="0"/>
            </a:endParaRPr>
          </a:p>
        </p:txBody>
      </p:sp>
      <p:grpSp>
        <p:nvGrpSpPr>
          <p:cNvPr id="37" name="组合 36"/>
          <p:cNvGrpSpPr/>
          <p:nvPr/>
        </p:nvGrpSpPr>
        <p:grpSpPr bwMode="auto">
          <a:xfrm>
            <a:off x="239184" y="5029201"/>
            <a:ext cx="11038416" cy="1052513"/>
            <a:chOff x="914400" y="5029200"/>
            <a:chExt cx="10363200" cy="1051860"/>
          </a:xfrm>
        </p:grpSpPr>
        <p:sp>
          <p:nvSpPr>
            <p:cNvPr id="65562" name="AutoShape 14"/>
            <p:cNvSpPr/>
            <p:nvPr/>
          </p:nvSpPr>
          <p:spPr bwMode="auto">
            <a:xfrm rot="-5400000">
              <a:off x="5905500" y="38100"/>
              <a:ext cx="381000" cy="10363200"/>
            </a:xfrm>
            <a:prstGeom prst="leftBrace">
              <a:avLst>
                <a:gd name="adj1" fmla="val 170000"/>
                <a:gd name="adj2" fmla="val 49977"/>
              </a:avLst>
            </a:prstGeom>
            <a:noFill/>
            <a:ln w="28575">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vert="eaVert"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endParaRPr lang="zh-CN" altLang="en-US" sz="2400">
                <a:latin typeface="Tahoma" panose="020B0604030504040204" pitchFamily="34" charset="0"/>
              </a:endParaRPr>
            </a:p>
          </p:txBody>
        </p:sp>
        <p:sp>
          <p:nvSpPr>
            <p:cNvPr id="65563" name="Text Box 15"/>
            <p:cNvSpPr txBox="1">
              <a:spLocks noChangeArrowheads="1"/>
            </p:cNvSpPr>
            <p:nvPr/>
          </p:nvSpPr>
          <p:spPr bwMode="auto">
            <a:xfrm>
              <a:off x="5282245" y="5562270"/>
              <a:ext cx="2032897" cy="5187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spcBef>
                  <a:spcPct val="50000"/>
                </a:spcBef>
                <a:buFontTx/>
                <a:buNone/>
              </a:pPr>
              <a:r>
                <a:rPr lang="zh-CN" altLang="en-US" sz="2800" b="1">
                  <a:latin typeface="Times New Roman" panose="02020603050405020304" pitchFamily="18" charset="0"/>
                </a:rPr>
                <a:t>复合杠杆</a:t>
              </a:r>
              <a:endParaRPr lang="zh-CN" altLang="en-US" sz="2800" b="1">
                <a:latin typeface="Times New Roman" panose="02020603050405020304" pitchFamily="18" charset="0"/>
              </a:endParaRPr>
            </a:p>
          </p:txBody>
        </p:sp>
      </p:grpSp>
      <p:grpSp>
        <p:nvGrpSpPr>
          <p:cNvPr id="16" name="Group 2"/>
          <p:cNvGrpSpPr/>
          <p:nvPr/>
        </p:nvGrpSpPr>
        <p:grpSpPr bwMode="auto">
          <a:xfrm>
            <a:off x="2125134" y="3544889"/>
            <a:ext cx="2643717" cy="854075"/>
            <a:chOff x="1443" y="1941"/>
            <a:chExt cx="1248" cy="627"/>
          </a:xfrm>
        </p:grpSpPr>
        <p:sp>
          <p:nvSpPr>
            <p:cNvPr id="65560" name="AutoShape 3"/>
            <p:cNvSpPr>
              <a:spLocks noChangeArrowheads="1"/>
            </p:cNvSpPr>
            <p:nvPr/>
          </p:nvSpPr>
          <p:spPr bwMode="auto">
            <a:xfrm>
              <a:off x="1746" y="2376"/>
              <a:ext cx="192" cy="192"/>
            </a:xfrm>
            <a:prstGeom prst="triangle">
              <a:avLst>
                <a:gd name="adj" fmla="val 50000"/>
              </a:avLst>
            </a:prstGeom>
            <a:solidFill>
              <a:srgbClr val="FFFF00"/>
            </a:solidFill>
            <a:ln w="38100">
              <a:solidFill>
                <a:srgbClr val="006600"/>
              </a:solidFill>
              <a:miter lim="800000"/>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endParaRPr lang="zh-CN" altLang="en-US" sz="2400">
                <a:latin typeface="Tahoma" panose="020B0604030504040204" pitchFamily="34" charset="0"/>
              </a:endParaRPr>
            </a:p>
          </p:txBody>
        </p:sp>
        <p:sp>
          <p:nvSpPr>
            <p:cNvPr id="65561" name="Line 4"/>
            <p:cNvSpPr>
              <a:spLocks noChangeShapeType="1"/>
            </p:cNvSpPr>
            <p:nvPr/>
          </p:nvSpPr>
          <p:spPr bwMode="auto">
            <a:xfrm flipV="1">
              <a:off x="1443" y="1941"/>
              <a:ext cx="1248" cy="576"/>
            </a:xfrm>
            <a:prstGeom prst="line">
              <a:avLst/>
            </a:prstGeom>
            <a:noFill/>
            <a:ln w="57150">
              <a:solidFill>
                <a:srgbClr val="9900CC"/>
              </a:solidFill>
              <a:round/>
            </a:ln>
            <a:extLst>
              <a:ext uri="{909E8E84-426E-40DD-AFC4-6F175D3DCCD1}">
                <a14:hiddenFill xmlns:a14="http://schemas.microsoft.com/office/drawing/2010/main">
                  <a:noFill/>
                </a14:hiddenFill>
              </a:ext>
            </a:extLst>
          </p:spPr>
          <p:txBody>
            <a:bodyPr/>
            <a:lstStyle/>
            <a:p>
              <a:endParaRPr lang="zh-CN" altLang="en-US"/>
            </a:p>
          </p:txBody>
        </p:sp>
      </p:grpSp>
      <p:grpSp>
        <p:nvGrpSpPr>
          <p:cNvPr id="19" name="Group 5"/>
          <p:cNvGrpSpPr/>
          <p:nvPr/>
        </p:nvGrpSpPr>
        <p:grpSpPr bwMode="auto">
          <a:xfrm>
            <a:off x="975784" y="3562350"/>
            <a:ext cx="2004483" cy="1092200"/>
            <a:chOff x="867" y="2124"/>
            <a:chExt cx="947" cy="801"/>
          </a:xfrm>
        </p:grpSpPr>
        <p:sp>
          <p:nvSpPr>
            <p:cNvPr id="65558" name="Arc 6"/>
            <p:cNvSpPr>
              <a:spLocks noChangeArrowheads="1"/>
            </p:cNvSpPr>
            <p:nvPr/>
          </p:nvSpPr>
          <p:spPr bwMode="auto">
            <a:xfrm rot="2392562" flipH="1" flipV="1">
              <a:off x="1201" y="2124"/>
              <a:ext cx="613" cy="801"/>
            </a:xfrm>
            <a:custGeom>
              <a:avLst/>
              <a:gdLst>
                <a:gd name="T0" fmla="*/ 0 w 26398"/>
                <a:gd name="T1" fmla="*/ 0 h 30027"/>
                <a:gd name="T2" fmla="*/ 0 w 26398"/>
                <a:gd name="T3" fmla="*/ 0 h 30027"/>
                <a:gd name="T4" fmla="*/ 0 w 26398"/>
                <a:gd name="T5" fmla="*/ 0 h 30027"/>
                <a:gd name="T6" fmla="*/ 0 w 26398"/>
                <a:gd name="T7" fmla="*/ 0 h 30027"/>
                <a:gd name="T8" fmla="*/ 0 w 26398"/>
                <a:gd name="T9" fmla="*/ 0 h 30027"/>
                <a:gd name="T10" fmla="*/ 0 w 26398"/>
                <a:gd name="T11" fmla="*/ 0 h 30027"/>
                <a:gd name="T12" fmla="*/ 0 w 26398"/>
                <a:gd name="T13" fmla="*/ 0 h 30027"/>
                <a:gd name="T14" fmla="*/ 0 w 26398"/>
                <a:gd name="T15" fmla="*/ 0 h 30027"/>
                <a:gd name="T16" fmla="*/ 0 w 26398"/>
                <a:gd name="T17" fmla="*/ 0 h 30027"/>
                <a:gd name="T18" fmla="*/ 0 w 26398"/>
                <a:gd name="T19" fmla="*/ 0 h 300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398"/>
                <a:gd name="T31" fmla="*/ 0 h 30027"/>
                <a:gd name="T32" fmla="*/ 26398 w 26398"/>
                <a:gd name="T33" fmla="*/ 30027 h 3002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398" h="30027" fill="none">
                  <a:moveTo>
                    <a:pt x="-1" y="539"/>
                  </a:moveTo>
                  <a:cubicBezTo>
                    <a:pt x="1574" y="181"/>
                    <a:pt x="3183" y="-1"/>
                    <a:pt x="4798" y="0"/>
                  </a:cubicBezTo>
                  <a:cubicBezTo>
                    <a:pt x="16727" y="0"/>
                    <a:pt x="26398" y="9670"/>
                    <a:pt x="26398" y="21600"/>
                  </a:cubicBezTo>
                  <a:cubicBezTo>
                    <a:pt x="26398" y="24495"/>
                    <a:pt x="25815" y="27361"/>
                    <a:pt x="24686" y="30027"/>
                  </a:cubicBezTo>
                </a:path>
                <a:path w="26398" h="30027" stroke="0">
                  <a:moveTo>
                    <a:pt x="-1" y="539"/>
                  </a:moveTo>
                  <a:cubicBezTo>
                    <a:pt x="1574" y="181"/>
                    <a:pt x="3183" y="-1"/>
                    <a:pt x="4798" y="0"/>
                  </a:cubicBezTo>
                  <a:cubicBezTo>
                    <a:pt x="16727" y="0"/>
                    <a:pt x="26398" y="9670"/>
                    <a:pt x="26398" y="21600"/>
                  </a:cubicBezTo>
                  <a:cubicBezTo>
                    <a:pt x="26398" y="24495"/>
                    <a:pt x="25815" y="27361"/>
                    <a:pt x="24686" y="30027"/>
                  </a:cubicBezTo>
                  <a:lnTo>
                    <a:pt x="4798" y="21600"/>
                  </a:lnTo>
                  <a:lnTo>
                    <a:pt x="-1" y="539"/>
                  </a:lnTo>
                  <a:close/>
                </a:path>
              </a:pathLst>
            </a:custGeom>
            <a:noFill/>
            <a:ln w="38100">
              <a:solidFill>
                <a:srgbClr val="006600"/>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65559" name="Text Box 7"/>
            <p:cNvSpPr txBox="1">
              <a:spLocks noChangeArrowheads="1"/>
            </p:cNvSpPr>
            <p:nvPr/>
          </p:nvSpPr>
          <p:spPr bwMode="auto">
            <a:xfrm>
              <a:off x="867" y="2355"/>
              <a:ext cx="480" cy="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buFontTx/>
                <a:buNone/>
              </a:pPr>
              <a:r>
                <a:rPr lang="zh-CN" altLang="en-US" sz="2000">
                  <a:latin typeface="Times New Roman" panose="02020603050405020304" pitchFamily="18" charset="0"/>
                  <a:ea typeface="黑体" panose="02010609060101010101" pitchFamily="49" charset="-122"/>
                </a:rPr>
                <a:t>   </a:t>
              </a:r>
              <a:r>
                <a:rPr lang="en-US" altLang="zh-CN" sz="2000">
                  <a:latin typeface="Times New Roman" panose="02020603050405020304" pitchFamily="18" charset="0"/>
                  <a:ea typeface="黑体" panose="02010609060101010101" pitchFamily="49" charset="-122"/>
                </a:rPr>
                <a:t>Q</a:t>
              </a:r>
              <a:endParaRPr lang="en-US" altLang="zh-CN" sz="2000">
                <a:latin typeface="Times New Roman" panose="02020603050405020304" pitchFamily="18" charset="0"/>
                <a:ea typeface="黑体" panose="02010609060101010101" pitchFamily="49" charset="-122"/>
              </a:endParaRPr>
            </a:p>
          </p:txBody>
        </p:sp>
      </p:grpSp>
      <p:sp>
        <p:nvSpPr>
          <p:cNvPr id="23" name="Arc 9"/>
          <p:cNvSpPr>
            <a:spLocks noChangeArrowheads="1"/>
          </p:cNvSpPr>
          <p:nvPr/>
        </p:nvSpPr>
        <p:spPr bwMode="auto">
          <a:xfrm rot="1447708">
            <a:off x="3450167" y="2811463"/>
            <a:ext cx="1686984" cy="1858962"/>
          </a:xfrm>
          <a:custGeom>
            <a:avLst/>
            <a:gdLst>
              <a:gd name="T0" fmla="*/ 0 w 21600"/>
              <a:gd name="T1" fmla="*/ 0 h 24805"/>
              <a:gd name="T2" fmla="*/ 0 w 21600"/>
              <a:gd name="T3" fmla="*/ 0 h 24805"/>
              <a:gd name="T4" fmla="*/ 0 w 21600"/>
              <a:gd name="T5" fmla="*/ 0 h 24805"/>
              <a:gd name="T6" fmla="*/ 0 w 21600"/>
              <a:gd name="T7" fmla="*/ 0 h 24805"/>
              <a:gd name="T8" fmla="*/ 0 w 21600"/>
              <a:gd name="T9" fmla="*/ 0 h 24805"/>
              <a:gd name="T10" fmla="*/ 0 w 21600"/>
              <a:gd name="T11" fmla="*/ 0 h 24805"/>
              <a:gd name="T12" fmla="*/ 0 w 21600"/>
              <a:gd name="T13" fmla="*/ 0 h 24805"/>
              <a:gd name="T14" fmla="*/ 0 w 21600"/>
              <a:gd name="T15" fmla="*/ 0 h 24805"/>
              <a:gd name="T16" fmla="*/ 0 60000 65536"/>
              <a:gd name="T17" fmla="*/ 0 60000 65536"/>
              <a:gd name="T18" fmla="*/ 0 60000 65536"/>
              <a:gd name="T19" fmla="*/ 0 60000 65536"/>
              <a:gd name="T20" fmla="*/ 0 60000 65536"/>
              <a:gd name="T21" fmla="*/ 0 60000 65536"/>
              <a:gd name="T22" fmla="*/ 0 60000 65536"/>
              <a:gd name="T23" fmla="*/ 0 60000 65536"/>
              <a:gd name="T24" fmla="*/ 0 w 21600"/>
              <a:gd name="T25" fmla="*/ 0 h 24805"/>
              <a:gd name="T26" fmla="*/ 21600 w 21600"/>
              <a:gd name="T27" fmla="*/ 24805 h 2480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4805" fill="none">
                <a:moveTo>
                  <a:pt x="-1" y="0"/>
                </a:moveTo>
                <a:cubicBezTo>
                  <a:pt x="11929" y="0"/>
                  <a:pt x="21600" y="9670"/>
                  <a:pt x="21600" y="21600"/>
                </a:cubicBezTo>
                <a:cubicBezTo>
                  <a:pt x="21600" y="22672"/>
                  <a:pt x="21520" y="23744"/>
                  <a:pt x="21360" y="24804"/>
                </a:cubicBezTo>
              </a:path>
              <a:path w="21600" h="24805" stroke="0">
                <a:moveTo>
                  <a:pt x="-1" y="0"/>
                </a:moveTo>
                <a:cubicBezTo>
                  <a:pt x="11929" y="0"/>
                  <a:pt x="21600" y="9670"/>
                  <a:pt x="21600" y="21600"/>
                </a:cubicBezTo>
                <a:cubicBezTo>
                  <a:pt x="21600" y="22672"/>
                  <a:pt x="21520" y="23744"/>
                  <a:pt x="21360" y="24804"/>
                </a:cubicBezTo>
                <a:lnTo>
                  <a:pt x="0" y="21600"/>
                </a:lnTo>
                <a:lnTo>
                  <a:pt x="-1" y="0"/>
                </a:lnTo>
                <a:close/>
              </a:path>
            </a:pathLst>
          </a:custGeom>
          <a:noFill/>
          <a:ln w="38100">
            <a:solidFill>
              <a:srgbClr val="006600"/>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zh-CN" altLang="en-US"/>
          </a:p>
        </p:txBody>
      </p:sp>
      <p:grpSp>
        <p:nvGrpSpPr>
          <p:cNvPr id="36" name="组合 35"/>
          <p:cNvGrpSpPr/>
          <p:nvPr/>
        </p:nvGrpSpPr>
        <p:grpSpPr bwMode="auto">
          <a:xfrm>
            <a:off x="8650818" y="2776539"/>
            <a:ext cx="3541183" cy="2166937"/>
            <a:chOff x="8650818" y="2776615"/>
            <a:chExt cx="3541183" cy="2166652"/>
          </a:xfrm>
        </p:grpSpPr>
        <p:sp>
          <p:nvSpPr>
            <p:cNvPr id="65556" name="Arc 6"/>
            <p:cNvSpPr>
              <a:spLocks noChangeArrowheads="1"/>
            </p:cNvSpPr>
            <p:nvPr/>
          </p:nvSpPr>
          <p:spPr bwMode="auto">
            <a:xfrm rot="1447708">
              <a:off x="8650818" y="2776615"/>
              <a:ext cx="1727200" cy="2166652"/>
            </a:xfrm>
            <a:custGeom>
              <a:avLst/>
              <a:gdLst>
                <a:gd name="T0" fmla="*/ 0 w 21600"/>
                <a:gd name="T1" fmla="*/ 0 h 24805"/>
                <a:gd name="T2" fmla="*/ 0 w 21600"/>
                <a:gd name="T3" fmla="*/ 0 h 24805"/>
                <a:gd name="T4" fmla="*/ 0 w 21600"/>
                <a:gd name="T5" fmla="*/ 0 h 24805"/>
                <a:gd name="T6" fmla="*/ 0 w 21600"/>
                <a:gd name="T7" fmla="*/ 0 h 24805"/>
                <a:gd name="T8" fmla="*/ 0 w 21600"/>
                <a:gd name="T9" fmla="*/ 0 h 24805"/>
                <a:gd name="T10" fmla="*/ 0 w 21600"/>
                <a:gd name="T11" fmla="*/ 0 h 24805"/>
                <a:gd name="T12" fmla="*/ 0 w 21600"/>
                <a:gd name="T13" fmla="*/ 0 h 24805"/>
                <a:gd name="T14" fmla="*/ 0 w 21600"/>
                <a:gd name="T15" fmla="*/ 0 h 24805"/>
                <a:gd name="T16" fmla="*/ 0 60000 65536"/>
                <a:gd name="T17" fmla="*/ 0 60000 65536"/>
                <a:gd name="T18" fmla="*/ 0 60000 65536"/>
                <a:gd name="T19" fmla="*/ 0 60000 65536"/>
                <a:gd name="T20" fmla="*/ 0 60000 65536"/>
                <a:gd name="T21" fmla="*/ 0 60000 65536"/>
                <a:gd name="T22" fmla="*/ 0 60000 65536"/>
                <a:gd name="T23" fmla="*/ 0 60000 65536"/>
                <a:gd name="T24" fmla="*/ 0 w 21600"/>
                <a:gd name="T25" fmla="*/ 0 h 24805"/>
                <a:gd name="T26" fmla="*/ 21600 w 21600"/>
                <a:gd name="T27" fmla="*/ 24805 h 2480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4805" fill="none">
                  <a:moveTo>
                    <a:pt x="-1" y="0"/>
                  </a:moveTo>
                  <a:cubicBezTo>
                    <a:pt x="11929" y="0"/>
                    <a:pt x="21600" y="9670"/>
                    <a:pt x="21600" y="21600"/>
                  </a:cubicBezTo>
                  <a:cubicBezTo>
                    <a:pt x="21600" y="22672"/>
                    <a:pt x="21520" y="23744"/>
                    <a:pt x="21360" y="24804"/>
                  </a:cubicBezTo>
                </a:path>
                <a:path w="21600" h="24805" stroke="0">
                  <a:moveTo>
                    <a:pt x="-1" y="0"/>
                  </a:moveTo>
                  <a:cubicBezTo>
                    <a:pt x="11929" y="0"/>
                    <a:pt x="21600" y="9670"/>
                    <a:pt x="21600" y="21600"/>
                  </a:cubicBezTo>
                  <a:cubicBezTo>
                    <a:pt x="21600" y="22672"/>
                    <a:pt x="21520" y="23744"/>
                    <a:pt x="21360" y="24804"/>
                  </a:cubicBezTo>
                  <a:lnTo>
                    <a:pt x="0" y="21600"/>
                  </a:lnTo>
                  <a:lnTo>
                    <a:pt x="-1" y="0"/>
                  </a:lnTo>
                  <a:close/>
                </a:path>
              </a:pathLst>
            </a:custGeom>
            <a:noFill/>
            <a:ln w="38100">
              <a:solidFill>
                <a:srgbClr val="006600"/>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65557" name="Text Box 7"/>
            <p:cNvSpPr txBox="1">
              <a:spLocks noChangeArrowheads="1"/>
            </p:cNvSpPr>
            <p:nvPr/>
          </p:nvSpPr>
          <p:spPr bwMode="auto">
            <a:xfrm>
              <a:off x="10378018" y="3648986"/>
              <a:ext cx="1813983" cy="396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buFontTx/>
                <a:buNone/>
              </a:pPr>
              <a:r>
                <a:rPr lang="en-US" altLang="zh-CN" sz="2000" b="1">
                  <a:latin typeface="Times New Roman" panose="02020603050405020304" pitchFamily="18" charset="0"/>
                </a:rPr>
                <a:t>EPS</a:t>
              </a:r>
              <a:endParaRPr lang="en-US" altLang="zh-CN" sz="2000">
                <a:latin typeface="Times New Roman" panose="02020603050405020304" pitchFamily="18" charset="0"/>
              </a:endParaRPr>
            </a:p>
          </p:txBody>
        </p:sp>
      </p:grpSp>
      <p:sp>
        <p:nvSpPr>
          <p:cNvPr id="31" name="Arc 6"/>
          <p:cNvSpPr>
            <a:spLocks noChangeArrowheads="1"/>
          </p:cNvSpPr>
          <p:nvPr/>
        </p:nvSpPr>
        <p:spPr bwMode="auto">
          <a:xfrm rot="2392562" flipH="1" flipV="1">
            <a:off x="6328834" y="3714750"/>
            <a:ext cx="1297517" cy="1092200"/>
          </a:xfrm>
          <a:custGeom>
            <a:avLst/>
            <a:gdLst>
              <a:gd name="T0" fmla="*/ 0 w 26398"/>
              <a:gd name="T1" fmla="*/ 0 h 30027"/>
              <a:gd name="T2" fmla="*/ 0 w 26398"/>
              <a:gd name="T3" fmla="*/ 0 h 30027"/>
              <a:gd name="T4" fmla="*/ 0 w 26398"/>
              <a:gd name="T5" fmla="*/ 0 h 30027"/>
              <a:gd name="T6" fmla="*/ 0 w 26398"/>
              <a:gd name="T7" fmla="*/ 0 h 30027"/>
              <a:gd name="T8" fmla="*/ 0 w 26398"/>
              <a:gd name="T9" fmla="*/ 0 h 30027"/>
              <a:gd name="T10" fmla="*/ 0 w 26398"/>
              <a:gd name="T11" fmla="*/ 0 h 30027"/>
              <a:gd name="T12" fmla="*/ 0 w 26398"/>
              <a:gd name="T13" fmla="*/ 0 h 30027"/>
              <a:gd name="T14" fmla="*/ 0 w 26398"/>
              <a:gd name="T15" fmla="*/ 0 h 30027"/>
              <a:gd name="T16" fmla="*/ 0 w 26398"/>
              <a:gd name="T17" fmla="*/ 0 h 30027"/>
              <a:gd name="T18" fmla="*/ 0 w 26398"/>
              <a:gd name="T19" fmla="*/ 0 h 3002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398"/>
              <a:gd name="T31" fmla="*/ 0 h 30027"/>
              <a:gd name="T32" fmla="*/ 26398 w 26398"/>
              <a:gd name="T33" fmla="*/ 30027 h 3002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398" h="30027" fill="none">
                <a:moveTo>
                  <a:pt x="-1" y="539"/>
                </a:moveTo>
                <a:cubicBezTo>
                  <a:pt x="1574" y="181"/>
                  <a:pt x="3183" y="-1"/>
                  <a:pt x="4798" y="0"/>
                </a:cubicBezTo>
                <a:cubicBezTo>
                  <a:pt x="16727" y="0"/>
                  <a:pt x="26398" y="9670"/>
                  <a:pt x="26398" y="21600"/>
                </a:cubicBezTo>
                <a:cubicBezTo>
                  <a:pt x="26398" y="24495"/>
                  <a:pt x="25815" y="27361"/>
                  <a:pt x="24686" y="30027"/>
                </a:cubicBezTo>
              </a:path>
              <a:path w="26398" h="30027" stroke="0">
                <a:moveTo>
                  <a:pt x="-1" y="539"/>
                </a:moveTo>
                <a:cubicBezTo>
                  <a:pt x="1574" y="181"/>
                  <a:pt x="3183" y="-1"/>
                  <a:pt x="4798" y="0"/>
                </a:cubicBezTo>
                <a:cubicBezTo>
                  <a:pt x="16727" y="0"/>
                  <a:pt x="26398" y="9670"/>
                  <a:pt x="26398" y="21600"/>
                </a:cubicBezTo>
                <a:cubicBezTo>
                  <a:pt x="26398" y="24495"/>
                  <a:pt x="25815" y="27361"/>
                  <a:pt x="24686" y="30027"/>
                </a:cubicBezTo>
                <a:lnTo>
                  <a:pt x="4798" y="21600"/>
                </a:lnTo>
                <a:lnTo>
                  <a:pt x="-1" y="539"/>
                </a:lnTo>
                <a:close/>
              </a:path>
            </a:pathLst>
          </a:custGeom>
          <a:noFill/>
          <a:ln w="38100">
            <a:solidFill>
              <a:srgbClr val="006600"/>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a:lstStyle/>
          <a:p>
            <a:endParaRPr lang="zh-CN" altLang="en-US"/>
          </a:p>
        </p:txBody>
      </p:sp>
      <p:grpSp>
        <p:nvGrpSpPr>
          <p:cNvPr id="32" name="组合 31"/>
          <p:cNvGrpSpPr/>
          <p:nvPr/>
        </p:nvGrpSpPr>
        <p:grpSpPr bwMode="auto">
          <a:xfrm>
            <a:off x="3280833" y="1001713"/>
            <a:ext cx="5429251" cy="139700"/>
            <a:chOff x="5475255" y="1143000"/>
            <a:chExt cx="1486646" cy="101600"/>
          </a:xfrm>
        </p:grpSpPr>
        <p:cxnSp>
          <p:nvCxnSpPr>
            <p:cNvPr id="33" name="Straight Connector 30"/>
            <p:cNvCxnSpPr/>
            <p:nvPr/>
          </p:nvCxnSpPr>
          <p:spPr>
            <a:xfrm>
              <a:off x="5475255" y="1143000"/>
              <a:ext cx="1486646"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1"/>
            <p:cNvCxnSpPr/>
            <p:nvPr/>
          </p:nvCxnSpPr>
          <p:spPr>
            <a:xfrm>
              <a:off x="5616675" y="1244600"/>
              <a:ext cx="1185260"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5" name="矩形 34"/>
          <p:cNvSpPr/>
          <p:nvPr/>
        </p:nvSpPr>
        <p:spPr>
          <a:xfrm>
            <a:off x="2559051" y="182564"/>
            <a:ext cx="5490606" cy="923330"/>
          </a:xfrm>
          <a:prstGeom prst="rect">
            <a:avLst/>
          </a:prstGeom>
        </p:spPr>
        <p:txBody>
          <a:bodyPr wrap="none">
            <a:spAutoFit/>
          </a:bodyPr>
          <a:lstStyle/>
          <a:p>
            <a:pPr eaLnBrk="0" fontAlgn="auto" hangingPunct="0">
              <a:lnSpc>
                <a:spcPct val="150000"/>
              </a:lnSpc>
              <a:spcBef>
                <a:spcPts val="0"/>
              </a:spcBef>
              <a:spcAft>
                <a:spcPts val="0"/>
              </a:spcAft>
              <a:buFontTx/>
              <a:buNone/>
              <a:defRPr/>
            </a:pPr>
            <a:r>
              <a:rPr lang="zh-CN" altLang="en-US" sz="3600" b="1" dirty="0">
                <a:latin typeface="微软雅黑" panose="020B0503020204020204" pitchFamily="34" charset="-122"/>
                <a:ea typeface="微软雅黑" panose="020B0503020204020204" pitchFamily="34" charset="-122"/>
                <a:cs typeface="+mj-cs"/>
              </a:rPr>
              <a:t> </a:t>
            </a:r>
            <a:r>
              <a:rPr lang="zh-CN" altLang="en-US" sz="3600" b="1" dirty="0" smtClean="0">
                <a:latin typeface="微软雅黑" panose="020B0503020204020204" pitchFamily="34" charset="-122"/>
                <a:ea typeface="微软雅黑" panose="020B0503020204020204" pitchFamily="34" charset="-122"/>
                <a:cs typeface="+mj-cs"/>
              </a:rPr>
              <a:t>    </a:t>
            </a:r>
            <a:r>
              <a:rPr lang="zh-CN" altLang="zh-CN" sz="3600" b="1" dirty="0" smtClean="0">
                <a:latin typeface="微软雅黑" panose="020B0503020204020204" pitchFamily="34" charset="-122"/>
                <a:ea typeface="微软雅黑" panose="020B0503020204020204" pitchFamily="34" charset="-122"/>
                <a:cs typeface="+mj-cs"/>
              </a:rPr>
              <a:t>财务管理</a:t>
            </a:r>
            <a:r>
              <a:rPr lang="zh-CN" altLang="zh-CN" sz="3600" b="1" dirty="0">
                <a:latin typeface="微软雅黑" panose="020B0503020204020204" pitchFamily="34" charset="-122"/>
                <a:ea typeface="微软雅黑" panose="020B0503020204020204" pitchFamily="34" charset="-122"/>
                <a:cs typeface="+mj-cs"/>
              </a:rPr>
              <a:t>中的杠杆效应</a:t>
            </a:r>
            <a:endParaRPr lang="en-US" altLang="zh-CN" sz="3600" b="1" dirty="0">
              <a:latin typeface="微软雅黑" panose="020B0503020204020204" pitchFamily="34" charset="-122"/>
              <a:ea typeface="微软雅黑" panose="020B0503020204020204" pitchFamily="34" charset="-122"/>
              <a:cs typeface="+mj-cs"/>
              <a:sym typeface="黑体" panose="02010609060101010101" pitchFamily="49" charset="-122"/>
            </a:endParaRPr>
          </a:p>
        </p:txBody>
      </p:sp>
      <p:grpSp>
        <p:nvGrpSpPr>
          <p:cNvPr id="41" name="组合 40"/>
          <p:cNvGrpSpPr/>
          <p:nvPr/>
        </p:nvGrpSpPr>
        <p:grpSpPr bwMode="auto">
          <a:xfrm>
            <a:off x="7097184" y="3598863"/>
            <a:ext cx="2641600" cy="939800"/>
            <a:chOff x="7098063" y="3599057"/>
            <a:chExt cx="2641600" cy="939800"/>
          </a:xfrm>
        </p:grpSpPr>
        <p:sp>
          <p:nvSpPr>
            <p:cNvPr id="65552" name="AutoShape 3"/>
            <p:cNvSpPr>
              <a:spLocks noChangeArrowheads="1"/>
            </p:cNvSpPr>
            <p:nvPr/>
          </p:nvSpPr>
          <p:spPr bwMode="auto">
            <a:xfrm>
              <a:off x="7733063" y="4234057"/>
              <a:ext cx="406400" cy="304800"/>
            </a:xfrm>
            <a:prstGeom prst="triangle">
              <a:avLst>
                <a:gd name="adj" fmla="val 50000"/>
              </a:avLst>
            </a:prstGeom>
            <a:solidFill>
              <a:srgbClr val="FFFF00"/>
            </a:solidFill>
            <a:ln w="38100">
              <a:solidFill>
                <a:srgbClr val="006600"/>
              </a:solidFill>
              <a:miter lim="800000"/>
            </a:ln>
          </p:spPr>
          <p:txBody>
            <a:bodyPr wrap="none"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endParaRPr lang="zh-CN" altLang="en-US" sz="2400">
                <a:latin typeface="Tahoma" panose="020B0604030504040204" pitchFamily="34" charset="0"/>
              </a:endParaRPr>
            </a:p>
          </p:txBody>
        </p:sp>
        <p:sp>
          <p:nvSpPr>
            <p:cNvPr id="65553" name="Line 4"/>
            <p:cNvSpPr>
              <a:spLocks noChangeShapeType="1"/>
            </p:cNvSpPr>
            <p:nvPr/>
          </p:nvSpPr>
          <p:spPr bwMode="auto">
            <a:xfrm flipV="1">
              <a:off x="7098063" y="3599057"/>
              <a:ext cx="2641600" cy="914400"/>
            </a:xfrm>
            <a:prstGeom prst="line">
              <a:avLst/>
            </a:prstGeom>
            <a:noFill/>
            <a:ln w="57150">
              <a:solidFill>
                <a:srgbClr val="9900CC"/>
              </a:solidFill>
              <a:round/>
            </a:ln>
            <a:extLst>
              <a:ext uri="{909E8E84-426E-40DD-AFC4-6F175D3DCCD1}">
                <a14:hiddenFill xmlns:a14="http://schemas.microsoft.com/office/drawing/2010/main">
                  <a:noFill/>
                </a14:hiddenFill>
              </a:ext>
            </a:extLst>
          </p:spPr>
          <p:txBody>
            <a:bodyPr/>
            <a:lstStyle/>
            <a:p>
              <a:endParaRPr lang="zh-CN" altLang="en-US"/>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34" presetClass="entr" presetSubtype="0" fill="hold" nodeType="afterEffect">
                                  <p:stCondLst>
                                    <p:cond delay="0"/>
                                  </p:stCondLst>
                                  <p:childTnLst>
                                    <p:set>
                                      <p:cBhvr>
                                        <p:cTn id="11" dur="1" fill="hold">
                                          <p:stCondLst>
                                            <p:cond delay="0"/>
                                          </p:stCondLst>
                                        </p:cTn>
                                        <p:tgtEl>
                                          <p:spTgt spid="32"/>
                                        </p:tgtEl>
                                        <p:attrNameLst>
                                          <p:attrName>style.visibility</p:attrName>
                                        </p:attrNameLst>
                                      </p:cBhvr>
                                      <p:to>
                                        <p:strVal val="visible"/>
                                      </p:to>
                                    </p:set>
                                    <p:anim from="(-#ppt_w/2)" to="(#ppt_x)" calcmode="lin" valueType="num">
                                      <p:cBhvr>
                                        <p:cTn id="12" dur="600" fill="hold">
                                          <p:stCondLst>
                                            <p:cond delay="0"/>
                                          </p:stCondLst>
                                        </p:cTn>
                                        <p:tgtEl>
                                          <p:spTgt spid="32"/>
                                        </p:tgtEl>
                                        <p:attrNameLst>
                                          <p:attrName>ppt_x</p:attrName>
                                        </p:attrNameLst>
                                      </p:cBhvr>
                                    </p:anim>
                                    <p:anim from="0" to="-1.0" calcmode="lin" valueType="num">
                                      <p:cBhvr>
                                        <p:cTn id="13" dur="200" decel="50000" autoRev="1" fill="hold">
                                          <p:stCondLst>
                                            <p:cond delay="600"/>
                                          </p:stCondLst>
                                        </p:cTn>
                                        <p:tgtEl>
                                          <p:spTgt spid="32"/>
                                        </p:tgtEl>
                                        <p:attrNameLst>
                                          <p:attrName>xshear</p:attrName>
                                        </p:attrNameLst>
                                      </p:cBhvr>
                                    </p:anim>
                                    <p:animScale>
                                      <p:cBhvr>
                                        <p:cTn id="14" dur="200" decel="100000" autoRev="1" fill="hold">
                                          <p:stCondLst>
                                            <p:cond delay="600"/>
                                          </p:stCondLst>
                                        </p:cTn>
                                        <p:tgtEl>
                                          <p:spTgt spid="32"/>
                                        </p:tgtEl>
                                      </p:cBhvr>
                                      <p:from x="100000" y="100000"/>
                                      <p:to x="80000" y="100000"/>
                                    </p:animScale>
                                    <p:anim by="(#ppt_h/3+#ppt_w*0.1)" calcmode="lin" valueType="num">
                                      <p:cBhvr additive="sum">
                                        <p:cTn id="15" dur="200" decel="100000" autoRev="1" fill="hold">
                                          <p:stCondLst>
                                            <p:cond delay="600"/>
                                          </p:stCondLst>
                                        </p:cTn>
                                        <p:tgtEl>
                                          <p:spTgt spid="32"/>
                                        </p:tgtEl>
                                        <p:attrNameLst>
                                          <p:attrName>ppt_x</p:attrName>
                                        </p:attrNameLst>
                                      </p:cBhvr>
                                    </p:anim>
                                  </p:childTnLst>
                                </p:cTn>
                              </p:par>
                            </p:childTnLst>
                          </p:cTn>
                        </p:par>
                        <p:par>
                          <p:cTn id="16" fill="hold">
                            <p:stCondLst>
                              <p:cond delay="1500"/>
                            </p:stCondLst>
                            <p:childTnLst>
                              <p:par>
                                <p:cTn id="17" presetID="12" presetClass="entr" presetSubtype="1" fill="hold" nodeType="after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slide(fromTop)">
                                      <p:cBhvr>
                                        <p:cTn id="19" dur="500"/>
                                        <p:tgtEl>
                                          <p:spTgt spid="19"/>
                                        </p:tgtEl>
                                      </p:cBhvr>
                                    </p:animEffect>
                                  </p:childTnLst>
                                </p:cTn>
                              </p:par>
                            </p:childTnLst>
                          </p:cTn>
                        </p:par>
                        <p:par>
                          <p:cTn id="20" fill="hold">
                            <p:stCondLst>
                              <p:cond delay="2000"/>
                            </p:stCondLst>
                            <p:childTnLst>
                              <p:par>
                                <p:cTn id="21" presetID="1" presetClass="entr" presetSubtype="0"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par>
                          <p:cTn id="23" fill="hold">
                            <p:stCondLst>
                              <p:cond delay="2000"/>
                            </p:stCondLst>
                            <p:childTnLst>
                              <p:par>
                                <p:cTn id="24" presetID="32" presetClass="emph" presetSubtype="0" fill="hold" nodeType="afterEffect">
                                  <p:stCondLst>
                                    <p:cond delay="0"/>
                                  </p:stCondLst>
                                  <p:childTnLst>
                                    <p:animClr clrSpc="rgb" dir="cw">
                                      <p:cBhvr override="childStyle">
                                        <p:cTn id="25" dur="100" fill="hold"/>
                                        <p:tgtEl>
                                          <p:spTgt spid="16"/>
                                        </p:tgtEl>
                                        <p:attrNameLst>
                                          <p:attrName>style.color</p:attrName>
                                        </p:attrNameLst>
                                      </p:cBhvr>
                                      <p:to>
                                        <a:schemeClr val="accent2"/>
                                      </p:to>
                                    </p:animClr>
                                    <p:animClr clrSpc="rgb" dir="cw">
                                      <p:cBhvr>
                                        <p:cTn id="26" dur="100" fill="hold"/>
                                        <p:tgtEl>
                                          <p:spTgt spid="16"/>
                                        </p:tgtEl>
                                        <p:attrNameLst>
                                          <p:attrName>fillcolor</p:attrName>
                                        </p:attrNameLst>
                                      </p:cBhvr>
                                      <p:to>
                                        <a:schemeClr val="accent2"/>
                                      </p:to>
                                    </p:animClr>
                                    <p:set>
                                      <p:cBhvr>
                                        <p:cTn id="27" dur="100" fill="hold"/>
                                        <p:tgtEl>
                                          <p:spTgt spid="16"/>
                                        </p:tgtEl>
                                        <p:attrNameLst>
                                          <p:attrName>fill.type</p:attrName>
                                        </p:attrNameLst>
                                      </p:cBhvr>
                                      <p:to>
                                        <p:strVal val="solid"/>
                                      </p:to>
                                    </p:set>
                                    <p:set>
                                      <p:cBhvr>
                                        <p:cTn id="28" dur="100" fill="hold"/>
                                        <p:tgtEl>
                                          <p:spTgt spid="16"/>
                                        </p:tgtEl>
                                        <p:attrNameLst>
                                          <p:attrName>fill.on</p:attrName>
                                        </p:attrNameLst>
                                      </p:cBhvr>
                                      <p:to>
                                        <p:strVal val="true"/>
                                      </p:to>
                                    </p:set>
                                    <p:animRot by="120000">
                                      <p:cBhvr>
                                        <p:cTn id="29" dur="100" fill="hold">
                                          <p:stCondLst>
                                            <p:cond delay="0"/>
                                          </p:stCondLst>
                                        </p:cTn>
                                        <p:tgtEl>
                                          <p:spTgt spid="16"/>
                                        </p:tgtEl>
                                        <p:attrNameLst>
                                          <p:attrName>r</p:attrName>
                                        </p:attrNameLst>
                                      </p:cBhvr>
                                    </p:animRot>
                                    <p:animRot by="-240000">
                                      <p:cBhvr>
                                        <p:cTn id="30" dur="200" fill="hold">
                                          <p:stCondLst>
                                            <p:cond delay="200"/>
                                          </p:stCondLst>
                                        </p:cTn>
                                        <p:tgtEl>
                                          <p:spTgt spid="16"/>
                                        </p:tgtEl>
                                        <p:attrNameLst>
                                          <p:attrName>r</p:attrName>
                                        </p:attrNameLst>
                                      </p:cBhvr>
                                    </p:animRot>
                                    <p:animRot by="240000">
                                      <p:cBhvr>
                                        <p:cTn id="31" dur="200" fill="hold">
                                          <p:stCondLst>
                                            <p:cond delay="400"/>
                                          </p:stCondLst>
                                        </p:cTn>
                                        <p:tgtEl>
                                          <p:spTgt spid="16"/>
                                        </p:tgtEl>
                                        <p:attrNameLst>
                                          <p:attrName>r</p:attrName>
                                        </p:attrNameLst>
                                      </p:cBhvr>
                                    </p:animRot>
                                    <p:animRot by="-240000">
                                      <p:cBhvr>
                                        <p:cTn id="32" dur="200" fill="hold">
                                          <p:stCondLst>
                                            <p:cond delay="600"/>
                                          </p:stCondLst>
                                        </p:cTn>
                                        <p:tgtEl>
                                          <p:spTgt spid="16"/>
                                        </p:tgtEl>
                                        <p:attrNameLst>
                                          <p:attrName>r</p:attrName>
                                        </p:attrNameLst>
                                      </p:cBhvr>
                                    </p:animRot>
                                    <p:animRot by="120000">
                                      <p:cBhvr>
                                        <p:cTn id="33" dur="200" fill="hold">
                                          <p:stCondLst>
                                            <p:cond delay="800"/>
                                          </p:stCondLst>
                                        </p:cTn>
                                        <p:tgtEl>
                                          <p:spTgt spid="16"/>
                                        </p:tgtEl>
                                        <p:attrNameLst>
                                          <p:attrName>r</p:attrName>
                                        </p:attrNameLst>
                                      </p:cBhvr>
                                    </p:animRot>
                                  </p:childTnLst>
                                </p:cTn>
                              </p:par>
                            </p:childTnLst>
                          </p:cTn>
                        </p:par>
                        <p:par>
                          <p:cTn id="34" fill="hold">
                            <p:stCondLst>
                              <p:cond delay="3000"/>
                            </p:stCondLst>
                            <p:childTnLst>
                              <p:par>
                                <p:cTn id="35" presetID="2" presetClass="entr" presetSubtype="4" fill="hold" grpId="0" nodeType="afterEffect">
                                  <p:stCondLst>
                                    <p:cond delay="0"/>
                                  </p:stCondLst>
                                  <p:childTnLst>
                                    <p:set>
                                      <p:cBhvr>
                                        <p:cTn id="36" dur="1" fill="hold">
                                          <p:stCondLst>
                                            <p:cond delay="0"/>
                                          </p:stCondLst>
                                        </p:cTn>
                                        <p:tgtEl>
                                          <p:spTgt spid="23"/>
                                        </p:tgtEl>
                                        <p:attrNameLst>
                                          <p:attrName>style.visibility</p:attrName>
                                        </p:attrNameLst>
                                      </p:cBhvr>
                                      <p:to>
                                        <p:strVal val="visible"/>
                                      </p:to>
                                    </p:set>
                                    <p:anim calcmode="lin" valueType="num">
                                      <p:cBhvr additive="base">
                                        <p:cTn id="37" dur="500" fill="hold"/>
                                        <p:tgtEl>
                                          <p:spTgt spid="23"/>
                                        </p:tgtEl>
                                        <p:attrNameLst>
                                          <p:attrName>ppt_x</p:attrName>
                                        </p:attrNameLst>
                                      </p:cBhvr>
                                      <p:tavLst>
                                        <p:tav tm="0">
                                          <p:val>
                                            <p:strVal val="#ppt_x"/>
                                          </p:val>
                                        </p:tav>
                                        <p:tav tm="100000">
                                          <p:val>
                                            <p:strVal val="#ppt_x"/>
                                          </p:val>
                                        </p:tav>
                                      </p:tavLst>
                                    </p:anim>
                                    <p:anim calcmode="lin" valueType="num">
                                      <p:cBhvr additive="base">
                                        <p:cTn id="38" dur="500" fill="hold"/>
                                        <p:tgtEl>
                                          <p:spTgt spid="23"/>
                                        </p:tgtEl>
                                        <p:attrNameLst>
                                          <p:attrName>ppt_y</p:attrName>
                                        </p:attrNameLst>
                                      </p:cBhvr>
                                      <p:tavLst>
                                        <p:tav tm="0">
                                          <p:val>
                                            <p:strVal val="1+#ppt_h/2"/>
                                          </p:val>
                                        </p:tav>
                                        <p:tav tm="100000">
                                          <p:val>
                                            <p:strVal val="#ppt_y"/>
                                          </p:val>
                                        </p:tav>
                                      </p:tavLst>
                                    </p:anim>
                                  </p:childTnLst>
                                </p:cTn>
                              </p:par>
                            </p:childTnLst>
                          </p:cTn>
                        </p:par>
                        <p:par>
                          <p:cTn id="39" fill="hold">
                            <p:stCondLst>
                              <p:cond delay="3500"/>
                            </p:stCondLst>
                            <p:childTnLst>
                              <p:par>
                                <p:cTn id="40" presetID="2" presetClass="entr" presetSubtype="4" fill="hold" grpId="0" nodeType="afterEffect">
                                  <p:stCondLst>
                                    <p:cond delay="0"/>
                                  </p:stCondLst>
                                  <p:childTnLst>
                                    <p:set>
                                      <p:cBhvr>
                                        <p:cTn id="41" dur="1" fill="hold">
                                          <p:stCondLst>
                                            <p:cond delay="0"/>
                                          </p:stCondLst>
                                        </p:cTn>
                                        <p:tgtEl>
                                          <p:spTgt spid="152587"/>
                                        </p:tgtEl>
                                        <p:attrNameLst>
                                          <p:attrName>style.visibility</p:attrName>
                                        </p:attrNameLst>
                                      </p:cBhvr>
                                      <p:to>
                                        <p:strVal val="visible"/>
                                      </p:to>
                                    </p:set>
                                    <p:anim calcmode="lin" valueType="num">
                                      <p:cBhvr additive="base">
                                        <p:cTn id="42" dur="500" fill="hold"/>
                                        <p:tgtEl>
                                          <p:spTgt spid="152587"/>
                                        </p:tgtEl>
                                        <p:attrNameLst>
                                          <p:attrName>ppt_x</p:attrName>
                                        </p:attrNameLst>
                                      </p:cBhvr>
                                      <p:tavLst>
                                        <p:tav tm="0">
                                          <p:val>
                                            <p:strVal val="#ppt_x"/>
                                          </p:val>
                                        </p:tav>
                                        <p:tav tm="100000">
                                          <p:val>
                                            <p:strVal val="#ppt_x"/>
                                          </p:val>
                                        </p:tav>
                                      </p:tavLst>
                                    </p:anim>
                                    <p:anim calcmode="lin" valueType="num">
                                      <p:cBhvr additive="base">
                                        <p:cTn id="43" dur="500" fill="hold"/>
                                        <p:tgtEl>
                                          <p:spTgt spid="152587"/>
                                        </p:tgtEl>
                                        <p:attrNameLst>
                                          <p:attrName>ppt_y</p:attrName>
                                        </p:attrNameLst>
                                      </p:cBhvr>
                                      <p:tavLst>
                                        <p:tav tm="0">
                                          <p:val>
                                            <p:strVal val="1+#ppt_h/2"/>
                                          </p:val>
                                        </p:tav>
                                        <p:tav tm="100000">
                                          <p:val>
                                            <p:strVal val="#ppt_y"/>
                                          </p:val>
                                        </p:tav>
                                      </p:tavLst>
                                    </p:anim>
                                  </p:childTnLst>
                                </p:cTn>
                              </p:par>
                            </p:childTnLst>
                          </p:cTn>
                        </p:par>
                        <p:par>
                          <p:cTn id="44" fill="hold">
                            <p:stCondLst>
                              <p:cond delay="4000"/>
                            </p:stCondLst>
                            <p:childTnLst>
                              <p:par>
                                <p:cTn id="45" presetID="12" presetClass="entr" presetSubtype="4" fill="hold" grpId="0" nodeType="afterEffect">
                                  <p:stCondLst>
                                    <p:cond delay="0"/>
                                  </p:stCondLst>
                                  <p:childTnLst>
                                    <p:set>
                                      <p:cBhvr>
                                        <p:cTn id="46" dur="1" fill="hold">
                                          <p:stCondLst>
                                            <p:cond delay="0"/>
                                          </p:stCondLst>
                                        </p:cTn>
                                        <p:tgtEl>
                                          <p:spTgt spid="152584"/>
                                        </p:tgtEl>
                                        <p:attrNameLst>
                                          <p:attrName>style.visibility</p:attrName>
                                        </p:attrNameLst>
                                      </p:cBhvr>
                                      <p:to>
                                        <p:strVal val="visible"/>
                                      </p:to>
                                    </p:set>
                                    <p:animEffect transition="in" filter="slide(fromBottom)">
                                      <p:cBhvr>
                                        <p:cTn id="47" dur="500"/>
                                        <p:tgtEl>
                                          <p:spTgt spid="152584"/>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31"/>
                                        </p:tgtEl>
                                        <p:attrNameLst>
                                          <p:attrName>style.visibility</p:attrName>
                                        </p:attrNameLst>
                                      </p:cBhvr>
                                      <p:to>
                                        <p:strVal val="visible"/>
                                      </p:to>
                                    </p:set>
                                    <p:anim calcmode="lin" valueType="num">
                                      <p:cBhvr additive="base">
                                        <p:cTn id="52" dur="500" fill="hold"/>
                                        <p:tgtEl>
                                          <p:spTgt spid="31"/>
                                        </p:tgtEl>
                                        <p:attrNameLst>
                                          <p:attrName>ppt_x</p:attrName>
                                        </p:attrNameLst>
                                      </p:cBhvr>
                                      <p:tavLst>
                                        <p:tav tm="0">
                                          <p:val>
                                            <p:strVal val="#ppt_x"/>
                                          </p:val>
                                        </p:tav>
                                        <p:tav tm="100000">
                                          <p:val>
                                            <p:strVal val="#ppt_x"/>
                                          </p:val>
                                        </p:tav>
                                      </p:tavLst>
                                    </p:anim>
                                    <p:anim calcmode="lin" valueType="num">
                                      <p:cBhvr additive="base">
                                        <p:cTn id="53" dur="500" fill="hold"/>
                                        <p:tgtEl>
                                          <p:spTgt spid="31"/>
                                        </p:tgtEl>
                                        <p:attrNameLst>
                                          <p:attrName>ppt_y</p:attrName>
                                        </p:attrNameLst>
                                      </p:cBhvr>
                                      <p:tavLst>
                                        <p:tav tm="0">
                                          <p:val>
                                            <p:strVal val="1+#ppt_h/2"/>
                                          </p:val>
                                        </p:tav>
                                        <p:tav tm="100000">
                                          <p:val>
                                            <p:strVal val="#ppt_y"/>
                                          </p:val>
                                        </p:tav>
                                      </p:tavLst>
                                    </p:anim>
                                  </p:childTnLst>
                                </p:cTn>
                              </p:par>
                            </p:childTnLst>
                          </p:cTn>
                        </p:par>
                        <p:par>
                          <p:cTn id="54" fill="hold">
                            <p:stCondLst>
                              <p:cond delay="500"/>
                            </p:stCondLst>
                            <p:childTnLst>
                              <p:par>
                                <p:cTn id="55" presetID="12" presetClass="entr" presetSubtype="4" fill="hold" nodeType="afterEffect">
                                  <p:stCondLst>
                                    <p:cond delay="0"/>
                                  </p:stCondLst>
                                  <p:childTnLst>
                                    <p:set>
                                      <p:cBhvr>
                                        <p:cTn id="56" dur="1" fill="hold">
                                          <p:stCondLst>
                                            <p:cond delay="0"/>
                                          </p:stCondLst>
                                        </p:cTn>
                                        <p:tgtEl>
                                          <p:spTgt spid="41"/>
                                        </p:tgtEl>
                                        <p:attrNameLst>
                                          <p:attrName>style.visibility</p:attrName>
                                        </p:attrNameLst>
                                      </p:cBhvr>
                                      <p:to>
                                        <p:strVal val="visible"/>
                                      </p:to>
                                    </p:set>
                                    <p:animEffect transition="in" filter="slide(fromBottom)">
                                      <p:cBhvr>
                                        <p:cTn id="57" dur="500"/>
                                        <p:tgtEl>
                                          <p:spTgt spid="41"/>
                                        </p:tgtEl>
                                      </p:cBhvr>
                                    </p:animEffect>
                                  </p:childTnLst>
                                </p:cTn>
                              </p:par>
                            </p:childTnLst>
                          </p:cTn>
                        </p:par>
                        <p:par>
                          <p:cTn id="58" fill="hold">
                            <p:stCondLst>
                              <p:cond delay="1000"/>
                            </p:stCondLst>
                            <p:childTnLst>
                              <p:par>
                                <p:cTn id="59" presetID="32" presetClass="emph" presetSubtype="0" fill="hold" nodeType="afterEffect">
                                  <p:stCondLst>
                                    <p:cond delay="0"/>
                                  </p:stCondLst>
                                  <p:childTnLst>
                                    <p:animClr clrSpc="rgb" dir="cw">
                                      <p:cBhvr override="childStyle">
                                        <p:cTn id="60" dur="100" fill="hold"/>
                                        <p:tgtEl>
                                          <p:spTgt spid="41"/>
                                        </p:tgtEl>
                                        <p:attrNameLst>
                                          <p:attrName>style.color</p:attrName>
                                        </p:attrNameLst>
                                      </p:cBhvr>
                                      <p:to>
                                        <a:schemeClr val="accent2"/>
                                      </p:to>
                                    </p:animClr>
                                    <p:animClr clrSpc="rgb" dir="cw">
                                      <p:cBhvr>
                                        <p:cTn id="61" dur="100" fill="hold"/>
                                        <p:tgtEl>
                                          <p:spTgt spid="41"/>
                                        </p:tgtEl>
                                        <p:attrNameLst>
                                          <p:attrName>fillcolor</p:attrName>
                                        </p:attrNameLst>
                                      </p:cBhvr>
                                      <p:to>
                                        <a:schemeClr val="accent2"/>
                                      </p:to>
                                    </p:animClr>
                                    <p:set>
                                      <p:cBhvr>
                                        <p:cTn id="62" dur="100" fill="hold"/>
                                        <p:tgtEl>
                                          <p:spTgt spid="41"/>
                                        </p:tgtEl>
                                        <p:attrNameLst>
                                          <p:attrName>fill.type</p:attrName>
                                        </p:attrNameLst>
                                      </p:cBhvr>
                                      <p:to>
                                        <p:strVal val="solid"/>
                                      </p:to>
                                    </p:set>
                                    <p:set>
                                      <p:cBhvr>
                                        <p:cTn id="63" dur="100" fill="hold"/>
                                        <p:tgtEl>
                                          <p:spTgt spid="41"/>
                                        </p:tgtEl>
                                        <p:attrNameLst>
                                          <p:attrName>fill.on</p:attrName>
                                        </p:attrNameLst>
                                      </p:cBhvr>
                                      <p:to>
                                        <p:strVal val="true"/>
                                      </p:to>
                                    </p:set>
                                    <p:animRot by="120000">
                                      <p:cBhvr>
                                        <p:cTn id="64" dur="100" fill="hold">
                                          <p:stCondLst>
                                            <p:cond delay="0"/>
                                          </p:stCondLst>
                                        </p:cTn>
                                        <p:tgtEl>
                                          <p:spTgt spid="41"/>
                                        </p:tgtEl>
                                        <p:attrNameLst>
                                          <p:attrName>r</p:attrName>
                                        </p:attrNameLst>
                                      </p:cBhvr>
                                    </p:animRot>
                                    <p:animRot by="-240000">
                                      <p:cBhvr>
                                        <p:cTn id="65" dur="200" fill="hold">
                                          <p:stCondLst>
                                            <p:cond delay="200"/>
                                          </p:stCondLst>
                                        </p:cTn>
                                        <p:tgtEl>
                                          <p:spTgt spid="41"/>
                                        </p:tgtEl>
                                        <p:attrNameLst>
                                          <p:attrName>r</p:attrName>
                                        </p:attrNameLst>
                                      </p:cBhvr>
                                    </p:animRot>
                                    <p:animRot by="240000">
                                      <p:cBhvr>
                                        <p:cTn id="66" dur="200" fill="hold">
                                          <p:stCondLst>
                                            <p:cond delay="400"/>
                                          </p:stCondLst>
                                        </p:cTn>
                                        <p:tgtEl>
                                          <p:spTgt spid="41"/>
                                        </p:tgtEl>
                                        <p:attrNameLst>
                                          <p:attrName>r</p:attrName>
                                        </p:attrNameLst>
                                      </p:cBhvr>
                                    </p:animRot>
                                    <p:animRot by="-240000">
                                      <p:cBhvr>
                                        <p:cTn id="67" dur="200" fill="hold">
                                          <p:stCondLst>
                                            <p:cond delay="600"/>
                                          </p:stCondLst>
                                        </p:cTn>
                                        <p:tgtEl>
                                          <p:spTgt spid="41"/>
                                        </p:tgtEl>
                                        <p:attrNameLst>
                                          <p:attrName>r</p:attrName>
                                        </p:attrNameLst>
                                      </p:cBhvr>
                                    </p:animRot>
                                    <p:animRot by="120000">
                                      <p:cBhvr>
                                        <p:cTn id="68" dur="200" fill="hold">
                                          <p:stCondLst>
                                            <p:cond delay="800"/>
                                          </p:stCondLst>
                                        </p:cTn>
                                        <p:tgtEl>
                                          <p:spTgt spid="41"/>
                                        </p:tgtEl>
                                        <p:attrNameLst>
                                          <p:attrName>r</p:attrName>
                                        </p:attrNameLst>
                                      </p:cBhvr>
                                    </p:animRot>
                                  </p:childTnLst>
                                </p:cTn>
                              </p:par>
                            </p:childTnLst>
                          </p:cTn>
                        </p:par>
                        <p:par>
                          <p:cTn id="69" fill="hold">
                            <p:stCondLst>
                              <p:cond delay="2000"/>
                            </p:stCondLst>
                            <p:childTnLst>
                              <p:par>
                                <p:cTn id="70" presetID="2" presetClass="entr" presetSubtype="4" fill="hold" nodeType="afterEffect">
                                  <p:stCondLst>
                                    <p:cond delay="0"/>
                                  </p:stCondLst>
                                  <p:childTnLst>
                                    <p:set>
                                      <p:cBhvr>
                                        <p:cTn id="71" dur="1" fill="hold">
                                          <p:stCondLst>
                                            <p:cond delay="0"/>
                                          </p:stCondLst>
                                        </p:cTn>
                                        <p:tgtEl>
                                          <p:spTgt spid="36"/>
                                        </p:tgtEl>
                                        <p:attrNameLst>
                                          <p:attrName>style.visibility</p:attrName>
                                        </p:attrNameLst>
                                      </p:cBhvr>
                                      <p:to>
                                        <p:strVal val="visible"/>
                                      </p:to>
                                    </p:set>
                                    <p:anim calcmode="lin" valueType="num">
                                      <p:cBhvr additive="base">
                                        <p:cTn id="72" dur="500" fill="hold"/>
                                        <p:tgtEl>
                                          <p:spTgt spid="36"/>
                                        </p:tgtEl>
                                        <p:attrNameLst>
                                          <p:attrName>ppt_x</p:attrName>
                                        </p:attrNameLst>
                                      </p:cBhvr>
                                      <p:tavLst>
                                        <p:tav tm="0">
                                          <p:val>
                                            <p:strVal val="#ppt_x"/>
                                          </p:val>
                                        </p:tav>
                                        <p:tav tm="100000">
                                          <p:val>
                                            <p:strVal val="#ppt_x"/>
                                          </p:val>
                                        </p:tav>
                                      </p:tavLst>
                                    </p:anim>
                                    <p:anim calcmode="lin" valueType="num">
                                      <p:cBhvr additive="base">
                                        <p:cTn id="73" dur="500" fill="hold"/>
                                        <p:tgtEl>
                                          <p:spTgt spid="36"/>
                                        </p:tgtEl>
                                        <p:attrNameLst>
                                          <p:attrName>ppt_y</p:attrName>
                                        </p:attrNameLst>
                                      </p:cBhvr>
                                      <p:tavLst>
                                        <p:tav tm="0">
                                          <p:val>
                                            <p:strVal val="1+#ppt_h/2"/>
                                          </p:val>
                                        </p:tav>
                                        <p:tav tm="100000">
                                          <p:val>
                                            <p:strVal val="#ppt_y"/>
                                          </p:val>
                                        </p:tav>
                                      </p:tavLst>
                                    </p:anim>
                                  </p:childTnLst>
                                </p:cTn>
                              </p:par>
                            </p:childTnLst>
                          </p:cTn>
                        </p:par>
                        <p:par>
                          <p:cTn id="74" fill="hold">
                            <p:stCondLst>
                              <p:cond delay="2500"/>
                            </p:stCondLst>
                            <p:childTnLst>
                              <p:par>
                                <p:cTn id="75" presetID="12" presetClass="entr" presetSubtype="4" fill="hold" grpId="0" nodeType="afterEffect">
                                  <p:stCondLst>
                                    <p:cond delay="0"/>
                                  </p:stCondLst>
                                  <p:childTnLst>
                                    <p:set>
                                      <p:cBhvr>
                                        <p:cTn id="76" dur="1" fill="hold">
                                          <p:stCondLst>
                                            <p:cond delay="0"/>
                                          </p:stCondLst>
                                        </p:cTn>
                                        <p:tgtEl>
                                          <p:spTgt spid="152585"/>
                                        </p:tgtEl>
                                        <p:attrNameLst>
                                          <p:attrName>style.visibility</p:attrName>
                                        </p:attrNameLst>
                                      </p:cBhvr>
                                      <p:to>
                                        <p:strVal val="visible"/>
                                      </p:to>
                                    </p:set>
                                    <p:animEffect transition="in" filter="slide(fromBottom)">
                                      <p:cBhvr>
                                        <p:cTn id="77" dur="500"/>
                                        <p:tgtEl>
                                          <p:spTgt spid="152585"/>
                                        </p:tgtEl>
                                      </p:cBhvr>
                                    </p:animEffect>
                                  </p:childTnLst>
                                </p:cTn>
                              </p:par>
                            </p:childTnLst>
                          </p:cTn>
                        </p:par>
                      </p:childTnLst>
                    </p:cTn>
                  </p:par>
                  <p:par>
                    <p:cTn id="78" fill="hold">
                      <p:stCondLst>
                        <p:cond delay="indefinite"/>
                      </p:stCondLst>
                      <p:childTnLst>
                        <p:par>
                          <p:cTn id="79" fill="hold">
                            <p:stCondLst>
                              <p:cond delay="0"/>
                            </p:stCondLst>
                            <p:childTnLst>
                              <p:par>
                                <p:cTn id="80" presetID="12" presetClass="entr" presetSubtype="4" fill="hold" nodeType="clickEffect">
                                  <p:stCondLst>
                                    <p:cond delay="0"/>
                                  </p:stCondLst>
                                  <p:childTnLst>
                                    <p:set>
                                      <p:cBhvr>
                                        <p:cTn id="81" dur="1" fill="hold">
                                          <p:stCondLst>
                                            <p:cond delay="0"/>
                                          </p:stCondLst>
                                        </p:cTn>
                                        <p:tgtEl>
                                          <p:spTgt spid="37"/>
                                        </p:tgtEl>
                                        <p:attrNameLst>
                                          <p:attrName>style.visibility</p:attrName>
                                        </p:attrNameLst>
                                      </p:cBhvr>
                                      <p:to>
                                        <p:strVal val="visible"/>
                                      </p:to>
                                    </p:set>
                                    <p:animEffect transition="in" filter="slide(fromBottom)">
                                      <p:cBhvr>
                                        <p:cTn id="82" dur="500"/>
                                        <p:tgtEl>
                                          <p:spTgt spid="37"/>
                                        </p:tgtEl>
                                      </p:cBhvr>
                                    </p:animEffect>
                                  </p:childTnLst>
                                </p:cTn>
                              </p:par>
                            </p:childTnLst>
                          </p:cTn>
                        </p:par>
                        <p:par>
                          <p:cTn id="83" fill="hold">
                            <p:stCondLst>
                              <p:cond delay="500"/>
                            </p:stCondLst>
                            <p:childTnLst>
                              <p:par>
                                <p:cTn id="84" presetID="22" presetClass="entr" presetSubtype="8" fill="hold" grpId="0" nodeType="afterEffect">
                                  <p:stCondLst>
                                    <p:cond delay="0"/>
                                  </p:stCondLst>
                                  <p:childTnLst>
                                    <p:set>
                                      <p:cBhvr>
                                        <p:cTn id="85" dur="1" fill="hold">
                                          <p:stCondLst>
                                            <p:cond delay="0"/>
                                          </p:stCondLst>
                                        </p:cTn>
                                        <p:tgtEl>
                                          <p:spTgt spid="27"/>
                                        </p:tgtEl>
                                        <p:attrNameLst>
                                          <p:attrName>style.visibility</p:attrName>
                                        </p:attrNameLst>
                                      </p:cBhvr>
                                      <p:to>
                                        <p:strVal val="visible"/>
                                      </p:to>
                                    </p:set>
                                    <p:animEffect transition="in" filter="wipe(left)">
                                      <p:cBhvr>
                                        <p:cTn id="8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52584" grpId="0"/>
      <p:bldP spid="152585" grpId="0"/>
      <p:bldP spid="152587" grpId="0"/>
      <p:bldP spid="23" grpId="0" animBg="1"/>
      <p:bldP spid="31" grpId="0" animBg="1"/>
      <p:bldP spid="3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灯片编号占位符 3"/>
          <p:cNvSpPr txBox="1">
            <a:spLocks noGrp="1" noChangeArrowheads="1"/>
          </p:cNvSpPr>
          <p:nvPr/>
        </p:nvSpPr>
        <p:spPr bwMode="auto">
          <a:xfrm>
            <a:off x="11432118" y="6313488"/>
            <a:ext cx="484716"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eaLnBrk="1" hangingPunct="1"/>
            <a:fld id="{BEE0F301-365B-4C57-871F-BDE6992F9CC7}" type="slidenum">
              <a:rPr lang="zh-CN" altLang="en-US" sz="1400" b="1">
                <a:latin typeface="Tahoma" panose="020B0604030504040204" pitchFamily="34" charset="0"/>
              </a:rPr>
            </a:fld>
            <a:endParaRPr lang="en-US" altLang="zh-CN" sz="1400" b="1">
              <a:latin typeface="Tahoma" panose="020B0604030504040204" pitchFamily="34" charset="0"/>
            </a:endParaRPr>
          </a:p>
        </p:txBody>
      </p:sp>
      <p:grpSp>
        <p:nvGrpSpPr>
          <p:cNvPr id="2" name="组合 8"/>
          <p:cNvGrpSpPr/>
          <p:nvPr/>
        </p:nvGrpSpPr>
        <p:grpSpPr bwMode="auto">
          <a:xfrm>
            <a:off x="4078817" y="900114"/>
            <a:ext cx="3860800" cy="130175"/>
            <a:chOff x="5475255" y="1143000"/>
            <a:chExt cx="1486646" cy="101600"/>
          </a:xfrm>
        </p:grpSpPr>
        <p:cxnSp>
          <p:nvCxnSpPr>
            <p:cNvPr id="10" name="Straight Connector 30"/>
            <p:cNvCxnSpPr/>
            <p:nvPr/>
          </p:nvCxnSpPr>
          <p:spPr>
            <a:xfrm>
              <a:off x="5475255" y="1143000"/>
              <a:ext cx="1486646"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31"/>
            <p:cNvCxnSpPr/>
            <p:nvPr/>
          </p:nvCxnSpPr>
          <p:spPr>
            <a:xfrm>
              <a:off x="5616258" y="1244600"/>
              <a:ext cx="1185894"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2" name="矩形 11"/>
          <p:cNvSpPr/>
          <p:nvPr/>
        </p:nvSpPr>
        <p:spPr>
          <a:xfrm>
            <a:off x="4023784" y="1"/>
            <a:ext cx="3371436" cy="923330"/>
          </a:xfrm>
          <a:prstGeom prst="rect">
            <a:avLst/>
          </a:prstGeom>
        </p:spPr>
        <p:txBody>
          <a:bodyPr wrap="none">
            <a:spAutoFit/>
          </a:bodyPr>
          <a:lstStyle/>
          <a:p>
            <a:pPr eaLnBrk="0" hangingPunct="0">
              <a:lnSpc>
                <a:spcPct val="150000"/>
              </a:lnSpc>
              <a:defRPr/>
            </a:pPr>
            <a:r>
              <a:rPr lang="en-US" altLang="zh-CN" sz="3600" b="1" dirty="0" smtClean="0">
                <a:latin typeface="微软雅黑" panose="020B0503020204020204" pitchFamily="34" charset="-122"/>
                <a:ea typeface="微软雅黑" panose="020B0503020204020204" pitchFamily="34" charset="-122"/>
                <a:cs typeface="+mj-cs"/>
              </a:rPr>
              <a:t>1.</a:t>
            </a:r>
            <a:r>
              <a:rPr lang="zh-CN" altLang="en-US" sz="3600" b="1" dirty="0" smtClean="0">
                <a:latin typeface="微软雅黑" panose="020B0503020204020204" pitchFamily="34" charset="-122"/>
                <a:ea typeface="微软雅黑" panose="020B0503020204020204" pitchFamily="34" charset="-122"/>
                <a:cs typeface="+mj-cs"/>
              </a:rPr>
              <a:t>成本性</a:t>
            </a:r>
            <a:r>
              <a:rPr lang="zh-CN" altLang="en-US" sz="3600" b="1" dirty="0">
                <a:latin typeface="微软雅黑" panose="020B0503020204020204" pitchFamily="34" charset="-122"/>
                <a:ea typeface="微软雅黑" panose="020B0503020204020204" pitchFamily="34" charset="-122"/>
                <a:cs typeface="+mj-cs"/>
              </a:rPr>
              <a:t>态分析</a:t>
            </a:r>
            <a:endParaRPr lang="en-US" altLang="zh-CN" sz="3600" b="1" dirty="0">
              <a:latin typeface="微软雅黑" panose="020B0503020204020204" pitchFamily="34" charset="-122"/>
              <a:ea typeface="微软雅黑" panose="020B0503020204020204" pitchFamily="34" charset="-122"/>
              <a:cs typeface="+mj-cs"/>
              <a:sym typeface="黑体" panose="02010609060101010101" pitchFamily="49" charset="-122"/>
            </a:endParaRPr>
          </a:p>
        </p:txBody>
      </p:sp>
      <p:sp>
        <p:nvSpPr>
          <p:cNvPr id="15361" name="Rectangle 1"/>
          <p:cNvSpPr>
            <a:spLocks noChangeArrowheads="1"/>
          </p:cNvSpPr>
          <p:nvPr/>
        </p:nvSpPr>
        <p:spPr bwMode="auto">
          <a:xfrm>
            <a:off x="687918" y="1871017"/>
            <a:ext cx="1045844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2540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r>
              <a:rPr lang="zh-CN" altLang="en-US" sz="2400">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2400">
                <a:latin typeface="微软雅黑" panose="020B0503020204020204" pitchFamily="34" charset="-122"/>
                <a:ea typeface="微软雅黑" panose="020B0503020204020204" pitchFamily="34" charset="-122"/>
                <a:cs typeface="Times New Roman" panose="02020603050405020304" pitchFamily="18" charset="0"/>
              </a:rPr>
              <a:t>1</a:t>
            </a:r>
            <a:r>
              <a:rPr lang="zh-CN" altLang="en-US" sz="2400">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2400">
                <a:latin typeface="微软雅黑" panose="020B0503020204020204" pitchFamily="34" charset="-122"/>
                <a:ea typeface="微软雅黑" panose="020B0503020204020204" pitchFamily="34" charset="-122"/>
                <a:cs typeface="Times New Roman" panose="02020603050405020304" pitchFamily="18" charset="0"/>
              </a:rPr>
              <a:t>成本习性是指成本总额与业务量之间在数量上的依存关系。</a:t>
            </a:r>
            <a:endParaRPr lang="en-US" altLang="zh-CN" sz="240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3" name="矩形 12"/>
          <p:cNvSpPr>
            <a:spLocks noChangeArrowheads="1"/>
          </p:cNvSpPr>
          <p:nvPr/>
        </p:nvSpPr>
        <p:spPr bwMode="auto">
          <a:xfrm>
            <a:off x="867834" y="1176339"/>
            <a:ext cx="377539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dirty="0" smtClean="0">
                <a:latin typeface="微软雅黑" panose="020B0503020204020204" pitchFamily="34" charset="-122"/>
                <a:ea typeface="微软雅黑" panose="020B0503020204020204" pitchFamily="34" charset="-122"/>
              </a:rPr>
              <a:t>成本</a:t>
            </a:r>
            <a:r>
              <a:rPr lang="zh-CN" altLang="en-US" sz="2800" b="1" dirty="0">
                <a:latin typeface="微软雅黑" panose="020B0503020204020204" pitchFamily="34" charset="-122"/>
                <a:ea typeface="微软雅黑" panose="020B0503020204020204" pitchFamily="34" charset="-122"/>
              </a:rPr>
              <a:t>习性的概念及分类</a:t>
            </a:r>
            <a:endParaRPr lang="zh-CN" altLang="zh-CN" sz="2800" b="1" dirty="0">
              <a:latin typeface="微软雅黑" panose="020B0503020204020204" pitchFamily="34" charset="-122"/>
              <a:ea typeface="微软雅黑" panose="020B0503020204020204" pitchFamily="34" charset="-122"/>
            </a:endParaRPr>
          </a:p>
        </p:txBody>
      </p:sp>
      <p:grpSp>
        <p:nvGrpSpPr>
          <p:cNvPr id="33" name="组合 32"/>
          <p:cNvGrpSpPr/>
          <p:nvPr/>
        </p:nvGrpSpPr>
        <p:grpSpPr bwMode="auto">
          <a:xfrm>
            <a:off x="256117" y="3030539"/>
            <a:ext cx="1877483" cy="1076325"/>
            <a:chOff x="-108342" y="-183100"/>
            <a:chExt cx="2305804" cy="869198"/>
          </a:xfrm>
        </p:grpSpPr>
        <p:sp>
          <p:nvSpPr>
            <p:cNvPr id="46" name="圆角矩形 45"/>
            <p:cNvSpPr/>
            <p:nvPr/>
          </p:nvSpPr>
          <p:spPr>
            <a:xfrm>
              <a:off x="60628" y="-183100"/>
              <a:ext cx="2136834" cy="869198"/>
            </a:xfrm>
            <a:prstGeom prst="roundRect">
              <a:avLst/>
            </a:prstGeom>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47" name="圆角矩形 6"/>
            <p:cNvSpPr/>
            <p:nvPr/>
          </p:nvSpPr>
          <p:spPr>
            <a:xfrm>
              <a:off x="-108342" y="-183100"/>
              <a:ext cx="2144632" cy="785867"/>
            </a:xfrm>
            <a:prstGeom prst="rect">
              <a:avLst/>
            </a:prstGeom>
          </p:spPr>
          <p:style>
            <a:lnRef idx="0">
              <a:scrgbClr r="0" g="0" b="0"/>
            </a:lnRef>
            <a:fillRef idx="0">
              <a:scrgbClr r="0" g="0" b="0"/>
            </a:fillRef>
            <a:effectRef idx="0">
              <a:scrgbClr r="0" g="0" b="0"/>
            </a:effectRef>
            <a:fontRef idx="minor">
              <a:schemeClr val="lt1"/>
            </a:fontRef>
          </p:style>
          <p:txBody>
            <a:bodyPr lIns="133350" tIns="66675" rIns="133350" bIns="66675" spcCol="1270" anchor="ctr"/>
            <a:lstStyle/>
            <a:p>
              <a:pPr algn="ctr" defTabSz="1555750">
                <a:lnSpc>
                  <a:spcPct val="90000"/>
                </a:lnSpc>
                <a:spcAft>
                  <a:spcPct val="35000"/>
                </a:spcAft>
                <a:defRPr/>
              </a:pPr>
              <a:r>
                <a:rPr lang="zh-CN" altLang="zh-CN" sz="2800" b="1" dirty="0">
                  <a:latin typeface="微软雅黑" panose="020B0503020204020204" pitchFamily="34" charset="-122"/>
                  <a:ea typeface="微软雅黑" panose="020B0503020204020204" pitchFamily="34" charset="-122"/>
                  <a:cs typeface="Times New Roman" panose="02020603050405020304" pitchFamily="18" charset="0"/>
                </a:rPr>
                <a:t>固定</a:t>
              </a:r>
              <a:endParaRPr lang="en-US" altLang="zh-CN" sz="2800" b="1" dirty="0">
                <a:latin typeface="微软雅黑" panose="020B0503020204020204" pitchFamily="34" charset="-122"/>
                <a:ea typeface="微软雅黑" panose="020B0503020204020204" pitchFamily="34" charset="-122"/>
                <a:cs typeface="Times New Roman" panose="02020603050405020304" pitchFamily="18" charset="0"/>
              </a:endParaRPr>
            </a:p>
            <a:p>
              <a:pPr algn="ctr" defTabSz="1555750">
                <a:lnSpc>
                  <a:spcPct val="90000"/>
                </a:lnSpc>
                <a:spcAft>
                  <a:spcPct val="35000"/>
                </a:spcAft>
                <a:defRPr/>
              </a:pPr>
              <a:r>
                <a:rPr lang="zh-CN" altLang="zh-CN" sz="2800" b="1" dirty="0">
                  <a:latin typeface="微软雅黑" panose="020B0503020204020204" pitchFamily="34" charset="-122"/>
                  <a:ea typeface="微软雅黑" panose="020B0503020204020204" pitchFamily="34" charset="-122"/>
                  <a:cs typeface="Times New Roman" panose="02020603050405020304" pitchFamily="18" charset="0"/>
                </a:rPr>
                <a:t>成本</a:t>
              </a:r>
              <a:endParaRPr lang="zh-CN" altLang="en-US" sz="2800" b="1" dirty="0"/>
            </a:p>
          </p:txBody>
        </p:sp>
      </p:grpSp>
      <p:grpSp>
        <p:nvGrpSpPr>
          <p:cNvPr id="35" name="组合 34"/>
          <p:cNvGrpSpPr/>
          <p:nvPr/>
        </p:nvGrpSpPr>
        <p:grpSpPr bwMode="auto">
          <a:xfrm>
            <a:off x="224367" y="4232275"/>
            <a:ext cx="1987551" cy="954088"/>
            <a:chOff x="175545" y="752620"/>
            <a:chExt cx="2336393" cy="747051"/>
          </a:xfrm>
        </p:grpSpPr>
        <p:sp>
          <p:nvSpPr>
            <p:cNvPr id="42" name="圆角矩形 41"/>
            <p:cNvSpPr/>
            <p:nvPr/>
          </p:nvSpPr>
          <p:spPr>
            <a:xfrm>
              <a:off x="377088" y="762564"/>
              <a:ext cx="2134850" cy="737107"/>
            </a:xfrm>
            <a:prstGeom prst="roundRect">
              <a:avLst/>
            </a:prstGeom>
          </p:spPr>
          <p:style>
            <a:lnRef idx="0">
              <a:schemeClr val="lt1">
                <a:hueOff val="0"/>
                <a:satOff val="0"/>
                <a:lumOff val="0"/>
                <a:alphaOff val="0"/>
              </a:schemeClr>
            </a:lnRef>
            <a:fillRef idx="3">
              <a:schemeClr val="accent3">
                <a:hueOff val="0"/>
                <a:satOff val="0"/>
                <a:lumOff val="0"/>
                <a:alphaOff val="0"/>
              </a:schemeClr>
            </a:fillRef>
            <a:effectRef idx="2">
              <a:schemeClr val="accent3">
                <a:hueOff val="0"/>
                <a:satOff val="0"/>
                <a:lumOff val="0"/>
                <a:alphaOff val="0"/>
              </a:schemeClr>
            </a:effectRef>
            <a:fontRef idx="minor">
              <a:schemeClr val="lt1"/>
            </a:fontRef>
          </p:style>
        </p:sp>
        <p:sp>
          <p:nvSpPr>
            <p:cNvPr id="43" name="圆角矩形 10"/>
            <p:cNvSpPr/>
            <p:nvPr/>
          </p:nvSpPr>
          <p:spPr>
            <a:xfrm>
              <a:off x="175545" y="752620"/>
              <a:ext cx="2062694" cy="665012"/>
            </a:xfrm>
            <a:prstGeom prst="rect">
              <a:avLst/>
            </a:prstGeom>
          </p:spPr>
          <p:style>
            <a:lnRef idx="0">
              <a:scrgbClr r="0" g="0" b="0"/>
            </a:lnRef>
            <a:fillRef idx="0">
              <a:scrgbClr r="0" g="0" b="0"/>
            </a:fillRef>
            <a:effectRef idx="0">
              <a:scrgbClr r="0" g="0" b="0"/>
            </a:effectRef>
            <a:fontRef idx="minor">
              <a:schemeClr val="lt1"/>
            </a:fontRef>
          </p:style>
          <p:txBody>
            <a:bodyPr lIns="133350" tIns="66675" rIns="133350" bIns="66675" spcCol="1270" anchor="ctr"/>
            <a:lstStyle/>
            <a:p>
              <a:pPr algn="ctr" defTabSz="1555750">
                <a:lnSpc>
                  <a:spcPct val="90000"/>
                </a:lnSpc>
                <a:spcAft>
                  <a:spcPct val="35000"/>
                </a:spcAft>
                <a:defRPr/>
              </a:pPr>
              <a:r>
                <a:rPr lang="zh-CN" altLang="zh-CN" sz="28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变动成本</a:t>
              </a:r>
              <a:endParaRPr lang="zh-CN" altLang="en-US" sz="2800" b="1"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37" name="组合 36"/>
          <p:cNvGrpSpPr/>
          <p:nvPr/>
        </p:nvGrpSpPr>
        <p:grpSpPr bwMode="auto">
          <a:xfrm>
            <a:off x="256118" y="5308600"/>
            <a:ext cx="1911349" cy="1117600"/>
            <a:chOff x="1557" y="3775193"/>
            <a:chExt cx="2270638" cy="891371"/>
          </a:xfrm>
        </p:grpSpPr>
        <p:sp>
          <p:nvSpPr>
            <p:cNvPr id="38" name="圆角矩形 37"/>
            <p:cNvSpPr/>
            <p:nvPr/>
          </p:nvSpPr>
          <p:spPr>
            <a:xfrm>
              <a:off x="1557" y="3848630"/>
              <a:ext cx="2134852" cy="736900"/>
            </a:xfrm>
            <a:prstGeom prst="roundRect">
              <a:avLst/>
            </a:prstGeom>
            <a:solidFill>
              <a:srgbClr val="FF9933"/>
            </a:solidFill>
          </p:spPr>
          <p:style>
            <a:lnRef idx="0">
              <a:schemeClr val="lt1">
                <a:hueOff val="0"/>
                <a:satOff val="0"/>
                <a:lumOff val="0"/>
                <a:alphaOff val="0"/>
              </a:schemeClr>
            </a:lnRef>
            <a:fillRef idx="3">
              <a:schemeClr val="accent2">
                <a:hueOff val="0"/>
                <a:satOff val="0"/>
                <a:lumOff val="0"/>
                <a:alphaOff val="0"/>
              </a:schemeClr>
            </a:fillRef>
            <a:effectRef idx="2">
              <a:schemeClr val="accent2">
                <a:hueOff val="0"/>
                <a:satOff val="0"/>
                <a:lumOff val="0"/>
                <a:alphaOff val="0"/>
              </a:schemeClr>
            </a:effectRef>
            <a:fontRef idx="minor">
              <a:schemeClr val="lt1"/>
            </a:fontRef>
          </p:style>
        </p:sp>
        <p:sp>
          <p:nvSpPr>
            <p:cNvPr id="39" name="圆角矩形 14"/>
            <p:cNvSpPr/>
            <p:nvPr/>
          </p:nvSpPr>
          <p:spPr>
            <a:xfrm>
              <a:off x="124769" y="3775193"/>
              <a:ext cx="2147426" cy="891371"/>
            </a:xfrm>
            <a:prstGeom prst="rect">
              <a:avLst/>
            </a:prstGeom>
          </p:spPr>
          <p:style>
            <a:lnRef idx="0">
              <a:scrgbClr r="0" g="0" b="0"/>
            </a:lnRef>
            <a:fillRef idx="0">
              <a:scrgbClr r="0" g="0" b="0"/>
            </a:fillRef>
            <a:effectRef idx="0">
              <a:scrgbClr r="0" g="0" b="0"/>
            </a:effectRef>
            <a:fontRef idx="minor">
              <a:schemeClr val="lt1"/>
            </a:fontRef>
          </p:style>
          <p:txBody>
            <a:bodyPr lIns="133350" tIns="66675" rIns="133350" bIns="66675" spcCol="1270" anchor="ctr"/>
            <a:lstStyle/>
            <a:p>
              <a:pPr algn="ctr" defTabSz="1555750">
                <a:lnSpc>
                  <a:spcPct val="90000"/>
                </a:lnSpc>
                <a:spcAft>
                  <a:spcPct val="35000"/>
                </a:spcAft>
                <a:defRPr/>
              </a:pPr>
              <a:r>
                <a:rPr lang="zh-CN" altLang="zh-CN" sz="2800" b="1" dirty="0">
                  <a:latin typeface="微软雅黑" panose="020B0503020204020204" pitchFamily="34" charset="-122"/>
                  <a:ea typeface="微软雅黑" panose="020B0503020204020204" pitchFamily="34" charset="-122"/>
                  <a:cs typeface="Times New Roman" panose="02020603050405020304" pitchFamily="18" charset="0"/>
                </a:rPr>
                <a:t>混合</a:t>
              </a:r>
              <a:endParaRPr lang="en-US" altLang="zh-CN" sz="2800" b="1" dirty="0">
                <a:latin typeface="微软雅黑" panose="020B0503020204020204" pitchFamily="34" charset="-122"/>
                <a:ea typeface="微软雅黑" panose="020B0503020204020204" pitchFamily="34" charset="-122"/>
                <a:cs typeface="Times New Roman" panose="02020603050405020304" pitchFamily="18" charset="0"/>
              </a:endParaRPr>
            </a:p>
            <a:p>
              <a:pPr algn="ctr" defTabSz="1555750">
                <a:lnSpc>
                  <a:spcPct val="90000"/>
                </a:lnSpc>
                <a:spcAft>
                  <a:spcPct val="35000"/>
                </a:spcAft>
                <a:defRPr/>
              </a:pPr>
              <a:r>
                <a:rPr lang="zh-CN" altLang="zh-CN" sz="2800" b="1" dirty="0">
                  <a:latin typeface="微软雅黑" panose="020B0503020204020204" pitchFamily="34" charset="-122"/>
                  <a:ea typeface="微软雅黑" panose="020B0503020204020204" pitchFamily="34" charset="-122"/>
                  <a:cs typeface="Times New Roman" panose="02020603050405020304" pitchFamily="18" charset="0"/>
                </a:rPr>
                <a:t>成本</a:t>
              </a:r>
              <a:endParaRPr lang="zh-CN" altLang="en-US" sz="2800" b="1" dirty="0">
                <a:latin typeface="微软雅黑" panose="020B0503020204020204" pitchFamily="34" charset="-122"/>
                <a:ea typeface="微软雅黑" panose="020B0503020204020204" pitchFamily="34" charset="-122"/>
                <a:cs typeface="Times New Roman" panose="02020603050405020304" pitchFamily="18" charset="0"/>
              </a:endParaRPr>
            </a:p>
          </p:txBody>
        </p:sp>
      </p:grpSp>
      <p:grpSp>
        <p:nvGrpSpPr>
          <p:cNvPr id="48" name="组合 47"/>
          <p:cNvGrpSpPr/>
          <p:nvPr/>
        </p:nvGrpSpPr>
        <p:grpSpPr bwMode="auto">
          <a:xfrm>
            <a:off x="2351618" y="3041651"/>
            <a:ext cx="9723967" cy="1190625"/>
            <a:chOff x="2830286" y="3091545"/>
            <a:chExt cx="9773722" cy="1190171"/>
          </a:xfrm>
        </p:grpSpPr>
        <p:sp>
          <p:nvSpPr>
            <p:cNvPr id="34" name="右箭头 33"/>
            <p:cNvSpPr/>
            <p:nvPr/>
          </p:nvSpPr>
          <p:spPr>
            <a:xfrm>
              <a:off x="2830286" y="3091545"/>
              <a:ext cx="9773722" cy="1190171"/>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66579" name="矩形 49"/>
            <p:cNvSpPr>
              <a:spLocks noChangeArrowheads="1"/>
            </p:cNvSpPr>
            <p:nvPr/>
          </p:nvSpPr>
          <p:spPr bwMode="auto">
            <a:xfrm>
              <a:off x="2899176" y="3395725"/>
              <a:ext cx="930225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30000"/>
                </a:lnSpc>
                <a:spcBef>
                  <a:spcPct val="5000"/>
                </a:spcBef>
                <a:buClr>
                  <a:schemeClr val="folHlink"/>
                </a:buClr>
                <a:buSzPct val="60000"/>
                <a:buFont typeface="Wingdings" panose="05000000000000000000" pitchFamily="2" charset="2"/>
                <a:buNone/>
              </a:pPr>
              <a:r>
                <a:rPr lang="zh-CN" altLang="en-US" sz="2000">
                  <a:solidFill>
                    <a:schemeClr val="bg1"/>
                  </a:solidFill>
                  <a:latin typeface="微软雅黑" panose="020B0503020204020204" pitchFamily="34" charset="-122"/>
                  <a:ea typeface="微软雅黑" panose="020B0503020204020204" pitchFamily="34" charset="-122"/>
                </a:rPr>
                <a:t>成本总额在一定时期和一定业务量范围内固定不变的成本。</a:t>
              </a:r>
              <a:endParaRPr lang="zh-CN" altLang="en-US" sz="2000">
                <a:solidFill>
                  <a:schemeClr val="bg1"/>
                </a:solidFill>
                <a:latin typeface="微软雅黑" panose="020B0503020204020204" pitchFamily="34" charset="-122"/>
                <a:ea typeface="微软雅黑" panose="020B0503020204020204" pitchFamily="34" charset="-122"/>
              </a:endParaRPr>
            </a:p>
          </p:txBody>
        </p:sp>
      </p:grpSp>
      <p:grpSp>
        <p:nvGrpSpPr>
          <p:cNvPr id="49" name="组合 48"/>
          <p:cNvGrpSpPr/>
          <p:nvPr/>
        </p:nvGrpSpPr>
        <p:grpSpPr bwMode="auto">
          <a:xfrm>
            <a:off x="2429934" y="4038600"/>
            <a:ext cx="8716433" cy="1189038"/>
            <a:chOff x="2465431" y="4096267"/>
            <a:chExt cx="8563361" cy="1190171"/>
          </a:xfrm>
        </p:grpSpPr>
        <p:sp>
          <p:nvSpPr>
            <p:cNvPr id="36" name="右箭头 35"/>
            <p:cNvSpPr/>
            <p:nvPr/>
          </p:nvSpPr>
          <p:spPr>
            <a:xfrm>
              <a:off x="2538214" y="4096267"/>
              <a:ext cx="8490578" cy="1190171"/>
            </a:xfrm>
            <a:prstGeom prst="right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66577" name="矩形 51"/>
            <p:cNvSpPr>
              <a:spLocks noChangeArrowheads="1"/>
            </p:cNvSpPr>
            <p:nvPr/>
          </p:nvSpPr>
          <p:spPr bwMode="auto">
            <a:xfrm>
              <a:off x="2465431" y="4362439"/>
              <a:ext cx="6531227" cy="554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25000"/>
                </a:lnSpc>
                <a:spcBef>
                  <a:spcPct val="25000"/>
                </a:spcBef>
                <a:buClr>
                  <a:schemeClr val="folHlink"/>
                </a:buClr>
                <a:buSzPct val="60000"/>
                <a:buFont typeface="Wingdings" panose="05000000000000000000" pitchFamily="2" charset="2"/>
                <a:buNone/>
              </a:pPr>
              <a:r>
                <a:rPr lang="zh-CN" altLang="en-US" sz="2400">
                  <a:solidFill>
                    <a:srgbClr val="FF0000"/>
                  </a:solidFill>
                  <a:latin typeface="微软雅黑" panose="020B0503020204020204" pitchFamily="34" charset="-122"/>
                  <a:ea typeface="微软雅黑" panose="020B0503020204020204" pitchFamily="34" charset="-122"/>
                </a:rPr>
                <a:t>成本总额随业务量的变动成正比例变动的成本。</a:t>
              </a:r>
              <a:endParaRPr lang="zh-CN" altLang="en-US" sz="2400">
                <a:solidFill>
                  <a:srgbClr val="FF0000"/>
                </a:solidFill>
                <a:latin typeface="微软雅黑" panose="020B0503020204020204" pitchFamily="34" charset="-122"/>
                <a:ea typeface="微软雅黑" panose="020B0503020204020204" pitchFamily="34" charset="-122"/>
              </a:endParaRPr>
            </a:p>
          </p:txBody>
        </p:sp>
      </p:grpSp>
      <p:grpSp>
        <p:nvGrpSpPr>
          <p:cNvPr id="56" name="组合 55"/>
          <p:cNvGrpSpPr/>
          <p:nvPr/>
        </p:nvGrpSpPr>
        <p:grpSpPr bwMode="auto">
          <a:xfrm>
            <a:off x="2324101" y="5099050"/>
            <a:ext cx="9867900" cy="1233488"/>
            <a:chOff x="2311588" y="5098779"/>
            <a:chExt cx="8500955" cy="1233715"/>
          </a:xfrm>
        </p:grpSpPr>
        <p:sp>
          <p:nvSpPr>
            <p:cNvPr id="40" name="右箭头 39"/>
            <p:cNvSpPr/>
            <p:nvPr/>
          </p:nvSpPr>
          <p:spPr>
            <a:xfrm>
              <a:off x="2322529" y="5098779"/>
              <a:ext cx="8490014" cy="1233715"/>
            </a:xfrm>
            <a:prstGeom prst="rightArrow">
              <a:avLst/>
            </a:prstGeom>
            <a:solidFill>
              <a:srgbClr val="FF993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66575" name="矩形 53"/>
            <p:cNvSpPr>
              <a:spLocks noChangeArrowheads="1"/>
            </p:cNvSpPr>
            <p:nvPr/>
          </p:nvSpPr>
          <p:spPr bwMode="auto">
            <a:xfrm>
              <a:off x="2311588" y="5400498"/>
              <a:ext cx="8286735" cy="46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spcBef>
                  <a:spcPct val="5000"/>
                </a:spcBef>
                <a:buClr>
                  <a:schemeClr val="folHlink"/>
                </a:buClr>
                <a:buSzPct val="60000"/>
              </a:pPr>
              <a:r>
                <a:rPr lang="zh-CN" altLang="en-US" sz="2400">
                  <a:solidFill>
                    <a:schemeClr val="bg1"/>
                  </a:solidFill>
                  <a:latin typeface="微软雅黑" panose="020B0503020204020204" pitchFamily="34" charset="-122"/>
                  <a:ea typeface="微软雅黑" panose="020B0503020204020204" pitchFamily="34" charset="-122"/>
                </a:rPr>
                <a:t>成本总额随业务量的变动而变动，但不成同比例变动。</a:t>
              </a:r>
              <a:endParaRPr lang="zh-CN" altLang="en-US" sz="2400">
                <a:solidFill>
                  <a:schemeClr val="bg1"/>
                </a:solidFill>
                <a:latin typeface="微软雅黑" panose="020B0503020204020204" pitchFamily="34" charset="-122"/>
                <a:ea typeface="微软雅黑" panose="020B0503020204020204" pitchFamily="34" charset="-122"/>
              </a:endParaRPr>
            </a:p>
          </p:txBody>
        </p:sp>
      </p:grpSp>
      <p:sp>
        <p:nvSpPr>
          <p:cNvPr id="14337" name="Rectangle 1"/>
          <p:cNvSpPr>
            <a:spLocks noChangeArrowheads="1"/>
          </p:cNvSpPr>
          <p:nvPr/>
        </p:nvSpPr>
        <p:spPr bwMode="auto">
          <a:xfrm>
            <a:off x="711201" y="2538414"/>
            <a:ext cx="10115551"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2540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r>
              <a:rPr lang="zh-CN" altLang="en-US" sz="2400">
                <a:latin typeface="微软雅黑" panose="020B0503020204020204" pitchFamily="34" charset="-122"/>
                <a:ea typeface="微软雅黑" panose="020B0503020204020204" pitchFamily="34" charset="-122"/>
                <a:cs typeface="Times New Roman" panose="02020603050405020304" pitchFamily="18" charset="0"/>
              </a:rPr>
              <a:t>（</a:t>
            </a:r>
            <a:r>
              <a:rPr lang="en-US" altLang="zh-CN" sz="2400">
                <a:latin typeface="微软雅黑" panose="020B0503020204020204" pitchFamily="34" charset="-122"/>
                <a:ea typeface="微软雅黑" panose="020B0503020204020204" pitchFamily="34" charset="-122"/>
                <a:cs typeface="Times New Roman" panose="02020603050405020304" pitchFamily="18" charset="0"/>
              </a:rPr>
              <a:t>2</a:t>
            </a:r>
            <a:r>
              <a:rPr lang="zh-CN" altLang="en-US" sz="2400">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2400">
                <a:latin typeface="微软雅黑" panose="020B0503020204020204" pitchFamily="34" charset="-122"/>
                <a:ea typeface="微软雅黑" panose="020B0503020204020204" pitchFamily="34" charset="-122"/>
                <a:cs typeface="Times New Roman" panose="02020603050405020304" pitchFamily="18" charset="0"/>
              </a:rPr>
              <a:t>成本按习性</a:t>
            </a:r>
            <a:r>
              <a:rPr lang="zh-CN" altLang="en-US" sz="2400">
                <a:latin typeface="微软雅黑" panose="020B0503020204020204" pitchFamily="34" charset="-122"/>
                <a:ea typeface="微软雅黑" panose="020B0503020204020204" pitchFamily="34" charset="-122"/>
                <a:cs typeface="Times New Roman" panose="02020603050405020304" pitchFamily="18" charset="0"/>
              </a:rPr>
              <a:t>特征</a:t>
            </a:r>
            <a:r>
              <a:rPr lang="zh-CN" altLang="zh-CN" sz="2400">
                <a:latin typeface="微软雅黑" panose="020B0503020204020204" pitchFamily="34" charset="-122"/>
                <a:ea typeface="微软雅黑" panose="020B0503020204020204" pitchFamily="34" charset="-122"/>
                <a:cs typeface="Times New Roman" panose="02020603050405020304" pitchFamily="18" charset="0"/>
              </a:rPr>
              <a:t>分为三类</a:t>
            </a:r>
            <a:r>
              <a:rPr lang="zh-CN" altLang="en-US" sz="2400">
                <a:latin typeface="微软雅黑" panose="020B0503020204020204" pitchFamily="34" charset="-122"/>
                <a:ea typeface="微软雅黑" panose="020B0503020204020204" pitchFamily="34" charset="-122"/>
                <a:cs typeface="Times New Roman" panose="02020603050405020304" pitchFamily="18" charset="0"/>
              </a:rPr>
              <a:t>：</a:t>
            </a:r>
            <a:endParaRPr lang="zh-CN" altLang="zh-CN" sz="2400">
              <a:latin typeface="微软雅黑" panose="020B0503020204020204" pitchFamily="34" charset="-122"/>
              <a:ea typeface="微软雅黑" panose="020B0503020204020204" pitchFamily="34" charset="-122"/>
              <a:cs typeface="Times New Roman" panose="02020603050405020304" pitchFamily="18"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slide(fromBottom)">
                                      <p:cBhvr>
                                        <p:cTn id="7" dur="500"/>
                                        <p:tgtEl>
                                          <p:spTgt spid="12"/>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slide(fromBottom)">
                                      <p:cBhvr>
                                        <p:cTn id="11" dur="500"/>
                                        <p:tgtEl>
                                          <p:spTgt spid="2"/>
                                        </p:tgtEl>
                                      </p:cBhvr>
                                    </p:animEffect>
                                  </p:childTnLst>
                                </p:cTn>
                              </p:par>
                            </p:childTnLst>
                          </p:cTn>
                        </p:par>
                        <p:par>
                          <p:cTn id="12" fill="hold">
                            <p:stCondLst>
                              <p:cond delay="1000"/>
                            </p:stCondLst>
                            <p:childTnLst>
                              <p:par>
                                <p:cTn id="13" presetID="55"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p:cTn id="15" dur="1000" fill="hold"/>
                                        <p:tgtEl>
                                          <p:spTgt spid="13"/>
                                        </p:tgtEl>
                                        <p:attrNameLst>
                                          <p:attrName>ppt_w</p:attrName>
                                        </p:attrNameLst>
                                      </p:cBhvr>
                                      <p:tavLst>
                                        <p:tav tm="0">
                                          <p:val>
                                            <p:strVal val="#ppt_w*0.70"/>
                                          </p:val>
                                        </p:tav>
                                        <p:tav tm="100000">
                                          <p:val>
                                            <p:strVal val="#ppt_w"/>
                                          </p:val>
                                        </p:tav>
                                      </p:tavLst>
                                    </p:anim>
                                    <p:anim calcmode="lin" valueType="num">
                                      <p:cBhvr>
                                        <p:cTn id="16" dur="1000" fill="hold"/>
                                        <p:tgtEl>
                                          <p:spTgt spid="13"/>
                                        </p:tgtEl>
                                        <p:attrNameLst>
                                          <p:attrName>ppt_h</p:attrName>
                                        </p:attrNameLst>
                                      </p:cBhvr>
                                      <p:tavLst>
                                        <p:tav tm="0">
                                          <p:val>
                                            <p:strVal val="#ppt_h"/>
                                          </p:val>
                                        </p:tav>
                                        <p:tav tm="100000">
                                          <p:val>
                                            <p:strVal val="#ppt_h"/>
                                          </p:val>
                                        </p:tav>
                                      </p:tavLst>
                                    </p:anim>
                                    <p:animEffect transition="in" filter="fade">
                                      <p:cBhvr>
                                        <p:cTn id="17" dur="1000"/>
                                        <p:tgtEl>
                                          <p:spTgt spid="13"/>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15361"/>
                                        </p:tgtEl>
                                        <p:attrNameLst>
                                          <p:attrName>style.visibility</p:attrName>
                                        </p:attrNameLst>
                                      </p:cBhvr>
                                      <p:to>
                                        <p:strVal val="visible"/>
                                      </p:to>
                                    </p:set>
                                    <p:anim calcmode="lin" valueType="num">
                                      <p:cBhvr>
                                        <p:cTn id="20" dur="1000" fill="hold"/>
                                        <p:tgtEl>
                                          <p:spTgt spid="15361"/>
                                        </p:tgtEl>
                                        <p:attrNameLst>
                                          <p:attrName>ppt_w</p:attrName>
                                        </p:attrNameLst>
                                      </p:cBhvr>
                                      <p:tavLst>
                                        <p:tav tm="0">
                                          <p:val>
                                            <p:strVal val="#ppt_w*0.70"/>
                                          </p:val>
                                        </p:tav>
                                        <p:tav tm="100000">
                                          <p:val>
                                            <p:strVal val="#ppt_w"/>
                                          </p:val>
                                        </p:tav>
                                      </p:tavLst>
                                    </p:anim>
                                    <p:anim calcmode="lin" valueType="num">
                                      <p:cBhvr>
                                        <p:cTn id="21" dur="1000" fill="hold"/>
                                        <p:tgtEl>
                                          <p:spTgt spid="15361"/>
                                        </p:tgtEl>
                                        <p:attrNameLst>
                                          <p:attrName>ppt_h</p:attrName>
                                        </p:attrNameLst>
                                      </p:cBhvr>
                                      <p:tavLst>
                                        <p:tav tm="0">
                                          <p:val>
                                            <p:strVal val="#ppt_h"/>
                                          </p:val>
                                        </p:tav>
                                        <p:tav tm="100000">
                                          <p:val>
                                            <p:strVal val="#ppt_h"/>
                                          </p:val>
                                        </p:tav>
                                      </p:tavLst>
                                    </p:anim>
                                    <p:animEffect transition="in" filter="fade">
                                      <p:cBhvr>
                                        <p:cTn id="22" dur="1000"/>
                                        <p:tgtEl>
                                          <p:spTgt spid="15361"/>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14337"/>
                                        </p:tgtEl>
                                        <p:attrNameLst>
                                          <p:attrName>style.visibility</p:attrName>
                                        </p:attrNameLst>
                                      </p:cBhvr>
                                      <p:to>
                                        <p:strVal val="visible"/>
                                      </p:to>
                                    </p:set>
                                    <p:animEffect transition="in" filter="slide(fromBottom)">
                                      <p:cBhvr>
                                        <p:cTn id="27" dur="500"/>
                                        <p:tgtEl>
                                          <p:spTgt spid="14337"/>
                                        </p:tgtEl>
                                      </p:cBhvr>
                                    </p:animEffect>
                                  </p:childTnLst>
                                </p:cTn>
                              </p:par>
                            </p:childTnLst>
                          </p:cTn>
                        </p:par>
                      </p:childTnLst>
                    </p:cTn>
                  </p:par>
                  <p:par>
                    <p:cTn id="28" fill="hold">
                      <p:stCondLst>
                        <p:cond delay="indefinite"/>
                      </p:stCondLst>
                      <p:childTnLst>
                        <p:par>
                          <p:cTn id="29" fill="hold">
                            <p:stCondLst>
                              <p:cond delay="0"/>
                            </p:stCondLst>
                            <p:childTnLst>
                              <p:par>
                                <p:cTn id="30" presetID="55" presetClass="entr" presetSubtype="0" fill="hold" nodeType="clickEffect">
                                  <p:stCondLst>
                                    <p:cond delay="0"/>
                                  </p:stCondLst>
                                  <p:childTnLst>
                                    <p:set>
                                      <p:cBhvr>
                                        <p:cTn id="31" dur="1" fill="hold">
                                          <p:stCondLst>
                                            <p:cond delay="0"/>
                                          </p:stCondLst>
                                        </p:cTn>
                                        <p:tgtEl>
                                          <p:spTgt spid="33"/>
                                        </p:tgtEl>
                                        <p:attrNameLst>
                                          <p:attrName>style.visibility</p:attrName>
                                        </p:attrNameLst>
                                      </p:cBhvr>
                                      <p:to>
                                        <p:strVal val="visible"/>
                                      </p:to>
                                    </p:set>
                                    <p:anim calcmode="lin" valueType="num">
                                      <p:cBhvr>
                                        <p:cTn id="32" dur="1000" fill="hold"/>
                                        <p:tgtEl>
                                          <p:spTgt spid="33"/>
                                        </p:tgtEl>
                                        <p:attrNameLst>
                                          <p:attrName>ppt_w</p:attrName>
                                        </p:attrNameLst>
                                      </p:cBhvr>
                                      <p:tavLst>
                                        <p:tav tm="0">
                                          <p:val>
                                            <p:strVal val="#ppt_w*0.70"/>
                                          </p:val>
                                        </p:tav>
                                        <p:tav tm="100000">
                                          <p:val>
                                            <p:strVal val="#ppt_w"/>
                                          </p:val>
                                        </p:tav>
                                      </p:tavLst>
                                    </p:anim>
                                    <p:anim calcmode="lin" valueType="num">
                                      <p:cBhvr>
                                        <p:cTn id="33" dur="1000" fill="hold"/>
                                        <p:tgtEl>
                                          <p:spTgt spid="33"/>
                                        </p:tgtEl>
                                        <p:attrNameLst>
                                          <p:attrName>ppt_h</p:attrName>
                                        </p:attrNameLst>
                                      </p:cBhvr>
                                      <p:tavLst>
                                        <p:tav tm="0">
                                          <p:val>
                                            <p:strVal val="#ppt_h"/>
                                          </p:val>
                                        </p:tav>
                                        <p:tav tm="100000">
                                          <p:val>
                                            <p:strVal val="#ppt_h"/>
                                          </p:val>
                                        </p:tav>
                                      </p:tavLst>
                                    </p:anim>
                                    <p:animEffect transition="in" filter="fade">
                                      <p:cBhvr>
                                        <p:cTn id="34" dur="1000"/>
                                        <p:tgtEl>
                                          <p:spTgt spid="33"/>
                                        </p:tgtEl>
                                      </p:cBhvr>
                                    </p:animEffect>
                                  </p:childTnLst>
                                </p:cTn>
                              </p:par>
                            </p:childTnLst>
                          </p:cTn>
                        </p:par>
                        <p:par>
                          <p:cTn id="35" fill="hold">
                            <p:stCondLst>
                              <p:cond delay="1000"/>
                            </p:stCondLst>
                            <p:childTnLst>
                              <p:par>
                                <p:cTn id="36" presetID="6" presetClass="entr" presetSubtype="16" fill="hold" nodeType="afterEffect">
                                  <p:stCondLst>
                                    <p:cond delay="0"/>
                                  </p:stCondLst>
                                  <p:childTnLst>
                                    <p:set>
                                      <p:cBhvr>
                                        <p:cTn id="37" dur="1" fill="hold">
                                          <p:stCondLst>
                                            <p:cond delay="0"/>
                                          </p:stCondLst>
                                        </p:cTn>
                                        <p:tgtEl>
                                          <p:spTgt spid="48"/>
                                        </p:tgtEl>
                                        <p:attrNameLst>
                                          <p:attrName>style.visibility</p:attrName>
                                        </p:attrNameLst>
                                      </p:cBhvr>
                                      <p:to>
                                        <p:strVal val="visible"/>
                                      </p:to>
                                    </p:set>
                                    <p:animEffect transition="in" filter="circle(in)">
                                      <p:cBhvr>
                                        <p:cTn id="38" dur="1000"/>
                                        <p:tgtEl>
                                          <p:spTgt spid="48"/>
                                        </p:tgtEl>
                                      </p:cBhvr>
                                    </p:animEffect>
                                  </p:childTnLst>
                                </p:cTn>
                              </p:par>
                            </p:childTnLst>
                          </p:cTn>
                        </p:par>
                      </p:childTnLst>
                    </p:cTn>
                  </p:par>
                  <p:par>
                    <p:cTn id="39" fill="hold">
                      <p:stCondLst>
                        <p:cond delay="indefinite"/>
                      </p:stCondLst>
                      <p:childTnLst>
                        <p:par>
                          <p:cTn id="40" fill="hold">
                            <p:stCondLst>
                              <p:cond delay="0"/>
                            </p:stCondLst>
                            <p:childTnLst>
                              <p:par>
                                <p:cTn id="41" presetID="20" presetClass="entr" presetSubtype="0" fill="hold" nodeType="click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wedge">
                                      <p:cBhvr>
                                        <p:cTn id="43" dur="500"/>
                                        <p:tgtEl>
                                          <p:spTgt spid="35"/>
                                        </p:tgtEl>
                                      </p:cBhvr>
                                    </p:animEffect>
                                  </p:childTnLst>
                                </p:cTn>
                              </p:par>
                            </p:childTnLst>
                          </p:cTn>
                        </p:par>
                        <p:par>
                          <p:cTn id="44" fill="hold">
                            <p:stCondLst>
                              <p:cond delay="500"/>
                            </p:stCondLst>
                            <p:childTnLst>
                              <p:par>
                                <p:cTn id="45" presetID="6" presetClass="entr" presetSubtype="16" fill="hold" nodeType="afterEffect">
                                  <p:stCondLst>
                                    <p:cond delay="0"/>
                                  </p:stCondLst>
                                  <p:childTnLst>
                                    <p:set>
                                      <p:cBhvr>
                                        <p:cTn id="46" dur="1" fill="hold">
                                          <p:stCondLst>
                                            <p:cond delay="0"/>
                                          </p:stCondLst>
                                        </p:cTn>
                                        <p:tgtEl>
                                          <p:spTgt spid="49"/>
                                        </p:tgtEl>
                                        <p:attrNameLst>
                                          <p:attrName>style.visibility</p:attrName>
                                        </p:attrNameLst>
                                      </p:cBhvr>
                                      <p:to>
                                        <p:strVal val="visible"/>
                                      </p:to>
                                    </p:set>
                                    <p:animEffect transition="in" filter="circle(in)">
                                      <p:cBhvr>
                                        <p:cTn id="47" dur="1000"/>
                                        <p:tgtEl>
                                          <p:spTgt spid="49"/>
                                        </p:tgtEl>
                                      </p:cBhvr>
                                    </p:animEffect>
                                  </p:childTnLst>
                                </p:cTn>
                              </p:par>
                            </p:childTnLst>
                          </p:cTn>
                        </p:par>
                      </p:childTnLst>
                    </p:cTn>
                  </p:par>
                  <p:par>
                    <p:cTn id="48" fill="hold">
                      <p:stCondLst>
                        <p:cond delay="indefinite"/>
                      </p:stCondLst>
                      <p:childTnLst>
                        <p:par>
                          <p:cTn id="49" fill="hold">
                            <p:stCondLst>
                              <p:cond delay="0"/>
                            </p:stCondLst>
                            <p:childTnLst>
                              <p:par>
                                <p:cTn id="50" presetID="17" presetClass="entr" presetSubtype="10" fill="hold" nodeType="clickEffect">
                                  <p:stCondLst>
                                    <p:cond delay="0"/>
                                  </p:stCondLst>
                                  <p:childTnLst>
                                    <p:set>
                                      <p:cBhvr>
                                        <p:cTn id="51" dur="1" fill="hold">
                                          <p:stCondLst>
                                            <p:cond delay="0"/>
                                          </p:stCondLst>
                                        </p:cTn>
                                        <p:tgtEl>
                                          <p:spTgt spid="37"/>
                                        </p:tgtEl>
                                        <p:attrNameLst>
                                          <p:attrName>style.visibility</p:attrName>
                                        </p:attrNameLst>
                                      </p:cBhvr>
                                      <p:to>
                                        <p:strVal val="visible"/>
                                      </p:to>
                                    </p:set>
                                    <p:anim calcmode="lin" valueType="num">
                                      <p:cBhvr>
                                        <p:cTn id="52" dur="500" fill="hold"/>
                                        <p:tgtEl>
                                          <p:spTgt spid="37"/>
                                        </p:tgtEl>
                                        <p:attrNameLst>
                                          <p:attrName>ppt_w</p:attrName>
                                        </p:attrNameLst>
                                      </p:cBhvr>
                                      <p:tavLst>
                                        <p:tav tm="0">
                                          <p:val>
                                            <p:fltVal val="0"/>
                                          </p:val>
                                        </p:tav>
                                        <p:tav tm="100000">
                                          <p:val>
                                            <p:strVal val="#ppt_w"/>
                                          </p:val>
                                        </p:tav>
                                      </p:tavLst>
                                    </p:anim>
                                    <p:anim calcmode="lin" valueType="num">
                                      <p:cBhvr>
                                        <p:cTn id="53" dur="500" fill="hold"/>
                                        <p:tgtEl>
                                          <p:spTgt spid="37"/>
                                        </p:tgtEl>
                                        <p:attrNameLst>
                                          <p:attrName>ppt_h</p:attrName>
                                        </p:attrNameLst>
                                      </p:cBhvr>
                                      <p:tavLst>
                                        <p:tav tm="0">
                                          <p:val>
                                            <p:strVal val="#ppt_h"/>
                                          </p:val>
                                        </p:tav>
                                        <p:tav tm="100000">
                                          <p:val>
                                            <p:strVal val="#ppt_h"/>
                                          </p:val>
                                        </p:tav>
                                      </p:tavLst>
                                    </p:anim>
                                  </p:childTnLst>
                                </p:cTn>
                              </p:par>
                            </p:childTnLst>
                          </p:cTn>
                        </p:par>
                        <p:par>
                          <p:cTn id="54" fill="hold">
                            <p:stCondLst>
                              <p:cond delay="500"/>
                            </p:stCondLst>
                            <p:childTnLst>
                              <p:par>
                                <p:cTn id="55" presetID="6" presetClass="entr" presetSubtype="16" fill="hold" nodeType="afterEffect">
                                  <p:stCondLst>
                                    <p:cond delay="0"/>
                                  </p:stCondLst>
                                  <p:childTnLst>
                                    <p:set>
                                      <p:cBhvr>
                                        <p:cTn id="56" dur="1" fill="hold">
                                          <p:stCondLst>
                                            <p:cond delay="0"/>
                                          </p:stCondLst>
                                        </p:cTn>
                                        <p:tgtEl>
                                          <p:spTgt spid="56"/>
                                        </p:tgtEl>
                                        <p:attrNameLst>
                                          <p:attrName>style.visibility</p:attrName>
                                        </p:attrNameLst>
                                      </p:cBhvr>
                                      <p:to>
                                        <p:strVal val="visible"/>
                                      </p:to>
                                    </p:set>
                                    <p:animEffect transition="in" filter="circle(in)">
                                      <p:cBhvr>
                                        <p:cTn id="57" dur="10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5361" grpId="0"/>
      <p:bldP spid="13" grpId="0"/>
      <p:bldP spid="1433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矩形 21"/>
          <p:cNvSpPr/>
          <p:nvPr/>
        </p:nvSpPr>
        <p:spPr>
          <a:xfrm>
            <a:off x="0" y="6154738"/>
            <a:ext cx="12192000" cy="70326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2" name="灯片编号占位符 1"/>
          <p:cNvSpPr txBox="1">
            <a:spLocks noGrp="1"/>
          </p:cNvSpPr>
          <p:nvPr/>
        </p:nvSpPr>
        <p:spPr>
          <a:xfrm>
            <a:off x="11457518" y="6369051"/>
            <a:ext cx="518583" cy="365125"/>
          </a:xfrm>
          <a:prstGeom prst="rect">
            <a:avLst/>
          </a:prstGeom>
          <a:noFill/>
        </p:spPr>
        <p:txBody>
          <a:bodyPr anchor="ctr"/>
          <a:lstStyle/>
          <a:p>
            <a:pPr algn="ctr" fontAlgn="auto">
              <a:spcBef>
                <a:spcPts val="0"/>
              </a:spcBef>
              <a:spcAft>
                <a:spcPts val="0"/>
              </a:spcAft>
              <a:buFontTx/>
              <a:buNone/>
              <a:defRPr/>
            </a:pPr>
            <a:fld id="{B25FFD2A-6BC8-45E1-AE67-711482E3AF50}" type="slidenum">
              <a:rPr lang="en-US" sz="1400" b="1">
                <a:latin typeface="+mj-lt"/>
                <a:ea typeface="+mn-ea"/>
              </a:rPr>
            </a:fld>
            <a:endParaRPr lang="en-US" sz="1400" b="1" dirty="0">
              <a:latin typeface="+mj-lt"/>
              <a:ea typeface="+mn-ea"/>
            </a:endParaRPr>
          </a:p>
        </p:txBody>
      </p:sp>
      <p:sp>
        <p:nvSpPr>
          <p:cNvPr id="3" name="TextBox 2"/>
          <p:cNvSpPr txBox="1"/>
          <p:nvPr/>
        </p:nvSpPr>
        <p:spPr>
          <a:xfrm>
            <a:off x="2569634" y="1146175"/>
            <a:ext cx="72768" cy="787011"/>
          </a:xfrm>
          <a:prstGeom prst="rect">
            <a:avLst/>
          </a:prstGeom>
          <a:noFill/>
        </p:spPr>
        <p:txBody>
          <a:bodyPr wrap="none" lIns="36000" tIns="46800" rIns="36000" bIns="46800">
            <a:spAutoFit/>
          </a:bodyPr>
          <a:lstStyle/>
          <a:p>
            <a:pPr fontAlgn="auto">
              <a:lnSpc>
                <a:spcPct val="125000"/>
              </a:lnSpc>
              <a:spcBef>
                <a:spcPts val="0"/>
              </a:spcBef>
              <a:spcAft>
                <a:spcPts val="0"/>
              </a:spcAft>
              <a:buFontTx/>
              <a:buNone/>
              <a:defRPr/>
            </a:pPr>
            <a:endParaRPr lang="en-US" altLang="zh-CN" sz="1200" dirty="0">
              <a:solidFill>
                <a:schemeClr val="bg2">
                  <a:lumMod val="75000"/>
                </a:schemeClr>
              </a:solidFill>
              <a:latin typeface="+mn-lt"/>
              <a:ea typeface="+mn-ea"/>
            </a:endParaRPr>
          </a:p>
          <a:p>
            <a:pPr fontAlgn="auto">
              <a:lnSpc>
                <a:spcPct val="125000"/>
              </a:lnSpc>
              <a:spcBef>
                <a:spcPts val="0"/>
              </a:spcBef>
              <a:spcAft>
                <a:spcPts val="0"/>
              </a:spcAft>
              <a:buFontTx/>
              <a:buNone/>
              <a:defRPr/>
            </a:pPr>
            <a:endParaRPr lang="en-US" altLang="zh-CN" sz="1200" dirty="0">
              <a:solidFill>
                <a:schemeClr val="bg2">
                  <a:lumMod val="75000"/>
                </a:schemeClr>
              </a:solidFill>
              <a:latin typeface="+mn-lt"/>
              <a:ea typeface="+mn-ea"/>
            </a:endParaRPr>
          </a:p>
          <a:p>
            <a:pPr fontAlgn="auto">
              <a:lnSpc>
                <a:spcPct val="125000"/>
              </a:lnSpc>
              <a:spcBef>
                <a:spcPts val="0"/>
              </a:spcBef>
              <a:spcAft>
                <a:spcPts val="0"/>
              </a:spcAft>
              <a:buFontTx/>
              <a:buNone/>
              <a:defRPr/>
            </a:pPr>
            <a:endParaRPr lang="zh-CN" altLang="en-US" sz="1200" dirty="0">
              <a:solidFill>
                <a:schemeClr val="bg2">
                  <a:lumMod val="75000"/>
                </a:schemeClr>
              </a:solidFill>
              <a:latin typeface="+mn-lt"/>
              <a:ea typeface="+mn-ea"/>
            </a:endParaRPr>
          </a:p>
        </p:txBody>
      </p:sp>
      <p:sp>
        <p:nvSpPr>
          <p:cNvPr id="14" name="Line 6"/>
          <p:cNvSpPr>
            <a:spLocks noChangeShapeType="1"/>
          </p:cNvSpPr>
          <p:nvPr/>
        </p:nvSpPr>
        <p:spPr bwMode="auto">
          <a:xfrm flipV="1">
            <a:off x="0" y="434975"/>
            <a:ext cx="4963584" cy="1588"/>
          </a:xfrm>
          <a:prstGeom prst="line">
            <a:avLst/>
          </a:prstGeom>
          <a:noFill/>
          <a:ln w="6350">
            <a:solidFill>
              <a:srgbClr val="0070C0"/>
            </a:solidFill>
            <a:round/>
          </a:ln>
          <a:effectLst/>
        </p:spPr>
        <p:txBody>
          <a:bodyPr lIns="121926" tIns="60963" rIns="121926" bIns="60963"/>
          <a:lstStyle/>
          <a:p>
            <a:pPr fontAlgn="auto">
              <a:spcBef>
                <a:spcPts val="0"/>
              </a:spcBef>
              <a:spcAft>
                <a:spcPts val="0"/>
              </a:spcAft>
              <a:buFontTx/>
              <a:buNone/>
              <a:defRPr/>
            </a:pPr>
            <a:endParaRPr lang="zh-CN" altLang="en-US">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5" name="Line 7"/>
          <p:cNvSpPr>
            <a:spLocks noChangeShapeType="1"/>
          </p:cNvSpPr>
          <p:nvPr/>
        </p:nvSpPr>
        <p:spPr bwMode="auto">
          <a:xfrm flipV="1">
            <a:off x="7605184" y="438151"/>
            <a:ext cx="4561416" cy="55563"/>
          </a:xfrm>
          <a:prstGeom prst="line">
            <a:avLst/>
          </a:prstGeom>
          <a:noFill/>
          <a:ln w="6350">
            <a:solidFill>
              <a:srgbClr val="0070C0"/>
            </a:solidFill>
            <a:round/>
          </a:ln>
          <a:effectLst/>
        </p:spPr>
        <p:txBody>
          <a:bodyPr lIns="121926" tIns="60963" rIns="121926" bIns="60963"/>
          <a:lstStyle/>
          <a:p>
            <a:pPr fontAlgn="auto">
              <a:spcBef>
                <a:spcPts val="0"/>
              </a:spcBef>
              <a:spcAft>
                <a:spcPts val="0"/>
              </a:spcAft>
              <a:buFontTx/>
              <a:buNone/>
              <a:defRPr/>
            </a:pPr>
            <a:endParaRPr lang="zh-CN" altLang="en-US">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grpSp>
        <p:nvGrpSpPr>
          <p:cNvPr id="23" name="组合 22"/>
          <p:cNvGrpSpPr/>
          <p:nvPr/>
        </p:nvGrpSpPr>
        <p:grpSpPr bwMode="auto">
          <a:xfrm>
            <a:off x="480484" y="1212851"/>
            <a:ext cx="3206749" cy="5065713"/>
            <a:chOff x="478971" y="1212333"/>
            <a:chExt cx="2795361" cy="5066227"/>
          </a:xfrm>
        </p:grpSpPr>
        <p:pic>
          <p:nvPicPr>
            <p:cNvPr id="67599" name="图片 3" descr="360截图20171230134426098.jpg"/>
            <p:cNvPicPr>
              <a:picLocks noChangeAspect="1"/>
            </p:cNvPicPr>
            <p:nvPr/>
          </p:nvPicPr>
          <p:blipFill>
            <a:blip r:embed="rId1">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478971" y="2782412"/>
              <a:ext cx="2795361" cy="3496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600" name="矩形 17"/>
            <p:cNvSpPr>
              <a:spLocks noChangeArrowheads="1"/>
            </p:cNvSpPr>
            <p:nvPr/>
          </p:nvSpPr>
          <p:spPr bwMode="auto">
            <a:xfrm>
              <a:off x="1221354" y="1212333"/>
              <a:ext cx="982621" cy="584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r>
                <a:rPr lang="zh-CN" altLang="en-US" sz="3200" b="1">
                  <a:solidFill>
                    <a:srgbClr val="FF0000"/>
                  </a:solidFill>
                  <a:latin typeface="微软雅黑" panose="020B0503020204020204" pitchFamily="34" charset="-122"/>
                  <a:ea typeface="微软雅黑" panose="020B0503020204020204" pitchFamily="34" charset="-122"/>
                </a:rPr>
                <a:t>思 考</a:t>
              </a:r>
              <a:endParaRPr lang="zh-CN" altLang="en-US" sz="3200" b="1">
                <a:solidFill>
                  <a:srgbClr val="FF0000"/>
                </a:solidFill>
                <a:latin typeface="Lato" panose="020F0502020204030203"/>
              </a:endParaRPr>
            </a:p>
          </p:txBody>
        </p:sp>
      </p:grpSp>
      <p:grpSp>
        <p:nvGrpSpPr>
          <p:cNvPr id="24" name="组合 23"/>
          <p:cNvGrpSpPr/>
          <p:nvPr/>
        </p:nvGrpSpPr>
        <p:grpSpPr bwMode="auto">
          <a:xfrm>
            <a:off x="2423584" y="1103314"/>
            <a:ext cx="7416800" cy="2308225"/>
            <a:chOff x="2423884" y="1103086"/>
            <a:chExt cx="6096001" cy="2307772"/>
          </a:xfrm>
        </p:grpSpPr>
        <p:sp>
          <p:nvSpPr>
            <p:cNvPr id="17" name="云形标注 16"/>
            <p:cNvSpPr/>
            <p:nvPr/>
          </p:nvSpPr>
          <p:spPr>
            <a:xfrm>
              <a:off x="2423884" y="1103086"/>
              <a:ext cx="6096001" cy="2307772"/>
            </a:xfrm>
            <a:prstGeom prst="cloudCallout">
              <a:avLst>
                <a:gd name="adj1" fmla="val -40402"/>
                <a:gd name="adj2" fmla="val 43895"/>
              </a:avLst>
            </a:prstGeom>
            <a:gradFill>
              <a:gsLst>
                <a:gs pos="0">
                  <a:srgbClr val="5E9EFF"/>
                </a:gs>
                <a:gs pos="39999">
                  <a:srgbClr val="85C2FF"/>
                </a:gs>
                <a:gs pos="70000">
                  <a:srgbClr val="C4D6EB"/>
                </a:gs>
                <a:gs pos="100000">
                  <a:srgbClr val="FFEBFA"/>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67598" name="矩形 11"/>
            <p:cNvSpPr>
              <a:spLocks noChangeArrowheads="1"/>
            </p:cNvSpPr>
            <p:nvPr/>
          </p:nvSpPr>
          <p:spPr bwMode="auto">
            <a:xfrm>
              <a:off x="2844898" y="1503057"/>
              <a:ext cx="5501014" cy="13745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buFontTx/>
                <a:buNone/>
              </a:pPr>
              <a:r>
                <a:rPr lang="zh-CN" altLang="en-US" sz="2800">
                  <a:latin typeface="微软雅黑" panose="020B0503020204020204" pitchFamily="34" charset="-122"/>
                  <a:ea typeface="微软雅黑" panose="020B0503020204020204" pitchFamily="34" charset="-122"/>
                </a:rPr>
                <a:t>在企业日常经营活动中常见的成本有哪些？属于哪类成本？</a:t>
              </a:r>
              <a:endParaRPr lang="zh-CN" altLang="en-US" sz="2800">
                <a:latin typeface="微软雅黑" panose="020B0503020204020204" pitchFamily="34" charset="-122"/>
                <a:ea typeface="微软雅黑" panose="020B0503020204020204" pitchFamily="34" charset="-122"/>
              </a:endParaRPr>
            </a:p>
          </p:txBody>
        </p:sp>
      </p:grpSp>
      <p:sp>
        <p:nvSpPr>
          <p:cNvPr id="274446" name="矩形 18"/>
          <p:cNvSpPr>
            <a:spLocks noChangeArrowheads="1"/>
          </p:cNvSpPr>
          <p:nvPr/>
        </p:nvSpPr>
        <p:spPr bwMode="auto">
          <a:xfrm>
            <a:off x="4305301" y="3052763"/>
            <a:ext cx="7152217" cy="1066800"/>
          </a:xfrm>
          <a:prstGeom prst="rect">
            <a:avLst/>
          </a:prstGeom>
          <a:noFill/>
          <a:ln w="25400">
            <a:solidFill>
              <a:srgbClr val="FF9900"/>
            </a:solidFill>
            <a:prstDash val="sysDash"/>
            <a:miter lim="800000"/>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30000"/>
              </a:lnSpc>
              <a:buFontTx/>
              <a:buNone/>
            </a:pPr>
            <a:r>
              <a:rPr lang="zh-CN" altLang="en-US" sz="2400">
                <a:latin typeface="微软雅黑" panose="020B0503020204020204" pitchFamily="34" charset="-122"/>
                <a:ea typeface="微软雅黑" panose="020B0503020204020204" pitchFamily="34" charset="-122"/>
              </a:rPr>
              <a:t>直线折旧法计提的折旧费、保险费、培训费、办公费等</a:t>
            </a:r>
            <a:r>
              <a:rPr lang="en-US" altLang="zh-CN" sz="2400">
                <a:latin typeface="微软雅黑" panose="020B0503020204020204" pitchFamily="34" charset="-122"/>
                <a:ea typeface="微软雅黑" panose="020B0503020204020204" pitchFamily="34" charset="-122"/>
              </a:rPr>
              <a:t>——</a:t>
            </a:r>
            <a:r>
              <a:rPr lang="zh-CN" altLang="en-US" sz="2400">
                <a:latin typeface="微软雅黑" panose="020B0503020204020204" pitchFamily="34" charset="-122"/>
                <a:ea typeface="微软雅黑" panose="020B0503020204020204" pitchFamily="34" charset="-122"/>
              </a:rPr>
              <a:t>固定成本</a:t>
            </a:r>
            <a:endParaRPr lang="zh-CN" altLang="en-US" sz="2400">
              <a:latin typeface="微软雅黑" panose="020B0503020204020204" pitchFamily="34" charset="-122"/>
              <a:ea typeface="微软雅黑" panose="020B0503020204020204" pitchFamily="34" charset="-122"/>
            </a:endParaRPr>
          </a:p>
        </p:txBody>
      </p:sp>
      <p:sp>
        <p:nvSpPr>
          <p:cNvPr id="274447" name="Rectangle 1"/>
          <p:cNvSpPr>
            <a:spLocks noChangeArrowheads="1"/>
          </p:cNvSpPr>
          <p:nvPr/>
        </p:nvSpPr>
        <p:spPr bwMode="auto">
          <a:xfrm>
            <a:off x="4557184" y="4788842"/>
            <a:ext cx="6900333" cy="461665"/>
          </a:xfrm>
          <a:prstGeom prst="rect">
            <a:avLst/>
          </a:prstGeom>
          <a:noFill/>
          <a:ln w="25400">
            <a:solidFill>
              <a:srgbClr val="FF9900"/>
            </a:solidFill>
            <a:prstDash val="sysDash"/>
            <a:miter lim="800000"/>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r>
              <a:rPr lang="zh-CN" altLang="en-US" sz="2400">
                <a:latin typeface="微软雅黑" panose="020B0503020204020204" pitchFamily="34" charset="-122"/>
                <a:ea typeface="微软雅黑" panose="020B0503020204020204" pitchFamily="34" charset="-122"/>
                <a:cs typeface="Times New Roman" panose="02020603050405020304" pitchFamily="18" charset="0"/>
              </a:rPr>
              <a:t>直接材料、直接人工等</a:t>
            </a:r>
            <a:r>
              <a:rPr lang="en-US" altLang="zh-CN" sz="2400">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400">
                <a:latin typeface="微软雅黑" panose="020B0503020204020204" pitchFamily="34" charset="-122"/>
                <a:ea typeface="微软雅黑" panose="020B0503020204020204" pitchFamily="34" charset="-122"/>
                <a:cs typeface="Times New Roman" panose="02020603050405020304" pitchFamily="18" charset="0"/>
              </a:rPr>
              <a:t>变动成本</a:t>
            </a:r>
            <a:endParaRPr lang="zh-CN" altLang="en-US" sz="240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74448" name="Rectangle 1"/>
          <p:cNvSpPr>
            <a:spLocks noChangeArrowheads="1"/>
          </p:cNvSpPr>
          <p:nvPr/>
        </p:nvSpPr>
        <p:spPr bwMode="auto">
          <a:xfrm>
            <a:off x="4536018" y="5520680"/>
            <a:ext cx="6921500" cy="461665"/>
          </a:xfrm>
          <a:prstGeom prst="rect">
            <a:avLst/>
          </a:prstGeom>
          <a:noFill/>
          <a:ln w="25400">
            <a:solidFill>
              <a:srgbClr val="FF9900"/>
            </a:solidFill>
            <a:prstDash val="sysDash"/>
            <a:miter lim="800000"/>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r>
              <a:rPr lang="zh-CN" altLang="en-US" sz="2400">
                <a:latin typeface="微软雅黑" panose="020B0503020204020204" pitchFamily="34" charset="-122"/>
                <a:ea typeface="微软雅黑" panose="020B0503020204020204" pitchFamily="34" charset="-122"/>
                <a:cs typeface="Times New Roman" panose="02020603050405020304" pitchFamily="18" charset="0"/>
              </a:rPr>
              <a:t>维修费、电话费等</a:t>
            </a:r>
            <a:r>
              <a:rPr lang="en-US" altLang="zh-CN" sz="2400">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400">
                <a:latin typeface="微软雅黑" panose="020B0503020204020204" pitchFamily="34" charset="-122"/>
                <a:ea typeface="微软雅黑" panose="020B0503020204020204" pitchFamily="34" charset="-122"/>
                <a:cs typeface="Times New Roman" panose="02020603050405020304" pitchFamily="18" charset="0"/>
              </a:rPr>
              <a:t>混合成本</a:t>
            </a:r>
            <a:endParaRPr lang="zh-CN" altLang="en-US" sz="240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74450" name="矩形 5"/>
          <p:cNvSpPr>
            <a:spLocks noChangeArrowheads="1"/>
          </p:cNvSpPr>
          <p:nvPr/>
        </p:nvSpPr>
        <p:spPr bwMode="auto">
          <a:xfrm>
            <a:off x="3695700" y="0"/>
            <a:ext cx="5672667"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ct val="150000"/>
              </a:lnSpc>
              <a:buFontTx/>
              <a:buNone/>
            </a:pPr>
            <a:r>
              <a:rPr lang="en-US" altLang="zh-CN" sz="3600" b="1">
                <a:latin typeface="微软雅黑" panose="020B0503020204020204" pitchFamily="34" charset="-122"/>
                <a:ea typeface="微软雅黑" panose="020B0503020204020204" pitchFamily="34" charset="-122"/>
              </a:rPr>
              <a:t>1.</a:t>
            </a:r>
            <a:r>
              <a:rPr lang="zh-CN" altLang="en-US" sz="3600" b="1">
                <a:latin typeface="微软雅黑" panose="020B0503020204020204" pitchFamily="34" charset="-122"/>
                <a:ea typeface="微软雅黑" panose="020B0503020204020204" pitchFamily="34" charset="-122"/>
              </a:rPr>
              <a:t>成本性态分析</a:t>
            </a:r>
            <a:endParaRPr lang="en-US" altLang="zh-CN" sz="3600" b="1">
              <a:latin typeface="微软雅黑" panose="020B0503020204020204" pitchFamily="34" charset="-122"/>
              <a:ea typeface="微软雅黑" panose="020B0503020204020204" pitchFamily="34" charset="-122"/>
              <a:sym typeface="黑体" panose="020106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1+#ppt_w/2"/>
                                          </p:val>
                                        </p:tav>
                                        <p:tav tm="100000">
                                          <p:val>
                                            <p:strVal val="#ppt_x"/>
                                          </p:val>
                                        </p:tav>
                                      </p:tavLst>
                                    </p:anim>
                                    <p:anim calcmode="lin" valueType="num">
                                      <p:cBhvr additive="base">
                                        <p:cTn id="8" dur="5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0-#ppt_w/2"/>
                                          </p:val>
                                        </p:tav>
                                        <p:tav tm="100000">
                                          <p:val>
                                            <p:strVal val="#ppt_x"/>
                                          </p:val>
                                        </p:tav>
                                      </p:tavLst>
                                    </p:anim>
                                    <p:anim calcmode="lin" valueType="num">
                                      <p:cBhvr additive="base">
                                        <p:cTn id="13" dur="500" fill="hold"/>
                                        <p:tgtEl>
                                          <p:spTgt spid="1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12" presetClass="entr" presetSubtype="4" fill="hold"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slide(fromBottom)">
                                      <p:cBhvr>
                                        <p:cTn id="17" dur="500"/>
                                        <p:tgtEl>
                                          <p:spTgt spid="23"/>
                                        </p:tgtEl>
                                      </p:cBhvr>
                                    </p:animEffect>
                                  </p:childTnLst>
                                </p:cTn>
                              </p:par>
                            </p:childTnLst>
                          </p:cTn>
                        </p:par>
                        <p:par>
                          <p:cTn id="18" fill="hold">
                            <p:stCondLst>
                              <p:cond delay="1500"/>
                            </p:stCondLst>
                            <p:childTnLst>
                              <p:par>
                                <p:cTn id="19" presetID="8" presetClass="entr" presetSubtype="16" fill="hold" nodeType="after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diamond(in)">
                                      <p:cBhvr>
                                        <p:cTn id="21" dur="10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12" presetClass="entr" presetSubtype="4" fill="hold" grpId="0" nodeType="clickEffect">
                                  <p:stCondLst>
                                    <p:cond delay="0"/>
                                  </p:stCondLst>
                                  <p:childTnLst>
                                    <p:set>
                                      <p:cBhvr>
                                        <p:cTn id="25" dur="1" fill="hold">
                                          <p:stCondLst>
                                            <p:cond delay="0"/>
                                          </p:stCondLst>
                                        </p:cTn>
                                        <p:tgtEl>
                                          <p:spTgt spid="274446"/>
                                        </p:tgtEl>
                                        <p:attrNameLst>
                                          <p:attrName>style.visibility</p:attrName>
                                        </p:attrNameLst>
                                      </p:cBhvr>
                                      <p:to>
                                        <p:strVal val="visible"/>
                                      </p:to>
                                    </p:set>
                                    <p:animEffect transition="in" filter="slide(fromBottom)">
                                      <p:cBhvr>
                                        <p:cTn id="26" dur="500"/>
                                        <p:tgtEl>
                                          <p:spTgt spid="274446"/>
                                        </p:tgtEl>
                                      </p:cBhvr>
                                    </p:animEffect>
                                  </p:childTnLst>
                                </p:cTn>
                              </p:par>
                            </p:childTnLst>
                          </p:cTn>
                        </p:par>
                        <p:par>
                          <p:cTn id="27" fill="hold">
                            <p:stCondLst>
                              <p:cond delay="500"/>
                            </p:stCondLst>
                            <p:childTnLst>
                              <p:par>
                                <p:cTn id="28" presetID="12" presetClass="entr" presetSubtype="4" fill="hold" grpId="0" nodeType="afterEffect">
                                  <p:stCondLst>
                                    <p:cond delay="0"/>
                                  </p:stCondLst>
                                  <p:childTnLst>
                                    <p:set>
                                      <p:cBhvr>
                                        <p:cTn id="29" dur="1" fill="hold">
                                          <p:stCondLst>
                                            <p:cond delay="0"/>
                                          </p:stCondLst>
                                        </p:cTn>
                                        <p:tgtEl>
                                          <p:spTgt spid="274447"/>
                                        </p:tgtEl>
                                        <p:attrNameLst>
                                          <p:attrName>style.visibility</p:attrName>
                                        </p:attrNameLst>
                                      </p:cBhvr>
                                      <p:to>
                                        <p:strVal val="visible"/>
                                      </p:to>
                                    </p:set>
                                    <p:animEffect transition="in" filter="slide(fromBottom)">
                                      <p:cBhvr>
                                        <p:cTn id="30" dur="500"/>
                                        <p:tgtEl>
                                          <p:spTgt spid="274447"/>
                                        </p:tgtEl>
                                      </p:cBhvr>
                                    </p:animEffect>
                                  </p:childTnLst>
                                </p:cTn>
                              </p:par>
                            </p:childTnLst>
                          </p:cTn>
                        </p:par>
                        <p:par>
                          <p:cTn id="31" fill="hold">
                            <p:stCondLst>
                              <p:cond delay="1000"/>
                            </p:stCondLst>
                            <p:childTnLst>
                              <p:par>
                                <p:cTn id="32" presetID="12" presetClass="entr" presetSubtype="4" fill="hold" grpId="0" nodeType="afterEffect">
                                  <p:stCondLst>
                                    <p:cond delay="0"/>
                                  </p:stCondLst>
                                  <p:childTnLst>
                                    <p:set>
                                      <p:cBhvr>
                                        <p:cTn id="33" dur="1" fill="hold">
                                          <p:stCondLst>
                                            <p:cond delay="0"/>
                                          </p:stCondLst>
                                        </p:cTn>
                                        <p:tgtEl>
                                          <p:spTgt spid="274448"/>
                                        </p:tgtEl>
                                        <p:attrNameLst>
                                          <p:attrName>style.visibility</p:attrName>
                                        </p:attrNameLst>
                                      </p:cBhvr>
                                      <p:to>
                                        <p:strVal val="visible"/>
                                      </p:to>
                                    </p:set>
                                    <p:animEffect transition="in" filter="slide(fromBottom)">
                                      <p:cBhvr>
                                        <p:cTn id="34" dur="500"/>
                                        <p:tgtEl>
                                          <p:spTgt spid="274448"/>
                                        </p:tgtEl>
                                      </p:cBhvr>
                                    </p:animEffect>
                                  </p:childTnLst>
                                </p:cTn>
                              </p:par>
                            </p:childTnLst>
                          </p:cTn>
                        </p:par>
                        <p:par>
                          <p:cTn id="35" fill="hold">
                            <p:stCondLst>
                              <p:cond delay="1500"/>
                            </p:stCondLst>
                            <p:childTnLst>
                              <p:par>
                                <p:cTn id="36" presetID="12" presetClass="entr" presetSubtype="4" fill="hold" grpId="0" nodeType="afterEffect">
                                  <p:stCondLst>
                                    <p:cond delay="0"/>
                                  </p:stCondLst>
                                  <p:childTnLst>
                                    <p:set>
                                      <p:cBhvr>
                                        <p:cTn id="37" dur="1" fill="hold">
                                          <p:stCondLst>
                                            <p:cond delay="0"/>
                                          </p:stCondLst>
                                        </p:cTn>
                                        <p:tgtEl>
                                          <p:spTgt spid="274450"/>
                                        </p:tgtEl>
                                        <p:attrNameLst>
                                          <p:attrName>style.visibility</p:attrName>
                                        </p:attrNameLst>
                                      </p:cBhvr>
                                      <p:to>
                                        <p:strVal val="visible"/>
                                      </p:to>
                                    </p:set>
                                    <p:animEffect transition="in" filter="slide(fromBottom)">
                                      <p:cBhvr>
                                        <p:cTn id="38" dur="500"/>
                                        <p:tgtEl>
                                          <p:spTgt spid="2744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446" grpId="0" animBg="1"/>
      <p:bldP spid="274447" grpId="0" animBg="1"/>
      <p:bldP spid="274448" grpId="0" animBg="1"/>
      <p:bldP spid="27445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0" y="6154738"/>
            <a:ext cx="12192000" cy="70326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2" name="灯片编号占位符 1"/>
          <p:cNvSpPr txBox="1">
            <a:spLocks noGrp="1"/>
          </p:cNvSpPr>
          <p:nvPr/>
        </p:nvSpPr>
        <p:spPr>
          <a:xfrm>
            <a:off x="11485034" y="6399214"/>
            <a:ext cx="520700" cy="365125"/>
          </a:xfrm>
          <a:prstGeom prst="rect">
            <a:avLst/>
          </a:prstGeom>
          <a:noFill/>
        </p:spPr>
        <p:txBody>
          <a:bodyPr anchor="ctr"/>
          <a:lstStyle/>
          <a:p>
            <a:pPr algn="ctr" fontAlgn="auto">
              <a:spcBef>
                <a:spcPts val="0"/>
              </a:spcBef>
              <a:spcAft>
                <a:spcPts val="0"/>
              </a:spcAft>
              <a:buFontTx/>
              <a:buNone/>
              <a:defRPr/>
            </a:pPr>
            <a:fld id="{676D7BDF-F63A-4363-9DFE-E4B74FBB64A6}" type="slidenum">
              <a:rPr lang="en-US" sz="1400" b="1">
                <a:latin typeface="+mj-lt"/>
                <a:ea typeface="+mn-ea"/>
              </a:rPr>
            </a:fld>
            <a:endParaRPr lang="en-US" sz="1400" b="1" dirty="0">
              <a:latin typeface="+mj-lt"/>
              <a:ea typeface="+mn-ea"/>
            </a:endParaRPr>
          </a:p>
        </p:txBody>
      </p:sp>
      <p:grpSp>
        <p:nvGrpSpPr>
          <p:cNvPr id="3" name="组合 8"/>
          <p:cNvGrpSpPr/>
          <p:nvPr/>
        </p:nvGrpSpPr>
        <p:grpSpPr bwMode="auto">
          <a:xfrm>
            <a:off x="4195233" y="855663"/>
            <a:ext cx="3905251" cy="146050"/>
            <a:chOff x="5475255" y="1143000"/>
            <a:chExt cx="1486646" cy="101600"/>
          </a:xfrm>
        </p:grpSpPr>
        <p:cxnSp>
          <p:nvCxnSpPr>
            <p:cNvPr id="4" name="Straight Connector 30"/>
            <p:cNvCxnSpPr/>
            <p:nvPr/>
          </p:nvCxnSpPr>
          <p:spPr>
            <a:xfrm>
              <a:off x="5475255" y="1143000"/>
              <a:ext cx="1486646"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31"/>
            <p:cNvCxnSpPr/>
            <p:nvPr/>
          </p:nvCxnSpPr>
          <p:spPr>
            <a:xfrm>
              <a:off x="5616265" y="1244600"/>
              <a:ext cx="1185287"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75463" name="矩形 5"/>
          <p:cNvSpPr>
            <a:spLocks noChangeArrowheads="1"/>
          </p:cNvSpPr>
          <p:nvPr/>
        </p:nvSpPr>
        <p:spPr bwMode="auto">
          <a:xfrm>
            <a:off x="3119967" y="0"/>
            <a:ext cx="5672667"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ct val="150000"/>
              </a:lnSpc>
              <a:buFontTx/>
              <a:buNone/>
            </a:pPr>
            <a:r>
              <a:rPr lang="en-US" altLang="zh-CN" sz="3600" b="1">
                <a:latin typeface="微软雅黑" panose="020B0503020204020204" pitchFamily="34" charset="-122"/>
                <a:ea typeface="微软雅黑" panose="020B0503020204020204" pitchFamily="34" charset="-122"/>
              </a:rPr>
              <a:t>1.</a:t>
            </a:r>
            <a:r>
              <a:rPr lang="zh-CN" altLang="en-US" sz="3600" b="1">
                <a:latin typeface="微软雅黑" panose="020B0503020204020204" pitchFamily="34" charset="-122"/>
                <a:ea typeface="微软雅黑" panose="020B0503020204020204" pitchFamily="34" charset="-122"/>
              </a:rPr>
              <a:t>成本性态分析</a:t>
            </a:r>
            <a:endParaRPr lang="en-US" altLang="zh-CN" sz="3600" b="1">
              <a:latin typeface="微软雅黑" panose="020B0503020204020204" pitchFamily="34" charset="-122"/>
              <a:ea typeface="微软雅黑" panose="020B0503020204020204" pitchFamily="34" charset="-122"/>
              <a:sym typeface="黑体" panose="02010609060101010101" pitchFamily="49" charset="-122"/>
            </a:endParaRPr>
          </a:p>
        </p:txBody>
      </p:sp>
      <p:sp>
        <p:nvSpPr>
          <p:cNvPr id="68614" name="矩形 6"/>
          <p:cNvSpPr>
            <a:spLocks noChangeArrowheads="1"/>
          </p:cNvSpPr>
          <p:nvPr/>
        </p:nvSpPr>
        <p:spPr bwMode="auto">
          <a:xfrm>
            <a:off x="1331384" y="1296989"/>
            <a:ext cx="305724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r>
              <a:rPr lang="zh-CN" altLang="en-US" sz="3200" b="1">
                <a:latin typeface="微软雅黑" panose="020B0503020204020204" pitchFamily="34" charset="-122"/>
                <a:ea typeface="微软雅黑" panose="020B0503020204020204" pitchFamily="34" charset="-122"/>
              </a:rPr>
              <a:t>总成本习性模型</a:t>
            </a:r>
            <a:endParaRPr lang="zh-CN" altLang="en-US" sz="3200" b="1">
              <a:latin typeface="微软雅黑" panose="020B0503020204020204" pitchFamily="34" charset="-122"/>
              <a:ea typeface="微软雅黑" panose="020B0503020204020204" pitchFamily="34" charset="-122"/>
            </a:endParaRPr>
          </a:p>
        </p:txBody>
      </p:sp>
      <p:sp>
        <p:nvSpPr>
          <p:cNvPr id="68615" name="Rectangle 1"/>
          <p:cNvSpPr>
            <a:spLocks noChangeArrowheads="1"/>
          </p:cNvSpPr>
          <p:nvPr/>
        </p:nvSpPr>
        <p:spPr bwMode="auto">
          <a:xfrm>
            <a:off x="719667" y="2032001"/>
            <a:ext cx="10500784" cy="164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2540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buFontTx/>
              <a:buNone/>
            </a:pPr>
            <a:r>
              <a:rPr lang="en-US" altLang="zh-CN" sz="2400">
                <a:latin typeface="微软雅黑" panose="020B0503020204020204" pitchFamily="34" charset="-122"/>
                <a:ea typeface="微软雅黑" panose="020B0503020204020204" pitchFamily="34" charset="-122"/>
                <a:cs typeface="Times New Roman" panose="02020603050405020304" pitchFamily="18" charset="0"/>
              </a:rPr>
              <a:t>     </a:t>
            </a:r>
            <a:r>
              <a:rPr lang="zh-CN" altLang="en-US" sz="2800" b="1">
                <a:latin typeface="微软雅黑" panose="020B0503020204020204" pitchFamily="34" charset="-122"/>
                <a:ea typeface="微软雅黑" panose="020B0503020204020204" pitchFamily="34" charset="-122"/>
                <a:cs typeface="Times New Roman" panose="02020603050405020304" pitchFamily="18" charset="0"/>
              </a:rPr>
              <a:t>混合成本可以按一定方法分解成变动部分和固定部分，那么，总成本习性模型可以表示为：</a:t>
            </a:r>
            <a:endParaRPr lang="zh-CN" altLang="en-US" sz="2800" b="1">
              <a:latin typeface="微软雅黑" panose="020B0503020204020204" pitchFamily="34" charset="-122"/>
              <a:ea typeface="微软雅黑" panose="020B0503020204020204" pitchFamily="34" charset="-122"/>
              <a:cs typeface="Times New Roman" panose="02020603050405020304" pitchFamily="18" charset="0"/>
            </a:endParaRPr>
          </a:p>
          <a:p>
            <a:pPr>
              <a:buFontTx/>
              <a:buNone/>
            </a:pPr>
            <a:endParaRPr lang="zh-CN" altLang="en-US">
              <a:ea typeface="微软雅黑" panose="020B0503020204020204" pitchFamily="34" charset="-122"/>
              <a:cs typeface="Times New Roman" panose="02020603050405020304" pitchFamily="18" charset="0"/>
            </a:endParaRPr>
          </a:p>
        </p:txBody>
      </p:sp>
      <p:sp>
        <p:nvSpPr>
          <p:cNvPr id="68616" name="矩形 8"/>
          <p:cNvSpPr>
            <a:spLocks noChangeArrowheads="1"/>
          </p:cNvSpPr>
          <p:nvPr/>
        </p:nvSpPr>
        <p:spPr bwMode="auto">
          <a:xfrm>
            <a:off x="3119967" y="4652963"/>
            <a:ext cx="888576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2540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ct val="150000"/>
              </a:lnSpc>
              <a:buFontTx/>
              <a:buNone/>
            </a:pPr>
            <a:r>
              <a:rPr lang="zh-CN" altLang="zh-CN" sz="2400" b="1">
                <a:latin typeface="微软雅黑" panose="020B0503020204020204" pitchFamily="34" charset="-122"/>
                <a:ea typeface="微软雅黑" panose="020B0503020204020204" pitchFamily="34" charset="-122"/>
                <a:cs typeface="Times New Roman" panose="02020603050405020304" pitchFamily="18" charset="0"/>
              </a:rPr>
              <a:t>式中，</a:t>
            </a:r>
            <a:r>
              <a:rPr lang="zh-CN" altLang="zh-CN" sz="2400" b="1" i="1">
                <a:latin typeface="微软雅黑" panose="020B0503020204020204" pitchFamily="34" charset="-122"/>
                <a:ea typeface="微软雅黑" panose="020B0503020204020204" pitchFamily="34" charset="-122"/>
                <a:cs typeface="Times New Roman" panose="02020603050405020304" pitchFamily="18" charset="0"/>
              </a:rPr>
              <a:t>y</a:t>
            </a:r>
            <a:r>
              <a:rPr lang="zh-CN" altLang="zh-CN" sz="2400" b="1">
                <a:latin typeface="微软雅黑" panose="020B0503020204020204" pitchFamily="34" charset="-122"/>
                <a:ea typeface="微软雅黑" panose="020B0503020204020204" pitchFamily="34" charset="-122"/>
                <a:cs typeface="Times New Roman" panose="02020603050405020304" pitchFamily="18" charset="0"/>
              </a:rPr>
              <a:t>代表总成本；</a:t>
            </a:r>
            <a:r>
              <a:rPr lang="zh-CN" altLang="zh-CN" sz="2400" b="1" i="1">
                <a:latin typeface="微软雅黑" panose="020B0503020204020204" pitchFamily="34" charset="-122"/>
                <a:ea typeface="微软雅黑" panose="020B0503020204020204" pitchFamily="34" charset="-122"/>
                <a:cs typeface="Times New Roman" panose="02020603050405020304" pitchFamily="18" charset="0"/>
              </a:rPr>
              <a:t>a</a:t>
            </a:r>
            <a:r>
              <a:rPr lang="zh-CN" altLang="zh-CN" sz="2400" b="1">
                <a:latin typeface="微软雅黑" panose="020B0503020204020204" pitchFamily="34" charset="-122"/>
                <a:ea typeface="微软雅黑" panose="020B0503020204020204" pitchFamily="34" charset="-122"/>
                <a:cs typeface="Times New Roman" panose="02020603050405020304" pitchFamily="18" charset="0"/>
              </a:rPr>
              <a:t>代表固定成本；</a:t>
            </a:r>
            <a:r>
              <a:rPr lang="zh-CN" altLang="zh-CN" sz="2400" b="1" i="1">
                <a:latin typeface="微软雅黑" panose="020B0503020204020204" pitchFamily="34" charset="-122"/>
                <a:ea typeface="微软雅黑" panose="020B0503020204020204" pitchFamily="34" charset="-122"/>
                <a:cs typeface="Times New Roman" panose="02020603050405020304" pitchFamily="18" charset="0"/>
              </a:rPr>
              <a:t>b</a:t>
            </a:r>
            <a:r>
              <a:rPr lang="zh-CN" altLang="zh-CN" sz="2400" b="1">
                <a:latin typeface="微软雅黑" panose="020B0503020204020204" pitchFamily="34" charset="-122"/>
                <a:ea typeface="微软雅黑" panose="020B0503020204020204" pitchFamily="34" charset="-122"/>
                <a:cs typeface="Times New Roman" panose="02020603050405020304" pitchFamily="18" charset="0"/>
              </a:rPr>
              <a:t>代表</a:t>
            </a:r>
            <a:endParaRPr lang="en-US" altLang="zh-CN" sz="2400" b="1">
              <a:latin typeface="微软雅黑" panose="020B0503020204020204" pitchFamily="34" charset="-122"/>
              <a:ea typeface="微软雅黑" panose="020B0503020204020204" pitchFamily="34" charset="-122"/>
              <a:cs typeface="Times New Roman" panose="02020603050405020304" pitchFamily="18" charset="0"/>
            </a:endParaRPr>
          </a:p>
          <a:p>
            <a:pPr>
              <a:lnSpc>
                <a:spcPct val="150000"/>
              </a:lnSpc>
              <a:buFontTx/>
              <a:buNone/>
            </a:pPr>
            <a:r>
              <a:rPr lang="zh-CN" altLang="zh-CN" sz="2400" b="1">
                <a:latin typeface="微软雅黑" panose="020B0503020204020204" pitchFamily="34" charset="-122"/>
                <a:ea typeface="微软雅黑" panose="020B0503020204020204" pitchFamily="34" charset="-122"/>
                <a:cs typeface="Times New Roman" panose="02020603050405020304" pitchFamily="18" charset="0"/>
              </a:rPr>
              <a:t>单位变动成本；</a:t>
            </a:r>
            <a:r>
              <a:rPr lang="zh-CN" altLang="zh-CN" sz="2400" b="1" i="1">
                <a:latin typeface="微软雅黑" panose="020B0503020204020204" pitchFamily="34" charset="-122"/>
                <a:ea typeface="微软雅黑" panose="020B0503020204020204" pitchFamily="34" charset="-122"/>
                <a:cs typeface="Times New Roman" panose="02020603050405020304" pitchFamily="18" charset="0"/>
              </a:rPr>
              <a:t>x</a:t>
            </a:r>
            <a:r>
              <a:rPr lang="zh-CN" altLang="zh-CN" sz="2400" b="1">
                <a:latin typeface="微软雅黑" panose="020B0503020204020204" pitchFamily="34" charset="-122"/>
                <a:ea typeface="微软雅黑" panose="020B0503020204020204" pitchFamily="34" charset="-122"/>
                <a:cs typeface="Times New Roman" panose="02020603050405020304" pitchFamily="18" charset="0"/>
              </a:rPr>
              <a:t>代表业务量（如产销量）。</a:t>
            </a:r>
            <a:endParaRPr lang="zh-CN" altLang="zh-CN" sz="2400" b="1">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68617" name="矩形 9"/>
          <p:cNvSpPr>
            <a:spLocks noChangeArrowheads="1"/>
          </p:cNvSpPr>
          <p:nvPr/>
        </p:nvSpPr>
        <p:spPr bwMode="auto">
          <a:xfrm>
            <a:off x="4521201" y="3681413"/>
            <a:ext cx="5126567" cy="646331"/>
          </a:xfrm>
          <a:prstGeom prst="rect">
            <a:avLst/>
          </a:prstGeom>
          <a:blipFill dpi="0" rotWithShape="1">
            <a:blip r:embed="rId1"/>
            <a:srcRect/>
            <a:tile tx="0" ty="0" sx="100000" sy="100000" flip="none" algn="tl"/>
          </a:blipFill>
          <a:ln w="38100">
            <a:solidFill>
              <a:srgbClr val="FFC000"/>
            </a:solidFill>
            <a:prstDash val="sysDash"/>
            <a:miter lim="800000"/>
          </a:ln>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r>
              <a:rPr lang="en-US" altLang="zh-CN" sz="3600" b="1" i="1">
                <a:solidFill>
                  <a:srgbClr val="FF0000"/>
                </a:solidFill>
                <a:latin typeface="微软雅黑" panose="020B0503020204020204" pitchFamily="34" charset="-122"/>
                <a:ea typeface="微软雅黑" panose="020B0503020204020204" pitchFamily="34" charset="-122"/>
              </a:rPr>
              <a:t>y</a:t>
            </a:r>
            <a:r>
              <a:rPr lang="zh-CN" altLang="en-US" sz="3600" b="1">
                <a:solidFill>
                  <a:srgbClr val="FF0000"/>
                </a:solidFill>
                <a:latin typeface="微软雅黑" panose="020B0503020204020204" pitchFamily="34" charset="-122"/>
                <a:ea typeface="微软雅黑" panose="020B0503020204020204" pitchFamily="34" charset="-122"/>
              </a:rPr>
              <a:t>＝</a:t>
            </a:r>
            <a:r>
              <a:rPr lang="en-US" altLang="zh-CN" sz="3600" b="1" i="1">
                <a:solidFill>
                  <a:srgbClr val="FF0000"/>
                </a:solidFill>
                <a:latin typeface="微软雅黑" panose="020B0503020204020204" pitchFamily="34" charset="-122"/>
                <a:ea typeface="微软雅黑" panose="020B0503020204020204" pitchFamily="34" charset="-122"/>
              </a:rPr>
              <a:t>a</a:t>
            </a:r>
            <a:r>
              <a:rPr lang="en-US" altLang="zh-CN" sz="3600" b="1">
                <a:solidFill>
                  <a:srgbClr val="FF0000"/>
                </a:solidFill>
                <a:latin typeface="微软雅黑" panose="020B0503020204020204" pitchFamily="34" charset="-122"/>
                <a:ea typeface="微软雅黑" panose="020B0503020204020204" pitchFamily="34" charset="-122"/>
              </a:rPr>
              <a:t>+</a:t>
            </a:r>
            <a:r>
              <a:rPr lang="en-US" altLang="zh-CN" sz="3600" b="1" i="1">
                <a:solidFill>
                  <a:srgbClr val="FF0000"/>
                </a:solidFill>
                <a:latin typeface="微软雅黑" panose="020B0503020204020204" pitchFamily="34" charset="-122"/>
                <a:ea typeface="微软雅黑" panose="020B0503020204020204" pitchFamily="34" charset="-122"/>
              </a:rPr>
              <a:t>bx</a:t>
            </a:r>
            <a:r>
              <a:rPr lang="en-US" altLang="zh-CN" sz="3600" b="1">
                <a:solidFill>
                  <a:srgbClr val="FF0000"/>
                </a:solidFill>
                <a:latin typeface="微软雅黑" panose="020B0503020204020204" pitchFamily="34" charset="-122"/>
                <a:ea typeface="微软雅黑" panose="020B0503020204020204" pitchFamily="34" charset="-122"/>
              </a:rPr>
              <a:t>       </a:t>
            </a:r>
            <a:endParaRPr lang="en-US" altLang="zh-CN" sz="3600" b="1">
              <a:solidFill>
                <a:srgbClr val="FF0000"/>
              </a:solidFill>
              <a:latin typeface="微软雅黑" panose="020B0503020204020204" pitchFamily="34" charset="-122"/>
              <a:ea typeface="微软雅黑" panose="020B0503020204020204" pitchFamily="34" charset="-122"/>
            </a:endParaRPr>
          </a:p>
        </p:txBody>
      </p:sp>
      <p:pic>
        <p:nvPicPr>
          <p:cNvPr id="68618" name="图片 12" descr="360截图20180101184958165.jpg"/>
          <p:cNvPicPr>
            <a:picLocks noChangeAspect="1"/>
          </p:cNvPicPr>
          <p:nvPr/>
        </p:nvPicPr>
        <p:blipFill>
          <a:blip r:embed="rId2">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110067" y="3687764"/>
            <a:ext cx="3009900"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275463"/>
                                        </p:tgtEl>
                                        <p:attrNameLst>
                                          <p:attrName>style.visibility</p:attrName>
                                        </p:attrNameLst>
                                      </p:cBhvr>
                                      <p:to>
                                        <p:strVal val="visible"/>
                                      </p:to>
                                    </p:set>
                                    <p:animEffect transition="in" filter="slide(fromBottom)">
                                      <p:cBhvr>
                                        <p:cTn id="7" dur="500"/>
                                        <p:tgtEl>
                                          <p:spTgt spid="275463"/>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slide(fromBottom)">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463"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6FAC12D6-6874-44D7-A628-78DA8109D10F}" type="slidenum">
              <a:rPr lang="en-US" smtClean="0"/>
            </a:fld>
            <a:endParaRPr lang="en-US" dirty="0"/>
          </a:p>
        </p:txBody>
      </p:sp>
      <p:sp>
        <p:nvSpPr>
          <p:cNvPr id="3" name="Rectangle 2"/>
          <p:cNvSpPr>
            <a:spLocks noChangeArrowheads="1"/>
          </p:cNvSpPr>
          <p:nvPr/>
        </p:nvSpPr>
        <p:spPr bwMode="auto">
          <a:xfrm>
            <a:off x="550506" y="122349"/>
            <a:ext cx="10515600"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0" algn="l" defTabSz="914400" rtl="0" eaLnBrk="0" fontAlgn="base" latinLnBrk="0" hangingPunct="0">
              <a:lnSpc>
                <a:spcPct val="150000"/>
              </a:lnSpc>
              <a:spcBef>
                <a:spcPct val="0"/>
              </a:spcBef>
              <a:spcAft>
                <a:spcPct val="0"/>
              </a:spcAft>
              <a:buClrTx/>
              <a:buSzTx/>
              <a:buFontTx/>
              <a:buNone/>
            </a:pPr>
            <a:r>
              <a:rPr kumimoji="0" lang="zh-CN" altLang="zh-CN" sz="10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　</a:t>
            </a:r>
            <a:r>
              <a:rPr lang="zh-CN" altLang="en-US" sz="2800" b="1" dirty="0" smtClean="0">
                <a:solidFill>
                  <a:srgbClr val="000000"/>
                </a:solidFill>
                <a:latin typeface="Times New Roman" panose="02020603050405020304" pitchFamily="18" charset="0"/>
                <a:cs typeface="宋体" panose="02010600030101010101" pitchFamily="2" charset="-122"/>
              </a:rPr>
              <a:t>（</a:t>
            </a:r>
            <a:r>
              <a:rPr lang="en-US" altLang="zh-CN" sz="2800" b="1" dirty="0" smtClean="0">
                <a:solidFill>
                  <a:srgbClr val="000000"/>
                </a:solidFill>
                <a:latin typeface="Times New Roman" panose="02020603050405020304" pitchFamily="18" charset="0"/>
                <a:cs typeface="宋体" panose="02010600030101010101" pitchFamily="2" charset="-122"/>
              </a:rPr>
              <a:t>1</a:t>
            </a:r>
            <a:r>
              <a:rPr lang="zh-CN" altLang="en-US" sz="2800" b="1" dirty="0" smtClean="0">
                <a:solidFill>
                  <a:srgbClr val="000000"/>
                </a:solidFill>
                <a:latin typeface="Times New Roman" panose="02020603050405020304" pitchFamily="18" charset="0"/>
                <a:cs typeface="宋体" panose="02010600030101010101" pitchFamily="2" charset="-122"/>
              </a:rPr>
              <a:t>）</a:t>
            </a:r>
            <a:r>
              <a:rPr kumimoji="0" lang="zh-CN" altLang="zh-CN" sz="2800" b="1" i="0" u="none" strike="noStrike" cap="none" normalizeH="0" baseline="0" dirty="0" smtClean="0">
                <a:ln>
                  <a:noFill/>
                </a:ln>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固定</a:t>
            </a:r>
            <a:r>
              <a:rPr kumimoji="0" lang="zh-CN" altLang="zh-CN" sz="2800" b="1"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成本</a:t>
            </a:r>
            <a:br>
              <a:rPr kumimoji="0" lang="zh-CN" altLang="en-US" sz="28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br>
            <a:r>
              <a:rPr kumimoji="0" lang="zh-CN" altLang="en-US" sz="28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　　含义：在特定的产量范围内不受业务量变动影响，</a:t>
            </a:r>
            <a:r>
              <a:rPr kumimoji="0" lang="zh-CN" altLang="en-US" sz="2800" b="1" i="0" u="sng" strike="noStrike" cap="none" normalizeH="0" baseline="0" dirty="0">
                <a:ln>
                  <a:noFill/>
                </a:ln>
                <a:solidFill>
                  <a:srgbClr val="A50021"/>
                </a:solidFill>
                <a:effectLst/>
                <a:latin typeface="Times New Roman" panose="02020603050405020304" pitchFamily="18" charset="0"/>
                <a:ea typeface="宋体" panose="02010600030101010101" pitchFamily="2" charset="-122"/>
                <a:cs typeface="宋体" panose="02010600030101010101" pitchFamily="2" charset="-122"/>
              </a:rPr>
              <a:t>一定期间的总额能保持相对稳定的成本</a:t>
            </a:r>
            <a:r>
              <a:rPr kumimoji="0" lang="zh-CN" altLang="en-US" sz="28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 </a:t>
            </a:r>
            <a:endParaRPr kumimoji="0" lang="zh-CN" altLang="en-US" sz="2800" b="0" i="0" u="none" strike="noStrike" cap="none" normalizeH="0" baseline="0" dirty="0">
              <a:ln>
                <a:noFill/>
              </a:ln>
              <a:solidFill>
                <a:schemeClr val="tx1"/>
              </a:solidFill>
              <a:effectLst/>
              <a:latin typeface="Arial" panose="020B0604020202020204" pitchFamily="34" charset="0"/>
            </a:endParaRPr>
          </a:p>
        </p:txBody>
      </p:sp>
      <p:pic>
        <p:nvPicPr>
          <p:cNvPr id="3073" name="Picture 1"/>
          <p:cNvPicPr>
            <a:picLocks noChangeAspect="1" noChangeArrowheads="1"/>
          </p:cNvPicPr>
          <p:nvPr/>
        </p:nvPicPr>
        <p:blipFill>
          <a:blip r:embed="rId1" r:link="rId2">
            <a:extLst>
              <a:ext uri="{28A0092B-C50C-407E-A947-70E740481C1C}">
                <a14:useLocalDpi xmlns:a14="http://schemas.microsoft.com/office/drawing/2010/main" val="0"/>
              </a:ext>
            </a:extLst>
          </a:blip>
          <a:srcRect/>
          <a:stretch>
            <a:fillRect/>
          </a:stretch>
        </p:blipFill>
        <p:spPr bwMode="auto">
          <a:xfrm>
            <a:off x="2173789" y="2322951"/>
            <a:ext cx="6485263" cy="241526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746449" y="4953662"/>
            <a:ext cx="10636897" cy="1107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br>
              <a:rPr kumimoji="0" lang="en-US" altLang="zh-CN" sz="10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br>
            <a:r>
              <a:rPr kumimoji="0" lang="zh-CN" altLang="en-US" sz="10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　　</a:t>
            </a:r>
            <a:r>
              <a:rPr kumimoji="0" lang="en-US" altLang="zh-CN" sz="28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a:t>
            </a:r>
            <a:r>
              <a:rPr kumimoji="0" lang="zh-CN" altLang="en-US" sz="28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提示</a:t>
            </a:r>
            <a:r>
              <a:rPr kumimoji="0" lang="en-US" altLang="zh-CN" sz="28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a:t>
            </a:r>
            <a:r>
              <a:rPr kumimoji="0" lang="zh-CN" altLang="en-US" sz="28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固定成本总额不因业务量的变动而变动，但单位固定成本（单位业务量负担的固定成本）会与业务量的增减呈反向变动。 </a:t>
            </a:r>
            <a:endParaRPr kumimoji="0" lang="zh-CN" altLang="en-US" sz="28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Oval 32"/>
          <p:cNvSpPr/>
          <p:nvPr/>
        </p:nvSpPr>
        <p:spPr>
          <a:xfrm>
            <a:off x="1771652" y="2425701"/>
            <a:ext cx="2341033" cy="233997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buFontTx/>
              <a:buNone/>
              <a:defRPr/>
            </a:pPr>
            <a:endParaRPr lang="en-US" sz="2400">
              <a:solidFill>
                <a:srgbClr val="00574C"/>
              </a:solidFill>
              <a:latin typeface="Calibri" panose="020F0502020204030204"/>
            </a:endParaRPr>
          </a:p>
        </p:txBody>
      </p:sp>
      <p:sp>
        <p:nvSpPr>
          <p:cNvPr id="172035" name="Rectangle 22"/>
          <p:cNvSpPr>
            <a:spLocks noChangeArrowheads="1"/>
          </p:cNvSpPr>
          <p:nvPr/>
        </p:nvSpPr>
        <p:spPr bwMode="auto">
          <a:xfrm>
            <a:off x="5422901" y="3414714"/>
            <a:ext cx="5930900"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20000"/>
              </a:lnSpc>
              <a:buFontTx/>
              <a:buNone/>
            </a:pPr>
            <a:r>
              <a:rPr lang="zh-CN" altLang="en-US" sz="2400">
                <a:latin typeface="微软雅黑" panose="020B0503020204020204" pitchFamily="34" charset="-122"/>
                <a:ea typeface="微软雅黑" panose="020B0503020204020204" pitchFamily="34" charset="-122"/>
              </a:rPr>
              <a:t>资本成本是企业</a:t>
            </a:r>
            <a:r>
              <a:rPr lang="zh-CN" altLang="en-US" sz="2400">
                <a:solidFill>
                  <a:srgbClr val="EE0808"/>
                </a:solidFill>
                <a:latin typeface="微软雅黑" panose="020B0503020204020204" pitchFamily="34" charset="-122"/>
                <a:ea typeface="微软雅黑" panose="020B0503020204020204" pitchFamily="34" charset="-122"/>
              </a:rPr>
              <a:t>评价投资项目</a:t>
            </a:r>
            <a:r>
              <a:rPr lang="zh-CN" altLang="en-US" sz="2400">
                <a:latin typeface="微软雅黑" panose="020B0503020204020204" pitchFamily="34" charset="-122"/>
                <a:ea typeface="微软雅黑" panose="020B0503020204020204" pitchFamily="34" charset="-122"/>
              </a:rPr>
              <a:t>的标准。</a:t>
            </a:r>
            <a:endParaRPr lang="zh-CN" altLang="en-US" sz="1200"/>
          </a:p>
        </p:txBody>
      </p:sp>
      <p:sp>
        <p:nvSpPr>
          <p:cNvPr id="172036" name="Rectangle 24"/>
          <p:cNvSpPr>
            <a:spLocks noChangeArrowheads="1"/>
          </p:cNvSpPr>
          <p:nvPr/>
        </p:nvSpPr>
        <p:spPr bwMode="auto">
          <a:xfrm>
            <a:off x="5382681" y="4985842"/>
            <a:ext cx="6337300"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20000"/>
              </a:lnSpc>
              <a:buFontTx/>
              <a:buNone/>
            </a:pPr>
            <a:r>
              <a:rPr lang="zh-CN" altLang="en-US" sz="2400" dirty="0">
                <a:latin typeface="微软雅黑" panose="020B0503020204020204" pitchFamily="34" charset="-122"/>
                <a:ea typeface="微软雅黑" panose="020B0503020204020204" pitchFamily="34" charset="-122"/>
              </a:rPr>
              <a:t>资本成本是</a:t>
            </a:r>
            <a:r>
              <a:rPr lang="zh-CN" altLang="en-US" sz="2400" dirty="0">
                <a:solidFill>
                  <a:srgbClr val="EE0808"/>
                </a:solidFill>
                <a:latin typeface="微软雅黑" panose="020B0503020204020204" pitchFamily="34" charset="-122"/>
                <a:ea typeface="微软雅黑" panose="020B0503020204020204" pitchFamily="34" charset="-122"/>
              </a:rPr>
              <a:t>考核企业经营业绩</a:t>
            </a:r>
            <a:r>
              <a:rPr lang="zh-CN" altLang="en-US" sz="2400" dirty="0">
                <a:latin typeface="微软雅黑" panose="020B0503020204020204" pitchFamily="34" charset="-122"/>
                <a:ea typeface="微软雅黑" panose="020B0503020204020204" pitchFamily="34" charset="-122"/>
              </a:rPr>
              <a:t>的依据。</a:t>
            </a:r>
            <a:endParaRPr lang="zh-CN" altLang="en-US" sz="2400" dirty="0">
              <a:latin typeface="微软雅黑" panose="020B0503020204020204" pitchFamily="34" charset="-122"/>
              <a:ea typeface="微软雅黑" panose="020B0503020204020204" pitchFamily="34" charset="-122"/>
            </a:endParaRPr>
          </a:p>
        </p:txBody>
      </p:sp>
      <p:sp>
        <p:nvSpPr>
          <p:cNvPr id="29" name="Freeform 6"/>
          <p:cNvSpPr>
            <a:spLocks noEditPoints="1"/>
          </p:cNvSpPr>
          <p:nvPr/>
        </p:nvSpPr>
        <p:spPr bwMode="auto">
          <a:xfrm>
            <a:off x="2302934" y="2978150"/>
            <a:ext cx="1411817" cy="1403350"/>
          </a:xfrm>
          <a:custGeom>
            <a:avLst/>
            <a:gdLst>
              <a:gd name="T0" fmla="*/ 2147483647 w 159"/>
              <a:gd name="T1" fmla="*/ 2147483647 h 158"/>
              <a:gd name="T2" fmla="*/ 2147483647 w 159"/>
              <a:gd name="T3" fmla="*/ 2147483647 h 158"/>
              <a:gd name="T4" fmla="*/ 2147483647 w 159"/>
              <a:gd name="T5" fmla="*/ 2147483647 h 158"/>
              <a:gd name="T6" fmla="*/ 2147483647 w 159"/>
              <a:gd name="T7" fmla="*/ 2147483647 h 158"/>
              <a:gd name="T8" fmla="*/ 2147483647 w 159"/>
              <a:gd name="T9" fmla="*/ 2147483647 h 158"/>
              <a:gd name="T10" fmla="*/ 2147483647 w 159"/>
              <a:gd name="T11" fmla="*/ 2147483647 h 158"/>
              <a:gd name="T12" fmla="*/ 2147483647 w 159"/>
              <a:gd name="T13" fmla="*/ 2147483647 h 158"/>
              <a:gd name="T14" fmla="*/ 0 w 159"/>
              <a:gd name="T15" fmla="*/ 2147483647 h 158"/>
              <a:gd name="T16" fmla="*/ 0 w 159"/>
              <a:gd name="T17" fmla="*/ 2147483647 h 158"/>
              <a:gd name="T18" fmla="*/ 0 w 159"/>
              <a:gd name="T19" fmla="*/ 2147483647 h 158"/>
              <a:gd name="T20" fmla="*/ 2147483647 w 159"/>
              <a:gd name="T21" fmla="*/ 2147483647 h 158"/>
              <a:gd name="T22" fmla="*/ 2147483647 w 159"/>
              <a:gd name="T23" fmla="*/ 2147483647 h 158"/>
              <a:gd name="T24" fmla="*/ 2147483647 w 159"/>
              <a:gd name="T25" fmla="*/ 2147483647 h 158"/>
              <a:gd name="T26" fmla="*/ 2147483647 w 159"/>
              <a:gd name="T27" fmla="*/ 2147483647 h 158"/>
              <a:gd name="T28" fmla="*/ 2147483647 w 159"/>
              <a:gd name="T29" fmla="*/ 2147483647 h 158"/>
              <a:gd name="T30" fmla="*/ 2147483647 w 159"/>
              <a:gd name="T31" fmla="*/ 2147483647 h 158"/>
              <a:gd name="T32" fmla="*/ 2147483647 w 159"/>
              <a:gd name="T33" fmla="*/ 2147483647 h 158"/>
              <a:gd name="T34" fmla="*/ 2147483647 w 159"/>
              <a:gd name="T35" fmla="*/ 2147483647 h 158"/>
              <a:gd name="T36" fmla="*/ 2147483647 w 159"/>
              <a:gd name="T37" fmla="*/ 2147483647 h 158"/>
              <a:gd name="T38" fmla="*/ 2147483647 w 159"/>
              <a:gd name="T39" fmla="*/ 2147483647 h 158"/>
              <a:gd name="T40" fmla="*/ 2147483647 w 159"/>
              <a:gd name="T41" fmla="*/ 2147483647 h 158"/>
              <a:gd name="T42" fmla="*/ 2147483647 w 159"/>
              <a:gd name="T43" fmla="*/ 2147483647 h 158"/>
              <a:gd name="T44" fmla="*/ 2147483647 w 159"/>
              <a:gd name="T45" fmla="*/ 2147483647 h 158"/>
              <a:gd name="T46" fmla="*/ 2147483647 w 159"/>
              <a:gd name="T47" fmla="*/ 2147483647 h 158"/>
              <a:gd name="T48" fmla="*/ 2147483647 w 159"/>
              <a:gd name="T49" fmla="*/ 2147483647 h 158"/>
              <a:gd name="T50" fmla="*/ 2147483647 w 159"/>
              <a:gd name="T51" fmla="*/ 2147483647 h 158"/>
              <a:gd name="T52" fmla="*/ 2147483647 w 159"/>
              <a:gd name="T53" fmla="*/ 2147483647 h 158"/>
              <a:gd name="T54" fmla="*/ 2147483647 w 159"/>
              <a:gd name="T55" fmla="*/ 2147483647 h 158"/>
              <a:gd name="T56" fmla="*/ 2147483647 w 159"/>
              <a:gd name="T57" fmla="*/ 2147483647 h 158"/>
              <a:gd name="T58" fmla="*/ 2147483647 w 159"/>
              <a:gd name="T59" fmla="*/ 2147483647 h 158"/>
              <a:gd name="T60" fmla="*/ 2147483647 w 159"/>
              <a:gd name="T61" fmla="*/ 2147483647 h 158"/>
              <a:gd name="T62" fmla="*/ 2147483647 w 159"/>
              <a:gd name="T63" fmla="*/ 2147483647 h 158"/>
              <a:gd name="T64" fmla="*/ 2147483647 w 159"/>
              <a:gd name="T65" fmla="*/ 2147483647 h 158"/>
              <a:gd name="T66" fmla="*/ 2147483647 w 159"/>
              <a:gd name="T67" fmla="*/ 2147483647 h 158"/>
              <a:gd name="T68" fmla="*/ 2147483647 w 159"/>
              <a:gd name="T69" fmla="*/ 2147483647 h 158"/>
              <a:gd name="T70" fmla="*/ 2147483647 w 159"/>
              <a:gd name="T71" fmla="*/ 2147483647 h 158"/>
              <a:gd name="T72" fmla="*/ 2147483647 w 159"/>
              <a:gd name="T73" fmla="*/ 2147483647 h 158"/>
              <a:gd name="T74" fmla="*/ 2147483647 w 159"/>
              <a:gd name="T75" fmla="*/ 2147483647 h 158"/>
              <a:gd name="T76" fmla="*/ 2147483647 w 159"/>
              <a:gd name="T77" fmla="*/ 2147483647 h 158"/>
              <a:gd name="T78" fmla="*/ 2147483647 w 159"/>
              <a:gd name="T79" fmla="*/ 2147483647 h 158"/>
              <a:gd name="T80" fmla="*/ 2147483647 w 159"/>
              <a:gd name="T81" fmla="*/ 2147483647 h 158"/>
              <a:gd name="T82" fmla="*/ 2147483647 w 159"/>
              <a:gd name="T83" fmla="*/ 2147483647 h 158"/>
              <a:gd name="T84" fmla="*/ 2147483647 w 159"/>
              <a:gd name="T85" fmla="*/ 2147483647 h 158"/>
              <a:gd name="T86" fmla="*/ 2147483647 w 159"/>
              <a:gd name="T87" fmla="*/ 2147483647 h 158"/>
              <a:gd name="T88" fmla="*/ 2147483647 w 159"/>
              <a:gd name="T89" fmla="*/ 2147483647 h 158"/>
              <a:gd name="T90" fmla="*/ 2147483647 w 159"/>
              <a:gd name="T91" fmla="*/ 2147483647 h 158"/>
              <a:gd name="T92" fmla="*/ 2147483647 w 159"/>
              <a:gd name="T93" fmla="*/ 2147483647 h 158"/>
              <a:gd name="T94" fmla="*/ 2147483647 w 159"/>
              <a:gd name="T95" fmla="*/ 2147483647 h 158"/>
              <a:gd name="T96" fmla="*/ 2147483647 w 159"/>
              <a:gd name="T97" fmla="*/ 2147483647 h 158"/>
              <a:gd name="T98" fmla="*/ 2147483647 w 159"/>
              <a:gd name="T99" fmla="*/ 2147483647 h 158"/>
              <a:gd name="T100" fmla="*/ 2147483647 w 159"/>
              <a:gd name="T101" fmla="*/ 2147483647 h 158"/>
              <a:gd name="T102" fmla="*/ 2147483647 w 159"/>
              <a:gd name="T103" fmla="*/ 2147483647 h 158"/>
              <a:gd name="T104" fmla="*/ 2147483647 w 159"/>
              <a:gd name="T105" fmla="*/ 2147483647 h 158"/>
              <a:gd name="T106" fmla="*/ 2147483647 w 159"/>
              <a:gd name="T107" fmla="*/ 2147483647 h 158"/>
              <a:gd name="T108" fmla="*/ 2147483647 w 159"/>
              <a:gd name="T109" fmla="*/ 2147483647 h 158"/>
              <a:gd name="T110" fmla="*/ 2147483647 w 159"/>
              <a:gd name="T111" fmla="*/ 2147483647 h 158"/>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59"/>
              <a:gd name="T169" fmla="*/ 0 h 158"/>
              <a:gd name="T170" fmla="*/ 159 w 159"/>
              <a:gd name="T171" fmla="*/ 158 h 158"/>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59" h="158">
                <a:moveTo>
                  <a:pt x="130" y="5"/>
                </a:moveTo>
                <a:cubicBezTo>
                  <a:pt x="123" y="2"/>
                  <a:pt x="116" y="1"/>
                  <a:pt x="110" y="1"/>
                </a:cubicBezTo>
                <a:cubicBezTo>
                  <a:pt x="95" y="0"/>
                  <a:pt x="80" y="7"/>
                  <a:pt x="70" y="22"/>
                </a:cubicBezTo>
                <a:cubicBezTo>
                  <a:pt x="65" y="31"/>
                  <a:pt x="63" y="39"/>
                  <a:pt x="63" y="47"/>
                </a:cubicBezTo>
                <a:cubicBezTo>
                  <a:pt x="63" y="53"/>
                  <a:pt x="64" y="58"/>
                  <a:pt x="66" y="62"/>
                </a:cubicBezTo>
                <a:cubicBezTo>
                  <a:pt x="66" y="65"/>
                  <a:pt x="67" y="67"/>
                  <a:pt x="68" y="68"/>
                </a:cubicBezTo>
                <a:cubicBezTo>
                  <a:pt x="63" y="72"/>
                  <a:pt x="50" y="85"/>
                  <a:pt x="37" y="99"/>
                </a:cubicBezTo>
                <a:cubicBezTo>
                  <a:pt x="29" y="107"/>
                  <a:pt x="20" y="115"/>
                  <a:pt x="14" y="121"/>
                </a:cubicBezTo>
                <a:cubicBezTo>
                  <a:pt x="11" y="125"/>
                  <a:pt x="8" y="127"/>
                  <a:pt x="6" y="129"/>
                </a:cubicBezTo>
                <a:cubicBezTo>
                  <a:pt x="6" y="130"/>
                  <a:pt x="5" y="131"/>
                  <a:pt x="4" y="131"/>
                </a:cubicBezTo>
                <a:cubicBezTo>
                  <a:pt x="4" y="132"/>
                  <a:pt x="4" y="132"/>
                  <a:pt x="4" y="132"/>
                </a:cubicBezTo>
                <a:cubicBezTo>
                  <a:pt x="4" y="132"/>
                  <a:pt x="4" y="132"/>
                  <a:pt x="3" y="132"/>
                </a:cubicBezTo>
                <a:cubicBezTo>
                  <a:pt x="3" y="132"/>
                  <a:pt x="3" y="132"/>
                  <a:pt x="3" y="132"/>
                </a:cubicBezTo>
                <a:cubicBezTo>
                  <a:pt x="3" y="132"/>
                  <a:pt x="3" y="132"/>
                  <a:pt x="3" y="132"/>
                </a:cubicBezTo>
                <a:cubicBezTo>
                  <a:pt x="1" y="135"/>
                  <a:pt x="0" y="138"/>
                  <a:pt x="0" y="139"/>
                </a:cubicBezTo>
                <a:cubicBezTo>
                  <a:pt x="0" y="139"/>
                  <a:pt x="0" y="139"/>
                  <a:pt x="0" y="139"/>
                </a:cubicBezTo>
                <a:cubicBezTo>
                  <a:pt x="0" y="140"/>
                  <a:pt x="0" y="143"/>
                  <a:pt x="0" y="146"/>
                </a:cubicBezTo>
                <a:cubicBezTo>
                  <a:pt x="0" y="148"/>
                  <a:pt x="0" y="149"/>
                  <a:pt x="0" y="150"/>
                </a:cubicBezTo>
                <a:cubicBezTo>
                  <a:pt x="0" y="150"/>
                  <a:pt x="0" y="150"/>
                  <a:pt x="0" y="150"/>
                </a:cubicBezTo>
                <a:cubicBezTo>
                  <a:pt x="0" y="150"/>
                  <a:pt x="0" y="150"/>
                  <a:pt x="0" y="150"/>
                </a:cubicBezTo>
                <a:cubicBezTo>
                  <a:pt x="0" y="153"/>
                  <a:pt x="3" y="156"/>
                  <a:pt x="4" y="157"/>
                </a:cubicBezTo>
                <a:cubicBezTo>
                  <a:pt x="6" y="158"/>
                  <a:pt x="7" y="158"/>
                  <a:pt x="7" y="158"/>
                </a:cubicBezTo>
                <a:cubicBezTo>
                  <a:pt x="8" y="158"/>
                  <a:pt x="8" y="158"/>
                  <a:pt x="8" y="158"/>
                </a:cubicBezTo>
                <a:cubicBezTo>
                  <a:pt x="8" y="158"/>
                  <a:pt x="8" y="158"/>
                  <a:pt x="8" y="158"/>
                </a:cubicBezTo>
                <a:cubicBezTo>
                  <a:pt x="8" y="158"/>
                  <a:pt x="16" y="158"/>
                  <a:pt x="18" y="158"/>
                </a:cubicBezTo>
                <a:cubicBezTo>
                  <a:pt x="20" y="158"/>
                  <a:pt x="22" y="158"/>
                  <a:pt x="23" y="157"/>
                </a:cubicBezTo>
                <a:cubicBezTo>
                  <a:pt x="25" y="156"/>
                  <a:pt x="26" y="155"/>
                  <a:pt x="26" y="155"/>
                </a:cubicBezTo>
                <a:cubicBezTo>
                  <a:pt x="26" y="154"/>
                  <a:pt x="27" y="153"/>
                  <a:pt x="28" y="152"/>
                </a:cubicBezTo>
                <a:cubicBezTo>
                  <a:pt x="30" y="151"/>
                  <a:pt x="31" y="150"/>
                  <a:pt x="32" y="148"/>
                </a:cubicBezTo>
                <a:cubicBezTo>
                  <a:pt x="32" y="148"/>
                  <a:pt x="32" y="148"/>
                  <a:pt x="33" y="148"/>
                </a:cubicBezTo>
                <a:cubicBezTo>
                  <a:pt x="34" y="148"/>
                  <a:pt x="34" y="147"/>
                  <a:pt x="35" y="147"/>
                </a:cubicBezTo>
                <a:cubicBezTo>
                  <a:pt x="46" y="147"/>
                  <a:pt x="46" y="147"/>
                  <a:pt x="46" y="147"/>
                </a:cubicBezTo>
                <a:cubicBezTo>
                  <a:pt x="47" y="147"/>
                  <a:pt x="48" y="147"/>
                  <a:pt x="49" y="147"/>
                </a:cubicBezTo>
                <a:cubicBezTo>
                  <a:pt x="51" y="146"/>
                  <a:pt x="52" y="144"/>
                  <a:pt x="53" y="143"/>
                </a:cubicBezTo>
                <a:cubicBezTo>
                  <a:pt x="53" y="141"/>
                  <a:pt x="53" y="141"/>
                  <a:pt x="53" y="140"/>
                </a:cubicBezTo>
                <a:cubicBezTo>
                  <a:pt x="53" y="132"/>
                  <a:pt x="53" y="132"/>
                  <a:pt x="53" y="132"/>
                </a:cubicBezTo>
                <a:cubicBezTo>
                  <a:pt x="53" y="130"/>
                  <a:pt x="54" y="129"/>
                  <a:pt x="55" y="128"/>
                </a:cubicBezTo>
                <a:cubicBezTo>
                  <a:pt x="56" y="127"/>
                  <a:pt x="56" y="127"/>
                  <a:pt x="57" y="127"/>
                </a:cubicBezTo>
                <a:cubicBezTo>
                  <a:pt x="57" y="127"/>
                  <a:pt x="57" y="126"/>
                  <a:pt x="58" y="126"/>
                </a:cubicBezTo>
                <a:cubicBezTo>
                  <a:pt x="58" y="126"/>
                  <a:pt x="58" y="126"/>
                  <a:pt x="58" y="126"/>
                </a:cubicBezTo>
                <a:cubicBezTo>
                  <a:pt x="68" y="126"/>
                  <a:pt x="68" y="126"/>
                  <a:pt x="68" y="126"/>
                </a:cubicBezTo>
                <a:cubicBezTo>
                  <a:pt x="68" y="126"/>
                  <a:pt x="68" y="126"/>
                  <a:pt x="68" y="126"/>
                </a:cubicBezTo>
                <a:cubicBezTo>
                  <a:pt x="68" y="126"/>
                  <a:pt x="69" y="126"/>
                  <a:pt x="71" y="126"/>
                </a:cubicBezTo>
                <a:cubicBezTo>
                  <a:pt x="72" y="125"/>
                  <a:pt x="73" y="124"/>
                  <a:pt x="73" y="123"/>
                </a:cubicBezTo>
                <a:cubicBezTo>
                  <a:pt x="74" y="122"/>
                  <a:pt x="74" y="121"/>
                  <a:pt x="74" y="121"/>
                </a:cubicBezTo>
                <a:cubicBezTo>
                  <a:pt x="74" y="120"/>
                  <a:pt x="74" y="120"/>
                  <a:pt x="74" y="120"/>
                </a:cubicBezTo>
                <a:cubicBezTo>
                  <a:pt x="74" y="119"/>
                  <a:pt x="74" y="116"/>
                  <a:pt x="74" y="113"/>
                </a:cubicBezTo>
                <a:cubicBezTo>
                  <a:pt x="74" y="112"/>
                  <a:pt x="74" y="110"/>
                  <a:pt x="74" y="109"/>
                </a:cubicBezTo>
                <a:cubicBezTo>
                  <a:pt x="74" y="109"/>
                  <a:pt x="74" y="109"/>
                  <a:pt x="74" y="109"/>
                </a:cubicBezTo>
                <a:cubicBezTo>
                  <a:pt x="74" y="108"/>
                  <a:pt x="74" y="106"/>
                  <a:pt x="76" y="105"/>
                </a:cubicBezTo>
                <a:cubicBezTo>
                  <a:pt x="77" y="104"/>
                  <a:pt x="80" y="100"/>
                  <a:pt x="84" y="96"/>
                </a:cubicBezTo>
                <a:cubicBezTo>
                  <a:pt x="86" y="95"/>
                  <a:pt x="88" y="93"/>
                  <a:pt x="89" y="91"/>
                </a:cubicBezTo>
                <a:cubicBezTo>
                  <a:pt x="90" y="91"/>
                  <a:pt x="90" y="91"/>
                  <a:pt x="90" y="91"/>
                </a:cubicBezTo>
                <a:cubicBezTo>
                  <a:pt x="91" y="91"/>
                  <a:pt x="93" y="92"/>
                  <a:pt x="95" y="93"/>
                </a:cubicBezTo>
                <a:cubicBezTo>
                  <a:pt x="98" y="94"/>
                  <a:pt x="103" y="95"/>
                  <a:pt x="110" y="95"/>
                </a:cubicBezTo>
                <a:cubicBezTo>
                  <a:pt x="111" y="95"/>
                  <a:pt x="113" y="95"/>
                  <a:pt x="114" y="95"/>
                </a:cubicBezTo>
                <a:cubicBezTo>
                  <a:pt x="128" y="94"/>
                  <a:pt x="138" y="87"/>
                  <a:pt x="144" y="80"/>
                </a:cubicBezTo>
                <a:cubicBezTo>
                  <a:pt x="150" y="74"/>
                  <a:pt x="153" y="69"/>
                  <a:pt x="153" y="67"/>
                </a:cubicBezTo>
                <a:cubicBezTo>
                  <a:pt x="157" y="60"/>
                  <a:pt x="159" y="53"/>
                  <a:pt x="159" y="46"/>
                </a:cubicBezTo>
                <a:cubicBezTo>
                  <a:pt x="159" y="27"/>
                  <a:pt x="147" y="11"/>
                  <a:pt x="130" y="5"/>
                </a:cubicBezTo>
                <a:close/>
                <a:moveTo>
                  <a:pt x="144" y="63"/>
                </a:moveTo>
                <a:cubicBezTo>
                  <a:pt x="144" y="63"/>
                  <a:pt x="144" y="63"/>
                  <a:pt x="144" y="63"/>
                </a:cubicBezTo>
                <a:cubicBezTo>
                  <a:pt x="144" y="63"/>
                  <a:pt x="144" y="63"/>
                  <a:pt x="144" y="63"/>
                </a:cubicBezTo>
                <a:cubicBezTo>
                  <a:pt x="144" y="63"/>
                  <a:pt x="144" y="63"/>
                  <a:pt x="143" y="64"/>
                </a:cubicBezTo>
                <a:cubicBezTo>
                  <a:pt x="142" y="66"/>
                  <a:pt x="140" y="71"/>
                  <a:pt x="135" y="75"/>
                </a:cubicBezTo>
                <a:cubicBezTo>
                  <a:pt x="130" y="80"/>
                  <a:pt x="123" y="84"/>
                  <a:pt x="114" y="84"/>
                </a:cubicBezTo>
                <a:cubicBezTo>
                  <a:pt x="113" y="84"/>
                  <a:pt x="111" y="84"/>
                  <a:pt x="110" y="84"/>
                </a:cubicBezTo>
                <a:cubicBezTo>
                  <a:pt x="104" y="84"/>
                  <a:pt x="100" y="83"/>
                  <a:pt x="98" y="82"/>
                </a:cubicBezTo>
                <a:cubicBezTo>
                  <a:pt x="97" y="82"/>
                  <a:pt x="96" y="82"/>
                  <a:pt x="95" y="81"/>
                </a:cubicBezTo>
                <a:cubicBezTo>
                  <a:pt x="94" y="81"/>
                  <a:pt x="95" y="81"/>
                  <a:pt x="94" y="80"/>
                </a:cubicBezTo>
                <a:cubicBezTo>
                  <a:pt x="93" y="80"/>
                  <a:pt x="92" y="79"/>
                  <a:pt x="89" y="79"/>
                </a:cubicBezTo>
                <a:cubicBezTo>
                  <a:pt x="87" y="79"/>
                  <a:pt x="85" y="80"/>
                  <a:pt x="84" y="81"/>
                </a:cubicBezTo>
                <a:cubicBezTo>
                  <a:pt x="84" y="81"/>
                  <a:pt x="84" y="81"/>
                  <a:pt x="84" y="81"/>
                </a:cubicBezTo>
                <a:cubicBezTo>
                  <a:pt x="84" y="81"/>
                  <a:pt x="84" y="81"/>
                  <a:pt x="84" y="81"/>
                </a:cubicBezTo>
                <a:cubicBezTo>
                  <a:pt x="83" y="83"/>
                  <a:pt x="70" y="95"/>
                  <a:pt x="68" y="98"/>
                </a:cubicBezTo>
                <a:cubicBezTo>
                  <a:pt x="65" y="100"/>
                  <a:pt x="63" y="104"/>
                  <a:pt x="63" y="109"/>
                </a:cubicBezTo>
                <a:cubicBezTo>
                  <a:pt x="63" y="109"/>
                  <a:pt x="63" y="109"/>
                  <a:pt x="63" y="110"/>
                </a:cubicBezTo>
                <a:cubicBezTo>
                  <a:pt x="63" y="110"/>
                  <a:pt x="63" y="112"/>
                  <a:pt x="63" y="113"/>
                </a:cubicBezTo>
                <a:cubicBezTo>
                  <a:pt x="63" y="114"/>
                  <a:pt x="63" y="115"/>
                  <a:pt x="63" y="116"/>
                </a:cubicBezTo>
                <a:cubicBezTo>
                  <a:pt x="61" y="116"/>
                  <a:pt x="59" y="116"/>
                  <a:pt x="58" y="116"/>
                </a:cubicBezTo>
                <a:cubicBezTo>
                  <a:pt x="55" y="116"/>
                  <a:pt x="52" y="117"/>
                  <a:pt x="49" y="119"/>
                </a:cubicBezTo>
                <a:cubicBezTo>
                  <a:pt x="45" y="121"/>
                  <a:pt x="42" y="126"/>
                  <a:pt x="42" y="132"/>
                </a:cubicBezTo>
                <a:cubicBezTo>
                  <a:pt x="42" y="137"/>
                  <a:pt x="42" y="137"/>
                  <a:pt x="42" y="137"/>
                </a:cubicBezTo>
                <a:cubicBezTo>
                  <a:pt x="35" y="137"/>
                  <a:pt x="35" y="137"/>
                  <a:pt x="35" y="137"/>
                </a:cubicBezTo>
                <a:cubicBezTo>
                  <a:pt x="31" y="137"/>
                  <a:pt x="27" y="138"/>
                  <a:pt x="24" y="142"/>
                </a:cubicBezTo>
                <a:cubicBezTo>
                  <a:pt x="23" y="142"/>
                  <a:pt x="22" y="143"/>
                  <a:pt x="21" y="145"/>
                </a:cubicBezTo>
                <a:cubicBezTo>
                  <a:pt x="20" y="146"/>
                  <a:pt x="19" y="146"/>
                  <a:pt x="18" y="147"/>
                </a:cubicBezTo>
                <a:cubicBezTo>
                  <a:pt x="17" y="147"/>
                  <a:pt x="13" y="147"/>
                  <a:pt x="11" y="147"/>
                </a:cubicBezTo>
                <a:cubicBezTo>
                  <a:pt x="11" y="147"/>
                  <a:pt x="11" y="147"/>
                  <a:pt x="11" y="146"/>
                </a:cubicBezTo>
                <a:cubicBezTo>
                  <a:pt x="11" y="144"/>
                  <a:pt x="11" y="141"/>
                  <a:pt x="11" y="140"/>
                </a:cubicBezTo>
                <a:cubicBezTo>
                  <a:pt x="11" y="139"/>
                  <a:pt x="12" y="138"/>
                  <a:pt x="14" y="137"/>
                </a:cubicBezTo>
                <a:cubicBezTo>
                  <a:pt x="27" y="123"/>
                  <a:pt x="77" y="74"/>
                  <a:pt x="77" y="74"/>
                </a:cubicBezTo>
                <a:cubicBezTo>
                  <a:pt x="77" y="74"/>
                  <a:pt x="77" y="74"/>
                  <a:pt x="77" y="74"/>
                </a:cubicBezTo>
                <a:cubicBezTo>
                  <a:pt x="77" y="73"/>
                  <a:pt x="77" y="73"/>
                  <a:pt x="77" y="73"/>
                </a:cubicBezTo>
                <a:cubicBezTo>
                  <a:pt x="78" y="73"/>
                  <a:pt x="79" y="71"/>
                  <a:pt x="79" y="68"/>
                </a:cubicBezTo>
                <a:cubicBezTo>
                  <a:pt x="79" y="67"/>
                  <a:pt x="79" y="66"/>
                  <a:pt x="78" y="65"/>
                </a:cubicBezTo>
                <a:cubicBezTo>
                  <a:pt x="78" y="64"/>
                  <a:pt x="77" y="62"/>
                  <a:pt x="76" y="59"/>
                </a:cubicBezTo>
                <a:cubicBezTo>
                  <a:pt x="75" y="56"/>
                  <a:pt x="74" y="52"/>
                  <a:pt x="74" y="47"/>
                </a:cubicBezTo>
                <a:cubicBezTo>
                  <a:pt x="74" y="41"/>
                  <a:pt x="75" y="35"/>
                  <a:pt x="79" y="28"/>
                </a:cubicBezTo>
                <a:cubicBezTo>
                  <a:pt x="87" y="16"/>
                  <a:pt x="98" y="11"/>
                  <a:pt x="110" y="11"/>
                </a:cubicBezTo>
                <a:cubicBezTo>
                  <a:pt x="115" y="11"/>
                  <a:pt x="121" y="12"/>
                  <a:pt x="126" y="14"/>
                </a:cubicBezTo>
                <a:cubicBezTo>
                  <a:pt x="139" y="20"/>
                  <a:pt x="148" y="32"/>
                  <a:pt x="148" y="46"/>
                </a:cubicBezTo>
                <a:cubicBezTo>
                  <a:pt x="148" y="51"/>
                  <a:pt x="147" y="57"/>
                  <a:pt x="144" y="63"/>
                </a:cubicBezTo>
                <a:close/>
                <a:moveTo>
                  <a:pt x="111" y="28"/>
                </a:moveTo>
                <a:cubicBezTo>
                  <a:pt x="100" y="28"/>
                  <a:pt x="90" y="37"/>
                  <a:pt x="90" y="49"/>
                </a:cubicBezTo>
                <a:cubicBezTo>
                  <a:pt x="90" y="60"/>
                  <a:pt x="100" y="69"/>
                  <a:pt x="111" y="69"/>
                </a:cubicBezTo>
                <a:cubicBezTo>
                  <a:pt x="123" y="69"/>
                  <a:pt x="132" y="60"/>
                  <a:pt x="132" y="49"/>
                </a:cubicBezTo>
                <a:cubicBezTo>
                  <a:pt x="132" y="37"/>
                  <a:pt x="123" y="28"/>
                  <a:pt x="111" y="28"/>
                </a:cubicBezTo>
                <a:close/>
                <a:moveTo>
                  <a:pt x="111" y="59"/>
                </a:moveTo>
                <a:cubicBezTo>
                  <a:pt x="105" y="59"/>
                  <a:pt x="101" y="54"/>
                  <a:pt x="101" y="49"/>
                </a:cubicBezTo>
                <a:cubicBezTo>
                  <a:pt x="101" y="43"/>
                  <a:pt x="105" y="38"/>
                  <a:pt x="111" y="38"/>
                </a:cubicBezTo>
                <a:cubicBezTo>
                  <a:pt x="117" y="38"/>
                  <a:pt x="121" y="43"/>
                  <a:pt x="121" y="49"/>
                </a:cubicBezTo>
                <a:cubicBezTo>
                  <a:pt x="121" y="54"/>
                  <a:pt x="117" y="59"/>
                  <a:pt x="111" y="59"/>
                </a:cubicBezTo>
                <a:close/>
              </a:path>
            </a:pathLst>
          </a:cu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20" tIns="60960" rIns="121920" bIns="60960"/>
          <a:lstStyle/>
          <a:p>
            <a:endParaRPr lang="zh-CN" altLang="en-US"/>
          </a:p>
        </p:txBody>
      </p:sp>
      <p:sp>
        <p:nvSpPr>
          <p:cNvPr id="40" name="Oval 39"/>
          <p:cNvSpPr/>
          <p:nvPr/>
        </p:nvSpPr>
        <p:spPr>
          <a:xfrm>
            <a:off x="1807634" y="2868613"/>
            <a:ext cx="266700" cy="266700"/>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buFontTx/>
              <a:buNone/>
              <a:defRPr/>
            </a:pPr>
            <a:endParaRPr lang="en-US" sz="2400">
              <a:solidFill>
                <a:srgbClr val="00574C"/>
              </a:solidFill>
              <a:latin typeface="Calibri" panose="020F0502020204030204"/>
            </a:endParaRPr>
          </a:p>
        </p:txBody>
      </p:sp>
      <p:sp>
        <p:nvSpPr>
          <p:cNvPr id="41" name="Oval 40"/>
          <p:cNvSpPr/>
          <p:nvPr/>
        </p:nvSpPr>
        <p:spPr>
          <a:xfrm>
            <a:off x="1801284" y="2419350"/>
            <a:ext cx="160867" cy="16033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buFontTx/>
              <a:buNone/>
              <a:defRPr/>
            </a:pPr>
            <a:endParaRPr lang="en-US" sz="2400">
              <a:solidFill>
                <a:srgbClr val="00574C"/>
              </a:solidFill>
              <a:latin typeface="Calibri" panose="020F0502020204030204"/>
            </a:endParaRPr>
          </a:p>
        </p:txBody>
      </p:sp>
      <p:sp>
        <p:nvSpPr>
          <p:cNvPr id="42" name="Oval 41"/>
          <p:cNvSpPr/>
          <p:nvPr/>
        </p:nvSpPr>
        <p:spPr>
          <a:xfrm>
            <a:off x="1217085" y="3243263"/>
            <a:ext cx="529167" cy="52863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buFontTx/>
              <a:buNone/>
              <a:defRPr/>
            </a:pPr>
            <a:endParaRPr lang="en-US" sz="2400">
              <a:solidFill>
                <a:srgbClr val="00574C"/>
              </a:solidFill>
              <a:latin typeface="Calibri" panose="020F0502020204030204"/>
            </a:endParaRPr>
          </a:p>
        </p:txBody>
      </p:sp>
      <p:sp>
        <p:nvSpPr>
          <p:cNvPr id="43" name="Oval 42"/>
          <p:cNvSpPr/>
          <p:nvPr/>
        </p:nvSpPr>
        <p:spPr>
          <a:xfrm>
            <a:off x="2305051" y="2157414"/>
            <a:ext cx="656167" cy="65563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buFontTx/>
              <a:buNone/>
              <a:defRPr/>
            </a:pPr>
            <a:endParaRPr lang="en-US" sz="2400">
              <a:solidFill>
                <a:srgbClr val="00574C"/>
              </a:solidFill>
              <a:latin typeface="Calibri" panose="020F0502020204030204"/>
            </a:endParaRPr>
          </a:p>
        </p:txBody>
      </p:sp>
      <p:sp>
        <p:nvSpPr>
          <p:cNvPr id="45" name="Oval 44"/>
          <p:cNvSpPr/>
          <p:nvPr/>
        </p:nvSpPr>
        <p:spPr>
          <a:xfrm>
            <a:off x="1337733" y="2684464"/>
            <a:ext cx="162984" cy="161925"/>
          </a:xfrm>
          <a:prstGeom prst="ellipse">
            <a:avLst/>
          </a:prstGeom>
          <a:solidFill>
            <a:schemeClr val="accent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buFontTx/>
              <a:buNone/>
              <a:defRPr/>
            </a:pPr>
            <a:endParaRPr lang="en-US" sz="2400">
              <a:solidFill>
                <a:srgbClr val="00574C"/>
              </a:solidFill>
              <a:latin typeface="Calibri" panose="020F0502020204030204"/>
            </a:endParaRPr>
          </a:p>
        </p:txBody>
      </p:sp>
      <p:sp>
        <p:nvSpPr>
          <p:cNvPr id="46" name="Oval 45"/>
          <p:cNvSpPr/>
          <p:nvPr/>
        </p:nvSpPr>
        <p:spPr>
          <a:xfrm>
            <a:off x="3634318" y="4060826"/>
            <a:ext cx="484716" cy="485775"/>
          </a:xfrm>
          <a:prstGeom prst="ellipse">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buFontTx/>
              <a:buNone/>
              <a:defRPr/>
            </a:pPr>
            <a:endParaRPr lang="en-US" sz="2400">
              <a:solidFill>
                <a:srgbClr val="00574C"/>
              </a:solidFill>
              <a:latin typeface="Calibri" panose="020F0502020204030204"/>
            </a:endParaRPr>
          </a:p>
        </p:txBody>
      </p:sp>
      <p:sp>
        <p:nvSpPr>
          <p:cNvPr id="47" name="Oval 46"/>
          <p:cNvSpPr/>
          <p:nvPr/>
        </p:nvSpPr>
        <p:spPr>
          <a:xfrm>
            <a:off x="4322233" y="3257551"/>
            <a:ext cx="162984" cy="1619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buFontTx/>
              <a:buNone/>
              <a:defRPr/>
            </a:pPr>
            <a:endParaRPr lang="en-US" sz="2400">
              <a:solidFill>
                <a:srgbClr val="00574C"/>
              </a:solidFill>
              <a:latin typeface="Calibri" panose="020F0502020204030204"/>
            </a:endParaRPr>
          </a:p>
        </p:txBody>
      </p:sp>
      <p:sp>
        <p:nvSpPr>
          <p:cNvPr id="48" name="Oval 47"/>
          <p:cNvSpPr/>
          <p:nvPr/>
        </p:nvSpPr>
        <p:spPr>
          <a:xfrm>
            <a:off x="4360333" y="4149726"/>
            <a:ext cx="247651" cy="250825"/>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buFontTx/>
              <a:buNone/>
              <a:defRPr/>
            </a:pPr>
            <a:endParaRPr lang="en-US" sz="2400">
              <a:solidFill>
                <a:srgbClr val="00574C"/>
              </a:solidFill>
              <a:latin typeface="Calibri" panose="020F0502020204030204"/>
            </a:endParaRPr>
          </a:p>
        </p:txBody>
      </p:sp>
      <p:sp>
        <p:nvSpPr>
          <p:cNvPr id="49" name="Oval 48"/>
          <p:cNvSpPr/>
          <p:nvPr/>
        </p:nvSpPr>
        <p:spPr>
          <a:xfrm>
            <a:off x="749301" y="2813051"/>
            <a:ext cx="302684" cy="301625"/>
          </a:xfrm>
          <a:prstGeom prst="ellipse">
            <a:avLst/>
          </a:prstGeom>
          <a:solidFill>
            <a:schemeClr val="accent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buFontTx/>
              <a:buNone/>
              <a:defRPr/>
            </a:pPr>
            <a:endParaRPr lang="en-US" sz="2400">
              <a:solidFill>
                <a:srgbClr val="00574C"/>
              </a:solidFill>
              <a:latin typeface="Calibri" panose="020F0502020204030204"/>
            </a:endParaRPr>
          </a:p>
        </p:txBody>
      </p:sp>
      <p:sp>
        <p:nvSpPr>
          <p:cNvPr id="50" name="Oval 49"/>
          <p:cNvSpPr/>
          <p:nvPr/>
        </p:nvSpPr>
        <p:spPr>
          <a:xfrm>
            <a:off x="749301" y="3765550"/>
            <a:ext cx="588433" cy="587375"/>
          </a:xfrm>
          <a:prstGeom prst="ellipse">
            <a:avLst/>
          </a:prstGeom>
          <a:solidFill>
            <a:schemeClr val="accent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buFontTx/>
              <a:buNone/>
              <a:defRPr/>
            </a:pPr>
            <a:endParaRPr lang="en-US" sz="2400">
              <a:solidFill>
                <a:srgbClr val="00574C"/>
              </a:solidFill>
              <a:latin typeface="Calibri" panose="020F0502020204030204"/>
            </a:endParaRPr>
          </a:p>
        </p:txBody>
      </p:sp>
      <p:cxnSp>
        <p:nvCxnSpPr>
          <p:cNvPr id="51" name="Straight Connector 50"/>
          <p:cNvCxnSpPr/>
          <p:nvPr/>
        </p:nvCxnSpPr>
        <p:spPr>
          <a:xfrm rot="16200000" flipH="1">
            <a:off x="2365111" y="3771107"/>
            <a:ext cx="3427413" cy="0"/>
          </a:xfrm>
          <a:prstGeom prst="line">
            <a:avLst/>
          </a:prstGeom>
          <a:ln w="3175">
            <a:solidFill>
              <a:schemeClr val="accent5">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39" name="Rectangle 38"/>
          <p:cNvSpPr/>
          <p:nvPr/>
        </p:nvSpPr>
        <p:spPr>
          <a:xfrm rot="16200000">
            <a:off x="44715" y="785019"/>
            <a:ext cx="534988" cy="2095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buFontTx/>
              <a:buNone/>
              <a:defRPr/>
            </a:pPr>
            <a:endParaRPr lang="en-US" sz="2400">
              <a:solidFill>
                <a:srgbClr val="00574C"/>
              </a:solidFill>
              <a:latin typeface="Calibri" panose="020F0502020204030204"/>
            </a:endParaRPr>
          </a:p>
        </p:txBody>
      </p:sp>
      <p:sp>
        <p:nvSpPr>
          <p:cNvPr id="55" name="标题 4"/>
          <p:cNvSpPr txBox="1"/>
          <p:nvPr/>
        </p:nvSpPr>
        <p:spPr>
          <a:xfrm>
            <a:off x="3563815" y="436687"/>
            <a:ext cx="5799992" cy="707886"/>
          </a:xfrm>
          <a:prstGeom prst="rect">
            <a:avLst/>
          </a:prstGeom>
        </p:spPr>
        <p:txBody>
          <a:bodyPr wrap="square">
            <a:spAutoFit/>
          </a:bodyPr>
          <a:lstStyle/>
          <a:p>
            <a:pPr eaLnBrk="1" hangingPunct="1">
              <a:buFontTx/>
              <a:buNone/>
            </a:pPr>
            <a:r>
              <a:rPr lang="zh-CN" altLang="en-US" sz="4000" b="1" dirty="0">
                <a:solidFill>
                  <a:schemeClr val="bg2">
                    <a:lumMod val="50000"/>
                  </a:schemeClr>
                </a:solidFill>
                <a:latin typeface="微软雅黑" panose="020B0503020204020204" pitchFamily="34" charset="-122"/>
                <a:ea typeface="微软雅黑" panose="020B0503020204020204" pitchFamily="34" charset="-122"/>
                <a:cs typeface="+mj-cs"/>
              </a:rPr>
              <a:t>    </a:t>
            </a:r>
            <a:r>
              <a:rPr lang="en-US" altLang="zh-CN" sz="3600" b="1" dirty="0">
                <a:latin typeface="微软雅黑" panose="020B0503020204020204" pitchFamily="34" charset="-122"/>
                <a:ea typeface="微软雅黑" panose="020B0503020204020204" pitchFamily="34" charset="-122"/>
              </a:rPr>
              <a:t>2. </a:t>
            </a:r>
            <a:r>
              <a:rPr lang="zh-CN" altLang="en-US" sz="3600" b="1" dirty="0">
                <a:latin typeface="微软雅黑" panose="020B0503020204020204" pitchFamily="34" charset="-122"/>
                <a:ea typeface="微软雅黑" panose="020B0503020204020204" pitchFamily="34" charset="-122"/>
              </a:rPr>
              <a:t>资本成本的作用</a:t>
            </a:r>
            <a:endParaRPr lang="zh-CN" altLang="en-US" sz="3600" b="1" dirty="0"/>
          </a:p>
        </p:txBody>
      </p:sp>
      <p:grpSp>
        <p:nvGrpSpPr>
          <p:cNvPr id="8211" name="组合 36"/>
          <p:cNvGrpSpPr/>
          <p:nvPr/>
        </p:nvGrpSpPr>
        <p:grpSpPr bwMode="auto">
          <a:xfrm>
            <a:off x="3699933" y="1146176"/>
            <a:ext cx="5403851" cy="131763"/>
            <a:chOff x="5357217" y="1143000"/>
            <a:chExt cx="1490133" cy="101600"/>
          </a:xfrm>
        </p:grpSpPr>
        <p:cxnSp>
          <p:nvCxnSpPr>
            <p:cNvPr id="57" name="Straight Connector 30"/>
            <p:cNvCxnSpPr/>
            <p:nvPr/>
          </p:nvCxnSpPr>
          <p:spPr>
            <a:xfrm>
              <a:off x="5357217" y="1143000"/>
              <a:ext cx="1490133"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31"/>
            <p:cNvCxnSpPr/>
            <p:nvPr/>
          </p:nvCxnSpPr>
          <p:spPr>
            <a:xfrm>
              <a:off x="5509557" y="1244600"/>
              <a:ext cx="1185452"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72055" name="Rectangle 12"/>
          <p:cNvSpPr>
            <a:spLocks noChangeArrowheads="1"/>
          </p:cNvSpPr>
          <p:nvPr/>
        </p:nvSpPr>
        <p:spPr bwMode="auto">
          <a:xfrm>
            <a:off x="5422901" y="2216151"/>
            <a:ext cx="6337300" cy="978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20000"/>
              </a:lnSpc>
              <a:buFontTx/>
              <a:buNone/>
            </a:pPr>
            <a:r>
              <a:rPr lang="zh-CN" altLang="en-US" sz="2400">
                <a:latin typeface="微软雅黑" panose="020B0503020204020204" pitchFamily="34" charset="-122"/>
                <a:ea typeface="微软雅黑" panose="020B0503020204020204" pitchFamily="34" charset="-122"/>
              </a:rPr>
              <a:t>资本成本是企业选择资金来源，进行</a:t>
            </a:r>
            <a:r>
              <a:rPr lang="zh-CN" altLang="en-US" sz="2400">
                <a:solidFill>
                  <a:srgbClr val="EE0808"/>
                </a:solidFill>
                <a:latin typeface="微软雅黑" panose="020B0503020204020204" pitchFamily="34" charset="-122"/>
                <a:ea typeface="微软雅黑" panose="020B0503020204020204" pitchFamily="34" charset="-122"/>
              </a:rPr>
              <a:t>筹资决策</a:t>
            </a:r>
            <a:r>
              <a:rPr lang="zh-CN" altLang="en-US" sz="2400">
                <a:latin typeface="微软雅黑" panose="020B0503020204020204" pitchFamily="34" charset="-122"/>
                <a:ea typeface="微软雅黑" panose="020B0503020204020204" pitchFamily="34" charset="-122"/>
              </a:rPr>
              <a:t>的依据。</a:t>
            </a:r>
            <a:endParaRPr lang="zh-CN" altLang="en-US" sz="2400">
              <a:latin typeface="微软雅黑" panose="020B0503020204020204" pitchFamily="34" charset="-122"/>
              <a:ea typeface="微软雅黑" panose="020B0503020204020204" pitchFamily="34" charset="-122"/>
            </a:endParaRPr>
          </a:p>
        </p:txBody>
      </p:sp>
      <p:grpSp>
        <p:nvGrpSpPr>
          <p:cNvPr id="67" name="Group 5"/>
          <p:cNvGrpSpPr/>
          <p:nvPr/>
        </p:nvGrpSpPr>
        <p:grpSpPr bwMode="auto">
          <a:xfrm>
            <a:off x="4322233" y="3440113"/>
            <a:ext cx="645584" cy="709612"/>
            <a:chOff x="5001064" y="2392320"/>
            <a:chExt cx="484909" cy="484909"/>
          </a:xfrm>
        </p:grpSpPr>
        <p:sp>
          <p:nvSpPr>
            <p:cNvPr id="68" name="Oval 23"/>
            <p:cNvSpPr/>
            <p:nvPr/>
          </p:nvSpPr>
          <p:spPr>
            <a:xfrm>
              <a:off x="5001064" y="2392320"/>
              <a:ext cx="484909" cy="48490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buFontTx/>
                <a:buNone/>
                <a:defRPr/>
              </a:pPr>
              <a:endParaRPr lang="en-US" sz="2400">
                <a:solidFill>
                  <a:srgbClr val="00574C"/>
                </a:solidFill>
                <a:latin typeface="Calibri" panose="020F0502020204030204"/>
              </a:endParaRPr>
            </a:p>
          </p:txBody>
        </p:sp>
        <p:sp>
          <p:nvSpPr>
            <p:cNvPr id="8223" name="Freeform 6"/>
            <p:cNvSpPr>
              <a:spLocks noEditPoints="1"/>
            </p:cNvSpPr>
            <p:nvPr/>
          </p:nvSpPr>
          <p:spPr bwMode="auto">
            <a:xfrm>
              <a:off x="5080306" y="2499684"/>
              <a:ext cx="330892" cy="264455"/>
            </a:xfrm>
            <a:custGeom>
              <a:avLst/>
              <a:gdLst>
                <a:gd name="T0" fmla="*/ 2147483647 w 542"/>
                <a:gd name="T1" fmla="*/ 2147483647 h 433"/>
                <a:gd name="T2" fmla="*/ 2147483647 w 542"/>
                <a:gd name="T3" fmla="*/ 2147483647 h 433"/>
                <a:gd name="T4" fmla="*/ 2147483647 w 542"/>
                <a:gd name="T5" fmla="*/ 2147483647 h 433"/>
                <a:gd name="T6" fmla="*/ 2147483647 w 542"/>
                <a:gd name="T7" fmla="*/ 2147483647 h 433"/>
                <a:gd name="T8" fmla="*/ 2147483647 w 542"/>
                <a:gd name="T9" fmla="*/ 2147483647 h 433"/>
                <a:gd name="T10" fmla="*/ 2147483647 w 542"/>
                <a:gd name="T11" fmla="*/ 2147483647 h 433"/>
                <a:gd name="T12" fmla="*/ 2147483647 w 542"/>
                <a:gd name="T13" fmla="*/ 2147483647 h 433"/>
                <a:gd name="T14" fmla="*/ 2147483647 w 542"/>
                <a:gd name="T15" fmla="*/ 2147483647 h 433"/>
                <a:gd name="T16" fmla="*/ 2147483647 w 542"/>
                <a:gd name="T17" fmla="*/ 2147483647 h 433"/>
                <a:gd name="T18" fmla="*/ 0 w 542"/>
                <a:gd name="T19" fmla="*/ 2147483647 h 433"/>
                <a:gd name="T20" fmla="*/ 2147483647 w 542"/>
                <a:gd name="T21" fmla="*/ 2147483647 h 433"/>
                <a:gd name="T22" fmla="*/ 2147483647 w 542"/>
                <a:gd name="T23" fmla="*/ 2147483647 h 433"/>
                <a:gd name="T24" fmla="*/ 2147483647 w 542"/>
                <a:gd name="T25" fmla="*/ 2147483647 h 433"/>
                <a:gd name="T26" fmla="*/ 2147483647 w 542"/>
                <a:gd name="T27" fmla="*/ 2147483647 h 433"/>
                <a:gd name="T28" fmla="*/ 2147483647 w 542"/>
                <a:gd name="T29" fmla="*/ 2147483647 h 433"/>
                <a:gd name="T30" fmla="*/ 2147483647 w 542"/>
                <a:gd name="T31" fmla="*/ 2147483647 h 433"/>
                <a:gd name="T32" fmla="*/ 2147483647 w 542"/>
                <a:gd name="T33" fmla="*/ 2147483647 h 433"/>
                <a:gd name="T34" fmla="*/ 2147483647 w 542"/>
                <a:gd name="T35" fmla="*/ 2147483647 h 433"/>
                <a:gd name="T36" fmla="*/ 2147483647 w 542"/>
                <a:gd name="T37" fmla="*/ 2147483647 h 433"/>
                <a:gd name="T38" fmla="*/ 2147483647 w 542"/>
                <a:gd name="T39" fmla="*/ 2147483647 h 433"/>
                <a:gd name="T40" fmla="*/ 2147483647 w 542"/>
                <a:gd name="T41" fmla="*/ 2147483647 h 433"/>
                <a:gd name="T42" fmla="*/ 2147483647 w 542"/>
                <a:gd name="T43" fmla="*/ 2147483647 h 433"/>
                <a:gd name="T44" fmla="*/ 2147483647 w 542"/>
                <a:gd name="T45" fmla="*/ 2147483647 h 433"/>
                <a:gd name="T46" fmla="*/ 2147483647 w 542"/>
                <a:gd name="T47" fmla="*/ 2147483647 h 433"/>
                <a:gd name="T48" fmla="*/ 2147483647 w 542"/>
                <a:gd name="T49" fmla="*/ 2147483647 h 433"/>
                <a:gd name="T50" fmla="*/ 2147483647 w 542"/>
                <a:gd name="T51" fmla="*/ 2147483647 h 433"/>
                <a:gd name="T52" fmla="*/ 2147483647 w 542"/>
                <a:gd name="T53" fmla="*/ 2147483647 h 433"/>
                <a:gd name="T54" fmla="*/ 2147483647 w 542"/>
                <a:gd name="T55" fmla="*/ 2147483647 h 433"/>
                <a:gd name="T56" fmla="*/ 2147483647 w 542"/>
                <a:gd name="T57" fmla="*/ 2147483647 h 433"/>
                <a:gd name="T58" fmla="*/ 2147483647 w 542"/>
                <a:gd name="T59" fmla="*/ 2147483647 h 433"/>
                <a:gd name="T60" fmla="*/ 2147483647 w 542"/>
                <a:gd name="T61" fmla="*/ 2147483647 h 433"/>
                <a:gd name="T62" fmla="*/ 2147483647 w 542"/>
                <a:gd name="T63" fmla="*/ 2147483647 h 433"/>
                <a:gd name="T64" fmla="*/ 2147483647 w 542"/>
                <a:gd name="T65" fmla="*/ 2147483647 h 433"/>
                <a:gd name="T66" fmla="*/ 2147483647 w 542"/>
                <a:gd name="T67" fmla="*/ 2147483647 h 433"/>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542"/>
                <a:gd name="T103" fmla="*/ 0 h 433"/>
                <a:gd name="T104" fmla="*/ 542 w 542"/>
                <a:gd name="T105" fmla="*/ 433 h 433"/>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542" h="433">
                  <a:moveTo>
                    <a:pt x="437" y="153"/>
                  </a:moveTo>
                  <a:cubicBezTo>
                    <a:pt x="448" y="148"/>
                    <a:pt x="459" y="142"/>
                    <a:pt x="468" y="135"/>
                  </a:cubicBezTo>
                  <a:cubicBezTo>
                    <a:pt x="489" y="119"/>
                    <a:pt x="503" y="94"/>
                    <a:pt x="503" y="66"/>
                  </a:cubicBezTo>
                  <a:cubicBezTo>
                    <a:pt x="503" y="50"/>
                    <a:pt x="497" y="33"/>
                    <a:pt x="486" y="21"/>
                  </a:cubicBezTo>
                  <a:cubicBezTo>
                    <a:pt x="474" y="8"/>
                    <a:pt x="457" y="0"/>
                    <a:pt x="437" y="0"/>
                  </a:cubicBezTo>
                  <a:cubicBezTo>
                    <a:pt x="405" y="0"/>
                    <a:pt x="369" y="20"/>
                    <a:pt x="332" y="65"/>
                  </a:cubicBezTo>
                  <a:cubicBezTo>
                    <a:pt x="332" y="65"/>
                    <a:pt x="332" y="66"/>
                    <a:pt x="331" y="66"/>
                  </a:cubicBezTo>
                  <a:cubicBezTo>
                    <a:pt x="326" y="72"/>
                    <a:pt x="299" y="97"/>
                    <a:pt x="271" y="97"/>
                  </a:cubicBezTo>
                  <a:cubicBezTo>
                    <a:pt x="271" y="97"/>
                    <a:pt x="271" y="97"/>
                    <a:pt x="271" y="97"/>
                  </a:cubicBezTo>
                  <a:cubicBezTo>
                    <a:pt x="255" y="97"/>
                    <a:pt x="240" y="89"/>
                    <a:pt x="229" y="81"/>
                  </a:cubicBezTo>
                  <a:cubicBezTo>
                    <a:pt x="223" y="77"/>
                    <a:pt x="218" y="73"/>
                    <a:pt x="215" y="70"/>
                  </a:cubicBezTo>
                  <a:cubicBezTo>
                    <a:pt x="214" y="68"/>
                    <a:pt x="212" y="67"/>
                    <a:pt x="212" y="66"/>
                  </a:cubicBezTo>
                  <a:cubicBezTo>
                    <a:pt x="211" y="66"/>
                    <a:pt x="211" y="66"/>
                    <a:pt x="211" y="65"/>
                  </a:cubicBezTo>
                  <a:cubicBezTo>
                    <a:pt x="211" y="65"/>
                    <a:pt x="211" y="65"/>
                    <a:pt x="211" y="65"/>
                  </a:cubicBezTo>
                  <a:cubicBezTo>
                    <a:pt x="173" y="20"/>
                    <a:pt x="138" y="0"/>
                    <a:pt x="106" y="0"/>
                  </a:cubicBezTo>
                  <a:cubicBezTo>
                    <a:pt x="86" y="0"/>
                    <a:pt x="68" y="8"/>
                    <a:pt x="57" y="21"/>
                  </a:cubicBezTo>
                  <a:cubicBezTo>
                    <a:pt x="46" y="33"/>
                    <a:pt x="39" y="50"/>
                    <a:pt x="39" y="66"/>
                  </a:cubicBezTo>
                  <a:cubicBezTo>
                    <a:pt x="39" y="94"/>
                    <a:pt x="54" y="119"/>
                    <a:pt x="75" y="135"/>
                  </a:cubicBezTo>
                  <a:cubicBezTo>
                    <a:pt x="84" y="142"/>
                    <a:pt x="94" y="148"/>
                    <a:pt x="106" y="153"/>
                  </a:cubicBezTo>
                  <a:cubicBezTo>
                    <a:pt x="0" y="153"/>
                    <a:pt x="0" y="153"/>
                    <a:pt x="0" y="153"/>
                  </a:cubicBezTo>
                  <a:cubicBezTo>
                    <a:pt x="0" y="269"/>
                    <a:pt x="0" y="269"/>
                    <a:pt x="0" y="269"/>
                  </a:cubicBezTo>
                  <a:cubicBezTo>
                    <a:pt x="57" y="269"/>
                    <a:pt x="57" y="269"/>
                    <a:pt x="57" y="269"/>
                  </a:cubicBezTo>
                  <a:cubicBezTo>
                    <a:pt x="57" y="387"/>
                    <a:pt x="57" y="387"/>
                    <a:pt x="57" y="387"/>
                  </a:cubicBezTo>
                  <a:cubicBezTo>
                    <a:pt x="57" y="412"/>
                    <a:pt x="78" y="433"/>
                    <a:pt x="103" y="433"/>
                  </a:cubicBezTo>
                  <a:cubicBezTo>
                    <a:pt x="440" y="433"/>
                    <a:pt x="440" y="433"/>
                    <a:pt x="440" y="433"/>
                  </a:cubicBezTo>
                  <a:cubicBezTo>
                    <a:pt x="465" y="433"/>
                    <a:pt x="486" y="412"/>
                    <a:pt x="486" y="387"/>
                  </a:cubicBezTo>
                  <a:cubicBezTo>
                    <a:pt x="486" y="269"/>
                    <a:pt x="486" y="269"/>
                    <a:pt x="486" y="269"/>
                  </a:cubicBezTo>
                  <a:cubicBezTo>
                    <a:pt x="542" y="269"/>
                    <a:pt x="542" y="269"/>
                    <a:pt x="542" y="269"/>
                  </a:cubicBezTo>
                  <a:cubicBezTo>
                    <a:pt x="542" y="153"/>
                    <a:pt x="542" y="153"/>
                    <a:pt x="542" y="153"/>
                  </a:cubicBezTo>
                  <a:lnTo>
                    <a:pt x="437" y="153"/>
                  </a:lnTo>
                  <a:close/>
                  <a:moveTo>
                    <a:pt x="362" y="90"/>
                  </a:moveTo>
                  <a:cubicBezTo>
                    <a:pt x="362" y="90"/>
                    <a:pt x="362" y="90"/>
                    <a:pt x="362" y="90"/>
                  </a:cubicBezTo>
                  <a:cubicBezTo>
                    <a:pt x="396" y="49"/>
                    <a:pt x="422" y="38"/>
                    <a:pt x="437" y="39"/>
                  </a:cubicBezTo>
                  <a:cubicBezTo>
                    <a:pt x="455" y="39"/>
                    <a:pt x="464" y="52"/>
                    <a:pt x="465" y="66"/>
                  </a:cubicBezTo>
                  <a:cubicBezTo>
                    <a:pt x="465" y="80"/>
                    <a:pt x="457" y="94"/>
                    <a:pt x="444" y="105"/>
                  </a:cubicBezTo>
                  <a:cubicBezTo>
                    <a:pt x="430" y="116"/>
                    <a:pt x="410" y="123"/>
                    <a:pt x="387" y="123"/>
                  </a:cubicBezTo>
                  <a:cubicBezTo>
                    <a:pt x="319" y="123"/>
                    <a:pt x="319" y="123"/>
                    <a:pt x="319" y="123"/>
                  </a:cubicBezTo>
                  <a:cubicBezTo>
                    <a:pt x="346" y="110"/>
                    <a:pt x="361" y="91"/>
                    <a:pt x="362" y="90"/>
                  </a:cubicBezTo>
                  <a:close/>
                  <a:moveTo>
                    <a:pt x="99" y="105"/>
                  </a:moveTo>
                  <a:cubicBezTo>
                    <a:pt x="85" y="94"/>
                    <a:pt x="78" y="80"/>
                    <a:pt x="78" y="66"/>
                  </a:cubicBezTo>
                  <a:cubicBezTo>
                    <a:pt x="79" y="52"/>
                    <a:pt x="88" y="39"/>
                    <a:pt x="106" y="39"/>
                  </a:cubicBezTo>
                  <a:cubicBezTo>
                    <a:pt x="106" y="39"/>
                    <a:pt x="106" y="39"/>
                    <a:pt x="106" y="39"/>
                  </a:cubicBezTo>
                  <a:cubicBezTo>
                    <a:pt x="121" y="39"/>
                    <a:pt x="147" y="50"/>
                    <a:pt x="180" y="89"/>
                  </a:cubicBezTo>
                  <a:cubicBezTo>
                    <a:pt x="181" y="90"/>
                    <a:pt x="181" y="90"/>
                    <a:pt x="181" y="90"/>
                  </a:cubicBezTo>
                  <a:cubicBezTo>
                    <a:pt x="182" y="91"/>
                    <a:pt x="197" y="110"/>
                    <a:pt x="223" y="123"/>
                  </a:cubicBezTo>
                  <a:cubicBezTo>
                    <a:pt x="155" y="123"/>
                    <a:pt x="155" y="123"/>
                    <a:pt x="155" y="123"/>
                  </a:cubicBezTo>
                  <a:cubicBezTo>
                    <a:pt x="133" y="123"/>
                    <a:pt x="113" y="116"/>
                    <a:pt x="99" y="105"/>
                  </a:cubicBezTo>
                  <a:close/>
                  <a:moveTo>
                    <a:pt x="185" y="219"/>
                  </a:moveTo>
                  <a:cubicBezTo>
                    <a:pt x="185" y="224"/>
                    <a:pt x="181" y="228"/>
                    <a:pt x="176" y="228"/>
                  </a:cubicBezTo>
                  <a:cubicBezTo>
                    <a:pt x="125" y="228"/>
                    <a:pt x="125" y="228"/>
                    <a:pt x="125" y="228"/>
                  </a:cubicBezTo>
                  <a:cubicBezTo>
                    <a:pt x="120" y="228"/>
                    <a:pt x="116" y="224"/>
                    <a:pt x="116" y="219"/>
                  </a:cubicBezTo>
                  <a:cubicBezTo>
                    <a:pt x="116" y="195"/>
                    <a:pt x="116" y="195"/>
                    <a:pt x="116" y="195"/>
                  </a:cubicBezTo>
                  <a:cubicBezTo>
                    <a:pt x="185" y="195"/>
                    <a:pt x="185" y="195"/>
                    <a:pt x="185" y="195"/>
                  </a:cubicBezTo>
                  <a:lnTo>
                    <a:pt x="185" y="219"/>
                  </a:lnTo>
                  <a:close/>
                  <a:moveTo>
                    <a:pt x="328" y="353"/>
                  </a:moveTo>
                  <a:cubicBezTo>
                    <a:pt x="328" y="368"/>
                    <a:pt x="316" y="380"/>
                    <a:pt x="301" y="380"/>
                  </a:cubicBezTo>
                  <a:cubicBezTo>
                    <a:pt x="242" y="380"/>
                    <a:pt x="242" y="380"/>
                    <a:pt x="242" y="380"/>
                  </a:cubicBezTo>
                  <a:cubicBezTo>
                    <a:pt x="227" y="380"/>
                    <a:pt x="214" y="368"/>
                    <a:pt x="214" y="353"/>
                  </a:cubicBezTo>
                  <a:cubicBezTo>
                    <a:pt x="214" y="195"/>
                    <a:pt x="214" y="195"/>
                    <a:pt x="214" y="195"/>
                  </a:cubicBezTo>
                  <a:cubicBezTo>
                    <a:pt x="328" y="195"/>
                    <a:pt x="328" y="195"/>
                    <a:pt x="328" y="195"/>
                  </a:cubicBezTo>
                  <a:lnTo>
                    <a:pt x="328" y="353"/>
                  </a:lnTo>
                  <a:close/>
                  <a:moveTo>
                    <a:pt x="427" y="219"/>
                  </a:moveTo>
                  <a:cubicBezTo>
                    <a:pt x="427" y="224"/>
                    <a:pt x="423" y="228"/>
                    <a:pt x="418" y="228"/>
                  </a:cubicBezTo>
                  <a:cubicBezTo>
                    <a:pt x="367" y="228"/>
                    <a:pt x="367" y="228"/>
                    <a:pt x="367" y="228"/>
                  </a:cubicBezTo>
                  <a:cubicBezTo>
                    <a:pt x="362" y="228"/>
                    <a:pt x="357" y="224"/>
                    <a:pt x="357" y="219"/>
                  </a:cubicBezTo>
                  <a:cubicBezTo>
                    <a:pt x="357" y="195"/>
                    <a:pt x="357" y="195"/>
                    <a:pt x="357" y="195"/>
                  </a:cubicBezTo>
                  <a:cubicBezTo>
                    <a:pt x="427" y="195"/>
                    <a:pt x="427" y="195"/>
                    <a:pt x="427" y="195"/>
                  </a:cubicBezTo>
                  <a:lnTo>
                    <a:pt x="427" y="219"/>
                  </a:lnTo>
                  <a:close/>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20" tIns="60960" rIns="121920" bIns="60960"/>
            <a:lstStyle/>
            <a:p>
              <a:endParaRPr lang="zh-CN" altLang="en-US"/>
            </a:p>
          </p:txBody>
        </p:sp>
      </p:grpSp>
      <p:grpSp>
        <p:nvGrpSpPr>
          <p:cNvPr id="70" name="Group 7"/>
          <p:cNvGrpSpPr/>
          <p:nvPr/>
        </p:nvGrpSpPr>
        <p:grpSpPr bwMode="auto">
          <a:xfrm>
            <a:off x="4161367" y="4546601"/>
            <a:ext cx="645584" cy="709613"/>
            <a:chOff x="5001064" y="3205943"/>
            <a:chExt cx="484909" cy="484909"/>
          </a:xfrm>
        </p:grpSpPr>
        <p:sp>
          <p:nvSpPr>
            <p:cNvPr id="71" name="Oval 25"/>
            <p:cNvSpPr/>
            <p:nvPr/>
          </p:nvSpPr>
          <p:spPr>
            <a:xfrm>
              <a:off x="5001064" y="3205943"/>
              <a:ext cx="484909" cy="48490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buFontTx/>
                <a:buNone/>
                <a:defRPr/>
              </a:pPr>
              <a:endParaRPr lang="en-US" sz="2400">
                <a:solidFill>
                  <a:srgbClr val="00574C"/>
                </a:solidFill>
                <a:latin typeface="Calibri" panose="020F0502020204030204"/>
              </a:endParaRPr>
            </a:p>
          </p:txBody>
        </p:sp>
        <p:sp>
          <p:nvSpPr>
            <p:cNvPr id="8221" name="Freeform 8"/>
            <p:cNvSpPr>
              <a:spLocks noEditPoints="1"/>
            </p:cNvSpPr>
            <p:nvPr/>
          </p:nvSpPr>
          <p:spPr bwMode="auto">
            <a:xfrm>
              <a:off x="5052752" y="3323769"/>
              <a:ext cx="373300" cy="217506"/>
            </a:xfrm>
            <a:custGeom>
              <a:avLst/>
              <a:gdLst>
                <a:gd name="T0" fmla="*/ 2147483647 w 625"/>
                <a:gd name="T1" fmla="*/ 2147483647 h 364"/>
                <a:gd name="T2" fmla="*/ 2147483647 w 625"/>
                <a:gd name="T3" fmla="*/ 2147483647 h 364"/>
                <a:gd name="T4" fmla="*/ 2147483647 w 625"/>
                <a:gd name="T5" fmla="*/ 2147483647 h 364"/>
                <a:gd name="T6" fmla="*/ 2147483647 w 625"/>
                <a:gd name="T7" fmla="*/ 2147483647 h 364"/>
                <a:gd name="T8" fmla="*/ 2147483647 w 625"/>
                <a:gd name="T9" fmla="*/ 2147483647 h 364"/>
                <a:gd name="T10" fmla="*/ 2147483647 w 625"/>
                <a:gd name="T11" fmla="*/ 2147483647 h 364"/>
                <a:gd name="T12" fmla="*/ 2147483647 w 625"/>
                <a:gd name="T13" fmla="*/ 2147483647 h 364"/>
                <a:gd name="T14" fmla="*/ 2147483647 w 625"/>
                <a:gd name="T15" fmla="*/ 2147483647 h 364"/>
                <a:gd name="T16" fmla="*/ 2147483647 w 625"/>
                <a:gd name="T17" fmla="*/ 2147483647 h 364"/>
                <a:gd name="T18" fmla="*/ 2147483647 w 625"/>
                <a:gd name="T19" fmla="*/ 2147483647 h 364"/>
                <a:gd name="T20" fmla="*/ 2147483647 w 625"/>
                <a:gd name="T21" fmla="*/ 2147483647 h 364"/>
                <a:gd name="T22" fmla="*/ 2147483647 w 625"/>
                <a:gd name="T23" fmla="*/ 2147483647 h 364"/>
                <a:gd name="T24" fmla="*/ 2147483647 w 625"/>
                <a:gd name="T25" fmla="*/ 2147483647 h 364"/>
                <a:gd name="T26" fmla="*/ 0 w 625"/>
                <a:gd name="T27" fmla="*/ 2147483647 h 364"/>
                <a:gd name="T28" fmla="*/ 2147483647 w 625"/>
                <a:gd name="T29" fmla="*/ 2147483647 h 364"/>
                <a:gd name="T30" fmla="*/ 2147483647 w 625"/>
                <a:gd name="T31" fmla="*/ 2147483647 h 364"/>
                <a:gd name="T32" fmla="*/ 2147483647 w 625"/>
                <a:gd name="T33" fmla="*/ 2147483647 h 364"/>
                <a:gd name="T34" fmla="*/ 2147483647 w 625"/>
                <a:gd name="T35" fmla="*/ 2147483647 h 364"/>
                <a:gd name="T36" fmla="*/ 2147483647 w 625"/>
                <a:gd name="T37" fmla="*/ 2147483647 h 364"/>
                <a:gd name="T38" fmla="*/ 2147483647 w 625"/>
                <a:gd name="T39" fmla="*/ 2147483647 h 364"/>
                <a:gd name="T40" fmla="*/ 2147483647 w 625"/>
                <a:gd name="T41" fmla="*/ 2147483647 h 364"/>
                <a:gd name="T42" fmla="*/ 2147483647 w 625"/>
                <a:gd name="T43" fmla="*/ 2147483647 h 364"/>
                <a:gd name="T44" fmla="*/ 2147483647 w 625"/>
                <a:gd name="T45" fmla="*/ 2147483647 h 364"/>
                <a:gd name="T46" fmla="*/ 2147483647 w 625"/>
                <a:gd name="T47" fmla="*/ 2147483647 h 364"/>
                <a:gd name="T48" fmla="*/ 2147483647 w 625"/>
                <a:gd name="T49" fmla="*/ 2147483647 h 364"/>
                <a:gd name="T50" fmla="*/ 2147483647 w 625"/>
                <a:gd name="T51" fmla="*/ 2147483647 h 364"/>
                <a:gd name="T52" fmla="*/ 2147483647 w 625"/>
                <a:gd name="T53" fmla="*/ 2147483647 h 364"/>
                <a:gd name="T54" fmla="*/ 2147483647 w 625"/>
                <a:gd name="T55" fmla="*/ 2147483647 h 364"/>
                <a:gd name="T56" fmla="*/ 2147483647 w 625"/>
                <a:gd name="T57" fmla="*/ 2147483647 h 364"/>
                <a:gd name="T58" fmla="*/ 2147483647 w 625"/>
                <a:gd name="T59" fmla="*/ 2147483647 h 364"/>
                <a:gd name="T60" fmla="*/ 2147483647 w 625"/>
                <a:gd name="T61" fmla="*/ 2147483647 h 364"/>
                <a:gd name="T62" fmla="*/ 2147483647 w 625"/>
                <a:gd name="T63" fmla="*/ 2147483647 h 364"/>
                <a:gd name="T64" fmla="*/ 2147483647 w 625"/>
                <a:gd name="T65" fmla="*/ 2147483647 h 364"/>
                <a:gd name="T66" fmla="*/ 2147483647 w 625"/>
                <a:gd name="T67" fmla="*/ 2147483647 h 364"/>
                <a:gd name="T68" fmla="*/ 2147483647 w 625"/>
                <a:gd name="T69" fmla="*/ 2147483647 h 364"/>
                <a:gd name="T70" fmla="*/ 2147483647 w 625"/>
                <a:gd name="T71" fmla="*/ 2147483647 h 364"/>
                <a:gd name="T72" fmla="*/ 2147483647 w 625"/>
                <a:gd name="T73" fmla="*/ 2147483647 h 364"/>
                <a:gd name="T74" fmla="*/ 2147483647 w 625"/>
                <a:gd name="T75" fmla="*/ 2147483647 h 364"/>
                <a:gd name="T76" fmla="*/ 2147483647 w 625"/>
                <a:gd name="T77" fmla="*/ 2147483647 h 364"/>
                <a:gd name="T78" fmla="*/ 2147483647 w 625"/>
                <a:gd name="T79" fmla="*/ 2147483647 h 364"/>
                <a:gd name="T80" fmla="*/ 2147483647 w 625"/>
                <a:gd name="T81" fmla="*/ 2147483647 h 364"/>
                <a:gd name="T82" fmla="*/ 2147483647 w 625"/>
                <a:gd name="T83" fmla="*/ 2147483647 h 364"/>
                <a:gd name="T84" fmla="*/ 2147483647 w 625"/>
                <a:gd name="T85" fmla="*/ 2147483647 h 364"/>
                <a:gd name="T86" fmla="*/ 2147483647 w 625"/>
                <a:gd name="T87" fmla="*/ 2147483647 h 364"/>
                <a:gd name="T88" fmla="*/ 2147483647 w 625"/>
                <a:gd name="T89" fmla="*/ 2147483647 h 364"/>
                <a:gd name="T90" fmla="*/ 2147483647 w 625"/>
                <a:gd name="T91" fmla="*/ 2147483647 h 364"/>
                <a:gd name="T92" fmla="*/ 2147483647 w 625"/>
                <a:gd name="T93" fmla="*/ 2147483647 h 364"/>
                <a:gd name="T94" fmla="*/ 2147483647 w 625"/>
                <a:gd name="T95" fmla="*/ 2147483647 h 364"/>
                <a:gd name="T96" fmla="*/ 2147483647 w 625"/>
                <a:gd name="T97" fmla="*/ 2147483647 h 364"/>
                <a:gd name="T98" fmla="*/ 2147483647 w 625"/>
                <a:gd name="T99" fmla="*/ 2147483647 h 364"/>
                <a:gd name="T100" fmla="*/ 2147483647 w 625"/>
                <a:gd name="T101" fmla="*/ 2147483647 h 364"/>
                <a:gd name="T102" fmla="*/ 2147483647 w 625"/>
                <a:gd name="T103" fmla="*/ 2147483647 h 364"/>
                <a:gd name="T104" fmla="*/ 2147483647 w 625"/>
                <a:gd name="T105" fmla="*/ 2147483647 h 364"/>
                <a:gd name="T106" fmla="*/ 2147483647 w 625"/>
                <a:gd name="T107" fmla="*/ 2147483647 h 364"/>
                <a:gd name="T108" fmla="*/ 2147483647 w 625"/>
                <a:gd name="T109" fmla="*/ 2147483647 h 364"/>
                <a:gd name="T110" fmla="*/ 2147483647 w 625"/>
                <a:gd name="T111" fmla="*/ 2147483647 h 364"/>
                <a:gd name="T112" fmla="*/ 2147483647 w 625"/>
                <a:gd name="T113" fmla="*/ 2147483647 h 364"/>
                <a:gd name="T114" fmla="*/ 2147483647 w 625"/>
                <a:gd name="T115" fmla="*/ 2147483647 h 364"/>
                <a:gd name="T116" fmla="*/ 2147483647 w 625"/>
                <a:gd name="T117" fmla="*/ 2147483647 h 364"/>
                <a:gd name="T118" fmla="*/ 2147483647 w 625"/>
                <a:gd name="T119" fmla="*/ 2147483647 h 364"/>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25"/>
                <a:gd name="T181" fmla="*/ 0 h 364"/>
                <a:gd name="T182" fmla="*/ 625 w 625"/>
                <a:gd name="T183" fmla="*/ 364 h 364"/>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25" h="364">
                  <a:moveTo>
                    <a:pt x="177" y="259"/>
                  </a:moveTo>
                  <a:cubicBezTo>
                    <a:pt x="194" y="253"/>
                    <a:pt x="210" y="247"/>
                    <a:pt x="219" y="244"/>
                  </a:cubicBezTo>
                  <a:cubicBezTo>
                    <a:pt x="216" y="242"/>
                    <a:pt x="212" y="241"/>
                    <a:pt x="210" y="241"/>
                  </a:cubicBezTo>
                  <a:cubicBezTo>
                    <a:pt x="192" y="236"/>
                    <a:pt x="182" y="225"/>
                    <a:pt x="182" y="221"/>
                  </a:cubicBezTo>
                  <a:cubicBezTo>
                    <a:pt x="181" y="218"/>
                    <a:pt x="179" y="216"/>
                    <a:pt x="176" y="216"/>
                  </a:cubicBezTo>
                  <a:cubicBezTo>
                    <a:pt x="173" y="215"/>
                    <a:pt x="173" y="215"/>
                    <a:pt x="173" y="215"/>
                  </a:cubicBezTo>
                  <a:cubicBezTo>
                    <a:pt x="171" y="214"/>
                    <a:pt x="170" y="211"/>
                    <a:pt x="171" y="210"/>
                  </a:cubicBezTo>
                  <a:cubicBezTo>
                    <a:pt x="174" y="209"/>
                    <a:pt x="177" y="206"/>
                    <a:pt x="179" y="200"/>
                  </a:cubicBezTo>
                  <a:cubicBezTo>
                    <a:pt x="180" y="194"/>
                    <a:pt x="182" y="186"/>
                    <a:pt x="181" y="183"/>
                  </a:cubicBezTo>
                  <a:cubicBezTo>
                    <a:pt x="186" y="184"/>
                    <a:pt x="189" y="180"/>
                    <a:pt x="190" y="173"/>
                  </a:cubicBezTo>
                  <a:cubicBezTo>
                    <a:pt x="191" y="166"/>
                    <a:pt x="192" y="159"/>
                    <a:pt x="194" y="152"/>
                  </a:cubicBezTo>
                  <a:cubicBezTo>
                    <a:pt x="196" y="146"/>
                    <a:pt x="193" y="145"/>
                    <a:pt x="191" y="145"/>
                  </a:cubicBezTo>
                  <a:cubicBezTo>
                    <a:pt x="188" y="145"/>
                    <a:pt x="194" y="128"/>
                    <a:pt x="190" y="103"/>
                  </a:cubicBezTo>
                  <a:cubicBezTo>
                    <a:pt x="186" y="79"/>
                    <a:pt x="170" y="72"/>
                    <a:pt x="146" y="68"/>
                  </a:cubicBezTo>
                  <a:cubicBezTo>
                    <a:pt x="123" y="63"/>
                    <a:pt x="110" y="75"/>
                    <a:pt x="100" y="80"/>
                  </a:cubicBezTo>
                  <a:cubicBezTo>
                    <a:pt x="90" y="85"/>
                    <a:pt x="84" y="97"/>
                    <a:pt x="85" y="113"/>
                  </a:cubicBezTo>
                  <a:cubicBezTo>
                    <a:pt x="87" y="129"/>
                    <a:pt x="88" y="133"/>
                    <a:pt x="91" y="146"/>
                  </a:cubicBezTo>
                  <a:cubicBezTo>
                    <a:pt x="87" y="142"/>
                    <a:pt x="85" y="151"/>
                    <a:pt x="87" y="165"/>
                  </a:cubicBezTo>
                  <a:cubicBezTo>
                    <a:pt x="89" y="179"/>
                    <a:pt x="95" y="180"/>
                    <a:pt x="98" y="181"/>
                  </a:cubicBezTo>
                  <a:cubicBezTo>
                    <a:pt x="102" y="183"/>
                    <a:pt x="101" y="186"/>
                    <a:pt x="101" y="194"/>
                  </a:cubicBezTo>
                  <a:cubicBezTo>
                    <a:pt x="100" y="202"/>
                    <a:pt x="104" y="206"/>
                    <a:pt x="107" y="208"/>
                  </a:cubicBezTo>
                  <a:cubicBezTo>
                    <a:pt x="111" y="209"/>
                    <a:pt x="112" y="214"/>
                    <a:pt x="109" y="215"/>
                  </a:cubicBezTo>
                  <a:cubicBezTo>
                    <a:pt x="109" y="215"/>
                    <a:pt x="109" y="215"/>
                    <a:pt x="109" y="215"/>
                  </a:cubicBezTo>
                  <a:cubicBezTo>
                    <a:pt x="108" y="215"/>
                    <a:pt x="108" y="215"/>
                    <a:pt x="108" y="215"/>
                  </a:cubicBezTo>
                  <a:cubicBezTo>
                    <a:pt x="106" y="216"/>
                    <a:pt x="102" y="215"/>
                    <a:pt x="100" y="219"/>
                  </a:cubicBezTo>
                  <a:cubicBezTo>
                    <a:pt x="98" y="222"/>
                    <a:pt x="92" y="233"/>
                    <a:pt x="92" y="233"/>
                  </a:cubicBezTo>
                  <a:cubicBezTo>
                    <a:pt x="92" y="233"/>
                    <a:pt x="30" y="255"/>
                    <a:pt x="19" y="260"/>
                  </a:cubicBezTo>
                  <a:cubicBezTo>
                    <a:pt x="8" y="264"/>
                    <a:pt x="0" y="274"/>
                    <a:pt x="0" y="279"/>
                  </a:cubicBezTo>
                  <a:cubicBezTo>
                    <a:pt x="0" y="293"/>
                    <a:pt x="0" y="293"/>
                    <a:pt x="0" y="293"/>
                  </a:cubicBezTo>
                  <a:cubicBezTo>
                    <a:pt x="0" y="299"/>
                    <a:pt x="10" y="299"/>
                    <a:pt x="10" y="299"/>
                  </a:cubicBezTo>
                  <a:cubicBezTo>
                    <a:pt x="90" y="299"/>
                    <a:pt x="90" y="299"/>
                    <a:pt x="90" y="299"/>
                  </a:cubicBezTo>
                  <a:cubicBezTo>
                    <a:pt x="96" y="293"/>
                    <a:pt x="104" y="287"/>
                    <a:pt x="114" y="283"/>
                  </a:cubicBezTo>
                  <a:cubicBezTo>
                    <a:pt x="123" y="279"/>
                    <a:pt x="151" y="269"/>
                    <a:pt x="177" y="259"/>
                  </a:cubicBezTo>
                  <a:close/>
                  <a:moveTo>
                    <a:pt x="615" y="266"/>
                  </a:moveTo>
                  <a:cubicBezTo>
                    <a:pt x="605" y="260"/>
                    <a:pt x="573" y="245"/>
                    <a:pt x="555" y="241"/>
                  </a:cubicBezTo>
                  <a:cubicBezTo>
                    <a:pt x="538" y="236"/>
                    <a:pt x="528" y="225"/>
                    <a:pt x="527" y="221"/>
                  </a:cubicBezTo>
                  <a:cubicBezTo>
                    <a:pt x="526" y="218"/>
                    <a:pt x="525" y="216"/>
                    <a:pt x="521" y="216"/>
                  </a:cubicBezTo>
                  <a:cubicBezTo>
                    <a:pt x="519" y="215"/>
                    <a:pt x="519" y="215"/>
                    <a:pt x="519" y="215"/>
                  </a:cubicBezTo>
                  <a:cubicBezTo>
                    <a:pt x="517" y="214"/>
                    <a:pt x="515" y="211"/>
                    <a:pt x="517" y="210"/>
                  </a:cubicBezTo>
                  <a:cubicBezTo>
                    <a:pt x="519" y="209"/>
                    <a:pt x="522" y="206"/>
                    <a:pt x="524" y="200"/>
                  </a:cubicBezTo>
                  <a:cubicBezTo>
                    <a:pt x="526" y="194"/>
                    <a:pt x="527" y="186"/>
                    <a:pt x="526" y="183"/>
                  </a:cubicBezTo>
                  <a:cubicBezTo>
                    <a:pt x="531" y="184"/>
                    <a:pt x="534" y="180"/>
                    <a:pt x="535" y="173"/>
                  </a:cubicBezTo>
                  <a:cubicBezTo>
                    <a:pt x="536" y="166"/>
                    <a:pt x="538" y="159"/>
                    <a:pt x="539" y="152"/>
                  </a:cubicBezTo>
                  <a:cubicBezTo>
                    <a:pt x="541" y="146"/>
                    <a:pt x="539" y="145"/>
                    <a:pt x="536" y="145"/>
                  </a:cubicBezTo>
                  <a:cubicBezTo>
                    <a:pt x="534" y="145"/>
                    <a:pt x="539" y="128"/>
                    <a:pt x="536" y="103"/>
                  </a:cubicBezTo>
                  <a:cubicBezTo>
                    <a:pt x="532" y="79"/>
                    <a:pt x="515" y="72"/>
                    <a:pt x="492" y="68"/>
                  </a:cubicBezTo>
                  <a:cubicBezTo>
                    <a:pt x="469" y="63"/>
                    <a:pt x="456" y="75"/>
                    <a:pt x="446" y="80"/>
                  </a:cubicBezTo>
                  <a:cubicBezTo>
                    <a:pt x="436" y="85"/>
                    <a:pt x="429" y="97"/>
                    <a:pt x="431" y="113"/>
                  </a:cubicBezTo>
                  <a:cubicBezTo>
                    <a:pt x="433" y="129"/>
                    <a:pt x="433" y="133"/>
                    <a:pt x="436" y="146"/>
                  </a:cubicBezTo>
                  <a:cubicBezTo>
                    <a:pt x="432" y="142"/>
                    <a:pt x="431" y="151"/>
                    <a:pt x="433" y="165"/>
                  </a:cubicBezTo>
                  <a:cubicBezTo>
                    <a:pt x="434" y="179"/>
                    <a:pt x="440" y="180"/>
                    <a:pt x="444" y="181"/>
                  </a:cubicBezTo>
                  <a:cubicBezTo>
                    <a:pt x="448" y="183"/>
                    <a:pt x="447" y="186"/>
                    <a:pt x="447" y="194"/>
                  </a:cubicBezTo>
                  <a:cubicBezTo>
                    <a:pt x="446" y="202"/>
                    <a:pt x="450" y="206"/>
                    <a:pt x="453" y="208"/>
                  </a:cubicBezTo>
                  <a:cubicBezTo>
                    <a:pt x="456" y="209"/>
                    <a:pt x="457" y="214"/>
                    <a:pt x="455" y="215"/>
                  </a:cubicBezTo>
                  <a:cubicBezTo>
                    <a:pt x="455" y="215"/>
                    <a:pt x="455" y="215"/>
                    <a:pt x="455" y="215"/>
                  </a:cubicBezTo>
                  <a:cubicBezTo>
                    <a:pt x="454" y="215"/>
                    <a:pt x="454" y="215"/>
                    <a:pt x="454" y="215"/>
                  </a:cubicBezTo>
                  <a:cubicBezTo>
                    <a:pt x="452" y="216"/>
                    <a:pt x="448" y="215"/>
                    <a:pt x="446" y="219"/>
                  </a:cubicBezTo>
                  <a:cubicBezTo>
                    <a:pt x="444" y="222"/>
                    <a:pt x="437" y="233"/>
                    <a:pt x="437" y="233"/>
                  </a:cubicBezTo>
                  <a:cubicBezTo>
                    <a:pt x="437" y="233"/>
                    <a:pt x="420" y="239"/>
                    <a:pt x="403" y="245"/>
                  </a:cubicBezTo>
                  <a:cubicBezTo>
                    <a:pt x="407" y="248"/>
                    <a:pt x="413" y="251"/>
                    <a:pt x="421" y="253"/>
                  </a:cubicBezTo>
                  <a:cubicBezTo>
                    <a:pt x="452" y="262"/>
                    <a:pt x="500" y="284"/>
                    <a:pt x="517" y="293"/>
                  </a:cubicBezTo>
                  <a:cubicBezTo>
                    <a:pt x="520" y="295"/>
                    <a:pt x="522" y="297"/>
                    <a:pt x="525" y="299"/>
                  </a:cubicBezTo>
                  <a:cubicBezTo>
                    <a:pt x="608" y="299"/>
                    <a:pt x="608" y="299"/>
                    <a:pt x="608" y="299"/>
                  </a:cubicBezTo>
                  <a:cubicBezTo>
                    <a:pt x="616" y="299"/>
                    <a:pt x="624" y="298"/>
                    <a:pt x="623" y="293"/>
                  </a:cubicBezTo>
                  <a:cubicBezTo>
                    <a:pt x="623" y="289"/>
                    <a:pt x="625" y="271"/>
                    <a:pt x="615" y="266"/>
                  </a:cubicBezTo>
                  <a:close/>
                  <a:moveTo>
                    <a:pt x="232" y="128"/>
                  </a:moveTo>
                  <a:cubicBezTo>
                    <a:pt x="226" y="121"/>
                    <a:pt x="224" y="135"/>
                    <a:pt x="226" y="157"/>
                  </a:cubicBezTo>
                  <a:cubicBezTo>
                    <a:pt x="229" y="179"/>
                    <a:pt x="238" y="181"/>
                    <a:pt x="244" y="183"/>
                  </a:cubicBezTo>
                  <a:cubicBezTo>
                    <a:pt x="249" y="184"/>
                    <a:pt x="248" y="189"/>
                    <a:pt x="248" y="202"/>
                  </a:cubicBezTo>
                  <a:cubicBezTo>
                    <a:pt x="247" y="214"/>
                    <a:pt x="253" y="221"/>
                    <a:pt x="258" y="223"/>
                  </a:cubicBezTo>
                  <a:cubicBezTo>
                    <a:pt x="263" y="224"/>
                    <a:pt x="264" y="232"/>
                    <a:pt x="260" y="234"/>
                  </a:cubicBezTo>
                  <a:cubicBezTo>
                    <a:pt x="260" y="234"/>
                    <a:pt x="260" y="234"/>
                    <a:pt x="260" y="234"/>
                  </a:cubicBezTo>
                  <a:cubicBezTo>
                    <a:pt x="263" y="238"/>
                    <a:pt x="274" y="252"/>
                    <a:pt x="306" y="258"/>
                  </a:cubicBezTo>
                  <a:cubicBezTo>
                    <a:pt x="307" y="258"/>
                    <a:pt x="307" y="258"/>
                    <a:pt x="307" y="258"/>
                  </a:cubicBezTo>
                  <a:cubicBezTo>
                    <a:pt x="307" y="258"/>
                    <a:pt x="307" y="258"/>
                    <a:pt x="307" y="258"/>
                  </a:cubicBezTo>
                  <a:cubicBezTo>
                    <a:pt x="307" y="258"/>
                    <a:pt x="307" y="258"/>
                    <a:pt x="307" y="258"/>
                  </a:cubicBezTo>
                  <a:cubicBezTo>
                    <a:pt x="340" y="253"/>
                    <a:pt x="354" y="241"/>
                    <a:pt x="359" y="235"/>
                  </a:cubicBezTo>
                  <a:cubicBezTo>
                    <a:pt x="356" y="232"/>
                    <a:pt x="354" y="228"/>
                    <a:pt x="356" y="226"/>
                  </a:cubicBezTo>
                  <a:cubicBezTo>
                    <a:pt x="360" y="225"/>
                    <a:pt x="364" y="220"/>
                    <a:pt x="367" y="211"/>
                  </a:cubicBezTo>
                  <a:cubicBezTo>
                    <a:pt x="370" y="202"/>
                    <a:pt x="372" y="190"/>
                    <a:pt x="371" y="185"/>
                  </a:cubicBezTo>
                  <a:cubicBezTo>
                    <a:pt x="378" y="187"/>
                    <a:pt x="383" y="181"/>
                    <a:pt x="384" y="170"/>
                  </a:cubicBezTo>
                  <a:cubicBezTo>
                    <a:pt x="386" y="160"/>
                    <a:pt x="388" y="148"/>
                    <a:pt x="391" y="138"/>
                  </a:cubicBezTo>
                  <a:cubicBezTo>
                    <a:pt x="393" y="128"/>
                    <a:pt x="390" y="126"/>
                    <a:pt x="386" y="126"/>
                  </a:cubicBezTo>
                  <a:cubicBezTo>
                    <a:pt x="382" y="126"/>
                    <a:pt x="390" y="100"/>
                    <a:pt x="385" y="63"/>
                  </a:cubicBezTo>
                  <a:cubicBezTo>
                    <a:pt x="379" y="25"/>
                    <a:pt x="354" y="15"/>
                    <a:pt x="318" y="8"/>
                  </a:cubicBezTo>
                  <a:cubicBezTo>
                    <a:pt x="282" y="0"/>
                    <a:pt x="262" y="19"/>
                    <a:pt x="247" y="27"/>
                  </a:cubicBezTo>
                  <a:cubicBezTo>
                    <a:pt x="231" y="35"/>
                    <a:pt x="221" y="53"/>
                    <a:pt x="224" y="77"/>
                  </a:cubicBezTo>
                  <a:cubicBezTo>
                    <a:pt x="227" y="102"/>
                    <a:pt x="227" y="109"/>
                    <a:pt x="232" y="128"/>
                  </a:cubicBezTo>
                  <a:close/>
                  <a:moveTo>
                    <a:pt x="506" y="312"/>
                  </a:moveTo>
                  <a:cubicBezTo>
                    <a:pt x="491" y="304"/>
                    <a:pt x="442" y="281"/>
                    <a:pt x="415" y="274"/>
                  </a:cubicBezTo>
                  <a:cubicBezTo>
                    <a:pt x="388" y="266"/>
                    <a:pt x="373" y="249"/>
                    <a:pt x="372" y="244"/>
                  </a:cubicBezTo>
                  <a:cubicBezTo>
                    <a:pt x="370" y="238"/>
                    <a:pt x="368" y="236"/>
                    <a:pt x="363" y="236"/>
                  </a:cubicBezTo>
                  <a:cubicBezTo>
                    <a:pt x="363" y="236"/>
                    <a:pt x="362" y="236"/>
                    <a:pt x="362" y="236"/>
                  </a:cubicBezTo>
                  <a:cubicBezTo>
                    <a:pt x="358" y="263"/>
                    <a:pt x="311" y="259"/>
                    <a:pt x="307" y="259"/>
                  </a:cubicBezTo>
                  <a:cubicBezTo>
                    <a:pt x="308" y="260"/>
                    <a:pt x="319" y="275"/>
                    <a:pt x="333" y="278"/>
                  </a:cubicBezTo>
                  <a:cubicBezTo>
                    <a:pt x="333" y="278"/>
                    <a:pt x="315" y="282"/>
                    <a:pt x="312" y="294"/>
                  </a:cubicBezTo>
                  <a:cubicBezTo>
                    <a:pt x="312" y="295"/>
                    <a:pt x="312" y="295"/>
                    <a:pt x="312" y="295"/>
                  </a:cubicBezTo>
                  <a:cubicBezTo>
                    <a:pt x="301" y="295"/>
                    <a:pt x="301" y="295"/>
                    <a:pt x="301" y="295"/>
                  </a:cubicBezTo>
                  <a:cubicBezTo>
                    <a:pt x="301" y="294"/>
                    <a:pt x="301" y="294"/>
                    <a:pt x="301" y="294"/>
                  </a:cubicBezTo>
                  <a:cubicBezTo>
                    <a:pt x="299" y="282"/>
                    <a:pt x="280" y="278"/>
                    <a:pt x="280" y="278"/>
                  </a:cubicBezTo>
                  <a:cubicBezTo>
                    <a:pt x="294" y="275"/>
                    <a:pt x="305" y="261"/>
                    <a:pt x="306" y="259"/>
                  </a:cubicBezTo>
                  <a:cubicBezTo>
                    <a:pt x="302" y="259"/>
                    <a:pt x="260" y="263"/>
                    <a:pt x="259" y="234"/>
                  </a:cubicBezTo>
                  <a:cubicBezTo>
                    <a:pt x="256" y="235"/>
                    <a:pt x="250" y="235"/>
                    <a:pt x="247" y="240"/>
                  </a:cubicBezTo>
                  <a:cubicBezTo>
                    <a:pt x="244" y="245"/>
                    <a:pt x="234" y="261"/>
                    <a:pt x="234" y="261"/>
                  </a:cubicBezTo>
                  <a:cubicBezTo>
                    <a:pt x="234" y="261"/>
                    <a:pt x="139" y="296"/>
                    <a:pt x="122" y="303"/>
                  </a:cubicBezTo>
                  <a:cubicBezTo>
                    <a:pt x="106" y="310"/>
                    <a:pt x="93" y="325"/>
                    <a:pt x="93" y="332"/>
                  </a:cubicBezTo>
                  <a:cubicBezTo>
                    <a:pt x="93" y="354"/>
                    <a:pt x="93" y="354"/>
                    <a:pt x="93" y="354"/>
                  </a:cubicBezTo>
                  <a:cubicBezTo>
                    <a:pt x="93" y="364"/>
                    <a:pt x="108" y="364"/>
                    <a:pt x="108" y="364"/>
                  </a:cubicBezTo>
                  <a:cubicBezTo>
                    <a:pt x="108" y="364"/>
                    <a:pt x="198" y="364"/>
                    <a:pt x="291" y="364"/>
                  </a:cubicBezTo>
                  <a:cubicBezTo>
                    <a:pt x="299" y="312"/>
                    <a:pt x="299" y="312"/>
                    <a:pt x="299" y="312"/>
                  </a:cubicBezTo>
                  <a:cubicBezTo>
                    <a:pt x="314" y="312"/>
                    <a:pt x="314" y="312"/>
                    <a:pt x="314" y="312"/>
                  </a:cubicBezTo>
                  <a:cubicBezTo>
                    <a:pt x="322" y="363"/>
                    <a:pt x="322" y="363"/>
                    <a:pt x="322" y="363"/>
                  </a:cubicBezTo>
                  <a:cubicBezTo>
                    <a:pt x="409" y="363"/>
                    <a:pt x="490" y="363"/>
                    <a:pt x="495" y="363"/>
                  </a:cubicBezTo>
                  <a:cubicBezTo>
                    <a:pt x="508" y="363"/>
                    <a:pt x="521" y="361"/>
                    <a:pt x="520" y="354"/>
                  </a:cubicBezTo>
                  <a:cubicBezTo>
                    <a:pt x="519" y="347"/>
                    <a:pt x="522" y="320"/>
                    <a:pt x="506" y="312"/>
                  </a:cubicBezTo>
                  <a:close/>
                  <a:moveTo>
                    <a:pt x="299" y="308"/>
                  </a:moveTo>
                  <a:cubicBezTo>
                    <a:pt x="301" y="299"/>
                    <a:pt x="301" y="299"/>
                    <a:pt x="301" y="299"/>
                  </a:cubicBezTo>
                  <a:cubicBezTo>
                    <a:pt x="313" y="299"/>
                    <a:pt x="313" y="299"/>
                    <a:pt x="313" y="299"/>
                  </a:cubicBezTo>
                  <a:cubicBezTo>
                    <a:pt x="314" y="308"/>
                    <a:pt x="314" y="308"/>
                    <a:pt x="314" y="308"/>
                  </a:cubicBezTo>
                  <a:lnTo>
                    <a:pt x="299" y="308"/>
                  </a:lnTo>
                  <a:close/>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20" tIns="60960" rIns="121920" bIns="60960"/>
            <a:lstStyle/>
            <a:p>
              <a:endParaRPr lang="zh-CN" altLang="en-US"/>
            </a:p>
          </p:txBody>
        </p:sp>
      </p:grpSp>
      <p:grpSp>
        <p:nvGrpSpPr>
          <p:cNvPr id="73" name="Group 4"/>
          <p:cNvGrpSpPr/>
          <p:nvPr/>
        </p:nvGrpSpPr>
        <p:grpSpPr bwMode="auto">
          <a:xfrm>
            <a:off x="4373033" y="2268538"/>
            <a:ext cx="645584" cy="709612"/>
            <a:chOff x="5001064" y="1605396"/>
            <a:chExt cx="484909" cy="484909"/>
          </a:xfrm>
        </p:grpSpPr>
        <p:sp>
          <p:nvSpPr>
            <p:cNvPr id="74" name="Oval 1"/>
            <p:cNvSpPr/>
            <p:nvPr/>
          </p:nvSpPr>
          <p:spPr>
            <a:xfrm>
              <a:off x="5001064" y="1605396"/>
              <a:ext cx="484909" cy="48490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buFontTx/>
                <a:buNone/>
                <a:defRPr/>
              </a:pPr>
              <a:endParaRPr lang="en-US" sz="2400">
                <a:solidFill>
                  <a:srgbClr val="00574C"/>
                </a:solidFill>
                <a:latin typeface="Calibri" panose="020F0502020204030204"/>
              </a:endParaRPr>
            </a:p>
          </p:txBody>
        </p:sp>
        <p:sp>
          <p:nvSpPr>
            <p:cNvPr id="8219" name="Freeform 9"/>
            <p:cNvSpPr>
              <a:spLocks noEditPoints="1"/>
            </p:cNvSpPr>
            <p:nvPr/>
          </p:nvSpPr>
          <p:spPr bwMode="auto">
            <a:xfrm>
              <a:off x="5057347" y="1720344"/>
              <a:ext cx="370396" cy="276886"/>
            </a:xfrm>
            <a:custGeom>
              <a:avLst/>
              <a:gdLst>
                <a:gd name="T0" fmla="*/ 2147483647 w 602"/>
                <a:gd name="T1" fmla="*/ 2147483647 h 450"/>
                <a:gd name="T2" fmla="*/ 2147483647 w 602"/>
                <a:gd name="T3" fmla="*/ 2147483647 h 450"/>
                <a:gd name="T4" fmla="*/ 2147483647 w 602"/>
                <a:gd name="T5" fmla="*/ 2147483647 h 450"/>
                <a:gd name="T6" fmla="*/ 2147483647 w 602"/>
                <a:gd name="T7" fmla="*/ 2147483647 h 450"/>
                <a:gd name="T8" fmla="*/ 2147483647 w 602"/>
                <a:gd name="T9" fmla="*/ 2147483647 h 450"/>
                <a:gd name="T10" fmla="*/ 2147483647 w 602"/>
                <a:gd name="T11" fmla="*/ 2147483647 h 450"/>
                <a:gd name="T12" fmla="*/ 2147483647 w 602"/>
                <a:gd name="T13" fmla="*/ 2147483647 h 450"/>
                <a:gd name="T14" fmla="*/ 2147483647 w 602"/>
                <a:gd name="T15" fmla="*/ 2147483647 h 450"/>
                <a:gd name="T16" fmla="*/ 2147483647 w 602"/>
                <a:gd name="T17" fmla="*/ 2147483647 h 450"/>
                <a:gd name="T18" fmla="*/ 2147483647 w 602"/>
                <a:gd name="T19" fmla="*/ 2147483647 h 450"/>
                <a:gd name="T20" fmla="*/ 2147483647 w 602"/>
                <a:gd name="T21" fmla="*/ 2147483647 h 450"/>
                <a:gd name="T22" fmla="*/ 2147483647 w 602"/>
                <a:gd name="T23" fmla="*/ 2147483647 h 450"/>
                <a:gd name="T24" fmla="*/ 2147483647 w 602"/>
                <a:gd name="T25" fmla="*/ 2147483647 h 450"/>
                <a:gd name="T26" fmla="*/ 2147483647 w 602"/>
                <a:gd name="T27" fmla="*/ 2147483647 h 450"/>
                <a:gd name="T28" fmla="*/ 2147483647 w 602"/>
                <a:gd name="T29" fmla="*/ 2147483647 h 450"/>
                <a:gd name="T30" fmla="*/ 2147483647 w 602"/>
                <a:gd name="T31" fmla="*/ 2147483647 h 450"/>
                <a:gd name="T32" fmla="*/ 2147483647 w 602"/>
                <a:gd name="T33" fmla="*/ 2147483647 h 450"/>
                <a:gd name="T34" fmla="*/ 2147483647 w 602"/>
                <a:gd name="T35" fmla="*/ 2147483647 h 450"/>
                <a:gd name="T36" fmla="*/ 2147483647 w 602"/>
                <a:gd name="T37" fmla="*/ 2147483647 h 450"/>
                <a:gd name="T38" fmla="*/ 2147483647 w 602"/>
                <a:gd name="T39" fmla="*/ 2147483647 h 450"/>
                <a:gd name="T40" fmla="*/ 2147483647 w 602"/>
                <a:gd name="T41" fmla="*/ 2147483647 h 450"/>
                <a:gd name="T42" fmla="*/ 2147483647 w 602"/>
                <a:gd name="T43" fmla="*/ 2147483647 h 450"/>
                <a:gd name="T44" fmla="*/ 2147483647 w 602"/>
                <a:gd name="T45" fmla="*/ 2147483647 h 450"/>
                <a:gd name="T46" fmla="*/ 2147483647 w 602"/>
                <a:gd name="T47" fmla="*/ 2147483647 h 450"/>
                <a:gd name="T48" fmla="*/ 2147483647 w 602"/>
                <a:gd name="T49" fmla="*/ 2147483647 h 450"/>
                <a:gd name="T50" fmla="*/ 2147483647 w 602"/>
                <a:gd name="T51" fmla="*/ 2147483647 h 450"/>
                <a:gd name="T52" fmla="*/ 2147483647 w 602"/>
                <a:gd name="T53" fmla="*/ 2147483647 h 450"/>
                <a:gd name="T54" fmla="*/ 2147483647 w 602"/>
                <a:gd name="T55" fmla="*/ 2147483647 h 450"/>
                <a:gd name="T56" fmla="*/ 2147483647 w 602"/>
                <a:gd name="T57" fmla="*/ 2147483647 h 450"/>
                <a:gd name="T58" fmla="*/ 2147483647 w 602"/>
                <a:gd name="T59" fmla="*/ 2147483647 h 450"/>
                <a:gd name="T60" fmla="*/ 2147483647 w 602"/>
                <a:gd name="T61" fmla="*/ 2147483647 h 450"/>
                <a:gd name="T62" fmla="*/ 2147483647 w 602"/>
                <a:gd name="T63" fmla="*/ 2147483647 h 450"/>
                <a:gd name="T64" fmla="*/ 2147483647 w 602"/>
                <a:gd name="T65" fmla="*/ 2147483647 h 450"/>
                <a:gd name="T66" fmla="*/ 2147483647 w 602"/>
                <a:gd name="T67" fmla="*/ 2147483647 h 450"/>
                <a:gd name="T68" fmla="*/ 2147483647 w 602"/>
                <a:gd name="T69" fmla="*/ 2147483647 h 450"/>
                <a:gd name="T70" fmla="*/ 2147483647 w 602"/>
                <a:gd name="T71" fmla="*/ 2147483647 h 450"/>
                <a:gd name="T72" fmla="*/ 2147483647 w 602"/>
                <a:gd name="T73" fmla="*/ 2147483647 h 450"/>
                <a:gd name="T74" fmla="*/ 2147483647 w 602"/>
                <a:gd name="T75" fmla="*/ 2147483647 h 450"/>
                <a:gd name="T76" fmla="*/ 2147483647 w 602"/>
                <a:gd name="T77" fmla="*/ 2147483647 h 450"/>
                <a:gd name="T78" fmla="*/ 2147483647 w 602"/>
                <a:gd name="T79" fmla="*/ 2147483647 h 450"/>
                <a:gd name="T80" fmla="*/ 2147483647 w 602"/>
                <a:gd name="T81" fmla="*/ 2147483647 h 450"/>
                <a:gd name="T82" fmla="*/ 2147483647 w 602"/>
                <a:gd name="T83" fmla="*/ 2147483647 h 450"/>
                <a:gd name="T84" fmla="*/ 2147483647 w 602"/>
                <a:gd name="T85" fmla="*/ 0 h 450"/>
                <a:gd name="T86" fmla="*/ 2147483647 w 602"/>
                <a:gd name="T87" fmla="*/ 2147483647 h 450"/>
                <a:gd name="T88" fmla="*/ 2147483647 w 602"/>
                <a:gd name="T89" fmla="*/ 2147483647 h 450"/>
                <a:gd name="T90" fmla="*/ 2147483647 w 602"/>
                <a:gd name="T91" fmla="*/ 2147483647 h 450"/>
                <a:gd name="T92" fmla="*/ 2147483647 w 602"/>
                <a:gd name="T93" fmla="*/ 2147483647 h 450"/>
                <a:gd name="T94" fmla="*/ 2147483647 w 602"/>
                <a:gd name="T95" fmla="*/ 2147483647 h 450"/>
                <a:gd name="T96" fmla="*/ 2147483647 w 602"/>
                <a:gd name="T97" fmla="*/ 2147483647 h 450"/>
                <a:gd name="T98" fmla="*/ 2147483647 w 602"/>
                <a:gd name="T99" fmla="*/ 2147483647 h 450"/>
                <a:gd name="T100" fmla="*/ 2147483647 w 602"/>
                <a:gd name="T101" fmla="*/ 2147483647 h 450"/>
                <a:gd name="T102" fmla="*/ 2147483647 w 602"/>
                <a:gd name="T103" fmla="*/ 2147483647 h 450"/>
                <a:gd name="T104" fmla="*/ 2147483647 w 602"/>
                <a:gd name="T105" fmla="*/ 2147483647 h 450"/>
                <a:gd name="T106" fmla="*/ 2147483647 w 602"/>
                <a:gd name="T107" fmla="*/ 2147483647 h 450"/>
                <a:gd name="T108" fmla="*/ 2147483647 w 602"/>
                <a:gd name="T109" fmla="*/ 2147483647 h 450"/>
                <a:gd name="T110" fmla="*/ 2147483647 w 602"/>
                <a:gd name="T111" fmla="*/ 2147483647 h 450"/>
                <a:gd name="T112" fmla="*/ 2147483647 w 602"/>
                <a:gd name="T113" fmla="*/ 2147483647 h 450"/>
                <a:gd name="T114" fmla="*/ 2147483647 w 602"/>
                <a:gd name="T115" fmla="*/ 2147483647 h 450"/>
                <a:gd name="T116" fmla="*/ 2147483647 w 602"/>
                <a:gd name="T117" fmla="*/ 2147483647 h 45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602"/>
                <a:gd name="T178" fmla="*/ 0 h 450"/>
                <a:gd name="T179" fmla="*/ 602 w 602"/>
                <a:gd name="T180" fmla="*/ 450 h 45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602" h="450">
                  <a:moveTo>
                    <a:pt x="434" y="0"/>
                  </a:moveTo>
                  <a:cubicBezTo>
                    <a:pt x="352" y="82"/>
                    <a:pt x="352" y="82"/>
                    <a:pt x="352" y="82"/>
                  </a:cubicBezTo>
                  <a:cubicBezTo>
                    <a:pt x="381" y="113"/>
                    <a:pt x="381" y="113"/>
                    <a:pt x="381" y="113"/>
                  </a:cubicBezTo>
                  <a:cubicBezTo>
                    <a:pt x="371" y="115"/>
                    <a:pt x="359" y="117"/>
                    <a:pt x="349" y="117"/>
                  </a:cubicBezTo>
                  <a:cubicBezTo>
                    <a:pt x="344" y="118"/>
                    <a:pt x="340" y="118"/>
                    <a:pt x="334" y="119"/>
                  </a:cubicBezTo>
                  <a:cubicBezTo>
                    <a:pt x="320" y="105"/>
                    <a:pt x="309" y="95"/>
                    <a:pt x="306" y="92"/>
                  </a:cubicBezTo>
                  <a:cubicBezTo>
                    <a:pt x="298" y="82"/>
                    <a:pt x="286" y="80"/>
                    <a:pt x="277" y="80"/>
                  </a:cubicBezTo>
                  <a:cubicBezTo>
                    <a:pt x="264" y="80"/>
                    <a:pt x="253" y="84"/>
                    <a:pt x="244" y="88"/>
                  </a:cubicBezTo>
                  <a:cubicBezTo>
                    <a:pt x="182" y="13"/>
                    <a:pt x="182" y="13"/>
                    <a:pt x="182" y="13"/>
                  </a:cubicBezTo>
                  <a:cubicBezTo>
                    <a:pt x="179" y="9"/>
                    <a:pt x="174" y="7"/>
                    <a:pt x="169" y="7"/>
                  </a:cubicBezTo>
                  <a:cubicBezTo>
                    <a:pt x="164" y="6"/>
                    <a:pt x="159" y="8"/>
                    <a:pt x="156" y="12"/>
                  </a:cubicBezTo>
                  <a:cubicBezTo>
                    <a:pt x="8" y="157"/>
                    <a:pt x="8" y="157"/>
                    <a:pt x="8" y="157"/>
                  </a:cubicBezTo>
                  <a:cubicBezTo>
                    <a:pt x="1" y="164"/>
                    <a:pt x="0" y="175"/>
                    <a:pt x="7" y="183"/>
                  </a:cubicBezTo>
                  <a:cubicBezTo>
                    <a:pt x="69" y="250"/>
                    <a:pt x="69" y="250"/>
                    <a:pt x="69" y="250"/>
                  </a:cubicBezTo>
                  <a:cubicBezTo>
                    <a:pt x="73" y="253"/>
                    <a:pt x="77" y="255"/>
                    <a:pt x="82" y="255"/>
                  </a:cubicBezTo>
                  <a:cubicBezTo>
                    <a:pt x="87" y="255"/>
                    <a:pt x="92" y="253"/>
                    <a:pt x="95" y="250"/>
                  </a:cubicBezTo>
                  <a:cubicBezTo>
                    <a:pt x="108" y="237"/>
                    <a:pt x="108" y="237"/>
                    <a:pt x="108" y="237"/>
                  </a:cubicBezTo>
                  <a:cubicBezTo>
                    <a:pt x="113" y="243"/>
                    <a:pt x="120" y="249"/>
                    <a:pt x="127" y="257"/>
                  </a:cubicBezTo>
                  <a:cubicBezTo>
                    <a:pt x="154" y="232"/>
                    <a:pt x="154" y="232"/>
                    <a:pt x="154" y="232"/>
                  </a:cubicBezTo>
                  <a:cubicBezTo>
                    <a:pt x="146" y="224"/>
                    <a:pt x="139" y="217"/>
                    <a:pt x="133" y="211"/>
                  </a:cubicBezTo>
                  <a:cubicBezTo>
                    <a:pt x="224" y="119"/>
                    <a:pt x="224" y="119"/>
                    <a:pt x="224" y="119"/>
                  </a:cubicBezTo>
                  <a:cubicBezTo>
                    <a:pt x="226" y="122"/>
                    <a:pt x="226" y="122"/>
                    <a:pt x="226" y="122"/>
                  </a:cubicBezTo>
                  <a:cubicBezTo>
                    <a:pt x="232" y="129"/>
                    <a:pt x="242" y="131"/>
                    <a:pt x="249" y="126"/>
                  </a:cubicBezTo>
                  <a:cubicBezTo>
                    <a:pt x="249" y="126"/>
                    <a:pt x="250" y="125"/>
                    <a:pt x="252" y="124"/>
                  </a:cubicBezTo>
                  <a:cubicBezTo>
                    <a:pt x="257" y="121"/>
                    <a:pt x="271" y="116"/>
                    <a:pt x="277" y="116"/>
                  </a:cubicBezTo>
                  <a:cubicBezTo>
                    <a:pt x="279" y="116"/>
                    <a:pt x="279" y="116"/>
                    <a:pt x="280" y="116"/>
                  </a:cubicBezTo>
                  <a:cubicBezTo>
                    <a:pt x="282" y="119"/>
                    <a:pt x="288" y="124"/>
                    <a:pt x="295" y="132"/>
                  </a:cubicBezTo>
                  <a:cubicBezTo>
                    <a:pt x="289" y="134"/>
                    <a:pt x="283" y="138"/>
                    <a:pt x="277" y="141"/>
                  </a:cubicBezTo>
                  <a:cubicBezTo>
                    <a:pt x="255" y="156"/>
                    <a:pt x="247" y="203"/>
                    <a:pt x="262" y="223"/>
                  </a:cubicBezTo>
                  <a:cubicBezTo>
                    <a:pt x="277" y="243"/>
                    <a:pt x="278" y="248"/>
                    <a:pt x="286" y="265"/>
                  </a:cubicBezTo>
                  <a:cubicBezTo>
                    <a:pt x="293" y="283"/>
                    <a:pt x="306" y="279"/>
                    <a:pt x="310" y="258"/>
                  </a:cubicBezTo>
                  <a:cubicBezTo>
                    <a:pt x="314" y="237"/>
                    <a:pt x="315" y="215"/>
                    <a:pt x="312" y="191"/>
                  </a:cubicBezTo>
                  <a:cubicBezTo>
                    <a:pt x="311" y="177"/>
                    <a:pt x="323" y="171"/>
                    <a:pt x="334" y="169"/>
                  </a:cubicBezTo>
                  <a:cubicBezTo>
                    <a:pt x="346" y="181"/>
                    <a:pt x="359" y="194"/>
                    <a:pt x="372" y="207"/>
                  </a:cubicBezTo>
                  <a:cubicBezTo>
                    <a:pt x="393" y="228"/>
                    <a:pt x="414" y="248"/>
                    <a:pt x="430" y="265"/>
                  </a:cubicBezTo>
                  <a:cubicBezTo>
                    <a:pt x="438" y="273"/>
                    <a:pt x="445" y="281"/>
                    <a:pt x="450" y="287"/>
                  </a:cubicBezTo>
                  <a:cubicBezTo>
                    <a:pt x="452" y="289"/>
                    <a:pt x="455" y="292"/>
                    <a:pt x="456" y="295"/>
                  </a:cubicBezTo>
                  <a:cubicBezTo>
                    <a:pt x="457" y="297"/>
                    <a:pt x="457" y="302"/>
                    <a:pt x="456" y="304"/>
                  </a:cubicBezTo>
                  <a:cubicBezTo>
                    <a:pt x="454" y="306"/>
                    <a:pt x="450" y="304"/>
                    <a:pt x="449" y="303"/>
                  </a:cubicBezTo>
                  <a:cubicBezTo>
                    <a:pt x="446" y="301"/>
                    <a:pt x="444" y="297"/>
                    <a:pt x="441" y="294"/>
                  </a:cubicBezTo>
                  <a:cubicBezTo>
                    <a:pt x="431" y="284"/>
                    <a:pt x="422" y="278"/>
                    <a:pt x="422" y="277"/>
                  </a:cubicBezTo>
                  <a:cubicBezTo>
                    <a:pt x="414" y="272"/>
                    <a:pt x="404" y="273"/>
                    <a:pt x="398" y="280"/>
                  </a:cubicBezTo>
                  <a:cubicBezTo>
                    <a:pt x="392" y="286"/>
                    <a:pt x="391" y="296"/>
                    <a:pt x="397" y="303"/>
                  </a:cubicBezTo>
                  <a:cubicBezTo>
                    <a:pt x="397" y="304"/>
                    <a:pt x="404" y="312"/>
                    <a:pt x="413" y="321"/>
                  </a:cubicBezTo>
                  <a:cubicBezTo>
                    <a:pt x="417" y="324"/>
                    <a:pt x="421" y="326"/>
                    <a:pt x="424" y="331"/>
                  </a:cubicBezTo>
                  <a:cubicBezTo>
                    <a:pt x="426" y="335"/>
                    <a:pt x="425" y="340"/>
                    <a:pt x="419" y="340"/>
                  </a:cubicBezTo>
                  <a:cubicBezTo>
                    <a:pt x="405" y="341"/>
                    <a:pt x="396" y="325"/>
                    <a:pt x="387" y="317"/>
                  </a:cubicBezTo>
                  <a:cubicBezTo>
                    <a:pt x="381" y="311"/>
                    <a:pt x="372" y="310"/>
                    <a:pt x="365" y="315"/>
                  </a:cubicBezTo>
                  <a:cubicBezTo>
                    <a:pt x="358" y="319"/>
                    <a:pt x="355" y="328"/>
                    <a:pt x="358" y="336"/>
                  </a:cubicBezTo>
                  <a:cubicBezTo>
                    <a:pt x="359" y="340"/>
                    <a:pt x="362" y="345"/>
                    <a:pt x="365" y="349"/>
                  </a:cubicBezTo>
                  <a:cubicBezTo>
                    <a:pt x="371" y="355"/>
                    <a:pt x="382" y="363"/>
                    <a:pt x="381" y="373"/>
                  </a:cubicBezTo>
                  <a:cubicBezTo>
                    <a:pt x="381" y="374"/>
                    <a:pt x="381" y="374"/>
                    <a:pt x="380" y="375"/>
                  </a:cubicBezTo>
                  <a:cubicBezTo>
                    <a:pt x="378" y="376"/>
                    <a:pt x="374" y="377"/>
                    <a:pt x="367" y="372"/>
                  </a:cubicBezTo>
                  <a:cubicBezTo>
                    <a:pt x="364" y="369"/>
                    <a:pt x="360" y="366"/>
                    <a:pt x="357" y="364"/>
                  </a:cubicBezTo>
                  <a:cubicBezTo>
                    <a:pt x="354" y="362"/>
                    <a:pt x="352" y="361"/>
                    <a:pt x="349" y="360"/>
                  </a:cubicBezTo>
                  <a:cubicBezTo>
                    <a:pt x="344" y="359"/>
                    <a:pt x="337" y="362"/>
                    <a:pt x="333" y="365"/>
                  </a:cubicBezTo>
                  <a:cubicBezTo>
                    <a:pt x="328" y="370"/>
                    <a:pt x="327" y="379"/>
                    <a:pt x="329" y="385"/>
                  </a:cubicBezTo>
                  <a:cubicBezTo>
                    <a:pt x="331" y="389"/>
                    <a:pt x="333" y="392"/>
                    <a:pt x="335" y="395"/>
                  </a:cubicBezTo>
                  <a:cubicBezTo>
                    <a:pt x="337" y="398"/>
                    <a:pt x="338" y="401"/>
                    <a:pt x="340" y="403"/>
                  </a:cubicBezTo>
                  <a:cubicBezTo>
                    <a:pt x="341" y="404"/>
                    <a:pt x="342" y="409"/>
                    <a:pt x="342" y="411"/>
                  </a:cubicBezTo>
                  <a:cubicBezTo>
                    <a:pt x="341" y="413"/>
                    <a:pt x="338" y="412"/>
                    <a:pt x="336" y="411"/>
                  </a:cubicBezTo>
                  <a:cubicBezTo>
                    <a:pt x="329" y="409"/>
                    <a:pt x="324" y="403"/>
                    <a:pt x="318" y="398"/>
                  </a:cubicBezTo>
                  <a:cubicBezTo>
                    <a:pt x="317" y="397"/>
                    <a:pt x="316" y="396"/>
                    <a:pt x="314" y="394"/>
                  </a:cubicBezTo>
                  <a:cubicBezTo>
                    <a:pt x="288" y="420"/>
                    <a:pt x="288" y="420"/>
                    <a:pt x="288" y="420"/>
                  </a:cubicBezTo>
                  <a:cubicBezTo>
                    <a:pt x="290" y="422"/>
                    <a:pt x="292" y="424"/>
                    <a:pt x="294" y="425"/>
                  </a:cubicBezTo>
                  <a:cubicBezTo>
                    <a:pt x="314" y="444"/>
                    <a:pt x="328" y="450"/>
                    <a:pt x="340" y="450"/>
                  </a:cubicBezTo>
                  <a:cubicBezTo>
                    <a:pt x="341" y="450"/>
                    <a:pt x="341" y="450"/>
                    <a:pt x="341" y="450"/>
                  </a:cubicBezTo>
                  <a:cubicBezTo>
                    <a:pt x="343" y="450"/>
                    <a:pt x="346" y="450"/>
                    <a:pt x="348" y="449"/>
                  </a:cubicBezTo>
                  <a:cubicBezTo>
                    <a:pt x="357" y="448"/>
                    <a:pt x="365" y="445"/>
                    <a:pt x="372" y="439"/>
                  </a:cubicBezTo>
                  <a:cubicBezTo>
                    <a:pt x="379" y="433"/>
                    <a:pt x="383" y="423"/>
                    <a:pt x="382" y="415"/>
                  </a:cubicBezTo>
                  <a:cubicBezTo>
                    <a:pt x="382" y="414"/>
                    <a:pt x="382" y="413"/>
                    <a:pt x="382" y="412"/>
                  </a:cubicBezTo>
                  <a:cubicBezTo>
                    <a:pt x="391" y="411"/>
                    <a:pt x="402" y="407"/>
                    <a:pt x="408" y="399"/>
                  </a:cubicBezTo>
                  <a:cubicBezTo>
                    <a:pt x="414" y="392"/>
                    <a:pt x="417" y="384"/>
                    <a:pt x="417" y="376"/>
                  </a:cubicBezTo>
                  <a:cubicBezTo>
                    <a:pt x="418" y="376"/>
                    <a:pt x="418" y="376"/>
                    <a:pt x="419" y="376"/>
                  </a:cubicBezTo>
                  <a:cubicBezTo>
                    <a:pt x="430" y="377"/>
                    <a:pt x="442" y="373"/>
                    <a:pt x="451" y="364"/>
                  </a:cubicBezTo>
                  <a:cubicBezTo>
                    <a:pt x="457" y="358"/>
                    <a:pt x="461" y="349"/>
                    <a:pt x="462" y="341"/>
                  </a:cubicBezTo>
                  <a:cubicBezTo>
                    <a:pt x="470" y="341"/>
                    <a:pt x="478" y="338"/>
                    <a:pt x="485" y="332"/>
                  </a:cubicBezTo>
                  <a:cubicBezTo>
                    <a:pt x="493" y="326"/>
                    <a:pt x="496" y="315"/>
                    <a:pt x="496" y="306"/>
                  </a:cubicBezTo>
                  <a:cubicBezTo>
                    <a:pt x="496" y="297"/>
                    <a:pt x="494" y="289"/>
                    <a:pt x="490" y="281"/>
                  </a:cubicBezTo>
                  <a:cubicBezTo>
                    <a:pt x="487" y="274"/>
                    <a:pt x="483" y="270"/>
                    <a:pt x="477" y="263"/>
                  </a:cubicBezTo>
                  <a:cubicBezTo>
                    <a:pt x="473" y="258"/>
                    <a:pt x="468" y="253"/>
                    <a:pt x="463" y="247"/>
                  </a:cubicBezTo>
                  <a:cubicBezTo>
                    <a:pt x="483" y="221"/>
                    <a:pt x="483" y="221"/>
                    <a:pt x="483" y="221"/>
                  </a:cubicBezTo>
                  <a:cubicBezTo>
                    <a:pt x="520" y="262"/>
                    <a:pt x="520" y="262"/>
                    <a:pt x="520" y="262"/>
                  </a:cubicBezTo>
                  <a:cubicBezTo>
                    <a:pt x="532" y="250"/>
                    <a:pt x="532" y="250"/>
                    <a:pt x="532" y="250"/>
                  </a:cubicBezTo>
                  <a:cubicBezTo>
                    <a:pt x="602" y="178"/>
                    <a:pt x="602" y="178"/>
                    <a:pt x="602" y="178"/>
                  </a:cubicBezTo>
                  <a:lnTo>
                    <a:pt x="434" y="0"/>
                  </a:lnTo>
                  <a:close/>
                  <a:moveTo>
                    <a:pt x="83" y="211"/>
                  </a:moveTo>
                  <a:cubicBezTo>
                    <a:pt x="46" y="171"/>
                    <a:pt x="46" y="171"/>
                    <a:pt x="46" y="171"/>
                  </a:cubicBezTo>
                  <a:cubicBezTo>
                    <a:pt x="167" y="52"/>
                    <a:pt x="167" y="52"/>
                    <a:pt x="167" y="52"/>
                  </a:cubicBezTo>
                  <a:cubicBezTo>
                    <a:pt x="200" y="91"/>
                    <a:pt x="200" y="91"/>
                    <a:pt x="200" y="91"/>
                  </a:cubicBezTo>
                  <a:lnTo>
                    <a:pt x="83" y="211"/>
                  </a:lnTo>
                  <a:close/>
                  <a:moveTo>
                    <a:pt x="200" y="238"/>
                  </a:moveTo>
                  <a:cubicBezTo>
                    <a:pt x="192" y="230"/>
                    <a:pt x="180" y="228"/>
                    <a:pt x="174" y="235"/>
                  </a:cubicBezTo>
                  <a:cubicBezTo>
                    <a:pt x="133" y="273"/>
                    <a:pt x="133" y="273"/>
                    <a:pt x="133" y="273"/>
                  </a:cubicBezTo>
                  <a:cubicBezTo>
                    <a:pt x="126" y="280"/>
                    <a:pt x="127" y="292"/>
                    <a:pt x="135" y="300"/>
                  </a:cubicBezTo>
                  <a:cubicBezTo>
                    <a:pt x="142" y="308"/>
                    <a:pt x="154" y="309"/>
                    <a:pt x="161" y="302"/>
                  </a:cubicBezTo>
                  <a:cubicBezTo>
                    <a:pt x="201" y="264"/>
                    <a:pt x="201" y="264"/>
                    <a:pt x="201" y="264"/>
                  </a:cubicBezTo>
                  <a:cubicBezTo>
                    <a:pt x="208" y="257"/>
                    <a:pt x="207" y="245"/>
                    <a:pt x="200" y="238"/>
                  </a:cubicBezTo>
                  <a:close/>
                  <a:moveTo>
                    <a:pt x="236" y="275"/>
                  </a:moveTo>
                  <a:cubicBezTo>
                    <a:pt x="228" y="267"/>
                    <a:pt x="217" y="266"/>
                    <a:pt x="210" y="272"/>
                  </a:cubicBezTo>
                  <a:cubicBezTo>
                    <a:pt x="170" y="311"/>
                    <a:pt x="170" y="311"/>
                    <a:pt x="170" y="311"/>
                  </a:cubicBezTo>
                  <a:cubicBezTo>
                    <a:pt x="163" y="318"/>
                    <a:pt x="163" y="329"/>
                    <a:pt x="171" y="337"/>
                  </a:cubicBezTo>
                  <a:cubicBezTo>
                    <a:pt x="179" y="345"/>
                    <a:pt x="190" y="346"/>
                    <a:pt x="197" y="340"/>
                  </a:cubicBezTo>
                  <a:cubicBezTo>
                    <a:pt x="238" y="301"/>
                    <a:pt x="238" y="301"/>
                    <a:pt x="238" y="301"/>
                  </a:cubicBezTo>
                  <a:cubicBezTo>
                    <a:pt x="244" y="295"/>
                    <a:pt x="244" y="283"/>
                    <a:pt x="236" y="275"/>
                  </a:cubicBezTo>
                  <a:close/>
                  <a:moveTo>
                    <a:pt x="272" y="313"/>
                  </a:moveTo>
                  <a:cubicBezTo>
                    <a:pt x="265" y="305"/>
                    <a:pt x="253" y="304"/>
                    <a:pt x="246" y="310"/>
                  </a:cubicBezTo>
                  <a:cubicBezTo>
                    <a:pt x="206" y="349"/>
                    <a:pt x="206" y="349"/>
                    <a:pt x="206" y="349"/>
                  </a:cubicBezTo>
                  <a:cubicBezTo>
                    <a:pt x="199" y="355"/>
                    <a:pt x="200" y="367"/>
                    <a:pt x="207" y="375"/>
                  </a:cubicBezTo>
                  <a:cubicBezTo>
                    <a:pt x="215" y="383"/>
                    <a:pt x="227" y="384"/>
                    <a:pt x="233" y="378"/>
                  </a:cubicBezTo>
                  <a:cubicBezTo>
                    <a:pt x="274" y="339"/>
                    <a:pt x="274" y="339"/>
                    <a:pt x="274" y="339"/>
                  </a:cubicBezTo>
                  <a:cubicBezTo>
                    <a:pt x="281" y="332"/>
                    <a:pt x="280" y="321"/>
                    <a:pt x="272" y="313"/>
                  </a:cubicBezTo>
                  <a:close/>
                  <a:moveTo>
                    <a:pt x="309" y="350"/>
                  </a:moveTo>
                  <a:cubicBezTo>
                    <a:pt x="301" y="342"/>
                    <a:pt x="289" y="341"/>
                    <a:pt x="283" y="348"/>
                  </a:cubicBezTo>
                  <a:cubicBezTo>
                    <a:pt x="242" y="386"/>
                    <a:pt x="242" y="386"/>
                    <a:pt x="242" y="386"/>
                  </a:cubicBezTo>
                  <a:cubicBezTo>
                    <a:pt x="235" y="393"/>
                    <a:pt x="236" y="405"/>
                    <a:pt x="244" y="413"/>
                  </a:cubicBezTo>
                  <a:cubicBezTo>
                    <a:pt x="251" y="420"/>
                    <a:pt x="263" y="422"/>
                    <a:pt x="270" y="415"/>
                  </a:cubicBezTo>
                  <a:cubicBezTo>
                    <a:pt x="310" y="377"/>
                    <a:pt x="310" y="377"/>
                    <a:pt x="310" y="377"/>
                  </a:cubicBezTo>
                  <a:cubicBezTo>
                    <a:pt x="317" y="370"/>
                    <a:pt x="316" y="358"/>
                    <a:pt x="309" y="350"/>
                  </a:cubicBezTo>
                  <a:close/>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20" tIns="60960" rIns="121920" bIns="60960"/>
            <a:lstStyle/>
            <a:p>
              <a:endParaRPr lang="zh-CN" altLang="en-US"/>
            </a:p>
          </p:txBody>
        </p:sp>
      </p:grpSp>
      <p:sp>
        <p:nvSpPr>
          <p:cNvPr id="77" name="矩形 76"/>
          <p:cNvSpPr/>
          <p:nvPr/>
        </p:nvSpPr>
        <p:spPr>
          <a:xfrm>
            <a:off x="1107841" y="4918964"/>
            <a:ext cx="3559705" cy="769441"/>
          </a:xfrm>
          <a:prstGeom prst="rect">
            <a:avLst/>
          </a:prstGeom>
          <a:noFill/>
        </p:spPr>
        <p:txBody>
          <a:bodyPr>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lgn="ctr">
              <a:buFontTx/>
              <a:buNone/>
              <a:defRPr/>
            </a:pPr>
            <a:r>
              <a:rPr lang="en-US" altLang="zh-CN" sz="4400" b="1" dirty="0">
                <a:ln>
                  <a:prstDash val="solid"/>
                </a:ln>
                <a:effectLst>
                  <a:outerShdw blurRad="88000" dist="50800" dir="5040000" algn="tl">
                    <a:schemeClr val="accent4">
                      <a:tint val="80000"/>
                      <a:satMod val="250000"/>
                      <a:alpha val="45000"/>
                    </a:schemeClr>
                  </a:outerShdw>
                </a:effectLst>
                <a:latin typeface="Impact" panose="020B0806030902050204" pitchFamily="34" charset="0"/>
                <a:ea typeface="宋体" panose="02010600030101010101" pitchFamily="2" charset="-122"/>
              </a:rPr>
              <a:t>Capital  Cost</a:t>
            </a:r>
            <a:endParaRPr lang="zh-CN" altLang="en-US" sz="4400" b="1" dirty="0">
              <a:ln>
                <a:prstDash val="solid"/>
              </a:ln>
              <a:effectLst>
                <a:outerShdw blurRad="88000" dist="50800" dir="5040000" algn="tl">
                  <a:schemeClr val="accent4">
                    <a:tint val="80000"/>
                    <a:satMod val="250000"/>
                    <a:alpha val="45000"/>
                  </a:schemeClr>
                </a:outerShdw>
              </a:effectLst>
              <a:latin typeface="Impact" panose="020B0806030902050204" pitchFamily="34" charset="0"/>
              <a:ea typeface="宋体" panose="02010600030101010101" pitchFamily="2" charset="-122"/>
            </a:endParaRPr>
          </a:p>
        </p:txBody>
      </p:sp>
      <p:sp>
        <p:nvSpPr>
          <p:cNvPr id="35" name="文本框 34"/>
          <p:cNvSpPr txBox="1"/>
          <p:nvPr/>
        </p:nvSpPr>
        <p:spPr>
          <a:xfrm>
            <a:off x="5257799" y="4154612"/>
            <a:ext cx="6462181" cy="701089"/>
          </a:xfrm>
          <a:prstGeom prst="rect">
            <a:avLst/>
          </a:prstGeom>
          <a:noFill/>
        </p:spPr>
        <p:txBody>
          <a:bodyPr wrap="square">
            <a:spAutoFit/>
          </a:bodyPr>
          <a:lstStyle/>
          <a:p>
            <a:pPr>
              <a:lnSpc>
                <a:spcPct val="115000"/>
              </a:lnSpc>
            </a:pPr>
            <a:r>
              <a:rPr lang="zh-CN" altLang="zh-CN" sz="18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一般说来，资本成本是指投资资本</a:t>
            </a:r>
            <a:r>
              <a:rPr lang="zh-CN" altLang="zh-CN" sz="1800" b="1" u="dbl" dirty="0">
                <a:solidFill>
                  <a:srgbClr val="A50021"/>
                </a:solidFill>
                <a:effectLst/>
                <a:latin typeface="Times New Roman" panose="02020603050405020304" pitchFamily="18" charset="0"/>
                <a:ea typeface="宋体" panose="02010600030101010101" pitchFamily="2" charset="-122"/>
                <a:cs typeface="宋体" panose="02010600030101010101" pitchFamily="2" charset="-122"/>
              </a:rPr>
              <a:t>的机会成本（失去的收益）</a:t>
            </a:r>
            <a:r>
              <a:rPr lang="zh-CN" altLang="zh-CN" sz="1800" dirty="0">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。也称为投资项目的取舍率、最低可接受的报酬率。</a:t>
            </a:r>
            <a:endParaRPr lang="zh-CN" altLang="zh-CN" sz="2400" dirty="0">
              <a:effectLst/>
              <a:latin typeface="Times New Roman" panose="02020603050405020304" pitchFamily="18" charset="0"/>
              <a:ea typeface="宋体" panose="02010600030101010101" pitchFamily="2" charset="-122"/>
            </a:endParaRPr>
          </a:p>
        </p:txBody>
      </p:sp>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 calcmode="lin" valueType="num">
                                      <p:cBhvr additive="base">
                                        <p:cTn id="7" dur="200" fill="hold"/>
                                        <p:tgtEl>
                                          <p:spTgt spid="39"/>
                                        </p:tgtEl>
                                        <p:attrNameLst>
                                          <p:attrName>ppt_x</p:attrName>
                                        </p:attrNameLst>
                                      </p:cBhvr>
                                      <p:tavLst>
                                        <p:tav tm="0">
                                          <p:val>
                                            <p:strVal val="#ppt_x"/>
                                          </p:val>
                                        </p:tav>
                                        <p:tav tm="100000">
                                          <p:val>
                                            <p:strVal val="#ppt_x"/>
                                          </p:val>
                                        </p:tav>
                                      </p:tavLst>
                                    </p:anim>
                                    <p:anim calcmode="lin" valueType="num">
                                      <p:cBhvr additive="base">
                                        <p:cTn id="8" dur="2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p:cTn id="13" dur="500" fill="hold"/>
                                        <p:tgtEl>
                                          <p:spTgt spid="29"/>
                                        </p:tgtEl>
                                        <p:attrNameLst>
                                          <p:attrName>ppt_w</p:attrName>
                                        </p:attrNameLst>
                                      </p:cBhvr>
                                      <p:tavLst>
                                        <p:tav tm="0">
                                          <p:val>
                                            <p:fltVal val="0"/>
                                          </p:val>
                                        </p:tav>
                                        <p:tav tm="100000">
                                          <p:val>
                                            <p:strVal val="#ppt_w"/>
                                          </p:val>
                                        </p:tav>
                                      </p:tavLst>
                                    </p:anim>
                                    <p:anim calcmode="lin" valueType="num">
                                      <p:cBhvr>
                                        <p:cTn id="14" dur="500" fill="hold"/>
                                        <p:tgtEl>
                                          <p:spTgt spid="29"/>
                                        </p:tgtEl>
                                        <p:attrNameLst>
                                          <p:attrName>ppt_h</p:attrName>
                                        </p:attrNameLst>
                                      </p:cBhvr>
                                      <p:tavLst>
                                        <p:tav tm="0">
                                          <p:val>
                                            <p:fltVal val="0"/>
                                          </p:val>
                                        </p:tav>
                                        <p:tav tm="100000">
                                          <p:val>
                                            <p:strVal val="#ppt_h"/>
                                          </p:val>
                                        </p:tav>
                                      </p:tavLst>
                                    </p:anim>
                                    <p:animEffect transition="in" filter="fade">
                                      <p:cBhvr>
                                        <p:cTn id="15" dur="500"/>
                                        <p:tgtEl>
                                          <p:spTgt spid="29"/>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33"/>
                                        </p:tgtEl>
                                        <p:attrNameLst>
                                          <p:attrName>style.visibility</p:attrName>
                                        </p:attrNameLst>
                                      </p:cBhvr>
                                      <p:to>
                                        <p:strVal val="visible"/>
                                      </p:to>
                                    </p:set>
                                    <p:anim calcmode="lin" valueType="num">
                                      <p:cBhvr>
                                        <p:cTn id="18" dur="500" fill="hold"/>
                                        <p:tgtEl>
                                          <p:spTgt spid="33"/>
                                        </p:tgtEl>
                                        <p:attrNameLst>
                                          <p:attrName>ppt_w</p:attrName>
                                        </p:attrNameLst>
                                      </p:cBhvr>
                                      <p:tavLst>
                                        <p:tav tm="0">
                                          <p:val>
                                            <p:fltVal val="0"/>
                                          </p:val>
                                        </p:tav>
                                        <p:tav tm="100000">
                                          <p:val>
                                            <p:strVal val="#ppt_w"/>
                                          </p:val>
                                        </p:tav>
                                      </p:tavLst>
                                    </p:anim>
                                    <p:anim calcmode="lin" valueType="num">
                                      <p:cBhvr>
                                        <p:cTn id="19" dur="500" fill="hold"/>
                                        <p:tgtEl>
                                          <p:spTgt spid="33"/>
                                        </p:tgtEl>
                                        <p:attrNameLst>
                                          <p:attrName>ppt_h</p:attrName>
                                        </p:attrNameLst>
                                      </p:cBhvr>
                                      <p:tavLst>
                                        <p:tav tm="0">
                                          <p:val>
                                            <p:fltVal val="0"/>
                                          </p:val>
                                        </p:tav>
                                        <p:tav tm="100000">
                                          <p:val>
                                            <p:strVal val="#ppt_h"/>
                                          </p:val>
                                        </p:tav>
                                      </p:tavLst>
                                    </p:anim>
                                    <p:animEffect transition="in" filter="fade">
                                      <p:cBhvr>
                                        <p:cTn id="20" dur="500"/>
                                        <p:tgtEl>
                                          <p:spTgt spid="33"/>
                                        </p:tgtEl>
                                      </p:cBhvr>
                                    </p:animEffect>
                                  </p:childTnLst>
                                </p:cTn>
                              </p:par>
                            </p:childTnLst>
                          </p:cTn>
                        </p:par>
                        <p:par>
                          <p:cTn id="21" fill="hold">
                            <p:stCondLst>
                              <p:cond delay="500"/>
                            </p:stCondLst>
                            <p:childTnLst>
                              <p:par>
                                <p:cTn id="22" presetID="2" presetClass="entr" presetSubtype="8" fill="hold" grpId="0" nodeType="afterEffect">
                                  <p:stCondLst>
                                    <p:cond delay="0"/>
                                  </p:stCondLst>
                                  <p:childTnLst>
                                    <p:set>
                                      <p:cBhvr>
                                        <p:cTn id="23" dur="1" fill="hold">
                                          <p:stCondLst>
                                            <p:cond delay="0"/>
                                          </p:stCondLst>
                                        </p:cTn>
                                        <p:tgtEl>
                                          <p:spTgt spid="40"/>
                                        </p:tgtEl>
                                        <p:attrNameLst>
                                          <p:attrName>style.visibility</p:attrName>
                                        </p:attrNameLst>
                                      </p:cBhvr>
                                      <p:to>
                                        <p:strVal val="visible"/>
                                      </p:to>
                                    </p:set>
                                    <p:anim calcmode="lin" valueType="num">
                                      <p:cBhvr additive="base">
                                        <p:cTn id="24" dur="250" fill="hold"/>
                                        <p:tgtEl>
                                          <p:spTgt spid="40"/>
                                        </p:tgtEl>
                                        <p:attrNameLst>
                                          <p:attrName>ppt_x</p:attrName>
                                        </p:attrNameLst>
                                      </p:cBhvr>
                                      <p:tavLst>
                                        <p:tav tm="0">
                                          <p:val>
                                            <p:strVal val="0-#ppt_w/2"/>
                                          </p:val>
                                        </p:tav>
                                        <p:tav tm="100000">
                                          <p:val>
                                            <p:strVal val="#ppt_x"/>
                                          </p:val>
                                        </p:tav>
                                      </p:tavLst>
                                    </p:anim>
                                    <p:anim calcmode="lin" valueType="num">
                                      <p:cBhvr additive="base">
                                        <p:cTn id="25" dur="250" fill="hold"/>
                                        <p:tgtEl>
                                          <p:spTgt spid="40"/>
                                        </p:tgtEl>
                                        <p:attrNameLst>
                                          <p:attrName>ppt_y</p:attrName>
                                        </p:attrNameLst>
                                      </p:cBhvr>
                                      <p:tavLst>
                                        <p:tav tm="0">
                                          <p:val>
                                            <p:strVal val="#ppt_y"/>
                                          </p:val>
                                        </p:tav>
                                        <p:tav tm="100000">
                                          <p:val>
                                            <p:strVal val="#ppt_y"/>
                                          </p:val>
                                        </p:tav>
                                      </p:tavLst>
                                    </p:anim>
                                  </p:childTnLst>
                                </p:cTn>
                              </p:par>
                            </p:childTnLst>
                          </p:cTn>
                        </p:par>
                        <p:par>
                          <p:cTn id="26" fill="hold">
                            <p:stCondLst>
                              <p:cond delay="1000"/>
                            </p:stCondLst>
                            <p:childTnLst>
                              <p:par>
                                <p:cTn id="27" presetID="2" presetClass="entr" presetSubtype="8" fill="hold" grpId="0" nodeType="afterEffect">
                                  <p:stCondLst>
                                    <p:cond delay="0"/>
                                  </p:stCondLst>
                                  <p:childTnLst>
                                    <p:set>
                                      <p:cBhvr>
                                        <p:cTn id="28" dur="1" fill="hold">
                                          <p:stCondLst>
                                            <p:cond delay="0"/>
                                          </p:stCondLst>
                                        </p:cTn>
                                        <p:tgtEl>
                                          <p:spTgt spid="41"/>
                                        </p:tgtEl>
                                        <p:attrNameLst>
                                          <p:attrName>style.visibility</p:attrName>
                                        </p:attrNameLst>
                                      </p:cBhvr>
                                      <p:to>
                                        <p:strVal val="visible"/>
                                      </p:to>
                                    </p:set>
                                    <p:anim calcmode="lin" valueType="num">
                                      <p:cBhvr additive="base">
                                        <p:cTn id="29" dur="250" fill="hold"/>
                                        <p:tgtEl>
                                          <p:spTgt spid="41"/>
                                        </p:tgtEl>
                                        <p:attrNameLst>
                                          <p:attrName>ppt_x</p:attrName>
                                        </p:attrNameLst>
                                      </p:cBhvr>
                                      <p:tavLst>
                                        <p:tav tm="0">
                                          <p:val>
                                            <p:strVal val="0-#ppt_w/2"/>
                                          </p:val>
                                        </p:tav>
                                        <p:tav tm="100000">
                                          <p:val>
                                            <p:strVal val="#ppt_x"/>
                                          </p:val>
                                        </p:tav>
                                      </p:tavLst>
                                    </p:anim>
                                    <p:anim calcmode="lin" valueType="num">
                                      <p:cBhvr additive="base">
                                        <p:cTn id="30" dur="250" fill="hold"/>
                                        <p:tgtEl>
                                          <p:spTgt spid="41"/>
                                        </p:tgtEl>
                                        <p:attrNameLst>
                                          <p:attrName>ppt_y</p:attrName>
                                        </p:attrNameLst>
                                      </p:cBhvr>
                                      <p:tavLst>
                                        <p:tav tm="0">
                                          <p:val>
                                            <p:strVal val="#ppt_y"/>
                                          </p:val>
                                        </p:tav>
                                        <p:tav tm="100000">
                                          <p:val>
                                            <p:strVal val="#ppt_y"/>
                                          </p:val>
                                        </p:tav>
                                      </p:tavLst>
                                    </p:anim>
                                  </p:childTnLst>
                                </p:cTn>
                              </p:par>
                            </p:childTnLst>
                          </p:cTn>
                        </p:par>
                        <p:par>
                          <p:cTn id="31" fill="hold">
                            <p:stCondLst>
                              <p:cond delay="1500"/>
                            </p:stCondLst>
                            <p:childTnLst>
                              <p:par>
                                <p:cTn id="32" presetID="2" presetClass="entr" presetSubtype="8" fill="hold" grpId="0" nodeType="afterEffect">
                                  <p:stCondLst>
                                    <p:cond delay="0"/>
                                  </p:stCondLst>
                                  <p:childTnLst>
                                    <p:set>
                                      <p:cBhvr>
                                        <p:cTn id="33" dur="1" fill="hold">
                                          <p:stCondLst>
                                            <p:cond delay="0"/>
                                          </p:stCondLst>
                                        </p:cTn>
                                        <p:tgtEl>
                                          <p:spTgt spid="42"/>
                                        </p:tgtEl>
                                        <p:attrNameLst>
                                          <p:attrName>style.visibility</p:attrName>
                                        </p:attrNameLst>
                                      </p:cBhvr>
                                      <p:to>
                                        <p:strVal val="visible"/>
                                      </p:to>
                                    </p:set>
                                    <p:anim calcmode="lin" valueType="num">
                                      <p:cBhvr additive="base">
                                        <p:cTn id="34" dur="250" fill="hold"/>
                                        <p:tgtEl>
                                          <p:spTgt spid="42"/>
                                        </p:tgtEl>
                                        <p:attrNameLst>
                                          <p:attrName>ppt_x</p:attrName>
                                        </p:attrNameLst>
                                      </p:cBhvr>
                                      <p:tavLst>
                                        <p:tav tm="0">
                                          <p:val>
                                            <p:strVal val="0-#ppt_w/2"/>
                                          </p:val>
                                        </p:tav>
                                        <p:tav tm="100000">
                                          <p:val>
                                            <p:strVal val="#ppt_x"/>
                                          </p:val>
                                        </p:tav>
                                      </p:tavLst>
                                    </p:anim>
                                    <p:anim calcmode="lin" valueType="num">
                                      <p:cBhvr additive="base">
                                        <p:cTn id="35" dur="250" fill="hold"/>
                                        <p:tgtEl>
                                          <p:spTgt spid="42"/>
                                        </p:tgtEl>
                                        <p:attrNameLst>
                                          <p:attrName>ppt_y</p:attrName>
                                        </p:attrNameLst>
                                      </p:cBhvr>
                                      <p:tavLst>
                                        <p:tav tm="0">
                                          <p:val>
                                            <p:strVal val="#ppt_y"/>
                                          </p:val>
                                        </p:tav>
                                        <p:tav tm="100000">
                                          <p:val>
                                            <p:strVal val="#ppt_y"/>
                                          </p:val>
                                        </p:tav>
                                      </p:tavLst>
                                    </p:anim>
                                  </p:childTnLst>
                                </p:cTn>
                              </p:par>
                            </p:childTnLst>
                          </p:cTn>
                        </p:par>
                        <p:par>
                          <p:cTn id="36" fill="hold">
                            <p:stCondLst>
                              <p:cond delay="2000"/>
                            </p:stCondLst>
                            <p:childTnLst>
                              <p:par>
                                <p:cTn id="37" presetID="2" presetClass="entr" presetSubtype="8" fill="hold" grpId="0" nodeType="afterEffect">
                                  <p:stCondLst>
                                    <p:cond delay="0"/>
                                  </p:stCondLst>
                                  <p:childTnLst>
                                    <p:set>
                                      <p:cBhvr>
                                        <p:cTn id="38" dur="1" fill="hold">
                                          <p:stCondLst>
                                            <p:cond delay="0"/>
                                          </p:stCondLst>
                                        </p:cTn>
                                        <p:tgtEl>
                                          <p:spTgt spid="43"/>
                                        </p:tgtEl>
                                        <p:attrNameLst>
                                          <p:attrName>style.visibility</p:attrName>
                                        </p:attrNameLst>
                                      </p:cBhvr>
                                      <p:to>
                                        <p:strVal val="visible"/>
                                      </p:to>
                                    </p:set>
                                    <p:anim calcmode="lin" valueType="num">
                                      <p:cBhvr additive="base">
                                        <p:cTn id="39" dur="250" fill="hold"/>
                                        <p:tgtEl>
                                          <p:spTgt spid="43"/>
                                        </p:tgtEl>
                                        <p:attrNameLst>
                                          <p:attrName>ppt_x</p:attrName>
                                        </p:attrNameLst>
                                      </p:cBhvr>
                                      <p:tavLst>
                                        <p:tav tm="0">
                                          <p:val>
                                            <p:strVal val="0-#ppt_w/2"/>
                                          </p:val>
                                        </p:tav>
                                        <p:tav tm="100000">
                                          <p:val>
                                            <p:strVal val="#ppt_x"/>
                                          </p:val>
                                        </p:tav>
                                      </p:tavLst>
                                    </p:anim>
                                    <p:anim calcmode="lin" valueType="num">
                                      <p:cBhvr additive="base">
                                        <p:cTn id="40" dur="250" fill="hold"/>
                                        <p:tgtEl>
                                          <p:spTgt spid="43"/>
                                        </p:tgtEl>
                                        <p:attrNameLst>
                                          <p:attrName>ppt_y</p:attrName>
                                        </p:attrNameLst>
                                      </p:cBhvr>
                                      <p:tavLst>
                                        <p:tav tm="0">
                                          <p:val>
                                            <p:strVal val="#ppt_y"/>
                                          </p:val>
                                        </p:tav>
                                        <p:tav tm="100000">
                                          <p:val>
                                            <p:strVal val="#ppt_y"/>
                                          </p:val>
                                        </p:tav>
                                      </p:tavLst>
                                    </p:anim>
                                  </p:childTnLst>
                                </p:cTn>
                              </p:par>
                            </p:childTnLst>
                          </p:cTn>
                        </p:par>
                        <p:par>
                          <p:cTn id="41" fill="hold">
                            <p:stCondLst>
                              <p:cond delay="2500"/>
                            </p:stCondLst>
                            <p:childTnLst>
                              <p:par>
                                <p:cTn id="42" presetID="2" presetClass="entr" presetSubtype="8" fill="hold" grpId="0" nodeType="afterEffect">
                                  <p:stCondLst>
                                    <p:cond delay="0"/>
                                  </p:stCondLst>
                                  <p:childTnLst>
                                    <p:set>
                                      <p:cBhvr>
                                        <p:cTn id="43" dur="1" fill="hold">
                                          <p:stCondLst>
                                            <p:cond delay="0"/>
                                          </p:stCondLst>
                                        </p:cTn>
                                        <p:tgtEl>
                                          <p:spTgt spid="45"/>
                                        </p:tgtEl>
                                        <p:attrNameLst>
                                          <p:attrName>style.visibility</p:attrName>
                                        </p:attrNameLst>
                                      </p:cBhvr>
                                      <p:to>
                                        <p:strVal val="visible"/>
                                      </p:to>
                                    </p:set>
                                    <p:anim calcmode="lin" valueType="num">
                                      <p:cBhvr additive="base">
                                        <p:cTn id="44" dur="250" fill="hold"/>
                                        <p:tgtEl>
                                          <p:spTgt spid="45"/>
                                        </p:tgtEl>
                                        <p:attrNameLst>
                                          <p:attrName>ppt_x</p:attrName>
                                        </p:attrNameLst>
                                      </p:cBhvr>
                                      <p:tavLst>
                                        <p:tav tm="0">
                                          <p:val>
                                            <p:strVal val="0-#ppt_w/2"/>
                                          </p:val>
                                        </p:tav>
                                        <p:tav tm="100000">
                                          <p:val>
                                            <p:strVal val="#ppt_x"/>
                                          </p:val>
                                        </p:tav>
                                      </p:tavLst>
                                    </p:anim>
                                    <p:anim calcmode="lin" valueType="num">
                                      <p:cBhvr additive="base">
                                        <p:cTn id="45" dur="250" fill="hold"/>
                                        <p:tgtEl>
                                          <p:spTgt spid="45"/>
                                        </p:tgtEl>
                                        <p:attrNameLst>
                                          <p:attrName>ppt_y</p:attrName>
                                        </p:attrNameLst>
                                      </p:cBhvr>
                                      <p:tavLst>
                                        <p:tav tm="0">
                                          <p:val>
                                            <p:strVal val="#ppt_y"/>
                                          </p:val>
                                        </p:tav>
                                        <p:tav tm="100000">
                                          <p:val>
                                            <p:strVal val="#ppt_y"/>
                                          </p:val>
                                        </p:tav>
                                      </p:tavLst>
                                    </p:anim>
                                  </p:childTnLst>
                                </p:cTn>
                              </p:par>
                            </p:childTnLst>
                          </p:cTn>
                        </p:par>
                        <p:par>
                          <p:cTn id="46" fill="hold">
                            <p:stCondLst>
                              <p:cond delay="3000"/>
                            </p:stCondLst>
                            <p:childTnLst>
                              <p:par>
                                <p:cTn id="47" presetID="2" presetClass="entr" presetSubtype="8" fill="hold" grpId="0" nodeType="afterEffect">
                                  <p:stCondLst>
                                    <p:cond delay="0"/>
                                  </p:stCondLst>
                                  <p:childTnLst>
                                    <p:set>
                                      <p:cBhvr>
                                        <p:cTn id="48" dur="1" fill="hold">
                                          <p:stCondLst>
                                            <p:cond delay="0"/>
                                          </p:stCondLst>
                                        </p:cTn>
                                        <p:tgtEl>
                                          <p:spTgt spid="46"/>
                                        </p:tgtEl>
                                        <p:attrNameLst>
                                          <p:attrName>style.visibility</p:attrName>
                                        </p:attrNameLst>
                                      </p:cBhvr>
                                      <p:to>
                                        <p:strVal val="visible"/>
                                      </p:to>
                                    </p:set>
                                    <p:anim calcmode="lin" valueType="num">
                                      <p:cBhvr additive="base">
                                        <p:cTn id="49" dur="250" fill="hold"/>
                                        <p:tgtEl>
                                          <p:spTgt spid="46"/>
                                        </p:tgtEl>
                                        <p:attrNameLst>
                                          <p:attrName>ppt_x</p:attrName>
                                        </p:attrNameLst>
                                      </p:cBhvr>
                                      <p:tavLst>
                                        <p:tav tm="0">
                                          <p:val>
                                            <p:strVal val="0-#ppt_w/2"/>
                                          </p:val>
                                        </p:tav>
                                        <p:tav tm="100000">
                                          <p:val>
                                            <p:strVal val="#ppt_x"/>
                                          </p:val>
                                        </p:tav>
                                      </p:tavLst>
                                    </p:anim>
                                    <p:anim calcmode="lin" valueType="num">
                                      <p:cBhvr additive="base">
                                        <p:cTn id="50" dur="250" fill="hold"/>
                                        <p:tgtEl>
                                          <p:spTgt spid="46"/>
                                        </p:tgtEl>
                                        <p:attrNameLst>
                                          <p:attrName>ppt_y</p:attrName>
                                        </p:attrNameLst>
                                      </p:cBhvr>
                                      <p:tavLst>
                                        <p:tav tm="0">
                                          <p:val>
                                            <p:strVal val="#ppt_y"/>
                                          </p:val>
                                        </p:tav>
                                        <p:tav tm="100000">
                                          <p:val>
                                            <p:strVal val="#ppt_y"/>
                                          </p:val>
                                        </p:tav>
                                      </p:tavLst>
                                    </p:anim>
                                  </p:childTnLst>
                                </p:cTn>
                              </p:par>
                            </p:childTnLst>
                          </p:cTn>
                        </p:par>
                        <p:par>
                          <p:cTn id="51" fill="hold">
                            <p:stCondLst>
                              <p:cond delay="3500"/>
                            </p:stCondLst>
                            <p:childTnLst>
                              <p:par>
                                <p:cTn id="52" presetID="2" presetClass="entr" presetSubtype="8" fill="hold" grpId="0" nodeType="afterEffect">
                                  <p:stCondLst>
                                    <p:cond delay="0"/>
                                  </p:stCondLst>
                                  <p:childTnLst>
                                    <p:set>
                                      <p:cBhvr>
                                        <p:cTn id="53" dur="1" fill="hold">
                                          <p:stCondLst>
                                            <p:cond delay="0"/>
                                          </p:stCondLst>
                                        </p:cTn>
                                        <p:tgtEl>
                                          <p:spTgt spid="47"/>
                                        </p:tgtEl>
                                        <p:attrNameLst>
                                          <p:attrName>style.visibility</p:attrName>
                                        </p:attrNameLst>
                                      </p:cBhvr>
                                      <p:to>
                                        <p:strVal val="visible"/>
                                      </p:to>
                                    </p:set>
                                    <p:anim calcmode="lin" valueType="num">
                                      <p:cBhvr additive="base">
                                        <p:cTn id="54" dur="250" fill="hold"/>
                                        <p:tgtEl>
                                          <p:spTgt spid="47"/>
                                        </p:tgtEl>
                                        <p:attrNameLst>
                                          <p:attrName>ppt_x</p:attrName>
                                        </p:attrNameLst>
                                      </p:cBhvr>
                                      <p:tavLst>
                                        <p:tav tm="0">
                                          <p:val>
                                            <p:strVal val="0-#ppt_w/2"/>
                                          </p:val>
                                        </p:tav>
                                        <p:tav tm="100000">
                                          <p:val>
                                            <p:strVal val="#ppt_x"/>
                                          </p:val>
                                        </p:tav>
                                      </p:tavLst>
                                    </p:anim>
                                    <p:anim calcmode="lin" valueType="num">
                                      <p:cBhvr additive="base">
                                        <p:cTn id="55" dur="250" fill="hold"/>
                                        <p:tgtEl>
                                          <p:spTgt spid="47"/>
                                        </p:tgtEl>
                                        <p:attrNameLst>
                                          <p:attrName>ppt_y</p:attrName>
                                        </p:attrNameLst>
                                      </p:cBhvr>
                                      <p:tavLst>
                                        <p:tav tm="0">
                                          <p:val>
                                            <p:strVal val="#ppt_y"/>
                                          </p:val>
                                        </p:tav>
                                        <p:tav tm="100000">
                                          <p:val>
                                            <p:strVal val="#ppt_y"/>
                                          </p:val>
                                        </p:tav>
                                      </p:tavLst>
                                    </p:anim>
                                  </p:childTnLst>
                                </p:cTn>
                              </p:par>
                            </p:childTnLst>
                          </p:cTn>
                        </p:par>
                        <p:par>
                          <p:cTn id="56" fill="hold">
                            <p:stCondLst>
                              <p:cond delay="4000"/>
                            </p:stCondLst>
                            <p:childTnLst>
                              <p:par>
                                <p:cTn id="57" presetID="2" presetClass="entr" presetSubtype="8" fill="hold" grpId="0" nodeType="afterEffect">
                                  <p:stCondLst>
                                    <p:cond delay="0"/>
                                  </p:stCondLst>
                                  <p:childTnLst>
                                    <p:set>
                                      <p:cBhvr>
                                        <p:cTn id="58" dur="1" fill="hold">
                                          <p:stCondLst>
                                            <p:cond delay="0"/>
                                          </p:stCondLst>
                                        </p:cTn>
                                        <p:tgtEl>
                                          <p:spTgt spid="48"/>
                                        </p:tgtEl>
                                        <p:attrNameLst>
                                          <p:attrName>style.visibility</p:attrName>
                                        </p:attrNameLst>
                                      </p:cBhvr>
                                      <p:to>
                                        <p:strVal val="visible"/>
                                      </p:to>
                                    </p:set>
                                    <p:anim calcmode="lin" valueType="num">
                                      <p:cBhvr additive="base">
                                        <p:cTn id="59" dur="250" fill="hold"/>
                                        <p:tgtEl>
                                          <p:spTgt spid="48"/>
                                        </p:tgtEl>
                                        <p:attrNameLst>
                                          <p:attrName>ppt_x</p:attrName>
                                        </p:attrNameLst>
                                      </p:cBhvr>
                                      <p:tavLst>
                                        <p:tav tm="0">
                                          <p:val>
                                            <p:strVal val="0-#ppt_w/2"/>
                                          </p:val>
                                        </p:tav>
                                        <p:tav tm="100000">
                                          <p:val>
                                            <p:strVal val="#ppt_x"/>
                                          </p:val>
                                        </p:tav>
                                      </p:tavLst>
                                    </p:anim>
                                    <p:anim calcmode="lin" valueType="num">
                                      <p:cBhvr additive="base">
                                        <p:cTn id="60" dur="250" fill="hold"/>
                                        <p:tgtEl>
                                          <p:spTgt spid="48"/>
                                        </p:tgtEl>
                                        <p:attrNameLst>
                                          <p:attrName>ppt_y</p:attrName>
                                        </p:attrNameLst>
                                      </p:cBhvr>
                                      <p:tavLst>
                                        <p:tav tm="0">
                                          <p:val>
                                            <p:strVal val="#ppt_y"/>
                                          </p:val>
                                        </p:tav>
                                        <p:tav tm="100000">
                                          <p:val>
                                            <p:strVal val="#ppt_y"/>
                                          </p:val>
                                        </p:tav>
                                      </p:tavLst>
                                    </p:anim>
                                  </p:childTnLst>
                                </p:cTn>
                              </p:par>
                            </p:childTnLst>
                          </p:cTn>
                        </p:par>
                        <p:par>
                          <p:cTn id="61" fill="hold">
                            <p:stCondLst>
                              <p:cond delay="4500"/>
                            </p:stCondLst>
                            <p:childTnLst>
                              <p:par>
                                <p:cTn id="62" presetID="2" presetClass="entr" presetSubtype="8" fill="hold" grpId="0" nodeType="afterEffect">
                                  <p:stCondLst>
                                    <p:cond delay="0"/>
                                  </p:stCondLst>
                                  <p:childTnLst>
                                    <p:set>
                                      <p:cBhvr>
                                        <p:cTn id="63" dur="1" fill="hold">
                                          <p:stCondLst>
                                            <p:cond delay="0"/>
                                          </p:stCondLst>
                                        </p:cTn>
                                        <p:tgtEl>
                                          <p:spTgt spid="49"/>
                                        </p:tgtEl>
                                        <p:attrNameLst>
                                          <p:attrName>style.visibility</p:attrName>
                                        </p:attrNameLst>
                                      </p:cBhvr>
                                      <p:to>
                                        <p:strVal val="visible"/>
                                      </p:to>
                                    </p:set>
                                    <p:anim calcmode="lin" valueType="num">
                                      <p:cBhvr additive="base">
                                        <p:cTn id="64" dur="250" fill="hold"/>
                                        <p:tgtEl>
                                          <p:spTgt spid="49"/>
                                        </p:tgtEl>
                                        <p:attrNameLst>
                                          <p:attrName>ppt_x</p:attrName>
                                        </p:attrNameLst>
                                      </p:cBhvr>
                                      <p:tavLst>
                                        <p:tav tm="0">
                                          <p:val>
                                            <p:strVal val="0-#ppt_w/2"/>
                                          </p:val>
                                        </p:tav>
                                        <p:tav tm="100000">
                                          <p:val>
                                            <p:strVal val="#ppt_x"/>
                                          </p:val>
                                        </p:tav>
                                      </p:tavLst>
                                    </p:anim>
                                    <p:anim calcmode="lin" valueType="num">
                                      <p:cBhvr additive="base">
                                        <p:cTn id="65" dur="250" fill="hold"/>
                                        <p:tgtEl>
                                          <p:spTgt spid="49"/>
                                        </p:tgtEl>
                                        <p:attrNameLst>
                                          <p:attrName>ppt_y</p:attrName>
                                        </p:attrNameLst>
                                      </p:cBhvr>
                                      <p:tavLst>
                                        <p:tav tm="0">
                                          <p:val>
                                            <p:strVal val="#ppt_y"/>
                                          </p:val>
                                        </p:tav>
                                        <p:tav tm="100000">
                                          <p:val>
                                            <p:strVal val="#ppt_y"/>
                                          </p:val>
                                        </p:tav>
                                      </p:tavLst>
                                    </p:anim>
                                  </p:childTnLst>
                                </p:cTn>
                              </p:par>
                            </p:childTnLst>
                          </p:cTn>
                        </p:par>
                        <p:par>
                          <p:cTn id="66" fill="hold">
                            <p:stCondLst>
                              <p:cond delay="5000"/>
                            </p:stCondLst>
                            <p:childTnLst>
                              <p:par>
                                <p:cTn id="67" presetID="2" presetClass="entr" presetSubtype="8" fill="hold" grpId="0" nodeType="afterEffect">
                                  <p:stCondLst>
                                    <p:cond delay="0"/>
                                  </p:stCondLst>
                                  <p:childTnLst>
                                    <p:set>
                                      <p:cBhvr>
                                        <p:cTn id="68" dur="1" fill="hold">
                                          <p:stCondLst>
                                            <p:cond delay="0"/>
                                          </p:stCondLst>
                                        </p:cTn>
                                        <p:tgtEl>
                                          <p:spTgt spid="50"/>
                                        </p:tgtEl>
                                        <p:attrNameLst>
                                          <p:attrName>style.visibility</p:attrName>
                                        </p:attrNameLst>
                                      </p:cBhvr>
                                      <p:to>
                                        <p:strVal val="visible"/>
                                      </p:to>
                                    </p:set>
                                    <p:anim calcmode="lin" valueType="num">
                                      <p:cBhvr additive="base">
                                        <p:cTn id="69" dur="250" fill="hold"/>
                                        <p:tgtEl>
                                          <p:spTgt spid="50"/>
                                        </p:tgtEl>
                                        <p:attrNameLst>
                                          <p:attrName>ppt_x</p:attrName>
                                        </p:attrNameLst>
                                      </p:cBhvr>
                                      <p:tavLst>
                                        <p:tav tm="0">
                                          <p:val>
                                            <p:strVal val="0-#ppt_w/2"/>
                                          </p:val>
                                        </p:tav>
                                        <p:tav tm="100000">
                                          <p:val>
                                            <p:strVal val="#ppt_x"/>
                                          </p:val>
                                        </p:tav>
                                      </p:tavLst>
                                    </p:anim>
                                    <p:anim calcmode="lin" valueType="num">
                                      <p:cBhvr additive="base">
                                        <p:cTn id="70" dur="250" fill="hold"/>
                                        <p:tgtEl>
                                          <p:spTgt spid="50"/>
                                        </p:tgtEl>
                                        <p:attrNameLst>
                                          <p:attrName>ppt_y</p:attrName>
                                        </p:attrNameLst>
                                      </p:cBhvr>
                                      <p:tavLst>
                                        <p:tav tm="0">
                                          <p:val>
                                            <p:strVal val="#ppt_y"/>
                                          </p:val>
                                        </p:tav>
                                        <p:tav tm="100000">
                                          <p:val>
                                            <p:strVal val="#ppt_y"/>
                                          </p:val>
                                        </p:tav>
                                      </p:tavLst>
                                    </p:anim>
                                  </p:childTnLst>
                                </p:cTn>
                              </p:par>
                              <p:par>
                                <p:cTn id="71" presetID="16" presetClass="entr" presetSubtype="42" fill="hold" nodeType="withEffect">
                                  <p:stCondLst>
                                    <p:cond delay="0"/>
                                  </p:stCondLst>
                                  <p:childTnLst>
                                    <p:set>
                                      <p:cBhvr>
                                        <p:cTn id="72" dur="1" fill="hold">
                                          <p:stCondLst>
                                            <p:cond delay="0"/>
                                          </p:stCondLst>
                                        </p:cTn>
                                        <p:tgtEl>
                                          <p:spTgt spid="51"/>
                                        </p:tgtEl>
                                        <p:attrNameLst>
                                          <p:attrName>style.visibility</p:attrName>
                                        </p:attrNameLst>
                                      </p:cBhvr>
                                      <p:to>
                                        <p:strVal val="visible"/>
                                      </p:to>
                                    </p:set>
                                    <p:animEffect transition="in" filter="barn(outHorizontal)">
                                      <p:cBhvr>
                                        <p:cTn id="73" dur="350"/>
                                        <p:tgtEl>
                                          <p:spTgt spid="51"/>
                                        </p:tgtEl>
                                      </p:cBhvr>
                                    </p:animEffect>
                                  </p:childTnLst>
                                </p:cTn>
                              </p:par>
                            </p:childTnLst>
                          </p:cTn>
                        </p:par>
                        <p:par>
                          <p:cTn id="74" fill="hold">
                            <p:stCondLst>
                              <p:cond delay="5500"/>
                            </p:stCondLst>
                            <p:childTnLst>
                              <p:par>
                                <p:cTn id="75" presetID="22" presetClass="entr" presetSubtype="8" fill="hold" grpId="0" nodeType="afterEffect">
                                  <p:stCondLst>
                                    <p:cond delay="0"/>
                                  </p:stCondLst>
                                  <p:childTnLst>
                                    <p:set>
                                      <p:cBhvr>
                                        <p:cTn id="76" dur="1" fill="hold">
                                          <p:stCondLst>
                                            <p:cond delay="0"/>
                                          </p:stCondLst>
                                        </p:cTn>
                                        <p:tgtEl>
                                          <p:spTgt spid="172035"/>
                                        </p:tgtEl>
                                        <p:attrNameLst>
                                          <p:attrName>style.visibility</p:attrName>
                                        </p:attrNameLst>
                                      </p:cBhvr>
                                      <p:to>
                                        <p:strVal val="visible"/>
                                      </p:to>
                                    </p:set>
                                    <p:animEffect transition="in" filter="wipe(left)">
                                      <p:cBhvr>
                                        <p:cTn id="77" dur="350"/>
                                        <p:tgtEl>
                                          <p:spTgt spid="172035"/>
                                        </p:tgtEl>
                                      </p:cBhvr>
                                    </p:animEffect>
                                  </p:childTnLst>
                                </p:cTn>
                              </p:par>
                            </p:childTnLst>
                          </p:cTn>
                        </p:par>
                        <p:par>
                          <p:cTn id="78" fill="hold">
                            <p:stCondLst>
                              <p:cond delay="6000"/>
                            </p:stCondLst>
                            <p:childTnLst>
                              <p:par>
                                <p:cTn id="79" presetID="22" presetClass="entr" presetSubtype="8" fill="hold" grpId="0" nodeType="afterEffect">
                                  <p:stCondLst>
                                    <p:cond delay="0"/>
                                  </p:stCondLst>
                                  <p:childTnLst>
                                    <p:set>
                                      <p:cBhvr>
                                        <p:cTn id="80" dur="1" fill="hold">
                                          <p:stCondLst>
                                            <p:cond delay="0"/>
                                          </p:stCondLst>
                                        </p:cTn>
                                        <p:tgtEl>
                                          <p:spTgt spid="172036"/>
                                        </p:tgtEl>
                                        <p:attrNameLst>
                                          <p:attrName>style.visibility</p:attrName>
                                        </p:attrNameLst>
                                      </p:cBhvr>
                                      <p:to>
                                        <p:strVal val="visible"/>
                                      </p:to>
                                    </p:set>
                                    <p:animEffect transition="in" filter="wipe(left)">
                                      <p:cBhvr>
                                        <p:cTn id="81" dur="350"/>
                                        <p:tgtEl>
                                          <p:spTgt spid="172036"/>
                                        </p:tgtEl>
                                      </p:cBhvr>
                                    </p:animEffect>
                                  </p:childTnLst>
                                </p:cTn>
                              </p:par>
                            </p:childTnLst>
                          </p:cTn>
                        </p:par>
                      </p:childTnLst>
                    </p:cTn>
                  </p:par>
                  <p:par>
                    <p:cTn id="82" fill="hold">
                      <p:stCondLst>
                        <p:cond delay="indefinite"/>
                      </p:stCondLst>
                      <p:childTnLst>
                        <p:par>
                          <p:cTn id="83" fill="hold">
                            <p:stCondLst>
                              <p:cond delay="0"/>
                            </p:stCondLst>
                            <p:childTnLst>
                              <p:par>
                                <p:cTn id="84" presetID="53" presetClass="entr" presetSubtype="16" fill="hold" nodeType="clickEffect">
                                  <p:stCondLst>
                                    <p:cond delay="0"/>
                                  </p:stCondLst>
                                  <p:childTnLst>
                                    <p:set>
                                      <p:cBhvr>
                                        <p:cTn id="85" dur="1" fill="hold">
                                          <p:stCondLst>
                                            <p:cond delay="0"/>
                                          </p:stCondLst>
                                        </p:cTn>
                                        <p:tgtEl>
                                          <p:spTgt spid="73"/>
                                        </p:tgtEl>
                                        <p:attrNameLst>
                                          <p:attrName>style.visibility</p:attrName>
                                        </p:attrNameLst>
                                      </p:cBhvr>
                                      <p:to>
                                        <p:strVal val="visible"/>
                                      </p:to>
                                    </p:set>
                                    <p:anim calcmode="lin" valueType="num">
                                      <p:cBhvr>
                                        <p:cTn id="86" dur="350" fill="hold"/>
                                        <p:tgtEl>
                                          <p:spTgt spid="73"/>
                                        </p:tgtEl>
                                        <p:attrNameLst>
                                          <p:attrName>ppt_w</p:attrName>
                                        </p:attrNameLst>
                                      </p:cBhvr>
                                      <p:tavLst>
                                        <p:tav tm="0">
                                          <p:val>
                                            <p:fltVal val="0"/>
                                          </p:val>
                                        </p:tav>
                                        <p:tav tm="100000">
                                          <p:val>
                                            <p:strVal val="#ppt_w"/>
                                          </p:val>
                                        </p:tav>
                                      </p:tavLst>
                                    </p:anim>
                                    <p:anim calcmode="lin" valueType="num">
                                      <p:cBhvr>
                                        <p:cTn id="87" dur="350" fill="hold"/>
                                        <p:tgtEl>
                                          <p:spTgt spid="73"/>
                                        </p:tgtEl>
                                        <p:attrNameLst>
                                          <p:attrName>ppt_h</p:attrName>
                                        </p:attrNameLst>
                                      </p:cBhvr>
                                      <p:tavLst>
                                        <p:tav tm="0">
                                          <p:val>
                                            <p:fltVal val="0"/>
                                          </p:val>
                                        </p:tav>
                                        <p:tav tm="100000">
                                          <p:val>
                                            <p:strVal val="#ppt_h"/>
                                          </p:val>
                                        </p:tav>
                                      </p:tavLst>
                                    </p:anim>
                                    <p:animEffect transition="in" filter="fade">
                                      <p:cBhvr>
                                        <p:cTn id="88" dur="350"/>
                                        <p:tgtEl>
                                          <p:spTgt spid="73"/>
                                        </p:tgtEl>
                                      </p:cBhvr>
                                    </p:animEffect>
                                  </p:childTnLst>
                                </p:cTn>
                              </p:par>
                            </p:childTnLst>
                          </p:cTn>
                        </p:par>
                        <p:par>
                          <p:cTn id="89" fill="hold">
                            <p:stCondLst>
                              <p:cond delay="500"/>
                            </p:stCondLst>
                            <p:childTnLst>
                              <p:par>
                                <p:cTn id="90" presetID="22" presetClass="entr" presetSubtype="8" fill="hold" grpId="0" nodeType="afterEffect">
                                  <p:stCondLst>
                                    <p:cond delay="0"/>
                                  </p:stCondLst>
                                  <p:childTnLst>
                                    <p:set>
                                      <p:cBhvr>
                                        <p:cTn id="91" dur="1" fill="hold">
                                          <p:stCondLst>
                                            <p:cond delay="0"/>
                                          </p:stCondLst>
                                        </p:cTn>
                                        <p:tgtEl>
                                          <p:spTgt spid="172055"/>
                                        </p:tgtEl>
                                        <p:attrNameLst>
                                          <p:attrName>style.visibility</p:attrName>
                                        </p:attrNameLst>
                                      </p:cBhvr>
                                      <p:to>
                                        <p:strVal val="visible"/>
                                      </p:to>
                                    </p:set>
                                    <p:animEffect transition="in" filter="wipe(left)">
                                      <p:cBhvr>
                                        <p:cTn id="92" dur="350"/>
                                        <p:tgtEl>
                                          <p:spTgt spid="172055"/>
                                        </p:tgtEl>
                                      </p:cBhvr>
                                    </p:animEffect>
                                  </p:childTnLst>
                                </p:cTn>
                              </p:par>
                            </p:childTnLst>
                          </p:cTn>
                        </p:par>
                      </p:childTnLst>
                    </p:cTn>
                  </p:par>
                  <p:par>
                    <p:cTn id="93" fill="hold">
                      <p:stCondLst>
                        <p:cond delay="indefinite"/>
                      </p:stCondLst>
                      <p:childTnLst>
                        <p:par>
                          <p:cTn id="94" fill="hold">
                            <p:stCondLst>
                              <p:cond delay="0"/>
                            </p:stCondLst>
                            <p:childTnLst>
                              <p:par>
                                <p:cTn id="95" presetID="53" presetClass="entr" presetSubtype="16" fill="hold" nodeType="clickEffect">
                                  <p:stCondLst>
                                    <p:cond delay="0"/>
                                  </p:stCondLst>
                                  <p:childTnLst>
                                    <p:set>
                                      <p:cBhvr>
                                        <p:cTn id="96" dur="1" fill="hold">
                                          <p:stCondLst>
                                            <p:cond delay="0"/>
                                          </p:stCondLst>
                                        </p:cTn>
                                        <p:tgtEl>
                                          <p:spTgt spid="67"/>
                                        </p:tgtEl>
                                        <p:attrNameLst>
                                          <p:attrName>style.visibility</p:attrName>
                                        </p:attrNameLst>
                                      </p:cBhvr>
                                      <p:to>
                                        <p:strVal val="visible"/>
                                      </p:to>
                                    </p:set>
                                    <p:anim calcmode="lin" valueType="num">
                                      <p:cBhvr>
                                        <p:cTn id="97" dur="350" fill="hold"/>
                                        <p:tgtEl>
                                          <p:spTgt spid="67"/>
                                        </p:tgtEl>
                                        <p:attrNameLst>
                                          <p:attrName>ppt_w</p:attrName>
                                        </p:attrNameLst>
                                      </p:cBhvr>
                                      <p:tavLst>
                                        <p:tav tm="0">
                                          <p:val>
                                            <p:fltVal val="0"/>
                                          </p:val>
                                        </p:tav>
                                        <p:tav tm="100000">
                                          <p:val>
                                            <p:strVal val="#ppt_w"/>
                                          </p:val>
                                        </p:tav>
                                      </p:tavLst>
                                    </p:anim>
                                    <p:anim calcmode="lin" valueType="num">
                                      <p:cBhvr>
                                        <p:cTn id="98" dur="350" fill="hold"/>
                                        <p:tgtEl>
                                          <p:spTgt spid="67"/>
                                        </p:tgtEl>
                                        <p:attrNameLst>
                                          <p:attrName>ppt_h</p:attrName>
                                        </p:attrNameLst>
                                      </p:cBhvr>
                                      <p:tavLst>
                                        <p:tav tm="0">
                                          <p:val>
                                            <p:fltVal val="0"/>
                                          </p:val>
                                        </p:tav>
                                        <p:tav tm="100000">
                                          <p:val>
                                            <p:strVal val="#ppt_h"/>
                                          </p:val>
                                        </p:tav>
                                      </p:tavLst>
                                    </p:anim>
                                    <p:animEffect transition="in" filter="fade">
                                      <p:cBhvr>
                                        <p:cTn id="99" dur="350"/>
                                        <p:tgtEl>
                                          <p:spTgt spid="67"/>
                                        </p:tgtEl>
                                      </p:cBhvr>
                                    </p:animEffect>
                                  </p:childTnLst>
                                </p:cTn>
                              </p:par>
                            </p:childTnLst>
                          </p:cTn>
                        </p:par>
                      </p:childTnLst>
                    </p:cTn>
                  </p:par>
                  <p:par>
                    <p:cTn id="100" fill="hold">
                      <p:stCondLst>
                        <p:cond delay="indefinite"/>
                      </p:stCondLst>
                      <p:childTnLst>
                        <p:par>
                          <p:cTn id="101" fill="hold">
                            <p:stCondLst>
                              <p:cond delay="0"/>
                            </p:stCondLst>
                            <p:childTnLst>
                              <p:par>
                                <p:cTn id="102" presetID="53" presetClass="entr" presetSubtype="16" fill="hold" nodeType="clickEffect">
                                  <p:stCondLst>
                                    <p:cond delay="0"/>
                                  </p:stCondLst>
                                  <p:childTnLst>
                                    <p:set>
                                      <p:cBhvr>
                                        <p:cTn id="103" dur="1" fill="hold">
                                          <p:stCondLst>
                                            <p:cond delay="0"/>
                                          </p:stCondLst>
                                        </p:cTn>
                                        <p:tgtEl>
                                          <p:spTgt spid="70"/>
                                        </p:tgtEl>
                                        <p:attrNameLst>
                                          <p:attrName>style.visibility</p:attrName>
                                        </p:attrNameLst>
                                      </p:cBhvr>
                                      <p:to>
                                        <p:strVal val="visible"/>
                                      </p:to>
                                    </p:set>
                                    <p:anim calcmode="lin" valueType="num">
                                      <p:cBhvr>
                                        <p:cTn id="104" dur="350" fill="hold"/>
                                        <p:tgtEl>
                                          <p:spTgt spid="70"/>
                                        </p:tgtEl>
                                        <p:attrNameLst>
                                          <p:attrName>ppt_w</p:attrName>
                                        </p:attrNameLst>
                                      </p:cBhvr>
                                      <p:tavLst>
                                        <p:tav tm="0">
                                          <p:val>
                                            <p:fltVal val="0"/>
                                          </p:val>
                                        </p:tav>
                                        <p:tav tm="100000">
                                          <p:val>
                                            <p:strVal val="#ppt_w"/>
                                          </p:val>
                                        </p:tav>
                                      </p:tavLst>
                                    </p:anim>
                                    <p:anim calcmode="lin" valueType="num">
                                      <p:cBhvr>
                                        <p:cTn id="105" dur="350" fill="hold"/>
                                        <p:tgtEl>
                                          <p:spTgt spid="70"/>
                                        </p:tgtEl>
                                        <p:attrNameLst>
                                          <p:attrName>ppt_h</p:attrName>
                                        </p:attrNameLst>
                                      </p:cBhvr>
                                      <p:tavLst>
                                        <p:tav tm="0">
                                          <p:val>
                                            <p:fltVal val="0"/>
                                          </p:val>
                                        </p:tav>
                                        <p:tav tm="100000">
                                          <p:val>
                                            <p:strVal val="#ppt_h"/>
                                          </p:val>
                                        </p:tav>
                                      </p:tavLst>
                                    </p:anim>
                                    <p:animEffect transition="in" filter="fade">
                                      <p:cBhvr>
                                        <p:cTn id="106" dur="350"/>
                                        <p:tgtEl>
                                          <p:spTgt spid="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172035" grpId="0"/>
      <p:bldP spid="172036" grpId="0"/>
      <p:bldP spid="29" grpId="0" animBg="1"/>
      <p:bldP spid="40" grpId="0" animBg="1"/>
      <p:bldP spid="41" grpId="0" animBg="1"/>
      <p:bldP spid="42" grpId="0" animBg="1"/>
      <p:bldP spid="43" grpId="0" animBg="1"/>
      <p:bldP spid="45" grpId="0" animBg="1"/>
      <p:bldP spid="46" grpId="0" animBg="1"/>
      <p:bldP spid="47" grpId="0" animBg="1"/>
      <p:bldP spid="48" grpId="0" animBg="1"/>
      <p:bldP spid="49" grpId="0" animBg="1"/>
      <p:bldP spid="50" grpId="0" animBg="1"/>
      <p:bldP spid="39" grpId="0" animBg="1"/>
      <p:bldP spid="17205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6FAC12D6-6874-44D7-A628-78DA8109D10F}" type="slidenum">
              <a:rPr lang="en-US" smtClean="0"/>
            </a:fld>
            <a:endParaRPr lang="en-US" dirty="0"/>
          </a:p>
        </p:txBody>
      </p:sp>
      <p:sp>
        <p:nvSpPr>
          <p:cNvPr id="3" name="Rectangle 2"/>
          <p:cNvSpPr>
            <a:spLocks noChangeArrowheads="1"/>
          </p:cNvSpPr>
          <p:nvPr/>
        </p:nvSpPr>
        <p:spPr bwMode="auto">
          <a:xfrm>
            <a:off x="662473" y="253124"/>
            <a:ext cx="10095723"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0" algn="l" defTabSz="914400" rtl="0" eaLnBrk="0" fontAlgn="base" latinLnBrk="0" hangingPunct="0">
              <a:lnSpc>
                <a:spcPct val="150000"/>
              </a:lnSpc>
              <a:spcBef>
                <a:spcPct val="0"/>
              </a:spcBef>
              <a:spcAft>
                <a:spcPct val="0"/>
              </a:spcAft>
              <a:buClrTx/>
              <a:buSzTx/>
              <a:buFontTx/>
              <a:buNone/>
            </a:pPr>
            <a:r>
              <a:rPr lang="zh-CN" altLang="en-US" sz="2400" b="1" dirty="0" smtClean="0">
                <a:solidFill>
                  <a:srgbClr val="000000"/>
                </a:solidFill>
                <a:latin typeface="Times New Roman" panose="02020603050405020304" pitchFamily="18" charset="0"/>
                <a:cs typeface="宋体" panose="02010600030101010101" pitchFamily="2" charset="-122"/>
              </a:rPr>
              <a:t>（</a:t>
            </a:r>
            <a:r>
              <a:rPr lang="en-US" altLang="zh-CN" sz="2400" b="1" dirty="0" smtClean="0">
                <a:solidFill>
                  <a:srgbClr val="000000"/>
                </a:solidFill>
                <a:latin typeface="Times New Roman" panose="02020603050405020304" pitchFamily="18" charset="0"/>
                <a:cs typeface="宋体" panose="02010600030101010101" pitchFamily="2" charset="-122"/>
              </a:rPr>
              <a:t>2</a:t>
            </a:r>
            <a:r>
              <a:rPr lang="zh-CN" altLang="en-US" sz="2400" b="1" dirty="0" smtClean="0">
                <a:solidFill>
                  <a:srgbClr val="000000"/>
                </a:solidFill>
                <a:latin typeface="Times New Roman" panose="02020603050405020304" pitchFamily="18" charset="0"/>
                <a:cs typeface="宋体" panose="02010600030101010101" pitchFamily="2" charset="-122"/>
              </a:rPr>
              <a:t>）</a:t>
            </a:r>
            <a:r>
              <a:rPr kumimoji="0" lang="zh-CN" altLang="zh-CN" sz="2400" b="1" i="0" u="none" strike="noStrike" cap="none" normalizeH="0" baseline="0" dirty="0" smtClean="0">
                <a:ln>
                  <a:noFill/>
                </a:ln>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变动</a:t>
            </a:r>
            <a:r>
              <a:rPr kumimoji="0" lang="zh-CN" altLang="zh-CN" sz="2400" b="1"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成本</a:t>
            </a:r>
            <a:br>
              <a:rPr kumimoji="0" lang="zh-CN" altLang="en-US" sz="24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br>
            <a:r>
              <a:rPr kumimoji="0" lang="zh-CN" altLang="en-US" sz="24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　　含义：在特定的产量范围内其</a:t>
            </a:r>
            <a:r>
              <a:rPr kumimoji="0" lang="zh-CN" altLang="en-US" sz="2400" b="1" i="0" u="sng" strike="noStrike" cap="none" normalizeH="0" baseline="0" dirty="0">
                <a:ln>
                  <a:noFill/>
                </a:ln>
                <a:solidFill>
                  <a:srgbClr val="A50021"/>
                </a:solidFill>
                <a:effectLst/>
                <a:latin typeface="Times New Roman" panose="02020603050405020304" pitchFamily="18" charset="0"/>
                <a:ea typeface="宋体" panose="02010600030101010101" pitchFamily="2" charset="-122"/>
                <a:cs typeface="宋体" panose="02010600030101010101" pitchFamily="2" charset="-122"/>
              </a:rPr>
              <a:t>总额随产量变动而正比例变动的成本</a:t>
            </a:r>
            <a:r>
              <a:rPr kumimoji="0" lang="zh-CN" altLang="en-US" sz="24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 </a:t>
            </a:r>
            <a:br>
              <a:rPr kumimoji="0" lang="zh-CN" altLang="en-US" sz="24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br>
            <a:r>
              <a:rPr kumimoji="0" lang="zh-CN" altLang="en-US" sz="24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　　</a:t>
            </a:r>
            <a:r>
              <a:rPr kumimoji="0" lang="en-US" altLang="zh-CN" sz="24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a:t>
            </a:r>
            <a:r>
              <a:rPr kumimoji="0" lang="zh-CN" altLang="en-US" sz="24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例</a:t>
            </a:r>
            <a:r>
              <a:rPr kumimoji="0" lang="en-US" altLang="zh-CN" sz="24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a:t>
            </a:r>
            <a:r>
              <a:rPr kumimoji="0" lang="zh-CN" altLang="en-US" sz="24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直接材料、直接人工、外部加工费等。</a:t>
            </a:r>
            <a:br>
              <a:rPr kumimoji="0" lang="zh-CN" altLang="en-US" sz="24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br>
            <a:r>
              <a:rPr kumimoji="0" lang="zh-CN" altLang="en-US" sz="24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　　</a:t>
            </a:r>
            <a:endParaRPr kumimoji="0" lang="zh-CN" altLang="en-US" sz="2400" b="0" i="0" u="none" strike="noStrike" cap="none" normalizeH="0" baseline="0" dirty="0">
              <a:ln>
                <a:noFill/>
              </a:ln>
              <a:solidFill>
                <a:schemeClr val="tx1"/>
              </a:solidFill>
              <a:effectLst/>
              <a:latin typeface="Arial" panose="020B0604020202020204" pitchFamily="34" charset="0"/>
            </a:endParaRPr>
          </a:p>
        </p:txBody>
      </p:sp>
      <p:pic>
        <p:nvPicPr>
          <p:cNvPr id="4097" name="Picture 1"/>
          <p:cNvPicPr>
            <a:picLocks noChangeAspect="1" noChangeArrowheads="1"/>
          </p:cNvPicPr>
          <p:nvPr/>
        </p:nvPicPr>
        <p:blipFill>
          <a:blip r:embed="rId1" r:link="rId2">
            <a:extLst>
              <a:ext uri="{28A0092B-C50C-407E-A947-70E740481C1C}">
                <a14:useLocalDpi xmlns:a14="http://schemas.microsoft.com/office/drawing/2010/main" val="0"/>
              </a:ext>
            </a:extLst>
          </a:blip>
          <a:srcRect/>
          <a:stretch>
            <a:fillRect/>
          </a:stretch>
        </p:blipFill>
        <p:spPr bwMode="auto">
          <a:xfrm>
            <a:off x="2435291" y="2294056"/>
            <a:ext cx="5442798" cy="2269887"/>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583560" y="4773637"/>
            <a:ext cx="11024880" cy="1795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0" algn="l" defTabSz="914400" rtl="0" eaLnBrk="0" fontAlgn="base" latinLnBrk="0" hangingPunct="0">
              <a:lnSpc>
                <a:spcPct val="150000"/>
              </a:lnSpc>
              <a:spcBef>
                <a:spcPct val="0"/>
              </a:spcBef>
              <a:spcAft>
                <a:spcPct val="0"/>
              </a:spcAft>
              <a:buClrTx/>
              <a:buSzTx/>
              <a:buFontTx/>
              <a:buNone/>
            </a:pPr>
            <a:br>
              <a:rPr kumimoji="0" lang="en-US" altLang="zh-CN" sz="10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br>
            <a:r>
              <a:rPr kumimoji="0" lang="zh-CN" altLang="en-US" sz="10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　　</a:t>
            </a:r>
            <a:r>
              <a:rPr kumimoji="0" lang="en-US" altLang="zh-CN" sz="24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a:t>
            </a:r>
            <a:r>
              <a:rPr kumimoji="0" lang="zh-CN" altLang="en-US" sz="24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提示</a:t>
            </a:r>
            <a:r>
              <a:rPr kumimoji="0" lang="en-US" altLang="zh-CN" sz="24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a:t>
            </a:r>
            <a:r>
              <a:rPr kumimoji="0" lang="zh-CN" altLang="en-US" sz="24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变动成本总额因业务量的变动而成正比例变动，但</a:t>
            </a:r>
            <a:r>
              <a:rPr kumimoji="0" lang="zh-CN" altLang="en-US" sz="2400" b="1" i="0" u="sng" strike="noStrike" cap="none" normalizeH="0" baseline="0" dirty="0">
                <a:ln>
                  <a:noFill/>
                </a:ln>
                <a:solidFill>
                  <a:srgbClr val="A50021"/>
                </a:solidFill>
                <a:effectLst/>
                <a:latin typeface="Times New Roman" panose="02020603050405020304" pitchFamily="18" charset="0"/>
                <a:ea typeface="宋体" panose="02010600030101010101" pitchFamily="2" charset="-122"/>
                <a:cs typeface="宋体" panose="02010600030101010101" pitchFamily="2" charset="-122"/>
              </a:rPr>
              <a:t>单位变动成本（单位业务量负担的变动成本）不变</a:t>
            </a:r>
            <a:r>
              <a:rPr kumimoji="0" lang="zh-CN" altLang="en-US" sz="24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a:t>
            </a:r>
            <a:br>
              <a:rPr kumimoji="0" lang="zh-CN" altLang="en-US" sz="1000" b="0" i="0" u="none" strike="noStrike" cap="none" normalizeH="0" baseline="0" dirty="0">
                <a:ln>
                  <a:noFill/>
                </a:ln>
                <a:solidFill>
                  <a:srgbClr val="000000"/>
                </a:solidFill>
                <a:effectLst/>
                <a:latin typeface="Arial" panose="020B0604020202020204" pitchFamily="34" charset="0"/>
                <a:cs typeface="宋体" panose="02010600030101010101" pitchFamily="2" charset="-122"/>
              </a:rPr>
            </a:br>
            <a:endParaRPr kumimoji="0" lang="zh-CN" altLang="en-US" sz="1800" b="0" i="0" u="none" strike="noStrike" cap="none" normalizeH="0" baseline="0" dirty="0">
              <a:ln>
                <a:noFill/>
              </a:ln>
              <a:solidFill>
                <a:schemeClr val="tx1"/>
              </a:solidFill>
              <a:effectLst/>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6FAC12D6-6874-44D7-A628-78DA8109D10F}" type="slidenum">
              <a:rPr lang="en-US" smtClean="0"/>
            </a:fld>
            <a:endParaRPr lang="en-US" dirty="0"/>
          </a:p>
        </p:txBody>
      </p:sp>
      <p:sp>
        <p:nvSpPr>
          <p:cNvPr id="3" name="Rectangle 2"/>
          <p:cNvSpPr>
            <a:spLocks noChangeArrowheads="1"/>
          </p:cNvSpPr>
          <p:nvPr/>
        </p:nvSpPr>
        <p:spPr bwMode="auto">
          <a:xfrm>
            <a:off x="783773" y="88531"/>
            <a:ext cx="8494633"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50000"/>
              </a:lnSpc>
              <a:spcBef>
                <a:spcPct val="0"/>
              </a:spcBef>
              <a:spcAft>
                <a:spcPct val="0"/>
              </a:spcAft>
              <a:buClrTx/>
              <a:buSzTx/>
              <a:buFontTx/>
              <a:buNone/>
            </a:pPr>
            <a:r>
              <a:rPr lang="zh-CN" altLang="en-US" sz="2400" b="1" dirty="0" smtClean="0">
                <a:solidFill>
                  <a:srgbClr val="000000"/>
                </a:solidFill>
                <a:latin typeface="Times New Roman" panose="02020603050405020304" pitchFamily="18" charset="0"/>
                <a:cs typeface="宋体" panose="02010600030101010101" pitchFamily="2" charset="-122"/>
              </a:rPr>
              <a:t>（</a:t>
            </a:r>
            <a:r>
              <a:rPr lang="en-US" altLang="zh-CN" sz="2400" b="1" dirty="0" smtClean="0">
                <a:solidFill>
                  <a:srgbClr val="000000"/>
                </a:solidFill>
                <a:latin typeface="Times New Roman" panose="02020603050405020304" pitchFamily="18" charset="0"/>
                <a:cs typeface="宋体" panose="02010600030101010101" pitchFamily="2" charset="-122"/>
              </a:rPr>
              <a:t>3</a:t>
            </a:r>
            <a:r>
              <a:rPr lang="zh-CN" altLang="en-US" sz="2400" b="1" dirty="0" smtClean="0">
                <a:solidFill>
                  <a:srgbClr val="000000"/>
                </a:solidFill>
                <a:latin typeface="Times New Roman" panose="02020603050405020304" pitchFamily="18" charset="0"/>
                <a:cs typeface="宋体" panose="02010600030101010101" pitchFamily="2" charset="-122"/>
              </a:rPr>
              <a:t>）</a:t>
            </a:r>
            <a:r>
              <a:rPr kumimoji="0" lang="zh-CN" altLang="zh-CN" sz="2400" b="1" i="0" u="none" strike="noStrike" cap="none" normalizeH="0" baseline="0" dirty="0" smtClean="0">
                <a:ln>
                  <a:noFill/>
                </a:ln>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混合</a:t>
            </a:r>
            <a:r>
              <a:rPr kumimoji="0" lang="zh-CN" altLang="zh-CN" sz="2400" b="1"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成本</a:t>
            </a:r>
            <a:br>
              <a:rPr kumimoji="0" lang="zh-CN" altLang="en-US" sz="24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br>
            <a:r>
              <a:rPr kumimoji="0" lang="zh-CN" altLang="en-US" sz="24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　　阶梯式成本、半变动成本、延期变动成本、曲线变动成本</a:t>
            </a:r>
            <a:br>
              <a:rPr kumimoji="0" lang="zh-CN" altLang="en-US" sz="24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br>
            <a:r>
              <a:rPr kumimoji="0" lang="zh-CN" altLang="en-US" sz="24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　　（一）半变动成本</a:t>
            </a:r>
            <a:endParaRPr kumimoji="0" lang="zh-CN" altLang="en-US" sz="2400" b="0" i="0" u="none" strike="noStrike" cap="none" normalizeH="0" baseline="0" dirty="0">
              <a:ln>
                <a:noFill/>
              </a:ln>
              <a:solidFill>
                <a:schemeClr val="tx1"/>
              </a:solidFill>
              <a:effectLst/>
              <a:latin typeface="Arial" panose="020B0604020202020204" pitchFamily="34" charset="0"/>
            </a:endParaRPr>
          </a:p>
        </p:txBody>
      </p:sp>
      <p:pic>
        <p:nvPicPr>
          <p:cNvPr id="5121" name="Picture 1"/>
          <p:cNvPicPr>
            <a:picLocks noChangeAspect="1" noChangeArrowheads="1"/>
          </p:cNvPicPr>
          <p:nvPr/>
        </p:nvPicPr>
        <p:blipFill>
          <a:blip r:embed="rId1" r:link="rId2">
            <a:extLst>
              <a:ext uri="{28A0092B-C50C-407E-A947-70E740481C1C}">
                <a14:useLocalDpi xmlns:a14="http://schemas.microsoft.com/office/drawing/2010/main" val="0"/>
              </a:ext>
            </a:extLst>
          </a:blip>
          <a:srcRect/>
          <a:stretch>
            <a:fillRect/>
          </a:stretch>
        </p:blipFill>
        <p:spPr bwMode="auto">
          <a:xfrm>
            <a:off x="1810138" y="2104955"/>
            <a:ext cx="4618653" cy="325736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783773" y="5362321"/>
            <a:ext cx="10915168" cy="800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br>
              <a:rPr kumimoji="0" lang="en-US" altLang="zh-CN" sz="10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br>
            <a:r>
              <a:rPr kumimoji="0" lang="zh-CN" altLang="en-US" sz="10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　　</a:t>
            </a:r>
            <a:r>
              <a:rPr kumimoji="0" lang="zh-CN" altLang="en-US" sz="24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是指在</a:t>
            </a:r>
            <a:r>
              <a:rPr kumimoji="0" lang="zh-CN" altLang="en-US" sz="2400" b="0" i="0" u="none" strike="noStrike" cap="none" normalizeH="0" baseline="0" dirty="0">
                <a:ln>
                  <a:noFill/>
                </a:ln>
                <a:solidFill>
                  <a:srgbClr val="FF0000"/>
                </a:solidFill>
                <a:effectLst/>
                <a:latin typeface="Times New Roman" panose="02020603050405020304" pitchFamily="18" charset="0"/>
                <a:ea typeface="宋体" panose="02010600030101010101" pitchFamily="2" charset="-122"/>
                <a:cs typeface="宋体" panose="02010600030101010101" pitchFamily="2" charset="-122"/>
              </a:rPr>
              <a:t>初始基数</a:t>
            </a:r>
            <a:r>
              <a:rPr kumimoji="0" lang="zh-CN" altLang="en-US" sz="24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的基础上，随业务量正比例增长的成本。</a:t>
            </a:r>
            <a:r>
              <a:rPr kumimoji="0" lang="zh-CN" altLang="en-US" sz="3600" b="1" i="0" u="none" strike="noStrike" cap="none" normalizeH="0" baseline="0" dirty="0">
                <a:ln>
                  <a:noFill/>
                </a:ln>
                <a:solidFill>
                  <a:srgbClr val="FF0000"/>
                </a:solidFill>
                <a:effectLst/>
                <a:latin typeface="方正舒体" panose="02010601030101010101" pitchFamily="2" charset="-122"/>
                <a:ea typeface="方正舒体" panose="02010601030101010101" pitchFamily="2" charset="-122"/>
                <a:cs typeface="宋体" panose="02010600030101010101" pitchFamily="2" charset="-122"/>
              </a:rPr>
              <a:t>举例？？？？</a:t>
            </a:r>
            <a:endParaRPr kumimoji="0" lang="zh-CN" altLang="en-US" sz="3600" b="1" i="0" u="none" strike="noStrike" cap="none" normalizeH="0" baseline="0" dirty="0">
              <a:ln>
                <a:noFill/>
              </a:ln>
              <a:solidFill>
                <a:srgbClr val="FF0000"/>
              </a:solidFill>
              <a:effectLst/>
              <a:latin typeface="方正舒体" panose="02010601030101010101" pitchFamily="2" charset="-122"/>
              <a:ea typeface="方正舒体" panose="02010601030101010101" pitchFamily="2" charset="-122"/>
            </a:endParaRP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0552" y="2042799"/>
            <a:ext cx="3899767" cy="3083705"/>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6FAC12D6-6874-44D7-A628-78DA8109D10F}" type="slidenum">
              <a:rPr lang="en-US" smtClean="0"/>
            </a:fld>
            <a:endParaRPr lang="en-US" dirty="0"/>
          </a:p>
        </p:txBody>
      </p:sp>
      <p:sp>
        <p:nvSpPr>
          <p:cNvPr id="3" name="Rectangle 2"/>
          <p:cNvSpPr>
            <a:spLocks noChangeArrowheads="1"/>
          </p:cNvSpPr>
          <p:nvPr/>
        </p:nvSpPr>
        <p:spPr bwMode="auto">
          <a:xfrm>
            <a:off x="522514" y="329532"/>
            <a:ext cx="10984097" cy="16825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50000"/>
              </a:lnSpc>
              <a:spcBef>
                <a:spcPct val="0"/>
              </a:spcBef>
              <a:spcAft>
                <a:spcPct val="0"/>
              </a:spcAft>
              <a:buClrTx/>
              <a:buSzTx/>
              <a:buFontTx/>
              <a:buNone/>
            </a:pPr>
            <a:r>
              <a:rPr kumimoji="0" lang="zh-CN" altLang="zh-CN" sz="24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（二）阶梯式成本</a:t>
            </a:r>
            <a:br>
              <a:rPr kumimoji="0" lang="zh-CN" altLang="en-US" sz="24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br>
            <a:r>
              <a:rPr kumimoji="0" lang="zh-CN" altLang="en-US" sz="24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　　是指</a:t>
            </a:r>
            <a:r>
              <a:rPr kumimoji="0" lang="zh-CN" altLang="en-US" sz="2400" b="0" i="0" u="none" strike="noStrike" cap="none" normalizeH="0" baseline="0" dirty="0">
                <a:ln>
                  <a:noFill/>
                </a:ln>
                <a:solidFill>
                  <a:srgbClr val="FF0000"/>
                </a:solidFill>
                <a:effectLst/>
                <a:latin typeface="Times New Roman" panose="02020603050405020304" pitchFamily="18" charset="0"/>
                <a:ea typeface="宋体" panose="02010600030101010101" pitchFamily="2" charset="-122"/>
                <a:cs typeface="宋体" panose="02010600030101010101" pitchFamily="2" charset="-122"/>
              </a:rPr>
              <a:t>总额随产量</a:t>
            </a:r>
            <a:r>
              <a:rPr kumimoji="0" lang="zh-CN" altLang="en-US" sz="24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呈阶梯式增长的成本，亦称步增成本或半固定成本。</a:t>
            </a:r>
            <a:br>
              <a:rPr kumimoji="0" lang="zh-CN" altLang="en-US" sz="24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br>
            <a:r>
              <a:rPr kumimoji="0" lang="zh-CN" altLang="en-US" sz="24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　　</a:t>
            </a:r>
            <a:r>
              <a:rPr kumimoji="0" lang="en-US" altLang="zh-CN" sz="24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a:t>
            </a:r>
            <a:r>
              <a:rPr kumimoji="0" lang="zh-CN" altLang="en-US" sz="24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提示</a:t>
            </a:r>
            <a:r>
              <a:rPr kumimoji="0" lang="en-US" altLang="zh-CN" sz="24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a:t>
            </a:r>
            <a:r>
              <a:rPr kumimoji="0" lang="zh-CN" altLang="en-US" sz="24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企业的</a:t>
            </a:r>
            <a:r>
              <a:rPr kumimoji="0" lang="zh-CN" altLang="en-US" sz="2400" b="1" i="0" u="sng" strike="noStrike" cap="none" normalizeH="0" baseline="0" dirty="0">
                <a:ln>
                  <a:noFill/>
                </a:ln>
                <a:solidFill>
                  <a:srgbClr val="A50021"/>
                </a:solidFill>
                <a:effectLst/>
                <a:latin typeface="Times New Roman" panose="02020603050405020304" pitchFamily="18" charset="0"/>
                <a:ea typeface="宋体" panose="02010600030101010101" pitchFamily="2" charset="-122"/>
                <a:cs typeface="宋体" panose="02010600030101010101" pitchFamily="2" charset="-122"/>
              </a:rPr>
              <a:t>管理员、运货员、检验员的工资等成本</a:t>
            </a:r>
            <a:r>
              <a:rPr kumimoji="0" lang="zh-CN" altLang="en-US" sz="24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项目就属于这一类。</a:t>
            </a:r>
            <a:endParaRPr kumimoji="0" lang="zh-CN" altLang="en-US" sz="2400" b="0" i="0" u="none" strike="noStrike" cap="none" normalizeH="0" baseline="0" dirty="0">
              <a:ln>
                <a:noFill/>
              </a:ln>
              <a:solidFill>
                <a:schemeClr val="tx1"/>
              </a:solidFill>
              <a:effectLst/>
              <a:latin typeface="Arial" panose="020B0604020202020204" pitchFamily="34" charset="0"/>
            </a:endParaRPr>
          </a:p>
        </p:txBody>
      </p:sp>
      <p:pic>
        <p:nvPicPr>
          <p:cNvPr id="6145" name="Picture 1"/>
          <p:cNvPicPr>
            <a:picLocks noChangeAspect="1" noChangeArrowheads="1"/>
          </p:cNvPicPr>
          <p:nvPr/>
        </p:nvPicPr>
        <p:blipFill>
          <a:blip r:embed="rId1" r:link="rId2">
            <a:extLst>
              <a:ext uri="{28A0092B-C50C-407E-A947-70E740481C1C}">
                <a14:useLocalDpi xmlns:a14="http://schemas.microsoft.com/office/drawing/2010/main" val="0"/>
              </a:ext>
            </a:extLst>
          </a:blip>
          <a:srcRect/>
          <a:stretch>
            <a:fillRect/>
          </a:stretch>
        </p:blipFill>
        <p:spPr bwMode="auto">
          <a:xfrm>
            <a:off x="2892490" y="2827176"/>
            <a:ext cx="4721290" cy="325938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6FAC12D6-6874-44D7-A628-78DA8109D10F}" type="slidenum">
              <a:rPr lang="en-US" smtClean="0"/>
            </a:fld>
            <a:endParaRPr lang="en-US" dirty="0"/>
          </a:p>
        </p:txBody>
      </p:sp>
      <p:sp>
        <p:nvSpPr>
          <p:cNvPr id="3" name="Rectangle 2"/>
          <p:cNvSpPr>
            <a:spLocks noChangeArrowheads="1"/>
          </p:cNvSpPr>
          <p:nvPr/>
        </p:nvSpPr>
        <p:spPr bwMode="auto">
          <a:xfrm>
            <a:off x="886408" y="326583"/>
            <a:ext cx="7343191"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zh-CN" altLang="zh-CN" sz="24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（三）延期变动成本</a:t>
            </a:r>
            <a:br>
              <a:rPr kumimoji="0" lang="zh-CN" altLang="en-US" sz="24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br>
            <a:r>
              <a:rPr kumimoji="0" lang="zh-CN" altLang="en-US" sz="24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　　</a:t>
            </a:r>
            <a:endParaRPr kumimoji="0" lang="zh-CN" altLang="en-US" sz="2400" b="0" i="0" u="none" strike="noStrike" cap="none" normalizeH="0" baseline="0" dirty="0">
              <a:ln>
                <a:noFill/>
              </a:ln>
              <a:solidFill>
                <a:schemeClr val="tx1"/>
              </a:solidFill>
              <a:effectLst/>
              <a:latin typeface="Arial" panose="020B0604020202020204" pitchFamily="34" charset="0"/>
            </a:endParaRPr>
          </a:p>
        </p:txBody>
      </p:sp>
      <p:pic>
        <p:nvPicPr>
          <p:cNvPr id="7169" name="Picture 1"/>
          <p:cNvPicPr>
            <a:picLocks noChangeAspect="1" noChangeArrowheads="1"/>
          </p:cNvPicPr>
          <p:nvPr/>
        </p:nvPicPr>
        <p:blipFill>
          <a:blip r:embed="rId1" r:link="rId2">
            <a:extLst>
              <a:ext uri="{28A0092B-C50C-407E-A947-70E740481C1C}">
                <a14:useLocalDpi xmlns:a14="http://schemas.microsoft.com/office/drawing/2010/main" val="0"/>
              </a:ext>
            </a:extLst>
          </a:blip>
          <a:srcRect/>
          <a:stretch>
            <a:fillRect/>
          </a:stretch>
        </p:blipFill>
        <p:spPr bwMode="auto">
          <a:xfrm>
            <a:off x="377885" y="2071226"/>
            <a:ext cx="4180118" cy="325277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a:spLocks noChangeArrowheads="1"/>
          </p:cNvSpPr>
          <p:nvPr/>
        </p:nvSpPr>
        <p:spPr bwMode="auto">
          <a:xfrm>
            <a:off x="5648130" y="1959886"/>
            <a:ext cx="4845696" cy="984885"/>
          </a:xfrm>
          <a:prstGeom prst="rect">
            <a:avLst/>
          </a:prstGeom>
          <a:solidFill>
            <a:schemeClr val="accent1">
              <a:lumMod val="60000"/>
              <a:lumOff val="40000"/>
            </a:schemeClr>
          </a:solidFill>
          <a:ln>
            <a:noFill/>
          </a:ln>
          <a:effectLst/>
        </p:spPr>
        <p:txBody>
          <a:bodyPr vert="horz" wrap="squar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br>
              <a:rPr kumimoji="0" lang="en-US" altLang="zh-CN" sz="10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br>
            <a:r>
              <a:rPr kumimoji="0" lang="zh-CN" altLang="en-US" sz="10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　</a:t>
            </a:r>
            <a:r>
              <a:rPr lang="zh-CN" altLang="en-US" sz="2400" dirty="0">
                <a:solidFill>
                  <a:srgbClr val="000000"/>
                </a:solidFill>
                <a:latin typeface="Times New Roman" panose="02020603050405020304" pitchFamily="18" charset="0"/>
                <a:ea typeface="宋体" panose="02010600030101010101" pitchFamily="2" charset="-122"/>
                <a:cs typeface="宋体" panose="02010600030101010101" pitchFamily="2" charset="-122"/>
              </a:rPr>
              <a:t>手机话费      </a:t>
            </a:r>
            <a:r>
              <a:rPr lang="en-US" altLang="zh-CN" sz="2400" dirty="0">
                <a:solidFill>
                  <a:srgbClr val="000000"/>
                </a:solidFill>
                <a:latin typeface="Times New Roman" panose="02020603050405020304" pitchFamily="18" charset="0"/>
                <a:ea typeface="宋体" panose="02010600030101010101" pitchFamily="2" charset="-122"/>
                <a:cs typeface="宋体" panose="02010600030101010101" pitchFamily="2" charset="-122"/>
              </a:rPr>
              <a:t>——       </a:t>
            </a:r>
            <a:r>
              <a:rPr lang="zh-CN" altLang="en-US" sz="2400" dirty="0">
                <a:solidFill>
                  <a:srgbClr val="000000"/>
                </a:solidFill>
                <a:latin typeface="Times New Roman" panose="02020603050405020304" pitchFamily="18" charset="0"/>
                <a:ea typeface="宋体" panose="02010600030101010101" pitchFamily="2" charset="-122"/>
                <a:cs typeface="宋体" panose="02010600030101010101" pitchFamily="2" charset="-122"/>
              </a:rPr>
              <a:t>座机话费</a:t>
            </a:r>
            <a:endParaRPr lang="en-US" altLang="zh-CN" sz="2400" dirty="0">
              <a:solidFill>
                <a:srgbClr val="000000"/>
              </a:solidFill>
              <a:latin typeface="Times New Roman" panose="02020603050405020304" pitchFamily="18" charset="0"/>
              <a:ea typeface="宋体" panose="02010600030101010101" pitchFamily="2" charset="-122"/>
              <a:cs typeface="宋体" panose="02010600030101010101" pitchFamily="2" charset="-122"/>
            </a:endParaRPr>
          </a:p>
          <a:p>
            <a:pPr marL="0" marR="0" lvl="0" indent="0" algn="l" defTabSz="914400" rtl="0" eaLnBrk="0" fontAlgn="base" latinLnBrk="0" hangingPunct="0">
              <a:lnSpc>
                <a:spcPct val="100000"/>
              </a:lnSpc>
              <a:spcBef>
                <a:spcPct val="0"/>
              </a:spcBef>
              <a:spcAft>
                <a:spcPct val="0"/>
              </a:spcAft>
              <a:buClrTx/>
              <a:buSzTx/>
              <a:buFontTx/>
              <a:buNone/>
            </a:pPr>
            <a:endParaRPr kumimoji="0" lang="en-US" altLang="zh-CN" sz="24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endParaRPr>
          </a:p>
        </p:txBody>
      </p:sp>
      <p:sp>
        <p:nvSpPr>
          <p:cNvPr id="7" name="文本框 6"/>
          <p:cNvSpPr txBox="1"/>
          <p:nvPr/>
        </p:nvSpPr>
        <p:spPr>
          <a:xfrm>
            <a:off x="457200" y="957747"/>
            <a:ext cx="11467322" cy="576248"/>
          </a:xfrm>
          <a:prstGeom prst="rect">
            <a:avLst/>
          </a:prstGeom>
          <a:noFill/>
        </p:spPr>
        <p:txBody>
          <a:bodyPr wrap="square">
            <a:spAutoFit/>
          </a:bodyPr>
          <a:lstStyle/>
          <a:p>
            <a:pPr marL="0" marR="0" lvl="0" indent="0" algn="l" defTabSz="914400" rtl="0" eaLnBrk="0" fontAlgn="base" latinLnBrk="0" hangingPunct="0">
              <a:lnSpc>
                <a:spcPct val="150000"/>
              </a:lnSpc>
              <a:spcBef>
                <a:spcPct val="0"/>
              </a:spcBef>
              <a:spcAft>
                <a:spcPct val="0"/>
              </a:spcAft>
              <a:buClrTx/>
              <a:buSzTx/>
              <a:buFontTx/>
              <a:buNone/>
            </a:pPr>
            <a:r>
              <a:rPr kumimoji="0" lang="zh-CN" altLang="en-US" sz="24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是指在一定产量范围内总额保持稳定，超过特定产量则开始随产量比例增长的成本。</a:t>
            </a:r>
            <a:endParaRPr lang="en-US" altLang="zh-CN" sz="2400" dirty="0">
              <a:solidFill>
                <a:srgbClr val="000000"/>
              </a:solidFill>
              <a:latin typeface="Times New Roman" panose="02020603050405020304" pitchFamily="18" charset="0"/>
              <a:ea typeface="宋体" panose="02010600030101010101" pitchFamily="2" charset="-122"/>
              <a:cs typeface="宋体" panose="02010600030101010101" pitchFamily="2" charset="-122"/>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0978" y="3429000"/>
            <a:ext cx="3138734" cy="2481925"/>
          </a:xfrm>
          <a:prstGeom prst="rect">
            <a:avLst/>
          </a:prstGeom>
        </p:spPr>
      </p:pic>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22456" y="3102417"/>
            <a:ext cx="2736810" cy="3429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p:txBody>
          <a:bodyPr/>
          <a:lstStyle/>
          <a:p>
            <a:fld id="{6FAC12D6-6874-44D7-A628-78DA8109D10F}" type="slidenum">
              <a:rPr lang="en-US" smtClean="0"/>
            </a:fld>
            <a:endParaRPr lang="en-US" dirty="0"/>
          </a:p>
        </p:txBody>
      </p:sp>
      <p:sp>
        <p:nvSpPr>
          <p:cNvPr id="4" name="Rectangle 2"/>
          <p:cNvSpPr>
            <a:spLocks noChangeArrowheads="1"/>
          </p:cNvSpPr>
          <p:nvPr/>
        </p:nvSpPr>
        <p:spPr bwMode="auto">
          <a:xfrm>
            <a:off x="878332" y="198163"/>
            <a:ext cx="3784059" cy="677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zh-CN" altLang="zh-CN" sz="28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（四）曲线变动成本</a:t>
            </a:r>
            <a:br>
              <a:rPr kumimoji="0" lang="zh-CN" altLang="en-US" sz="10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br>
            <a:r>
              <a:rPr kumimoji="0" lang="zh-CN" altLang="en-US" sz="10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　　</a:t>
            </a:r>
            <a:endParaRPr kumimoji="0" lang="zh-CN" altLang="en-US" sz="1800" b="0" i="0" u="none" strike="noStrike" cap="none" normalizeH="0" baseline="0" dirty="0">
              <a:ln>
                <a:noFill/>
              </a:ln>
              <a:solidFill>
                <a:schemeClr val="tx1"/>
              </a:solidFill>
              <a:effectLst/>
              <a:latin typeface="Arial" panose="020B0604020202020204" pitchFamily="34" charset="0"/>
            </a:endParaRPr>
          </a:p>
        </p:txBody>
      </p:sp>
      <p:pic>
        <p:nvPicPr>
          <p:cNvPr id="8193" name="Picture 1"/>
          <p:cNvPicPr>
            <a:picLocks noChangeAspect="1" noChangeArrowheads="1"/>
          </p:cNvPicPr>
          <p:nvPr/>
        </p:nvPicPr>
        <p:blipFill>
          <a:blip r:embed="rId1" r:link="rId2">
            <a:extLst>
              <a:ext uri="{28A0092B-C50C-407E-A947-70E740481C1C}">
                <a14:useLocalDpi xmlns:a14="http://schemas.microsoft.com/office/drawing/2010/main" val="0"/>
              </a:ext>
            </a:extLst>
          </a:blip>
          <a:srcRect/>
          <a:stretch>
            <a:fillRect/>
          </a:stretch>
        </p:blipFill>
        <p:spPr bwMode="auto">
          <a:xfrm>
            <a:off x="828268" y="799312"/>
            <a:ext cx="6941975" cy="2479248"/>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67191" y="764698"/>
            <a:ext cx="3442996" cy="5642185"/>
          </a:xfrm>
          <a:prstGeom prst="rect">
            <a:avLst/>
          </a:prstGeom>
        </p:spPr>
      </p:pic>
      <p:pic>
        <p:nvPicPr>
          <p:cNvPr id="12" name="图片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8268" y="3429000"/>
            <a:ext cx="3442996" cy="3166591"/>
          </a:xfrm>
          <a:prstGeom prst="rect">
            <a:avLst/>
          </a:prstGeom>
        </p:spPr>
      </p:pic>
      <p:sp>
        <p:nvSpPr>
          <p:cNvPr id="14" name="Rectangle 2"/>
          <p:cNvSpPr>
            <a:spLocks noChangeArrowheads="1"/>
          </p:cNvSpPr>
          <p:nvPr/>
        </p:nvSpPr>
        <p:spPr bwMode="auto">
          <a:xfrm>
            <a:off x="5075852" y="4176877"/>
            <a:ext cx="2258009" cy="1107996"/>
          </a:xfrm>
          <a:prstGeom prst="rect">
            <a:avLst/>
          </a:prstGeom>
          <a:noFill/>
          <a:ln w="9525">
            <a:solidFill>
              <a:schemeClr val="tx1"/>
            </a:solidFill>
            <a:miter lim="800000"/>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zh-CN" altLang="en-US" sz="2800" b="0" i="0" u="none" strike="noStrike" cap="none" normalizeH="0" baseline="0" dirty="0">
                <a:ln>
                  <a:noFill/>
                </a:ln>
                <a:effectLst/>
                <a:latin typeface="Times New Roman" panose="02020603050405020304" pitchFamily="18" charset="0"/>
                <a:ea typeface="宋体" panose="02010600030101010101" pitchFamily="2" charset="-122"/>
                <a:cs typeface="宋体" panose="02010600030101010101" pitchFamily="2" charset="-122"/>
              </a:rPr>
              <a:t>两个递增速度一样吗？</a:t>
            </a:r>
            <a:br>
              <a:rPr kumimoji="0" lang="zh-CN" altLang="en-US" sz="1000" b="0" i="0" u="none" strike="noStrike" cap="none" normalizeH="0" baseline="0" dirty="0">
                <a:ln>
                  <a:noFill/>
                </a:ln>
                <a:effectLst/>
                <a:latin typeface="Times New Roman" panose="02020603050405020304" pitchFamily="18" charset="0"/>
                <a:ea typeface="宋体" panose="02010600030101010101" pitchFamily="2" charset="-122"/>
                <a:cs typeface="宋体" panose="02010600030101010101" pitchFamily="2" charset="-122"/>
              </a:rPr>
            </a:br>
            <a:r>
              <a:rPr kumimoji="0" lang="zh-CN" altLang="en-US" sz="1000" b="0" i="0" u="none" strike="noStrike" cap="none" normalizeH="0" baseline="0" dirty="0">
                <a:ln>
                  <a:noFill/>
                </a:ln>
                <a:solidFill>
                  <a:srgbClr val="000000"/>
                </a:solidFill>
                <a:effectLst/>
                <a:latin typeface="Times New Roman" panose="02020603050405020304" pitchFamily="18" charset="0"/>
                <a:ea typeface="宋体" panose="02010600030101010101" pitchFamily="2" charset="-122"/>
                <a:cs typeface="宋体" panose="02010600030101010101" pitchFamily="2" charset="-122"/>
              </a:rPr>
              <a:t>　　</a:t>
            </a:r>
            <a:endParaRPr kumimoji="0" lang="zh-CN" altLang="en-US" sz="1800" b="0" i="0" u="none" strike="noStrike" cap="none" normalizeH="0" baseline="0" dirty="0">
              <a:ln>
                <a:noFill/>
              </a:ln>
              <a:solidFill>
                <a:schemeClr val="tx1"/>
              </a:solidFill>
              <a:effectLst/>
              <a:latin typeface="Arial" panose="020B0604020202020204" pitchFamily="34" charset="0"/>
            </a:endParaRPr>
          </a:p>
        </p:txBody>
      </p:sp>
      <p:cxnSp>
        <p:nvCxnSpPr>
          <p:cNvPr id="15" name="连接符: 曲线 14"/>
          <p:cNvCxnSpPr>
            <a:endCxn id="14" idx="1"/>
          </p:cNvCxnSpPr>
          <p:nvPr/>
        </p:nvCxnSpPr>
        <p:spPr>
          <a:xfrm>
            <a:off x="4321328" y="4229674"/>
            <a:ext cx="754524" cy="501201"/>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连接符: 曲线 18"/>
          <p:cNvCxnSpPr/>
          <p:nvPr/>
        </p:nvCxnSpPr>
        <p:spPr>
          <a:xfrm rot="10800000" flipV="1">
            <a:off x="7333861" y="3979073"/>
            <a:ext cx="633330" cy="583596"/>
          </a:xfrm>
          <a:prstGeom prst="curvedConnector3">
            <a:avLst/>
          </a:prstGeom>
          <a:ln>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p:cNvSpPr/>
          <p:nvPr/>
        </p:nvSpPr>
        <p:spPr>
          <a:xfrm>
            <a:off x="0" y="6154738"/>
            <a:ext cx="12192000" cy="70326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70659" name="灯片编号占位符 3"/>
          <p:cNvSpPr txBox="1">
            <a:spLocks noGrp="1" noChangeArrowheads="1"/>
          </p:cNvSpPr>
          <p:nvPr/>
        </p:nvSpPr>
        <p:spPr bwMode="auto">
          <a:xfrm>
            <a:off x="11421534" y="6251575"/>
            <a:ext cx="539751"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eaLnBrk="1" hangingPunct="1">
              <a:buFontTx/>
              <a:buNone/>
            </a:pPr>
            <a:fld id="{349BDE26-8C9A-42E6-86EA-C5AB41A360F0}" type="slidenum">
              <a:rPr lang="zh-CN" altLang="en-US" sz="1400" b="1">
                <a:latin typeface="Tahoma" panose="020B0604030504040204" pitchFamily="34" charset="0"/>
              </a:rPr>
            </a:fld>
            <a:endParaRPr lang="en-US" altLang="zh-CN" sz="1400" b="1">
              <a:latin typeface="Tahoma" panose="020B0604030504040204" pitchFamily="34" charset="0"/>
            </a:endParaRPr>
          </a:p>
        </p:txBody>
      </p:sp>
      <p:sp>
        <p:nvSpPr>
          <p:cNvPr id="155652" name="Rectangle 2"/>
          <p:cNvSpPr>
            <a:spLocks noChangeArrowheads="1"/>
          </p:cNvSpPr>
          <p:nvPr/>
        </p:nvSpPr>
        <p:spPr bwMode="auto">
          <a:xfrm>
            <a:off x="755651" y="1647826"/>
            <a:ext cx="10665883"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25000"/>
              </a:lnSpc>
              <a:buClr>
                <a:schemeClr val="accent2"/>
              </a:buClr>
              <a:buSzPct val="80000"/>
              <a:buFont typeface="Wingdings" panose="05000000000000000000" pitchFamily="2" charset="2"/>
              <a:buBlip>
                <a:blip r:embed="rId1"/>
              </a:buBlip>
            </a:pPr>
            <a:r>
              <a:rPr lang="zh-CN" altLang="en-US" sz="2400">
                <a:latin typeface="微软雅黑" panose="020B0503020204020204" pitchFamily="34" charset="-122"/>
                <a:ea typeface="微软雅黑" panose="020B0503020204020204" pitchFamily="34" charset="-122"/>
              </a:rPr>
              <a:t>边际贡献是指销售收入减去变动成本以后的差额。</a:t>
            </a:r>
            <a:endParaRPr lang="zh-CN" altLang="en-US" sz="2400">
              <a:latin typeface="微软雅黑" panose="020B0503020204020204" pitchFamily="34" charset="-122"/>
              <a:ea typeface="微软雅黑" panose="020B0503020204020204" pitchFamily="34" charset="-122"/>
            </a:endParaRPr>
          </a:p>
          <a:p>
            <a:pPr eaLnBrk="1" hangingPunct="1">
              <a:lnSpc>
                <a:spcPct val="125000"/>
              </a:lnSpc>
              <a:buClr>
                <a:schemeClr val="accent2"/>
              </a:buClr>
              <a:buSzPct val="80000"/>
              <a:buFont typeface="Wingdings" panose="05000000000000000000" pitchFamily="2" charset="2"/>
              <a:buBlip>
                <a:blip r:embed="rId1"/>
              </a:buBlip>
            </a:pPr>
            <a:r>
              <a:rPr lang="zh-CN" altLang="en-US" sz="2400">
                <a:latin typeface="微软雅黑" panose="020B0503020204020204" pitchFamily="34" charset="-122"/>
                <a:ea typeface="微软雅黑" panose="020B0503020204020204" pitchFamily="34" charset="-122"/>
              </a:rPr>
              <a:t>其计算公式为 ：</a:t>
            </a:r>
            <a:r>
              <a:rPr lang="zh-CN" altLang="en-US" sz="2800">
                <a:latin typeface="微软雅黑" panose="020B0503020204020204" pitchFamily="34" charset="-122"/>
                <a:ea typeface="微软雅黑" panose="020B0503020204020204" pitchFamily="34" charset="-122"/>
              </a:rPr>
              <a:t> </a:t>
            </a:r>
            <a:endParaRPr lang="zh-CN" altLang="en-US" sz="2800">
              <a:latin typeface="微软雅黑" panose="020B0503020204020204" pitchFamily="34" charset="-122"/>
              <a:ea typeface="微软雅黑" panose="020B0503020204020204" pitchFamily="34" charset="-122"/>
            </a:endParaRPr>
          </a:p>
        </p:txBody>
      </p:sp>
      <p:sp>
        <p:nvSpPr>
          <p:cNvPr id="14" name="矩形 13"/>
          <p:cNvSpPr>
            <a:spLocks noChangeArrowheads="1"/>
          </p:cNvSpPr>
          <p:nvPr/>
        </p:nvSpPr>
        <p:spPr bwMode="auto">
          <a:xfrm>
            <a:off x="3100917" y="74614"/>
            <a:ext cx="534954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742950" indent="-74295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buFontTx/>
              <a:buNone/>
            </a:pPr>
            <a:r>
              <a:rPr lang="en-US" altLang="zh-CN" sz="3600" b="1" dirty="0" smtClean="0">
                <a:latin typeface="微软雅黑" panose="020B0503020204020204" pitchFamily="34" charset="-122"/>
                <a:ea typeface="微软雅黑" panose="020B0503020204020204" pitchFamily="34" charset="-122"/>
              </a:rPr>
              <a:t>           2.</a:t>
            </a:r>
            <a:r>
              <a:rPr lang="zh-CN" altLang="en-US" sz="3600" b="1" dirty="0" smtClean="0">
                <a:latin typeface="微软雅黑" panose="020B0503020204020204" pitchFamily="34" charset="-122"/>
                <a:ea typeface="微软雅黑" panose="020B0503020204020204" pitchFamily="34" charset="-122"/>
              </a:rPr>
              <a:t>计算</a:t>
            </a:r>
            <a:r>
              <a:rPr lang="zh-CN" altLang="zh-CN" sz="3600" b="1" dirty="0" smtClean="0">
                <a:latin typeface="微软雅黑" panose="020B0503020204020204" pitchFamily="34" charset="-122"/>
                <a:ea typeface="微软雅黑" panose="020B0503020204020204" pitchFamily="34" charset="-122"/>
              </a:rPr>
              <a:t>息</a:t>
            </a:r>
            <a:r>
              <a:rPr lang="zh-CN" altLang="zh-CN" sz="3600" b="1" dirty="0">
                <a:latin typeface="微软雅黑" panose="020B0503020204020204" pitchFamily="34" charset="-122"/>
                <a:ea typeface="微软雅黑" panose="020B0503020204020204" pitchFamily="34" charset="-122"/>
              </a:rPr>
              <a:t>税前利润</a:t>
            </a:r>
            <a:endParaRPr lang="zh-CN" altLang="en-US" sz="3600" b="1" dirty="0">
              <a:latin typeface="微软雅黑" panose="020B0503020204020204" pitchFamily="34" charset="-122"/>
              <a:ea typeface="微软雅黑" panose="020B0503020204020204" pitchFamily="34" charset="-122"/>
            </a:endParaRPr>
          </a:p>
        </p:txBody>
      </p:sp>
      <p:grpSp>
        <p:nvGrpSpPr>
          <p:cNvPr id="2" name="组合 8"/>
          <p:cNvGrpSpPr/>
          <p:nvPr/>
        </p:nvGrpSpPr>
        <p:grpSpPr bwMode="auto">
          <a:xfrm>
            <a:off x="3934885" y="900114"/>
            <a:ext cx="5482167" cy="130175"/>
            <a:chOff x="5475255" y="1143000"/>
            <a:chExt cx="1486646" cy="101600"/>
          </a:xfrm>
        </p:grpSpPr>
        <p:cxnSp>
          <p:nvCxnSpPr>
            <p:cNvPr id="16" name="Straight Connector 30"/>
            <p:cNvCxnSpPr/>
            <p:nvPr/>
          </p:nvCxnSpPr>
          <p:spPr>
            <a:xfrm>
              <a:off x="5475255" y="1143000"/>
              <a:ext cx="1486646"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31"/>
            <p:cNvCxnSpPr/>
            <p:nvPr/>
          </p:nvCxnSpPr>
          <p:spPr>
            <a:xfrm>
              <a:off x="5616458" y="1244600"/>
              <a:ext cx="1185299"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24" name="组合 23"/>
          <p:cNvGrpSpPr/>
          <p:nvPr/>
        </p:nvGrpSpPr>
        <p:grpSpPr bwMode="auto">
          <a:xfrm>
            <a:off x="7352456" y="2222486"/>
            <a:ext cx="4608556" cy="3555443"/>
            <a:chOff x="7736114" y="2735756"/>
            <a:chExt cx="3860800" cy="3556076"/>
          </a:xfrm>
        </p:grpSpPr>
        <p:pic>
          <p:nvPicPr>
            <p:cNvPr id="20" name="Picture 3"/>
            <p:cNvPicPr>
              <a:picLocks noChangeAspect="1"/>
            </p:cNvPicPr>
            <p:nvPr/>
          </p:nvPicPr>
          <p:blipFill>
            <a:blip r:embed="rId2" cstate="print">
              <a:duotone>
                <a:schemeClr val="accent1">
                  <a:shade val="45000"/>
                  <a:satMod val="135000"/>
                </a:schemeClr>
                <a:prstClr val="white"/>
              </a:duotone>
            </a:blip>
            <a:srcRect l="5354" t="8440" r="6203" b="10136"/>
            <a:stretch>
              <a:fillRect/>
            </a:stretch>
          </p:blipFill>
          <p:spPr bwMode="auto">
            <a:xfrm>
              <a:off x="7736114" y="2735756"/>
              <a:ext cx="3860800" cy="3556076"/>
            </a:xfrm>
            <a:prstGeom prst="rect">
              <a:avLst/>
            </a:prstGeom>
            <a:noFill/>
            <a:ln w="9525">
              <a:noFill/>
              <a:miter lim="800000"/>
              <a:headEnd/>
              <a:tailEnd/>
            </a:ln>
          </p:spPr>
        </p:pic>
        <p:sp>
          <p:nvSpPr>
            <p:cNvPr id="70668" name="Rectangle 1"/>
            <p:cNvSpPr>
              <a:spLocks noChangeArrowheads="1"/>
            </p:cNvSpPr>
            <p:nvPr/>
          </p:nvSpPr>
          <p:spPr bwMode="auto">
            <a:xfrm>
              <a:off x="8130478" y="3120751"/>
              <a:ext cx="3012717" cy="2678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2540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ct val="120000"/>
                </a:lnSpc>
                <a:buFontTx/>
                <a:buNone/>
              </a:pPr>
              <a:r>
                <a:rPr lang="zh-CN" altLang="en-US" sz="2000" b="1" i="1">
                  <a:solidFill>
                    <a:srgbClr val="FF0000"/>
                  </a:solidFill>
                  <a:latin typeface="仿宋" panose="02010609060101010101" pitchFamily="49" charset="-122"/>
                  <a:ea typeface="仿宋" panose="02010609060101010101" pitchFamily="49" charset="-122"/>
                  <a:cs typeface="Times New Roman" panose="02020603050405020304" pitchFamily="18" charset="0"/>
                </a:rPr>
                <a:t>Ｍ</a:t>
              </a:r>
              <a:r>
                <a:rPr lang="en-US" altLang="zh-CN" sz="2000" b="1">
                  <a:latin typeface="仿宋" panose="02010609060101010101" pitchFamily="49" charset="-122"/>
                  <a:ea typeface="仿宋" panose="02010609060101010101" pitchFamily="49" charset="-122"/>
                  <a:cs typeface="Times New Roman" panose="02020603050405020304" pitchFamily="18" charset="0"/>
                </a:rPr>
                <a:t>—</a:t>
              </a:r>
              <a:r>
                <a:rPr lang="zh-CN" altLang="en-US" sz="2000" b="1">
                  <a:latin typeface="仿宋" panose="02010609060101010101" pitchFamily="49" charset="-122"/>
                  <a:ea typeface="仿宋" panose="02010609060101010101" pitchFamily="49" charset="-122"/>
                  <a:cs typeface="Times New Roman" panose="02020603050405020304" pitchFamily="18" charset="0"/>
                </a:rPr>
                <a:t>边际贡献总额</a:t>
              </a:r>
              <a:endParaRPr lang="en-US" altLang="zh-CN" sz="2000" b="1">
                <a:latin typeface="仿宋" panose="02010609060101010101" pitchFamily="49" charset="-122"/>
                <a:ea typeface="仿宋" panose="02010609060101010101" pitchFamily="49" charset="-122"/>
                <a:cs typeface="Times New Roman" panose="02020603050405020304" pitchFamily="18" charset="0"/>
              </a:endParaRPr>
            </a:p>
            <a:p>
              <a:pPr>
                <a:lnSpc>
                  <a:spcPct val="120000"/>
                </a:lnSpc>
                <a:buFontTx/>
                <a:buNone/>
              </a:pPr>
              <a:r>
                <a:rPr lang="zh-CN" altLang="zh-CN" sz="2000" b="1" i="1">
                  <a:solidFill>
                    <a:srgbClr val="FF0000"/>
                  </a:solidFill>
                  <a:latin typeface="仿宋" panose="02010609060101010101" pitchFamily="49" charset="-122"/>
                  <a:ea typeface="仿宋" panose="02010609060101010101" pitchFamily="49" charset="-122"/>
                  <a:cs typeface="Times New Roman" panose="02020603050405020304" pitchFamily="18" charset="0"/>
                </a:rPr>
                <a:t>S</a:t>
              </a:r>
              <a:r>
                <a:rPr lang="en-US" altLang="zh-CN" sz="2000" b="1">
                  <a:solidFill>
                    <a:srgbClr val="FF0000"/>
                  </a:solidFill>
                  <a:latin typeface="仿宋" panose="02010609060101010101" pitchFamily="49" charset="-122"/>
                  <a:ea typeface="仿宋" panose="02010609060101010101" pitchFamily="49" charset="-122"/>
                  <a:cs typeface="Times New Roman" panose="02020603050405020304" pitchFamily="18" charset="0"/>
                </a:rPr>
                <a:t> </a:t>
              </a:r>
              <a:r>
                <a:rPr lang="en-US" altLang="zh-CN" sz="2000" b="1">
                  <a:latin typeface="仿宋" panose="02010609060101010101" pitchFamily="49" charset="-122"/>
                  <a:ea typeface="仿宋" panose="02010609060101010101" pitchFamily="49" charset="-122"/>
                  <a:cs typeface="Times New Roman" panose="02020603050405020304" pitchFamily="18" charset="0"/>
                </a:rPr>
                <a:t>—</a:t>
              </a:r>
              <a:r>
                <a:rPr lang="zh-CN" altLang="en-US" sz="2000" b="1">
                  <a:latin typeface="仿宋" panose="02010609060101010101" pitchFamily="49" charset="-122"/>
                  <a:ea typeface="仿宋" panose="02010609060101010101" pitchFamily="49" charset="-122"/>
                  <a:cs typeface="Times New Roman" panose="02020603050405020304" pitchFamily="18" charset="0"/>
                </a:rPr>
                <a:t>总销售收入</a:t>
              </a:r>
              <a:endParaRPr lang="en-US" altLang="zh-CN" sz="2000" b="1">
                <a:latin typeface="仿宋" panose="02010609060101010101" pitchFamily="49" charset="-122"/>
                <a:ea typeface="仿宋" panose="02010609060101010101" pitchFamily="49" charset="-122"/>
                <a:cs typeface="Times New Roman" panose="02020603050405020304" pitchFamily="18" charset="0"/>
              </a:endParaRPr>
            </a:p>
            <a:p>
              <a:pPr>
                <a:lnSpc>
                  <a:spcPct val="120000"/>
                </a:lnSpc>
                <a:buFontTx/>
                <a:buNone/>
              </a:pPr>
              <a:r>
                <a:rPr lang="zh-CN" altLang="zh-CN" sz="2000" b="1" i="1">
                  <a:solidFill>
                    <a:srgbClr val="FF0000"/>
                  </a:solidFill>
                  <a:latin typeface="仿宋" panose="02010609060101010101" pitchFamily="49" charset="-122"/>
                  <a:ea typeface="仿宋" panose="02010609060101010101" pitchFamily="49" charset="-122"/>
                  <a:cs typeface="Times New Roman" panose="02020603050405020304" pitchFamily="18" charset="0"/>
                </a:rPr>
                <a:t>V</a:t>
              </a:r>
              <a:r>
                <a:rPr lang="en-US" altLang="zh-CN" sz="2000" b="1">
                  <a:latin typeface="仿宋" panose="02010609060101010101" pitchFamily="49" charset="-122"/>
                  <a:ea typeface="仿宋" panose="02010609060101010101" pitchFamily="49" charset="-122"/>
                  <a:cs typeface="Times New Roman" panose="02020603050405020304" pitchFamily="18" charset="0"/>
                </a:rPr>
                <a:t> —</a:t>
              </a:r>
              <a:r>
                <a:rPr lang="zh-CN" altLang="en-US" sz="2000" b="1">
                  <a:latin typeface="仿宋" panose="02010609060101010101" pitchFamily="49" charset="-122"/>
                  <a:ea typeface="仿宋" panose="02010609060101010101" pitchFamily="49" charset="-122"/>
                  <a:cs typeface="Times New Roman" panose="02020603050405020304" pitchFamily="18" charset="0"/>
                </a:rPr>
                <a:t>总变动成本</a:t>
              </a:r>
              <a:endParaRPr lang="en-US" altLang="zh-CN" sz="2000" b="1">
                <a:latin typeface="仿宋" panose="02010609060101010101" pitchFamily="49" charset="-122"/>
                <a:ea typeface="仿宋" panose="02010609060101010101" pitchFamily="49" charset="-122"/>
                <a:cs typeface="Times New Roman" panose="02020603050405020304" pitchFamily="18" charset="0"/>
              </a:endParaRPr>
            </a:p>
            <a:p>
              <a:pPr>
                <a:lnSpc>
                  <a:spcPct val="120000"/>
                </a:lnSpc>
                <a:buFontTx/>
                <a:buNone/>
              </a:pPr>
              <a:r>
                <a:rPr lang="zh-CN" altLang="zh-CN" sz="2000" b="1" i="1">
                  <a:solidFill>
                    <a:srgbClr val="FF0000"/>
                  </a:solidFill>
                  <a:latin typeface="仿宋" panose="02010609060101010101" pitchFamily="49" charset="-122"/>
                  <a:ea typeface="仿宋" panose="02010609060101010101" pitchFamily="49" charset="-122"/>
                  <a:cs typeface="Times New Roman" panose="02020603050405020304" pitchFamily="18" charset="0"/>
                </a:rPr>
                <a:t>P</a:t>
              </a:r>
              <a:r>
                <a:rPr lang="en-US" altLang="zh-CN" sz="2000" b="1">
                  <a:solidFill>
                    <a:srgbClr val="FF0000"/>
                  </a:solidFill>
                  <a:latin typeface="仿宋" panose="02010609060101010101" pitchFamily="49" charset="-122"/>
                  <a:ea typeface="仿宋" panose="02010609060101010101" pitchFamily="49" charset="-122"/>
                  <a:cs typeface="Times New Roman" panose="02020603050405020304" pitchFamily="18" charset="0"/>
                </a:rPr>
                <a:t> </a:t>
              </a:r>
              <a:r>
                <a:rPr lang="en-US" altLang="zh-CN" sz="2000" b="1">
                  <a:latin typeface="仿宋" panose="02010609060101010101" pitchFamily="49" charset="-122"/>
                  <a:ea typeface="仿宋" panose="02010609060101010101" pitchFamily="49" charset="-122"/>
                  <a:cs typeface="Times New Roman" panose="02020603050405020304" pitchFamily="18" charset="0"/>
                </a:rPr>
                <a:t>—</a:t>
              </a:r>
              <a:r>
                <a:rPr lang="zh-CN" altLang="en-US" sz="2000" b="1">
                  <a:latin typeface="仿宋" panose="02010609060101010101" pitchFamily="49" charset="-122"/>
                  <a:ea typeface="仿宋" panose="02010609060101010101" pitchFamily="49" charset="-122"/>
                  <a:cs typeface="Times New Roman" panose="02020603050405020304" pitchFamily="18" charset="0"/>
                </a:rPr>
                <a:t>销售单价</a:t>
              </a:r>
              <a:endParaRPr lang="en-US" altLang="zh-CN" sz="2000" b="1">
                <a:latin typeface="仿宋" panose="02010609060101010101" pitchFamily="49" charset="-122"/>
                <a:ea typeface="仿宋" panose="02010609060101010101" pitchFamily="49" charset="-122"/>
                <a:cs typeface="Times New Roman" panose="02020603050405020304" pitchFamily="18" charset="0"/>
              </a:endParaRPr>
            </a:p>
            <a:p>
              <a:pPr>
                <a:lnSpc>
                  <a:spcPct val="120000"/>
                </a:lnSpc>
                <a:buFontTx/>
                <a:buNone/>
              </a:pPr>
              <a:r>
                <a:rPr lang="zh-CN" altLang="zh-CN" sz="2000" b="1" i="1">
                  <a:solidFill>
                    <a:srgbClr val="FF0000"/>
                  </a:solidFill>
                  <a:latin typeface="仿宋" panose="02010609060101010101" pitchFamily="49" charset="-122"/>
                  <a:ea typeface="仿宋" panose="02010609060101010101" pitchFamily="49" charset="-122"/>
                  <a:cs typeface="Times New Roman" panose="02020603050405020304" pitchFamily="18" charset="0"/>
                </a:rPr>
                <a:t>b</a:t>
              </a:r>
              <a:r>
                <a:rPr lang="en-US" altLang="zh-CN" sz="2000" b="1">
                  <a:solidFill>
                    <a:srgbClr val="FF0000"/>
                  </a:solidFill>
                  <a:latin typeface="仿宋" panose="02010609060101010101" pitchFamily="49" charset="-122"/>
                  <a:ea typeface="仿宋" panose="02010609060101010101" pitchFamily="49" charset="-122"/>
                  <a:cs typeface="Times New Roman" panose="02020603050405020304" pitchFamily="18" charset="0"/>
                </a:rPr>
                <a:t> </a:t>
              </a:r>
              <a:r>
                <a:rPr lang="en-US" altLang="zh-CN" sz="2000" b="1">
                  <a:latin typeface="仿宋" panose="02010609060101010101" pitchFamily="49" charset="-122"/>
                  <a:ea typeface="仿宋" panose="02010609060101010101" pitchFamily="49" charset="-122"/>
                  <a:cs typeface="Times New Roman" panose="02020603050405020304" pitchFamily="18" charset="0"/>
                </a:rPr>
                <a:t>—</a:t>
              </a:r>
              <a:r>
                <a:rPr lang="zh-CN" altLang="en-US" sz="2000" b="1">
                  <a:latin typeface="仿宋" panose="02010609060101010101" pitchFamily="49" charset="-122"/>
                  <a:ea typeface="仿宋" panose="02010609060101010101" pitchFamily="49" charset="-122"/>
                  <a:cs typeface="Times New Roman" panose="02020603050405020304" pitchFamily="18" charset="0"/>
                </a:rPr>
                <a:t>单位变动成本</a:t>
              </a:r>
              <a:endParaRPr lang="en-US" altLang="zh-CN" sz="2000" b="1">
                <a:latin typeface="仿宋" panose="02010609060101010101" pitchFamily="49" charset="-122"/>
                <a:ea typeface="仿宋" panose="02010609060101010101" pitchFamily="49" charset="-122"/>
                <a:cs typeface="Times New Roman" panose="02020603050405020304" pitchFamily="18" charset="0"/>
              </a:endParaRPr>
            </a:p>
            <a:p>
              <a:pPr>
                <a:lnSpc>
                  <a:spcPct val="120000"/>
                </a:lnSpc>
                <a:buFontTx/>
                <a:buNone/>
              </a:pPr>
              <a:r>
                <a:rPr lang="zh-CN" altLang="zh-CN" sz="2000" b="1" i="1">
                  <a:solidFill>
                    <a:srgbClr val="FF0000"/>
                  </a:solidFill>
                  <a:latin typeface="仿宋" panose="02010609060101010101" pitchFamily="49" charset="-122"/>
                  <a:ea typeface="仿宋" panose="02010609060101010101" pitchFamily="49" charset="-122"/>
                  <a:cs typeface="Times New Roman" panose="02020603050405020304" pitchFamily="18" charset="0"/>
                </a:rPr>
                <a:t>Q</a:t>
              </a:r>
              <a:r>
                <a:rPr lang="en-US" altLang="zh-CN" sz="2000" b="1">
                  <a:latin typeface="仿宋" panose="02010609060101010101" pitchFamily="49" charset="-122"/>
                  <a:ea typeface="仿宋" panose="02010609060101010101" pitchFamily="49" charset="-122"/>
                  <a:cs typeface="Times New Roman" panose="02020603050405020304" pitchFamily="18" charset="0"/>
                </a:rPr>
                <a:t> —</a:t>
              </a:r>
              <a:r>
                <a:rPr lang="zh-CN" altLang="en-US" sz="2000" b="1">
                  <a:latin typeface="仿宋" panose="02010609060101010101" pitchFamily="49" charset="-122"/>
                  <a:ea typeface="仿宋" panose="02010609060101010101" pitchFamily="49" charset="-122"/>
                  <a:cs typeface="Times New Roman" panose="02020603050405020304" pitchFamily="18" charset="0"/>
                </a:rPr>
                <a:t>产销量</a:t>
              </a:r>
              <a:endParaRPr lang="en-US" altLang="zh-CN" sz="2000" b="1">
                <a:latin typeface="仿宋" panose="02010609060101010101" pitchFamily="49" charset="-122"/>
                <a:ea typeface="仿宋" panose="02010609060101010101" pitchFamily="49" charset="-122"/>
                <a:cs typeface="Times New Roman" panose="02020603050405020304" pitchFamily="18" charset="0"/>
              </a:endParaRPr>
            </a:p>
            <a:p>
              <a:pPr>
                <a:lnSpc>
                  <a:spcPct val="120000"/>
                </a:lnSpc>
                <a:buFontTx/>
                <a:buNone/>
              </a:pPr>
              <a:r>
                <a:rPr lang="zh-CN" altLang="en-US" sz="2000" b="1" i="1">
                  <a:solidFill>
                    <a:srgbClr val="FF0000"/>
                  </a:solidFill>
                  <a:latin typeface="仿宋" panose="02010609060101010101" pitchFamily="49" charset="-122"/>
                  <a:ea typeface="仿宋" panose="02010609060101010101" pitchFamily="49" charset="-122"/>
                  <a:cs typeface="Times New Roman" panose="02020603050405020304" pitchFamily="18" charset="0"/>
                </a:rPr>
                <a:t>ｍ</a:t>
              </a:r>
              <a:r>
                <a:rPr lang="en-US" altLang="zh-CN" sz="2000" b="1">
                  <a:latin typeface="仿宋" panose="02010609060101010101" pitchFamily="49" charset="-122"/>
                  <a:ea typeface="仿宋" panose="02010609060101010101" pitchFamily="49" charset="-122"/>
                  <a:cs typeface="Times New Roman" panose="02020603050405020304" pitchFamily="18" charset="0"/>
                </a:rPr>
                <a:t>—</a:t>
              </a:r>
              <a:r>
                <a:rPr lang="zh-CN" altLang="en-US" sz="2000" b="1">
                  <a:latin typeface="仿宋" panose="02010609060101010101" pitchFamily="49" charset="-122"/>
                  <a:ea typeface="仿宋" panose="02010609060101010101" pitchFamily="49" charset="-122"/>
                  <a:cs typeface="Times New Roman" panose="02020603050405020304" pitchFamily="18" charset="0"/>
                </a:rPr>
                <a:t>单位边际贡献</a:t>
              </a:r>
              <a:endParaRPr lang="zh-CN" altLang="en-US" sz="2000" b="1">
                <a:latin typeface="仿宋" panose="02010609060101010101" pitchFamily="49" charset="-122"/>
                <a:ea typeface="仿宋" panose="02010609060101010101" pitchFamily="49" charset="-122"/>
                <a:cs typeface="Times New Roman" panose="02020603050405020304" pitchFamily="18" charset="0"/>
              </a:endParaRPr>
            </a:p>
          </p:txBody>
        </p:sp>
      </p:grpSp>
      <p:sp>
        <p:nvSpPr>
          <p:cNvPr id="276492" name="矩形 17"/>
          <p:cNvSpPr>
            <a:spLocks noChangeArrowheads="1"/>
          </p:cNvSpPr>
          <p:nvPr/>
        </p:nvSpPr>
        <p:spPr bwMode="auto">
          <a:xfrm>
            <a:off x="239185" y="2730500"/>
            <a:ext cx="7497233" cy="2401888"/>
          </a:xfrm>
          <a:prstGeom prst="rect">
            <a:avLst/>
          </a:prstGeom>
          <a:noFill/>
          <a:ln w="25400">
            <a:solidFill>
              <a:srgbClr val="FFC000"/>
            </a:solidFill>
            <a:prstDash val="sysDash"/>
            <a:miter lim="800000"/>
          </a:ln>
          <a:extLst>
            <a:ext uri="{909E8E84-426E-40DD-AFC4-6F175D3DCCD1}">
              <a14:hiddenFill xmlns:a14="http://schemas.microsoft.com/office/drawing/2010/main">
                <a:solidFill>
                  <a:srgbClr val="FFFFFF"/>
                </a:solidFill>
              </a14:hiddenFill>
            </a:ext>
          </a:extLst>
        </p:spPr>
        <p:txBody>
          <a:bodyPr>
            <a:spAutoFit/>
          </a:bodyPr>
          <a:lstStyle>
            <a:lvl1pPr indent="21463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nSpc>
                <a:spcPct val="150000"/>
              </a:lnSpc>
              <a:buFontTx/>
              <a:buNone/>
            </a:pPr>
            <a:r>
              <a:rPr lang="en-US" altLang="zh-CN" sz="2800" dirty="0">
                <a:latin typeface="微软雅黑" panose="020B0503020204020204" pitchFamily="34" charset="-122"/>
                <a:ea typeface="微软雅黑" panose="020B0503020204020204" pitchFamily="34" charset="-122"/>
                <a:cs typeface="Times New Roman" panose="02020603050405020304" pitchFamily="18" charset="0"/>
              </a:rPr>
              <a:t> </a:t>
            </a:r>
            <a:r>
              <a:rPr lang="zh-CN" altLang="zh-CN" sz="2400" dirty="0">
                <a:latin typeface="微软雅黑" panose="020B0503020204020204" pitchFamily="34" charset="-122"/>
                <a:ea typeface="微软雅黑" panose="020B0503020204020204" pitchFamily="34" charset="-122"/>
                <a:cs typeface="Times New Roman" panose="02020603050405020304" pitchFamily="18" charset="0"/>
              </a:rPr>
              <a:t>边际贡献（</a:t>
            </a:r>
            <a:r>
              <a:rPr lang="zh-CN" altLang="zh-CN" sz="2400" i="1" dirty="0">
                <a:latin typeface="微软雅黑" panose="020B0503020204020204" pitchFamily="34" charset="-122"/>
                <a:ea typeface="微软雅黑" panose="020B0503020204020204" pitchFamily="34" charset="-122"/>
                <a:cs typeface="Times New Roman" panose="02020603050405020304" pitchFamily="18" charset="0"/>
              </a:rPr>
              <a:t>M</a:t>
            </a:r>
            <a:r>
              <a:rPr lang="zh-CN" altLang="zh-CN" sz="2400" dirty="0">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2400" dirty="0">
              <a:latin typeface="微软雅黑" panose="020B0503020204020204" pitchFamily="34" charset="-122"/>
              <a:ea typeface="微软雅黑" panose="020B0503020204020204" pitchFamily="34" charset="-122"/>
              <a:cs typeface="Times New Roman" panose="02020603050405020304" pitchFamily="18" charset="0"/>
            </a:endParaRPr>
          </a:p>
          <a:p>
            <a:pPr>
              <a:lnSpc>
                <a:spcPct val="150000"/>
              </a:lnSpc>
              <a:buFontTx/>
              <a:buNone/>
            </a:pPr>
            <a:r>
              <a:rPr lang="zh-CN" altLang="zh-CN" sz="2400" dirty="0">
                <a:latin typeface="微软雅黑" panose="020B0503020204020204" pitchFamily="34" charset="-122"/>
                <a:ea typeface="微软雅黑" panose="020B0503020204020204" pitchFamily="34" charset="-122"/>
                <a:cs typeface="Times New Roman" panose="02020603050405020304" pitchFamily="18" charset="0"/>
              </a:rPr>
              <a:t>＝销售收入（</a:t>
            </a:r>
            <a:r>
              <a:rPr lang="zh-CN" altLang="zh-CN" sz="2400" i="1" dirty="0">
                <a:latin typeface="微软雅黑" panose="020B0503020204020204" pitchFamily="34" charset="-122"/>
                <a:ea typeface="微软雅黑" panose="020B0503020204020204" pitchFamily="34" charset="-122"/>
                <a:cs typeface="Times New Roman" panose="02020603050405020304" pitchFamily="18" charset="0"/>
              </a:rPr>
              <a:t>S</a:t>
            </a:r>
            <a:r>
              <a:rPr lang="zh-CN" altLang="zh-CN" sz="2400" dirty="0">
                <a:latin typeface="微软雅黑" panose="020B0503020204020204" pitchFamily="34" charset="-122"/>
                <a:ea typeface="微软雅黑" panose="020B0503020204020204" pitchFamily="34" charset="-122"/>
                <a:cs typeface="Times New Roman" panose="02020603050405020304" pitchFamily="18" charset="0"/>
              </a:rPr>
              <a:t>）－变动成本（</a:t>
            </a:r>
            <a:r>
              <a:rPr lang="zh-CN" altLang="zh-CN" sz="2400" i="1" dirty="0">
                <a:latin typeface="微软雅黑" panose="020B0503020204020204" pitchFamily="34" charset="-122"/>
                <a:ea typeface="微软雅黑" panose="020B0503020204020204" pitchFamily="34" charset="-122"/>
                <a:cs typeface="Times New Roman" panose="02020603050405020304" pitchFamily="18" charset="0"/>
              </a:rPr>
              <a:t>V</a:t>
            </a:r>
            <a:r>
              <a:rPr lang="zh-CN" altLang="zh-CN" sz="2400" dirty="0">
                <a:latin typeface="微软雅黑" panose="020B0503020204020204" pitchFamily="34" charset="-122"/>
                <a:ea typeface="微软雅黑" panose="020B0503020204020204" pitchFamily="34" charset="-122"/>
                <a:cs typeface="Times New Roman" panose="02020603050405020304" pitchFamily="18" charset="0"/>
              </a:rPr>
              <a:t>）</a:t>
            </a:r>
            <a:endParaRPr lang="zh-CN" altLang="zh-CN" sz="2400" dirty="0">
              <a:latin typeface="微软雅黑" panose="020B0503020204020204" pitchFamily="34" charset="-122"/>
              <a:ea typeface="微软雅黑" panose="020B0503020204020204" pitchFamily="34" charset="-122"/>
              <a:cs typeface="Times New Roman" panose="02020603050405020304" pitchFamily="18" charset="0"/>
            </a:endParaRPr>
          </a:p>
          <a:p>
            <a:pPr>
              <a:lnSpc>
                <a:spcPct val="150000"/>
              </a:lnSpc>
              <a:buFontTx/>
              <a:buNone/>
            </a:pPr>
            <a:r>
              <a:rPr lang="zh-CN" altLang="zh-CN" sz="2400"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2400" i="1" dirty="0">
                <a:latin typeface="微软雅黑" panose="020B0503020204020204" pitchFamily="34" charset="-122"/>
                <a:ea typeface="微软雅黑" panose="020B0503020204020204" pitchFamily="34" charset="-122"/>
                <a:cs typeface="Times New Roman" panose="02020603050405020304" pitchFamily="18" charset="0"/>
              </a:rPr>
              <a:t>PQ</a:t>
            </a:r>
            <a:r>
              <a:rPr lang="zh-CN" altLang="zh-CN" sz="2400"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2400" i="1" dirty="0">
                <a:latin typeface="微软雅黑" panose="020B0503020204020204" pitchFamily="34" charset="-122"/>
                <a:ea typeface="微软雅黑" panose="020B0503020204020204" pitchFamily="34" charset="-122"/>
                <a:cs typeface="Times New Roman" panose="02020603050405020304" pitchFamily="18" charset="0"/>
              </a:rPr>
              <a:t>bQ</a:t>
            </a:r>
            <a:r>
              <a:rPr lang="zh-CN" altLang="zh-CN" sz="2400"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2400" i="1" dirty="0">
                <a:latin typeface="微软雅黑" panose="020B0503020204020204" pitchFamily="34" charset="-122"/>
                <a:ea typeface="微软雅黑" panose="020B0503020204020204" pitchFamily="34" charset="-122"/>
                <a:cs typeface="Times New Roman" panose="02020603050405020304" pitchFamily="18" charset="0"/>
              </a:rPr>
              <a:t>P</a:t>
            </a:r>
            <a:r>
              <a:rPr lang="zh-CN" altLang="zh-CN" sz="2400"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2400" i="1" dirty="0">
                <a:latin typeface="微软雅黑" panose="020B0503020204020204" pitchFamily="34" charset="-122"/>
                <a:ea typeface="微软雅黑" panose="020B0503020204020204" pitchFamily="34" charset="-122"/>
                <a:cs typeface="Times New Roman" panose="02020603050405020304" pitchFamily="18" charset="0"/>
              </a:rPr>
              <a:t>b</a:t>
            </a:r>
            <a:r>
              <a:rPr lang="zh-CN" altLang="zh-CN" sz="2400"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2400" i="1" dirty="0">
                <a:latin typeface="微软雅黑" panose="020B0503020204020204" pitchFamily="34" charset="-122"/>
                <a:ea typeface="微软雅黑" panose="020B0503020204020204" pitchFamily="34" charset="-122"/>
                <a:cs typeface="Times New Roman" panose="02020603050405020304" pitchFamily="18" charset="0"/>
              </a:rPr>
              <a:t>Q</a:t>
            </a:r>
            <a:endParaRPr lang="en-US" altLang="zh-CN" sz="2400" i="1" dirty="0">
              <a:latin typeface="微软雅黑" panose="020B0503020204020204" pitchFamily="34" charset="-122"/>
              <a:ea typeface="微软雅黑" panose="020B0503020204020204" pitchFamily="34" charset="-122"/>
              <a:cs typeface="Times New Roman" panose="02020603050405020304" pitchFamily="18" charset="0"/>
            </a:endParaRPr>
          </a:p>
          <a:p>
            <a:pPr>
              <a:lnSpc>
                <a:spcPct val="150000"/>
              </a:lnSpc>
              <a:buFontTx/>
              <a:buNone/>
            </a:pPr>
            <a:r>
              <a:rPr lang="zh-CN" altLang="zh-CN" sz="2400"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2400" i="1" dirty="0">
                <a:latin typeface="微软雅黑" panose="020B0503020204020204" pitchFamily="34" charset="-122"/>
                <a:ea typeface="微软雅黑" panose="020B0503020204020204" pitchFamily="34" charset="-122"/>
                <a:cs typeface="Times New Roman" panose="02020603050405020304" pitchFamily="18" charset="0"/>
              </a:rPr>
              <a:t>mQ</a:t>
            </a:r>
            <a:r>
              <a:rPr lang="zh-CN" altLang="zh-CN" sz="2400" dirty="0">
                <a:latin typeface="微软雅黑" panose="020B0503020204020204" pitchFamily="34" charset="-122"/>
                <a:ea typeface="微软雅黑" panose="020B0503020204020204" pitchFamily="34" charset="-122"/>
                <a:cs typeface="Times New Roman" panose="02020603050405020304" pitchFamily="18" charset="0"/>
              </a:rPr>
              <a:t> </a:t>
            </a:r>
            <a:r>
              <a:rPr lang="en-US" altLang="zh-CN" sz="2400"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400" b="1" dirty="0">
                <a:solidFill>
                  <a:srgbClr val="000000"/>
                </a:solidFill>
                <a:latin typeface="VRNRFM+SimSun"/>
                <a:cs typeface="VRNRFM+SimSun"/>
              </a:rPr>
              <a:t>单位边际贡献</a:t>
            </a:r>
            <a:r>
              <a:rPr lang="en-US" altLang="zh-CN" sz="2400" b="1" dirty="0">
                <a:solidFill>
                  <a:srgbClr val="000000"/>
                </a:solidFill>
                <a:latin typeface="VRNRFM+SimSun"/>
                <a:cs typeface="VRNRFM+SimSun"/>
              </a:rPr>
              <a:t>×</a:t>
            </a:r>
            <a:r>
              <a:rPr lang="zh-CN" altLang="en-US" sz="2400" b="1" dirty="0">
                <a:solidFill>
                  <a:srgbClr val="000000"/>
                </a:solidFill>
                <a:latin typeface="VRNRFM+SimSun"/>
                <a:cs typeface="VRNRFM+SimSun"/>
              </a:rPr>
              <a:t>销售量</a:t>
            </a:r>
            <a:endParaRPr lang="zh-CN" altLang="en-US" sz="2400" b="1"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9" name="矩形 18"/>
          <p:cNvSpPr>
            <a:spLocks noChangeArrowheads="1"/>
          </p:cNvSpPr>
          <p:nvPr/>
        </p:nvSpPr>
        <p:spPr bwMode="auto">
          <a:xfrm>
            <a:off x="690034" y="1030289"/>
            <a:ext cx="29001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r>
              <a:rPr lang="zh-CN" altLang="en-US" sz="3200" b="1">
                <a:latin typeface="微软雅黑" panose="020B0503020204020204" pitchFamily="34" charset="-122"/>
                <a:ea typeface="微软雅黑" panose="020B0503020204020204" pitchFamily="34" charset="-122"/>
              </a:rPr>
              <a:t>（</a:t>
            </a:r>
            <a:r>
              <a:rPr lang="en-US" altLang="zh-CN" sz="3200" b="1">
                <a:latin typeface="微软雅黑" panose="020B0503020204020204" pitchFamily="34" charset="-122"/>
                <a:ea typeface="微软雅黑" panose="020B0503020204020204" pitchFamily="34" charset="-122"/>
              </a:rPr>
              <a:t>1</a:t>
            </a:r>
            <a:r>
              <a:rPr lang="zh-CN" altLang="en-US" sz="3200" b="1">
                <a:latin typeface="微软雅黑" panose="020B0503020204020204" pitchFamily="34" charset="-122"/>
                <a:ea typeface="微软雅黑" panose="020B0503020204020204" pitchFamily="34" charset="-122"/>
              </a:rPr>
              <a:t>）边际贡献</a:t>
            </a:r>
            <a:endParaRPr lang="zh-CN" altLang="zh-CN" sz="3200" b="1">
              <a:latin typeface="微软雅黑" panose="020B0503020204020204" pitchFamily="34" charset="-122"/>
              <a:ea typeface="微软雅黑" panose="020B0503020204020204" pitchFamily="34" charset="-122"/>
            </a:endParaRPr>
          </a:p>
        </p:txBody>
      </p:sp>
      <p:sp>
        <p:nvSpPr>
          <p:cNvPr id="15" name="文本框 14"/>
          <p:cNvSpPr txBox="1"/>
          <p:nvPr/>
        </p:nvSpPr>
        <p:spPr>
          <a:xfrm>
            <a:off x="1642918" y="5509197"/>
            <a:ext cx="6093500" cy="461665"/>
          </a:xfrm>
          <a:prstGeom prst="rect">
            <a:avLst/>
          </a:prstGeom>
          <a:noFill/>
        </p:spPr>
        <p:txBody>
          <a:bodyPr wrap="square">
            <a:spAutoFit/>
          </a:bodyPr>
          <a:lstStyle/>
          <a:p>
            <a:r>
              <a:rPr kumimoji="0" lang="zh-CN" altLang="en-US" sz="2400" b="1" i="0" u="none" strike="noStrike" cap="none" normalizeH="0" baseline="0" dirty="0">
                <a:ln>
                  <a:noFill/>
                </a:ln>
                <a:solidFill>
                  <a:srgbClr val="000000"/>
                </a:solidFill>
                <a:effectLst/>
                <a:latin typeface="Arial" panose="020B0604020202020204" pitchFamily="34" charset="0"/>
                <a:cs typeface="宋体" panose="02010600030101010101" pitchFamily="2" charset="-122"/>
              </a:rPr>
              <a:t>单位边际贡献＝单价－单位变动成本 </a:t>
            </a:r>
            <a:endParaRPr lang="zh-CN" altLang="en-US" sz="2400"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slide(fromBottom)">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ox(in)">
                                      <p:cBhvr>
                                        <p:cTn id="18" dur="500"/>
                                        <p:tgtEl>
                                          <p:spTgt spid="19"/>
                                        </p:tgtEl>
                                      </p:cBhvr>
                                    </p:animEffect>
                                  </p:childTnLst>
                                </p:cTn>
                              </p:par>
                              <p:par>
                                <p:cTn id="19" presetID="4" presetClass="entr" presetSubtype="16" fill="hold" grpId="0" nodeType="withEffect">
                                  <p:stCondLst>
                                    <p:cond delay="0"/>
                                  </p:stCondLst>
                                  <p:childTnLst>
                                    <p:set>
                                      <p:cBhvr>
                                        <p:cTn id="20" dur="1" fill="hold">
                                          <p:stCondLst>
                                            <p:cond delay="0"/>
                                          </p:stCondLst>
                                        </p:cTn>
                                        <p:tgtEl>
                                          <p:spTgt spid="155652"/>
                                        </p:tgtEl>
                                        <p:attrNameLst>
                                          <p:attrName>style.visibility</p:attrName>
                                        </p:attrNameLst>
                                      </p:cBhvr>
                                      <p:to>
                                        <p:strVal val="visible"/>
                                      </p:to>
                                    </p:set>
                                    <p:animEffect transition="in" filter="box(in)">
                                      <p:cBhvr>
                                        <p:cTn id="21" dur="500"/>
                                        <p:tgtEl>
                                          <p:spTgt spid="155652"/>
                                        </p:tgtEl>
                                      </p:cBhvr>
                                    </p:animEffect>
                                  </p:childTnLst>
                                </p:cTn>
                              </p:par>
                              <p:par>
                                <p:cTn id="22" presetID="4" presetClass="entr" presetSubtype="16" fill="hold" grpId="0" nodeType="withEffect">
                                  <p:stCondLst>
                                    <p:cond delay="0"/>
                                  </p:stCondLst>
                                  <p:childTnLst>
                                    <p:set>
                                      <p:cBhvr>
                                        <p:cTn id="23" dur="1" fill="hold">
                                          <p:stCondLst>
                                            <p:cond delay="0"/>
                                          </p:stCondLst>
                                        </p:cTn>
                                        <p:tgtEl>
                                          <p:spTgt spid="276492"/>
                                        </p:tgtEl>
                                        <p:attrNameLst>
                                          <p:attrName>style.visibility</p:attrName>
                                        </p:attrNameLst>
                                      </p:cBhvr>
                                      <p:to>
                                        <p:strVal val="visible"/>
                                      </p:to>
                                    </p:set>
                                    <p:animEffect transition="in" filter="box(in)">
                                      <p:cBhvr>
                                        <p:cTn id="24" dur="500"/>
                                        <p:tgtEl>
                                          <p:spTgt spid="276492"/>
                                        </p:tgtEl>
                                      </p:cBhvr>
                                    </p:animEffect>
                                  </p:childTnLst>
                                </p:cTn>
                              </p:par>
                            </p:childTnLst>
                          </p:cTn>
                        </p:par>
                        <p:par>
                          <p:cTn id="25" fill="hold">
                            <p:stCondLst>
                              <p:cond delay="500"/>
                            </p:stCondLst>
                            <p:childTnLst>
                              <p:par>
                                <p:cTn id="26" presetID="12" presetClass="entr" presetSubtype="4"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slide(fromBottom)">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652" grpId="0"/>
      <p:bldP spid="14" grpId="0"/>
      <p:bldP spid="276492" grpId="0" animBg="1"/>
      <p:bldP spid="19"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p:cNvSpPr/>
          <p:nvPr/>
        </p:nvSpPr>
        <p:spPr>
          <a:xfrm>
            <a:off x="0" y="6154738"/>
            <a:ext cx="12192000" cy="70326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70659" name="灯片编号占位符 3"/>
          <p:cNvSpPr txBox="1">
            <a:spLocks noGrp="1" noChangeArrowheads="1"/>
          </p:cNvSpPr>
          <p:nvPr/>
        </p:nvSpPr>
        <p:spPr bwMode="auto">
          <a:xfrm>
            <a:off x="11421534" y="6251575"/>
            <a:ext cx="539751"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eaLnBrk="1" hangingPunct="1">
              <a:buFontTx/>
              <a:buNone/>
            </a:pPr>
            <a:fld id="{349BDE26-8C9A-42E6-86EA-C5AB41A360F0}" type="slidenum">
              <a:rPr lang="zh-CN" altLang="en-US" sz="1400" b="1">
                <a:latin typeface="Tahoma" panose="020B0604030504040204" pitchFamily="34" charset="0"/>
              </a:rPr>
            </a:fld>
            <a:endParaRPr lang="en-US" altLang="zh-CN" sz="1400" b="1">
              <a:latin typeface="Tahoma" panose="020B0604030504040204" pitchFamily="34" charset="0"/>
            </a:endParaRPr>
          </a:p>
        </p:txBody>
      </p:sp>
      <p:sp>
        <p:nvSpPr>
          <p:cNvPr id="14" name="矩形 13"/>
          <p:cNvSpPr>
            <a:spLocks noChangeArrowheads="1"/>
          </p:cNvSpPr>
          <p:nvPr/>
        </p:nvSpPr>
        <p:spPr bwMode="auto">
          <a:xfrm>
            <a:off x="3100917" y="74614"/>
            <a:ext cx="521168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742950" indent="-74295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buFontTx/>
              <a:buNone/>
            </a:pPr>
            <a:r>
              <a:rPr lang="en-US" altLang="zh-CN" sz="3600" b="1" dirty="0" smtClean="0">
                <a:latin typeface="微软雅黑" panose="020B0503020204020204" pitchFamily="34" charset="-122"/>
                <a:ea typeface="微软雅黑" panose="020B0503020204020204" pitchFamily="34" charset="-122"/>
              </a:rPr>
              <a:t>          2</a:t>
            </a:r>
            <a:r>
              <a:rPr lang="en-US" altLang="zh-CN" sz="3600" b="1" dirty="0">
                <a:latin typeface="微软雅黑" panose="020B0503020204020204" pitchFamily="34" charset="-122"/>
                <a:ea typeface="微软雅黑" panose="020B0503020204020204" pitchFamily="34" charset="-122"/>
              </a:rPr>
              <a:t>.</a:t>
            </a:r>
            <a:r>
              <a:rPr lang="zh-CN" altLang="en-US" sz="3600" b="1" dirty="0">
                <a:latin typeface="微软雅黑" panose="020B0503020204020204" pitchFamily="34" charset="-122"/>
                <a:ea typeface="微软雅黑" panose="020B0503020204020204" pitchFamily="34" charset="-122"/>
              </a:rPr>
              <a:t>计算</a:t>
            </a:r>
            <a:r>
              <a:rPr lang="zh-CN" altLang="zh-CN" sz="3600" b="1" dirty="0">
                <a:latin typeface="微软雅黑" panose="020B0503020204020204" pitchFamily="34" charset="-122"/>
                <a:ea typeface="微软雅黑" panose="020B0503020204020204" pitchFamily="34" charset="-122"/>
              </a:rPr>
              <a:t>息税前利润</a:t>
            </a:r>
            <a:endParaRPr lang="zh-CN" altLang="en-US" sz="3600" b="1" dirty="0">
              <a:latin typeface="微软雅黑" panose="020B0503020204020204" pitchFamily="34" charset="-122"/>
              <a:ea typeface="微软雅黑" panose="020B0503020204020204" pitchFamily="34" charset="-122"/>
            </a:endParaRPr>
          </a:p>
        </p:txBody>
      </p:sp>
      <p:grpSp>
        <p:nvGrpSpPr>
          <p:cNvPr id="2" name="组合 8"/>
          <p:cNvGrpSpPr/>
          <p:nvPr/>
        </p:nvGrpSpPr>
        <p:grpSpPr bwMode="auto">
          <a:xfrm>
            <a:off x="3934885" y="900114"/>
            <a:ext cx="5482167" cy="130175"/>
            <a:chOff x="5475255" y="1143000"/>
            <a:chExt cx="1486646" cy="101600"/>
          </a:xfrm>
        </p:grpSpPr>
        <p:cxnSp>
          <p:nvCxnSpPr>
            <p:cNvPr id="16" name="Straight Connector 30"/>
            <p:cNvCxnSpPr/>
            <p:nvPr/>
          </p:nvCxnSpPr>
          <p:spPr>
            <a:xfrm>
              <a:off x="5475255" y="1143000"/>
              <a:ext cx="1486646"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31"/>
            <p:cNvCxnSpPr/>
            <p:nvPr/>
          </p:nvCxnSpPr>
          <p:spPr>
            <a:xfrm>
              <a:off x="5616458" y="1244600"/>
              <a:ext cx="1185299"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9" name="矩形 18"/>
          <p:cNvSpPr>
            <a:spLocks noChangeArrowheads="1"/>
          </p:cNvSpPr>
          <p:nvPr/>
        </p:nvSpPr>
        <p:spPr bwMode="auto">
          <a:xfrm>
            <a:off x="690034" y="1030289"/>
            <a:ext cx="290015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r>
              <a:rPr lang="zh-CN" altLang="en-US" sz="3200" b="1" dirty="0">
                <a:latin typeface="微软雅黑" panose="020B0503020204020204" pitchFamily="34" charset="-122"/>
                <a:ea typeface="微软雅黑" panose="020B0503020204020204" pitchFamily="34" charset="-122"/>
              </a:rPr>
              <a:t>（</a:t>
            </a:r>
            <a:r>
              <a:rPr lang="en-US" altLang="zh-CN" sz="3200" b="1" dirty="0">
                <a:latin typeface="微软雅黑" panose="020B0503020204020204" pitchFamily="34" charset="-122"/>
                <a:ea typeface="微软雅黑" panose="020B0503020204020204" pitchFamily="34" charset="-122"/>
              </a:rPr>
              <a:t>1</a:t>
            </a:r>
            <a:r>
              <a:rPr lang="zh-CN" altLang="en-US" sz="3200" b="1" dirty="0">
                <a:latin typeface="微软雅黑" panose="020B0503020204020204" pitchFamily="34" charset="-122"/>
                <a:ea typeface="微软雅黑" panose="020B0503020204020204" pitchFamily="34" charset="-122"/>
              </a:rPr>
              <a:t>）边际贡献</a:t>
            </a:r>
            <a:endParaRPr lang="zh-CN" altLang="zh-CN" sz="3200" b="1" dirty="0">
              <a:latin typeface="微软雅黑" panose="020B0503020204020204" pitchFamily="34" charset="-122"/>
              <a:ea typeface="微软雅黑" panose="020B0503020204020204" pitchFamily="34" charset="-122"/>
            </a:endParaRPr>
          </a:p>
        </p:txBody>
      </p:sp>
      <p:sp>
        <p:nvSpPr>
          <p:cNvPr id="18" name="文本框 17"/>
          <p:cNvSpPr txBox="1"/>
          <p:nvPr/>
        </p:nvSpPr>
        <p:spPr>
          <a:xfrm>
            <a:off x="2140110" y="1934816"/>
            <a:ext cx="7763670" cy="461665"/>
          </a:xfrm>
          <a:prstGeom prst="rect">
            <a:avLst/>
          </a:prstGeom>
          <a:noFill/>
        </p:spPr>
        <p:txBody>
          <a:bodyPr wrap="square">
            <a:spAutoFit/>
          </a:bodyPr>
          <a:lstStyle/>
          <a:p>
            <a:r>
              <a:rPr lang="zh-CN" altLang="en-US" sz="2400" b="1" dirty="0">
                <a:latin typeface="微软雅黑" panose="020B0503020204020204" pitchFamily="34" charset="-122"/>
                <a:ea typeface="微软雅黑" panose="020B0503020204020204" pitchFamily="34" charset="-122"/>
              </a:rPr>
              <a:t>边际贡献率</a:t>
            </a:r>
            <a:r>
              <a:rPr lang="en-US" altLang="zh-CN" sz="2400" b="1" dirty="0">
                <a:latin typeface="微软雅黑" panose="020B0503020204020204" pitchFamily="34" charset="-122"/>
                <a:ea typeface="微软雅黑" panose="020B0503020204020204" pitchFamily="34" charset="-122"/>
              </a:rPr>
              <a:t>=</a:t>
            </a:r>
            <a:r>
              <a:rPr lang="zh-CN" altLang="en-US" sz="2400" dirty="0"/>
              <a:t>边际贡献</a:t>
            </a:r>
            <a:r>
              <a:rPr lang="en-US" altLang="zh-CN" sz="2400" dirty="0"/>
              <a:t>/</a:t>
            </a:r>
            <a:r>
              <a:rPr lang="zh-CN" altLang="en-US" sz="2400" dirty="0"/>
              <a:t>销售收入＝单位边际贡献</a:t>
            </a:r>
            <a:r>
              <a:rPr lang="en-US" altLang="zh-CN" sz="2400" dirty="0"/>
              <a:t>/</a:t>
            </a:r>
            <a:r>
              <a:rPr lang="zh-CN" altLang="en-US" sz="2400" dirty="0"/>
              <a:t>单价</a:t>
            </a:r>
            <a:endParaRPr lang="en-US" altLang="zh-CN" sz="2400" dirty="0"/>
          </a:p>
        </p:txBody>
      </p:sp>
      <p:sp>
        <p:nvSpPr>
          <p:cNvPr id="21" name="文本框 20"/>
          <p:cNvSpPr txBox="1"/>
          <p:nvPr/>
        </p:nvSpPr>
        <p:spPr>
          <a:xfrm>
            <a:off x="2247804" y="2700293"/>
            <a:ext cx="7548282" cy="461665"/>
          </a:xfrm>
          <a:prstGeom prst="rect">
            <a:avLst/>
          </a:prstGeom>
          <a:noFill/>
        </p:spPr>
        <p:txBody>
          <a:bodyPr wrap="square">
            <a:spAutoFit/>
          </a:bodyPr>
          <a:lstStyle/>
          <a:p>
            <a:r>
              <a:rPr lang="zh-CN" altLang="en-US" sz="2400" b="1" dirty="0"/>
              <a:t>变动成本率</a:t>
            </a:r>
            <a:r>
              <a:rPr lang="en-US" altLang="zh-CN" sz="2400" dirty="0"/>
              <a:t>=</a:t>
            </a:r>
            <a:r>
              <a:rPr lang="zh-CN" altLang="en-US" sz="2400" dirty="0"/>
              <a:t>变动成本</a:t>
            </a:r>
            <a:r>
              <a:rPr lang="en-US" altLang="zh-CN" sz="2400" dirty="0"/>
              <a:t>/</a:t>
            </a:r>
            <a:r>
              <a:rPr lang="zh-CN" altLang="en-US" sz="2400" dirty="0"/>
              <a:t>销售收入＝单位变动成本</a:t>
            </a:r>
            <a:r>
              <a:rPr lang="en-US" altLang="zh-CN" sz="2400" dirty="0"/>
              <a:t>/</a:t>
            </a:r>
            <a:r>
              <a:rPr lang="zh-CN" altLang="en-US" sz="2400" dirty="0"/>
              <a:t>单价</a:t>
            </a:r>
            <a:endParaRPr lang="en-US" altLang="zh-CN" sz="2400" dirty="0"/>
          </a:p>
        </p:txBody>
      </p:sp>
      <p:sp>
        <p:nvSpPr>
          <p:cNvPr id="22" name="文本框 21"/>
          <p:cNvSpPr txBox="1"/>
          <p:nvPr/>
        </p:nvSpPr>
        <p:spPr>
          <a:xfrm>
            <a:off x="3440107" y="3529059"/>
            <a:ext cx="4690879" cy="461665"/>
          </a:xfrm>
          <a:prstGeom prst="rect">
            <a:avLst/>
          </a:prstGeom>
          <a:noFill/>
        </p:spPr>
        <p:txBody>
          <a:bodyPr wrap="square">
            <a:spAutoFit/>
          </a:bodyPr>
          <a:lstStyle/>
          <a:p>
            <a:r>
              <a:rPr lang="zh-CN" altLang="en-US" sz="2400" dirty="0"/>
              <a:t>边际贡献率＋变动成本率＝</a:t>
            </a:r>
            <a:r>
              <a:rPr lang="en-US" altLang="zh-CN" sz="2400" dirty="0"/>
              <a:t>1</a:t>
            </a:r>
            <a:endParaRPr lang="en-US" altLang="zh-CN" sz="2400" dirty="0"/>
          </a:p>
        </p:txBody>
      </p:sp>
      <p:sp>
        <p:nvSpPr>
          <p:cNvPr id="25" name="Rectangle 14"/>
          <p:cNvSpPr>
            <a:spLocks noChangeArrowheads="1"/>
          </p:cNvSpPr>
          <p:nvPr/>
        </p:nvSpPr>
        <p:spPr bwMode="auto">
          <a:xfrm>
            <a:off x="1504732" y="4281380"/>
            <a:ext cx="828251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dirty="0">
                <a:solidFill>
                  <a:srgbClr val="EE0808"/>
                </a:solidFill>
              </a:rPr>
              <a:t>边际贡献另一种计算公式形式：</a:t>
            </a:r>
            <a:endParaRPr lang="zh-CN" altLang="en-US" sz="2400" b="1" dirty="0">
              <a:solidFill>
                <a:srgbClr val="EE0808"/>
              </a:solidFill>
            </a:endParaRPr>
          </a:p>
          <a:p>
            <a:pPr eaLnBrk="1" hangingPunct="1"/>
            <a:r>
              <a:rPr lang="zh-CN" altLang="en-US" sz="2400" b="1" dirty="0"/>
              <a:t> 边际贡献＝销售收入</a:t>
            </a:r>
            <a:r>
              <a:rPr lang="en-US" altLang="zh-CN" sz="2400" b="1" dirty="0"/>
              <a:t>×</a:t>
            </a:r>
            <a:r>
              <a:rPr lang="zh-CN" altLang="en-US" sz="2400" dirty="0"/>
              <a:t>边际贡献率</a:t>
            </a:r>
            <a:endParaRPr lang="en-US" altLang="zh-CN" sz="2400" dirty="0"/>
          </a:p>
          <a:p>
            <a:pPr eaLnBrk="1" hangingPunct="1"/>
            <a:r>
              <a:rPr lang="en-US" altLang="zh-CN" sz="2400" b="1" dirty="0"/>
              <a:t>                =</a:t>
            </a:r>
            <a:r>
              <a:rPr lang="zh-CN" altLang="en-US" sz="2400" b="1" dirty="0"/>
              <a:t>销售收入</a:t>
            </a:r>
            <a:r>
              <a:rPr lang="en-US" altLang="zh-CN" sz="2400" b="1" dirty="0"/>
              <a:t>× </a:t>
            </a:r>
            <a:r>
              <a:rPr lang="zh-CN" altLang="en-US" sz="2400" b="1" dirty="0"/>
              <a:t>（</a:t>
            </a:r>
            <a:r>
              <a:rPr lang="en-US" altLang="zh-CN" sz="2400" b="1" dirty="0"/>
              <a:t>1-</a:t>
            </a:r>
            <a:r>
              <a:rPr lang="zh-CN" altLang="en-US" sz="2400" b="1" dirty="0"/>
              <a:t>变动成本率）</a:t>
            </a:r>
            <a:r>
              <a:rPr lang="zh-CN" altLang="en-US" dirty="0"/>
              <a:t> </a:t>
            </a:r>
            <a:endParaRPr lang="en-US" altLang="zh-CN" dirty="0"/>
          </a:p>
        </p:txBody>
      </p:sp>
      <p:sp>
        <p:nvSpPr>
          <p:cNvPr id="4" name="Rectangle 3"/>
          <p:cNvSpPr>
            <a:spLocks noChangeArrowheads="1"/>
          </p:cNvSpPr>
          <p:nvPr/>
        </p:nvSpPr>
        <p:spPr bwMode="auto">
          <a:xfrm>
            <a:off x="7510072" y="52182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pPr marL="0" marR="0" lvl="0" indent="0" algn="l" defTabSz="914400" rtl="0" eaLnBrk="0" fontAlgn="base" latinLnBrk="0" hangingPunct="0">
              <a:lnSpc>
                <a:spcPct val="100000"/>
              </a:lnSpc>
              <a:spcBef>
                <a:spcPct val="0"/>
              </a:spcBef>
              <a:spcAft>
                <a:spcPct val="0"/>
              </a:spcAft>
              <a:buClrTx/>
              <a:buSzTx/>
              <a:buFontTx/>
              <a:buNone/>
            </a:pPr>
            <a:r>
              <a:rPr kumimoji="0" lang="zh-CN" altLang="zh-CN" sz="800" b="0" i="0" u="none" strike="noStrike" cap="none" normalizeH="0" baseline="0">
                <a:ln>
                  <a:noFill/>
                </a:ln>
                <a:solidFill>
                  <a:schemeClr val="tx1"/>
                </a:solidFill>
                <a:effectLst/>
                <a:latin typeface="Arial" panose="020B0604020202020204" pitchFamily="34" charset="0"/>
              </a:rPr>
              <a:t>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slide(fromBottom)">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box(in)">
                                      <p:cBhvr>
                                        <p:cTn id="1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9"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p:cNvSpPr/>
          <p:nvPr/>
        </p:nvSpPr>
        <p:spPr>
          <a:xfrm>
            <a:off x="0" y="6154738"/>
            <a:ext cx="12192000" cy="703262"/>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a:p>
        </p:txBody>
      </p:sp>
      <p:sp>
        <p:nvSpPr>
          <p:cNvPr id="2" name="灯片编号占位符 1"/>
          <p:cNvSpPr txBox="1">
            <a:spLocks noGrp="1"/>
          </p:cNvSpPr>
          <p:nvPr/>
        </p:nvSpPr>
        <p:spPr>
          <a:xfrm>
            <a:off x="11472333" y="6281739"/>
            <a:ext cx="518584" cy="365125"/>
          </a:xfrm>
          <a:prstGeom prst="rect">
            <a:avLst/>
          </a:prstGeom>
          <a:noFill/>
        </p:spPr>
        <p:txBody>
          <a:bodyPr anchor="ctr"/>
          <a:lstStyle/>
          <a:p>
            <a:pPr algn="ctr" fontAlgn="auto">
              <a:spcBef>
                <a:spcPts val="0"/>
              </a:spcBef>
              <a:spcAft>
                <a:spcPts val="0"/>
              </a:spcAft>
              <a:buFontTx/>
              <a:buNone/>
              <a:defRPr/>
            </a:pPr>
            <a:fld id="{C3170A82-207D-4010-99F1-102413932876}" type="slidenum">
              <a:rPr lang="en-US" sz="1400" b="1">
                <a:latin typeface="+mj-lt"/>
                <a:ea typeface="+mn-ea"/>
              </a:rPr>
            </a:fld>
            <a:endParaRPr lang="en-US" sz="1400" b="1" dirty="0">
              <a:latin typeface="+mj-lt"/>
              <a:ea typeface="+mn-ea"/>
            </a:endParaRPr>
          </a:p>
        </p:txBody>
      </p:sp>
      <p:sp>
        <p:nvSpPr>
          <p:cNvPr id="3" name="矩形 2"/>
          <p:cNvSpPr>
            <a:spLocks noChangeArrowheads="1"/>
          </p:cNvSpPr>
          <p:nvPr/>
        </p:nvSpPr>
        <p:spPr bwMode="auto">
          <a:xfrm>
            <a:off x="3132667" y="15875"/>
            <a:ext cx="507382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742950" indent="-74295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buFontTx/>
              <a:buNone/>
            </a:pPr>
            <a:r>
              <a:rPr lang="en-US" altLang="zh-CN" sz="3600" b="1" dirty="0" smtClean="0">
                <a:latin typeface="微软雅黑" panose="020B0503020204020204" pitchFamily="34" charset="-122"/>
                <a:ea typeface="微软雅黑" panose="020B0503020204020204" pitchFamily="34" charset="-122"/>
              </a:rPr>
              <a:t>         2</a:t>
            </a:r>
            <a:r>
              <a:rPr lang="en-US" altLang="zh-CN" sz="3600" b="1" dirty="0">
                <a:latin typeface="微软雅黑" panose="020B0503020204020204" pitchFamily="34" charset="-122"/>
                <a:ea typeface="微软雅黑" panose="020B0503020204020204" pitchFamily="34" charset="-122"/>
              </a:rPr>
              <a:t>.</a:t>
            </a:r>
            <a:r>
              <a:rPr lang="zh-CN" altLang="en-US" sz="3600" b="1" dirty="0">
                <a:latin typeface="微软雅黑" panose="020B0503020204020204" pitchFamily="34" charset="-122"/>
                <a:ea typeface="微软雅黑" panose="020B0503020204020204" pitchFamily="34" charset="-122"/>
              </a:rPr>
              <a:t>计算</a:t>
            </a:r>
            <a:r>
              <a:rPr lang="zh-CN" altLang="zh-CN" sz="3600" b="1" dirty="0">
                <a:latin typeface="微软雅黑" panose="020B0503020204020204" pitchFamily="34" charset="-122"/>
                <a:ea typeface="微软雅黑" panose="020B0503020204020204" pitchFamily="34" charset="-122"/>
              </a:rPr>
              <a:t>息税前利润</a:t>
            </a:r>
            <a:endParaRPr lang="zh-CN" altLang="en-US" sz="3600" b="1" dirty="0">
              <a:latin typeface="微软雅黑" panose="020B0503020204020204" pitchFamily="34" charset="-122"/>
              <a:ea typeface="微软雅黑" panose="020B0503020204020204" pitchFamily="34" charset="-122"/>
            </a:endParaRPr>
          </a:p>
        </p:txBody>
      </p:sp>
      <p:grpSp>
        <p:nvGrpSpPr>
          <p:cNvPr id="4" name="组合 8"/>
          <p:cNvGrpSpPr/>
          <p:nvPr/>
        </p:nvGrpSpPr>
        <p:grpSpPr bwMode="auto">
          <a:xfrm>
            <a:off x="3845985" y="841376"/>
            <a:ext cx="5617633" cy="131763"/>
            <a:chOff x="5475255" y="1143000"/>
            <a:chExt cx="1486646" cy="101600"/>
          </a:xfrm>
        </p:grpSpPr>
        <p:cxnSp>
          <p:nvCxnSpPr>
            <p:cNvPr id="5" name="Straight Connector 30"/>
            <p:cNvCxnSpPr/>
            <p:nvPr/>
          </p:nvCxnSpPr>
          <p:spPr>
            <a:xfrm>
              <a:off x="5475255" y="1143000"/>
              <a:ext cx="1486646"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31"/>
            <p:cNvCxnSpPr/>
            <p:nvPr/>
          </p:nvCxnSpPr>
          <p:spPr>
            <a:xfrm>
              <a:off x="5616414" y="1244600"/>
              <a:ext cx="1185284"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68609" name="Rectangle 1"/>
          <p:cNvSpPr>
            <a:spLocks noChangeArrowheads="1"/>
          </p:cNvSpPr>
          <p:nvPr/>
        </p:nvSpPr>
        <p:spPr bwMode="auto">
          <a:xfrm>
            <a:off x="770467" y="5534026"/>
            <a:ext cx="631613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2540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r>
              <a:rPr lang="zh-CN" altLang="en-US" sz="2400" i="1">
                <a:latin typeface="微软雅黑" panose="020B0503020204020204" pitchFamily="34" charset="-122"/>
                <a:ea typeface="微软雅黑" panose="020B0503020204020204" pitchFamily="34" charset="-122"/>
                <a:cs typeface="Times New Roman" panose="02020603050405020304" pitchFamily="18" charset="0"/>
              </a:rPr>
              <a:t>公式中，</a:t>
            </a:r>
            <a:r>
              <a:rPr lang="zh-CN" altLang="zh-CN" sz="2400" i="1">
                <a:latin typeface="微软雅黑" panose="020B0503020204020204" pitchFamily="34" charset="-122"/>
                <a:ea typeface="微软雅黑" panose="020B0503020204020204" pitchFamily="34" charset="-122"/>
                <a:cs typeface="Times New Roman" panose="02020603050405020304" pitchFamily="18" charset="0"/>
              </a:rPr>
              <a:t>EBIT</a:t>
            </a:r>
            <a:r>
              <a:rPr lang="en-US" altLang="zh-CN" sz="2400" i="1">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2400">
                <a:latin typeface="微软雅黑" panose="020B0503020204020204" pitchFamily="34" charset="-122"/>
                <a:ea typeface="微软雅黑" panose="020B0503020204020204" pitchFamily="34" charset="-122"/>
                <a:cs typeface="Times New Roman" panose="02020603050405020304" pitchFamily="18" charset="0"/>
              </a:rPr>
              <a:t>息税前利润</a:t>
            </a:r>
            <a:r>
              <a:rPr lang="en-US" altLang="zh-CN" sz="2400" i="1">
                <a:latin typeface="微软雅黑" panose="020B0503020204020204" pitchFamily="34" charset="-122"/>
                <a:ea typeface="微软雅黑" panose="020B0503020204020204" pitchFamily="34" charset="-122"/>
                <a:cs typeface="Times New Roman" panose="02020603050405020304" pitchFamily="18" charset="0"/>
              </a:rPr>
              <a:t>    a—</a:t>
            </a:r>
            <a:r>
              <a:rPr lang="zh-CN" altLang="en-US" sz="2400">
                <a:latin typeface="微软雅黑" panose="020B0503020204020204" pitchFamily="34" charset="-122"/>
                <a:ea typeface="微软雅黑" panose="020B0503020204020204" pitchFamily="34" charset="-122"/>
                <a:cs typeface="Times New Roman" panose="02020603050405020304" pitchFamily="18" charset="0"/>
              </a:rPr>
              <a:t>固定成本</a:t>
            </a:r>
            <a:endParaRPr lang="zh-CN" altLang="en-US" sz="240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8" name="矩形 7"/>
          <p:cNvSpPr>
            <a:spLocks noChangeArrowheads="1"/>
          </p:cNvSpPr>
          <p:nvPr/>
        </p:nvSpPr>
        <p:spPr bwMode="auto">
          <a:xfrm>
            <a:off x="1128185" y="1122364"/>
            <a:ext cx="281038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r>
              <a:rPr lang="en-US" altLang="zh-CN" sz="3200" b="1">
                <a:latin typeface="微软雅黑" panose="020B0503020204020204" pitchFamily="34" charset="-122"/>
                <a:ea typeface="微软雅黑" panose="020B0503020204020204" pitchFamily="34" charset="-122"/>
              </a:rPr>
              <a:t>(2)</a:t>
            </a:r>
            <a:r>
              <a:rPr lang="zh-CN" altLang="zh-CN" sz="3200" b="1">
                <a:latin typeface="微软雅黑" panose="020B0503020204020204" pitchFamily="34" charset="-122"/>
                <a:ea typeface="微软雅黑" panose="020B0503020204020204" pitchFamily="34" charset="-122"/>
                <a:cs typeface="Times New Roman" panose="02020603050405020304" pitchFamily="18" charset="0"/>
              </a:rPr>
              <a:t>息税前利润</a:t>
            </a:r>
            <a:endParaRPr lang="zh-CN" altLang="en-US" sz="3200" b="1">
              <a:latin typeface="微软雅黑" panose="020B0503020204020204" pitchFamily="34" charset="-122"/>
              <a:ea typeface="微软雅黑" panose="020B0503020204020204" pitchFamily="34" charset="-122"/>
            </a:endParaRPr>
          </a:p>
        </p:txBody>
      </p:sp>
      <p:sp>
        <p:nvSpPr>
          <p:cNvPr id="9" name="矩形 8"/>
          <p:cNvSpPr>
            <a:spLocks noChangeArrowheads="1"/>
          </p:cNvSpPr>
          <p:nvPr/>
        </p:nvSpPr>
        <p:spPr bwMode="auto">
          <a:xfrm>
            <a:off x="825500" y="1779589"/>
            <a:ext cx="999066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2540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r>
              <a:rPr lang="zh-CN" altLang="zh-CN" sz="2800">
                <a:latin typeface="微软雅黑" panose="020B0503020204020204" pitchFamily="34" charset="-122"/>
                <a:ea typeface="微软雅黑" panose="020B0503020204020204" pitchFamily="34" charset="-122"/>
                <a:cs typeface="Times New Roman" panose="02020603050405020304" pitchFamily="18" charset="0"/>
              </a:rPr>
              <a:t>息税前利润是指企业支付利息和交纳所得税前的利润。</a:t>
            </a:r>
            <a:endParaRPr lang="en-US" altLang="zh-CN" sz="280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278539" name="矩形 10"/>
          <p:cNvSpPr>
            <a:spLocks noChangeArrowheads="1"/>
          </p:cNvSpPr>
          <p:nvPr/>
        </p:nvSpPr>
        <p:spPr bwMode="auto">
          <a:xfrm>
            <a:off x="469901" y="2852738"/>
            <a:ext cx="6752167" cy="2408237"/>
          </a:xfrm>
          <a:prstGeom prst="rect">
            <a:avLst/>
          </a:prstGeom>
          <a:noFill/>
          <a:ln w="31750">
            <a:solidFill>
              <a:srgbClr val="FFC000"/>
            </a:solidFill>
            <a:prstDash val="sysDash"/>
            <a:miter lim="800000"/>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buFontTx/>
              <a:buNone/>
            </a:pPr>
            <a:r>
              <a:rPr lang="en-US" altLang="zh-CN" sz="2800">
                <a:latin typeface="微软雅黑" panose="020B0503020204020204" pitchFamily="34" charset="-122"/>
                <a:ea typeface="微软雅黑" panose="020B0503020204020204" pitchFamily="34" charset="-122"/>
                <a:cs typeface="Times New Roman" panose="02020603050405020304" pitchFamily="18" charset="0"/>
              </a:rPr>
              <a:t>    </a:t>
            </a:r>
            <a:r>
              <a:rPr lang="zh-CN" altLang="zh-CN" sz="2400">
                <a:latin typeface="微软雅黑" panose="020B0503020204020204" pitchFamily="34" charset="-122"/>
                <a:ea typeface="微软雅黑" panose="020B0503020204020204" pitchFamily="34" charset="-122"/>
                <a:cs typeface="Times New Roman" panose="02020603050405020304" pitchFamily="18" charset="0"/>
              </a:rPr>
              <a:t>息税前利润（</a:t>
            </a:r>
            <a:r>
              <a:rPr lang="zh-CN" altLang="zh-CN" sz="2400" i="1">
                <a:latin typeface="微软雅黑" panose="020B0503020204020204" pitchFamily="34" charset="-122"/>
                <a:ea typeface="微软雅黑" panose="020B0503020204020204" pitchFamily="34" charset="-122"/>
                <a:cs typeface="Times New Roman" panose="02020603050405020304" pitchFamily="18" charset="0"/>
              </a:rPr>
              <a:t>EBIT</a:t>
            </a:r>
            <a:r>
              <a:rPr lang="zh-CN" altLang="zh-CN" sz="2400">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2400">
              <a:latin typeface="微软雅黑" panose="020B0503020204020204" pitchFamily="34" charset="-122"/>
              <a:ea typeface="微软雅黑" panose="020B0503020204020204" pitchFamily="34" charset="-122"/>
              <a:cs typeface="Times New Roman" panose="02020603050405020304" pitchFamily="18" charset="0"/>
            </a:endParaRPr>
          </a:p>
          <a:p>
            <a:pPr eaLnBrk="1" hangingPunct="1">
              <a:lnSpc>
                <a:spcPct val="150000"/>
              </a:lnSpc>
              <a:buFontTx/>
              <a:buNone/>
            </a:pPr>
            <a:r>
              <a:rPr lang="zh-CN" altLang="zh-CN" sz="2400">
                <a:latin typeface="微软雅黑" panose="020B0503020204020204" pitchFamily="34" charset="-122"/>
                <a:ea typeface="微软雅黑" panose="020B0503020204020204" pitchFamily="34" charset="-122"/>
                <a:cs typeface="Times New Roman" panose="02020603050405020304" pitchFamily="18" charset="0"/>
              </a:rPr>
              <a:t>＝销售收入-变动成本-固定成</a:t>
            </a:r>
            <a:r>
              <a:rPr lang="zh-CN" altLang="en-US" sz="2400">
                <a:latin typeface="微软雅黑" panose="020B0503020204020204" pitchFamily="34" charset="-122"/>
                <a:ea typeface="微软雅黑" panose="020B0503020204020204" pitchFamily="34" charset="-122"/>
                <a:cs typeface="Times New Roman" panose="02020603050405020304" pitchFamily="18" charset="0"/>
              </a:rPr>
              <a:t>本</a:t>
            </a:r>
            <a:endParaRPr lang="en-US" altLang="zh-CN" sz="2400">
              <a:latin typeface="微软雅黑" panose="020B0503020204020204" pitchFamily="34" charset="-122"/>
              <a:ea typeface="微软雅黑" panose="020B0503020204020204" pitchFamily="34" charset="-122"/>
              <a:cs typeface="Times New Roman" panose="02020603050405020304" pitchFamily="18" charset="0"/>
            </a:endParaRPr>
          </a:p>
          <a:p>
            <a:pPr eaLnBrk="1" hangingPunct="1">
              <a:lnSpc>
                <a:spcPct val="150000"/>
              </a:lnSpc>
              <a:buFontTx/>
              <a:buNone/>
            </a:pPr>
            <a:r>
              <a:rPr lang="zh-CN" altLang="zh-CN" sz="2400">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2400" i="1">
                <a:latin typeface="微软雅黑" panose="020B0503020204020204" pitchFamily="34" charset="-122"/>
                <a:ea typeface="微软雅黑" panose="020B0503020204020204" pitchFamily="34" charset="-122"/>
                <a:cs typeface="Times New Roman" panose="02020603050405020304" pitchFamily="18" charset="0"/>
              </a:rPr>
              <a:t>PQ</a:t>
            </a:r>
            <a:r>
              <a:rPr lang="zh-CN" altLang="zh-CN" sz="2400">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2400" i="1">
                <a:latin typeface="微软雅黑" panose="020B0503020204020204" pitchFamily="34" charset="-122"/>
                <a:ea typeface="微软雅黑" panose="020B0503020204020204" pitchFamily="34" charset="-122"/>
                <a:cs typeface="Times New Roman" panose="02020603050405020304" pitchFamily="18" charset="0"/>
              </a:rPr>
              <a:t>bQ</a:t>
            </a:r>
            <a:r>
              <a:rPr lang="zh-CN" altLang="zh-CN" sz="2400">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2400" i="1">
                <a:latin typeface="微软雅黑" panose="020B0503020204020204" pitchFamily="34" charset="-122"/>
                <a:ea typeface="微软雅黑" panose="020B0503020204020204" pitchFamily="34" charset="-122"/>
                <a:cs typeface="Times New Roman" panose="02020603050405020304" pitchFamily="18" charset="0"/>
              </a:rPr>
              <a:t>ａ</a:t>
            </a:r>
            <a:r>
              <a:rPr lang="en-US" altLang="zh-CN" sz="2400" i="1">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2400">
                <a:latin typeface="微软雅黑" panose="020B0503020204020204" pitchFamily="34" charset="-122"/>
                <a:ea typeface="微软雅黑" panose="020B0503020204020204" pitchFamily="34" charset="-122"/>
                <a:cs typeface="Times New Roman" panose="02020603050405020304" pitchFamily="18" charset="0"/>
              </a:rPr>
              <a:t> （</a:t>
            </a:r>
            <a:r>
              <a:rPr lang="zh-CN" altLang="zh-CN" sz="2400" i="1">
                <a:latin typeface="微软雅黑" panose="020B0503020204020204" pitchFamily="34" charset="-122"/>
                <a:ea typeface="微软雅黑" panose="020B0503020204020204" pitchFamily="34" charset="-122"/>
                <a:cs typeface="Times New Roman" panose="02020603050405020304" pitchFamily="18" charset="0"/>
              </a:rPr>
              <a:t>P</a:t>
            </a:r>
            <a:r>
              <a:rPr lang="zh-CN" altLang="zh-CN" sz="2400">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2400" i="1">
                <a:latin typeface="微软雅黑" panose="020B0503020204020204" pitchFamily="34" charset="-122"/>
                <a:ea typeface="微软雅黑" panose="020B0503020204020204" pitchFamily="34" charset="-122"/>
                <a:cs typeface="Times New Roman" panose="02020603050405020304" pitchFamily="18" charset="0"/>
              </a:rPr>
              <a:t>b</a:t>
            </a:r>
            <a:r>
              <a:rPr lang="zh-CN" altLang="zh-CN" sz="2400">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2400" i="1">
                <a:latin typeface="微软雅黑" panose="020B0503020204020204" pitchFamily="34" charset="-122"/>
                <a:ea typeface="微软雅黑" panose="020B0503020204020204" pitchFamily="34" charset="-122"/>
                <a:cs typeface="Times New Roman" panose="02020603050405020304" pitchFamily="18" charset="0"/>
              </a:rPr>
              <a:t>Q</a:t>
            </a:r>
            <a:r>
              <a:rPr lang="zh-CN" altLang="zh-CN" sz="2400">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2400" i="1">
                <a:latin typeface="微软雅黑" panose="020B0503020204020204" pitchFamily="34" charset="-122"/>
                <a:ea typeface="微软雅黑" panose="020B0503020204020204" pitchFamily="34" charset="-122"/>
                <a:cs typeface="Times New Roman" panose="02020603050405020304" pitchFamily="18" charset="0"/>
              </a:rPr>
              <a:t>ａ</a:t>
            </a:r>
            <a:endParaRPr lang="en-US" altLang="zh-CN" sz="2400" i="1">
              <a:latin typeface="微软雅黑" panose="020B0503020204020204" pitchFamily="34" charset="-122"/>
              <a:ea typeface="微软雅黑" panose="020B0503020204020204" pitchFamily="34" charset="-122"/>
              <a:cs typeface="Times New Roman" panose="02020603050405020304" pitchFamily="18" charset="0"/>
            </a:endParaRPr>
          </a:p>
          <a:p>
            <a:pPr eaLnBrk="1" hangingPunct="1">
              <a:lnSpc>
                <a:spcPct val="150000"/>
              </a:lnSpc>
              <a:buFontTx/>
              <a:buNone/>
            </a:pPr>
            <a:r>
              <a:rPr lang="zh-CN" altLang="zh-CN" sz="2400">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2400" i="1">
                <a:latin typeface="微软雅黑" panose="020B0503020204020204" pitchFamily="34" charset="-122"/>
                <a:ea typeface="微软雅黑" panose="020B0503020204020204" pitchFamily="34" charset="-122"/>
                <a:cs typeface="Times New Roman" panose="02020603050405020304" pitchFamily="18" charset="0"/>
              </a:rPr>
              <a:t>M</a:t>
            </a:r>
            <a:r>
              <a:rPr lang="zh-CN" altLang="zh-CN" sz="2400">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2400" i="1">
                <a:latin typeface="微软雅黑" panose="020B0503020204020204" pitchFamily="34" charset="-122"/>
                <a:ea typeface="微软雅黑" panose="020B0503020204020204" pitchFamily="34" charset="-122"/>
                <a:cs typeface="Times New Roman" panose="02020603050405020304" pitchFamily="18" charset="0"/>
              </a:rPr>
              <a:t>a</a:t>
            </a:r>
            <a:endParaRPr lang="zh-CN" altLang="en-US" sz="2400">
              <a:latin typeface="Lato" panose="020F0502020204030203"/>
              <a:ea typeface="微软雅黑" panose="020B0503020204020204" pitchFamily="34" charset="-122"/>
              <a:cs typeface="Times New Roman" panose="02020603050405020304" pitchFamily="18" charset="0"/>
            </a:endParaRPr>
          </a:p>
        </p:txBody>
      </p:sp>
      <p:grpSp>
        <p:nvGrpSpPr>
          <p:cNvPr id="28" name="组合 27"/>
          <p:cNvGrpSpPr/>
          <p:nvPr/>
        </p:nvGrpSpPr>
        <p:grpSpPr bwMode="auto">
          <a:xfrm>
            <a:off x="6512984" y="2174876"/>
            <a:ext cx="5477933" cy="4106863"/>
            <a:chOff x="6908800" y="1999932"/>
            <a:chExt cx="4864327" cy="4428309"/>
          </a:xfrm>
        </p:grpSpPr>
        <p:pic>
          <p:nvPicPr>
            <p:cNvPr id="71691" name="图片 26" descr="360截图20180101185531327.jpg"/>
            <p:cNvPicPr>
              <a:picLocks noChangeAspect="1"/>
            </p:cNvPicPr>
            <p:nvPr/>
          </p:nvPicPr>
          <p:blipFill>
            <a:blip r:embed="rId1">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6908800" y="1999932"/>
              <a:ext cx="4864327" cy="4428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92" name="矩形 15"/>
            <p:cNvSpPr>
              <a:spLocks noChangeArrowheads="1"/>
            </p:cNvSpPr>
            <p:nvPr/>
          </p:nvSpPr>
          <p:spPr bwMode="auto">
            <a:xfrm>
              <a:off x="7720774" y="3610693"/>
              <a:ext cx="2996035" cy="142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r>
                <a:rPr lang="zh-CN" altLang="en-US" sz="2800" b="1">
                  <a:solidFill>
                    <a:srgbClr val="FF0000"/>
                  </a:solidFill>
                  <a:latin typeface="微软雅黑" panose="020B0503020204020204" pitchFamily="34" charset="-122"/>
                  <a:ea typeface="微软雅黑" panose="020B0503020204020204" pitchFamily="34" charset="-122"/>
                </a:rPr>
                <a:t>注意：</a:t>
              </a:r>
              <a:r>
                <a:rPr lang="zh-CN" altLang="zh-CN" sz="2600" b="1">
                  <a:latin typeface="仿宋" panose="02010609060101010101" pitchFamily="49" charset="-122"/>
                  <a:ea typeface="仿宋" panose="02010609060101010101" pitchFamily="49" charset="-122"/>
                  <a:cs typeface="Times New Roman" panose="02020603050405020304" pitchFamily="18" charset="0"/>
                </a:rPr>
                <a:t>上式的固定成本和变动成本中不应包括利息费用因素。</a:t>
              </a:r>
              <a:endParaRPr lang="zh-CN" altLang="en-US" sz="2600" b="1">
                <a:latin typeface="仿宋" panose="02010609060101010101" pitchFamily="49" charset="-122"/>
                <a:ea typeface="仿宋" panose="02010609060101010101" pitchFamily="49" charset="-122"/>
              </a:endParaRPr>
            </a:p>
          </p:txBody>
        </p:sp>
      </p:gr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slide(fromBottom)">
                                      <p:cBhvr>
                                        <p:cTn id="7" dur="500"/>
                                        <p:tgtEl>
                                          <p:spTgt spid="3"/>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slide(fromBottom)">
                                      <p:cBhvr>
                                        <p:cTn id="11" dur="500"/>
                                        <p:tgtEl>
                                          <p:spTgt spid="4"/>
                                        </p:tgtEl>
                                      </p:cBhvr>
                                    </p:animEffect>
                                  </p:childTnLst>
                                </p:cTn>
                              </p:par>
                            </p:childTnLst>
                          </p:cTn>
                        </p:par>
                        <p:par>
                          <p:cTn id="12" fill="hold">
                            <p:stCondLst>
                              <p:cond delay="1000"/>
                            </p:stCondLst>
                            <p:childTnLst>
                              <p:par>
                                <p:cTn id="13" presetID="12" presetClass="entr" presetSubtype="4"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slide(fromBottom)">
                                      <p:cBhvr>
                                        <p:cTn id="15" dur="500"/>
                                        <p:tgtEl>
                                          <p:spTgt spid="8"/>
                                        </p:tgtEl>
                                      </p:cBhvr>
                                    </p:animEffect>
                                  </p:childTnLst>
                                </p:cTn>
                              </p:par>
                              <p:par>
                                <p:cTn id="16" presetID="12" presetClass="entr" presetSubtype="4"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slide(fromBottom)">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4" fill="hold" grpId="0" nodeType="clickEffect">
                                  <p:stCondLst>
                                    <p:cond delay="0"/>
                                  </p:stCondLst>
                                  <p:childTnLst>
                                    <p:set>
                                      <p:cBhvr>
                                        <p:cTn id="22" dur="1" fill="hold">
                                          <p:stCondLst>
                                            <p:cond delay="0"/>
                                          </p:stCondLst>
                                        </p:cTn>
                                        <p:tgtEl>
                                          <p:spTgt spid="278539"/>
                                        </p:tgtEl>
                                        <p:attrNameLst>
                                          <p:attrName>style.visibility</p:attrName>
                                        </p:attrNameLst>
                                      </p:cBhvr>
                                      <p:to>
                                        <p:strVal val="visible"/>
                                      </p:to>
                                    </p:set>
                                    <p:animEffect transition="in" filter="slide(fromBottom)">
                                      <p:cBhvr>
                                        <p:cTn id="23" dur="500"/>
                                        <p:tgtEl>
                                          <p:spTgt spid="278539"/>
                                        </p:tgtEl>
                                      </p:cBhvr>
                                    </p:animEffect>
                                  </p:childTnLst>
                                </p:cTn>
                              </p:par>
                              <p:par>
                                <p:cTn id="24" presetID="12" presetClass="entr" presetSubtype="4" fill="hold" grpId="0" nodeType="withEffect">
                                  <p:stCondLst>
                                    <p:cond delay="0"/>
                                  </p:stCondLst>
                                  <p:childTnLst>
                                    <p:set>
                                      <p:cBhvr>
                                        <p:cTn id="25" dur="1" fill="hold">
                                          <p:stCondLst>
                                            <p:cond delay="0"/>
                                          </p:stCondLst>
                                        </p:cTn>
                                        <p:tgtEl>
                                          <p:spTgt spid="68609"/>
                                        </p:tgtEl>
                                        <p:attrNameLst>
                                          <p:attrName>style.visibility</p:attrName>
                                        </p:attrNameLst>
                                      </p:cBhvr>
                                      <p:to>
                                        <p:strVal val="visible"/>
                                      </p:to>
                                    </p:set>
                                    <p:animEffect transition="in" filter="slide(fromBottom)">
                                      <p:cBhvr>
                                        <p:cTn id="26" dur="500"/>
                                        <p:tgtEl>
                                          <p:spTgt spid="68609"/>
                                        </p:tgtEl>
                                      </p:cBhvr>
                                    </p:animEffect>
                                  </p:childTnLst>
                                </p:cTn>
                              </p:par>
                            </p:childTnLst>
                          </p:cTn>
                        </p:par>
                      </p:childTnLst>
                    </p:cTn>
                  </p:par>
                  <p:par>
                    <p:cTn id="27" fill="hold">
                      <p:stCondLst>
                        <p:cond delay="indefinite"/>
                      </p:stCondLst>
                      <p:childTnLst>
                        <p:par>
                          <p:cTn id="28" fill="hold">
                            <p:stCondLst>
                              <p:cond delay="0"/>
                            </p:stCondLst>
                            <p:childTnLst>
                              <p:par>
                                <p:cTn id="29" presetID="8" presetClass="entr" presetSubtype="16"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animEffect transition="in" filter="diamond(in)">
                                      <p:cBhvr>
                                        <p:cTn id="31" dur="10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8609" grpId="0"/>
      <p:bldP spid="8" grpId="0"/>
      <p:bldP spid="9" grpId="0"/>
      <p:bldP spid="278539"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灯片编号占位符 2"/>
          <p:cNvSpPr txBox="1">
            <a:spLocks noGrp="1"/>
          </p:cNvSpPr>
          <p:nvPr/>
        </p:nvSpPr>
        <p:spPr>
          <a:xfrm>
            <a:off x="11311467" y="6224589"/>
            <a:ext cx="520700" cy="365125"/>
          </a:xfrm>
          <a:prstGeom prst="rect">
            <a:avLst/>
          </a:prstGeom>
          <a:noFill/>
        </p:spPr>
        <p:txBody>
          <a:bodyPr anchor="ctr"/>
          <a:lstStyle/>
          <a:p>
            <a:pPr algn="ctr" fontAlgn="auto">
              <a:spcBef>
                <a:spcPts val="0"/>
              </a:spcBef>
              <a:spcAft>
                <a:spcPts val="0"/>
              </a:spcAft>
              <a:buFontTx/>
              <a:buNone/>
              <a:defRPr/>
            </a:pPr>
            <a:fld id="{04D9E937-FDAD-4187-80E0-163AF1B8CFD1}" type="slidenum">
              <a:rPr lang="en-US" sz="1400" b="1">
                <a:solidFill>
                  <a:schemeClr val="bg1"/>
                </a:solidFill>
                <a:latin typeface="+mj-lt"/>
                <a:ea typeface="+mn-ea"/>
              </a:rPr>
            </a:fld>
            <a:endParaRPr lang="en-US" sz="1400" b="1" dirty="0">
              <a:solidFill>
                <a:schemeClr val="bg1"/>
              </a:solidFill>
              <a:latin typeface="+mj-lt"/>
              <a:ea typeface="+mn-ea"/>
            </a:endParaRPr>
          </a:p>
        </p:txBody>
      </p:sp>
      <p:grpSp>
        <p:nvGrpSpPr>
          <p:cNvPr id="2" name="组合 56"/>
          <p:cNvGrpSpPr/>
          <p:nvPr/>
        </p:nvGrpSpPr>
        <p:grpSpPr bwMode="auto">
          <a:xfrm>
            <a:off x="-38100" y="476250"/>
            <a:ext cx="11870267" cy="2973388"/>
            <a:chOff x="3401" y="615586"/>
            <a:chExt cx="11800969" cy="2475210"/>
          </a:xfrm>
        </p:grpSpPr>
        <p:sp>
          <p:nvSpPr>
            <p:cNvPr id="72715" name="Text Box 37"/>
            <p:cNvSpPr txBox="1">
              <a:spLocks noChangeArrowheads="1"/>
            </p:cNvSpPr>
            <p:nvPr/>
          </p:nvSpPr>
          <p:spPr bwMode="auto">
            <a:xfrm>
              <a:off x="1099746" y="1177233"/>
              <a:ext cx="10428959" cy="1475769"/>
            </a:xfrm>
            <a:prstGeom prst="rect">
              <a:avLst/>
            </a:prstGeom>
            <a:noFill/>
            <a:ln w="9525">
              <a:solidFill>
                <a:schemeClr val="bg1"/>
              </a:solidFill>
              <a:miter lim="800000"/>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30000"/>
                </a:lnSpc>
                <a:buFontTx/>
                <a:buNone/>
              </a:pPr>
              <a:r>
                <a:rPr lang="ja-JP" altLang="en-US" sz="2600">
                  <a:latin typeface="微软雅黑" panose="020B0503020204020204" pitchFamily="34" charset="-122"/>
                  <a:ea typeface="微软雅黑" panose="020B0503020204020204" pitchFamily="34" charset="-122"/>
                </a:rPr>
                <a:t>       </a:t>
              </a:r>
              <a:r>
                <a:rPr lang="en-US" altLang="zh-CN" sz="2800">
                  <a:latin typeface="Lato" panose="020F0502020204030203"/>
                </a:rPr>
                <a:t>A</a:t>
              </a:r>
              <a:r>
                <a:rPr lang="zh-CN" altLang="en-US" sz="2800">
                  <a:latin typeface="Lato" panose="020F0502020204030203"/>
                </a:rPr>
                <a:t>企业本年度销售甲产品，销售量为</a:t>
              </a:r>
              <a:r>
                <a:rPr lang="en-US" altLang="zh-CN" sz="2800">
                  <a:latin typeface="Lato" panose="020F0502020204030203"/>
                </a:rPr>
                <a:t>5</a:t>
              </a:r>
              <a:r>
                <a:rPr lang="zh-CN" altLang="en-US" sz="2800">
                  <a:latin typeface="Lato" panose="020F0502020204030203"/>
                </a:rPr>
                <a:t> </a:t>
              </a:r>
              <a:r>
                <a:rPr lang="en-US" altLang="zh-CN" sz="2800">
                  <a:latin typeface="Lato" panose="020F0502020204030203"/>
                </a:rPr>
                <a:t>000</a:t>
              </a:r>
              <a:r>
                <a:rPr lang="zh-CN" altLang="en-US" sz="2800">
                  <a:latin typeface="Lato" panose="020F0502020204030203"/>
                </a:rPr>
                <a:t>件，每件售价为</a:t>
              </a:r>
              <a:r>
                <a:rPr lang="en-US" altLang="zh-CN" sz="2800">
                  <a:latin typeface="Lato" panose="020F0502020204030203"/>
                </a:rPr>
                <a:t>5</a:t>
              </a:r>
              <a:r>
                <a:rPr lang="zh-CN" altLang="en-US" sz="2800">
                  <a:latin typeface="Lato" panose="020F0502020204030203"/>
                </a:rPr>
                <a:t>元，其中固定成本为</a:t>
              </a:r>
              <a:r>
                <a:rPr lang="en-US" altLang="zh-CN" sz="2800">
                  <a:latin typeface="Lato" panose="020F0502020204030203"/>
                </a:rPr>
                <a:t>5</a:t>
              </a:r>
              <a:r>
                <a:rPr lang="zh-CN" altLang="en-US" sz="2800">
                  <a:latin typeface="Lato" panose="020F0502020204030203"/>
                </a:rPr>
                <a:t> </a:t>
              </a:r>
              <a:r>
                <a:rPr lang="en-US" altLang="zh-CN" sz="2800">
                  <a:latin typeface="Lato" panose="020F0502020204030203"/>
                </a:rPr>
                <a:t>000</a:t>
              </a:r>
              <a:r>
                <a:rPr lang="zh-CN" altLang="en-US" sz="2800">
                  <a:latin typeface="Lato" panose="020F0502020204030203"/>
                </a:rPr>
                <a:t>元，单位变动成本为</a:t>
              </a:r>
              <a:r>
                <a:rPr lang="en-US" altLang="zh-CN" sz="2800">
                  <a:latin typeface="Lato" panose="020F0502020204030203"/>
                </a:rPr>
                <a:t>3</a:t>
              </a:r>
              <a:r>
                <a:rPr lang="zh-CN" altLang="en-US" sz="2800">
                  <a:latin typeface="Lato" panose="020F0502020204030203"/>
                </a:rPr>
                <a:t>元</a:t>
              </a:r>
              <a:r>
                <a:rPr lang="en-US" altLang="zh-CN" sz="2800">
                  <a:latin typeface="Lato" panose="020F0502020204030203"/>
                </a:rPr>
                <a:t>/</a:t>
              </a:r>
              <a:r>
                <a:rPr lang="zh-CN" altLang="en-US" sz="2800">
                  <a:latin typeface="Lato" panose="020F0502020204030203"/>
                </a:rPr>
                <a:t>件，试计算本年度</a:t>
              </a:r>
              <a:r>
                <a:rPr lang="en-US" altLang="zh-CN" sz="2800">
                  <a:latin typeface="Lato" panose="020F0502020204030203"/>
                </a:rPr>
                <a:t>A</a:t>
              </a:r>
              <a:r>
                <a:rPr lang="zh-CN" altLang="en-US" sz="2800">
                  <a:latin typeface="Lato" panose="020F0502020204030203"/>
                </a:rPr>
                <a:t>企业的息税前利润。</a:t>
              </a:r>
              <a:endParaRPr lang="zh-CN" altLang="en-US" sz="2800">
                <a:latin typeface="Lato" panose="020F0502020204030203"/>
              </a:endParaRPr>
            </a:p>
          </p:txBody>
        </p:sp>
        <p:grpSp>
          <p:nvGrpSpPr>
            <p:cNvPr id="72716" name="组合 14"/>
            <p:cNvGrpSpPr/>
            <p:nvPr/>
          </p:nvGrpSpPr>
          <p:grpSpPr bwMode="auto">
            <a:xfrm>
              <a:off x="3401" y="615586"/>
              <a:ext cx="11800969" cy="2475210"/>
              <a:chOff x="-122689" y="1367282"/>
              <a:chExt cx="9659062" cy="5592870"/>
            </a:xfrm>
          </p:grpSpPr>
          <p:sp>
            <p:nvSpPr>
              <p:cNvPr id="72717" name="Text Box 3"/>
              <p:cNvSpPr txBox="1">
                <a:spLocks noChangeArrowheads="1"/>
              </p:cNvSpPr>
              <p:nvPr/>
            </p:nvSpPr>
            <p:spPr bwMode="auto">
              <a:xfrm>
                <a:off x="616289" y="2269503"/>
                <a:ext cx="8920084" cy="2752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buFontTx/>
                  <a:buNone/>
                </a:pPr>
                <a:r>
                  <a:rPr lang="zh-CN" altLang="en-US" sz="2800">
                    <a:latin typeface="微软雅黑" panose="020B0503020204020204" pitchFamily="34" charset="-122"/>
                    <a:ea typeface="微软雅黑" panose="020B0503020204020204" pitchFamily="34" charset="-122"/>
                  </a:rPr>
                  <a:t>       </a:t>
                </a:r>
                <a:endParaRPr lang="en-US" altLang="zh-CN" sz="2800">
                  <a:latin typeface="Lato" panose="020F0502020204030203"/>
                </a:endParaRPr>
              </a:p>
              <a:p>
                <a:pPr>
                  <a:buFontTx/>
                  <a:buNone/>
                </a:pPr>
                <a:endParaRPr lang="ja-JP" altLang="en-US" sz="2400">
                  <a:latin typeface="微软雅黑" panose="020B0503020204020204" pitchFamily="34" charset="-122"/>
                  <a:ea typeface="微软雅黑" panose="020B0503020204020204" pitchFamily="34" charset="-122"/>
                </a:endParaRPr>
              </a:p>
              <a:p>
                <a:pPr>
                  <a:buFontTx/>
                  <a:buNone/>
                </a:pPr>
                <a:r>
                  <a:rPr lang="ja-JP" altLang="en-US" sz="2400">
                    <a:latin typeface="微软雅黑" panose="020B0503020204020204" pitchFamily="34" charset="-122"/>
                    <a:ea typeface="微软雅黑" panose="020B0503020204020204" pitchFamily="34" charset="-122"/>
                  </a:rPr>
                  <a:t>　</a:t>
                </a:r>
                <a:endParaRPr lang="ja-JP" altLang="en-US" sz="2400">
                  <a:latin typeface="微软雅黑" panose="020B0503020204020204" pitchFamily="34" charset="-122"/>
                  <a:ea typeface="微软雅黑" panose="020B0503020204020204" pitchFamily="34" charset="-122"/>
                </a:endParaRPr>
              </a:p>
            </p:txBody>
          </p:sp>
          <p:sp>
            <p:nvSpPr>
              <p:cNvPr id="72718" name="矩形 8"/>
              <p:cNvSpPr>
                <a:spLocks noChangeArrowheads="1"/>
              </p:cNvSpPr>
              <p:nvPr/>
            </p:nvSpPr>
            <p:spPr bwMode="auto">
              <a:xfrm>
                <a:off x="598605" y="2348878"/>
                <a:ext cx="8748877" cy="4611274"/>
              </a:xfrm>
              <a:prstGeom prst="rect">
                <a:avLst/>
              </a:prstGeom>
              <a:noFill/>
              <a:ln w="25400">
                <a:solidFill>
                  <a:srgbClr val="0070C0"/>
                </a:solidFill>
                <a:miter lim="800000"/>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endParaRPr lang="zh-CN" altLang="en-US" sz="3200">
                  <a:solidFill>
                    <a:srgbClr val="000000"/>
                  </a:solidFill>
                  <a:latin typeface="Lato" panose="020F0502020204030203"/>
                  <a:sym typeface="Arial" panose="020B0604020202020204" pitchFamily="34" charset="0"/>
                </a:endParaRPr>
              </a:p>
            </p:txBody>
          </p:sp>
          <p:grpSp>
            <p:nvGrpSpPr>
              <p:cNvPr id="4" name="组合 11"/>
              <p:cNvGrpSpPr/>
              <p:nvPr/>
            </p:nvGrpSpPr>
            <p:grpSpPr>
              <a:xfrm>
                <a:off x="416496" y="1988840"/>
                <a:ext cx="568751" cy="700092"/>
                <a:chOff x="304800" y="673100"/>
                <a:chExt cx="4000500" cy="4000500"/>
              </a:xfrm>
              <a:effectLst>
                <a:outerShdw blurRad="444500" dist="254000" dir="8100000" algn="tr" rotWithShape="0">
                  <a:prstClr val="black">
                    <a:alpha val="50000"/>
                  </a:prstClr>
                </a:outerShdw>
              </a:effectLst>
            </p:grpSpPr>
            <p:sp>
              <p:nvSpPr>
                <p:cNvPr id="32" name="同心圆 31"/>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dirty="0">
                    <a:solidFill>
                      <a:schemeClr val="tx1"/>
                    </a:solidFill>
                    <a:ea typeface="微软雅黑" panose="020B0503020204020204" pitchFamily="34" charset="-122"/>
                  </a:endParaRPr>
                </a:p>
              </p:txBody>
            </p:sp>
            <p:sp>
              <p:nvSpPr>
                <p:cNvPr id="36" name="椭圆 35"/>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dirty="0">
                    <a:ea typeface="微软雅黑" panose="020B0503020204020204" pitchFamily="34" charset="-122"/>
                  </a:endParaRPr>
                </a:p>
              </p:txBody>
            </p:sp>
          </p:grpSp>
        </p:grpSp>
      </p:grpSp>
      <p:sp>
        <p:nvSpPr>
          <p:cNvPr id="43" name="灯片编号占位符 2"/>
          <p:cNvSpPr txBox="1"/>
          <p:nvPr/>
        </p:nvSpPr>
        <p:spPr>
          <a:xfrm>
            <a:off x="11485034" y="6327776"/>
            <a:ext cx="495300" cy="354013"/>
          </a:xfrm>
          <a:prstGeom prst="rect">
            <a:avLst/>
          </a:prstGeom>
        </p:spPr>
        <p:txBody>
          <a:bodyPr anchor="ctr"/>
          <a:lstStyle/>
          <a:p>
            <a:pPr algn="ctr" fontAlgn="auto">
              <a:spcBef>
                <a:spcPts val="0"/>
              </a:spcBef>
              <a:spcAft>
                <a:spcPts val="0"/>
              </a:spcAft>
              <a:buFontTx/>
              <a:buNone/>
              <a:defRPr/>
            </a:pPr>
            <a:fld id="{0A690A48-0618-45AC-9AC7-6D6E79947FC8}" type="slidenum">
              <a:rPr lang="en-US" sz="1400" b="1">
                <a:latin typeface="+mj-lt"/>
                <a:ea typeface="+mn-ea"/>
              </a:rPr>
            </a:fld>
            <a:endParaRPr lang="en-US" sz="1400" b="1" dirty="0">
              <a:latin typeface="+mj-lt"/>
              <a:ea typeface="+mn-ea"/>
            </a:endParaRPr>
          </a:p>
        </p:txBody>
      </p:sp>
      <p:grpSp>
        <p:nvGrpSpPr>
          <p:cNvPr id="10" name="组合 51"/>
          <p:cNvGrpSpPr/>
          <p:nvPr/>
        </p:nvGrpSpPr>
        <p:grpSpPr bwMode="auto">
          <a:xfrm>
            <a:off x="3744385" y="855664"/>
            <a:ext cx="6038849" cy="128587"/>
            <a:chOff x="5475255" y="1143000"/>
            <a:chExt cx="1486646" cy="101600"/>
          </a:xfrm>
        </p:grpSpPr>
        <p:cxnSp>
          <p:nvCxnSpPr>
            <p:cNvPr id="56" name="Straight Connector 30"/>
            <p:cNvCxnSpPr/>
            <p:nvPr/>
          </p:nvCxnSpPr>
          <p:spPr>
            <a:xfrm>
              <a:off x="5475255" y="1143000"/>
              <a:ext cx="1486646"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8" name="Straight Connector 31"/>
            <p:cNvCxnSpPr/>
            <p:nvPr/>
          </p:nvCxnSpPr>
          <p:spPr>
            <a:xfrm>
              <a:off x="5616468" y="1244600"/>
              <a:ext cx="1185461"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52" name="矩形 51"/>
          <p:cNvSpPr>
            <a:spLocks noChangeArrowheads="1"/>
          </p:cNvSpPr>
          <p:nvPr/>
        </p:nvSpPr>
        <p:spPr bwMode="auto">
          <a:xfrm>
            <a:off x="2832100" y="30164"/>
            <a:ext cx="562525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742950" indent="-74295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50000"/>
              </a:lnSpc>
              <a:buFontTx/>
              <a:buNone/>
            </a:pPr>
            <a:r>
              <a:rPr lang="en-US" altLang="zh-CN" sz="3600" b="1" dirty="0" smtClean="0">
                <a:latin typeface="微软雅黑" panose="020B0503020204020204" pitchFamily="34" charset="-122"/>
                <a:ea typeface="微软雅黑" panose="020B0503020204020204" pitchFamily="34" charset="-122"/>
              </a:rPr>
              <a:t>             2</a:t>
            </a:r>
            <a:r>
              <a:rPr lang="en-US" altLang="zh-CN" sz="3600" b="1" dirty="0">
                <a:latin typeface="微软雅黑" panose="020B0503020204020204" pitchFamily="34" charset="-122"/>
                <a:ea typeface="微软雅黑" panose="020B0503020204020204" pitchFamily="34" charset="-122"/>
              </a:rPr>
              <a:t>.</a:t>
            </a:r>
            <a:r>
              <a:rPr lang="zh-CN" altLang="en-US" sz="3600" b="1" dirty="0">
                <a:latin typeface="微软雅黑" panose="020B0503020204020204" pitchFamily="34" charset="-122"/>
                <a:ea typeface="微软雅黑" panose="020B0503020204020204" pitchFamily="34" charset="-122"/>
              </a:rPr>
              <a:t>计算</a:t>
            </a:r>
            <a:r>
              <a:rPr lang="zh-CN" altLang="zh-CN" sz="3600" b="1" dirty="0">
                <a:latin typeface="微软雅黑" panose="020B0503020204020204" pitchFamily="34" charset="-122"/>
                <a:ea typeface="微软雅黑" panose="020B0503020204020204" pitchFamily="34" charset="-122"/>
              </a:rPr>
              <a:t>息税前利润</a:t>
            </a:r>
            <a:endParaRPr lang="zh-CN" altLang="en-US" sz="3600" b="1" dirty="0">
              <a:latin typeface="微软雅黑" panose="020B0503020204020204" pitchFamily="34" charset="-122"/>
              <a:ea typeface="微软雅黑" panose="020B0503020204020204" pitchFamily="34" charset="-122"/>
            </a:endParaRPr>
          </a:p>
        </p:txBody>
      </p:sp>
      <p:sp>
        <p:nvSpPr>
          <p:cNvPr id="279566" name="Rectangle 1"/>
          <p:cNvSpPr>
            <a:spLocks noChangeArrowheads="1"/>
          </p:cNvSpPr>
          <p:nvPr/>
        </p:nvSpPr>
        <p:spPr bwMode="auto">
          <a:xfrm>
            <a:off x="4318001" y="3659189"/>
            <a:ext cx="7514167" cy="231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2540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30000"/>
              </a:lnSpc>
              <a:buFontTx/>
              <a:buNone/>
            </a:pPr>
            <a:r>
              <a:rPr lang="zh-CN" altLang="en-US" sz="2800">
                <a:latin typeface="微软雅黑" panose="020B0503020204020204" pitchFamily="34" charset="-122"/>
                <a:ea typeface="微软雅黑" panose="020B0503020204020204" pitchFamily="34" charset="-122"/>
                <a:cs typeface="Times New Roman" panose="02020603050405020304" pitchFamily="18" charset="0"/>
              </a:rPr>
              <a:t>解析：息税前利润（</a:t>
            </a:r>
            <a:r>
              <a:rPr lang="zh-CN" altLang="zh-CN" sz="2800" i="1">
                <a:latin typeface="微软雅黑" panose="020B0503020204020204" pitchFamily="34" charset="-122"/>
                <a:ea typeface="微软雅黑" panose="020B0503020204020204" pitchFamily="34" charset="-122"/>
                <a:cs typeface="Times New Roman" panose="02020603050405020304" pitchFamily="18" charset="0"/>
              </a:rPr>
              <a:t>EBIT</a:t>
            </a:r>
            <a:r>
              <a:rPr lang="zh-CN" altLang="en-US" sz="2800">
                <a:latin typeface="微软雅黑" panose="020B0503020204020204" pitchFamily="34" charset="-122"/>
                <a:ea typeface="微软雅黑" panose="020B0503020204020204" pitchFamily="34" charset="-122"/>
                <a:cs typeface="Times New Roman" panose="02020603050405020304" pitchFamily="18" charset="0"/>
              </a:rPr>
              <a:t>）</a:t>
            </a:r>
            <a:endParaRPr lang="en-US" altLang="zh-CN" sz="2800">
              <a:latin typeface="微软雅黑" panose="020B0503020204020204" pitchFamily="34" charset="-122"/>
              <a:ea typeface="微软雅黑" panose="020B0503020204020204" pitchFamily="34" charset="-122"/>
              <a:cs typeface="Times New Roman" panose="02020603050405020304" pitchFamily="18" charset="0"/>
            </a:endParaRPr>
          </a:p>
          <a:p>
            <a:pPr eaLnBrk="1" hangingPunct="1">
              <a:lnSpc>
                <a:spcPct val="130000"/>
              </a:lnSpc>
              <a:buFontTx/>
              <a:buNone/>
            </a:pPr>
            <a:r>
              <a:rPr lang="en-US" altLang="zh-CN" sz="2800">
                <a:latin typeface="微软雅黑" panose="020B0503020204020204" pitchFamily="34" charset="-122"/>
                <a:ea typeface="微软雅黑" panose="020B0503020204020204" pitchFamily="34" charset="-122"/>
                <a:cs typeface="Times New Roman" panose="02020603050405020304" pitchFamily="18" charset="0"/>
              </a:rPr>
              <a:t>      </a:t>
            </a:r>
            <a:r>
              <a:rPr lang="zh-CN" altLang="en-US" sz="2800">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2800" i="1">
                <a:latin typeface="微软雅黑" panose="020B0503020204020204" pitchFamily="34" charset="-122"/>
                <a:ea typeface="微软雅黑" panose="020B0503020204020204" pitchFamily="34" charset="-122"/>
                <a:cs typeface="Times New Roman" panose="02020603050405020304" pitchFamily="18" charset="0"/>
              </a:rPr>
              <a:t>P</a:t>
            </a:r>
            <a:r>
              <a:rPr lang="zh-CN" altLang="zh-CN" sz="2800">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2800" i="1">
                <a:latin typeface="微软雅黑" panose="020B0503020204020204" pitchFamily="34" charset="-122"/>
                <a:ea typeface="微软雅黑" panose="020B0503020204020204" pitchFamily="34" charset="-122"/>
                <a:cs typeface="Times New Roman" panose="02020603050405020304" pitchFamily="18" charset="0"/>
              </a:rPr>
              <a:t>b</a:t>
            </a:r>
            <a:r>
              <a:rPr lang="zh-CN" altLang="en-US" sz="2800">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2800" i="1">
                <a:latin typeface="微软雅黑" panose="020B0503020204020204" pitchFamily="34" charset="-122"/>
                <a:ea typeface="微软雅黑" panose="020B0503020204020204" pitchFamily="34" charset="-122"/>
                <a:cs typeface="Times New Roman" panose="02020603050405020304" pitchFamily="18" charset="0"/>
              </a:rPr>
              <a:t>Q</a:t>
            </a:r>
            <a:r>
              <a:rPr lang="zh-CN" altLang="zh-CN" sz="2800">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2800" i="1">
                <a:latin typeface="微软雅黑" panose="020B0503020204020204" pitchFamily="34" charset="-122"/>
                <a:ea typeface="微软雅黑" panose="020B0503020204020204" pitchFamily="34" charset="-122"/>
                <a:cs typeface="Times New Roman" panose="02020603050405020304" pitchFamily="18" charset="0"/>
              </a:rPr>
              <a:t>a</a:t>
            </a:r>
            <a:endParaRPr lang="en-US" altLang="zh-CN" sz="2800" i="1">
              <a:latin typeface="微软雅黑" panose="020B0503020204020204" pitchFamily="34" charset="-122"/>
              <a:ea typeface="微软雅黑" panose="020B0503020204020204" pitchFamily="34" charset="-122"/>
              <a:cs typeface="Times New Roman" panose="02020603050405020304" pitchFamily="18" charset="0"/>
            </a:endParaRPr>
          </a:p>
          <a:p>
            <a:pPr eaLnBrk="1" hangingPunct="1">
              <a:lnSpc>
                <a:spcPct val="130000"/>
              </a:lnSpc>
              <a:buFontTx/>
              <a:buNone/>
            </a:pPr>
            <a:r>
              <a:rPr lang="en-US" altLang="zh-CN" sz="2800">
                <a:latin typeface="微软雅黑" panose="020B0503020204020204" pitchFamily="34" charset="-122"/>
                <a:ea typeface="微软雅黑" panose="020B0503020204020204" pitchFamily="34" charset="-122"/>
                <a:cs typeface="Times New Roman" panose="02020603050405020304" pitchFamily="18" charset="0"/>
              </a:rPr>
              <a:t>      </a:t>
            </a:r>
            <a:r>
              <a:rPr lang="zh-CN" altLang="en-US" sz="2800">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2800">
                <a:latin typeface="微软雅黑" panose="020B0503020204020204" pitchFamily="34" charset="-122"/>
                <a:ea typeface="微软雅黑" panose="020B0503020204020204" pitchFamily="34" charset="-122"/>
                <a:cs typeface="Times New Roman" panose="02020603050405020304" pitchFamily="18" charset="0"/>
              </a:rPr>
              <a:t>5</a:t>
            </a:r>
            <a:r>
              <a:rPr lang="zh-CN" altLang="en-US" sz="2800">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2800">
                <a:latin typeface="微软雅黑" panose="020B0503020204020204" pitchFamily="34" charset="-122"/>
                <a:ea typeface="微软雅黑" panose="020B0503020204020204" pitchFamily="34" charset="-122"/>
                <a:cs typeface="Times New Roman" panose="02020603050405020304" pitchFamily="18" charset="0"/>
              </a:rPr>
              <a:t>3</a:t>
            </a:r>
            <a:r>
              <a:rPr lang="zh-CN" altLang="en-US" sz="2800">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2800">
                <a:latin typeface="微软雅黑" panose="020B0503020204020204" pitchFamily="34" charset="-122"/>
                <a:ea typeface="微软雅黑" panose="020B0503020204020204" pitchFamily="34" charset="-122"/>
                <a:cs typeface="Times New Roman" panose="02020603050405020304" pitchFamily="18" charset="0"/>
              </a:rPr>
              <a:t>×5 000-5 000</a:t>
            </a:r>
            <a:endParaRPr lang="en-US" altLang="zh-CN" sz="2800">
              <a:latin typeface="微软雅黑" panose="020B0503020204020204" pitchFamily="34" charset="-122"/>
              <a:ea typeface="微软雅黑" panose="020B0503020204020204" pitchFamily="34" charset="-122"/>
              <a:cs typeface="Times New Roman" panose="02020603050405020304" pitchFamily="18" charset="0"/>
            </a:endParaRPr>
          </a:p>
          <a:p>
            <a:pPr eaLnBrk="1" hangingPunct="1">
              <a:lnSpc>
                <a:spcPct val="130000"/>
              </a:lnSpc>
              <a:buFontTx/>
              <a:buNone/>
            </a:pPr>
            <a:r>
              <a:rPr lang="en-US" altLang="zh-CN" sz="2800">
                <a:latin typeface="微软雅黑" panose="020B0503020204020204" pitchFamily="34" charset="-122"/>
                <a:ea typeface="微软雅黑" panose="020B0503020204020204" pitchFamily="34" charset="-122"/>
                <a:cs typeface="Times New Roman" panose="02020603050405020304" pitchFamily="18" charset="0"/>
              </a:rPr>
              <a:t>      </a:t>
            </a:r>
            <a:r>
              <a:rPr lang="zh-CN" altLang="en-US" sz="2800">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2800">
                <a:latin typeface="微软雅黑" panose="020B0503020204020204" pitchFamily="34" charset="-122"/>
                <a:ea typeface="微软雅黑" panose="020B0503020204020204" pitchFamily="34" charset="-122"/>
                <a:cs typeface="Times New Roman" panose="02020603050405020304" pitchFamily="18" charset="0"/>
              </a:rPr>
              <a:t>5 000</a:t>
            </a:r>
            <a:r>
              <a:rPr lang="zh-CN" altLang="en-US" sz="2800">
                <a:latin typeface="微软雅黑" panose="020B0503020204020204" pitchFamily="34" charset="-122"/>
                <a:ea typeface="微软雅黑" panose="020B0503020204020204" pitchFamily="34" charset="-122"/>
                <a:cs typeface="Times New Roman" panose="02020603050405020304" pitchFamily="18" charset="0"/>
              </a:rPr>
              <a:t>（元）</a:t>
            </a:r>
            <a:endParaRPr lang="zh-CN" altLang="en-US" sz="2800">
              <a:latin typeface="微软雅黑" panose="020B0503020204020204" pitchFamily="34" charset="-122"/>
              <a:ea typeface="微软雅黑" panose="020B0503020204020204" pitchFamily="34" charset="-122"/>
              <a:cs typeface="Times New Roman" panose="02020603050405020304" pitchFamily="18" charset="0"/>
            </a:endParaRPr>
          </a:p>
        </p:txBody>
      </p:sp>
      <p:pic>
        <p:nvPicPr>
          <p:cNvPr id="57" name="图片 56" descr="360截图20180101185812037.jpg"/>
          <p:cNvPicPr>
            <a:picLocks noChangeAspect="1"/>
          </p:cNvPicPr>
          <p:nvPr/>
        </p:nvPicPr>
        <p:blipFill>
          <a:blip r:embed="rId1">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bwMode="auto">
          <a:xfrm>
            <a:off x="334433" y="3368676"/>
            <a:ext cx="3691467" cy="3313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over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after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slide(fromBottom)">
                                      <p:cBhvr>
                                        <p:cTn id="7" dur="500"/>
                                        <p:tgtEl>
                                          <p:spTgt spid="52"/>
                                        </p:tgtEl>
                                      </p:cBhvr>
                                    </p:animEffect>
                                  </p:childTnLst>
                                </p:cTn>
                              </p:par>
                            </p:childTnLst>
                          </p:cTn>
                        </p:par>
                        <p:par>
                          <p:cTn id="8" fill="hold">
                            <p:stCondLst>
                              <p:cond delay="500"/>
                            </p:stCondLst>
                            <p:childTnLst>
                              <p:par>
                                <p:cTn id="9" presetID="12" presetClass="entr" presetSubtype="4"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slide(fromBottom)">
                                      <p:cBhvr>
                                        <p:cTn id="11" dur="500"/>
                                        <p:tgtEl>
                                          <p:spTgt spid="10"/>
                                        </p:tgtEl>
                                      </p:cBhvr>
                                    </p:animEffect>
                                  </p:childTnLst>
                                </p:cTn>
                              </p:par>
                            </p:childTnLst>
                          </p:cTn>
                        </p:par>
                        <p:par>
                          <p:cTn id="12" fill="hold">
                            <p:stCondLst>
                              <p:cond delay="1000"/>
                            </p:stCondLst>
                            <p:childTnLst>
                              <p:par>
                                <p:cTn id="13" presetID="12" presetClass="entr" presetSubtype="4"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slide(fromBottom)">
                                      <p:cBhvr>
                                        <p:cTn id="15" dur="500"/>
                                        <p:tgtEl>
                                          <p:spTgt spid="2"/>
                                        </p:tgtEl>
                                      </p:cBhvr>
                                    </p:animEffect>
                                  </p:childTnLst>
                                </p:cTn>
                              </p:par>
                            </p:childTnLst>
                          </p:cTn>
                        </p:par>
                        <p:par>
                          <p:cTn id="16" fill="hold">
                            <p:stCondLst>
                              <p:cond delay="1500"/>
                            </p:stCondLst>
                            <p:childTnLst>
                              <p:par>
                                <p:cTn id="17" presetID="12" presetClass="entr" presetSubtype="4" fill="hold" nodeType="after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slide(fromBottom)">
                                      <p:cBhvr>
                                        <p:cTn id="19" dur="500"/>
                                        <p:tgtEl>
                                          <p:spTgt spid="57"/>
                                        </p:tgtEl>
                                      </p:cBhvr>
                                    </p:animEffect>
                                  </p:childTnLst>
                                </p:cTn>
                              </p:par>
                            </p:childTnLst>
                          </p:cTn>
                        </p:par>
                      </p:childTnLst>
                    </p:cTn>
                  </p:par>
                  <p:par>
                    <p:cTn id="20" fill="hold">
                      <p:stCondLst>
                        <p:cond delay="indefinite"/>
                      </p:stCondLst>
                      <p:childTnLst>
                        <p:par>
                          <p:cTn id="21" fill="hold">
                            <p:stCondLst>
                              <p:cond delay="0"/>
                            </p:stCondLst>
                            <p:childTnLst>
                              <p:par>
                                <p:cTn id="22" presetID="8" presetClass="entr" presetSubtype="16" fill="hold" grpId="0" nodeType="clickEffect">
                                  <p:stCondLst>
                                    <p:cond delay="0"/>
                                  </p:stCondLst>
                                  <p:childTnLst>
                                    <p:set>
                                      <p:cBhvr>
                                        <p:cTn id="23" dur="1" fill="hold">
                                          <p:stCondLst>
                                            <p:cond delay="0"/>
                                          </p:stCondLst>
                                        </p:cTn>
                                        <p:tgtEl>
                                          <p:spTgt spid="279566"/>
                                        </p:tgtEl>
                                        <p:attrNameLst>
                                          <p:attrName>style.visibility</p:attrName>
                                        </p:attrNameLst>
                                      </p:cBhvr>
                                      <p:to>
                                        <p:strVal val="visible"/>
                                      </p:to>
                                    </p:set>
                                    <p:animEffect transition="in" filter="diamond(in)">
                                      <p:cBhvr>
                                        <p:cTn id="24" dur="1000"/>
                                        <p:tgtEl>
                                          <p:spTgt spid="2795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279566"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3" name="矩形 2"/>
          <p:cNvSpPr>
            <a:spLocks noChangeArrowheads="1"/>
          </p:cNvSpPr>
          <p:nvPr/>
        </p:nvSpPr>
        <p:spPr bwMode="auto">
          <a:xfrm>
            <a:off x="3974123" y="337498"/>
            <a:ext cx="480705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3600" b="1" dirty="0" smtClean="0">
                <a:latin typeface="微软雅黑" panose="020B0503020204020204" pitchFamily="34" charset="-122"/>
                <a:ea typeface="微软雅黑" panose="020B0503020204020204" pitchFamily="34" charset="-122"/>
              </a:rPr>
              <a:t>3.</a:t>
            </a:r>
            <a:r>
              <a:rPr lang="zh-CN" altLang="en-US" sz="3600" b="1" dirty="0" smtClean="0">
                <a:latin typeface="微软雅黑" panose="020B0503020204020204" pitchFamily="34" charset="-122"/>
                <a:ea typeface="微软雅黑" panose="020B0503020204020204" pitchFamily="34" charset="-122"/>
              </a:rPr>
              <a:t>计算经营杠杆系数</a:t>
            </a:r>
            <a:endParaRPr lang="zh-CN" altLang="en-US" sz="3600" b="1" dirty="0">
              <a:latin typeface="微软雅黑" panose="020B0503020204020204" pitchFamily="34" charset="-122"/>
              <a:ea typeface="微软雅黑" panose="020B0503020204020204" pitchFamily="34" charset="-122"/>
            </a:endParaRPr>
          </a:p>
        </p:txBody>
      </p:sp>
      <p:sp>
        <p:nvSpPr>
          <p:cNvPr id="4" name="TextBox 3"/>
          <p:cNvSpPr txBox="1">
            <a:spLocks noChangeArrowheads="1"/>
          </p:cNvSpPr>
          <p:nvPr/>
        </p:nvSpPr>
        <p:spPr bwMode="auto">
          <a:xfrm>
            <a:off x="1559860" y="2183781"/>
            <a:ext cx="9305960" cy="1171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6000" tIns="46800" rIns="36000" bIns="46800">
            <a:spAutoFit/>
          </a:bodyPr>
          <a:lstStyle>
            <a:lvl1pPr indent="45720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lnSpc>
                <a:spcPct val="125000"/>
              </a:lnSpc>
            </a:pPr>
            <a:r>
              <a:rPr lang="en-US" altLang="zh-CN" sz="2800" dirty="0">
                <a:latin typeface="微软雅黑" panose="020B0503020204020204" pitchFamily="34" charset="-122"/>
                <a:ea typeface="微软雅黑" panose="020B0503020204020204" pitchFamily="34" charset="-122"/>
              </a:rPr>
              <a:t>  </a:t>
            </a:r>
            <a:r>
              <a:rPr lang="zh-CN" altLang="zh-CN" sz="2800" dirty="0">
                <a:latin typeface="微软雅黑" panose="020B0503020204020204" pitchFamily="34" charset="-122"/>
                <a:ea typeface="微软雅黑" panose="020B0503020204020204" pitchFamily="34" charset="-122"/>
              </a:rPr>
              <a:t>由于</a:t>
            </a:r>
            <a:r>
              <a:rPr lang="zh-CN" altLang="zh-CN" sz="2800" dirty="0">
                <a:solidFill>
                  <a:srgbClr val="FF0000"/>
                </a:solidFill>
                <a:latin typeface="微软雅黑" panose="020B0503020204020204" pitchFamily="34" charset="-122"/>
                <a:ea typeface="微软雅黑" panose="020B0503020204020204" pitchFamily="34" charset="-122"/>
              </a:rPr>
              <a:t>固定成本的</a:t>
            </a:r>
            <a:r>
              <a:rPr lang="zh-CN" altLang="zh-CN" sz="2800" dirty="0">
                <a:latin typeface="微软雅黑" panose="020B0503020204020204" pitchFamily="34" charset="-122"/>
                <a:ea typeface="微软雅黑" panose="020B0503020204020204" pitchFamily="34" charset="-122"/>
              </a:rPr>
              <a:t>存在而导致息税前利润变动率大于产销业务量变动率的杠杆效应。</a:t>
            </a:r>
            <a:endParaRPr lang="zh-CN" altLang="en-US" sz="2800" dirty="0">
              <a:solidFill>
                <a:srgbClr val="000000"/>
              </a:solidFill>
              <a:latin typeface="微软雅黑" panose="020B0503020204020204" pitchFamily="34" charset="-122"/>
              <a:ea typeface="微软雅黑" panose="020B0503020204020204" pitchFamily="34" charset="-122"/>
            </a:endParaRPr>
          </a:p>
        </p:txBody>
      </p:sp>
      <p:sp>
        <p:nvSpPr>
          <p:cNvPr id="80905" name="灯片编号占位符 2"/>
          <p:cNvSpPr>
            <a:spLocks noGrp="1" noChangeArrowheads="1"/>
          </p:cNvSpPr>
          <p:nvPr>
            <p:ph type="sldNum" sz="quarter" idx="12"/>
          </p:nvPr>
        </p:nvSpPr>
        <p:spPr bwMode="auto">
          <a:xfrm>
            <a:off x="10017126" y="6240463"/>
            <a:ext cx="371475" cy="3540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fld id="{12BC7C24-2B88-4553-A278-A3FA6E76F271}" type="slidenum">
              <a:rPr altLang="zh-CN">
                <a:solidFill>
                  <a:srgbClr val="FFFFFF"/>
                </a:solidFill>
                <a:latin typeface="Lato" panose="020F0502020204030203" pitchFamily="34" charset="0"/>
              </a:rPr>
            </a:fld>
            <a:endParaRPr lang="zh-CN" altLang="zh-CN">
              <a:solidFill>
                <a:srgbClr val="FFFFFF"/>
              </a:solidFill>
              <a:latin typeface="Lato" panose="020F0502020204030203" pitchFamily="34" charset="0"/>
            </a:endParaRPr>
          </a:p>
        </p:txBody>
      </p:sp>
      <p:sp>
        <p:nvSpPr>
          <p:cNvPr id="80908" name="矩形 2"/>
          <p:cNvSpPr>
            <a:spLocks noChangeArrowheads="1"/>
          </p:cNvSpPr>
          <p:nvPr/>
        </p:nvSpPr>
        <p:spPr bwMode="auto">
          <a:xfrm>
            <a:off x="1453840" y="1536013"/>
            <a:ext cx="489585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dirty="0" smtClean="0">
                <a:latin typeface="微软雅黑" panose="020B0503020204020204" pitchFamily="34" charset="-122"/>
                <a:ea typeface="微软雅黑" panose="020B0503020204020204" pitchFamily="34" charset="-122"/>
              </a:rPr>
              <a:t>经营</a:t>
            </a:r>
            <a:r>
              <a:rPr lang="zh-CN" altLang="en-US" sz="2800" b="1" dirty="0">
                <a:latin typeface="微软雅黑" panose="020B0503020204020204" pitchFamily="34" charset="-122"/>
                <a:ea typeface="微软雅黑" panose="020B0503020204020204" pitchFamily="34" charset="-122"/>
              </a:rPr>
              <a:t>杠杆概念</a:t>
            </a:r>
            <a:endParaRPr lang="zh-CN" altLang="en-US" sz="2800" b="1" dirty="0">
              <a:latin typeface="微软雅黑" panose="020B0503020204020204" pitchFamily="34" charset="-122"/>
              <a:ea typeface="微软雅黑" panose="020B0503020204020204" pitchFamily="34" charset="-122"/>
            </a:endParaRPr>
          </a:p>
        </p:txBody>
      </p:sp>
      <p:sp>
        <p:nvSpPr>
          <p:cNvPr id="13" name="灯片编号占位符 2"/>
          <p:cNvSpPr txBox="1">
            <a:spLocks noChangeArrowheads="1"/>
          </p:cNvSpPr>
          <p:nvPr/>
        </p:nvSpPr>
        <p:spPr bwMode="auto">
          <a:xfrm>
            <a:off x="10865820" y="6078539"/>
            <a:ext cx="445469" cy="501650"/>
          </a:xfrm>
          <a:prstGeom prst="rect">
            <a:avLst/>
          </a:prstGeom>
        </p:spPr>
        <p:style>
          <a:lnRef idx="0">
            <a:scrgbClr r="0" g="0" b="0"/>
          </a:lnRef>
          <a:fillRef idx="1001">
            <a:schemeClr val="dk2"/>
          </a:fillRef>
          <a:effectRef idx="0">
            <a:scrgbClr r="0" g="0" b="0"/>
          </a:effectRef>
          <a:fontRef idx="major"/>
        </p:style>
        <p:txBody>
          <a:bodyPr anchor="ctr"/>
          <a:lstStyle/>
          <a:p>
            <a:pPr algn="ctr" eaLnBrk="1" hangingPunct="1">
              <a:buFont typeface="Arial" panose="020B0604020202020204" pitchFamily="34" charset="0"/>
              <a:buNone/>
              <a:defRPr/>
            </a:pPr>
            <a:fld id="{2C8EE39D-028C-4E47-A315-3FC4742AADB1}" type="slidenum">
              <a:rPr lang="en-US" altLang="zh-CN" sz="1200" noProof="1" dirty="0">
                <a:solidFill>
                  <a:srgbClr val="FFFFFF"/>
                </a:solidFill>
                <a:latin typeface="Lato" panose="020F0502020204030203"/>
              </a:rPr>
            </a:fld>
            <a:endParaRPr lang="en-US" altLang="zh-CN" sz="1200" noProof="1">
              <a:solidFill>
                <a:srgbClr val="FFFFFF"/>
              </a:solidFill>
              <a:latin typeface="Lato" panose="020F0502020204030203"/>
            </a:endParaRPr>
          </a:p>
        </p:txBody>
      </p:sp>
      <p:grpSp>
        <p:nvGrpSpPr>
          <p:cNvPr id="14" name="组合 13"/>
          <p:cNvGrpSpPr/>
          <p:nvPr/>
        </p:nvGrpSpPr>
        <p:grpSpPr>
          <a:xfrm>
            <a:off x="3765177" y="1069122"/>
            <a:ext cx="5620870" cy="139389"/>
            <a:chOff x="5475255" y="1143000"/>
            <a:chExt cx="1486646" cy="101600"/>
          </a:xfrm>
        </p:grpSpPr>
        <p:cxnSp>
          <p:nvCxnSpPr>
            <p:cNvPr id="15" name="Straight Connector 30"/>
            <p:cNvCxnSpPr/>
            <p:nvPr/>
          </p:nvCxnSpPr>
          <p:spPr>
            <a:xfrm>
              <a:off x="5475255" y="1143000"/>
              <a:ext cx="1486646"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31"/>
            <p:cNvCxnSpPr/>
            <p:nvPr/>
          </p:nvCxnSpPr>
          <p:spPr>
            <a:xfrm>
              <a:off x="5616587" y="1244600"/>
              <a:ext cx="1185333"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2" name="图片 1"/>
          <p:cNvPicPr>
            <a:picLocks noChangeAspect="1"/>
          </p:cNvPicPr>
          <p:nvPr/>
        </p:nvPicPr>
        <p:blipFill>
          <a:blip r:embed="rId1"/>
          <a:stretch>
            <a:fillRect/>
          </a:stretch>
        </p:blipFill>
        <p:spPr>
          <a:xfrm>
            <a:off x="2802456" y="3484169"/>
            <a:ext cx="6056055" cy="3091987"/>
          </a:xfrm>
          <a:prstGeom prst="rect">
            <a:avLst/>
          </a:prstGeom>
        </p:spPr>
      </p:pic>
    </p:spTree>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0908"/>
                                        </p:tgtEl>
                                        <p:attrNameLst>
                                          <p:attrName>style.visibility</p:attrName>
                                        </p:attrNameLst>
                                      </p:cBhvr>
                                      <p:to>
                                        <p:strVal val="visible"/>
                                      </p:to>
                                    </p:set>
                                    <p:animEffect transition="in" filter="barn(inVertical)">
                                      <p:cBhvr>
                                        <p:cTn id="7" dur="500"/>
                                        <p:tgtEl>
                                          <p:spTgt spid="80908"/>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090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646007" y="4476512"/>
            <a:ext cx="3625948" cy="2207099"/>
          </a:xfrm>
          <a:prstGeom prst="rect">
            <a:avLst/>
          </a:prstGeom>
        </p:spPr>
      </p:pic>
      <p:sp>
        <p:nvSpPr>
          <p:cNvPr id="34" name="标题 4"/>
          <p:cNvSpPr txBox="1"/>
          <p:nvPr/>
        </p:nvSpPr>
        <p:spPr>
          <a:xfrm>
            <a:off x="838200" y="438150"/>
            <a:ext cx="10515600" cy="646113"/>
          </a:xfrm>
          <a:prstGeom prst="rect">
            <a:avLst/>
          </a:prstGeom>
        </p:spPr>
        <p:txBody>
          <a:bodyPr>
            <a:spAutoFit/>
          </a:bodyPr>
          <a:lstStyle/>
          <a:p>
            <a:pPr algn="ctr" fontAlgn="auto">
              <a:lnSpc>
                <a:spcPct val="90000"/>
              </a:lnSpc>
              <a:spcAft>
                <a:spcPts val="0"/>
              </a:spcAft>
              <a:defRPr/>
            </a:pPr>
            <a:r>
              <a:rPr lang="zh-CN" altLang="en-US" sz="4000" b="1" dirty="0">
                <a:solidFill>
                  <a:schemeClr val="bg2">
                    <a:lumMod val="50000"/>
                  </a:schemeClr>
                </a:solidFill>
                <a:latin typeface="微软雅黑" panose="020B0503020204020204" pitchFamily="34" charset="-122"/>
                <a:ea typeface="微软雅黑" panose="020B0503020204020204" pitchFamily="34" charset="-122"/>
                <a:cs typeface="+mj-cs"/>
              </a:rPr>
              <a:t>    </a:t>
            </a:r>
            <a:r>
              <a:rPr lang="en-US" altLang="zh-CN" sz="3600" b="1" dirty="0" smtClean="0">
                <a:solidFill>
                  <a:schemeClr val="bg2">
                    <a:lumMod val="50000"/>
                  </a:schemeClr>
                </a:solidFill>
                <a:latin typeface="微软雅黑" panose="020B0503020204020204" pitchFamily="34" charset="-122"/>
                <a:ea typeface="微软雅黑" panose="020B0503020204020204" pitchFamily="34" charset="-122"/>
                <a:cs typeface="+mj-cs"/>
              </a:rPr>
              <a:t>3. </a:t>
            </a:r>
            <a:r>
              <a:rPr lang="zh-CN" altLang="en-US" sz="3600" b="1" dirty="0" smtClean="0">
                <a:solidFill>
                  <a:schemeClr val="bg2">
                    <a:lumMod val="50000"/>
                  </a:schemeClr>
                </a:solidFill>
                <a:latin typeface="微软雅黑" panose="020B0503020204020204" pitchFamily="34" charset="-122"/>
                <a:ea typeface="微软雅黑" panose="020B0503020204020204" pitchFamily="34" charset="-122"/>
                <a:cs typeface="+mj-cs"/>
              </a:rPr>
              <a:t>资本</a:t>
            </a:r>
            <a:r>
              <a:rPr lang="zh-CN" altLang="en-US" sz="3600" b="1" dirty="0">
                <a:solidFill>
                  <a:schemeClr val="bg2">
                    <a:lumMod val="50000"/>
                  </a:schemeClr>
                </a:solidFill>
                <a:latin typeface="微软雅黑" panose="020B0503020204020204" pitchFamily="34" charset="-122"/>
                <a:ea typeface="微软雅黑" panose="020B0503020204020204" pitchFamily="34" charset="-122"/>
                <a:cs typeface="+mj-cs"/>
              </a:rPr>
              <a:t>成本</a:t>
            </a:r>
            <a:r>
              <a:rPr lang="zh-CN" altLang="en-US" sz="3600" b="1" dirty="0" smtClean="0">
                <a:solidFill>
                  <a:schemeClr val="bg2">
                    <a:lumMod val="50000"/>
                  </a:schemeClr>
                </a:solidFill>
                <a:latin typeface="微软雅黑" panose="020B0503020204020204" pitchFamily="34" charset="-122"/>
                <a:ea typeface="微软雅黑" panose="020B0503020204020204" pitchFamily="34" charset="-122"/>
                <a:cs typeface="+mj-cs"/>
              </a:rPr>
              <a:t>的种类</a:t>
            </a:r>
            <a:endParaRPr lang="zh-CN" altLang="en-US" sz="3600" b="1" dirty="0">
              <a:solidFill>
                <a:schemeClr val="bg2">
                  <a:lumMod val="50000"/>
                </a:schemeClr>
              </a:solidFill>
              <a:latin typeface="微软雅黑" panose="020B0503020204020204" pitchFamily="34" charset="-122"/>
              <a:ea typeface="微软雅黑" panose="020B0503020204020204" pitchFamily="34" charset="-122"/>
              <a:cs typeface="+mj-cs"/>
            </a:endParaRPr>
          </a:p>
        </p:txBody>
      </p:sp>
      <p:grpSp>
        <p:nvGrpSpPr>
          <p:cNvPr id="20482" name="组合 36"/>
          <p:cNvGrpSpPr/>
          <p:nvPr/>
        </p:nvGrpSpPr>
        <p:grpSpPr bwMode="auto">
          <a:xfrm>
            <a:off x="3953435" y="1146412"/>
            <a:ext cx="4935071" cy="131526"/>
            <a:chOff x="5357217" y="1143000"/>
            <a:chExt cx="1490133" cy="101600"/>
          </a:xfrm>
        </p:grpSpPr>
        <p:cxnSp>
          <p:nvCxnSpPr>
            <p:cNvPr id="40" name="Straight Connector 30"/>
            <p:cNvCxnSpPr/>
            <p:nvPr/>
          </p:nvCxnSpPr>
          <p:spPr>
            <a:xfrm>
              <a:off x="5357217" y="1143000"/>
              <a:ext cx="1490133"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31"/>
            <p:cNvCxnSpPr/>
            <p:nvPr/>
          </p:nvCxnSpPr>
          <p:spPr>
            <a:xfrm>
              <a:off x="5509516" y="1244600"/>
              <a:ext cx="1185535"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aphicFrame>
        <p:nvGraphicFramePr>
          <p:cNvPr id="2" name="图示 1"/>
          <p:cNvGraphicFramePr/>
          <p:nvPr/>
        </p:nvGraphicFramePr>
        <p:xfrm>
          <a:off x="5773273" y="2442504"/>
          <a:ext cx="4146511" cy="192005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灯片编号占位符 2"/>
          <p:cNvSpPr>
            <a:spLocks noGrp="1"/>
          </p:cNvSpPr>
          <p:nvPr>
            <p:ph type="sldNum" sz="quarter" idx="12"/>
          </p:nvPr>
        </p:nvSpPr>
        <p:spPr>
          <a:xfrm>
            <a:off x="11323638" y="6240463"/>
            <a:ext cx="495300" cy="354012"/>
          </a:xfrm>
        </p:spPr>
        <p:txBody>
          <a:bodyPr/>
          <a:lstStyle/>
          <a:p>
            <a:pPr>
              <a:defRPr/>
            </a:pPr>
            <a:fld id="{EE03C083-5972-44AC-8407-15A2787036BF}" type="slidenum">
              <a:rPr lang="en-US"/>
            </a:fld>
            <a:endParaRPr lang="en-US" dirty="0"/>
          </a:p>
        </p:txBody>
      </p:sp>
      <p:sp>
        <p:nvSpPr>
          <p:cNvPr id="33" name="Rectangle 2"/>
          <p:cNvSpPr>
            <a:spLocks noChangeArrowheads="1"/>
          </p:cNvSpPr>
          <p:nvPr/>
        </p:nvSpPr>
        <p:spPr bwMode="auto">
          <a:xfrm>
            <a:off x="1553556" y="1452237"/>
            <a:ext cx="8238980" cy="662554"/>
          </a:xfrm>
          <a:prstGeom prst="rect">
            <a:avLst/>
          </a:prstGeom>
          <a:noFill/>
          <a:ln w="9525">
            <a:noFill/>
            <a:miter lim="800000"/>
          </a:ln>
        </p:spPr>
        <p:txBody>
          <a:bodyPr wrap="square">
            <a:spAutoFit/>
          </a:bodyPr>
          <a:lstStyle/>
          <a:p>
            <a:pPr marL="457200" indent="-457200">
              <a:lnSpc>
                <a:spcPct val="150000"/>
              </a:lnSpc>
              <a:buFont typeface="Wingdings" panose="05000000000000000000" pitchFamily="2" charset="2"/>
              <a:buChar char="Ø"/>
            </a:pPr>
            <a:r>
              <a:rPr lang="zh-CN" altLang="en-US" sz="2800" b="1" dirty="0">
                <a:latin typeface="微软雅黑" panose="020B0503020204020204" pitchFamily="34" charset="-122"/>
                <a:ea typeface="微软雅黑" panose="020B0503020204020204" pitchFamily="34" charset="-122"/>
              </a:rPr>
              <a:t>资本成本一般通过资本成本率来进行反映和体现。</a:t>
            </a:r>
            <a:endParaRPr lang="en-US" altLang="zh-CN" sz="2800" b="1" dirty="0">
              <a:latin typeface="微软雅黑" panose="020B0503020204020204" pitchFamily="34" charset="-122"/>
              <a:ea typeface="微软雅黑" panose="020B0503020204020204" pitchFamily="34" charset="-122"/>
            </a:endParaRPr>
          </a:p>
        </p:txBody>
      </p:sp>
      <p:pic>
        <p:nvPicPr>
          <p:cNvPr id="3481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6487" y="2628579"/>
            <a:ext cx="4427485" cy="3043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linds(horizontal)">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utoUpdateAnimBg="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3" name="矩形 2"/>
          <p:cNvSpPr>
            <a:spLocks noChangeArrowheads="1"/>
          </p:cNvSpPr>
          <p:nvPr/>
        </p:nvSpPr>
        <p:spPr bwMode="auto">
          <a:xfrm>
            <a:off x="4687413" y="337498"/>
            <a:ext cx="453571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3600" b="1" dirty="0">
                <a:latin typeface="微软雅黑" panose="020B0503020204020204" pitchFamily="34" charset="-122"/>
                <a:ea typeface="微软雅黑" panose="020B0503020204020204" pitchFamily="34" charset="-122"/>
              </a:rPr>
              <a:t>3.</a:t>
            </a:r>
            <a:r>
              <a:rPr lang="zh-CN" altLang="en-US" sz="3600" b="1" dirty="0">
                <a:latin typeface="微软雅黑" panose="020B0503020204020204" pitchFamily="34" charset="-122"/>
                <a:ea typeface="微软雅黑" panose="020B0503020204020204" pitchFamily="34" charset="-122"/>
              </a:rPr>
              <a:t>计算经营杠杆系数</a:t>
            </a:r>
            <a:endParaRPr lang="zh-CN" altLang="en-US" sz="3600" b="1" dirty="0">
              <a:latin typeface="微软雅黑" panose="020B0503020204020204" pitchFamily="34" charset="-122"/>
              <a:ea typeface="微软雅黑" panose="020B0503020204020204" pitchFamily="34" charset="-122"/>
            </a:endParaRPr>
          </a:p>
        </p:txBody>
      </p:sp>
      <p:sp>
        <p:nvSpPr>
          <p:cNvPr id="80905" name="灯片编号占位符 2"/>
          <p:cNvSpPr>
            <a:spLocks noGrp="1" noChangeArrowheads="1"/>
          </p:cNvSpPr>
          <p:nvPr>
            <p:ph type="sldNum" sz="quarter" idx="12"/>
          </p:nvPr>
        </p:nvSpPr>
        <p:spPr bwMode="auto">
          <a:xfrm>
            <a:off x="10017126" y="6240463"/>
            <a:ext cx="371475" cy="3540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fld id="{12BC7C24-2B88-4553-A278-A3FA6E76F271}" type="slidenum">
              <a:rPr altLang="zh-CN">
                <a:solidFill>
                  <a:srgbClr val="FFFFFF"/>
                </a:solidFill>
                <a:latin typeface="Lato" panose="020F0502020204030203" pitchFamily="34" charset="0"/>
              </a:rPr>
            </a:fld>
            <a:endParaRPr lang="zh-CN" altLang="zh-CN">
              <a:solidFill>
                <a:srgbClr val="FFFFFF"/>
              </a:solidFill>
              <a:latin typeface="Lato" panose="020F0502020204030203" pitchFamily="34" charset="0"/>
            </a:endParaRPr>
          </a:p>
        </p:txBody>
      </p:sp>
      <p:sp>
        <p:nvSpPr>
          <p:cNvPr id="80908" name="矩形 2"/>
          <p:cNvSpPr>
            <a:spLocks noChangeArrowheads="1"/>
          </p:cNvSpPr>
          <p:nvPr/>
        </p:nvSpPr>
        <p:spPr bwMode="auto">
          <a:xfrm>
            <a:off x="277907" y="1347900"/>
            <a:ext cx="10712822"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800" b="1" dirty="0" smtClean="0">
                <a:latin typeface="微软雅黑" panose="020B0503020204020204" pitchFamily="34" charset="-122"/>
                <a:ea typeface="微软雅黑" panose="020B0503020204020204" pitchFamily="34" charset="-122"/>
              </a:rPr>
              <a:t>经营</a:t>
            </a:r>
            <a:r>
              <a:rPr lang="zh-CN" altLang="en-US" sz="2800" b="1" dirty="0">
                <a:latin typeface="微软雅黑" panose="020B0503020204020204" pitchFamily="34" charset="-122"/>
                <a:ea typeface="微软雅黑" panose="020B0503020204020204" pitchFamily="34" charset="-122"/>
              </a:rPr>
              <a:t>杠杆概念</a:t>
            </a:r>
            <a:endParaRPr lang="en-US" altLang="zh-CN" sz="2800" b="1" dirty="0">
              <a:latin typeface="微软雅黑" panose="020B0503020204020204" pitchFamily="34" charset="-122"/>
              <a:ea typeface="微软雅黑" panose="020B0503020204020204" pitchFamily="34" charset="-122"/>
            </a:endParaRPr>
          </a:p>
          <a:p>
            <a:pPr eaLnBrk="1" hangingPunct="1"/>
            <a:endParaRPr lang="en-US" altLang="zh-CN" sz="2800" b="1" dirty="0">
              <a:latin typeface="微软雅黑" panose="020B0503020204020204" pitchFamily="34" charset="-122"/>
              <a:ea typeface="微软雅黑" panose="020B0503020204020204" pitchFamily="34" charset="-122"/>
            </a:endParaRPr>
          </a:p>
          <a:p>
            <a:r>
              <a:rPr lang="zh-CN" altLang="en-US" sz="2800" dirty="0">
                <a:latin typeface="微软雅黑" panose="020B0503020204020204" pitchFamily="34" charset="-122"/>
                <a:ea typeface="微软雅黑" panose="020B0503020204020204" pitchFamily="34" charset="-122"/>
              </a:rPr>
              <a:t>    息税前利润</a:t>
            </a:r>
            <a:r>
              <a:rPr lang="en-US" altLang="zh-CN" sz="2800" dirty="0">
                <a:latin typeface="微软雅黑" panose="020B0503020204020204" pitchFamily="34" charset="-122"/>
                <a:ea typeface="微软雅黑" panose="020B0503020204020204" pitchFamily="34" charset="-122"/>
              </a:rPr>
              <a:t>=</a:t>
            </a:r>
            <a:r>
              <a:rPr lang="zh-CN" altLang="en-US" sz="2800" dirty="0">
                <a:latin typeface="微软雅黑" panose="020B0503020204020204" pitchFamily="34" charset="-122"/>
                <a:ea typeface="微软雅黑" panose="020B0503020204020204" pitchFamily="34" charset="-122"/>
              </a:rPr>
              <a:t>销售量</a:t>
            </a:r>
            <a:r>
              <a:rPr lang="en-US" altLang="zh-CN" sz="2800" dirty="0">
                <a:latin typeface="微软雅黑" panose="020B0503020204020204" pitchFamily="34" charset="-122"/>
                <a:ea typeface="微软雅黑" panose="020B0503020204020204" pitchFamily="34" charset="-122"/>
              </a:rPr>
              <a:t>×</a:t>
            </a:r>
            <a:r>
              <a:rPr lang="zh-CN" altLang="en-US" sz="2800" dirty="0">
                <a:latin typeface="微软雅黑" panose="020B0503020204020204" pitchFamily="34" charset="-122"/>
                <a:ea typeface="微软雅黑" panose="020B0503020204020204" pitchFamily="34" charset="-122"/>
              </a:rPr>
              <a:t>（单价－单位变动成本）－固定成本</a:t>
            </a:r>
            <a:endParaRPr lang="zh-CN" altLang="en-US" sz="2800" dirty="0">
              <a:latin typeface="微软雅黑" panose="020B0503020204020204" pitchFamily="34" charset="-122"/>
              <a:ea typeface="微软雅黑" panose="020B0503020204020204" pitchFamily="34" charset="-122"/>
            </a:endParaRPr>
          </a:p>
          <a:p>
            <a:endParaRPr lang="en-US" altLang="zh-CN" sz="2800" dirty="0">
              <a:latin typeface="微软雅黑" panose="020B0503020204020204" pitchFamily="34" charset="-122"/>
              <a:ea typeface="微软雅黑" panose="020B0503020204020204" pitchFamily="34" charset="-122"/>
            </a:endParaRPr>
          </a:p>
          <a:p>
            <a:pPr>
              <a:lnSpc>
                <a:spcPct val="150000"/>
              </a:lnSpc>
            </a:pPr>
            <a:r>
              <a:rPr lang="zh-CN" altLang="en-US" sz="2800" dirty="0">
                <a:latin typeface="微软雅黑" panose="020B0503020204020204" pitchFamily="34" charset="-122"/>
                <a:ea typeface="微软雅黑" panose="020B0503020204020204" pitchFamily="34" charset="-122"/>
              </a:rPr>
              <a:t>    </a:t>
            </a:r>
            <a:r>
              <a:rPr lang="zh-CN" altLang="en-US" sz="2800" dirty="0">
                <a:solidFill>
                  <a:srgbClr val="FF0000"/>
                </a:solidFill>
                <a:latin typeface="微软雅黑" panose="020B0503020204020204" pitchFamily="34" charset="-122"/>
                <a:ea typeface="微软雅黑" panose="020B0503020204020204" pitchFamily="34" charset="-122"/>
              </a:rPr>
              <a:t>例，</a:t>
            </a:r>
            <a:r>
              <a:rPr lang="zh-CN" altLang="en-US" sz="2800" dirty="0">
                <a:latin typeface="微软雅黑" panose="020B0503020204020204" pitchFamily="34" charset="-122"/>
                <a:ea typeface="微软雅黑" panose="020B0503020204020204" pitchFamily="34" charset="-122"/>
              </a:rPr>
              <a:t>企业现销售量 </a:t>
            </a:r>
            <a:r>
              <a:rPr lang="en-US" altLang="zh-CN" sz="2800" dirty="0">
                <a:latin typeface="微软雅黑" panose="020B0503020204020204" pitchFamily="34" charset="-122"/>
                <a:ea typeface="微软雅黑" panose="020B0503020204020204" pitchFamily="34" charset="-122"/>
              </a:rPr>
              <a:t>10000</a:t>
            </a:r>
            <a:r>
              <a:rPr lang="zh-CN" altLang="en-US" sz="2800" dirty="0">
                <a:latin typeface="微软雅黑" panose="020B0503020204020204" pitchFamily="34" charset="-122"/>
                <a:ea typeface="微软雅黑" panose="020B0503020204020204" pitchFamily="34" charset="-122"/>
              </a:rPr>
              <a:t>件；单价 </a:t>
            </a:r>
            <a:r>
              <a:rPr lang="en-US" altLang="zh-CN" sz="2800" dirty="0">
                <a:latin typeface="微软雅黑" panose="020B0503020204020204" pitchFamily="34" charset="-122"/>
                <a:ea typeface="微软雅黑" panose="020B0503020204020204" pitchFamily="34" charset="-122"/>
              </a:rPr>
              <a:t>8</a:t>
            </a:r>
            <a:r>
              <a:rPr lang="zh-CN" altLang="en-US" sz="2800" dirty="0">
                <a:latin typeface="微软雅黑" panose="020B0503020204020204" pitchFamily="34" charset="-122"/>
                <a:ea typeface="微软雅黑" panose="020B0503020204020204" pitchFamily="34" charset="-122"/>
              </a:rPr>
              <a:t>元</a:t>
            </a:r>
            <a:r>
              <a:rPr lang="en-US" altLang="zh-CN" sz="2800" dirty="0">
                <a:latin typeface="微软雅黑" panose="020B0503020204020204" pitchFamily="34" charset="-122"/>
                <a:ea typeface="微软雅黑" panose="020B0503020204020204" pitchFamily="34" charset="-122"/>
              </a:rPr>
              <a:t>/</a:t>
            </a:r>
            <a:r>
              <a:rPr lang="zh-CN" altLang="en-US" sz="2800" dirty="0">
                <a:latin typeface="微软雅黑" panose="020B0503020204020204" pitchFamily="34" charset="-122"/>
                <a:ea typeface="微软雅黑" panose="020B0503020204020204" pitchFamily="34" charset="-122"/>
              </a:rPr>
              <a:t>件，单位变动成本 </a:t>
            </a:r>
            <a:r>
              <a:rPr lang="en-US" altLang="zh-CN" sz="2800" dirty="0">
                <a:latin typeface="微软雅黑" panose="020B0503020204020204" pitchFamily="34" charset="-122"/>
                <a:ea typeface="微软雅黑" panose="020B0503020204020204" pitchFamily="34" charset="-122"/>
              </a:rPr>
              <a:t>5</a:t>
            </a:r>
            <a:r>
              <a:rPr lang="zh-CN" altLang="en-US" sz="2800" dirty="0">
                <a:latin typeface="微软雅黑" panose="020B0503020204020204" pitchFamily="34" charset="-122"/>
                <a:ea typeface="微软雅黑" panose="020B0503020204020204" pitchFamily="34" charset="-122"/>
              </a:rPr>
              <a:t>元</a:t>
            </a:r>
            <a:r>
              <a:rPr lang="en-US" altLang="zh-CN" sz="2800" dirty="0">
                <a:latin typeface="微软雅黑" panose="020B0503020204020204" pitchFamily="34" charset="-122"/>
                <a:ea typeface="微软雅黑" panose="020B0503020204020204" pitchFamily="34" charset="-122"/>
              </a:rPr>
              <a:t>/</a:t>
            </a:r>
            <a:r>
              <a:rPr lang="zh-CN" altLang="en-US" sz="2800" dirty="0">
                <a:latin typeface="微软雅黑" panose="020B0503020204020204" pitchFamily="34" charset="-122"/>
                <a:ea typeface="微软雅黑" panose="020B0503020204020204" pitchFamily="34" charset="-122"/>
              </a:rPr>
              <a:t>件，固定成本 </a:t>
            </a:r>
            <a:r>
              <a:rPr lang="en-US" altLang="zh-CN" sz="2800" dirty="0">
                <a:latin typeface="微软雅黑" panose="020B0503020204020204" pitchFamily="34" charset="-122"/>
                <a:ea typeface="微软雅黑" panose="020B0503020204020204" pitchFamily="34" charset="-122"/>
              </a:rPr>
              <a:t>20000</a:t>
            </a:r>
            <a:r>
              <a:rPr lang="zh-CN" altLang="en-US" sz="2800" dirty="0">
                <a:latin typeface="微软雅黑" panose="020B0503020204020204" pitchFamily="34" charset="-122"/>
                <a:ea typeface="微软雅黑" panose="020B0503020204020204" pitchFamily="34" charset="-122"/>
              </a:rPr>
              <a:t>元。销售量增加 </a:t>
            </a:r>
            <a:r>
              <a:rPr lang="en-US" altLang="zh-CN" sz="2800" dirty="0">
                <a:latin typeface="微软雅黑" panose="020B0503020204020204" pitchFamily="34" charset="-122"/>
                <a:ea typeface="微软雅黑" panose="020B0503020204020204" pitchFamily="34" charset="-122"/>
              </a:rPr>
              <a:t>10%</a:t>
            </a:r>
            <a:r>
              <a:rPr lang="zh-CN" altLang="en-US" sz="2800" dirty="0">
                <a:latin typeface="微软雅黑" panose="020B0503020204020204" pitchFamily="34" charset="-122"/>
                <a:ea typeface="微软雅黑" panose="020B0503020204020204" pitchFamily="34" charset="-122"/>
              </a:rPr>
              <a:t>，则息税前利润增加幅度是大于、小于还是等于 </a:t>
            </a:r>
            <a:r>
              <a:rPr lang="en-US" altLang="zh-CN" sz="2800" dirty="0">
                <a:latin typeface="微软雅黑" panose="020B0503020204020204" pitchFamily="34" charset="-122"/>
                <a:ea typeface="微软雅黑" panose="020B0503020204020204" pitchFamily="34" charset="-122"/>
              </a:rPr>
              <a:t>10%</a:t>
            </a:r>
            <a:r>
              <a:rPr lang="zh-CN" altLang="en-US" sz="2800" dirty="0">
                <a:latin typeface="微软雅黑" panose="020B0503020204020204" pitchFamily="34" charset="-122"/>
                <a:ea typeface="微软雅黑" panose="020B0503020204020204" pitchFamily="34" charset="-122"/>
              </a:rPr>
              <a:t>？</a:t>
            </a:r>
            <a:endParaRPr lang="zh-CN" altLang="en-US" sz="2800" dirty="0">
              <a:latin typeface="微软雅黑" panose="020B0503020204020204" pitchFamily="34" charset="-122"/>
              <a:ea typeface="微软雅黑" panose="020B0503020204020204" pitchFamily="34" charset="-122"/>
            </a:endParaRPr>
          </a:p>
          <a:p>
            <a:pPr>
              <a:lnSpc>
                <a:spcPct val="150000"/>
              </a:lnSpc>
            </a:pPr>
            <a:endParaRPr lang="zh-CN" altLang="en-US" sz="2800" dirty="0">
              <a:latin typeface="微软雅黑" panose="020B0503020204020204" pitchFamily="34" charset="-122"/>
              <a:ea typeface="微软雅黑" panose="020B0503020204020204" pitchFamily="34" charset="-122"/>
            </a:endParaRPr>
          </a:p>
          <a:p>
            <a:pPr eaLnBrk="1" hangingPunct="1"/>
            <a:endParaRPr lang="zh-CN" altLang="en-US" sz="2800" b="1" dirty="0">
              <a:latin typeface="微软雅黑" panose="020B0503020204020204" pitchFamily="34" charset="-122"/>
              <a:ea typeface="微软雅黑" panose="020B0503020204020204" pitchFamily="34" charset="-122"/>
            </a:endParaRPr>
          </a:p>
        </p:txBody>
      </p:sp>
      <p:sp>
        <p:nvSpPr>
          <p:cNvPr id="13" name="灯片编号占位符 2"/>
          <p:cNvSpPr txBox="1">
            <a:spLocks noChangeArrowheads="1"/>
          </p:cNvSpPr>
          <p:nvPr/>
        </p:nvSpPr>
        <p:spPr bwMode="auto">
          <a:xfrm>
            <a:off x="10865820" y="6078539"/>
            <a:ext cx="445469" cy="501650"/>
          </a:xfrm>
          <a:prstGeom prst="rect">
            <a:avLst/>
          </a:prstGeom>
        </p:spPr>
        <p:style>
          <a:lnRef idx="0">
            <a:scrgbClr r="0" g="0" b="0"/>
          </a:lnRef>
          <a:fillRef idx="1001">
            <a:schemeClr val="dk2"/>
          </a:fillRef>
          <a:effectRef idx="0">
            <a:scrgbClr r="0" g="0" b="0"/>
          </a:effectRef>
          <a:fontRef idx="major"/>
        </p:style>
        <p:txBody>
          <a:bodyPr anchor="ctr"/>
          <a:lstStyle/>
          <a:p>
            <a:pPr algn="ctr" eaLnBrk="1" hangingPunct="1">
              <a:buFont typeface="Arial" panose="020B0604020202020204" pitchFamily="34" charset="0"/>
              <a:buNone/>
              <a:defRPr/>
            </a:pPr>
            <a:fld id="{2C8EE39D-028C-4E47-A315-3FC4742AADB1}" type="slidenum">
              <a:rPr lang="en-US" altLang="zh-CN" sz="1200" noProof="1" dirty="0">
                <a:solidFill>
                  <a:srgbClr val="FFFFFF"/>
                </a:solidFill>
                <a:latin typeface="Lato" panose="020F0502020204030203"/>
              </a:rPr>
            </a:fld>
            <a:endParaRPr lang="en-US" altLang="zh-CN" sz="1200" noProof="1">
              <a:solidFill>
                <a:srgbClr val="FFFFFF"/>
              </a:solidFill>
              <a:latin typeface="Lato" panose="020F0502020204030203"/>
            </a:endParaRPr>
          </a:p>
        </p:txBody>
      </p:sp>
      <p:grpSp>
        <p:nvGrpSpPr>
          <p:cNvPr id="14" name="组合 13"/>
          <p:cNvGrpSpPr/>
          <p:nvPr/>
        </p:nvGrpSpPr>
        <p:grpSpPr>
          <a:xfrm>
            <a:off x="3765177" y="1069122"/>
            <a:ext cx="5620870" cy="139389"/>
            <a:chOff x="5475255" y="1143000"/>
            <a:chExt cx="1486646" cy="101600"/>
          </a:xfrm>
        </p:grpSpPr>
        <p:cxnSp>
          <p:nvCxnSpPr>
            <p:cNvPr id="15" name="Straight Connector 30"/>
            <p:cNvCxnSpPr/>
            <p:nvPr/>
          </p:nvCxnSpPr>
          <p:spPr>
            <a:xfrm>
              <a:off x="5475255" y="1143000"/>
              <a:ext cx="1486646"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31"/>
            <p:cNvCxnSpPr/>
            <p:nvPr/>
          </p:nvCxnSpPr>
          <p:spPr>
            <a:xfrm>
              <a:off x="5616587" y="1244600"/>
              <a:ext cx="1185333"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0908"/>
                                        </p:tgtEl>
                                        <p:attrNameLst>
                                          <p:attrName>style.visibility</p:attrName>
                                        </p:attrNameLst>
                                      </p:cBhvr>
                                      <p:to>
                                        <p:strVal val="visible"/>
                                      </p:to>
                                    </p:set>
                                    <p:animEffect transition="in" filter="barn(inVertical)">
                                      <p:cBhvr>
                                        <p:cTn id="7" dur="500"/>
                                        <p:tgtEl>
                                          <p:spTgt spid="809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8"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3" name="矩形 2"/>
          <p:cNvSpPr>
            <a:spLocks noChangeArrowheads="1"/>
          </p:cNvSpPr>
          <p:nvPr/>
        </p:nvSpPr>
        <p:spPr bwMode="auto">
          <a:xfrm>
            <a:off x="4687413" y="337498"/>
            <a:ext cx="469863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3600" b="1" dirty="0">
                <a:latin typeface="微软雅黑" panose="020B0503020204020204" pitchFamily="34" charset="-122"/>
                <a:ea typeface="微软雅黑" panose="020B0503020204020204" pitchFamily="34" charset="-122"/>
              </a:rPr>
              <a:t>3.</a:t>
            </a:r>
            <a:r>
              <a:rPr lang="zh-CN" altLang="en-US" sz="3600" b="1" dirty="0">
                <a:latin typeface="微软雅黑" panose="020B0503020204020204" pitchFamily="34" charset="-122"/>
                <a:ea typeface="微软雅黑" panose="020B0503020204020204" pitchFamily="34" charset="-122"/>
              </a:rPr>
              <a:t>计算经营杠杆系数</a:t>
            </a:r>
            <a:endParaRPr lang="zh-CN" altLang="en-US" sz="3600" b="1" dirty="0">
              <a:latin typeface="微软雅黑" panose="020B0503020204020204" pitchFamily="34" charset="-122"/>
              <a:ea typeface="微软雅黑" panose="020B0503020204020204" pitchFamily="34" charset="-122"/>
            </a:endParaRPr>
          </a:p>
        </p:txBody>
      </p:sp>
      <p:sp>
        <p:nvSpPr>
          <p:cNvPr id="80905" name="灯片编号占位符 2"/>
          <p:cNvSpPr>
            <a:spLocks noGrp="1" noChangeArrowheads="1"/>
          </p:cNvSpPr>
          <p:nvPr>
            <p:ph type="sldNum" sz="quarter" idx="12"/>
          </p:nvPr>
        </p:nvSpPr>
        <p:spPr bwMode="auto">
          <a:xfrm>
            <a:off x="10017126" y="6240463"/>
            <a:ext cx="371475" cy="3540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fld id="{12BC7C24-2B88-4553-A278-A3FA6E76F271}" type="slidenum">
              <a:rPr altLang="zh-CN">
                <a:solidFill>
                  <a:srgbClr val="FFFFFF"/>
                </a:solidFill>
                <a:latin typeface="Lato" panose="020F0502020204030203" pitchFamily="34" charset="0"/>
              </a:rPr>
            </a:fld>
            <a:endParaRPr lang="zh-CN" altLang="zh-CN">
              <a:solidFill>
                <a:srgbClr val="FFFFFF"/>
              </a:solidFill>
              <a:latin typeface="Lato" panose="020F0502020204030203" pitchFamily="34" charset="0"/>
            </a:endParaRPr>
          </a:p>
        </p:txBody>
      </p:sp>
      <p:sp>
        <p:nvSpPr>
          <p:cNvPr id="80908" name="矩形 2"/>
          <p:cNvSpPr>
            <a:spLocks noChangeArrowheads="1"/>
          </p:cNvSpPr>
          <p:nvPr/>
        </p:nvSpPr>
        <p:spPr bwMode="auto">
          <a:xfrm>
            <a:off x="277907" y="1347900"/>
            <a:ext cx="11367246" cy="49552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pPr>
            <a:r>
              <a:rPr lang="zh-CN" altLang="en-US" sz="2400" dirty="0">
                <a:latin typeface="微软雅黑" panose="020B0503020204020204" pitchFamily="34" charset="-122"/>
                <a:ea typeface="微软雅黑" panose="020B0503020204020204" pitchFamily="34" charset="-122"/>
              </a:rPr>
              <a:t>          </a:t>
            </a:r>
            <a:r>
              <a:rPr lang="zh-CN" altLang="en-US" sz="2400" b="1" dirty="0">
                <a:latin typeface="微软雅黑" panose="020B0503020204020204" pitchFamily="34" charset="-122"/>
                <a:ea typeface="微软雅黑" panose="020B0503020204020204" pitchFamily="34" charset="-122"/>
              </a:rPr>
              <a:t>息税前利润</a:t>
            </a:r>
            <a:r>
              <a:rPr lang="en-US" altLang="zh-CN" sz="2400" b="1" dirty="0">
                <a:latin typeface="微软雅黑" panose="020B0503020204020204" pitchFamily="34" charset="-122"/>
                <a:ea typeface="微软雅黑" panose="020B0503020204020204" pitchFamily="34" charset="-122"/>
              </a:rPr>
              <a:t>=</a:t>
            </a:r>
            <a:r>
              <a:rPr lang="zh-CN" altLang="en-US" sz="2400" b="1" dirty="0">
                <a:latin typeface="微软雅黑" panose="020B0503020204020204" pitchFamily="34" charset="-122"/>
                <a:ea typeface="微软雅黑" panose="020B0503020204020204" pitchFamily="34" charset="-122"/>
              </a:rPr>
              <a:t>销售量</a:t>
            </a:r>
            <a:r>
              <a:rPr lang="en-US" altLang="zh-CN" sz="2400" b="1" dirty="0">
                <a:latin typeface="微软雅黑" panose="020B0503020204020204" pitchFamily="34" charset="-122"/>
                <a:ea typeface="微软雅黑" panose="020B0503020204020204" pitchFamily="34" charset="-122"/>
              </a:rPr>
              <a:t>×</a:t>
            </a:r>
            <a:r>
              <a:rPr lang="zh-CN" altLang="en-US" sz="2400" b="1" dirty="0">
                <a:latin typeface="微软雅黑" panose="020B0503020204020204" pitchFamily="34" charset="-122"/>
                <a:ea typeface="微软雅黑" panose="020B0503020204020204" pitchFamily="34" charset="-122"/>
              </a:rPr>
              <a:t>（单价－单位变动成本）－固定成本</a:t>
            </a:r>
            <a:endParaRPr lang="en-US" altLang="zh-CN" sz="2400" b="1" dirty="0">
              <a:latin typeface="微软雅黑" panose="020B0503020204020204" pitchFamily="34" charset="-122"/>
              <a:ea typeface="微软雅黑" panose="020B0503020204020204" pitchFamily="34" charset="-122"/>
            </a:endParaRPr>
          </a:p>
          <a:p>
            <a:pPr>
              <a:lnSpc>
                <a:spcPct val="150000"/>
              </a:lnSpc>
            </a:pPr>
            <a:r>
              <a:rPr lang="zh-CN" altLang="en-US" sz="2400" dirty="0">
                <a:solidFill>
                  <a:srgbClr val="FF0000"/>
                </a:solidFill>
                <a:latin typeface="微软雅黑" panose="020B0503020204020204" pitchFamily="34" charset="-122"/>
                <a:ea typeface="微软雅黑" panose="020B0503020204020204" pitchFamily="34" charset="-122"/>
              </a:rPr>
              <a:t>例，</a:t>
            </a:r>
            <a:r>
              <a:rPr lang="zh-CN" altLang="en-US" sz="2400" dirty="0">
                <a:latin typeface="微软雅黑" panose="020B0503020204020204" pitchFamily="34" charset="-122"/>
                <a:ea typeface="微软雅黑" panose="020B0503020204020204" pitchFamily="34" charset="-122"/>
              </a:rPr>
              <a:t>企业现销售量 </a:t>
            </a:r>
            <a:r>
              <a:rPr lang="en-US" altLang="zh-CN" sz="2400" dirty="0">
                <a:latin typeface="微软雅黑" panose="020B0503020204020204" pitchFamily="34" charset="-122"/>
                <a:ea typeface="微软雅黑" panose="020B0503020204020204" pitchFamily="34" charset="-122"/>
              </a:rPr>
              <a:t>10000</a:t>
            </a:r>
            <a:r>
              <a:rPr lang="zh-CN" altLang="en-US" sz="2400" dirty="0">
                <a:latin typeface="微软雅黑" panose="020B0503020204020204" pitchFamily="34" charset="-122"/>
                <a:ea typeface="微软雅黑" panose="020B0503020204020204" pitchFamily="34" charset="-122"/>
              </a:rPr>
              <a:t>件；单价 </a:t>
            </a:r>
            <a:r>
              <a:rPr lang="en-US" altLang="zh-CN" sz="2400" dirty="0">
                <a:latin typeface="微软雅黑" panose="020B0503020204020204" pitchFamily="34" charset="-122"/>
                <a:ea typeface="微软雅黑" panose="020B0503020204020204" pitchFamily="34" charset="-122"/>
              </a:rPr>
              <a:t>8</a:t>
            </a:r>
            <a:r>
              <a:rPr lang="zh-CN" altLang="en-US" sz="2400" dirty="0">
                <a:latin typeface="微软雅黑" panose="020B0503020204020204" pitchFamily="34" charset="-122"/>
                <a:ea typeface="微软雅黑" panose="020B0503020204020204" pitchFamily="34" charset="-122"/>
              </a:rPr>
              <a:t>元</a:t>
            </a: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件，单位变动成本 </a:t>
            </a:r>
            <a:r>
              <a:rPr lang="en-US" altLang="zh-CN" sz="2400" dirty="0">
                <a:latin typeface="微软雅黑" panose="020B0503020204020204" pitchFamily="34" charset="-122"/>
                <a:ea typeface="微软雅黑" panose="020B0503020204020204" pitchFamily="34" charset="-122"/>
              </a:rPr>
              <a:t>5</a:t>
            </a:r>
            <a:r>
              <a:rPr lang="zh-CN" altLang="en-US" sz="2400" dirty="0">
                <a:latin typeface="微软雅黑" panose="020B0503020204020204" pitchFamily="34" charset="-122"/>
                <a:ea typeface="微软雅黑" panose="020B0503020204020204" pitchFamily="34" charset="-122"/>
              </a:rPr>
              <a:t>元</a:t>
            </a: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件，固定成本 </a:t>
            </a:r>
            <a:r>
              <a:rPr lang="en-US" altLang="zh-CN" sz="2400" dirty="0">
                <a:latin typeface="微软雅黑" panose="020B0503020204020204" pitchFamily="34" charset="-122"/>
                <a:ea typeface="微软雅黑" panose="020B0503020204020204" pitchFamily="34" charset="-122"/>
              </a:rPr>
              <a:t>20000</a:t>
            </a:r>
            <a:r>
              <a:rPr lang="zh-CN" altLang="en-US" sz="2400" dirty="0">
                <a:latin typeface="微软雅黑" panose="020B0503020204020204" pitchFamily="34" charset="-122"/>
                <a:ea typeface="微软雅黑" panose="020B0503020204020204" pitchFamily="34" charset="-122"/>
              </a:rPr>
              <a:t>元。销售量增加 </a:t>
            </a:r>
            <a:r>
              <a:rPr lang="en-US" altLang="zh-CN" sz="2400" dirty="0">
                <a:latin typeface="微软雅黑" panose="020B0503020204020204" pitchFamily="34" charset="-122"/>
                <a:ea typeface="微软雅黑" panose="020B0503020204020204" pitchFamily="34" charset="-122"/>
              </a:rPr>
              <a:t>10%</a:t>
            </a:r>
            <a:r>
              <a:rPr lang="zh-CN" altLang="en-US" sz="2400" dirty="0">
                <a:latin typeface="微软雅黑" panose="020B0503020204020204" pitchFamily="34" charset="-122"/>
                <a:ea typeface="微软雅黑" panose="020B0503020204020204" pitchFamily="34" charset="-122"/>
              </a:rPr>
              <a:t>，则息税前利润增加幅度是大于、小于还是等于 </a:t>
            </a:r>
            <a:r>
              <a:rPr lang="en-US" altLang="zh-CN" sz="2400" dirty="0">
                <a:latin typeface="微软雅黑" panose="020B0503020204020204" pitchFamily="34" charset="-122"/>
                <a:ea typeface="微软雅黑" panose="020B0503020204020204" pitchFamily="34" charset="-122"/>
              </a:rPr>
              <a:t>10%</a:t>
            </a:r>
            <a:r>
              <a:rPr lang="zh-CN" altLang="en-US" sz="2400" dirty="0">
                <a:latin typeface="微软雅黑" panose="020B0503020204020204" pitchFamily="34" charset="-122"/>
                <a:ea typeface="微软雅黑" panose="020B0503020204020204" pitchFamily="34" charset="-122"/>
              </a:rPr>
              <a:t>？</a:t>
            </a:r>
            <a:endParaRPr lang="zh-CN" altLang="en-US" sz="2400" dirty="0">
              <a:latin typeface="微软雅黑" panose="020B0503020204020204" pitchFamily="34" charset="-122"/>
              <a:ea typeface="微软雅黑" panose="020B0503020204020204" pitchFamily="34" charset="-122"/>
            </a:endParaRPr>
          </a:p>
          <a:p>
            <a:pPr>
              <a:lnSpc>
                <a:spcPct val="150000"/>
              </a:lnSpc>
            </a:pPr>
            <a:r>
              <a:rPr lang="zh-CN" altLang="en-US" sz="2400" b="1" dirty="0">
                <a:latin typeface="微软雅黑" panose="020B0503020204020204" pitchFamily="34" charset="-122"/>
                <a:ea typeface="微软雅黑" panose="020B0503020204020204" pitchFamily="34" charset="-122"/>
              </a:rPr>
              <a:t>现</a:t>
            </a:r>
            <a:r>
              <a:rPr lang="en-US" altLang="zh-CN" sz="2400" b="1" dirty="0">
                <a:latin typeface="微软雅黑" panose="020B0503020204020204" pitchFamily="34" charset="-122"/>
                <a:ea typeface="微软雅黑" panose="020B0503020204020204" pitchFamily="34" charset="-122"/>
              </a:rPr>
              <a:t>EBIT</a:t>
            </a:r>
            <a:r>
              <a:rPr lang="zh-CN" altLang="en-US" sz="2400" dirty="0">
                <a:latin typeface="微软雅黑" panose="020B0503020204020204" pitchFamily="34" charset="-122"/>
                <a:ea typeface="微软雅黑" panose="020B0503020204020204" pitchFamily="34" charset="-122"/>
              </a:rPr>
              <a:t>＝</a:t>
            </a:r>
            <a:r>
              <a:rPr lang="en-US" altLang="zh-CN" sz="2400" dirty="0">
                <a:latin typeface="微软雅黑" panose="020B0503020204020204" pitchFamily="34" charset="-122"/>
                <a:ea typeface="微软雅黑" panose="020B0503020204020204" pitchFamily="34" charset="-122"/>
              </a:rPr>
              <a:t>10000×</a:t>
            </a:r>
            <a:r>
              <a:rPr lang="zh-CN" altLang="en-US" sz="2400" dirty="0">
                <a:latin typeface="微软雅黑" panose="020B0503020204020204" pitchFamily="34" charset="-122"/>
                <a:ea typeface="微软雅黑" panose="020B0503020204020204" pitchFamily="34" charset="-122"/>
              </a:rPr>
              <a:t>（</a:t>
            </a:r>
            <a:r>
              <a:rPr lang="en-US" altLang="zh-CN" sz="2400" dirty="0">
                <a:latin typeface="微软雅黑" panose="020B0503020204020204" pitchFamily="34" charset="-122"/>
                <a:ea typeface="微软雅黑" panose="020B0503020204020204" pitchFamily="34" charset="-122"/>
              </a:rPr>
              <a:t>8</a:t>
            </a:r>
            <a:r>
              <a:rPr lang="zh-CN" altLang="en-US" sz="2400" dirty="0">
                <a:latin typeface="微软雅黑" panose="020B0503020204020204" pitchFamily="34" charset="-122"/>
                <a:ea typeface="微软雅黑" panose="020B0503020204020204" pitchFamily="34" charset="-122"/>
              </a:rPr>
              <a:t>－</a:t>
            </a:r>
            <a:r>
              <a:rPr lang="en-US" altLang="zh-CN" sz="2400" dirty="0">
                <a:latin typeface="微软雅黑" panose="020B0503020204020204" pitchFamily="34" charset="-122"/>
                <a:ea typeface="微软雅黑" panose="020B0503020204020204" pitchFamily="34" charset="-122"/>
              </a:rPr>
              <a:t>5</a:t>
            </a:r>
            <a:r>
              <a:rPr lang="zh-CN" altLang="en-US" sz="2400" dirty="0">
                <a:latin typeface="微软雅黑" panose="020B0503020204020204" pitchFamily="34" charset="-122"/>
                <a:ea typeface="微软雅黑" panose="020B0503020204020204" pitchFamily="34" charset="-122"/>
              </a:rPr>
              <a:t>）－</a:t>
            </a:r>
            <a:r>
              <a:rPr lang="en-US" altLang="zh-CN" sz="2400" dirty="0">
                <a:latin typeface="微软雅黑" panose="020B0503020204020204" pitchFamily="34" charset="-122"/>
                <a:ea typeface="微软雅黑" panose="020B0503020204020204" pitchFamily="34" charset="-122"/>
              </a:rPr>
              <a:t>20000</a:t>
            </a:r>
            <a:r>
              <a:rPr lang="zh-CN" altLang="en-US" sz="2400" dirty="0">
                <a:latin typeface="微软雅黑" panose="020B0503020204020204" pitchFamily="34" charset="-122"/>
                <a:ea typeface="微软雅黑" panose="020B0503020204020204" pitchFamily="34" charset="-122"/>
              </a:rPr>
              <a:t>＝</a:t>
            </a:r>
            <a:r>
              <a:rPr lang="en-US" altLang="zh-CN" sz="2400" dirty="0">
                <a:latin typeface="微软雅黑" panose="020B0503020204020204" pitchFamily="34" charset="-122"/>
                <a:ea typeface="微软雅黑" panose="020B0503020204020204" pitchFamily="34" charset="-122"/>
              </a:rPr>
              <a:t>10000</a:t>
            </a:r>
            <a:r>
              <a:rPr lang="zh-CN" altLang="en-US" sz="2400" dirty="0">
                <a:latin typeface="微软雅黑" panose="020B0503020204020204" pitchFamily="34" charset="-122"/>
                <a:ea typeface="微软雅黑" panose="020B0503020204020204" pitchFamily="34" charset="-122"/>
              </a:rPr>
              <a:t>（元）；</a:t>
            </a:r>
            <a:endParaRPr lang="zh-CN" altLang="en-US" sz="2400" dirty="0">
              <a:latin typeface="微软雅黑" panose="020B0503020204020204" pitchFamily="34" charset="-122"/>
              <a:ea typeface="微软雅黑" panose="020B0503020204020204" pitchFamily="34" charset="-122"/>
            </a:endParaRPr>
          </a:p>
          <a:p>
            <a:pPr>
              <a:lnSpc>
                <a:spcPct val="150000"/>
              </a:lnSpc>
            </a:pPr>
            <a:r>
              <a:rPr lang="zh-CN" altLang="en-US" sz="2400" b="1" dirty="0">
                <a:latin typeface="微软雅黑" panose="020B0503020204020204" pitchFamily="34" charset="-122"/>
                <a:ea typeface="微软雅黑" panose="020B0503020204020204" pitchFamily="34" charset="-122"/>
              </a:rPr>
              <a:t>增加后</a:t>
            </a:r>
            <a:r>
              <a:rPr lang="en-US" altLang="zh-CN" sz="2400" b="1" dirty="0">
                <a:latin typeface="微软雅黑" panose="020B0503020204020204" pitchFamily="34" charset="-122"/>
                <a:ea typeface="微软雅黑" panose="020B0503020204020204" pitchFamily="34" charset="-122"/>
              </a:rPr>
              <a:t>EBIT</a:t>
            </a:r>
            <a:r>
              <a:rPr lang="zh-CN" altLang="en-US" sz="2400" b="1" dirty="0">
                <a:latin typeface="微软雅黑" panose="020B0503020204020204" pitchFamily="34" charset="-122"/>
                <a:ea typeface="微软雅黑" panose="020B0503020204020204" pitchFamily="34" charset="-122"/>
              </a:rPr>
              <a:t>＝</a:t>
            </a:r>
            <a:r>
              <a:rPr lang="en-US" altLang="zh-CN" sz="2400" dirty="0">
                <a:latin typeface="微软雅黑" panose="020B0503020204020204" pitchFamily="34" charset="-122"/>
                <a:ea typeface="微软雅黑" panose="020B0503020204020204" pitchFamily="34" charset="-122"/>
              </a:rPr>
              <a:t>10000×</a:t>
            </a:r>
            <a:r>
              <a:rPr lang="zh-CN" altLang="en-US" sz="2400" dirty="0">
                <a:latin typeface="微软雅黑" panose="020B0503020204020204" pitchFamily="34" charset="-122"/>
                <a:ea typeface="微软雅黑" panose="020B0503020204020204" pitchFamily="34" charset="-122"/>
              </a:rPr>
              <a:t>（</a:t>
            </a:r>
            <a:r>
              <a:rPr lang="en-US" altLang="zh-CN" sz="2400" dirty="0">
                <a:latin typeface="微软雅黑" panose="020B0503020204020204" pitchFamily="34" charset="-122"/>
                <a:ea typeface="微软雅黑" panose="020B0503020204020204" pitchFamily="34" charset="-122"/>
              </a:rPr>
              <a:t>1</a:t>
            </a:r>
            <a:r>
              <a:rPr lang="zh-CN" altLang="en-US" sz="2400" dirty="0">
                <a:latin typeface="微软雅黑" panose="020B0503020204020204" pitchFamily="34" charset="-122"/>
                <a:ea typeface="微软雅黑" panose="020B0503020204020204" pitchFamily="34" charset="-122"/>
              </a:rPr>
              <a:t>＋</a:t>
            </a:r>
            <a:r>
              <a:rPr lang="en-US" altLang="zh-CN" sz="2400" dirty="0">
                <a:latin typeface="微软雅黑" panose="020B0503020204020204" pitchFamily="34" charset="-122"/>
                <a:ea typeface="微软雅黑" panose="020B0503020204020204" pitchFamily="34" charset="-122"/>
              </a:rPr>
              <a:t>10%</a:t>
            </a:r>
            <a:r>
              <a:rPr lang="zh-CN" altLang="en-US" sz="2400" dirty="0">
                <a:latin typeface="微软雅黑" panose="020B0503020204020204" pitchFamily="34" charset="-122"/>
                <a:ea typeface="微软雅黑" panose="020B0503020204020204" pitchFamily="34" charset="-122"/>
              </a:rPr>
              <a:t>）</a:t>
            </a:r>
            <a:r>
              <a:rPr lang="en-US" altLang="zh-CN" sz="2400" dirty="0">
                <a:latin typeface="微软雅黑" panose="020B0503020204020204" pitchFamily="34" charset="-122"/>
                <a:ea typeface="微软雅黑" panose="020B0503020204020204" pitchFamily="34" charset="-122"/>
              </a:rPr>
              <a:t>×</a:t>
            </a:r>
            <a:r>
              <a:rPr lang="zh-CN" altLang="en-US" sz="2400" dirty="0">
                <a:latin typeface="微软雅黑" panose="020B0503020204020204" pitchFamily="34" charset="-122"/>
                <a:ea typeface="微软雅黑" panose="020B0503020204020204" pitchFamily="34" charset="-122"/>
              </a:rPr>
              <a:t>（</a:t>
            </a:r>
            <a:r>
              <a:rPr lang="en-US" altLang="zh-CN" sz="2400" dirty="0">
                <a:latin typeface="微软雅黑" panose="020B0503020204020204" pitchFamily="34" charset="-122"/>
                <a:ea typeface="微软雅黑" panose="020B0503020204020204" pitchFamily="34" charset="-122"/>
              </a:rPr>
              <a:t>8</a:t>
            </a:r>
            <a:r>
              <a:rPr lang="zh-CN" altLang="en-US" sz="2400" dirty="0">
                <a:latin typeface="微软雅黑" panose="020B0503020204020204" pitchFamily="34" charset="-122"/>
                <a:ea typeface="微软雅黑" panose="020B0503020204020204" pitchFamily="34" charset="-122"/>
              </a:rPr>
              <a:t>－</a:t>
            </a:r>
            <a:r>
              <a:rPr lang="en-US" altLang="zh-CN" sz="2400" dirty="0">
                <a:latin typeface="微软雅黑" panose="020B0503020204020204" pitchFamily="34" charset="-122"/>
                <a:ea typeface="微软雅黑" panose="020B0503020204020204" pitchFamily="34" charset="-122"/>
              </a:rPr>
              <a:t>5</a:t>
            </a:r>
            <a:r>
              <a:rPr lang="zh-CN" altLang="en-US" sz="2400" dirty="0">
                <a:latin typeface="微软雅黑" panose="020B0503020204020204" pitchFamily="34" charset="-122"/>
                <a:ea typeface="微软雅黑" panose="020B0503020204020204" pitchFamily="34" charset="-122"/>
              </a:rPr>
              <a:t>）－</a:t>
            </a:r>
            <a:r>
              <a:rPr lang="en-US" altLang="zh-CN" sz="2400" dirty="0">
                <a:latin typeface="微软雅黑" panose="020B0503020204020204" pitchFamily="34" charset="-122"/>
                <a:ea typeface="微软雅黑" panose="020B0503020204020204" pitchFamily="34" charset="-122"/>
              </a:rPr>
              <a:t>20000</a:t>
            </a:r>
            <a:r>
              <a:rPr lang="zh-CN" altLang="en-US" sz="2400" dirty="0">
                <a:latin typeface="微软雅黑" panose="020B0503020204020204" pitchFamily="34" charset="-122"/>
                <a:ea typeface="微软雅黑" panose="020B0503020204020204" pitchFamily="34" charset="-122"/>
              </a:rPr>
              <a:t>＝</a:t>
            </a:r>
            <a:r>
              <a:rPr lang="en-US" altLang="zh-CN" sz="2400" dirty="0">
                <a:latin typeface="微软雅黑" panose="020B0503020204020204" pitchFamily="34" charset="-122"/>
                <a:ea typeface="微软雅黑" panose="020B0503020204020204" pitchFamily="34" charset="-122"/>
              </a:rPr>
              <a:t>13000</a:t>
            </a:r>
            <a:r>
              <a:rPr lang="zh-CN" altLang="en-US" sz="2400" dirty="0">
                <a:latin typeface="微软雅黑" panose="020B0503020204020204" pitchFamily="34" charset="-122"/>
                <a:ea typeface="微软雅黑" panose="020B0503020204020204" pitchFamily="34" charset="-122"/>
              </a:rPr>
              <a:t>（元）</a:t>
            </a:r>
            <a:endParaRPr lang="en-US" altLang="zh-CN" sz="2400" dirty="0">
              <a:latin typeface="微软雅黑" panose="020B0503020204020204" pitchFamily="34" charset="-122"/>
              <a:ea typeface="微软雅黑" panose="020B0503020204020204" pitchFamily="34" charset="-122"/>
            </a:endParaRPr>
          </a:p>
          <a:p>
            <a:pPr>
              <a:lnSpc>
                <a:spcPct val="150000"/>
              </a:lnSpc>
            </a:pPr>
            <a:r>
              <a:rPr lang="zh-CN" altLang="en-US" sz="2400" dirty="0">
                <a:latin typeface="微软雅黑" panose="020B0503020204020204" pitchFamily="34" charset="-122"/>
                <a:ea typeface="微软雅黑" panose="020B0503020204020204" pitchFamily="34" charset="-122"/>
              </a:rPr>
              <a:t>                         息税前利润增加幅度是</a:t>
            </a:r>
            <a:r>
              <a:rPr lang="zh-CN" altLang="en-US" sz="2400" b="1" dirty="0">
                <a:latin typeface="微软雅黑" panose="020B0503020204020204" pitchFamily="34" charset="-122"/>
                <a:ea typeface="微软雅黑" panose="020B0503020204020204" pitchFamily="34" charset="-122"/>
              </a:rPr>
              <a:t>增加 </a:t>
            </a:r>
            <a:r>
              <a:rPr lang="en-US" altLang="zh-CN" sz="2400" b="1" dirty="0">
                <a:latin typeface="微软雅黑" panose="020B0503020204020204" pitchFamily="34" charset="-122"/>
                <a:ea typeface="微软雅黑" panose="020B0503020204020204" pitchFamily="34" charset="-122"/>
              </a:rPr>
              <a:t>30%</a:t>
            </a:r>
            <a:endParaRPr lang="en-US" altLang="zh-CN" sz="2400" b="1" dirty="0">
              <a:latin typeface="微软雅黑" panose="020B0503020204020204" pitchFamily="34" charset="-122"/>
              <a:ea typeface="微软雅黑" panose="020B0503020204020204" pitchFamily="34" charset="-122"/>
            </a:endParaRPr>
          </a:p>
          <a:p>
            <a:pPr>
              <a:lnSpc>
                <a:spcPct val="150000"/>
              </a:lnSpc>
            </a:pPr>
            <a:r>
              <a:rPr lang="zh-CN" altLang="en-US" sz="2400" b="1" dirty="0">
                <a:latin typeface="微软雅黑" panose="020B0503020204020204" pitchFamily="34" charset="-122"/>
                <a:ea typeface="微软雅黑" panose="020B0503020204020204" pitchFamily="34" charset="-122"/>
              </a:rPr>
              <a:t>定义：经营杠杆是指由于 固定性经营成本的存在，而使得企业的资产收益（息税前利润）变动率大于业务量变动率的现象。</a:t>
            </a:r>
            <a:endParaRPr lang="zh-CN" altLang="en-US" sz="2400" b="1" dirty="0">
              <a:latin typeface="微软雅黑" panose="020B0503020204020204" pitchFamily="34" charset="-122"/>
              <a:ea typeface="微软雅黑" panose="020B0503020204020204" pitchFamily="34" charset="-122"/>
            </a:endParaRPr>
          </a:p>
          <a:p>
            <a:pPr eaLnBrk="1" hangingPunct="1"/>
            <a:endParaRPr lang="zh-CN" altLang="en-US" sz="2800" b="1" dirty="0">
              <a:latin typeface="微软雅黑" panose="020B0503020204020204" pitchFamily="34" charset="-122"/>
              <a:ea typeface="微软雅黑" panose="020B0503020204020204" pitchFamily="34" charset="-122"/>
            </a:endParaRPr>
          </a:p>
        </p:txBody>
      </p:sp>
      <p:sp>
        <p:nvSpPr>
          <p:cNvPr id="13" name="灯片编号占位符 2"/>
          <p:cNvSpPr txBox="1">
            <a:spLocks noChangeArrowheads="1"/>
          </p:cNvSpPr>
          <p:nvPr/>
        </p:nvSpPr>
        <p:spPr bwMode="auto">
          <a:xfrm>
            <a:off x="10865820" y="6078539"/>
            <a:ext cx="445469" cy="501650"/>
          </a:xfrm>
          <a:prstGeom prst="rect">
            <a:avLst/>
          </a:prstGeom>
        </p:spPr>
        <p:style>
          <a:lnRef idx="0">
            <a:scrgbClr r="0" g="0" b="0"/>
          </a:lnRef>
          <a:fillRef idx="1001">
            <a:schemeClr val="dk2"/>
          </a:fillRef>
          <a:effectRef idx="0">
            <a:scrgbClr r="0" g="0" b="0"/>
          </a:effectRef>
          <a:fontRef idx="major"/>
        </p:style>
        <p:txBody>
          <a:bodyPr anchor="ctr"/>
          <a:lstStyle/>
          <a:p>
            <a:pPr algn="ctr" eaLnBrk="1" hangingPunct="1">
              <a:buFont typeface="Arial" panose="020B0604020202020204" pitchFamily="34" charset="0"/>
              <a:buNone/>
              <a:defRPr/>
            </a:pPr>
            <a:fld id="{2C8EE39D-028C-4E47-A315-3FC4742AADB1}" type="slidenum">
              <a:rPr lang="en-US" altLang="zh-CN" sz="1200" noProof="1" dirty="0">
                <a:solidFill>
                  <a:srgbClr val="FFFFFF"/>
                </a:solidFill>
                <a:latin typeface="Lato" panose="020F0502020204030203"/>
              </a:rPr>
            </a:fld>
            <a:endParaRPr lang="en-US" altLang="zh-CN" sz="1200" noProof="1">
              <a:solidFill>
                <a:srgbClr val="FFFFFF"/>
              </a:solidFill>
              <a:latin typeface="Lato" panose="020F0502020204030203"/>
            </a:endParaRPr>
          </a:p>
        </p:txBody>
      </p:sp>
      <p:grpSp>
        <p:nvGrpSpPr>
          <p:cNvPr id="14" name="组合 13"/>
          <p:cNvGrpSpPr/>
          <p:nvPr/>
        </p:nvGrpSpPr>
        <p:grpSpPr>
          <a:xfrm>
            <a:off x="3765177" y="1069122"/>
            <a:ext cx="5620870" cy="139389"/>
            <a:chOff x="5475255" y="1143000"/>
            <a:chExt cx="1486646" cy="101600"/>
          </a:xfrm>
        </p:grpSpPr>
        <p:cxnSp>
          <p:nvCxnSpPr>
            <p:cNvPr id="15" name="Straight Connector 30"/>
            <p:cNvCxnSpPr/>
            <p:nvPr/>
          </p:nvCxnSpPr>
          <p:spPr>
            <a:xfrm>
              <a:off x="5475255" y="1143000"/>
              <a:ext cx="1486646"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31"/>
            <p:cNvCxnSpPr/>
            <p:nvPr/>
          </p:nvCxnSpPr>
          <p:spPr>
            <a:xfrm>
              <a:off x="5616587" y="1244600"/>
              <a:ext cx="1185333"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0908"/>
                                        </p:tgtEl>
                                        <p:attrNameLst>
                                          <p:attrName>style.visibility</p:attrName>
                                        </p:attrNameLst>
                                      </p:cBhvr>
                                      <p:to>
                                        <p:strVal val="visible"/>
                                      </p:to>
                                    </p:set>
                                    <p:animEffect transition="in" filter="barn(inVertical)">
                                      <p:cBhvr>
                                        <p:cTn id="7" dur="500"/>
                                        <p:tgtEl>
                                          <p:spTgt spid="809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908"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标题 4"/>
          <p:cNvSpPr txBox="1">
            <a:spLocks noChangeArrowheads="1"/>
          </p:cNvSpPr>
          <p:nvPr/>
        </p:nvSpPr>
        <p:spPr bwMode="auto">
          <a:xfrm>
            <a:off x="2093914" y="169585"/>
            <a:ext cx="78867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3600" b="1" dirty="0" smtClean="0">
                <a:latin typeface="微软雅黑" panose="020B0503020204020204" pitchFamily="34" charset="-122"/>
                <a:ea typeface="微软雅黑" panose="020B0503020204020204" pitchFamily="34" charset="-122"/>
              </a:rPr>
              <a:t>              3</a:t>
            </a:r>
            <a:r>
              <a:rPr lang="en-US" altLang="zh-CN" sz="3600" b="1" dirty="0">
                <a:latin typeface="微软雅黑" panose="020B0503020204020204" pitchFamily="34" charset="-122"/>
                <a:ea typeface="微软雅黑" panose="020B0503020204020204" pitchFamily="34" charset="-122"/>
              </a:rPr>
              <a:t>.</a:t>
            </a:r>
            <a:r>
              <a:rPr lang="zh-CN" altLang="en-US" sz="3600" b="1" dirty="0">
                <a:latin typeface="微软雅黑" panose="020B0503020204020204" pitchFamily="34" charset="-122"/>
                <a:ea typeface="微软雅黑" panose="020B0503020204020204" pitchFamily="34" charset="-122"/>
              </a:rPr>
              <a:t>计算经营杠杆系数</a:t>
            </a:r>
            <a:endParaRPr lang="zh-CN" altLang="en-US" sz="3600" b="1" dirty="0">
              <a:latin typeface="微软雅黑" panose="020B0503020204020204" pitchFamily="34" charset="-122"/>
              <a:ea typeface="微软雅黑" panose="020B0503020204020204" pitchFamily="34" charset="-122"/>
            </a:endParaRPr>
          </a:p>
        </p:txBody>
      </p:sp>
      <p:sp>
        <p:nvSpPr>
          <p:cNvPr id="82950" name="灯片编号占位符 2"/>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fld id="{0EA00092-0328-4D47-BCA0-913006DA64B7}" type="slidenum">
              <a:rPr altLang="zh-CN" smtClean="0">
                <a:solidFill>
                  <a:schemeClr val="bg1"/>
                </a:solidFill>
                <a:latin typeface="Lato" panose="020F0502020204030203" pitchFamily="34" charset="0"/>
              </a:rPr>
            </a:fld>
            <a:endParaRPr lang="zh-CN" altLang="zh-CN">
              <a:solidFill>
                <a:schemeClr val="bg1"/>
              </a:solidFill>
              <a:latin typeface="Lato" panose="020F0502020204030203" pitchFamily="34" charset="0"/>
            </a:endParaRPr>
          </a:p>
        </p:txBody>
      </p:sp>
      <p:grpSp>
        <p:nvGrpSpPr>
          <p:cNvPr id="6" name="组合 5"/>
          <p:cNvGrpSpPr/>
          <p:nvPr/>
        </p:nvGrpSpPr>
        <p:grpSpPr>
          <a:xfrm>
            <a:off x="693448" y="2948033"/>
            <a:ext cx="3986212" cy="628650"/>
            <a:chOff x="1298856" y="1764985"/>
            <a:chExt cx="3986212" cy="628650"/>
          </a:xfrm>
        </p:grpSpPr>
        <p:sp>
          <p:nvSpPr>
            <p:cNvPr id="17" name="圆角矩形 16"/>
            <p:cNvSpPr/>
            <p:nvPr/>
          </p:nvSpPr>
          <p:spPr>
            <a:xfrm>
              <a:off x="1298856" y="1764985"/>
              <a:ext cx="3986212" cy="628650"/>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sz="1100" noProof="1">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8" name="椭圆 17"/>
            <p:cNvSpPr/>
            <p:nvPr/>
          </p:nvSpPr>
          <p:spPr>
            <a:xfrm>
              <a:off x="1484593" y="1939611"/>
              <a:ext cx="203200" cy="288925"/>
            </a:xfrm>
            <a:prstGeom prst="ellipse">
              <a:avLst/>
            </a:prstGeom>
            <a:solidFill>
              <a:srgbClr val="0070C0"/>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sz="1100" noProof="1">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037" name="TextBox 18"/>
            <p:cNvSpPr txBox="1">
              <a:spLocks noChangeArrowheads="1"/>
            </p:cNvSpPr>
            <p:nvPr/>
          </p:nvSpPr>
          <p:spPr bwMode="auto">
            <a:xfrm>
              <a:off x="1751294" y="1872935"/>
              <a:ext cx="24304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600" dirty="0">
                  <a:solidFill>
                    <a:srgbClr val="595959"/>
                  </a:solidFill>
                  <a:latin typeface="微软雅黑" panose="020B0503020204020204" pitchFamily="34" charset="-122"/>
                  <a:ea typeface="微软雅黑" panose="020B0503020204020204" pitchFamily="34" charset="-122"/>
                </a:rPr>
                <a:t>DOL</a:t>
              </a:r>
              <a:r>
                <a:rPr lang="zh-CN" altLang="en-US" sz="2600" dirty="0">
                  <a:solidFill>
                    <a:srgbClr val="595959"/>
                  </a:solidFill>
                  <a:latin typeface="微软雅黑" panose="020B0503020204020204" pitchFamily="34" charset="-122"/>
                  <a:ea typeface="微软雅黑" panose="020B0503020204020204" pitchFamily="34" charset="-122"/>
                </a:rPr>
                <a:t>的定义公式</a:t>
              </a:r>
              <a:endParaRPr lang="zh-CN" altLang="en-US" sz="2600" dirty="0">
                <a:solidFill>
                  <a:srgbClr val="595959"/>
                </a:solidFill>
                <a:latin typeface="微软雅黑" panose="020B0503020204020204" pitchFamily="34" charset="-122"/>
                <a:ea typeface="微软雅黑" panose="020B0503020204020204" pitchFamily="34" charset="-122"/>
              </a:endParaRPr>
            </a:p>
          </p:txBody>
        </p:sp>
      </p:grpSp>
      <p:sp>
        <p:nvSpPr>
          <p:cNvPr id="14" name="灯片编号占位符 2"/>
          <p:cNvSpPr txBox="1">
            <a:spLocks noChangeArrowheads="1"/>
          </p:cNvSpPr>
          <p:nvPr/>
        </p:nvSpPr>
        <p:spPr bwMode="auto">
          <a:xfrm>
            <a:off x="10865820" y="6078539"/>
            <a:ext cx="445469" cy="501650"/>
          </a:xfrm>
          <a:prstGeom prst="rect">
            <a:avLst/>
          </a:prstGeom>
        </p:spPr>
        <p:style>
          <a:lnRef idx="0">
            <a:scrgbClr r="0" g="0" b="0"/>
          </a:lnRef>
          <a:fillRef idx="1001">
            <a:schemeClr val="dk2"/>
          </a:fillRef>
          <a:effectRef idx="0">
            <a:scrgbClr r="0" g="0" b="0"/>
          </a:effectRef>
          <a:fontRef idx="major"/>
        </p:style>
        <p:txBody>
          <a:bodyPr anchor="ctr"/>
          <a:lstStyle/>
          <a:p>
            <a:pPr algn="ctr" eaLnBrk="1" hangingPunct="1">
              <a:buFont typeface="Arial" panose="020B0604020202020204" pitchFamily="34" charset="0"/>
              <a:buNone/>
              <a:defRPr/>
            </a:pPr>
            <a:fld id="{2C8EE39D-028C-4E47-A315-3FC4742AADB1}" type="slidenum">
              <a:rPr lang="en-US" altLang="zh-CN" sz="1200" noProof="1" dirty="0">
                <a:solidFill>
                  <a:srgbClr val="FFFFFF"/>
                </a:solidFill>
                <a:latin typeface="Lato" panose="020F0502020204030203"/>
              </a:rPr>
            </a:fld>
            <a:endParaRPr lang="en-US" altLang="zh-CN" sz="1200" noProof="1">
              <a:solidFill>
                <a:srgbClr val="FFFFFF"/>
              </a:solidFill>
              <a:latin typeface="Lato" panose="020F0502020204030203"/>
            </a:endParaRPr>
          </a:p>
        </p:txBody>
      </p:sp>
      <p:sp>
        <p:nvSpPr>
          <p:cNvPr id="96272" name="文本框 3"/>
          <p:cNvSpPr txBox="1">
            <a:spLocks noChangeArrowheads="1"/>
          </p:cNvSpPr>
          <p:nvPr/>
        </p:nvSpPr>
        <p:spPr bwMode="auto">
          <a:xfrm>
            <a:off x="1036066" y="1056809"/>
            <a:ext cx="1089594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zh-CN" altLang="en-US" sz="2800" dirty="0">
                <a:solidFill>
                  <a:srgbClr val="FF0000"/>
                </a:solidFill>
                <a:latin typeface="微软雅黑" panose="020B0503020204020204" pitchFamily="34" charset="-122"/>
                <a:ea typeface="微软雅黑" panose="020B0503020204020204" pitchFamily="34" charset="-122"/>
              </a:rPr>
              <a:t>经营杠杆效应的度量指标</a:t>
            </a:r>
            <a:r>
              <a:rPr lang="en-US" altLang="zh-CN" sz="2800" dirty="0">
                <a:solidFill>
                  <a:srgbClr val="FF0000"/>
                </a:solidFill>
                <a:latin typeface="微软雅黑" panose="020B0503020204020204" pitchFamily="34" charset="-122"/>
                <a:ea typeface="微软雅黑" panose="020B0503020204020204" pitchFamily="34" charset="-122"/>
              </a:rPr>
              <a:t>—</a:t>
            </a:r>
            <a:r>
              <a:rPr lang="zh-CN" altLang="en-US" sz="2800" dirty="0">
                <a:solidFill>
                  <a:srgbClr val="FF0000"/>
                </a:solidFill>
                <a:latin typeface="微软雅黑" panose="020B0503020204020204" pitchFamily="34" charset="-122"/>
                <a:ea typeface="微软雅黑" panose="020B0503020204020204" pitchFamily="34" charset="-122"/>
              </a:rPr>
              <a:t>经营杠杆系数</a:t>
            </a:r>
            <a:endParaRPr lang="zh-CN" altLang="en-US" sz="2800" dirty="0">
              <a:solidFill>
                <a:srgbClr val="FF0000"/>
              </a:solidFill>
              <a:latin typeface="微软雅黑" panose="020B0503020204020204" pitchFamily="34" charset="-122"/>
              <a:ea typeface="微软雅黑" panose="020B0503020204020204" pitchFamily="34" charset="-122"/>
            </a:endParaRPr>
          </a:p>
        </p:txBody>
      </p:sp>
      <p:sp>
        <p:nvSpPr>
          <p:cNvPr id="19" name="Line 6"/>
          <p:cNvSpPr>
            <a:spLocks noChangeShapeType="1"/>
          </p:cNvSpPr>
          <p:nvPr/>
        </p:nvSpPr>
        <p:spPr bwMode="auto">
          <a:xfrm flipV="1">
            <a:off x="-1" y="526120"/>
            <a:ext cx="3619501" cy="0"/>
          </a:xfrm>
          <a:prstGeom prst="line">
            <a:avLst/>
          </a:prstGeom>
          <a:noFill/>
          <a:ln w="6350">
            <a:solidFill>
              <a:srgbClr val="0070C0"/>
            </a:solidFill>
            <a:round/>
          </a:ln>
          <a:extLst>
            <a:ext uri="{909E8E84-426E-40DD-AFC4-6F175D3DCCD1}">
              <a14:hiddenFill xmlns:a14="http://schemas.microsoft.com/office/drawing/2010/main">
                <a:noFill/>
              </a14:hiddenFill>
            </a:ext>
          </a:extLst>
        </p:spPr>
        <p:txBody>
          <a:bodyPr/>
          <a:lstStyle/>
          <a:p>
            <a:endParaRPr lang="zh-CN" altLang="en-US"/>
          </a:p>
        </p:txBody>
      </p:sp>
      <p:sp>
        <p:nvSpPr>
          <p:cNvPr id="20" name="Line 6"/>
          <p:cNvSpPr>
            <a:spLocks noChangeShapeType="1"/>
          </p:cNvSpPr>
          <p:nvPr/>
        </p:nvSpPr>
        <p:spPr bwMode="auto">
          <a:xfrm flipV="1">
            <a:off x="8543925" y="465051"/>
            <a:ext cx="3619501" cy="0"/>
          </a:xfrm>
          <a:prstGeom prst="line">
            <a:avLst/>
          </a:prstGeom>
          <a:noFill/>
          <a:ln w="6350">
            <a:solidFill>
              <a:srgbClr val="0070C0"/>
            </a:solidFill>
            <a:round/>
          </a:ln>
          <a:extLst>
            <a:ext uri="{909E8E84-426E-40DD-AFC4-6F175D3DCCD1}">
              <a14:hiddenFill xmlns:a14="http://schemas.microsoft.com/office/drawing/2010/main">
                <a:noFill/>
              </a14:hiddenFill>
            </a:ext>
          </a:extLst>
        </p:spPr>
        <p:txBody>
          <a:bodyPr/>
          <a:lstStyle/>
          <a:p>
            <a:endParaRPr lang="zh-CN" altLang="en-US"/>
          </a:p>
        </p:txBody>
      </p:sp>
      <p:grpSp>
        <p:nvGrpSpPr>
          <p:cNvPr id="44" name="组合 43"/>
          <p:cNvGrpSpPr/>
          <p:nvPr/>
        </p:nvGrpSpPr>
        <p:grpSpPr>
          <a:xfrm>
            <a:off x="6964750" y="5630011"/>
            <a:ext cx="1171390" cy="1090731"/>
            <a:chOff x="1735862" y="6224321"/>
            <a:chExt cx="1171390" cy="1090731"/>
          </a:xfrm>
        </p:grpSpPr>
        <p:pic>
          <p:nvPicPr>
            <p:cNvPr id="21" name="图片 15"/>
            <p:cNvPicPr>
              <a:picLocks noChangeAspect="1" noChangeArrowheads="1"/>
            </p:cNvPicPr>
            <p:nvPr/>
          </p:nvPicPr>
          <p:blipFill rotWithShape="1">
            <a:blip r:embed="rId1">
              <a:extLst>
                <a:ext uri="{28A0092B-C50C-407E-A947-70E740481C1C}">
                  <a14:useLocalDpi xmlns:a14="http://schemas.microsoft.com/office/drawing/2010/main" val="0"/>
                </a:ext>
              </a:extLst>
            </a:blip>
            <a:srcRect l="12270" r="63864" b="34978"/>
            <a:stretch>
              <a:fillRect/>
            </a:stretch>
          </p:blipFill>
          <p:spPr bwMode="auto">
            <a:xfrm>
              <a:off x="1735862" y="6224321"/>
              <a:ext cx="1171390" cy="1038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文本框 22"/>
            <p:cNvSpPr txBox="1"/>
            <p:nvPr/>
          </p:nvSpPr>
          <p:spPr>
            <a:xfrm>
              <a:off x="2438636" y="6854154"/>
              <a:ext cx="371103" cy="460898"/>
            </a:xfrm>
            <a:prstGeom prst="rect">
              <a:avLst/>
            </a:prstGeom>
            <a:solidFill>
              <a:schemeClr val="bg1"/>
            </a:solidFill>
          </p:spPr>
          <p:txBody>
            <a:bodyPr wrap="square" lIns="0" tIns="0" rIns="0" bIns="0" rtlCol="0">
              <a:spAutoFit/>
            </a:bodyPr>
            <a:lstStyle/>
            <a:p>
              <a:pPr algn="ctr">
                <a:lnSpc>
                  <a:spcPct val="125000"/>
                </a:lnSpc>
              </a:pPr>
              <a:r>
                <a:rPr lang="en-US" altLang="zh-CN" sz="2000" b="1" dirty="0"/>
                <a:t>a</a:t>
              </a:r>
              <a:endParaRPr lang="zh-CN" altLang="en-US" sz="2000" b="1" dirty="0"/>
            </a:p>
          </p:txBody>
        </p:sp>
      </p:grpSp>
      <p:grpSp>
        <p:nvGrpSpPr>
          <p:cNvPr id="7" name="组合 6"/>
          <p:cNvGrpSpPr/>
          <p:nvPr/>
        </p:nvGrpSpPr>
        <p:grpSpPr>
          <a:xfrm>
            <a:off x="763487" y="5119300"/>
            <a:ext cx="3986212" cy="628650"/>
            <a:chOff x="901291" y="4866179"/>
            <a:chExt cx="3986212" cy="628650"/>
          </a:xfrm>
        </p:grpSpPr>
        <p:sp>
          <p:nvSpPr>
            <p:cNvPr id="24" name="圆角矩形 16"/>
            <p:cNvSpPr/>
            <p:nvPr/>
          </p:nvSpPr>
          <p:spPr>
            <a:xfrm>
              <a:off x="901291" y="4866179"/>
              <a:ext cx="3986212" cy="628650"/>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sz="1100" noProof="1">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5" name="椭圆 24"/>
            <p:cNvSpPr/>
            <p:nvPr/>
          </p:nvSpPr>
          <p:spPr>
            <a:xfrm>
              <a:off x="1087028" y="5040805"/>
              <a:ext cx="203200" cy="288925"/>
            </a:xfrm>
            <a:prstGeom prst="ellipse">
              <a:avLst/>
            </a:prstGeom>
            <a:solidFill>
              <a:srgbClr val="0070C0"/>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sz="1100" noProof="1">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6" name="TextBox 18"/>
            <p:cNvSpPr txBox="1">
              <a:spLocks noChangeArrowheads="1"/>
            </p:cNvSpPr>
            <p:nvPr/>
          </p:nvSpPr>
          <p:spPr bwMode="auto">
            <a:xfrm>
              <a:off x="1353729" y="4974129"/>
              <a:ext cx="2430463"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600" dirty="0">
                  <a:solidFill>
                    <a:srgbClr val="595959"/>
                  </a:solidFill>
                  <a:latin typeface="微软雅黑" panose="020B0503020204020204" pitchFamily="34" charset="-122"/>
                  <a:ea typeface="微软雅黑" panose="020B0503020204020204" pitchFamily="34" charset="-122"/>
                </a:rPr>
                <a:t>DOL</a:t>
              </a:r>
              <a:r>
                <a:rPr lang="zh-CN" altLang="en-US" sz="2600" dirty="0">
                  <a:solidFill>
                    <a:srgbClr val="595959"/>
                  </a:solidFill>
                  <a:latin typeface="微软雅黑" panose="020B0503020204020204" pitchFamily="34" charset="-122"/>
                  <a:ea typeface="微软雅黑" panose="020B0503020204020204" pitchFamily="34" charset="-122"/>
                </a:rPr>
                <a:t>的简化公式</a:t>
              </a:r>
              <a:endParaRPr lang="zh-CN" altLang="en-US" sz="2600" dirty="0">
                <a:solidFill>
                  <a:srgbClr val="595959"/>
                </a:solidFill>
                <a:latin typeface="微软雅黑" panose="020B0503020204020204" pitchFamily="34" charset="-122"/>
                <a:ea typeface="微软雅黑" panose="020B0503020204020204" pitchFamily="34" charset="-122"/>
              </a:endParaRPr>
            </a:p>
          </p:txBody>
        </p:sp>
      </p:grpSp>
      <p:grpSp>
        <p:nvGrpSpPr>
          <p:cNvPr id="53" name="组合 52"/>
          <p:cNvGrpSpPr/>
          <p:nvPr/>
        </p:nvGrpSpPr>
        <p:grpSpPr>
          <a:xfrm>
            <a:off x="1886594" y="3729165"/>
            <a:ext cx="3597704" cy="1156651"/>
            <a:chOff x="1937182" y="3130586"/>
            <a:chExt cx="3597704" cy="1156651"/>
          </a:xfrm>
        </p:grpSpPr>
        <p:pic>
          <p:nvPicPr>
            <p:cNvPr id="15" name="图片 12"/>
            <p:cNvPicPr>
              <a:picLocks noChangeAspect="1" noChangeArrowheads="1"/>
            </p:cNvPicPr>
            <p:nvPr/>
          </p:nvPicPr>
          <p:blipFill rotWithShape="1">
            <a:blip r:embed="rId2">
              <a:extLst>
                <a:ext uri="{28A0092B-C50C-407E-A947-70E740481C1C}">
                  <a14:useLocalDpi xmlns:a14="http://schemas.microsoft.com/office/drawing/2010/main" val="0"/>
                </a:ext>
              </a:extLst>
            </a:blip>
            <a:srcRect l="55580"/>
            <a:stretch>
              <a:fillRect/>
            </a:stretch>
          </p:blipFill>
          <p:spPr bwMode="auto">
            <a:xfrm>
              <a:off x="2615445" y="3130586"/>
              <a:ext cx="2919441" cy="1156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图片 12"/>
            <p:cNvPicPr>
              <a:picLocks noChangeAspect="1" noChangeArrowheads="1"/>
            </p:cNvPicPr>
            <p:nvPr/>
          </p:nvPicPr>
          <p:blipFill rotWithShape="1">
            <a:blip r:embed="rId2">
              <a:extLst>
                <a:ext uri="{28A0092B-C50C-407E-A947-70E740481C1C}">
                  <a14:useLocalDpi xmlns:a14="http://schemas.microsoft.com/office/drawing/2010/main" val="0"/>
                </a:ext>
              </a:extLst>
            </a:blip>
            <a:srcRect r="90052"/>
            <a:stretch>
              <a:fillRect/>
            </a:stretch>
          </p:blipFill>
          <p:spPr bwMode="auto">
            <a:xfrm>
              <a:off x="1937182" y="3160795"/>
              <a:ext cx="563668" cy="997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2" name="图片 12"/>
          <p:cNvPicPr>
            <a:picLocks noChangeAspect="1" noChangeArrowheads="1"/>
          </p:cNvPicPr>
          <p:nvPr/>
        </p:nvPicPr>
        <p:blipFill rotWithShape="1">
          <a:blip r:embed="rId2">
            <a:extLst>
              <a:ext uri="{28A0092B-C50C-407E-A947-70E740481C1C}">
                <a14:useLocalDpi xmlns:a14="http://schemas.microsoft.com/office/drawing/2010/main" val="0"/>
              </a:ext>
            </a:extLst>
          </a:blip>
          <a:srcRect l="10294" r="49120"/>
          <a:stretch>
            <a:fillRect/>
          </a:stretch>
        </p:blipFill>
        <p:spPr bwMode="auto">
          <a:xfrm>
            <a:off x="5425403" y="3849761"/>
            <a:ext cx="2359240" cy="102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组合 4"/>
          <p:cNvGrpSpPr/>
          <p:nvPr/>
        </p:nvGrpSpPr>
        <p:grpSpPr>
          <a:xfrm>
            <a:off x="9269934" y="1464286"/>
            <a:ext cx="2662077" cy="1235203"/>
            <a:chOff x="7093879" y="2876099"/>
            <a:chExt cx="2562703" cy="1088137"/>
          </a:xfrm>
        </p:grpSpPr>
        <p:sp>
          <p:nvSpPr>
            <p:cNvPr id="100" name="文本框 99"/>
            <p:cNvSpPr txBox="1">
              <a:spLocks noChangeArrowheads="1"/>
            </p:cNvSpPr>
            <p:nvPr/>
          </p:nvSpPr>
          <p:spPr bwMode="auto">
            <a:xfrm>
              <a:off x="7198659" y="3146536"/>
              <a:ext cx="2457923" cy="498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26670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800" b="1" dirty="0">
                  <a:latin typeface="华文仿宋" panose="02010600040101010101" pitchFamily="2" charset="-122"/>
                  <a:ea typeface="华文仿宋" panose="02010600040101010101" pitchFamily="2" charset="-122"/>
                </a:rPr>
                <a:t>EBIT=  Q*m</a:t>
              </a:r>
              <a:endParaRPr lang="en-US" altLang="zh-CN" sz="2800" b="1" dirty="0">
                <a:latin typeface="华文仿宋" panose="02010600040101010101" pitchFamily="2" charset="-122"/>
                <a:ea typeface="华文仿宋" panose="02010600040101010101" pitchFamily="2" charset="-122"/>
              </a:endParaRPr>
            </a:p>
          </p:txBody>
        </p:sp>
        <p:sp>
          <p:nvSpPr>
            <p:cNvPr id="3" name="云形标注 2"/>
            <p:cNvSpPr/>
            <p:nvPr/>
          </p:nvSpPr>
          <p:spPr>
            <a:xfrm>
              <a:off x="7093879" y="2876099"/>
              <a:ext cx="2520812" cy="1088137"/>
            </a:xfrm>
            <a:prstGeom prst="cloudCallout">
              <a:avLst/>
            </a:prstGeom>
            <a:noFill/>
            <a:ln w="25400"/>
          </p:spPr>
          <p:style>
            <a:lnRef idx="2">
              <a:schemeClr val="accent1"/>
            </a:lnRef>
            <a:fillRef idx="1">
              <a:schemeClr val="lt1"/>
            </a:fillRef>
            <a:effectRef idx="0">
              <a:schemeClr val="accent1"/>
            </a:effectRef>
            <a:fontRef idx="minor">
              <a:schemeClr val="dk1"/>
            </a:fontRef>
          </p:style>
          <p:txBody>
            <a:bodyPr anchor="ctr"/>
            <a:lstStyle/>
            <a:p>
              <a:pPr algn="ctr">
                <a:defRPr/>
              </a:pPr>
              <a:endParaRPr lang="zh-CN" altLang="en-US"/>
            </a:p>
          </p:txBody>
        </p:sp>
      </p:grpSp>
      <p:grpSp>
        <p:nvGrpSpPr>
          <p:cNvPr id="48" name="组合 47"/>
          <p:cNvGrpSpPr/>
          <p:nvPr/>
        </p:nvGrpSpPr>
        <p:grpSpPr>
          <a:xfrm>
            <a:off x="1886594" y="5978923"/>
            <a:ext cx="5025016" cy="463409"/>
            <a:chOff x="1939734" y="5522753"/>
            <a:chExt cx="5025016" cy="463409"/>
          </a:xfrm>
        </p:grpSpPr>
        <p:pic>
          <p:nvPicPr>
            <p:cNvPr id="35" name="图片 15"/>
            <p:cNvPicPr>
              <a:picLocks noChangeAspect="1" noChangeArrowheads="1"/>
            </p:cNvPicPr>
            <p:nvPr/>
          </p:nvPicPr>
          <p:blipFill rotWithShape="1">
            <a:blip r:embed="rId1">
              <a:extLst>
                <a:ext uri="{28A0092B-C50C-407E-A947-70E740481C1C}">
                  <a14:useLocalDpi xmlns:a14="http://schemas.microsoft.com/office/drawing/2010/main" val="0"/>
                </a:ext>
              </a:extLst>
            </a:blip>
            <a:srcRect l="9053" t="71137" b="1"/>
            <a:stretch>
              <a:fillRect/>
            </a:stretch>
          </p:blipFill>
          <p:spPr bwMode="auto">
            <a:xfrm>
              <a:off x="2500850" y="5525264"/>
              <a:ext cx="4463900" cy="460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图片 15"/>
            <p:cNvPicPr>
              <a:picLocks noChangeAspect="1" noChangeArrowheads="1"/>
            </p:cNvPicPr>
            <p:nvPr/>
          </p:nvPicPr>
          <p:blipFill rotWithShape="1">
            <a:blip r:embed="rId1">
              <a:extLst>
                <a:ext uri="{28A0092B-C50C-407E-A947-70E740481C1C}">
                  <a14:useLocalDpi xmlns:a14="http://schemas.microsoft.com/office/drawing/2010/main" val="0"/>
                </a:ext>
              </a:extLst>
            </a:blip>
            <a:srcRect l="126" t="20546" r="88442" b="55210"/>
            <a:stretch>
              <a:fillRect/>
            </a:stretch>
          </p:blipFill>
          <p:spPr bwMode="auto">
            <a:xfrm>
              <a:off x="1939734" y="5522753"/>
              <a:ext cx="561116" cy="387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43" name="图片 42"/>
          <p:cNvPicPr>
            <a:picLocks noChangeAspect="1"/>
          </p:cNvPicPr>
          <p:nvPr/>
        </p:nvPicPr>
        <p:blipFill rotWithShape="1">
          <a:blip r:embed="rId3"/>
          <a:srcRect l="11809" r="78295"/>
          <a:stretch>
            <a:fillRect/>
          </a:stretch>
        </p:blipFill>
        <p:spPr>
          <a:xfrm>
            <a:off x="8242420" y="5533055"/>
            <a:ext cx="1270070" cy="1301816"/>
          </a:xfrm>
          <a:prstGeom prst="rect">
            <a:avLst/>
          </a:prstGeom>
        </p:spPr>
      </p:pic>
      <p:sp>
        <p:nvSpPr>
          <p:cNvPr id="30" name="矩形 29"/>
          <p:cNvSpPr/>
          <p:nvPr/>
        </p:nvSpPr>
        <p:spPr>
          <a:xfrm>
            <a:off x="1665400" y="1717020"/>
            <a:ext cx="7520007" cy="501740"/>
          </a:xfrm>
          <a:prstGeom prst="rect">
            <a:avLst/>
          </a:prstGeom>
          <a:ln>
            <a:solidFill>
              <a:srgbClr val="FF0000"/>
            </a:solidFill>
            <a:prstDash val="dash"/>
          </a:ln>
        </p:spPr>
        <p:txBody>
          <a:bodyPr wrap="none">
            <a:spAutoFit/>
          </a:bodyPr>
          <a:lstStyle/>
          <a:p>
            <a:pPr>
              <a:lnSpc>
                <a:spcPct val="110000"/>
              </a:lnSpc>
            </a:pPr>
            <a:r>
              <a:rPr lang="zh-CN" altLang="en-US" sz="2600" b="1" dirty="0">
                <a:latin typeface="微软雅黑" panose="020B0503020204020204" pitchFamily="34" charset="-122"/>
                <a:ea typeface="微软雅黑" panose="020B0503020204020204" pitchFamily="34" charset="-122"/>
              </a:rPr>
              <a:t>指息税前利润变动率相当于销售量变动率的倍数。</a:t>
            </a:r>
            <a:endParaRPr lang="en-US" altLang="zh-CN" sz="2600" b="1" dirty="0">
              <a:latin typeface="微软雅黑" panose="020B0503020204020204" pitchFamily="34" charset="-122"/>
              <a:ea typeface="微软雅黑" panose="020B0503020204020204" pitchFamily="34" charset="-122"/>
            </a:endParaRPr>
          </a:p>
        </p:txBody>
      </p:sp>
      <p:grpSp>
        <p:nvGrpSpPr>
          <p:cNvPr id="37" name="组合 36"/>
          <p:cNvGrpSpPr/>
          <p:nvPr/>
        </p:nvGrpSpPr>
        <p:grpSpPr>
          <a:xfrm>
            <a:off x="6326764" y="2911957"/>
            <a:ext cx="5717285" cy="1142205"/>
            <a:chOff x="4388128" y="2849277"/>
            <a:chExt cx="5503863" cy="1088137"/>
          </a:xfrm>
        </p:grpSpPr>
        <p:sp>
          <p:nvSpPr>
            <p:cNvPr id="38" name="文本框 37"/>
            <p:cNvSpPr txBox="1">
              <a:spLocks noChangeArrowheads="1"/>
            </p:cNvSpPr>
            <p:nvPr/>
          </p:nvSpPr>
          <p:spPr bwMode="auto">
            <a:xfrm>
              <a:off x="4879404" y="3088103"/>
              <a:ext cx="4717261" cy="556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26670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2800" b="1" dirty="0">
                  <a:latin typeface="华文仿宋" panose="02010600040101010101" pitchFamily="2" charset="-122"/>
                  <a:ea typeface="华文仿宋" panose="02010600040101010101" pitchFamily="2" charset="-122"/>
                </a:rPr>
                <a:t>EBIT=</a:t>
              </a:r>
              <a:r>
                <a:rPr lang="zh-CN" altLang="en-US" sz="2800" b="1" dirty="0">
                  <a:latin typeface="华文仿宋" panose="02010600040101010101" pitchFamily="2" charset="-122"/>
                  <a:ea typeface="华文仿宋" panose="02010600040101010101" pitchFamily="2" charset="-122"/>
                </a:rPr>
                <a:t>（</a:t>
              </a:r>
              <a:r>
                <a:rPr lang="en-US" altLang="zh-CN" sz="2800" b="1" dirty="0">
                  <a:latin typeface="华文仿宋" panose="02010600040101010101" pitchFamily="2" charset="-122"/>
                  <a:ea typeface="华文仿宋" panose="02010600040101010101" pitchFamily="2" charset="-122"/>
                </a:rPr>
                <a:t>P-b</a:t>
              </a:r>
              <a:r>
                <a:rPr lang="zh-CN" altLang="en-US" sz="2800" b="1" dirty="0">
                  <a:latin typeface="华文仿宋" panose="02010600040101010101" pitchFamily="2" charset="-122"/>
                  <a:ea typeface="华文仿宋" panose="02010600040101010101" pitchFamily="2" charset="-122"/>
                </a:rPr>
                <a:t>）</a:t>
              </a:r>
              <a:r>
                <a:rPr lang="en-US" altLang="zh-CN" sz="2800" b="1" dirty="0">
                  <a:latin typeface="华文仿宋" panose="02010600040101010101" pitchFamily="2" charset="-122"/>
                  <a:ea typeface="华文仿宋" panose="02010600040101010101" pitchFamily="2" charset="-122"/>
                </a:rPr>
                <a:t>Q-a=M-a</a:t>
              </a:r>
              <a:endParaRPr lang="en-US" altLang="zh-CN" sz="2800" b="1" dirty="0">
                <a:latin typeface="华文仿宋" panose="02010600040101010101" pitchFamily="2" charset="-122"/>
                <a:ea typeface="华文仿宋" panose="02010600040101010101" pitchFamily="2" charset="-122"/>
              </a:endParaRPr>
            </a:p>
          </p:txBody>
        </p:sp>
        <p:sp>
          <p:nvSpPr>
            <p:cNvPr id="39" name="云形标注 38"/>
            <p:cNvSpPr/>
            <p:nvPr/>
          </p:nvSpPr>
          <p:spPr>
            <a:xfrm>
              <a:off x="4388128" y="2849277"/>
              <a:ext cx="5503863" cy="1088137"/>
            </a:xfrm>
            <a:prstGeom prst="cloudCallout">
              <a:avLst/>
            </a:prstGeom>
            <a:noFill/>
            <a:ln w="25400"/>
          </p:spPr>
          <p:style>
            <a:lnRef idx="2">
              <a:schemeClr val="accent1"/>
            </a:lnRef>
            <a:fillRef idx="1">
              <a:schemeClr val="lt1"/>
            </a:fillRef>
            <a:effectRef idx="0">
              <a:schemeClr val="accent1"/>
            </a:effectRef>
            <a:fontRef idx="minor">
              <a:schemeClr val="dk1"/>
            </a:fontRef>
          </p:style>
          <p:txBody>
            <a:bodyPr anchor="ctr"/>
            <a:lstStyle/>
            <a:p>
              <a:pPr algn="ctr">
                <a:defRPr/>
              </a:pPr>
              <a:endParaRPr lang="zh-CN" altLang="en-US"/>
            </a:p>
          </p:txBody>
        </p:sp>
      </p:grpSp>
      <p:sp>
        <p:nvSpPr>
          <p:cNvPr id="4" name="等腰三角形 3"/>
          <p:cNvSpPr/>
          <p:nvPr/>
        </p:nvSpPr>
        <p:spPr>
          <a:xfrm>
            <a:off x="9606114" y="1865335"/>
            <a:ext cx="143369" cy="244341"/>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等腰三角形 40"/>
          <p:cNvSpPr/>
          <p:nvPr/>
        </p:nvSpPr>
        <p:spPr>
          <a:xfrm>
            <a:off x="10794135" y="1835045"/>
            <a:ext cx="143369" cy="244341"/>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6272"/>
                                        </p:tgtEl>
                                        <p:attrNameLst>
                                          <p:attrName>style.visibility</p:attrName>
                                        </p:attrNameLst>
                                      </p:cBhvr>
                                      <p:to>
                                        <p:strVal val="visible"/>
                                      </p:to>
                                    </p:set>
                                    <p:anim calcmode="lin" valueType="num">
                                      <p:cBhvr additive="base">
                                        <p:cTn id="7" dur="500" fill="hold"/>
                                        <p:tgtEl>
                                          <p:spTgt spid="96272"/>
                                        </p:tgtEl>
                                        <p:attrNameLst>
                                          <p:attrName>ppt_x</p:attrName>
                                        </p:attrNameLst>
                                      </p:cBhvr>
                                      <p:tavLst>
                                        <p:tav tm="0">
                                          <p:val>
                                            <p:strVal val="#ppt_x"/>
                                          </p:val>
                                        </p:tav>
                                        <p:tav tm="100000">
                                          <p:val>
                                            <p:strVal val="#ppt_x"/>
                                          </p:val>
                                        </p:tav>
                                      </p:tavLst>
                                    </p:anim>
                                    <p:anim calcmode="lin" valueType="num">
                                      <p:cBhvr additive="base">
                                        <p:cTn id="8" dur="500" fill="hold"/>
                                        <p:tgtEl>
                                          <p:spTgt spid="9627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down)">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down)">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53"/>
                                        </p:tgtEl>
                                        <p:attrNameLst>
                                          <p:attrName>style.visibility</p:attrName>
                                        </p:attrNameLst>
                                      </p:cBhvr>
                                      <p:to>
                                        <p:strVal val="visible"/>
                                      </p:to>
                                    </p:set>
                                    <p:animEffect transition="in" filter="wipe(left)">
                                      <p:cBhvr>
                                        <p:cTn id="23" dur="500"/>
                                        <p:tgtEl>
                                          <p:spTgt spid="53"/>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32"/>
                                        </p:tgtEl>
                                        <p:attrNameLst>
                                          <p:attrName>style.visibility</p:attrName>
                                        </p:attrNameLst>
                                      </p:cBhvr>
                                      <p:to>
                                        <p:strVal val="visible"/>
                                      </p:to>
                                    </p:set>
                                    <p:animEffect transition="in" filter="randombar(horizontal)">
                                      <p:cBhvr>
                                        <p:cTn id="28" dur="500"/>
                                        <p:tgtEl>
                                          <p:spTgt spid="32"/>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wipe(down)">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1000"/>
                                        <p:tgtEl>
                                          <p:spTgt spid="7"/>
                                        </p:tgtEl>
                                      </p:cBhvr>
                                    </p:animEffect>
                                    <p:anim calcmode="lin" valueType="num">
                                      <p:cBhvr>
                                        <p:cTn id="39" dur="1000" fill="hold"/>
                                        <p:tgtEl>
                                          <p:spTgt spid="7"/>
                                        </p:tgtEl>
                                        <p:attrNameLst>
                                          <p:attrName>ppt_x</p:attrName>
                                        </p:attrNameLst>
                                      </p:cBhvr>
                                      <p:tavLst>
                                        <p:tav tm="0">
                                          <p:val>
                                            <p:strVal val="#ppt_x"/>
                                          </p:val>
                                        </p:tav>
                                        <p:tav tm="100000">
                                          <p:val>
                                            <p:strVal val="#ppt_x"/>
                                          </p:val>
                                        </p:tav>
                                      </p:tavLst>
                                    </p:anim>
                                    <p:anim calcmode="lin" valueType="num">
                                      <p:cBhvr>
                                        <p:cTn id="4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nodeType="clickEffect">
                                  <p:stCondLst>
                                    <p:cond delay="0"/>
                                  </p:stCondLst>
                                  <p:childTnLst>
                                    <p:set>
                                      <p:cBhvr>
                                        <p:cTn id="44" dur="1" fill="hold">
                                          <p:stCondLst>
                                            <p:cond delay="0"/>
                                          </p:stCondLst>
                                        </p:cTn>
                                        <p:tgtEl>
                                          <p:spTgt spid="48"/>
                                        </p:tgtEl>
                                        <p:attrNameLst>
                                          <p:attrName>style.visibility</p:attrName>
                                        </p:attrNameLst>
                                      </p:cBhvr>
                                      <p:to>
                                        <p:strVal val="visible"/>
                                      </p:to>
                                    </p:set>
                                    <p:animEffect transition="in" filter="fade">
                                      <p:cBhvr>
                                        <p:cTn id="45" dur="1000"/>
                                        <p:tgtEl>
                                          <p:spTgt spid="48"/>
                                        </p:tgtEl>
                                      </p:cBhvr>
                                    </p:animEffect>
                                    <p:anim calcmode="lin" valueType="num">
                                      <p:cBhvr>
                                        <p:cTn id="46" dur="1000" fill="hold"/>
                                        <p:tgtEl>
                                          <p:spTgt spid="48"/>
                                        </p:tgtEl>
                                        <p:attrNameLst>
                                          <p:attrName>ppt_x</p:attrName>
                                        </p:attrNameLst>
                                      </p:cBhvr>
                                      <p:tavLst>
                                        <p:tav tm="0">
                                          <p:val>
                                            <p:strVal val="#ppt_x"/>
                                          </p:val>
                                        </p:tav>
                                        <p:tav tm="100000">
                                          <p:val>
                                            <p:strVal val="#ppt_x"/>
                                          </p:val>
                                        </p:tav>
                                      </p:tavLst>
                                    </p:anim>
                                    <p:anim calcmode="lin" valueType="num">
                                      <p:cBhvr>
                                        <p:cTn id="47" dur="1000" fill="hold"/>
                                        <p:tgtEl>
                                          <p:spTgt spid="48"/>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44"/>
                                        </p:tgtEl>
                                        <p:attrNameLst>
                                          <p:attrName>style.visibility</p:attrName>
                                        </p:attrNameLst>
                                      </p:cBhvr>
                                      <p:to>
                                        <p:strVal val="visible"/>
                                      </p:to>
                                    </p:set>
                                    <p:animEffect transition="in" filter="wipe(left)">
                                      <p:cBhvr>
                                        <p:cTn id="52" dur="500"/>
                                        <p:tgtEl>
                                          <p:spTgt spid="4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nodeType="clickEffect">
                                  <p:stCondLst>
                                    <p:cond delay="0"/>
                                  </p:stCondLst>
                                  <p:childTnLst>
                                    <p:set>
                                      <p:cBhvr>
                                        <p:cTn id="56" dur="1" fill="hold">
                                          <p:stCondLst>
                                            <p:cond delay="0"/>
                                          </p:stCondLst>
                                        </p:cTn>
                                        <p:tgtEl>
                                          <p:spTgt spid="43"/>
                                        </p:tgtEl>
                                        <p:attrNameLst>
                                          <p:attrName>style.visibility</p:attrName>
                                        </p:attrNameLst>
                                      </p:cBhvr>
                                      <p:to>
                                        <p:strVal val="visible"/>
                                      </p:to>
                                    </p:set>
                                    <p:animEffect transition="in" filter="wipe(left)">
                                      <p:cBhvr>
                                        <p:cTn id="57" dur="500"/>
                                        <p:tgtEl>
                                          <p:spTgt spid="43"/>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37"/>
                                        </p:tgtEl>
                                        <p:attrNameLst>
                                          <p:attrName>style.visibility</p:attrName>
                                        </p:attrNameLst>
                                      </p:cBhvr>
                                      <p:to>
                                        <p:strVal val="visible"/>
                                      </p:to>
                                    </p:set>
                                    <p:animEffect transition="in" filter="wipe(down)">
                                      <p:cBhvr>
                                        <p:cTn id="6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72" grpId="0"/>
      <p:bldP spid="30"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图片 7" descr="360截图20171230134426098.jpg"/>
          <p:cNvPicPr>
            <a:picLocks noChangeAspect="1" noChangeArrowheads="1"/>
          </p:cNvPicPr>
          <p:nvPr/>
        </p:nvPicPr>
        <p:blipFill>
          <a:blip r:embed="rId1">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7742767" y="3349625"/>
            <a:ext cx="4277784" cy="332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3" name="图片 14"/>
          <p:cNvPicPr>
            <a:picLocks noChangeAspect="1" noChangeArrowheads="1"/>
          </p:cNvPicPr>
          <p:nvPr/>
        </p:nvPicPr>
        <p:blipFill>
          <a:blip r:embed="rId2">
            <a:extLst>
              <a:ext uri="{28A0092B-C50C-407E-A947-70E740481C1C}">
                <a14:useLocalDpi xmlns:a14="http://schemas.microsoft.com/office/drawing/2010/main" val="0"/>
              </a:ext>
            </a:extLst>
          </a:blip>
          <a:srcRect t="4102" r="27658"/>
          <a:stretch>
            <a:fillRect/>
          </a:stretch>
        </p:blipFill>
        <p:spPr bwMode="auto">
          <a:xfrm>
            <a:off x="10822518" y="1"/>
            <a:ext cx="1367367" cy="104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4" name="图片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683160">
            <a:off x="353485" y="5305425"/>
            <a:ext cx="1974849"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805" name="图片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2370667"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圆角矩形 16"/>
          <p:cNvSpPr/>
          <p:nvPr/>
        </p:nvSpPr>
        <p:spPr>
          <a:xfrm>
            <a:off x="1447801" y="1182688"/>
            <a:ext cx="5372100" cy="628650"/>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buFontTx/>
              <a:buNone/>
              <a:defRPr/>
            </a:pPr>
            <a:r>
              <a:rPr lang="en-US" altLang="zh-CN" sz="1100" noProof="1">
                <a:solidFill>
                  <a:schemeClr val="tx1">
                    <a:lumMod val="65000"/>
                    <a:lumOff val="35000"/>
                  </a:schemeClr>
                </a:solidFill>
                <a:latin typeface="微软雅黑" panose="020B0503020204020204" pitchFamily="34" charset="-122"/>
                <a:ea typeface="微软雅黑" panose="020B0503020204020204" pitchFamily="34" charset="-122"/>
              </a:rPr>
              <a:t>        </a:t>
            </a:r>
            <a:r>
              <a:rPr lang="en-US" altLang="zh-CN" sz="2400" noProof="1">
                <a:solidFill>
                  <a:schemeClr val="tx1">
                    <a:lumMod val="65000"/>
                    <a:lumOff val="35000"/>
                  </a:schemeClr>
                </a:solidFill>
                <a:latin typeface="微软雅黑" panose="020B0503020204020204" pitchFamily="34" charset="-122"/>
                <a:ea typeface="微软雅黑" panose="020B0503020204020204" pitchFamily="34" charset="-122"/>
              </a:rPr>
              <a:t> </a:t>
            </a:r>
            <a:r>
              <a:rPr lang="en-US" altLang="zh-CN" sz="2600" b="1" noProof="1">
                <a:solidFill>
                  <a:srgbClr val="000000"/>
                </a:solidFill>
                <a:latin typeface="黑体" panose="02010609060101010101" pitchFamily="49" charset="-122"/>
                <a:ea typeface="黑体" panose="02010609060101010101" pitchFamily="49" charset="-122"/>
              </a:rPr>
              <a:t>DOL</a:t>
            </a:r>
            <a:r>
              <a:rPr lang="zh-CN" altLang="zh-CN" sz="2600" b="1" noProof="1">
                <a:solidFill>
                  <a:srgbClr val="000000"/>
                </a:solidFill>
                <a:latin typeface="黑体" panose="02010609060101010101" pitchFamily="49" charset="-122"/>
                <a:ea typeface="黑体" panose="02010609060101010101" pitchFamily="49" charset="-122"/>
              </a:rPr>
              <a:t>的</a:t>
            </a:r>
            <a:r>
              <a:rPr lang="zh-CN" altLang="en-US" sz="2600" b="1" noProof="1">
                <a:solidFill>
                  <a:srgbClr val="000000"/>
                </a:solidFill>
                <a:latin typeface="黑体" panose="02010609060101010101" pitchFamily="49" charset="-122"/>
                <a:ea typeface="黑体" panose="02010609060101010101" pitchFamily="49" charset="-122"/>
              </a:rPr>
              <a:t>简化公式 </a:t>
            </a:r>
            <a:endParaRPr lang="zh-CN" altLang="en-US" sz="2600" b="1" noProof="1">
              <a:solidFill>
                <a:srgbClr val="000000"/>
              </a:solidFill>
              <a:latin typeface="黑体" panose="02010609060101010101" pitchFamily="49" charset="-122"/>
              <a:ea typeface="黑体" panose="02010609060101010101" pitchFamily="49" charset="-122"/>
            </a:endParaRPr>
          </a:p>
        </p:txBody>
      </p:sp>
      <p:sp>
        <p:nvSpPr>
          <p:cNvPr id="2" name="椭圆 1"/>
          <p:cNvSpPr/>
          <p:nvPr/>
        </p:nvSpPr>
        <p:spPr>
          <a:xfrm>
            <a:off x="1447800" y="1363663"/>
            <a:ext cx="270933" cy="317500"/>
          </a:xfrm>
          <a:prstGeom prst="ellipse">
            <a:avLst/>
          </a:prstGeom>
          <a:solidFill>
            <a:srgbClr val="0070C0"/>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buFontTx/>
              <a:buNone/>
              <a:defRPr/>
            </a:pPr>
            <a:endParaRPr lang="zh-CN" altLang="en-US" sz="1100" noProof="1">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7" name="灯片编号占位符 2"/>
          <p:cNvSpPr txBox="1">
            <a:spLocks noGrp="1" noChangeArrowheads="1"/>
          </p:cNvSpPr>
          <p:nvPr/>
        </p:nvSpPr>
        <p:spPr bwMode="auto">
          <a:xfrm>
            <a:off x="11377085" y="6165851"/>
            <a:ext cx="442383" cy="428625"/>
          </a:xfrm>
          <a:prstGeom prst="rect">
            <a:avLst/>
          </a:prstGeom>
          <a:solidFill>
            <a:schemeClr val="dk2"/>
          </a:solidFill>
        </p:spPr>
        <p:style>
          <a:lnRef idx="0">
            <a:scrgbClr r="0" g="0" b="0"/>
          </a:lnRef>
          <a:fillRef idx="1001">
            <a:schemeClr val="dk2"/>
          </a:fillRef>
          <a:effectRef idx="0">
            <a:scrgbClr r="0" g="0" b="0"/>
          </a:effectRef>
          <a:fontRef idx="major"/>
        </p:style>
        <p:txBody>
          <a:bodyPr anchor="ctr"/>
          <a:lstStyle/>
          <a:p>
            <a:pPr algn="r">
              <a:defRPr/>
            </a:pPr>
            <a:fld id="{ED9A4B78-52A8-4B3E-B163-BF7A3CE22F4C}" type="slidenum">
              <a:rPr lang="en-US" altLang="zh-CN" sz="1200">
                <a:solidFill>
                  <a:srgbClr val="FFFFFF"/>
                </a:solidFill>
                <a:latin typeface="Lato" panose="020F0502020204030203"/>
              </a:rPr>
            </a:fld>
            <a:r>
              <a:rPr lang="en-US" altLang="zh-CN" sz="1200">
                <a:solidFill>
                  <a:srgbClr val="FFFFFF"/>
                </a:solidFill>
                <a:latin typeface="Lato" panose="020F0502020204030203"/>
              </a:rPr>
              <a:t> </a:t>
            </a:r>
            <a:endParaRPr lang="en-US" altLang="zh-CN" sz="1200">
              <a:solidFill>
                <a:srgbClr val="FFFFFF"/>
              </a:solidFill>
              <a:latin typeface="Lato" panose="020F0502020204030203"/>
            </a:endParaRPr>
          </a:p>
        </p:txBody>
      </p:sp>
      <p:pic>
        <p:nvPicPr>
          <p:cNvPr id="98312" name="图片 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9184" y="2133600"/>
            <a:ext cx="7010400" cy="215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云形标注 3"/>
          <p:cNvSpPr/>
          <p:nvPr/>
        </p:nvSpPr>
        <p:spPr>
          <a:xfrm>
            <a:off x="6686551" y="908050"/>
            <a:ext cx="5503333" cy="1889125"/>
          </a:xfrm>
          <a:prstGeom prst="cloudCallout">
            <a:avLst/>
          </a:prstGeom>
          <a:solidFill>
            <a:schemeClr val="accent6">
              <a:lumMod val="40000"/>
              <a:lumOff val="60000"/>
            </a:schemeClr>
          </a:solidFill>
          <a:ln w="25400"/>
        </p:spPr>
        <p:style>
          <a:lnRef idx="2">
            <a:schemeClr val="accent1"/>
          </a:lnRef>
          <a:fillRef idx="1">
            <a:schemeClr val="lt1"/>
          </a:fillRef>
          <a:effectRef idx="0">
            <a:schemeClr val="accent1"/>
          </a:effectRef>
          <a:fontRef idx="minor">
            <a:schemeClr val="dk1"/>
          </a:fontRef>
        </p:style>
        <p:txBody>
          <a:bodyPr anchor="ctr"/>
          <a:lstStyle/>
          <a:p>
            <a:pPr algn="ctr" fontAlgn="auto">
              <a:spcBef>
                <a:spcPts val="0"/>
              </a:spcBef>
              <a:spcAft>
                <a:spcPts val="0"/>
              </a:spcAft>
              <a:buFontTx/>
              <a:buNone/>
              <a:defRPr/>
            </a:pPr>
            <a:endParaRPr lang="zh-CN" altLang="en-US"/>
          </a:p>
        </p:txBody>
      </p:sp>
      <p:sp>
        <p:nvSpPr>
          <p:cNvPr id="285707" name="文本框 4"/>
          <p:cNvSpPr txBox="1">
            <a:spLocks noChangeArrowheads="1"/>
          </p:cNvSpPr>
          <p:nvPr/>
        </p:nvSpPr>
        <p:spPr bwMode="auto">
          <a:xfrm>
            <a:off x="6686551" y="1358900"/>
            <a:ext cx="5088467"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2667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400" b="1">
                <a:latin typeface="宋体" panose="02010600030101010101" pitchFamily="2" charset="-122"/>
              </a:rPr>
              <a:t>基期：</a:t>
            </a:r>
            <a:r>
              <a:rPr lang="en-US" altLang="zh-CN" sz="2400" b="1">
                <a:latin typeface="宋体" panose="02010600030101010101" pitchFamily="2" charset="-122"/>
              </a:rPr>
              <a:t>EBIT</a:t>
            </a:r>
            <a:r>
              <a:rPr lang="en-US" altLang="zh-CN" sz="2400" b="1" baseline="-25000">
                <a:latin typeface="宋体" panose="02010600030101010101" pitchFamily="2" charset="-122"/>
              </a:rPr>
              <a:t>0</a:t>
            </a:r>
            <a:r>
              <a:rPr lang="en-US" altLang="zh-CN" sz="2400" b="1">
                <a:latin typeface="宋体" panose="02010600030101010101" pitchFamily="2" charset="-122"/>
              </a:rPr>
              <a:t>=m * Q</a:t>
            </a:r>
            <a:r>
              <a:rPr lang="en-US" altLang="zh-CN" sz="2400" b="1" baseline="-25000">
                <a:latin typeface="宋体" panose="02010600030101010101" pitchFamily="2" charset="-122"/>
              </a:rPr>
              <a:t>0</a:t>
            </a:r>
            <a:r>
              <a:rPr lang="en-US" altLang="zh-CN" sz="2400" b="1">
                <a:latin typeface="宋体" panose="02010600030101010101" pitchFamily="2" charset="-122"/>
              </a:rPr>
              <a:t>- a</a:t>
            </a:r>
            <a:endParaRPr lang="en-US" altLang="zh-CN" sz="2400" b="1">
              <a:latin typeface="宋体" panose="02010600030101010101" pitchFamily="2" charset="-122"/>
            </a:endParaRPr>
          </a:p>
          <a:p>
            <a:pPr eaLnBrk="1" hangingPunct="1"/>
            <a:r>
              <a:rPr lang="zh-CN" altLang="en-US" sz="2400" b="1">
                <a:latin typeface="宋体" panose="02010600030101010101" pitchFamily="2" charset="-122"/>
              </a:rPr>
              <a:t>预计：</a:t>
            </a:r>
            <a:r>
              <a:rPr lang="en-US" altLang="zh-CN" sz="2400" b="1">
                <a:latin typeface="宋体" panose="02010600030101010101" pitchFamily="2" charset="-122"/>
              </a:rPr>
              <a:t>EBIT</a:t>
            </a:r>
            <a:r>
              <a:rPr lang="en-US" altLang="zh-CN" sz="2400" b="1" baseline="-25000">
                <a:latin typeface="宋体" panose="02010600030101010101" pitchFamily="2" charset="-122"/>
              </a:rPr>
              <a:t>1</a:t>
            </a:r>
            <a:r>
              <a:rPr lang="en-US" altLang="zh-CN" sz="2400" b="1">
                <a:latin typeface="宋体" panose="02010600030101010101" pitchFamily="2" charset="-122"/>
              </a:rPr>
              <a:t>=m * Q</a:t>
            </a:r>
            <a:r>
              <a:rPr lang="en-US" altLang="zh-CN" sz="2400" b="1" baseline="-25000">
                <a:latin typeface="宋体" panose="02010600030101010101" pitchFamily="2" charset="-122"/>
              </a:rPr>
              <a:t>1</a:t>
            </a:r>
            <a:r>
              <a:rPr lang="en-US" altLang="zh-CN" sz="2400" b="1">
                <a:latin typeface="宋体" panose="02010600030101010101" pitchFamily="2" charset="-122"/>
              </a:rPr>
              <a:t>- a</a:t>
            </a:r>
            <a:endParaRPr lang="en-US" altLang="zh-CN" sz="2400" b="1">
              <a:latin typeface="宋体" panose="02010600030101010101" pitchFamily="2" charset="-122"/>
            </a:endParaRPr>
          </a:p>
          <a:p>
            <a:pPr eaLnBrk="1" hangingPunct="1"/>
            <a:r>
              <a:rPr lang="en-US" altLang="zh-CN" sz="2400" b="1">
                <a:latin typeface="宋体" panose="02010600030101010101" pitchFamily="2" charset="-122"/>
              </a:rPr>
              <a:t>△EBIT=m * △Q</a:t>
            </a:r>
            <a:endParaRPr lang="zh-CN" altLang="en-US" sz="2400" b="1">
              <a:latin typeface="Calibri" panose="020F0502020204030204" pitchFamily="34" charset="0"/>
            </a:endParaRPr>
          </a:p>
        </p:txBody>
      </p:sp>
      <p:grpSp>
        <p:nvGrpSpPr>
          <p:cNvPr id="14" name="组合 13"/>
          <p:cNvGrpSpPr/>
          <p:nvPr/>
        </p:nvGrpSpPr>
        <p:grpSpPr>
          <a:xfrm>
            <a:off x="1997805" y="4839461"/>
            <a:ext cx="5025016" cy="463409"/>
            <a:chOff x="1939734" y="5522753"/>
            <a:chExt cx="5025016" cy="463409"/>
          </a:xfrm>
        </p:grpSpPr>
        <p:pic>
          <p:nvPicPr>
            <p:cNvPr id="15" name="图片 15"/>
            <p:cNvPicPr>
              <a:picLocks noChangeAspect="1" noChangeArrowheads="1"/>
            </p:cNvPicPr>
            <p:nvPr/>
          </p:nvPicPr>
          <p:blipFill rotWithShape="1">
            <a:blip r:embed="rId6">
              <a:extLst>
                <a:ext uri="{28A0092B-C50C-407E-A947-70E740481C1C}">
                  <a14:useLocalDpi xmlns:a14="http://schemas.microsoft.com/office/drawing/2010/main" val="0"/>
                </a:ext>
              </a:extLst>
            </a:blip>
            <a:srcRect l="9053" t="71137" b="1"/>
            <a:stretch>
              <a:fillRect/>
            </a:stretch>
          </p:blipFill>
          <p:spPr bwMode="auto">
            <a:xfrm>
              <a:off x="2500850" y="5525264"/>
              <a:ext cx="4463900" cy="4608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15"/>
            <p:cNvPicPr>
              <a:picLocks noChangeAspect="1" noChangeArrowheads="1"/>
            </p:cNvPicPr>
            <p:nvPr/>
          </p:nvPicPr>
          <p:blipFill rotWithShape="1">
            <a:blip r:embed="rId6">
              <a:extLst>
                <a:ext uri="{28A0092B-C50C-407E-A947-70E740481C1C}">
                  <a14:useLocalDpi xmlns:a14="http://schemas.microsoft.com/office/drawing/2010/main" val="0"/>
                </a:ext>
              </a:extLst>
            </a:blip>
            <a:srcRect l="126" t="20546" r="88442" b="55210"/>
            <a:stretch>
              <a:fillRect/>
            </a:stretch>
          </p:blipFill>
          <p:spPr bwMode="auto">
            <a:xfrm>
              <a:off x="1939734" y="5522753"/>
              <a:ext cx="561116" cy="387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8" name="组合 17"/>
          <p:cNvGrpSpPr/>
          <p:nvPr/>
        </p:nvGrpSpPr>
        <p:grpSpPr>
          <a:xfrm>
            <a:off x="2598812" y="5466523"/>
            <a:ext cx="1171390" cy="1090731"/>
            <a:chOff x="1735862" y="6224321"/>
            <a:chExt cx="1171390" cy="1090731"/>
          </a:xfrm>
        </p:grpSpPr>
        <p:pic>
          <p:nvPicPr>
            <p:cNvPr id="19" name="图片 15"/>
            <p:cNvPicPr>
              <a:picLocks noChangeAspect="1" noChangeArrowheads="1"/>
            </p:cNvPicPr>
            <p:nvPr/>
          </p:nvPicPr>
          <p:blipFill rotWithShape="1">
            <a:blip r:embed="rId6">
              <a:extLst>
                <a:ext uri="{28A0092B-C50C-407E-A947-70E740481C1C}">
                  <a14:useLocalDpi xmlns:a14="http://schemas.microsoft.com/office/drawing/2010/main" val="0"/>
                </a:ext>
              </a:extLst>
            </a:blip>
            <a:srcRect l="12270" r="63864" b="34978"/>
            <a:stretch>
              <a:fillRect/>
            </a:stretch>
          </p:blipFill>
          <p:spPr bwMode="auto">
            <a:xfrm>
              <a:off x="1735862" y="6224321"/>
              <a:ext cx="1171390" cy="1038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文本框 19"/>
            <p:cNvSpPr txBox="1"/>
            <p:nvPr/>
          </p:nvSpPr>
          <p:spPr>
            <a:xfrm>
              <a:off x="2438636" y="6854154"/>
              <a:ext cx="371103" cy="460898"/>
            </a:xfrm>
            <a:prstGeom prst="rect">
              <a:avLst/>
            </a:prstGeom>
            <a:solidFill>
              <a:schemeClr val="bg1"/>
            </a:solidFill>
          </p:spPr>
          <p:txBody>
            <a:bodyPr wrap="square" lIns="0" tIns="0" rIns="0" bIns="0" rtlCol="0">
              <a:spAutoFit/>
            </a:bodyPr>
            <a:lstStyle/>
            <a:p>
              <a:pPr algn="ctr">
                <a:lnSpc>
                  <a:spcPct val="125000"/>
                </a:lnSpc>
              </a:pPr>
              <a:r>
                <a:rPr lang="en-US" altLang="zh-CN" sz="2000" b="1" dirty="0"/>
                <a:t>a</a:t>
              </a:r>
              <a:endParaRPr lang="zh-CN" altLang="en-US" sz="2000" b="1" dirty="0"/>
            </a:p>
          </p:txBody>
        </p:sp>
      </p:grpSp>
      <p:pic>
        <p:nvPicPr>
          <p:cNvPr id="21" name="图片 20"/>
          <p:cNvPicPr>
            <a:picLocks noChangeAspect="1"/>
          </p:cNvPicPr>
          <p:nvPr/>
        </p:nvPicPr>
        <p:blipFill rotWithShape="1">
          <a:blip r:embed="rId7"/>
          <a:srcRect l="11809" r="78295"/>
          <a:stretch>
            <a:fillRect/>
          </a:stretch>
        </p:blipFill>
        <p:spPr>
          <a:xfrm>
            <a:off x="3950059" y="5342975"/>
            <a:ext cx="1270070" cy="1301816"/>
          </a:xfrm>
          <a:prstGeom prst="rect">
            <a:avLst/>
          </a:prstGeom>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8312"/>
                                        </p:tgtEl>
                                        <p:attrNameLst>
                                          <p:attrName>style.visibility</p:attrName>
                                        </p:attrNameLst>
                                      </p:cBhvr>
                                      <p:to>
                                        <p:strVal val="visible"/>
                                      </p:to>
                                    </p:set>
                                    <p:animEffect transition="in" filter="barn(inVertical)">
                                      <p:cBhvr>
                                        <p:cTn id="17" dur="500"/>
                                        <p:tgtEl>
                                          <p:spTgt spid="98312"/>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p:cTn id="22" dur="500" fill="hold"/>
                                        <p:tgtEl>
                                          <p:spTgt spid="4"/>
                                        </p:tgtEl>
                                        <p:attrNameLst>
                                          <p:attrName>ppt_x</p:attrName>
                                        </p:attrNameLst>
                                      </p:cBhvr>
                                      <p:tavLst>
                                        <p:tav tm="0">
                                          <p:val>
                                            <p:strVal val="#ppt_x"/>
                                          </p:val>
                                        </p:tav>
                                        <p:tav tm="100000">
                                          <p:val>
                                            <p:strVal val="#ppt_x"/>
                                          </p:val>
                                        </p:tav>
                                      </p:tavLst>
                                    </p:anim>
                                    <p:anim calcmode="lin" valueType="num">
                                      <p:cBhvr>
                                        <p:cTn id="23" dur="500" fill="hold"/>
                                        <p:tgtEl>
                                          <p:spTgt spid="4"/>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285707"/>
                                        </p:tgtEl>
                                        <p:attrNameLst>
                                          <p:attrName>style.visibility</p:attrName>
                                        </p:attrNameLst>
                                      </p:cBhvr>
                                      <p:to>
                                        <p:strVal val="visible"/>
                                      </p:to>
                                    </p:set>
                                    <p:anim calcmode="lin" valueType="num">
                                      <p:cBhvr additive="base">
                                        <p:cTn id="26" dur="500" fill="hold"/>
                                        <p:tgtEl>
                                          <p:spTgt spid="285707"/>
                                        </p:tgtEl>
                                        <p:attrNameLst>
                                          <p:attrName>ppt_x</p:attrName>
                                        </p:attrNameLst>
                                      </p:cBhvr>
                                      <p:tavLst>
                                        <p:tav tm="0">
                                          <p:val>
                                            <p:strVal val="#ppt_x"/>
                                          </p:val>
                                        </p:tav>
                                        <p:tav tm="100000">
                                          <p:val>
                                            <p:strVal val="#ppt_x"/>
                                          </p:val>
                                        </p:tav>
                                      </p:tavLst>
                                    </p:anim>
                                    <p:anim calcmode="lin" valueType="num">
                                      <p:cBhvr additive="base">
                                        <p:cTn id="27" dur="500" fill="hold"/>
                                        <p:tgtEl>
                                          <p:spTgt spid="285707"/>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wipe(left)">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wipe(left)">
                                      <p:cBhvr>
                                        <p:cTn id="44"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2" grpId="0" animBg="1"/>
      <p:bldP spid="4" grpId="0" bldLvl="0" animBg="1"/>
      <p:bldP spid="285707"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Text Box 4"/>
          <p:cNvSpPr txBox="1">
            <a:spLocks noChangeArrowheads="1"/>
          </p:cNvSpPr>
          <p:nvPr/>
        </p:nvSpPr>
        <p:spPr bwMode="auto">
          <a:xfrm>
            <a:off x="4589463" y="128588"/>
            <a:ext cx="3899478" cy="615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26" tIns="60963" rIns="121926" bIns="60963">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3200" b="1" dirty="0">
                <a:latin typeface="微软雅黑" panose="020B0503020204020204" pitchFamily="34" charset="-122"/>
                <a:ea typeface="微软雅黑" panose="020B0503020204020204" pitchFamily="34" charset="-122"/>
              </a:rPr>
              <a:t>3.</a:t>
            </a:r>
            <a:r>
              <a:rPr lang="zh-CN" altLang="en-US" sz="3200" b="1" dirty="0">
                <a:latin typeface="微软雅黑" panose="020B0503020204020204" pitchFamily="34" charset="-122"/>
                <a:ea typeface="微软雅黑" panose="020B0503020204020204" pitchFamily="34" charset="-122"/>
              </a:rPr>
              <a:t>计算经营杠杆系数</a:t>
            </a:r>
            <a:endParaRPr lang="zh-CN" altLang="en-US" sz="3200" b="1" dirty="0">
              <a:latin typeface="微软雅黑" panose="020B0503020204020204" pitchFamily="34" charset="-122"/>
              <a:ea typeface="微软雅黑" panose="020B0503020204020204" pitchFamily="34" charset="-122"/>
            </a:endParaRPr>
          </a:p>
        </p:txBody>
      </p:sp>
      <p:sp>
        <p:nvSpPr>
          <p:cNvPr id="11269" name="Line 6"/>
          <p:cNvSpPr>
            <a:spLocks noChangeShapeType="1"/>
          </p:cNvSpPr>
          <p:nvPr/>
        </p:nvSpPr>
        <p:spPr bwMode="auto">
          <a:xfrm flipV="1">
            <a:off x="0" y="436563"/>
            <a:ext cx="4419600" cy="0"/>
          </a:xfrm>
          <a:prstGeom prst="line">
            <a:avLst/>
          </a:prstGeom>
          <a:noFill/>
          <a:ln w="6350">
            <a:solidFill>
              <a:srgbClr val="0070C0"/>
            </a:solidFill>
            <a:round/>
          </a:ln>
          <a:extLst>
            <a:ext uri="{909E8E84-426E-40DD-AFC4-6F175D3DCCD1}">
              <a14:hiddenFill xmlns:a14="http://schemas.microsoft.com/office/drawing/2010/main">
                <a:noFill/>
              </a14:hiddenFill>
            </a:ext>
          </a:extLst>
        </p:spPr>
        <p:txBody>
          <a:bodyPr/>
          <a:lstStyle/>
          <a:p>
            <a:endParaRPr lang="zh-CN" altLang="en-US"/>
          </a:p>
        </p:txBody>
      </p:sp>
      <p:sp>
        <p:nvSpPr>
          <p:cNvPr id="11270" name="Line 7"/>
          <p:cNvSpPr>
            <a:spLocks noChangeShapeType="1"/>
          </p:cNvSpPr>
          <p:nvPr/>
        </p:nvSpPr>
        <p:spPr bwMode="auto">
          <a:xfrm flipV="1">
            <a:off x="7783514" y="390525"/>
            <a:ext cx="4408486" cy="0"/>
          </a:xfrm>
          <a:prstGeom prst="line">
            <a:avLst/>
          </a:prstGeom>
          <a:noFill/>
          <a:ln w="6350">
            <a:solidFill>
              <a:srgbClr val="0070C0"/>
            </a:solidFill>
            <a:round/>
          </a:ln>
          <a:extLst>
            <a:ext uri="{909E8E84-426E-40DD-AFC4-6F175D3DCCD1}">
              <a14:hiddenFill xmlns:a14="http://schemas.microsoft.com/office/drawing/2010/main">
                <a:noFill/>
              </a14:hiddenFill>
            </a:ext>
          </a:extLst>
        </p:spPr>
        <p:txBody>
          <a:bodyPr/>
          <a:lstStyle/>
          <a:p>
            <a:endParaRPr lang="zh-CN" altLang="en-US"/>
          </a:p>
        </p:txBody>
      </p:sp>
      <p:sp>
        <p:nvSpPr>
          <p:cNvPr id="86021" name="灯片编号占位符 2"/>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fld id="{6F7A2395-64BB-465D-91CB-A32B86FEBA87}" type="slidenum">
              <a:rPr altLang="zh-CN" smtClean="0">
                <a:solidFill>
                  <a:schemeClr val="bg1"/>
                </a:solidFill>
                <a:latin typeface="Lato" panose="020F0502020204030203" pitchFamily="34" charset="0"/>
              </a:rPr>
            </a:fld>
            <a:endParaRPr lang="zh-CN" altLang="zh-CN">
              <a:solidFill>
                <a:schemeClr val="bg1"/>
              </a:solidFill>
              <a:latin typeface="Lato" panose="020F0502020204030203" pitchFamily="34" charset="0"/>
            </a:endParaRPr>
          </a:p>
        </p:txBody>
      </p:sp>
      <p:sp>
        <p:nvSpPr>
          <p:cNvPr id="3" name="矩形 2"/>
          <p:cNvSpPr>
            <a:spLocks noChangeArrowheads="1"/>
          </p:cNvSpPr>
          <p:nvPr/>
        </p:nvSpPr>
        <p:spPr bwMode="auto">
          <a:xfrm>
            <a:off x="1417299" y="1000691"/>
            <a:ext cx="9893990" cy="1599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nSpc>
                <a:spcPct val="120000"/>
              </a:lnSpc>
            </a:pPr>
            <a:r>
              <a:rPr lang="zh-CN" altLang="en-US" sz="2800" dirty="0">
                <a:latin typeface="微软雅黑" panose="020B0503020204020204" pitchFamily="34" charset="-122"/>
                <a:ea typeface="微软雅黑" panose="020B0503020204020204" pitchFamily="34" charset="-122"/>
              </a:rPr>
              <a:t>凌云公司只生产一种产品，目前产品销售量为</a:t>
            </a:r>
            <a:r>
              <a:rPr lang="en-US" altLang="zh-CN" sz="2800" dirty="0">
                <a:latin typeface="微软雅黑" panose="020B0503020204020204" pitchFamily="34" charset="-122"/>
                <a:ea typeface="微软雅黑" panose="020B0503020204020204" pitchFamily="34" charset="-122"/>
              </a:rPr>
              <a:t>8</a:t>
            </a:r>
            <a:r>
              <a:rPr lang="zh-CN" altLang="en-US" sz="2800" dirty="0">
                <a:latin typeface="微软雅黑" panose="020B0503020204020204" pitchFamily="34" charset="-122"/>
                <a:ea typeface="微软雅黑" panose="020B0503020204020204" pitchFamily="34" charset="-122"/>
              </a:rPr>
              <a:t>万件，销售单价为</a:t>
            </a:r>
            <a:r>
              <a:rPr lang="en-US" altLang="zh-CN" sz="2800" dirty="0">
                <a:latin typeface="微软雅黑" panose="020B0503020204020204" pitchFamily="34" charset="-122"/>
                <a:ea typeface="微软雅黑" panose="020B0503020204020204" pitchFamily="34" charset="-122"/>
              </a:rPr>
              <a:t>20</a:t>
            </a:r>
            <a:r>
              <a:rPr lang="zh-CN" altLang="en-US" sz="2800" dirty="0">
                <a:latin typeface="微软雅黑" panose="020B0503020204020204" pitchFamily="34" charset="-122"/>
                <a:ea typeface="微软雅黑" panose="020B0503020204020204" pitchFamily="34" charset="-122"/>
              </a:rPr>
              <a:t>元，单位变动成本为</a:t>
            </a:r>
            <a:r>
              <a:rPr lang="en-US" altLang="zh-CN" sz="2800" dirty="0">
                <a:latin typeface="微软雅黑" panose="020B0503020204020204" pitchFamily="34" charset="-122"/>
                <a:ea typeface="微软雅黑" panose="020B0503020204020204" pitchFamily="34" charset="-122"/>
              </a:rPr>
              <a:t>10</a:t>
            </a:r>
            <a:r>
              <a:rPr lang="zh-CN" altLang="en-US" sz="2800" dirty="0">
                <a:latin typeface="微软雅黑" panose="020B0503020204020204" pitchFamily="34" charset="-122"/>
                <a:ea typeface="微软雅黑" panose="020B0503020204020204" pitchFamily="34" charset="-122"/>
              </a:rPr>
              <a:t>元，固定成本为</a:t>
            </a:r>
            <a:r>
              <a:rPr lang="en-US" altLang="zh-CN" sz="2800" dirty="0">
                <a:latin typeface="微软雅黑" panose="020B0503020204020204" pitchFamily="34" charset="-122"/>
                <a:ea typeface="微软雅黑" panose="020B0503020204020204" pitchFamily="34" charset="-122"/>
              </a:rPr>
              <a:t>50</a:t>
            </a:r>
            <a:r>
              <a:rPr lang="zh-CN" altLang="en-US" sz="2800" dirty="0">
                <a:latin typeface="微软雅黑" panose="020B0503020204020204" pitchFamily="34" charset="-122"/>
                <a:ea typeface="微软雅黑" panose="020B0503020204020204" pitchFamily="34" charset="-122"/>
              </a:rPr>
              <a:t>万元。则该公司经营杠杆系数是多少呢？</a:t>
            </a:r>
            <a:endParaRPr lang="zh-CN" altLang="zh-CN" sz="2800" dirty="0">
              <a:latin typeface="微软雅黑" panose="020B0503020204020204" pitchFamily="34" charset="-122"/>
              <a:ea typeface="微软雅黑" panose="020B0503020204020204" pitchFamily="34" charset="-122"/>
            </a:endParaRPr>
          </a:p>
        </p:txBody>
      </p:sp>
      <p:grpSp>
        <p:nvGrpSpPr>
          <p:cNvPr id="43" name="组合 14"/>
          <p:cNvGrpSpPr/>
          <p:nvPr/>
        </p:nvGrpSpPr>
        <p:grpSpPr bwMode="auto">
          <a:xfrm>
            <a:off x="824584" y="765908"/>
            <a:ext cx="10486705" cy="1829374"/>
            <a:chOff x="-82540" y="1521231"/>
            <a:chExt cx="10662913" cy="4827398"/>
          </a:xfrm>
        </p:grpSpPr>
        <p:sp>
          <p:nvSpPr>
            <p:cNvPr id="86050" name="矩形 8"/>
            <p:cNvSpPr>
              <a:spLocks noChangeArrowheads="1"/>
            </p:cNvSpPr>
            <p:nvPr/>
          </p:nvSpPr>
          <p:spPr bwMode="auto">
            <a:xfrm>
              <a:off x="195629" y="2130913"/>
              <a:ext cx="10384744" cy="4217716"/>
            </a:xfrm>
            <a:prstGeom prst="rect">
              <a:avLst/>
            </a:prstGeom>
            <a:noFill/>
            <a:ln w="25400">
              <a:solidFill>
                <a:srgbClr val="0070C0"/>
              </a:solidFill>
              <a:miter lim="800000"/>
            </a:ln>
            <a:extLst>
              <a:ext uri="{909E8E84-426E-40DD-AFC4-6F175D3DCCD1}">
                <a14:hiddenFill xmlns:a14="http://schemas.microsoft.com/office/drawing/2010/main">
                  <a:solidFill>
                    <a:srgbClr val="FFFFFF"/>
                  </a:solidFill>
                </a14:hiddenFill>
              </a:ext>
            </a:extLst>
          </p:spPr>
          <p:txBody>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3200">
                <a:solidFill>
                  <a:srgbClr val="000000"/>
                </a:solidFill>
                <a:sym typeface="Arial" panose="020B0604020202020204" pitchFamily="34" charset="0"/>
              </a:endParaRPr>
            </a:p>
          </p:txBody>
        </p:sp>
        <p:grpSp>
          <p:nvGrpSpPr>
            <p:cNvPr id="46" name="组合 11"/>
            <p:cNvGrpSpPr/>
            <p:nvPr/>
          </p:nvGrpSpPr>
          <p:grpSpPr>
            <a:xfrm>
              <a:off x="-82540" y="1521231"/>
              <a:ext cx="576351" cy="792042"/>
              <a:chOff x="-3205339" y="-1998932"/>
              <a:chExt cx="4053990" cy="4525919"/>
            </a:xfrm>
            <a:effectLst>
              <a:outerShdw blurRad="444500" dist="254000" dir="8100000" algn="tr" rotWithShape="0">
                <a:prstClr val="black">
                  <a:alpha val="50000"/>
                </a:prstClr>
              </a:outerShdw>
            </a:effectLst>
          </p:grpSpPr>
          <p:sp>
            <p:nvSpPr>
              <p:cNvPr id="47" name="同心圆 46"/>
              <p:cNvSpPr/>
              <p:nvPr/>
            </p:nvSpPr>
            <p:spPr>
              <a:xfrm>
                <a:off x="-3151832" y="-1473518"/>
                <a:ext cx="4000483" cy="4000505"/>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noProof="1">
                  <a:solidFill>
                    <a:schemeClr val="tx1"/>
                  </a:solidFill>
                  <a:ea typeface="微软雅黑" panose="020B0503020204020204" pitchFamily="34" charset="-122"/>
                </a:endParaRPr>
              </a:p>
            </p:txBody>
          </p:sp>
          <p:sp>
            <p:nvSpPr>
              <p:cNvPr id="49" name="椭圆 48"/>
              <p:cNvSpPr/>
              <p:nvPr/>
            </p:nvSpPr>
            <p:spPr>
              <a:xfrm>
                <a:off x="-3205339" y="-1998932"/>
                <a:ext cx="3913194" cy="4525908"/>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noProof="1">
                  <a:ea typeface="微软雅黑" panose="020B0503020204020204" pitchFamily="34" charset="-122"/>
                </a:endParaRPr>
              </a:p>
            </p:txBody>
          </p:sp>
        </p:grpSp>
      </p:grpSp>
      <p:sp>
        <p:nvSpPr>
          <p:cNvPr id="16" name="灯片编号占位符 2"/>
          <p:cNvSpPr txBox="1">
            <a:spLocks noChangeArrowheads="1"/>
          </p:cNvSpPr>
          <p:nvPr/>
        </p:nvSpPr>
        <p:spPr bwMode="auto">
          <a:xfrm>
            <a:off x="10939814" y="6156058"/>
            <a:ext cx="371475" cy="501650"/>
          </a:xfrm>
          <a:prstGeom prst="rect">
            <a:avLst/>
          </a:prstGeom>
        </p:spPr>
        <p:style>
          <a:lnRef idx="0">
            <a:scrgbClr r="0" g="0" b="0"/>
          </a:lnRef>
          <a:fillRef idx="1001">
            <a:schemeClr val="dk2"/>
          </a:fillRef>
          <a:effectRef idx="0">
            <a:scrgbClr r="0" g="0" b="0"/>
          </a:effectRef>
          <a:fontRef idx="major"/>
        </p:style>
        <p:txBody>
          <a:bodyPr anchor="ctr"/>
          <a:lstStyle/>
          <a:p>
            <a:pPr algn="r" eaLnBrk="1" hangingPunct="1">
              <a:buFont typeface="Arial" panose="020B0604020202020204" pitchFamily="34" charset="0"/>
              <a:buNone/>
              <a:defRPr/>
            </a:pPr>
            <a:fld id="{6272E660-C98F-4A1F-835A-714EE6C4BFE4}" type="slidenum">
              <a:rPr lang="en-US" altLang="zh-CN" sz="1200" noProof="1" dirty="0">
                <a:solidFill>
                  <a:srgbClr val="FFFFFF"/>
                </a:solidFill>
                <a:latin typeface="Lato" panose="020F0502020204030203"/>
              </a:rPr>
            </a:fld>
            <a:endParaRPr lang="en-US" altLang="zh-CN" sz="1200" noProof="1">
              <a:solidFill>
                <a:srgbClr val="FFFFFF"/>
              </a:solidFill>
              <a:latin typeface="Lato" panose="020F0502020204030203"/>
            </a:endParaRPr>
          </a:p>
        </p:txBody>
      </p:sp>
      <p:sp>
        <p:nvSpPr>
          <p:cNvPr id="2" name="矩形 1"/>
          <p:cNvSpPr/>
          <p:nvPr/>
        </p:nvSpPr>
        <p:spPr>
          <a:xfrm>
            <a:off x="2209800" y="3003708"/>
            <a:ext cx="7242412" cy="2599814"/>
          </a:xfrm>
          <a:prstGeom prst="rect">
            <a:avLst/>
          </a:prstGeom>
        </p:spPr>
        <p:txBody>
          <a:bodyPr wrap="square">
            <a:spAutoFit/>
          </a:bodyPr>
          <a:lstStyle/>
          <a:p>
            <a:pPr indent="266700">
              <a:lnSpc>
                <a:spcPct val="150000"/>
              </a:lnSpc>
              <a:defRPr/>
            </a:pPr>
            <a:r>
              <a:rPr lang="zh-CN" altLang="en-US" sz="2800" b="1" dirty="0">
                <a:latin typeface="华文仿宋" panose="02010600040101010101" pitchFamily="2" charset="-122"/>
                <a:ea typeface="华文仿宋" panose="02010600040101010101" pitchFamily="2" charset="-122"/>
                <a:cs typeface="Times New Roman" panose="02020603050405020304" pitchFamily="18" charset="0"/>
              </a:rPr>
              <a:t>解析：</a:t>
            </a:r>
            <a:endParaRPr lang="en-US" altLang="zh-CN" sz="2800" b="1" dirty="0">
              <a:latin typeface="华文仿宋" panose="02010600040101010101" pitchFamily="2" charset="-122"/>
              <a:ea typeface="华文仿宋" panose="02010600040101010101" pitchFamily="2" charset="-122"/>
              <a:cs typeface="Times New Roman" panose="02020603050405020304" pitchFamily="18" charset="0"/>
            </a:endParaRPr>
          </a:p>
          <a:p>
            <a:pPr indent="266700">
              <a:lnSpc>
                <a:spcPct val="150000"/>
              </a:lnSpc>
              <a:defRPr/>
            </a:pPr>
            <a:r>
              <a:rPr lang="zh-CN" altLang="en-US" sz="2800" dirty="0">
                <a:latin typeface="Times New Roman" panose="02020603050405020304" pitchFamily="18" charset="0"/>
                <a:ea typeface="方正书宋简体" charset="-122"/>
                <a:cs typeface="Times New Roman" panose="02020603050405020304" pitchFamily="18" charset="0"/>
              </a:rPr>
              <a:t>边际贡献</a:t>
            </a:r>
            <a:r>
              <a:rPr lang="en-US" altLang="zh-CN" sz="2800" dirty="0">
                <a:latin typeface="Times New Roman" panose="02020603050405020304" pitchFamily="18" charset="0"/>
                <a:ea typeface="方正书宋简体" charset="-122"/>
                <a:cs typeface="Times New Roman" panose="02020603050405020304" pitchFamily="18" charset="0"/>
              </a:rPr>
              <a:t>M=</a:t>
            </a:r>
            <a:r>
              <a:rPr lang="zh-CN" altLang="en-US" sz="2800" dirty="0">
                <a:latin typeface="Times New Roman" panose="02020603050405020304" pitchFamily="18" charset="0"/>
                <a:ea typeface="方正书宋简体" charset="-122"/>
                <a:cs typeface="Times New Roman" panose="02020603050405020304" pitchFamily="18" charset="0"/>
              </a:rPr>
              <a:t>（</a:t>
            </a:r>
            <a:r>
              <a:rPr lang="en-US" altLang="zh-CN" sz="2800" dirty="0">
                <a:latin typeface="Times New Roman" panose="02020603050405020304" pitchFamily="18" charset="0"/>
                <a:ea typeface="方正书宋简体" charset="-122"/>
                <a:cs typeface="Times New Roman" panose="02020603050405020304" pitchFamily="18" charset="0"/>
              </a:rPr>
              <a:t>20-10</a:t>
            </a:r>
            <a:r>
              <a:rPr lang="zh-CN" altLang="en-US" sz="2800" dirty="0">
                <a:latin typeface="Times New Roman" panose="02020603050405020304" pitchFamily="18" charset="0"/>
                <a:ea typeface="方正书宋简体" charset="-122"/>
                <a:cs typeface="Times New Roman" panose="02020603050405020304" pitchFamily="18" charset="0"/>
              </a:rPr>
              <a:t>）</a:t>
            </a:r>
            <a:r>
              <a:rPr lang="en-US" altLang="zh-CN" sz="2800" dirty="0">
                <a:latin typeface="Times New Roman" panose="02020603050405020304" pitchFamily="18" charset="0"/>
                <a:ea typeface="方正书宋简体" charset="-122"/>
                <a:cs typeface="Times New Roman" panose="02020603050405020304" pitchFamily="18" charset="0"/>
              </a:rPr>
              <a:t>×8=80</a:t>
            </a:r>
            <a:r>
              <a:rPr lang="zh-CN" altLang="en-US" sz="2800" dirty="0">
                <a:latin typeface="Times New Roman" panose="02020603050405020304" pitchFamily="18" charset="0"/>
                <a:ea typeface="方正书宋简体" charset="-122"/>
                <a:cs typeface="Times New Roman" panose="02020603050405020304" pitchFamily="18" charset="0"/>
              </a:rPr>
              <a:t>（万元）</a:t>
            </a:r>
            <a:endParaRPr lang="en-US" altLang="zh-CN" sz="2800" dirty="0">
              <a:latin typeface="Times New Roman" panose="02020603050405020304" pitchFamily="18" charset="0"/>
              <a:ea typeface="方正书宋简体" charset="-122"/>
              <a:cs typeface="Times New Roman" panose="02020603050405020304" pitchFamily="18" charset="0"/>
            </a:endParaRPr>
          </a:p>
          <a:p>
            <a:pPr indent="266700">
              <a:lnSpc>
                <a:spcPct val="150000"/>
              </a:lnSpc>
              <a:defRPr/>
            </a:pPr>
            <a:r>
              <a:rPr lang="zh-CN" altLang="en-US" sz="2800" dirty="0">
                <a:latin typeface="Times New Roman" panose="02020603050405020304" pitchFamily="18" charset="0"/>
                <a:ea typeface="方正书宋简体" charset="-122"/>
                <a:cs typeface="Times New Roman" panose="02020603050405020304" pitchFamily="18" charset="0"/>
              </a:rPr>
              <a:t>息税前利润</a:t>
            </a:r>
            <a:r>
              <a:rPr lang="en-US" altLang="zh-CN" sz="2800" dirty="0">
                <a:latin typeface="Times New Roman" panose="02020603050405020304" pitchFamily="18" charset="0"/>
                <a:ea typeface="方正书宋简体" charset="-122"/>
                <a:cs typeface="Times New Roman" panose="02020603050405020304" pitchFamily="18" charset="0"/>
              </a:rPr>
              <a:t>EBIT=80-50=30</a:t>
            </a:r>
            <a:r>
              <a:rPr lang="zh-CN" altLang="en-US" sz="2800" dirty="0">
                <a:latin typeface="Times New Roman" panose="02020603050405020304" pitchFamily="18" charset="0"/>
                <a:ea typeface="方正书宋简体" charset="-122"/>
                <a:cs typeface="Times New Roman" panose="02020603050405020304" pitchFamily="18" charset="0"/>
              </a:rPr>
              <a:t>（万元）</a:t>
            </a:r>
            <a:endParaRPr lang="en-US" altLang="zh-CN" sz="2800" dirty="0">
              <a:latin typeface="Times New Roman" panose="02020603050405020304" pitchFamily="18" charset="0"/>
              <a:ea typeface="方正书宋简体" charset="-122"/>
              <a:cs typeface="Times New Roman" panose="02020603050405020304" pitchFamily="18" charset="0"/>
            </a:endParaRPr>
          </a:p>
          <a:p>
            <a:pPr indent="266700">
              <a:lnSpc>
                <a:spcPct val="150000"/>
              </a:lnSpc>
              <a:defRPr/>
            </a:pPr>
            <a:r>
              <a:rPr lang="en-US" altLang="zh-CN" sz="2800" dirty="0">
                <a:latin typeface="Times New Roman" panose="02020603050405020304" pitchFamily="18" charset="0"/>
                <a:ea typeface="方正书宋简体" charset="-122"/>
                <a:cs typeface="Times New Roman" panose="02020603050405020304" pitchFamily="18" charset="0"/>
              </a:rPr>
              <a:t>DOL</a:t>
            </a:r>
            <a:r>
              <a:rPr lang="zh-CN" altLang="en-US" sz="2800" dirty="0">
                <a:latin typeface="Times New Roman" panose="02020603050405020304" pitchFamily="18" charset="0"/>
                <a:ea typeface="方正书宋简体" charset="-122"/>
                <a:cs typeface="Times New Roman" panose="02020603050405020304" pitchFamily="18" charset="0"/>
              </a:rPr>
              <a:t>＝</a:t>
            </a:r>
            <a:r>
              <a:rPr lang="en-US" altLang="zh-CN" sz="2800" dirty="0">
                <a:latin typeface="Times New Roman" panose="02020603050405020304" pitchFamily="18" charset="0"/>
                <a:ea typeface="方正书宋简体" charset="-122"/>
                <a:cs typeface="Times New Roman" panose="02020603050405020304" pitchFamily="18" charset="0"/>
              </a:rPr>
              <a:t>80/30</a:t>
            </a:r>
            <a:r>
              <a:rPr lang="en-US" altLang="zh-CN" sz="2800" dirty="0">
                <a:ea typeface="方正书宋简体" charset="-122"/>
                <a:cs typeface="Times New Roman" panose="02020603050405020304" pitchFamily="18" charset="0"/>
              </a:rPr>
              <a:t> </a:t>
            </a:r>
            <a:r>
              <a:rPr lang="zh-CN" altLang="en-US" sz="2800" dirty="0">
                <a:latin typeface="Times New Roman" panose="02020603050405020304" pitchFamily="18" charset="0"/>
                <a:ea typeface="方正书宋简体" charset="-122"/>
                <a:cs typeface="Times New Roman" panose="02020603050405020304" pitchFamily="18" charset="0"/>
              </a:rPr>
              <a:t>＝</a:t>
            </a:r>
            <a:r>
              <a:rPr lang="en-US" altLang="zh-CN" sz="2800" dirty="0">
                <a:latin typeface="Times New Roman" panose="02020603050405020304" pitchFamily="18" charset="0"/>
                <a:ea typeface="方正书宋简体" charset="-122"/>
                <a:cs typeface="Times New Roman" panose="02020603050405020304" pitchFamily="18" charset="0"/>
              </a:rPr>
              <a:t>2.67</a:t>
            </a:r>
            <a:endParaRPr lang="zh-CN" altLang="en-US" sz="2800" dirty="0"/>
          </a:p>
        </p:txBody>
      </p:sp>
      <p:pic>
        <p:nvPicPr>
          <p:cNvPr id="15" name="图片 7" descr="360截图20171230134426098.jpg"/>
          <p:cNvPicPr>
            <a:picLocks noChangeAspect="1" noChangeArrowheads="1"/>
          </p:cNvPicPr>
          <p:nvPr/>
        </p:nvPicPr>
        <p:blipFill>
          <a:blip r:embed="rId1">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9036515" y="2957670"/>
            <a:ext cx="2506786" cy="2599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randombar(horizontal)">
                                      <p:cBhvr>
                                        <p:cTn id="10" dur="500"/>
                                        <p:tgtEl>
                                          <p:spTgt spid="4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wipe(left)">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wipe(left)">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wipe(left)">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wipe(left)">
                                      <p:cBhvr>
                                        <p:cTn id="30"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bldLvl="2"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Text Box 4"/>
          <p:cNvSpPr txBox="1">
            <a:spLocks noChangeArrowheads="1"/>
          </p:cNvSpPr>
          <p:nvPr/>
        </p:nvSpPr>
        <p:spPr bwMode="auto">
          <a:xfrm>
            <a:off x="4589463" y="128588"/>
            <a:ext cx="3899478" cy="615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26" tIns="60963" rIns="121926" bIns="60963">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en-US" altLang="zh-CN" sz="3200" b="1" dirty="0">
                <a:latin typeface="微软雅黑" panose="020B0503020204020204" pitchFamily="34" charset="-122"/>
                <a:ea typeface="微软雅黑" panose="020B0503020204020204" pitchFamily="34" charset="-122"/>
              </a:rPr>
              <a:t>3.</a:t>
            </a:r>
            <a:r>
              <a:rPr lang="zh-CN" altLang="en-US" sz="3200" b="1" dirty="0">
                <a:latin typeface="微软雅黑" panose="020B0503020204020204" pitchFamily="34" charset="-122"/>
                <a:ea typeface="微软雅黑" panose="020B0503020204020204" pitchFamily="34" charset="-122"/>
              </a:rPr>
              <a:t>计算经营杠杆系数</a:t>
            </a:r>
            <a:endParaRPr lang="zh-CN" altLang="en-US" sz="3200" b="1" dirty="0">
              <a:latin typeface="微软雅黑" panose="020B0503020204020204" pitchFamily="34" charset="-122"/>
              <a:ea typeface="微软雅黑" panose="020B0503020204020204" pitchFamily="34" charset="-122"/>
            </a:endParaRPr>
          </a:p>
        </p:txBody>
      </p:sp>
      <p:sp>
        <p:nvSpPr>
          <p:cNvPr id="11269" name="Line 6"/>
          <p:cNvSpPr>
            <a:spLocks noChangeShapeType="1"/>
          </p:cNvSpPr>
          <p:nvPr/>
        </p:nvSpPr>
        <p:spPr bwMode="auto">
          <a:xfrm flipV="1">
            <a:off x="0" y="436563"/>
            <a:ext cx="4419600" cy="0"/>
          </a:xfrm>
          <a:prstGeom prst="line">
            <a:avLst/>
          </a:prstGeom>
          <a:noFill/>
          <a:ln w="6350">
            <a:solidFill>
              <a:srgbClr val="0070C0"/>
            </a:solidFill>
            <a:rou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Lato" panose="020F0502020204030203"/>
              <a:ea typeface="+mn-ea"/>
              <a:cs typeface="+mn-cs"/>
            </a:endParaRPr>
          </a:p>
        </p:txBody>
      </p:sp>
      <p:sp>
        <p:nvSpPr>
          <p:cNvPr id="11270" name="Line 7"/>
          <p:cNvSpPr>
            <a:spLocks noChangeShapeType="1"/>
          </p:cNvSpPr>
          <p:nvPr/>
        </p:nvSpPr>
        <p:spPr bwMode="auto">
          <a:xfrm flipV="1">
            <a:off x="7783514" y="390525"/>
            <a:ext cx="4408486" cy="0"/>
          </a:xfrm>
          <a:prstGeom prst="line">
            <a:avLst/>
          </a:prstGeom>
          <a:noFill/>
          <a:ln w="6350">
            <a:solidFill>
              <a:srgbClr val="0070C0"/>
            </a:solidFill>
            <a:rou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Lato" panose="020F0502020204030203"/>
              <a:ea typeface="+mn-ea"/>
              <a:cs typeface="+mn-cs"/>
            </a:endParaRPr>
          </a:p>
        </p:txBody>
      </p:sp>
      <p:graphicFrame>
        <p:nvGraphicFramePr>
          <p:cNvPr id="7" name="表格 6"/>
          <p:cNvGraphicFramePr>
            <a:graphicFrameLocks noGrp="1"/>
          </p:cNvGraphicFramePr>
          <p:nvPr/>
        </p:nvGraphicFramePr>
        <p:xfrm>
          <a:off x="2360175" y="1932873"/>
          <a:ext cx="7875645" cy="4083856"/>
        </p:xfrm>
        <a:graphic>
          <a:graphicData uri="http://schemas.openxmlformats.org/drawingml/2006/table">
            <a:tbl>
              <a:tblPr>
                <a:tableStyleId>{16D9F66E-5EB9-4882-86FB-DCBF35E3C3E4}</a:tableStyleId>
              </a:tblPr>
              <a:tblGrid>
                <a:gridCol w="1995926"/>
                <a:gridCol w="1925036"/>
                <a:gridCol w="1992483"/>
                <a:gridCol w="1962200"/>
              </a:tblGrid>
              <a:tr h="454910">
                <a:tc rowSpan="2">
                  <a:txBody>
                    <a:bodyPr/>
                    <a:lstStyle/>
                    <a:p>
                      <a:pPr algn="ctr">
                        <a:lnSpc>
                          <a:spcPts val="1200"/>
                        </a:lnSpc>
                        <a:spcBef>
                          <a:spcPts val="180"/>
                        </a:spcBef>
                        <a:spcAft>
                          <a:spcPts val="180"/>
                        </a:spcAft>
                      </a:pPr>
                      <a:r>
                        <a:rPr lang="zh-CN" sz="2400" b="1" dirty="0">
                          <a:effectLst/>
                          <a:latin typeface="华文仿宋" panose="02010600040101010101" pitchFamily="2" charset="-122"/>
                          <a:ea typeface="华文仿宋" panose="02010600040101010101" pitchFamily="2" charset="-122"/>
                        </a:rPr>
                        <a:t>项</a:t>
                      </a:r>
                      <a:r>
                        <a:rPr lang="en-US" sz="2400" b="1" dirty="0">
                          <a:effectLst/>
                          <a:latin typeface="华文仿宋" panose="02010600040101010101" pitchFamily="2" charset="-122"/>
                          <a:ea typeface="华文仿宋" panose="02010600040101010101" pitchFamily="2" charset="-122"/>
                        </a:rPr>
                        <a:t>  </a:t>
                      </a:r>
                      <a:r>
                        <a:rPr lang="zh-CN" sz="2400" b="1" dirty="0">
                          <a:effectLst/>
                          <a:latin typeface="华文仿宋" panose="02010600040101010101" pitchFamily="2" charset="-122"/>
                          <a:ea typeface="华文仿宋" panose="02010600040101010101" pitchFamily="2" charset="-122"/>
                        </a:rPr>
                        <a:t>目</a:t>
                      </a:r>
                      <a:endParaRPr lang="zh-CN" sz="2400" b="1" dirty="0">
                        <a:effectLst/>
                        <a:latin typeface="华文仿宋" panose="02010600040101010101" pitchFamily="2" charset="-122"/>
                        <a:ea typeface="华文仿宋" panose="02010600040101010101" pitchFamily="2" charset="-122"/>
                        <a:cs typeface="宋体" panose="02010600030101010101" pitchFamily="2" charset="-122"/>
                      </a:endParaRPr>
                    </a:p>
                  </a:txBody>
                  <a:tcPr marL="68577" marR="68577" marT="0" marB="0" anchor="ctr">
                    <a:noFill/>
                  </a:tcPr>
                </a:tc>
                <a:tc gridSpan="3">
                  <a:txBody>
                    <a:bodyPr/>
                    <a:lstStyle/>
                    <a:p>
                      <a:pPr algn="ctr">
                        <a:lnSpc>
                          <a:spcPts val="1200"/>
                        </a:lnSpc>
                        <a:spcBef>
                          <a:spcPts val="180"/>
                        </a:spcBef>
                        <a:spcAft>
                          <a:spcPts val="180"/>
                        </a:spcAft>
                      </a:pPr>
                      <a:endParaRPr lang="zh-CN" sz="2400" b="1" dirty="0">
                        <a:effectLst/>
                        <a:latin typeface="华文仿宋" panose="02010600040101010101" pitchFamily="2" charset="-122"/>
                        <a:ea typeface="华文仿宋" panose="02010600040101010101" pitchFamily="2" charset="-122"/>
                      </a:endParaRPr>
                    </a:p>
                    <a:p>
                      <a:pPr algn="ctr">
                        <a:lnSpc>
                          <a:spcPts val="1200"/>
                        </a:lnSpc>
                        <a:spcBef>
                          <a:spcPts val="180"/>
                        </a:spcBef>
                        <a:spcAft>
                          <a:spcPts val="180"/>
                        </a:spcAft>
                      </a:pPr>
                      <a:r>
                        <a:rPr lang="zh-CN" sz="2400" b="1" dirty="0">
                          <a:effectLst/>
                          <a:latin typeface="华文仿宋" panose="02010600040101010101" pitchFamily="2" charset="-122"/>
                          <a:ea typeface="华文仿宋" panose="02010600040101010101" pitchFamily="2" charset="-122"/>
                        </a:rPr>
                        <a:t>销</a:t>
                      </a:r>
                      <a:r>
                        <a:rPr lang="en-US" sz="2400" b="1" dirty="0">
                          <a:effectLst/>
                          <a:latin typeface="华文仿宋" panose="02010600040101010101" pitchFamily="2" charset="-122"/>
                          <a:ea typeface="华文仿宋" panose="02010600040101010101" pitchFamily="2" charset="-122"/>
                        </a:rPr>
                        <a:t>  </a:t>
                      </a:r>
                      <a:r>
                        <a:rPr lang="zh-CN" sz="2400" b="1" dirty="0">
                          <a:effectLst/>
                          <a:latin typeface="华文仿宋" panose="02010600040101010101" pitchFamily="2" charset="-122"/>
                          <a:ea typeface="华文仿宋" panose="02010600040101010101" pitchFamily="2" charset="-122"/>
                        </a:rPr>
                        <a:t>售</a:t>
                      </a:r>
                      <a:r>
                        <a:rPr lang="en-US" sz="2400" b="1" dirty="0">
                          <a:effectLst/>
                          <a:latin typeface="华文仿宋" panose="02010600040101010101" pitchFamily="2" charset="-122"/>
                          <a:ea typeface="华文仿宋" panose="02010600040101010101" pitchFamily="2" charset="-122"/>
                        </a:rPr>
                        <a:t>  </a:t>
                      </a:r>
                      <a:r>
                        <a:rPr lang="zh-CN" sz="2400" b="1" dirty="0">
                          <a:effectLst/>
                          <a:latin typeface="华文仿宋" panose="02010600040101010101" pitchFamily="2" charset="-122"/>
                          <a:ea typeface="华文仿宋" panose="02010600040101010101" pitchFamily="2" charset="-122"/>
                        </a:rPr>
                        <a:t>情</a:t>
                      </a:r>
                      <a:r>
                        <a:rPr lang="en-US" sz="2400" b="1" dirty="0">
                          <a:effectLst/>
                          <a:latin typeface="华文仿宋" panose="02010600040101010101" pitchFamily="2" charset="-122"/>
                          <a:ea typeface="华文仿宋" panose="02010600040101010101" pitchFamily="2" charset="-122"/>
                        </a:rPr>
                        <a:t>  </a:t>
                      </a:r>
                      <a:r>
                        <a:rPr lang="zh-CN" sz="2400" b="1" dirty="0">
                          <a:effectLst/>
                          <a:latin typeface="华文仿宋" panose="02010600040101010101" pitchFamily="2" charset="-122"/>
                          <a:ea typeface="华文仿宋" panose="02010600040101010101" pitchFamily="2" charset="-122"/>
                        </a:rPr>
                        <a:t>况</a:t>
                      </a:r>
                      <a:endParaRPr lang="zh-CN" sz="2400" b="1" dirty="0">
                        <a:effectLst/>
                        <a:latin typeface="华文仿宋" panose="02010600040101010101" pitchFamily="2" charset="-122"/>
                        <a:ea typeface="华文仿宋" panose="02010600040101010101" pitchFamily="2" charset="-122"/>
                        <a:cs typeface="宋体" panose="02010600030101010101" pitchFamily="2" charset="-122"/>
                      </a:endParaRPr>
                    </a:p>
                  </a:txBody>
                  <a:tcPr marL="68577" marR="68577" marT="0" marB="0">
                    <a:noFill/>
                  </a:tcPr>
                </a:tc>
                <a:tc hMerge="1">
                  <a:tcPr/>
                </a:tc>
                <a:tc hMerge="1">
                  <a:tcPr/>
                </a:tc>
              </a:tr>
              <a:tr h="442743">
                <a:tc vMerge="1">
                  <a:tcPr/>
                </a:tc>
                <a:tc>
                  <a:txBody>
                    <a:bodyPr/>
                    <a:lstStyle/>
                    <a:p>
                      <a:pPr algn="ctr">
                        <a:lnSpc>
                          <a:spcPts val="1200"/>
                        </a:lnSpc>
                        <a:spcBef>
                          <a:spcPts val="180"/>
                        </a:spcBef>
                        <a:spcAft>
                          <a:spcPts val="180"/>
                        </a:spcAft>
                      </a:pPr>
                      <a:endParaRPr lang="zh-CN" sz="2400" b="1" dirty="0">
                        <a:effectLst/>
                        <a:latin typeface="华文仿宋" panose="02010600040101010101" pitchFamily="2" charset="-122"/>
                        <a:ea typeface="华文仿宋" panose="02010600040101010101" pitchFamily="2" charset="-122"/>
                      </a:endParaRPr>
                    </a:p>
                    <a:p>
                      <a:pPr algn="ctr">
                        <a:lnSpc>
                          <a:spcPts val="1200"/>
                        </a:lnSpc>
                        <a:spcBef>
                          <a:spcPts val="180"/>
                        </a:spcBef>
                        <a:spcAft>
                          <a:spcPts val="180"/>
                        </a:spcAft>
                      </a:pPr>
                      <a:r>
                        <a:rPr lang="zh-CN" sz="2400" b="1" dirty="0">
                          <a:effectLst/>
                          <a:latin typeface="华文仿宋" panose="02010600040101010101" pitchFamily="2" charset="-122"/>
                          <a:ea typeface="华文仿宋" panose="02010600040101010101" pitchFamily="2" charset="-122"/>
                        </a:rPr>
                        <a:t>本期</a:t>
                      </a:r>
                      <a:endParaRPr lang="zh-CN" sz="2400" b="1" dirty="0">
                        <a:effectLst/>
                        <a:latin typeface="华文仿宋" panose="02010600040101010101" pitchFamily="2" charset="-122"/>
                        <a:ea typeface="华文仿宋" panose="02010600040101010101" pitchFamily="2" charset="-122"/>
                        <a:cs typeface="宋体" panose="02010600030101010101" pitchFamily="2" charset="-122"/>
                      </a:endParaRPr>
                    </a:p>
                  </a:txBody>
                  <a:tcPr marL="68577" marR="68577" marT="0" marB="0">
                    <a:noFill/>
                  </a:tcPr>
                </a:tc>
                <a:tc>
                  <a:txBody>
                    <a:bodyPr/>
                    <a:lstStyle/>
                    <a:p>
                      <a:pPr algn="ctr">
                        <a:lnSpc>
                          <a:spcPts val="1200"/>
                        </a:lnSpc>
                        <a:spcBef>
                          <a:spcPts val="180"/>
                        </a:spcBef>
                        <a:spcAft>
                          <a:spcPts val="180"/>
                        </a:spcAft>
                      </a:pPr>
                      <a:endParaRPr lang="zh-CN" sz="2400" b="1" dirty="0">
                        <a:effectLst/>
                        <a:latin typeface="华文仿宋" panose="02010600040101010101" pitchFamily="2" charset="-122"/>
                        <a:ea typeface="华文仿宋" panose="02010600040101010101" pitchFamily="2" charset="-122"/>
                      </a:endParaRPr>
                    </a:p>
                    <a:p>
                      <a:pPr algn="ctr">
                        <a:lnSpc>
                          <a:spcPts val="1200"/>
                        </a:lnSpc>
                        <a:spcBef>
                          <a:spcPts val="180"/>
                        </a:spcBef>
                        <a:spcAft>
                          <a:spcPts val="180"/>
                        </a:spcAft>
                      </a:pPr>
                      <a:r>
                        <a:rPr lang="zh-CN" sz="2400" b="1" dirty="0">
                          <a:effectLst/>
                          <a:latin typeface="华文仿宋" panose="02010600040101010101" pitchFamily="2" charset="-122"/>
                          <a:ea typeface="华文仿宋" panose="02010600040101010101" pitchFamily="2" charset="-122"/>
                        </a:rPr>
                        <a:t>增长</a:t>
                      </a:r>
                      <a:r>
                        <a:rPr lang="en-US" sz="2400" b="1" dirty="0">
                          <a:effectLst/>
                          <a:latin typeface="华文仿宋" panose="02010600040101010101" pitchFamily="2" charset="-122"/>
                          <a:ea typeface="华文仿宋" panose="02010600040101010101" pitchFamily="2" charset="-122"/>
                        </a:rPr>
                        <a:t>10</a:t>
                      </a:r>
                      <a:r>
                        <a:rPr lang="zh-CN" sz="2400" b="1" dirty="0">
                          <a:effectLst/>
                          <a:latin typeface="华文仿宋" panose="02010600040101010101" pitchFamily="2" charset="-122"/>
                          <a:ea typeface="华文仿宋" panose="02010600040101010101" pitchFamily="2" charset="-122"/>
                        </a:rPr>
                        <a:t>％</a:t>
                      </a:r>
                      <a:endParaRPr lang="zh-CN" sz="2400" b="1" dirty="0">
                        <a:effectLst/>
                        <a:latin typeface="华文仿宋" panose="02010600040101010101" pitchFamily="2" charset="-122"/>
                        <a:ea typeface="华文仿宋" panose="02010600040101010101" pitchFamily="2" charset="-122"/>
                        <a:cs typeface="宋体" panose="02010600030101010101" pitchFamily="2" charset="-122"/>
                      </a:endParaRPr>
                    </a:p>
                  </a:txBody>
                  <a:tcPr marL="68577" marR="68577" marT="0" marB="0">
                    <a:noFill/>
                  </a:tcPr>
                </a:tc>
                <a:tc>
                  <a:txBody>
                    <a:bodyPr/>
                    <a:lstStyle/>
                    <a:p>
                      <a:pPr algn="ctr">
                        <a:lnSpc>
                          <a:spcPts val="1200"/>
                        </a:lnSpc>
                        <a:spcBef>
                          <a:spcPts val="180"/>
                        </a:spcBef>
                        <a:spcAft>
                          <a:spcPts val="180"/>
                        </a:spcAft>
                      </a:pPr>
                      <a:endParaRPr lang="zh-CN" sz="2400" b="1" dirty="0">
                        <a:effectLst/>
                        <a:latin typeface="华文仿宋" panose="02010600040101010101" pitchFamily="2" charset="-122"/>
                        <a:ea typeface="华文仿宋" panose="02010600040101010101" pitchFamily="2" charset="-122"/>
                      </a:endParaRPr>
                    </a:p>
                    <a:p>
                      <a:pPr algn="ctr">
                        <a:lnSpc>
                          <a:spcPts val="1200"/>
                        </a:lnSpc>
                        <a:spcBef>
                          <a:spcPts val="180"/>
                        </a:spcBef>
                        <a:spcAft>
                          <a:spcPts val="180"/>
                        </a:spcAft>
                      </a:pPr>
                      <a:r>
                        <a:rPr lang="zh-CN" sz="2400" b="1" dirty="0">
                          <a:effectLst/>
                          <a:latin typeface="华文仿宋" panose="02010600040101010101" pitchFamily="2" charset="-122"/>
                          <a:ea typeface="华文仿宋" panose="02010600040101010101" pitchFamily="2" charset="-122"/>
                        </a:rPr>
                        <a:t>下降</a:t>
                      </a:r>
                      <a:r>
                        <a:rPr lang="en-US" sz="2400" b="1" dirty="0">
                          <a:effectLst/>
                          <a:latin typeface="华文仿宋" panose="02010600040101010101" pitchFamily="2" charset="-122"/>
                          <a:ea typeface="华文仿宋" panose="02010600040101010101" pitchFamily="2" charset="-122"/>
                        </a:rPr>
                        <a:t>10</a:t>
                      </a:r>
                      <a:r>
                        <a:rPr lang="zh-CN" sz="2400" b="1" dirty="0">
                          <a:effectLst/>
                          <a:latin typeface="华文仿宋" panose="02010600040101010101" pitchFamily="2" charset="-122"/>
                          <a:ea typeface="华文仿宋" panose="02010600040101010101" pitchFamily="2" charset="-122"/>
                        </a:rPr>
                        <a:t>％</a:t>
                      </a:r>
                      <a:endParaRPr lang="zh-CN" sz="2400" b="1" dirty="0">
                        <a:effectLst/>
                        <a:latin typeface="华文仿宋" panose="02010600040101010101" pitchFamily="2" charset="-122"/>
                        <a:ea typeface="华文仿宋" panose="02010600040101010101" pitchFamily="2" charset="-122"/>
                        <a:cs typeface="宋体" panose="02010600030101010101" pitchFamily="2" charset="-122"/>
                      </a:endParaRPr>
                    </a:p>
                  </a:txBody>
                  <a:tcPr marL="68577" marR="68577" marT="0" marB="0">
                    <a:noFill/>
                  </a:tcPr>
                </a:tc>
              </a:tr>
              <a:tr h="2678465">
                <a:tc>
                  <a:txBody>
                    <a:bodyPr/>
                    <a:lstStyle/>
                    <a:p>
                      <a:pPr algn="just">
                        <a:lnSpc>
                          <a:spcPts val="1200"/>
                        </a:lnSpc>
                        <a:spcBef>
                          <a:spcPts val="180"/>
                        </a:spcBef>
                        <a:spcAft>
                          <a:spcPts val="180"/>
                        </a:spcAft>
                      </a:pPr>
                      <a:r>
                        <a:rPr lang="zh-CN" sz="2400" b="1" dirty="0">
                          <a:effectLst/>
                          <a:latin typeface="华文仿宋" panose="02010600040101010101" pitchFamily="2" charset="-122"/>
                          <a:ea typeface="华文仿宋" panose="02010600040101010101" pitchFamily="2" charset="-122"/>
                        </a:rPr>
                        <a:t>销售数量</a:t>
                      </a:r>
                      <a:endParaRPr lang="zh-CN" sz="2400" b="1" dirty="0">
                        <a:effectLst/>
                        <a:latin typeface="华文仿宋" panose="02010600040101010101" pitchFamily="2" charset="-122"/>
                        <a:ea typeface="华文仿宋" panose="02010600040101010101" pitchFamily="2" charset="-122"/>
                      </a:endParaRPr>
                    </a:p>
                    <a:p>
                      <a:pPr algn="just">
                        <a:lnSpc>
                          <a:spcPts val="1200"/>
                        </a:lnSpc>
                        <a:spcBef>
                          <a:spcPts val="180"/>
                        </a:spcBef>
                        <a:spcAft>
                          <a:spcPts val="180"/>
                        </a:spcAft>
                      </a:pPr>
                      <a:endParaRPr lang="zh-CN" sz="2400" b="1" dirty="0">
                        <a:effectLst/>
                        <a:latin typeface="华文仿宋" panose="02010600040101010101" pitchFamily="2" charset="-122"/>
                        <a:ea typeface="华文仿宋" panose="02010600040101010101" pitchFamily="2" charset="-122"/>
                      </a:endParaRPr>
                    </a:p>
                    <a:p>
                      <a:pPr algn="just">
                        <a:lnSpc>
                          <a:spcPts val="1200"/>
                        </a:lnSpc>
                        <a:spcBef>
                          <a:spcPts val="180"/>
                        </a:spcBef>
                        <a:spcAft>
                          <a:spcPts val="180"/>
                        </a:spcAft>
                      </a:pPr>
                      <a:r>
                        <a:rPr lang="zh-CN" sz="2400" b="1" dirty="0">
                          <a:effectLst/>
                          <a:latin typeface="华文仿宋" panose="02010600040101010101" pitchFamily="2" charset="-122"/>
                          <a:ea typeface="华文仿宋" panose="02010600040101010101" pitchFamily="2" charset="-122"/>
                        </a:rPr>
                        <a:t>销售收入</a:t>
                      </a:r>
                      <a:endParaRPr lang="zh-CN" sz="2400" b="1" dirty="0">
                        <a:effectLst/>
                        <a:latin typeface="华文仿宋" panose="02010600040101010101" pitchFamily="2" charset="-122"/>
                        <a:ea typeface="华文仿宋" panose="02010600040101010101" pitchFamily="2" charset="-122"/>
                      </a:endParaRPr>
                    </a:p>
                    <a:p>
                      <a:pPr algn="just">
                        <a:lnSpc>
                          <a:spcPts val="1200"/>
                        </a:lnSpc>
                        <a:spcBef>
                          <a:spcPts val="180"/>
                        </a:spcBef>
                        <a:spcAft>
                          <a:spcPts val="180"/>
                        </a:spcAft>
                      </a:pPr>
                      <a:endParaRPr lang="zh-CN" sz="2400" b="1" dirty="0">
                        <a:effectLst/>
                        <a:latin typeface="华文仿宋" panose="02010600040101010101" pitchFamily="2" charset="-122"/>
                        <a:ea typeface="华文仿宋" panose="02010600040101010101" pitchFamily="2" charset="-122"/>
                      </a:endParaRPr>
                    </a:p>
                    <a:p>
                      <a:pPr algn="just">
                        <a:lnSpc>
                          <a:spcPts val="1200"/>
                        </a:lnSpc>
                        <a:spcBef>
                          <a:spcPts val="180"/>
                        </a:spcBef>
                        <a:spcAft>
                          <a:spcPts val="180"/>
                        </a:spcAft>
                      </a:pPr>
                      <a:r>
                        <a:rPr lang="zh-CN" sz="2400" b="1" dirty="0">
                          <a:effectLst/>
                          <a:latin typeface="华文仿宋" panose="02010600040101010101" pitchFamily="2" charset="-122"/>
                          <a:ea typeface="华文仿宋" panose="02010600040101010101" pitchFamily="2" charset="-122"/>
                        </a:rPr>
                        <a:t>变动成本</a:t>
                      </a:r>
                      <a:endParaRPr lang="zh-CN" sz="2400" b="1" dirty="0">
                        <a:effectLst/>
                        <a:latin typeface="华文仿宋" panose="02010600040101010101" pitchFamily="2" charset="-122"/>
                        <a:ea typeface="华文仿宋" panose="02010600040101010101" pitchFamily="2" charset="-122"/>
                      </a:endParaRPr>
                    </a:p>
                    <a:p>
                      <a:pPr algn="just">
                        <a:lnSpc>
                          <a:spcPts val="1200"/>
                        </a:lnSpc>
                        <a:spcBef>
                          <a:spcPts val="180"/>
                        </a:spcBef>
                        <a:spcAft>
                          <a:spcPts val="180"/>
                        </a:spcAft>
                      </a:pPr>
                      <a:endParaRPr lang="zh-CN" sz="2400" b="1" dirty="0">
                        <a:effectLst/>
                        <a:latin typeface="华文仿宋" panose="02010600040101010101" pitchFamily="2" charset="-122"/>
                        <a:ea typeface="华文仿宋" panose="02010600040101010101" pitchFamily="2" charset="-122"/>
                      </a:endParaRPr>
                    </a:p>
                    <a:p>
                      <a:pPr algn="just">
                        <a:lnSpc>
                          <a:spcPts val="1200"/>
                        </a:lnSpc>
                        <a:spcBef>
                          <a:spcPts val="180"/>
                        </a:spcBef>
                        <a:spcAft>
                          <a:spcPts val="180"/>
                        </a:spcAft>
                      </a:pPr>
                      <a:r>
                        <a:rPr lang="zh-CN" sz="2400" b="1" dirty="0">
                          <a:effectLst/>
                          <a:latin typeface="华文仿宋" panose="02010600040101010101" pitchFamily="2" charset="-122"/>
                          <a:ea typeface="华文仿宋" panose="02010600040101010101" pitchFamily="2" charset="-122"/>
                        </a:rPr>
                        <a:t>边际利润</a:t>
                      </a:r>
                      <a:endParaRPr lang="zh-CN" sz="2400" b="1" dirty="0">
                        <a:effectLst/>
                        <a:latin typeface="华文仿宋" panose="02010600040101010101" pitchFamily="2" charset="-122"/>
                        <a:ea typeface="华文仿宋" panose="02010600040101010101" pitchFamily="2" charset="-122"/>
                      </a:endParaRPr>
                    </a:p>
                    <a:p>
                      <a:pPr algn="just">
                        <a:lnSpc>
                          <a:spcPts val="1200"/>
                        </a:lnSpc>
                        <a:spcBef>
                          <a:spcPts val="180"/>
                        </a:spcBef>
                        <a:spcAft>
                          <a:spcPts val="180"/>
                        </a:spcAft>
                      </a:pPr>
                      <a:endParaRPr lang="zh-CN" sz="2400" b="1" dirty="0">
                        <a:effectLst/>
                        <a:latin typeface="华文仿宋" panose="02010600040101010101" pitchFamily="2" charset="-122"/>
                        <a:ea typeface="华文仿宋" panose="02010600040101010101" pitchFamily="2" charset="-122"/>
                      </a:endParaRPr>
                    </a:p>
                    <a:p>
                      <a:pPr algn="just">
                        <a:lnSpc>
                          <a:spcPts val="1200"/>
                        </a:lnSpc>
                        <a:spcBef>
                          <a:spcPts val="180"/>
                        </a:spcBef>
                        <a:spcAft>
                          <a:spcPts val="180"/>
                        </a:spcAft>
                      </a:pPr>
                      <a:r>
                        <a:rPr lang="zh-CN" sz="2400" b="1" dirty="0">
                          <a:effectLst/>
                          <a:latin typeface="华文仿宋" panose="02010600040101010101" pitchFamily="2" charset="-122"/>
                          <a:ea typeface="华文仿宋" panose="02010600040101010101" pitchFamily="2" charset="-122"/>
                        </a:rPr>
                        <a:t>固定成本</a:t>
                      </a:r>
                      <a:endParaRPr lang="zh-CN" sz="2400" b="1" dirty="0">
                        <a:effectLst/>
                        <a:latin typeface="华文仿宋" panose="02010600040101010101" pitchFamily="2" charset="-122"/>
                        <a:ea typeface="华文仿宋" panose="02010600040101010101" pitchFamily="2" charset="-122"/>
                      </a:endParaRPr>
                    </a:p>
                    <a:p>
                      <a:pPr algn="just">
                        <a:lnSpc>
                          <a:spcPts val="1200"/>
                        </a:lnSpc>
                        <a:spcBef>
                          <a:spcPts val="180"/>
                        </a:spcBef>
                        <a:spcAft>
                          <a:spcPts val="180"/>
                        </a:spcAft>
                      </a:pPr>
                      <a:endParaRPr lang="zh-CN" sz="2400" b="1" dirty="0">
                        <a:effectLst/>
                        <a:latin typeface="华文仿宋" panose="02010600040101010101" pitchFamily="2" charset="-122"/>
                        <a:ea typeface="华文仿宋" panose="02010600040101010101" pitchFamily="2" charset="-122"/>
                      </a:endParaRPr>
                    </a:p>
                    <a:p>
                      <a:pPr algn="just">
                        <a:lnSpc>
                          <a:spcPts val="1200"/>
                        </a:lnSpc>
                        <a:spcBef>
                          <a:spcPts val="180"/>
                        </a:spcBef>
                        <a:spcAft>
                          <a:spcPts val="180"/>
                        </a:spcAft>
                      </a:pPr>
                      <a:r>
                        <a:rPr lang="zh-CN" sz="2400" b="1" dirty="0">
                          <a:effectLst/>
                          <a:latin typeface="华文仿宋" panose="02010600040101010101" pitchFamily="2" charset="-122"/>
                          <a:ea typeface="华文仿宋" panose="02010600040101010101" pitchFamily="2" charset="-122"/>
                        </a:rPr>
                        <a:t>息税前利润</a:t>
                      </a:r>
                      <a:endParaRPr lang="zh-CN" sz="2400" b="1" dirty="0">
                        <a:effectLst/>
                        <a:latin typeface="华文仿宋" panose="02010600040101010101" pitchFamily="2" charset="-122"/>
                        <a:ea typeface="华文仿宋" panose="02010600040101010101" pitchFamily="2" charset="-122"/>
                        <a:cs typeface="宋体" panose="02010600030101010101" pitchFamily="2" charset="-122"/>
                      </a:endParaRPr>
                    </a:p>
                  </a:txBody>
                  <a:tcPr marL="68577" marR="68577" marT="0" marB="0" anchor="ctr">
                    <a:noFill/>
                  </a:tcPr>
                </a:tc>
                <a:tc>
                  <a:txBody>
                    <a:bodyPr/>
                    <a:lstStyle/>
                    <a:p>
                      <a:pPr algn="ctr">
                        <a:lnSpc>
                          <a:spcPts val="1200"/>
                        </a:lnSpc>
                        <a:spcBef>
                          <a:spcPts val="180"/>
                        </a:spcBef>
                        <a:spcAft>
                          <a:spcPts val="180"/>
                        </a:spcAft>
                      </a:pPr>
                      <a:endParaRPr lang="en-US" sz="2400" b="1" dirty="0">
                        <a:effectLst/>
                        <a:latin typeface="华文仿宋" panose="02010600040101010101" pitchFamily="2" charset="-122"/>
                        <a:ea typeface="华文仿宋" panose="02010600040101010101" pitchFamily="2" charset="-122"/>
                      </a:endParaRPr>
                    </a:p>
                    <a:p>
                      <a:pPr algn="ctr">
                        <a:lnSpc>
                          <a:spcPts val="1200"/>
                        </a:lnSpc>
                        <a:spcBef>
                          <a:spcPts val="180"/>
                        </a:spcBef>
                        <a:spcAft>
                          <a:spcPts val="180"/>
                        </a:spcAft>
                      </a:pPr>
                      <a:r>
                        <a:rPr lang="en-US" sz="2400" b="1" dirty="0">
                          <a:effectLst/>
                          <a:latin typeface="华文仿宋" panose="02010600040101010101" pitchFamily="2" charset="-122"/>
                          <a:ea typeface="华文仿宋" panose="02010600040101010101" pitchFamily="2" charset="-122"/>
                        </a:rPr>
                        <a:t>  80 000</a:t>
                      </a:r>
                      <a:endParaRPr lang="en-US" sz="2400" b="1" dirty="0">
                        <a:effectLst/>
                        <a:latin typeface="华文仿宋" panose="02010600040101010101" pitchFamily="2" charset="-122"/>
                        <a:ea typeface="华文仿宋" panose="02010600040101010101" pitchFamily="2" charset="-122"/>
                      </a:endParaRPr>
                    </a:p>
                    <a:p>
                      <a:pPr algn="ctr">
                        <a:lnSpc>
                          <a:spcPts val="1200"/>
                        </a:lnSpc>
                        <a:spcBef>
                          <a:spcPts val="180"/>
                        </a:spcBef>
                        <a:spcAft>
                          <a:spcPts val="180"/>
                        </a:spcAft>
                      </a:pPr>
                      <a:endParaRPr lang="zh-CN" sz="2400" b="1" dirty="0">
                        <a:effectLst/>
                        <a:latin typeface="华文仿宋" panose="02010600040101010101" pitchFamily="2" charset="-122"/>
                        <a:ea typeface="华文仿宋" panose="02010600040101010101" pitchFamily="2" charset="-122"/>
                      </a:endParaRPr>
                    </a:p>
                    <a:p>
                      <a:pPr algn="ctr">
                        <a:lnSpc>
                          <a:spcPts val="1200"/>
                        </a:lnSpc>
                        <a:spcBef>
                          <a:spcPts val="180"/>
                        </a:spcBef>
                        <a:spcAft>
                          <a:spcPts val="180"/>
                        </a:spcAft>
                      </a:pPr>
                      <a:r>
                        <a:rPr lang="en-US" sz="2400" b="1" dirty="0">
                          <a:effectLst/>
                          <a:latin typeface="华文仿宋" panose="02010600040101010101" pitchFamily="2" charset="-122"/>
                          <a:ea typeface="华文仿宋" panose="02010600040101010101" pitchFamily="2" charset="-122"/>
                        </a:rPr>
                        <a:t>1 600 000</a:t>
                      </a:r>
                      <a:endParaRPr lang="en-US" sz="2400" b="1" dirty="0">
                        <a:effectLst/>
                        <a:latin typeface="华文仿宋" panose="02010600040101010101" pitchFamily="2" charset="-122"/>
                        <a:ea typeface="华文仿宋" panose="02010600040101010101" pitchFamily="2" charset="-122"/>
                      </a:endParaRPr>
                    </a:p>
                    <a:p>
                      <a:pPr algn="ctr">
                        <a:lnSpc>
                          <a:spcPts val="1200"/>
                        </a:lnSpc>
                        <a:spcBef>
                          <a:spcPts val="180"/>
                        </a:spcBef>
                        <a:spcAft>
                          <a:spcPts val="180"/>
                        </a:spcAft>
                      </a:pPr>
                      <a:endParaRPr lang="zh-CN" sz="2400" b="1" dirty="0">
                        <a:effectLst/>
                        <a:latin typeface="华文仿宋" panose="02010600040101010101" pitchFamily="2" charset="-122"/>
                        <a:ea typeface="华文仿宋" panose="02010600040101010101" pitchFamily="2" charset="-122"/>
                      </a:endParaRPr>
                    </a:p>
                    <a:p>
                      <a:pPr algn="ctr">
                        <a:lnSpc>
                          <a:spcPts val="1200"/>
                        </a:lnSpc>
                        <a:spcBef>
                          <a:spcPts val="180"/>
                        </a:spcBef>
                        <a:spcAft>
                          <a:spcPts val="180"/>
                        </a:spcAft>
                      </a:pPr>
                      <a:r>
                        <a:rPr lang="en-US" sz="2400" b="1" dirty="0">
                          <a:effectLst/>
                          <a:latin typeface="华文仿宋" panose="02010600040101010101" pitchFamily="2" charset="-122"/>
                          <a:ea typeface="华文仿宋" panose="02010600040101010101" pitchFamily="2" charset="-122"/>
                        </a:rPr>
                        <a:t> 800 000</a:t>
                      </a:r>
                      <a:endParaRPr lang="en-US" sz="2400" b="1" dirty="0">
                        <a:effectLst/>
                        <a:latin typeface="华文仿宋" panose="02010600040101010101" pitchFamily="2" charset="-122"/>
                        <a:ea typeface="华文仿宋" panose="02010600040101010101" pitchFamily="2" charset="-122"/>
                      </a:endParaRPr>
                    </a:p>
                    <a:p>
                      <a:pPr algn="ctr">
                        <a:lnSpc>
                          <a:spcPts val="1200"/>
                        </a:lnSpc>
                        <a:spcBef>
                          <a:spcPts val="180"/>
                        </a:spcBef>
                        <a:spcAft>
                          <a:spcPts val="180"/>
                        </a:spcAft>
                      </a:pPr>
                      <a:endParaRPr lang="zh-CN" sz="2400" b="1" dirty="0">
                        <a:effectLst/>
                        <a:latin typeface="华文仿宋" panose="02010600040101010101" pitchFamily="2" charset="-122"/>
                        <a:ea typeface="华文仿宋" panose="02010600040101010101" pitchFamily="2" charset="-122"/>
                      </a:endParaRPr>
                    </a:p>
                    <a:p>
                      <a:pPr algn="ctr">
                        <a:lnSpc>
                          <a:spcPts val="1200"/>
                        </a:lnSpc>
                        <a:spcBef>
                          <a:spcPts val="180"/>
                        </a:spcBef>
                        <a:spcAft>
                          <a:spcPts val="180"/>
                        </a:spcAft>
                      </a:pPr>
                      <a:r>
                        <a:rPr lang="en-US" sz="2400" b="1" dirty="0">
                          <a:effectLst/>
                          <a:latin typeface="华文仿宋" panose="02010600040101010101" pitchFamily="2" charset="-122"/>
                          <a:ea typeface="华文仿宋" panose="02010600040101010101" pitchFamily="2" charset="-122"/>
                        </a:rPr>
                        <a:t> 800 000</a:t>
                      </a:r>
                      <a:endParaRPr lang="en-US" sz="2400" b="1" dirty="0">
                        <a:effectLst/>
                        <a:latin typeface="华文仿宋" panose="02010600040101010101" pitchFamily="2" charset="-122"/>
                        <a:ea typeface="华文仿宋" panose="02010600040101010101" pitchFamily="2" charset="-122"/>
                      </a:endParaRPr>
                    </a:p>
                    <a:p>
                      <a:pPr algn="ctr">
                        <a:lnSpc>
                          <a:spcPts val="1200"/>
                        </a:lnSpc>
                        <a:spcBef>
                          <a:spcPts val="180"/>
                        </a:spcBef>
                        <a:spcAft>
                          <a:spcPts val="180"/>
                        </a:spcAft>
                      </a:pPr>
                      <a:endParaRPr lang="zh-CN" sz="2400" b="1" dirty="0">
                        <a:effectLst/>
                        <a:latin typeface="华文仿宋" panose="02010600040101010101" pitchFamily="2" charset="-122"/>
                        <a:ea typeface="华文仿宋" panose="02010600040101010101" pitchFamily="2" charset="-122"/>
                      </a:endParaRPr>
                    </a:p>
                    <a:p>
                      <a:pPr algn="ctr">
                        <a:lnSpc>
                          <a:spcPts val="1200"/>
                        </a:lnSpc>
                        <a:spcBef>
                          <a:spcPts val="180"/>
                        </a:spcBef>
                        <a:spcAft>
                          <a:spcPts val="180"/>
                        </a:spcAft>
                      </a:pPr>
                      <a:r>
                        <a:rPr lang="en-US" sz="2400" b="1" dirty="0">
                          <a:effectLst/>
                          <a:latin typeface="华文仿宋" panose="02010600040101010101" pitchFamily="2" charset="-122"/>
                          <a:ea typeface="华文仿宋" panose="02010600040101010101" pitchFamily="2" charset="-122"/>
                        </a:rPr>
                        <a:t> 500 000</a:t>
                      </a:r>
                      <a:endParaRPr lang="en-US" sz="2400" b="1" dirty="0">
                        <a:effectLst/>
                        <a:latin typeface="华文仿宋" panose="02010600040101010101" pitchFamily="2" charset="-122"/>
                        <a:ea typeface="华文仿宋" panose="02010600040101010101" pitchFamily="2" charset="-122"/>
                      </a:endParaRPr>
                    </a:p>
                    <a:p>
                      <a:pPr algn="ctr">
                        <a:lnSpc>
                          <a:spcPts val="1200"/>
                        </a:lnSpc>
                        <a:spcBef>
                          <a:spcPts val="180"/>
                        </a:spcBef>
                        <a:spcAft>
                          <a:spcPts val="180"/>
                        </a:spcAft>
                      </a:pPr>
                      <a:endParaRPr lang="en-US" sz="2400" b="1" dirty="0">
                        <a:effectLst/>
                        <a:latin typeface="华文仿宋" panose="02010600040101010101" pitchFamily="2" charset="-122"/>
                        <a:ea typeface="华文仿宋" panose="02010600040101010101" pitchFamily="2" charset="-122"/>
                      </a:endParaRPr>
                    </a:p>
                    <a:p>
                      <a:pPr algn="ctr">
                        <a:lnSpc>
                          <a:spcPts val="1200"/>
                        </a:lnSpc>
                        <a:spcBef>
                          <a:spcPts val="180"/>
                        </a:spcBef>
                        <a:spcAft>
                          <a:spcPts val="180"/>
                        </a:spcAft>
                      </a:pPr>
                      <a:r>
                        <a:rPr lang="en-US" sz="2400" b="1" dirty="0">
                          <a:effectLst/>
                          <a:latin typeface="华文仿宋" panose="02010600040101010101" pitchFamily="2" charset="-122"/>
                          <a:ea typeface="华文仿宋" panose="02010600040101010101" pitchFamily="2" charset="-122"/>
                        </a:rPr>
                        <a:t> 300 000</a:t>
                      </a:r>
                      <a:endParaRPr lang="zh-CN" sz="2400" b="1" dirty="0">
                        <a:effectLst/>
                        <a:latin typeface="华文仿宋" panose="02010600040101010101" pitchFamily="2" charset="-122"/>
                        <a:ea typeface="华文仿宋" panose="02010600040101010101" pitchFamily="2" charset="-122"/>
                        <a:cs typeface="宋体" panose="02010600030101010101" pitchFamily="2" charset="-122"/>
                      </a:endParaRPr>
                    </a:p>
                  </a:txBody>
                  <a:tcPr marL="68577" marR="68577" marT="0" marB="0">
                    <a:noFill/>
                  </a:tcPr>
                </a:tc>
                <a:tc>
                  <a:txBody>
                    <a:bodyPr/>
                    <a:lstStyle/>
                    <a:p>
                      <a:pPr algn="ctr">
                        <a:lnSpc>
                          <a:spcPts val="1200"/>
                        </a:lnSpc>
                        <a:spcBef>
                          <a:spcPts val="180"/>
                        </a:spcBef>
                        <a:spcAft>
                          <a:spcPts val="180"/>
                        </a:spcAft>
                      </a:pPr>
                      <a:endParaRPr lang="en-US" sz="2400" b="1" dirty="0">
                        <a:effectLst/>
                        <a:latin typeface="华文仿宋" panose="02010600040101010101" pitchFamily="2" charset="-122"/>
                        <a:ea typeface="华文仿宋" panose="02010600040101010101" pitchFamily="2" charset="-122"/>
                      </a:endParaRPr>
                    </a:p>
                    <a:p>
                      <a:pPr algn="ctr">
                        <a:lnSpc>
                          <a:spcPts val="1200"/>
                        </a:lnSpc>
                        <a:spcBef>
                          <a:spcPts val="180"/>
                        </a:spcBef>
                        <a:spcAft>
                          <a:spcPts val="180"/>
                        </a:spcAft>
                      </a:pPr>
                      <a:r>
                        <a:rPr lang="en-US" sz="2400" b="1" dirty="0">
                          <a:effectLst/>
                          <a:latin typeface="华文仿宋" panose="02010600040101010101" pitchFamily="2" charset="-122"/>
                          <a:ea typeface="华文仿宋" panose="02010600040101010101" pitchFamily="2" charset="-122"/>
                        </a:rPr>
                        <a:t>  80 800</a:t>
                      </a:r>
                      <a:endParaRPr lang="en-US" sz="2400" b="1" dirty="0">
                        <a:effectLst/>
                        <a:latin typeface="华文仿宋" panose="02010600040101010101" pitchFamily="2" charset="-122"/>
                        <a:ea typeface="华文仿宋" panose="02010600040101010101" pitchFamily="2" charset="-122"/>
                      </a:endParaRPr>
                    </a:p>
                    <a:p>
                      <a:pPr algn="ctr">
                        <a:lnSpc>
                          <a:spcPts val="1200"/>
                        </a:lnSpc>
                        <a:spcBef>
                          <a:spcPts val="180"/>
                        </a:spcBef>
                        <a:spcAft>
                          <a:spcPts val="180"/>
                        </a:spcAft>
                      </a:pPr>
                      <a:endParaRPr lang="zh-CN" sz="2400" b="1" dirty="0">
                        <a:effectLst/>
                        <a:latin typeface="华文仿宋" panose="02010600040101010101" pitchFamily="2" charset="-122"/>
                        <a:ea typeface="华文仿宋" panose="02010600040101010101" pitchFamily="2" charset="-122"/>
                      </a:endParaRPr>
                    </a:p>
                    <a:p>
                      <a:pPr algn="ctr">
                        <a:lnSpc>
                          <a:spcPts val="1200"/>
                        </a:lnSpc>
                        <a:spcBef>
                          <a:spcPts val="180"/>
                        </a:spcBef>
                        <a:spcAft>
                          <a:spcPts val="180"/>
                        </a:spcAft>
                      </a:pPr>
                      <a:r>
                        <a:rPr lang="en-US" sz="2400" b="1" dirty="0">
                          <a:effectLst/>
                          <a:latin typeface="华文仿宋" panose="02010600040101010101" pitchFamily="2" charset="-122"/>
                          <a:ea typeface="华文仿宋" panose="02010600040101010101" pitchFamily="2" charset="-122"/>
                        </a:rPr>
                        <a:t>1 760 000</a:t>
                      </a:r>
                      <a:endParaRPr lang="en-US" sz="2400" b="1" dirty="0">
                        <a:effectLst/>
                        <a:latin typeface="华文仿宋" panose="02010600040101010101" pitchFamily="2" charset="-122"/>
                        <a:ea typeface="华文仿宋" panose="02010600040101010101" pitchFamily="2" charset="-122"/>
                      </a:endParaRPr>
                    </a:p>
                    <a:p>
                      <a:pPr algn="ctr">
                        <a:lnSpc>
                          <a:spcPts val="1200"/>
                        </a:lnSpc>
                        <a:spcBef>
                          <a:spcPts val="180"/>
                        </a:spcBef>
                        <a:spcAft>
                          <a:spcPts val="180"/>
                        </a:spcAft>
                      </a:pPr>
                      <a:endParaRPr lang="zh-CN" sz="2400" b="1" dirty="0">
                        <a:effectLst/>
                        <a:latin typeface="华文仿宋" panose="02010600040101010101" pitchFamily="2" charset="-122"/>
                        <a:ea typeface="华文仿宋" panose="02010600040101010101" pitchFamily="2" charset="-122"/>
                      </a:endParaRPr>
                    </a:p>
                    <a:p>
                      <a:pPr algn="ctr">
                        <a:lnSpc>
                          <a:spcPts val="1200"/>
                        </a:lnSpc>
                        <a:spcBef>
                          <a:spcPts val="180"/>
                        </a:spcBef>
                        <a:spcAft>
                          <a:spcPts val="180"/>
                        </a:spcAft>
                      </a:pPr>
                      <a:r>
                        <a:rPr lang="en-US" sz="2400" b="1" dirty="0">
                          <a:effectLst/>
                          <a:latin typeface="华文仿宋" panose="02010600040101010101" pitchFamily="2" charset="-122"/>
                          <a:ea typeface="华文仿宋" panose="02010600040101010101" pitchFamily="2" charset="-122"/>
                        </a:rPr>
                        <a:t> 880 000</a:t>
                      </a:r>
                      <a:endParaRPr lang="en-US" sz="2400" b="1" dirty="0">
                        <a:effectLst/>
                        <a:latin typeface="华文仿宋" panose="02010600040101010101" pitchFamily="2" charset="-122"/>
                        <a:ea typeface="华文仿宋" panose="02010600040101010101" pitchFamily="2" charset="-122"/>
                      </a:endParaRPr>
                    </a:p>
                    <a:p>
                      <a:pPr algn="ctr">
                        <a:lnSpc>
                          <a:spcPts val="1200"/>
                        </a:lnSpc>
                        <a:spcBef>
                          <a:spcPts val="180"/>
                        </a:spcBef>
                        <a:spcAft>
                          <a:spcPts val="180"/>
                        </a:spcAft>
                      </a:pPr>
                      <a:endParaRPr lang="zh-CN" sz="2400" b="1" dirty="0">
                        <a:effectLst/>
                        <a:latin typeface="华文仿宋" panose="02010600040101010101" pitchFamily="2" charset="-122"/>
                        <a:ea typeface="华文仿宋" panose="02010600040101010101" pitchFamily="2" charset="-122"/>
                      </a:endParaRPr>
                    </a:p>
                    <a:p>
                      <a:pPr algn="ctr">
                        <a:lnSpc>
                          <a:spcPts val="1200"/>
                        </a:lnSpc>
                        <a:spcBef>
                          <a:spcPts val="180"/>
                        </a:spcBef>
                        <a:spcAft>
                          <a:spcPts val="180"/>
                        </a:spcAft>
                      </a:pPr>
                      <a:r>
                        <a:rPr lang="en-US" sz="2400" b="1" dirty="0">
                          <a:effectLst/>
                          <a:latin typeface="华文仿宋" panose="02010600040101010101" pitchFamily="2" charset="-122"/>
                          <a:ea typeface="华文仿宋" panose="02010600040101010101" pitchFamily="2" charset="-122"/>
                        </a:rPr>
                        <a:t> 880 000</a:t>
                      </a:r>
                      <a:endParaRPr lang="en-US" sz="2400" b="1" dirty="0">
                        <a:effectLst/>
                        <a:latin typeface="华文仿宋" panose="02010600040101010101" pitchFamily="2" charset="-122"/>
                        <a:ea typeface="华文仿宋" panose="02010600040101010101" pitchFamily="2" charset="-122"/>
                      </a:endParaRPr>
                    </a:p>
                    <a:p>
                      <a:pPr algn="ctr">
                        <a:lnSpc>
                          <a:spcPts val="1200"/>
                        </a:lnSpc>
                        <a:spcBef>
                          <a:spcPts val="180"/>
                        </a:spcBef>
                        <a:spcAft>
                          <a:spcPts val="180"/>
                        </a:spcAft>
                      </a:pPr>
                      <a:endParaRPr lang="zh-CN" sz="2400" b="1" dirty="0">
                        <a:effectLst/>
                        <a:latin typeface="华文仿宋" panose="02010600040101010101" pitchFamily="2" charset="-122"/>
                        <a:ea typeface="华文仿宋" panose="02010600040101010101" pitchFamily="2" charset="-122"/>
                      </a:endParaRPr>
                    </a:p>
                    <a:p>
                      <a:pPr algn="ctr">
                        <a:lnSpc>
                          <a:spcPts val="1200"/>
                        </a:lnSpc>
                        <a:spcBef>
                          <a:spcPts val="180"/>
                        </a:spcBef>
                        <a:spcAft>
                          <a:spcPts val="180"/>
                        </a:spcAft>
                      </a:pPr>
                      <a:r>
                        <a:rPr lang="en-US" sz="2400" b="1" dirty="0">
                          <a:effectLst/>
                          <a:latin typeface="华文仿宋" panose="02010600040101010101" pitchFamily="2" charset="-122"/>
                          <a:ea typeface="华文仿宋" panose="02010600040101010101" pitchFamily="2" charset="-122"/>
                        </a:rPr>
                        <a:t> 500 000</a:t>
                      </a:r>
                      <a:endParaRPr lang="en-US" sz="2400" b="1" dirty="0">
                        <a:effectLst/>
                        <a:latin typeface="华文仿宋" panose="02010600040101010101" pitchFamily="2" charset="-122"/>
                        <a:ea typeface="华文仿宋" panose="02010600040101010101" pitchFamily="2" charset="-122"/>
                      </a:endParaRPr>
                    </a:p>
                    <a:p>
                      <a:pPr algn="ctr">
                        <a:lnSpc>
                          <a:spcPts val="1200"/>
                        </a:lnSpc>
                        <a:spcBef>
                          <a:spcPts val="180"/>
                        </a:spcBef>
                        <a:spcAft>
                          <a:spcPts val="180"/>
                        </a:spcAft>
                      </a:pPr>
                      <a:endParaRPr lang="zh-CN" sz="2400" b="1" dirty="0">
                        <a:effectLst/>
                        <a:latin typeface="华文仿宋" panose="02010600040101010101" pitchFamily="2" charset="-122"/>
                        <a:ea typeface="华文仿宋" panose="02010600040101010101" pitchFamily="2" charset="-122"/>
                      </a:endParaRPr>
                    </a:p>
                    <a:p>
                      <a:pPr algn="ctr">
                        <a:lnSpc>
                          <a:spcPts val="1200"/>
                        </a:lnSpc>
                        <a:spcBef>
                          <a:spcPts val="180"/>
                        </a:spcBef>
                        <a:spcAft>
                          <a:spcPts val="180"/>
                        </a:spcAft>
                      </a:pPr>
                      <a:r>
                        <a:rPr lang="en-US" sz="2400" b="1" dirty="0">
                          <a:effectLst/>
                          <a:latin typeface="华文仿宋" panose="02010600040101010101" pitchFamily="2" charset="-122"/>
                          <a:ea typeface="华文仿宋" panose="02010600040101010101" pitchFamily="2" charset="-122"/>
                        </a:rPr>
                        <a:t> 380 000</a:t>
                      </a:r>
                      <a:endParaRPr lang="zh-CN" sz="2400" b="1" dirty="0">
                        <a:effectLst/>
                        <a:latin typeface="华文仿宋" panose="02010600040101010101" pitchFamily="2" charset="-122"/>
                        <a:ea typeface="华文仿宋" panose="02010600040101010101" pitchFamily="2" charset="-122"/>
                        <a:cs typeface="宋体" panose="02010600030101010101" pitchFamily="2" charset="-122"/>
                      </a:endParaRPr>
                    </a:p>
                  </a:txBody>
                  <a:tcPr marL="68577" marR="68577" marT="0" marB="0">
                    <a:noFill/>
                  </a:tcPr>
                </a:tc>
                <a:tc>
                  <a:txBody>
                    <a:bodyPr/>
                    <a:lstStyle/>
                    <a:p>
                      <a:pPr algn="ctr">
                        <a:lnSpc>
                          <a:spcPts val="1200"/>
                        </a:lnSpc>
                        <a:spcBef>
                          <a:spcPts val="180"/>
                        </a:spcBef>
                        <a:spcAft>
                          <a:spcPts val="180"/>
                        </a:spcAft>
                      </a:pPr>
                      <a:endParaRPr lang="en-US" sz="2400" b="1" dirty="0">
                        <a:effectLst/>
                        <a:latin typeface="华文仿宋" panose="02010600040101010101" pitchFamily="2" charset="-122"/>
                        <a:ea typeface="华文仿宋" panose="02010600040101010101" pitchFamily="2" charset="-122"/>
                      </a:endParaRPr>
                    </a:p>
                    <a:p>
                      <a:pPr algn="ctr">
                        <a:lnSpc>
                          <a:spcPts val="1200"/>
                        </a:lnSpc>
                        <a:spcBef>
                          <a:spcPts val="180"/>
                        </a:spcBef>
                        <a:spcAft>
                          <a:spcPts val="180"/>
                        </a:spcAft>
                      </a:pPr>
                      <a:r>
                        <a:rPr lang="en-US" sz="2400" b="1" dirty="0">
                          <a:effectLst/>
                          <a:latin typeface="华文仿宋" panose="02010600040101010101" pitchFamily="2" charset="-122"/>
                          <a:ea typeface="华文仿宋" panose="02010600040101010101" pitchFamily="2" charset="-122"/>
                        </a:rPr>
                        <a:t>  70 200</a:t>
                      </a:r>
                      <a:endParaRPr lang="en-US" sz="2400" b="1" dirty="0">
                        <a:effectLst/>
                        <a:latin typeface="华文仿宋" panose="02010600040101010101" pitchFamily="2" charset="-122"/>
                        <a:ea typeface="华文仿宋" panose="02010600040101010101" pitchFamily="2" charset="-122"/>
                      </a:endParaRPr>
                    </a:p>
                    <a:p>
                      <a:pPr algn="ctr">
                        <a:lnSpc>
                          <a:spcPts val="1200"/>
                        </a:lnSpc>
                        <a:spcBef>
                          <a:spcPts val="180"/>
                        </a:spcBef>
                        <a:spcAft>
                          <a:spcPts val="180"/>
                        </a:spcAft>
                      </a:pPr>
                      <a:endParaRPr lang="zh-CN" sz="2400" b="1" dirty="0">
                        <a:effectLst/>
                        <a:latin typeface="华文仿宋" panose="02010600040101010101" pitchFamily="2" charset="-122"/>
                        <a:ea typeface="华文仿宋" panose="02010600040101010101" pitchFamily="2" charset="-122"/>
                      </a:endParaRPr>
                    </a:p>
                    <a:p>
                      <a:pPr algn="ctr">
                        <a:lnSpc>
                          <a:spcPts val="1200"/>
                        </a:lnSpc>
                        <a:spcBef>
                          <a:spcPts val="180"/>
                        </a:spcBef>
                        <a:spcAft>
                          <a:spcPts val="180"/>
                        </a:spcAft>
                      </a:pPr>
                      <a:r>
                        <a:rPr lang="en-US" sz="2400" b="1" dirty="0">
                          <a:effectLst/>
                          <a:latin typeface="华文仿宋" panose="02010600040101010101" pitchFamily="2" charset="-122"/>
                          <a:ea typeface="华文仿宋" panose="02010600040101010101" pitchFamily="2" charset="-122"/>
                        </a:rPr>
                        <a:t>1 440 000</a:t>
                      </a:r>
                      <a:endParaRPr lang="en-US" sz="2400" b="1" dirty="0">
                        <a:effectLst/>
                        <a:latin typeface="华文仿宋" panose="02010600040101010101" pitchFamily="2" charset="-122"/>
                        <a:ea typeface="华文仿宋" panose="02010600040101010101" pitchFamily="2" charset="-122"/>
                      </a:endParaRPr>
                    </a:p>
                    <a:p>
                      <a:pPr algn="ctr">
                        <a:lnSpc>
                          <a:spcPts val="1200"/>
                        </a:lnSpc>
                        <a:spcBef>
                          <a:spcPts val="180"/>
                        </a:spcBef>
                        <a:spcAft>
                          <a:spcPts val="180"/>
                        </a:spcAft>
                      </a:pPr>
                      <a:endParaRPr lang="zh-CN" sz="2400" b="1" dirty="0">
                        <a:effectLst/>
                        <a:latin typeface="华文仿宋" panose="02010600040101010101" pitchFamily="2" charset="-122"/>
                        <a:ea typeface="华文仿宋" panose="02010600040101010101" pitchFamily="2" charset="-122"/>
                      </a:endParaRPr>
                    </a:p>
                    <a:p>
                      <a:pPr algn="ctr">
                        <a:lnSpc>
                          <a:spcPts val="1200"/>
                        </a:lnSpc>
                        <a:spcBef>
                          <a:spcPts val="180"/>
                        </a:spcBef>
                        <a:spcAft>
                          <a:spcPts val="180"/>
                        </a:spcAft>
                      </a:pPr>
                      <a:r>
                        <a:rPr lang="en-US" sz="2400" b="1" dirty="0">
                          <a:effectLst/>
                          <a:latin typeface="华文仿宋" panose="02010600040101010101" pitchFamily="2" charset="-122"/>
                          <a:ea typeface="华文仿宋" panose="02010600040101010101" pitchFamily="2" charset="-122"/>
                        </a:rPr>
                        <a:t> 720 000</a:t>
                      </a:r>
                      <a:endParaRPr lang="en-US" sz="2400" b="1" dirty="0">
                        <a:effectLst/>
                        <a:latin typeface="华文仿宋" panose="02010600040101010101" pitchFamily="2" charset="-122"/>
                        <a:ea typeface="华文仿宋" panose="02010600040101010101" pitchFamily="2" charset="-122"/>
                      </a:endParaRPr>
                    </a:p>
                    <a:p>
                      <a:pPr algn="ctr">
                        <a:lnSpc>
                          <a:spcPts val="1200"/>
                        </a:lnSpc>
                        <a:spcBef>
                          <a:spcPts val="180"/>
                        </a:spcBef>
                        <a:spcAft>
                          <a:spcPts val="180"/>
                        </a:spcAft>
                      </a:pPr>
                      <a:endParaRPr lang="zh-CN" sz="2400" b="1" dirty="0">
                        <a:effectLst/>
                        <a:latin typeface="华文仿宋" panose="02010600040101010101" pitchFamily="2" charset="-122"/>
                        <a:ea typeface="华文仿宋" panose="02010600040101010101" pitchFamily="2" charset="-122"/>
                      </a:endParaRPr>
                    </a:p>
                    <a:p>
                      <a:pPr algn="ctr">
                        <a:lnSpc>
                          <a:spcPts val="1200"/>
                        </a:lnSpc>
                        <a:spcBef>
                          <a:spcPts val="180"/>
                        </a:spcBef>
                        <a:spcAft>
                          <a:spcPts val="180"/>
                        </a:spcAft>
                      </a:pPr>
                      <a:r>
                        <a:rPr lang="en-US" sz="2400" b="1" dirty="0">
                          <a:effectLst/>
                          <a:latin typeface="华文仿宋" panose="02010600040101010101" pitchFamily="2" charset="-122"/>
                          <a:ea typeface="华文仿宋" panose="02010600040101010101" pitchFamily="2" charset="-122"/>
                        </a:rPr>
                        <a:t> 720 000</a:t>
                      </a:r>
                      <a:endParaRPr lang="en-US" sz="2400" b="1" dirty="0">
                        <a:effectLst/>
                        <a:latin typeface="华文仿宋" panose="02010600040101010101" pitchFamily="2" charset="-122"/>
                        <a:ea typeface="华文仿宋" panose="02010600040101010101" pitchFamily="2" charset="-122"/>
                      </a:endParaRPr>
                    </a:p>
                    <a:p>
                      <a:pPr algn="ctr">
                        <a:lnSpc>
                          <a:spcPts val="1200"/>
                        </a:lnSpc>
                        <a:spcBef>
                          <a:spcPts val="180"/>
                        </a:spcBef>
                        <a:spcAft>
                          <a:spcPts val="180"/>
                        </a:spcAft>
                      </a:pPr>
                      <a:endParaRPr lang="zh-CN" sz="2400" b="1" dirty="0">
                        <a:effectLst/>
                        <a:latin typeface="华文仿宋" panose="02010600040101010101" pitchFamily="2" charset="-122"/>
                        <a:ea typeface="华文仿宋" panose="02010600040101010101" pitchFamily="2" charset="-122"/>
                      </a:endParaRPr>
                    </a:p>
                    <a:p>
                      <a:pPr algn="ctr">
                        <a:lnSpc>
                          <a:spcPts val="1200"/>
                        </a:lnSpc>
                        <a:spcBef>
                          <a:spcPts val="180"/>
                        </a:spcBef>
                        <a:spcAft>
                          <a:spcPts val="180"/>
                        </a:spcAft>
                      </a:pPr>
                      <a:r>
                        <a:rPr lang="en-US" sz="2400" b="1" dirty="0">
                          <a:effectLst/>
                          <a:latin typeface="华文仿宋" panose="02010600040101010101" pitchFamily="2" charset="-122"/>
                          <a:ea typeface="华文仿宋" panose="02010600040101010101" pitchFamily="2" charset="-122"/>
                        </a:rPr>
                        <a:t> 500 000</a:t>
                      </a:r>
                      <a:endParaRPr lang="en-US" sz="2400" b="1" dirty="0">
                        <a:effectLst/>
                        <a:latin typeface="华文仿宋" panose="02010600040101010101" pitchFamily="2" charset="-122"/>
                        <a:ea typeface="华文仿宋" panose="02010600040101010101" pitchFamily="2" charset="-122"/>
                      </a:endParaRPr>
                    </a:p>
                    <a:p>
                      <a:pPr algn="ctr">
                        <a:lnSpc>
                          <a:spcPts val="1200"/>
                        </a:lnSpc>
                        <a:spcBef>
                          <a:spcPts val="180"/>
                        </a:spcBef>
                        <a:spcAft>
                          <a:spcPts val="180"/>
                        </a:spcAft>
                      </a:pPr>
                      <a:endParaRPr lang="zh-CN" sz="2400" b="1" dirty="0">
                        <a:effectLst/>
                        <a:latin typeface="华文仿宋" panose="02010600040101010101" pitchFamily="2" charset="-122"/>
                        <a:ea typeface="华文仿宋" panose="02010600040101010101" pitchFamily="2" charset="-122"/>
                      </a:endParaRPr>
                    </a:p>
                    <a:p>
                      <a:pPr algn="ctr">
                        <a:lnSpc>
                          <a:spcPts val="1200"/>
                        </a:lnSpc>
                        <a:spcBef>
                          <a:spcPts val="180"/>
                        </a:spcBef>
                        <a:spcAft>
                          <a:spcPts val="180"/>
                        </a:spcAft>
                      </a:pPr>
                      <a:r>
                        <a:rPr lang="en-US" sz="2400" b="1" dirty="0">
                          <a:effectLst/>
                          <a:latin typeface="华文仿宋" panose="02010600040101010101" pitchFamily="2" charset="-122"/>
                          <a:ea typeface="华文仿宋" panose="02010600040101010101" pitchFamily="2" charset="-122"/>
                        </a:rPr>
                        <a:t> 220 000</a:t>
                      </a:r>
                      <a:endParaRPr lang="zh-CN" sz="2400" b="1" dirty="0">
                        <a:effectLst/>
                        <a:latin typeface="华文仿宋" panose="02010600040101010101" pitchFamily="2" charset="-122"/>
                        <a:ea typeface="华文仿宋" panose="02010600040101010101" pitchFamily="2" charset="-122"/>
                        <a:cs typeface="宋体" panose="02010600030101010101" pitchFamily="2" charset="-122"/>
                      </a:endParaRPr>
                    </a:p>
                  </a:txBody>
                  <a:tcPr marL="68577" marR="68577" marT="0" marB="0">
                    <a:noFill/>
                  </a:tcPr>
                </a:tc>
              </a:tr>
              <a:tr h="507738">
                <a:tc>
                  <a:txBody>
                    <a:bodyPr/>
                    <a:lstStyle/>
                    <a:p>
                      <a:pPr algn="just">
                        <a:lnSpc>
                          <a:spcPts val="1200"/>
                        </a:lnSpc>
                        <a:spcBef>
                          <a:spcPts val="180"/>
                        </a:spcBef>
                        <a:spcAft>
                          <a:spcPts val="180"/>
                        </a:spcAft>
                      </a:pPr>
                      <a:endParaRPr lang="zh-CN" sz="2400" b="1" dirty="0">
                        <a:effectLst/>
                        <a:latin typeface="华文仿宋" panose="02010600040101010101" pitchFamily="2" charset="-122"/>
                        <a:ea typeface="华文仿宋" panose="02010600040101010101" pitchFamily="2" charset="-122"/>
                      </a:endParaRPr>
                    </a:p>
                    <a:p>
                      <a:pPr algn="just">
                        <a:lnSpc>
                          <a:spcPts val="1200"/>
                        </a:lnSpc>
                        <a:spcBef>
                          <a:spcPts val="180"/>
                        </a:spcBef>
                        <a:spcAft>
                          <a:spcPts val="180"/>
                        </a:spcAft>
                      </a:pPr>
                      <a:r>
                        <a:rPr lang="zh-CN" sz="2400" b="1" dirty="0">
                          <a:effectLst/>
                          <a:latin typeface="华文仿宋" panose="02010600040101010101" pitchFamily="2" charset="-122"/>
                          <a:ea typeface="华文仿宋" panose="02010600040101010101" pitchFamily="2" charset="-122"/>
                        </a:rPr>
                        <a:t>变动情况</a:t>
                      </a:r>
                      <a:endParaRPr lang="zh-CN" sz="2400" b="1" dirty="0">
                        <a:effectLst/>
                        <a:latin typeface="华文仿宋" panose="02010600040101010101" pitchFamily="2" charset="-122"/>
                        <a:ea typeface="华文仿宋" panose="02010600040101010101" pitchFamily="2" charset="-122"/>
                        <a:cs typeface="Times New Roman" panose="02020603050405020304"/>
                      </a:endParaRPr>
                    </a:p>
                  </a:txBody>
                  <a:tcPr marL="68577" marR="68577" marT="0" marB="0" anchor="ctr">
                    <a:noFill/>
                  </a:tcPr>
                </a:tc>
                <a:tc>
                  <a:txBody>
                    <a:bodyPr/>
                    <a:lstStyle/>
                    <a:p>
                      <a:pPr algn="ctr">
                        <a:lnSpc>
                          <a:spcPts val="1200"/>
                        </a:lnSpc>
                        <a:spcBef>
                          <a:spcPts val="180"/>
                        </a:spcBef>
                        <a:spcAft>
                          <a:spcPts val="180"/>
                        </a:spcAft>
                      </a:pPr>
                      <a:r>
                        <a:rPr lang="en-US" sz="2400" b="1">
                          <a:effectLst/>
                          <a:latin typeface="华文仿宋" panose="02010600040101010101" pitchFamily="2" charset="-122"/>
                          <a:ea typeface="华文仿宋" panose="02010600040101010101" pitchFamily="2" charset="-122"/>
                        </a:rPr>
                        <a:t> </a:t>
                      </a:r>
                      <a:endParaRPr lang="en-US" sz="2400" b="1">
                        <a:effectLst/>
                        <a:latin typeface="华文仿宋" panose="02010600040101010101" pitchFamily="2" charset="-122"/>
                        <a:ea typeface="华文仿宋" panose="02010600040101010101" pitchFamily="2" charset="-122"/>
                        <a:cs typeface="宋体" panose="02010600030101010101" pitchFamily="2" charset="-122"/>
                      </a:endParaRPr>
                    </a:p>
                  </a:txBody>
                  <a:tcPr marL="68577" marR="68577" marT="0" marB="0">
                    <a:noFill/>
                  </a:tcPr>
                </a:tc>
                <a:tc>
                  <a:txBody>
                    <a:bodyPr/>
                    <a:lstStyle/>
                    <a:p>
                      <a:pPr algn="ctr">
                        <a:lnSpc>
                          <a:spcPts val="1200"/>
                        </a:lnSpc>
                        <a:spcBef>
                          <a:spcPts val="180"/>
                        </a:spcBef>
                        <a:spcAft>
                          <a:spcPts val="180"/>
                        </a:spcAft>
                      </a:pPr>
                      <a:endParaRPr lang="en-US" sz="2400" b="1" dirty="0">
                        <a:effectLst/>
                        <a:latin typeface="华文仿宋" panose="02010600040101010101" pitchFamily="2" charset="-122"/>
                        <a:ea typeface="华文仿宋" panose="02010600040101010101" pitchFamily="2" charset="-122"/>
                      </a:endParaRPr>
                    </a:p>
                    <a:p>
                      <a:pPr algn="ctr">
                        <a:lnSpc>
                          <a:spcPts val="1200"/>
                        </a:lnSpc>
                        <a:spcBef>
                          <a:spcPts val="180"/>
                        </a:spcBef>
                        <a:spcAft>
                          <a:spcPts val="180"/>
                        </a:spcAft>
                      </a:pPr>
                      <a:r>
                        <a:rPr lang="en-US" sz="2400" b="1" dirty="0">
                          <a:effectLst/>
                          <a:latin typeface="华文仿宋" panose="02010600040101010101" pitchFamily="2" charset="-122"/>
                          <a:ea typeface="华文仿宋" panose="02010600040101010101" pitchFamily="2" charset="-122"/>
                        </a:rPr>
                        <a:t> +26.67%</a:t>
                      </a:r>
                      <a:endParaRPr lang="en-US" sz="2400" b="1" dirty="0">
                        <a:effectLst/>
                        <a:latin typeface="华文仿宋" panose="02010600040101010101" pitchFamily="2" charset="-122"/>
                        <a:ea typeface="华文仿宋" panose="02010600040101010101" pitchFamily="2" charset="-122"/>
                        <a:cs typeface="宋体" panose="02010600030101010101" pitchFamily="2" charset="-122"/>
                      </a:endParaRPr>
                    </a:p>
                  </a:txBody>
                  <a:tcPr marL="68577" marR="68577" marT="0" marB="0">
                    <a:noFill/>
                  </a:tcPr>
                </a:tc>
                <a:tc>
                  <a:txBody>
                    <a:bodyPr/>
                    <a:lstStyle/>
                    <a:p>
                      <a:pPr algn="ctr">
                        <a:lnSpc>
                          <a:spcPts val="1200"/>
                        </a:lnSpc>
                        <a:spcBef>
                          <a:spcPts val="180"/>
                        </a:spcBef>
                        <a:spcAft>
                          <a:spcPts val="180"/>
                        </a:spcAft>
                      </a:pPr>
                      <a:endParaRPr lang="en-US" sz="2400" b="1" dirty="0">
                        <a:effectLst/>
                        <a:latin typeface="华文仿宋" panose="02010600040101010101" pitchFamily="2" charset="-122"/>
                        <a:ea typeface="华文仿宋" panose="02010600040101010101" pitchFamily="2" charset="-122"/>
                      </a:endParaRPr>
                    </a:p>
                    <a:p>
                      <a:pPr algn="ctr">
                        <a:lnSpc>
                          <a:spcPts val="1200"/>
                        </a:lnSpc>
                        <a:spcBef>
                          <a:spcPts val="180"/>
                        </a:spcBef>
                        <a:spcAft>
                          <a:spcPts val="180"/>
                        </a:spcAft>
                      </a:pPr>
                      <a:r>
                        <a:rPr lang="en-US" sz="2400" b="1" dirty="0">
                          <a:effectLst/>
                          <a:latin typeface="华文仿宋" panose="02010600040101010101" pitchFamily="2" charset="-122"/>
                          <a:ea typeface="华文仿宋" panose="02010600040101010101" pitchFamily="2" charset="-122"/>
                        </a:rPr>
                        <a:t> -26.67%</a:t>
                      </a:r>
                      <a:endParaRPr lang="en-US" sz="2400" b="1" dirty="0">
                        <a:effectLst/>
                        <a:latin typeface="华文仿宋" panose="02010600040101010101" pitchFamily="2" charset="-122"/>
                        <a:ea typeface="华文仿宋" panose="02010600040101010101" pitchFamily="2" charset="-122"/>
                        <a:cs typeface="宋体" panose="02010600030101010101" pitchFamily="2" charset="-122"/>
                      </a:endParaRPr>
                    </a:p>
                  </a:txBody>
                  <a:tcPr marL="68577" marR="68577" marT="0" marB="0">
                    <a:noFill/>
                  </a:tcPr>
                </a:tc>
              </a:tr>
            </a:tbl>
          </a:graphicData>
        </a:graphic>
      </p:graphicFrame>
      <p:grpSp>
        <p:nvGrpSpPr>
          <p:cNvPr id="2" name="组合 1"/>
          <p:cNvGrpSpPr/>
          <p:nvPr/>
        </p:nvGrpSpPr>
        <p:grpSpPr>
          <a:xfrm>
            <a:off x="824585" y="653777"/>
            <a:ext cx="10486704" cy="1150843"/>
            <a:chOff x="824585" y="799549"/>
            <a:chExt cx="10486704" cy="1150843"/>
          </a:xfrm>
        </p:grpSpPr>
        <p:sp>
          <p:nvSpPr>
            <p:cNvPr id="3" name="矩形 2"/>
            <p:cNvSpPr>
              <a:spLocks noChangeArrowheads="1"/>
            </p:cNvSpPr>
            <p:nvPr/>
          </p:nvSpPr>
          <p:spPr bwMode="auto">
            <a:xfrm>
              <a:off x="1417299" y="1000691"/>
              <a:ext cx="9893990" cy="9411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lvl="0">
                <a:lnSpc>
                  <a:spcPct val="120000"/>
                </a:lnSpc>
              </a:pPr>
              <a:r>
                <a:rPr lang="zh-CN" altLang="en-US" sz="2400" dirty="0">
                  <a:solidFill>
                    <a:prstClr val="black"/>
                  </a:solidFill>
                  <a:latin typeface="微软雅黑" panose="020B0503020204020204" pitchFamily="34" charset="-122"/>
                  <a:ea typeface="微软雅黑" panose="020B0503020204020204" pitchFamily="34" charset="-122"/>
                </a:rPr>
                <a:t>在上述例子中，假设凌云公司在扩大和缩小产销规模情况下，</a:t>
              </a:r>
              <a:r>
                <a:rPr kumimoji="0" lang="zh-CN" altLang="zh-CN"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rPr>
                <a:t>经营杠杆对其利润的影响如</a:t>
              </a:r>
              <a:r>
                <a:rPr lang="zh-CN" altLang="en-US" sz="2400" dirty="0">
                  <a:solidFill>
                    <a:prstClr val="black"/>
                  </a:solidFill>
                  <a:latin typeface="微软雅黑" panose="020B0503020204020204" pitchFamily="34" charset="-122"/>
                  <a:ea typeface="微软雅黑" panose="020B0503020204020204" pitchFamily="34" charset="-122"/>
                </a:rPr>
                <a:t>呢？有关计算结果如表所示：</a:t>
              </a:r>
              <a:endParaRPr kumimoji="0" lang="zh-CN" altLang="zh-CN" sz="24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endParaRPr>
            </a:p>
          </p:txBody>
        </p:sp>
        <p:grpSp>
          <p:nvGrpSpPr>
            <p:cNvPr id="43" name="组合 14"/>
            <p:cNvGrpSpPr/>
            <p:nvPr/>
          </p:nvGrpSpPr>
          <p:grpSpPr bwMode="auto">
            <a:xfrm>
              <a:off x="824585" y="799549"/>
              <a:ext cx="10486704" cy="1150843"/>
              <a:chOff x="-82539" y="1613179"/>
              <a:chExt cx="10662912" cy="4216912"/>
            </a:xfrm>
          </p:grpSpPr>
          <p:sp>
            <p:nvSpPr>
              <p:cNvPr id="86050" name="矩形 8"/>
              <p:cNvSpPr>
                <a:spLocks noChangeArrowheads="1"/>
              </p:cNvSpPr>
              <p:nvPr/>
            </p:nvSpPr>
            <p:spPr bwMode="auto">
              <a:xfrm>
                <a:off x="195629" y="2550209"/>
                <a:ext cx="10384744" cy="3279882"/>
              </a:xfrm>
              <a:prstGeom prst="rect">
                <a:avLst/>
              </a:prstGeom>
              <a:noFill/>
              <a:ln w="25400">
                <a:solidFill>
                  <a:srgbClr val="0070C0"/>
                </a:solidFill>
                <a:miter lim="800000"/>
              </a:ln>
              <a:extLst>
                <a:ext uri="{909E8E84-426E-40DD-AFC4-6F175D3DCCD1}">
                  <a14:hiddenFill xmlns:a14="http://schemas.microsoft.com/office/drawing/2010/main">
                    <a:solidFill>
                      <a:srgbClr val="FFFFFF"/>
                    </a:solidFill>
                  </a14:hiddenFill>
                </a:ext>
              </a:extLst>
            </p:spPr>
            <p:txBody>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defRPr/>
                </a:pPr>
                <a:endParaRPr kumimoji="0" lang="zh-CN" altLang="en-US" sz="3200" b="0" i="0" u="none" strike="noStrike" kern="1200" cap="none" spc="0" normalizeH="0" baseline="0" noProof="0">
                  <a:ln>
                    <a:noFill/>
                  </a:ln>
                  <a:solidFill>
                    <a:srgbClr val="000000"/>
                  </a:solidFill>
                  <a:effectLst/>
                  <a:uLnTx/>
                  <a:uFillTx/>
                  <a:latin typeface="Calibri" panose="020F0502020204030204" pitchFamily="34" charset="0"/>
                  <a:ea typeface="宋体" panose="02010600030101010101" pitchFamily="2" charset="-122"/>
                  <a:cs typeface="+mn-cs"/>
                  <a:sym typeface="Arial" panose="020B0604020202020204" pitchFamily="34" charset="0"/>
                </a:endParaRPr>
              </a:p>
            </p:txBody>
          </p:sp>
          <p:grpSp>
            <p:nvGrpSpPr>
              <p:cNvPr id="46" name="组合 11"/>
              <p:cNvGrpSpPr/>
              <p:nvPr/>
            </p:nvGrpSpPr>
            <p:grpSpPr>
              <a:xfrm>
                <a:off x="-82539" y="1613179"/>
                <a:ext cx="576350" cy="1464625"/>
                <a:chOff x="-3205332" y="-1473518"/>
                <a:chExt cx="4053983" cy="8369220"/>
              </a:xfrm>
              <a:effectLst>
                <a:outerShdw blurRad="444500" dist="254000" dir="8100000" algn="tr" rotWithShape="0">
                  <a:prstClr val="black">
                    <a:alpha val="50000"/>
                  </a:prstClr>
                </a:outerShdw>
              </a:effectLst>
            </p:grpSpPr>
            <p:sp>
              <p:nvSpPr>
                <p:cNvPr id="47" name="同心圆 46"/>
                <p:cNvSpPr/>
                <p:nvPr/>
              </p:nvSpPr>
              <p:spPr>
                <a:xfrm>
                  <a:off x="-3151832" y="-1473518"/>
                  <a:ext cx="4000483" cy="4000505"/>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prstClr val="black"/>
                    </a:solidFill>
                    <a:effectLst/>
                    <a:uLnTx/>
                    <a:uFillTx/>
                    <a:latin typeface="Lato" panose="020F0502020204030203"/>
                    <a:ea typeface="微软雅黑" panose="020B0503020204020204" pitchFamily="34" charset="-122"/>
                    <a:cs typeface="+mn-cs"/>
                  </a:endParaRPr>
                </a:p>
              </p:txBody>
            </p:sp>
            <p:sp>
              <p:nvSpPr>
                <p:cNvPr id="49" name="椭圆 48"/>
                <p:cNvSpPr/>
                <p:nvPr/>
              </p:nvSpPr>
              <p:spPr>
                <a:xfrm>
                  <a:off x="-3205332" y="-97815"/>
                  <a:ext cx="3913194" cy="6993517"/>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prstClr val="white"/>
                    </a:solidFill>
                    <a:effectLst/>
                    <a:uLnTx/>
                    <a:uFillTx/>
                    <a:latin typeface="Lato" panose="020F0502020204030203"/>
                    <a:ea typeface="微软雅黑" panose="020B0503020204020204" pitchFamily="34" charset="-122"/>
                    <a:cs typeface="+mn-cs"/>
                  </a:endParaRPr>
                </a:p>
              </p:txBody>
            </p:sp>
          </p:grpSp>
        </p:grpSp>
      </p:grpSp>
      <p:sp>
        <p:nvSpPr>
          <p:cNvPr id="16" name="灯片编号占位符 2"/>
          <p:cNvSpPr txBox="1">
            <a:spLocks noChangeArrowheads="1"/>
          </p:cNvSpPr>
          <p:nvPr/>
        </p:nvSpPr>
        <p:spPr bwMode="auto">
          <a:xfrm>
            <a:off x="11567610" y="6156058"/>
            <a:ext cx="371475" cy="501650"/>
          </a:xfrm>
          <a:prstGeom prst="rect">
            <a:avLst/>
          </a:prstGeom>
        </p:spPr>
        <p:style>
          <a:lnRef idx="0">
            <a:scrgbClr r="0" g="0" b="0"/>
          </a:lnRef>
          <a:fillRef idx="1001">
            <a:schemeClr val="dk2"/>
          </a:fillRef>
          <a:effectRef idx="0">
            <a:scrgbClr r="0" g="0" b="0"/>
          </a:effectRef>
          <a:fontRef idx="major"/>
        </p:style>
        <p:txBody>
          <a:bodyPr anchor="ctr"/>
          <a:lstStyle/>
          <a:p>
            <a:pPr marL="0" marR="0" lvl="0" indent="0" algn="r" defTabSz="914400" rtl="0" eaLnBrk="1" fontAlgn="auto" latinLnBrk="0" hangingPunct="1">
              <a:lnSpc>
                <a:spcPct val="100000"/>
              </a:lnSpc>
              <a:spcBef>
                <a:spcPts val="0"/>
              </a:spcBef>
              <a:spcAft>
                <a:spcPts val="0"/>
              </a:spcAft>
              <a:buClrTx/>
              <a:buSzTx/>
              <a:buFont typeface="Arial" panose="020B0604020202020204" pitchFamily="34" charset="0"/>
              <a:buNone/>
              <a:defRPr/>
            </a:pPr>
            <a:fld id="{6272E660-C98F-4A1F-835A-714EE6C4BFE4}" type="slidenum">
              <a:rPr kumimoji="0" lang="en-US" altLang="zh-CN" sz="1200" b="0" i="0" u="none" strike="noStrike" kern="1200" cap="none" spc="0" normalizeH="0" baseline="0" noProof="1" dirty="0">
                <a:ln>
                  <a:noFill/>
                </a:ln>
                <a:solidFill>
                  <a:srgbClr val="FFFFFF"/>
                </a:solidFill>
                <a:effectLst/>
                <a:uLnTx/>
                <a:uFillTx/>
                <a:latin typeface="Lato" panose="020F0502020204030203"/>
                <a:ea typeface="+mj-ea"/>
                <a:cs typeface="+mj-cs"/>
              </a:rPr>
            </a:fld>
            <a:endParaRPr kumimoji="0" lang="en-US" altLang="zh-CN" sz="1200" b="0" i="0" u="none" strike="noStrike" kern="1200" cap="none" spc="0" normalizeH="0" baseline="0" noProof="1">
              <a:ln>
                <a:noFill/>
              </a:ln>
              <a:solidFill>
                <a:srgbClr val="FFFFFF"/>
              </a:solidFill>
              <a:effectLst/>
              <a:uLnTx/>
              <a:uFillTx/>
              <a:latin typeface="Lato" panose="020F0502020204030203"/>
              <a:ea typeface="+mj-ea"/>
              <a:cs typeface="+mj-cs"/>
            </a:endParaRPr>
          </a:p>
        </p:txBody>
      </p:sp>
      <p:sp>
        <p:nvSpPr>
          <p:cNvPr id="4" name="矩形 3"/>
          <p:cNvSpPr/>
          <p:nvPr/>
        </p:nvSpPr>
        <p:spPr>
          <a:xfrm>
            <a:off x="711046" y="6193112"/>
            <a:ext cx="10600243" cy="461665"/>
          </a:xfrm>
          <a:prstGeom prst="rect">
            <a:avLst/>
          </a:prstGeom>
        </p:spPr>
        <p:txBody>
          <a:bodyPr wrap="square">
            <a:spAutoFit/>
          </a:bodyPr>
          <a:lstStyle/>
          <a:p>
            <a:r>
              <a:rPr lang="zh-CN" altLang="zh-CN" sz="2400" b="1" dirty="0">
                <a:solidFill>
                  <a:schemeClr val="accent5">
                    <a:lumMod val="75000"/>
                  </a:schemeClr>
                </a:solidFill>
                <a:latin typeface="微软雅黑" panose="020B0503020204020204" pitchFamily="34" charset="-122"/>
                <a:ea typeface="微软雅黑" panose="020B0503020204020204" pitchFamily="34" charset="-122"/>
                <a:cs typeface="Times New Roman" panose="02020603050405020304" pitchFamily="18" charset="0"/>
              </a:rPr>
              <a:t>经营杠杆效应是一把“双刃剑”，既可能产生经营收益，也可能带来经营风险。</a:t>
            </a:r>
            <a:endParaRPr lang="zh-CN" altLang="en-US" sz="2400" b="1" dirty="0">
              <a:solidFill>
                <a:schemeClr val="accent5">
                  <a:lumMod val="75000"/>
                </a:schemeClr>
              </a:solidFill>
              <a:latin typeface="微软雅黑" panose="020B0503020204020204" pitchFamily="34" charset="-122"/>
              <a:ea typeface="微软雅黑" panose="020B0503020204020204" pitchFamily="34" charset="-122"/>
            </a:endParaRPr>
          </a:p>
        </p:txBody>
      </p:sp>
      <p:sp>
        <p:nvSpPr>
          <p:cNvPr id="6" name="椭圆 5"/>
          <p:cNvSpPr/>
          <p:nvPr/>
        </p:nvSpPr>
        <p:spPr>
          <a:xfrm>
            <a:off x="6578221" y="2374710"/>
            <a:ext cx="1460310" cy="45037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p:nvSpPr>
        <p:spPr>
          <a:xfrm>
            <a:off x="6596159" y="5498120"/>
            <a:ext cx="1460310" cy="45037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p:cNvSpPr/>
          <p:nvPr/>
        </p:nvSpPr>
        <p:spPr>
          <a:xfrm>
            <a:off x="8527447" y="2374710"/>
            <a:ext cx="1460310" cy="450377"/>
          </a:xfrm>
          <a:prstGeom prst="ellipse">
            <a:avLst/>
          </a:prstGeom>
          <a:noFill/>
          <a:ln w="38100">
            <a:solidFill>
              <a:srgbClr val="009E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p:cNvSpPr/>
          <p:nvPr/>
        </p:nvSpPr>
        <p:spPr>
          <a:xfrm>
            <a:off x="8527447" y="5511768"/>
            <a:ext cx="1460310" cy="450377"/>
          </a:xfrm>
          <a:prstGeom prst="ellipse">
            <a:avLst/>
          </a:prstGeom>
          <a:noFill/>
          <a:ln w="38100">
            <a:solidFill>
              <a:srgbClr val="0CA3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ransition>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wipe(down)">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18" grpId="0" animBg="1"/>
      <p:bldP spid="19" grpId="0" animBg="1"/>
      <p:bldP spid="20"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p:cNvPicPr>
            <a:picLocks noChangeAspect="1"/>
          </p:cNvPicPr>
          <p:nvPr/>
        </p:nvPicPr>
        <p:blipFill>
          <a:blip r:embed="rId1">
            <a:duotone>
              <a:prstClr val="black"/>
              <a:schemeClr val="accent1">
                <a:tint val="45000"/>
                <a:satMod val="400000"/>
              </a:schemeClr>
            </a:duotone>
            <a:extLst>
              <a:ext uri="{28A0092B-C50C-407E-A947-70E740481C1C}">
                <a14:useLocalDpi xmlns:a14="http://schemas.microsoft.com/office/drawing/2010/main" val="0"/>
              </a:ext>
            </a:extLst>
          </a:blip>
          <a:stretch>
            <a:fillRect/>
          </a:stretch>
        </p:blipFill>
        <p:spPr>
          <a:xfrm>
            <a:off x="-526168" y="-243408"/>
            <a:ext cx="12478819" cy="4904517"/>
          </a:xfrm>
          <a:prstGeom prst="rect">
            <a:avLst/>
          </a:prstGeom>
        </p:spPr>
      </p:pic>
      <p:sp>
        <p:nvSpPr>
          <p:cNvPr id="11" name="Rectangle 6"/>
          <p:cNvSpPr>
            <a:spLocks noChangeArrowheads="1"/>
          </p:cNvSpPr>
          <p:nvPr/>
        </p:nvSpPr>
        <p:spPr bwMode="auto">
          <a:xfrm>
            <a:off x="3845984" y="1671638"/>
            <a:ext cx="6858000" cy="1446212"/>
          </a:xfrm>
          <a:prstGeom prst="rect">
            <a:avLst/>
          </a:prstGeom>
          <a:ln w="0">
            <a:noFill/>
          </a:ln>
        </p:spPr>
        <p:style>
          <a:lnRef idx="2">
            <a:schemeClr val="accent2"/>
          </a:lnRef>
          <a:fillRef idx="1">
            <a:schemeClr val="lt1"/>
          </a:fillRef>
          <a:effectRef idx="0">
            <a:schemeClr val="accent2"/>
          </a:effectRef>
          <a:fontRef idx="minor">
            <a:schemeClr val="dk1"/>
          </a:fontRef>
        </p:style>
        <p:txBody>
          <a:bodyPr anchor="ctr">
            <a:spAutoFit/>
          </a:bodyPr>
          <a:lstStyle/>
          <a:p>
            <a:pPr indent="266700">
              <a:buFontTx/>
              <a:buNone/>
              <a:defRPr/>
            </a:pPr>
            <a:r>
              <a:rPr lang="zh-CN" sz="2200" dirty="0">
                <a:solidFill>
                  <a:schemeClr val="tx1"/>
                </a:solidFill>
                <a:ea typeface="黑体" panose="02010609060101010101" pitchFamily="49" charset="-122"/>
                <a:cs typeface="Times New Roman" panose="02020603050405020304" pitchFamily="18" charset="0"/>
              </a:rPr>
              <a:t>解析：</a:t>
            </a:r>
            <a:r>
              <a:rPr lang="zh-CN" altLang="en-US" sz="2200" dirty="0">
                <a:ea typeface="黑体" panose="02010609060101010101" pitchFamily="49" charset="-122"/>
                <a:cs typeface="Times New Roman" panose="02020603050405020304" pitchFamily="18" charset="0"/>
              </a:rPr>
              <a:t> 方法</a:t>
            </a:r>
            <a:r>
              <a:rPr lang="en-US" altLang="zh-CN" sz="2200" dirty="0">
                <a:ea typeface="黑体" panose="02010609060101010101" pitchFamily="49" charset="-122"/>
                <a:cs typeface="Times New Roman" panose="02020603050405020304" pitchFamily="18" charset="0"/>
              </a:rPr>
              <a:t>1</a:t>
            </a:r>
            <a:endParaRPr lang="en-US" altLang="zh-CN" sz="2200" dirty="0">
              <a:ea typeface="黑体" panose="02010609060101010101" pitchFamily="49" charset="-122"/>
              <a:cs typeface="Times New Roman" panose="02020603050405020304" pitchFamily="18" charset="0"/>
            </a:endParaRPr>
          </a:p>
          <a:p>
            <a:pPr indent="266700">
              <a:buFontTx/>
              <a:buNone/>
              <a:defRPr/>
            </a:pPr>
            <a:r>
              <a:rPr lang="en-US" altLang="zh-CN" sz="2200" i="1" dirty="0">
                <a:solidFill>
                  <a:schemeClr val="tx1"/>
                </a:solidFill>
                <a:latin typeface="Times New Roman" panose="02020603050405020304" pitchFamily="18" charset="0"/>
                <a:ea typeface="方正书宋简体" charset="-122"/>
                <a:cs typeface="Times New Roman" panose="02020603050405020304" pitchFamily="18" charset="0"/>
              </a:rPr>
              <a:t>DOL</a:t>
            </a:r>
            <a:r>
              <a:rPr lang="zh-CN" altLang="en-US" sz="2200" dirty="0">
                <a:solidFill>
                  <a:schemeClr val="tx1"/>
                </a:solidFill>
                <a:latin typeface="Times New Roman" panose="02020603050405020304" pitchFamily="18" charset="0"/>
                <a:ea typeface="方正书宋简体" charset="-122"/>
                <a:cs typeface="Times New Roman" panose="02020603050405020304" pitchFamily="18" charset="0"/>
              </a:rPr>
              <a:t>＝</a:t>
            </a:r>
            <a:r>
              <a:rPr lang="en-US" altLang="zh-CN" sz="2200" dirty="0">
                <a:solidFill>
                  <a:schemeClr val="tx1"/>
                </a:solidFill>
                <a:latin typeface="宋体" panose="02010600030101010101" pitchFamily="2" charset="-122"/>
                <a:cs typeface="Times New Roman" panose="02020603050405020304" pitchFamily="18" charset="0"/>
              </a:rPr>
              <a:t>[</a:t>
            </a:r>
            <a:r>
              <a:rPr lang="zh-CN" altLang="en-US" sz="2200" dirty="0">
                <a:solidFill>
                  <a:schemeClr val="tx1"/>
                </a:solidFill>
                <a:latin typeface="Times New Roman" panose="02020603050405020304" pitchFamily="18" charset="0"/>
                <a:ea typeface="方正书宋简体" charset="-122"/>
                <a:cs typeface="Times New Roman" panose="02020603050405020304" pitchFamily="18" charset="0"/>
              </a:rPr>
              <a:t>（</a:t>
            </a:r>
            <a:r>
              <a:rPr lang="en-US" altLang="zh-CN" sz="2200" dirty="0">
                <a:solidFill>
                  <a:schemeClr val="tx1"/>
                </a:solidFill>
                <a:latin typeface="Times New Roman" panose="02020603050405020304" pitchFamily="18" charset="0"/>
                <a:ea typeface="方正书宋简体" charset="-122"/>
                <a:cs typeface="Times New Roman" panose="02020603050405020304" pitchFamily="18" charset="0"/>
              </a:rPr>
              <a:t>38 000</a:t>
            </a:r>
            <a:r>
              <a:rPr lang="en-US" altLang="zh-CN" sz="2200" dirty="0">
                <a:solidFill>
                  <a:schemeClr val="tx1"/>
                </a:solidFill>
                <a:latin typeface="宋体" panose="02010600030101010101" pitchFamily="2" charset="-122"/>
                <a:cs typeface="Times New Roman" panose="02020603050405020304" pitchFamily="18" charset="0"/>
              </a:rPr>
              <a:t>-</a:t>
            </a:r>
            <a:r>
              <a:rPr lang="en-US" altLang="zh-CN" sz="2200" dirty="0">
                <a:solidFill>
                  <a:schemeClr val="tx1"/>
                </a:solidFill>
                <a:latin typeface="Times New Roman" panose="02020603050405020304" pitchFamily="18" charset="0"/>
                <a:ea typeface="方正书宋简体" charset="-122"/>
                <a:cs typeface="Times New Roman" panose="02020603050405020304" pitchFamily="18" charset="0"/>
              </a:rPr>
              <a:t>30 000</a:t>
            </a:r>
            <a:r>
              <a:rPr lang="zh-CN" altLang="en-US" sz="2200" dirty="0">
                <a:solidFill>
                  <a:schemeClr val="tx1"/>
                </a:solidFill>
                <a:latin typeface="Times New Roman" panose="02020603050405020304" pitchFamily="18" charset="0"/>
                <a:ea typeface="方正书宋简体" charset="-122"/>
                <a:cs typeface="Times New Roman" panose="02020603050405020304" pitchFamily="18" charset="0"/>
              </a:rPr>
              <a:t>）</a:t>
            </a:r>
            <a:r>
              <a:rPr lang="en-US" altLang="zh-CN" sz="2200" dirty="0">
                <a:solidFill>
                  <a:schemeClr val="tx1"/>
                </a:solidFill>
                <a:latin typeface="Times New Roman" panose="02020603050405020304" pitchFamily="18" charset="0"/>
                <a:ea typeface="方正书宋简体" charset="-122"/>
                <a:cs typeface="Times New Roman" panose="02020603050405020304" pitchFamily="18" charset="0"/>
              </a:rPr>
              <a:t>/30 000</a:t>
            </a:r>
            <a:r>
              <a:rPr lang="en-US" altLang="zh-CN" sz="2200" dirty="0">
                <a:solidFill>
                  <a:schemeClr val="tx1"/>
                </a:solidFill>
                <a:latin typeface="宋体" panose="02010600030101010101" pitchFamily="2" charset="-122"/>
                <a:cs typeface="Times New Roman" panose="02020603050405020304" pitchFamily="18" charset="0"/>
              </a:rPr>
              <a:t>]</a:t>
            </a:r>
            <a:r>
              <a:rPr lang="en-US" altLang="zh-CN" sz="2200" dirty="0">
                <a:solidFill>
                  <a:schemeClr val="tx1"/>
                </a:solidFill>
                <a:latin typeface="Times New Roman" panose="02020603050405020304" pitchFamily="18" charset="0"/>
                <a:ea typeface="方正书宋简体" charset="-122"/>
                <a:cs typeface="Times New Roman" panose="02020603050405020304" pitchFamily="18" charset="0"/>
              </a:rPr>
              <a:t>/  </a:t>
            </a:r>
            <a:r>
              <a:rPr lang="zh-CN" altLang="en-US" sz="2200" dirty="0">
                <a:solidFill>
                  <a:schemeClr val="tx1"/>
                </a:solidFill>
                <a:latin typeface="Times New Roman" panose="02020603050405020304" pitchFamily="18" charset="0"/>
                <a:ea typeface="方正书宋简体" charset="-122"/>
                <a:cs typeface="Times New Roman" panose="02020603050405020304" pitchFamily="18" charset="0"/>
              </a:rPr>
              <a:t>（</a:t>
            </a:r>
            <a:r>
              <a:rPr lang="en-US" altLang="zh-CN" sz="2200" dirty="0">
                <a:solidFill>
                  <a:schemeClr val="tx1"/>
                </a:solidFill>
                <a:latin typeface="Times New Roman" panose="02020603050405020304" pitchFamily="18" charset="0"/>
                <a:ea typeface="方正书宋简体" charset="-122"/>
                <a:cs typeface="Times New Roman" panose="02020603050405020304" pitchFamily="18" charset="0"/>
              </a:rPr>
              <a:t>8</a:t>
            </a:r>
            <a:r>
              <a:rPr lang="en-US" altLang="zh-CN" sz="2200" dirty="0">
                <a:solidFill>
                  <a:schemeClr val="tx1"/>
                </a:solidFill>
                <a:ea typeface="方正书宋简体" charset="-122"/>
                <a:cs typeface="Times New Roman" panose="02020603050405020304" pitchFamily="18" charset="0"/>
              </a:rPr>
              <a:t> </a:t>
            </a:r>
            <a:r>
              <a:rPr lang="en-US" altLang="zh-CN" sz="2200" dirty="0">
                <a:solidFill>
                  <a:schemeClr val="tx1"/>
                </a:solidFill>
                <a:latin typeface="Times New Roman" panose="02020603050405020304" pitchFamily="18" charset="0"/>
                <a:ea typeface="方正书宋简体" charset="-122"/>
                <a:cs typeface="Times New Roman" panose="02020603050405020304" pitchFamily="18" charset="0"/>
              </a:rPr>
              <a:t>800</a:t>
            </a:r>
            <a:r>
              <a:rPr lang="en-GB" altLang="zh-CN" sz="2200" dirty="0">
                <a:solidFill>
                  <a:schemeClr val="tx1"/>
                </a:solidFill>
                <a:latin typeface="宋体" panose="02010600030101010101" pitchFamily="2" charset="-122"/>
                <a:cs typeface="Times New Roman" panose="02020603050405020304" pitchFamily="18" charset="0"/>
              </a:rPr>
              <a:t>-</a:t>
            </a:r>
            <a:r>
              <a:rPr lang="en-US" altLang="zh-CN" sz="2200" dirty="0">
                <a:solidFill>
                  <a:schemeClr val="tx1"/>
                </a:solidFill>
                <a:latin typeface="Times New Roman" panose="02020603050405020304" pitchFamily="18" charset="0"/>
                <a:ea typeface="方正书宋简体" charset="-122"/>
                <a:cs typeface="Times New Roman" panose="02020603050405020304" pitchFamily="18" charset="0"/>
              </a:rPr>
              <a:t>8</a:t>
            </a:r>
            <a:r>
              <a:rPr lang="en-US" altLang="zh-CN" sz="2200" dirty="0">
                <a:solidFill>
                  <a:schemeClr val="tx1"/>
                </a:solidFill>
                <a:ea typeface="方正书宋简体" charset="-122"/>
                <a:cs typeface="Times New Roman" panose="02020603050405020304" pitchFamily="18" charset="0"/>
              </a:rPr>
              <a:t> </a:t>
            </a:r>
            <a:r>
              <a:rPr lang="en-US" altLang="zh-CN" sz="2200" dirty="0">
                <a:solidFill>
                  <a:schemeClr val="tx1"/>
                </a:solidFill>
                <a:latin typeface="Times New Roman" panose="02020603050405020304" pitchFamily="18" charset="0"/>
                <a:ea typeface="方正书宋简体" charset="-122"/>
                <a:cs typeface="Times New Roman" panose="02020603050405020304" pitchFamily="18" charset="0"/>
              </a:rPr>
              <a:t>000</a:t>
            </a:r>
            <a:r>
              <a:rPr lang="zh-CN" altLang="en-US" sz="2200" dirty="0">
                <a:solidFill>
                  <a:schemeClr val="tx1"/>
                </a:solidFill>
                <a:latin typeface="Times New Roman" panose="02020603050405020304" pitchFamily="18" charset="0"/>
                <a:ea typeface="方正书宋简体" charset="-122"/>
                <a:cs typeface="Times New Roman" panose="02020603050405020304" pitchFamily="18" charset="0"/>
              </a:rPr>
              <a:t>）</a:t>
            </a:r>
            <a:r>
              <a:rPr lang="en-US" altLang="zh-CN" sz="2200" dirty="0">
                <a:solidFill>
                  <a:schemeClr val="tx1"/>
                </a:solidFill>
                <a:latin typeface="Times New Roman" panose="02020603050405020304" pitchFamily="18" charset="0"/>
                <a:ea typeface="方正书宋简体" charset="-122"/>
                <a:cs typeface="Times New Roman" panose="02020603050405020304" pitchFamily="18" charset="0"/>
              </a:rPr>
              <a:t>/8</a:t>
            </a:r>
            <a:r>
              <a:rPr lang="en-US" altLang="zh-CN" sz="2200" dirty="0">
                <a:solidFill>
                  <a:schemeClr val="tx1"/>
                </a:solidFill>
                <a:ea typeface="方正书宋简体" charset="-122"/>
                <a:cs typeface="Times New Roman" panose="02020603050405020304" pitchFamily="18" charset="0"/>
              </a:rPr>
              <a:t> </a:t>
            </a:r>
            <a:r>
              <a:rPr lang="en-US" altLang="zh-CN" sz="2200" dirty="0">
                <a:solidFill>
                  <a:schemeClr val="tx1"/>
                </a:solidFill>
                <a:latin typeface="Times New Roman" panose="02020603050405020304" pitchFamily="18" charset="0"/>
                <a:ea typeface="方正书宋简体" charset="-122"/>
                <a:cs typeface="Times New Roman" panose="02020603050405020304" pitchFamily="18" charset="0"/>
              </a:rPr>
              <a:t>000</a:t>
            </a:r>
            <a:r>
              <a:rPr lang="en-US" altLang="zh-CN" sz="2200" dirty="0">
                <a:solidFill>
                  <a:schemeClr val="tx1"/>
                </a:solidFill>
                <a:ea typeface="方正书宋简体" charset="-122"/>
                <a:cs typeface="Times New Roman" panose="02020603050405020304" pitchFamily="18" charset="0"/>
              </a:rPr>
              <a:t> </a:t>
            </a:r>
            <a:r>
              <a:rPr lang="zh-CN" altLang="en-US" sz="2200" dirty="0">
                <a:solidFill>
                  <a:schemeClr val="tx1"/>
                </a:solidFill>
                <a:latin typeface="Times New Roman" panose="02020603050405020304" pitchFamily="18" charset="0"/>
                <a:ea typeface="方正书宋简体" charset="-122"/>
                <a:cs typeface="Times New Roman" panose="02020603050405020304" pitchFamily="18" charset="0"/>
              </a:rPr>
              <a:t>＝</a:t>
            </a:r>
            <a:r>
              <a:rPr lang="en-US" altLang="zh-CN" sz="2200" dirty="0">
                <a:solidFill>
                  <a:schemeClr val="tx1"/>
                </a:solidFill>
                <a:latin typeface="Times New Roman" panose="02020603050405020304" pitchFamily="18" charset="0"/>
                <a:ea typeface="方正书宋简体" charset="-122"/>
                <a:cs typeface="Times New Roman" panose="02020603050405020304" pitchFamily="18" charset="0"/>
              </a:rPr>
              <a:t>2.67</a:t>
            </a:r>
            <a:endParaRPr lang="en-US" altLang="zh-CN" sz="2200" dirty="0">
              <a:solidFill>
                <a:schemeClr val="tx1"/>
              </a:solidFill>
            </a:endParaRPr>
          </a:p>
          <a:p>
            <a:pPr indent="266700" eaLnBrk="0" hangingPunct="0">
              <a:buFontTx/>
              <a:buNone/>
              <a:defRPr/>
            </a:pPr>
            <a:r>
              <a:rPr lang="en-US" altLang="zh-CN" sz="2200" dirty="0">
                <a:solidFill>
                  <a:schemeClr val="tx1"/>
                </a:solidFill>
                <a:ea typeface="方正书宋简体" charset="-122"/>
                <a:cs typeface="Times New Roman" panose="02020603050405020304" pitchFamily="18" charset="0"/>
              </a:rPr>
              <a:t> </a:t>
            </a:r>
            <a:r>
              <a:rPr lang="en-US" altLang="zh-CN" sz="2200" dirty="0">
                <a:solidFill>
                  <a:schemeClr val="tx1"/>
                </a:solidFill>
                <a:latin typeface="Times New Roman" panose="02020603050405020304" pitchFamily="18" charset="0"/>
                <a:ea typeface="方正书宋简体" charset="-122"/>
                <a:cs typeface="Times New Roman" panose="02020603050405020304" pitchFamily="18" charset="0"/>
              </a:rPr>
              <a:t>     </a:t>
            </a:r>
            <a:endParaRPr lang="en-US" altLang="zh-CN" sz="2200" dirty="0">
              <a:solidFill>
                <a:schemeClr val="tx1"/>
              </a:solidFill>
            </a:endParaRPr>
          </a:p>
        </p:txBody>
      </p:sp>
      <p:sp>
        <p:nvSpPr>
          <p:cNvPr id="17" name="横卷形 16"/>
          <p:cNvSpPr/>
          <p:nvPr/>
        </p:nvSpPr>
        <p:spPr>
          <a:xfrm>
            <a:off x="1775885" y="4168775"/>
            <a:ext cx="9213849" cy="1893888"/>
          </a:xfrm>
          <a:prstGeom prst="horizontalScroll">
            <a:avLst/>
          </a:prstGeom>
          <a:ln>
            <a:solidFill>
              <a:schemeClr val="accent4">
                <a:lumMod val="60000"/>
                <a:lumOff val="40000"/>
              </a:schemeClr>
            </a:solidFill>
          </a:ln>
        </p:spPr>
        <p:style>
          <a:lnRef idx="2">
            <a:schemeClr val="accent4"/>
          </a:lnRef>
          <a:fillRef idx="1">
            <a:schemeClr val="lt1"/>
          </a:fillRef>
          <a:effectRef idx="0">
            <a:schemeClr val="accent4"/>
          </a:effectRef>
          <a:fontRef idx="minor">
            <a:schemeClr val="dk1"/>
          </a:fontRef>
        </p:style>
        <p:txBody>
          <a:bodyPr anchor="ctr"/>
          <a:lstStyle/>
          <a:p>
            <a:pPr algn="ctr" fontAlgn="auto">
              <a:spcBef>
                <a:spcPts val="0"/>
              </a:spcBef>
              <a:spcAft>
                <a:spcPts val="0"/>
              </a:spcAft>
              <a:buFontTx/>
              <a:buNone/>
              <a:defRPr/>
            </a:pPr>
            <a:endParaRPr lang="zh-CN" altLang="en-US"/>
          </a:p>
        </p:txBody>
      </p:sp>
      <p:pic>
        <p:nvPicPr>
          <p:cNvPr id="10" name="对象 9"/>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368800" y="4843463"/>
            <a:ext cx="5082117" cy="81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a:spLocks noChangeArrowheads="1"/>
          </p:cNvSpPr>
          <p:nvPr/>
        </p:nvSpPr>
        <p:spPr bwMode="auto">
          <a:xfrm>
            <a:off x="2256368" y="4660901"/>
            <a:ext cx="297603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en-US" sz="2800" b="1">
                <a:latin typeface="宋体" panose="02010600030101010101" pitchFamily="2" charset="-122"/>
              </a:rPr>
              <a:t>方法</a:t>
            </a:r>
            <a:r>
              <a:rPr lang="en-US" altLang="zh-CN" sz="2800" b="1">
                <a:latin typeface="宋体" panose="02010600030101010101" pitchFamily="2" charset="-122"/>
              </a:rPr>
              <a:t>2 </a:t>
            </a:r>
            <a:endParaRPr lang="zh-CN" altLang="en-US" sz="2800" b="1">
              <a:latin typeface="宋体" panose="02010600030101010101" pitchFamily="2" charset="-122"/>
            </a:endParaRPr>
          </a:p>
        </p:txBody>
      </p:sp>
      <p:sp>
        <p:nvSpPr>
          <p:cNvPr id="8" name="灯片编号占位符 2"/>
          <p:cNvSpPr txBox="1">
            <a:spLocks noGrp="1" noChangeArrowheads="1"/>
          </p:cNvSpPr>
          <p:nvPr/>
        </p:nvSpPr>
        <p:spPr bwMode="auto">
          <a:xfrm>
            <a:off x="11377085" y="6165851"/>
            <a:ext cx="442383" cy="428625"/>
          </a:xfrm>
          <a:prstGeom prst="rect">
            <a:avLst/>
          </a:prstGeom>
          <a:solidFill>
            <a:schemeClr val="dk2"/>
          </a:solidFill>
        </p:spPr>
        <p:style>
          <a:lnRef idx="0">
            <a:scrgbClr r="0" g="0" b="0"/>
          </a:lnRef>
          <a:fillRef idx="1001">
            <a:schemeClr val="dk2"/>
          </a:fillRef>
          <a:effectRef idx="0">
            <a:scrgbClr r="0" g="0" b="0"/>
          </a:effectRef>
          <a:fontRef idx="major"/>
        </p:style>
        <p:txBody>
          <a:bodyPr anchor="ctr"/>
          <a:lstStyle/>
          <a:p>
            <a:pPr algn="r">
              <a:defRPr/>
            </a:pPr>
            <a:fld id="{597F0FF2-75B1-4E81-870A-F4FD88B25EFD}" type="slidenum">
              <a:rPr lang="en-US" altLang="zh-CN" sz="1200">
                <a:solidFill>
                  <a:srgbClr val="FFFFFF"/>
                </a:solidFill>
                <a:latin typeface="Lato" panose="020F0502020204030203"/>
              </a:rPr>
            </a:fld>
            <a:endParaRPr lang="en-US" altLang="zh-CN" sz="1200">
              <a:solidFill>
                <a:srgbClr val="FFFFFF"/>
              </a:solidFill>
              <a:latin typeface="Lato" panose="020F0502020204030203"/>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p:cTn id="15" dur="1000" fill="hold"/>
                                        <p:tgtEl>
                                          <p:spTgt spid="17"/>
                                        </p:tgtEl>
                                        <p:attrNameLst>
                                          <p:attrName>ppt_w</p:attrName>
                                        </p:attrNameLst>
                                      </p:cBhvr>
                                      <p:tavLst>
                                        <p:tav tm="0">
                                          <p:val>
                                            <p:strVal val="#ppt_w*0.70"/>
                                          </p:val>
                                        </p:tav>
                                        <p:tav tm="100000">
                                          <p:val>
                                            <p:strVal val="#ppt_w"/>
                                          </p:val>
                                        </p:tav>
                                      </p:tavLst>
                                    </p:anim>
                                    <p:anim calcmode="lin" valueType="num">
                                      <p:cBhvr>
                                        <p:cTn id="16" dur="1000" fill="hold"/>
                                        <p:tgtEl>
                                          <p:spTgt spid="17"/>
                                        </p:tgtEl>
                                        <p:attrNameLst>
                                          <p:attrName>ppt_h</p:attrName>
                                        </p:attrNameLst>
                                      </p:cBhvr>
                                      <p:tavLst>
                                        <p:tav tm="0">
                                          <p:val>
                                            <p:strVal val="#ppt_h"/>
                                          </p:val>
                                        </p:tav>
                                        <p:tav tm="100000">
                                          <p:val>
                                            <p:strVal val="#ppt_h"/>
                                          </p:val>
                                        </p:tav>
                                      </p:tavLst>
                                    </p:anim>
                                    <p:animEffect transition="in" filter="fade">
                                      <p:cBhvr>
                                        <p:cTn id="17" dur="1000"/>
                                        <p:tgtEl>
                                          <p:spTgt spid="17"/>
                                        </p:tgtEl>
                                      </p:cBhvr>
                                    </p:animEffect>
                                  </p:childTnLst>
                                </p:cTn>
                              </p:par>
                              <p:par>
                                <p:cTn id="18" presetID="55" presetClass="entr" presetSubtype="0"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strVal val="#ppt_w*0.70"/>
                                          </p:val>
                                        </p:tav>
                                        <p:tav tm="100000">
                                          <p:val>
                                            <p:strVal val="#ppt_w"/>
                                          </p:val>
                                        </p:tav>
                                      </p:tavLst>
                                    </p:anim>
                                    <p:anim calcmode="lin" valueType="num">
                                      <p:cBhvr>
                                        <p:cTn id="21" dur="1000" fill="hold"/>
                                        <p:tgtEl>
                                          <p:spTgt spid="2"/>
                                        </p:tgtEl>
                                        <p:attrNameLst>
                                          <p:attrName>ppt_h</p:attrName>
                                        </p:attrNameLst>
                                      </p:cBhvr>
                                      <p:tavLst>
                                        <p:tav tm="0">
                                          <p:val>
                                            <p:strVal val="#ppt_h"/>
                                          </p:val>
                                        </p:tav>
                                        <p:tav tm="100000">
                                          <p:val>
                                            <p:strVal val="#ppt_h"/>
                                          </p:val>
                                        </p:tav>
                                      </p:tavLst>
                                    </p:anim>
                                    <p:animEffect transition="in" filter="fade">
                                      <p:cBhvr>
                                        <p:cTn id="22" dur="1000"/>
                                        <p:tgtEl>
                                          <p:spTgt spid="2"/>
                                        </p:tgtEl>
                                      </p:cBhvr>
                                    </p:animEffect>
                                  </p:childTnLst>
                                </p:cTn>
                              </p:par>
                              <p:par>
                                <p:cTn id="23" presetID="55"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1000" fill="hold"/>
                                        <p:tgtEl>
                                          <p:spTgt spid="10"/>
                                        </p:tgtEl>
                                        <p:attrNameLst>
                                          <p:attrName>ppt_w</p:attrName>
                                        </p:attrNameLst>
                                      </p:cBhvr>
                                      <p:tavLst>
                                        <p:tav tm="0">
                                          <p:val>
                                            <p:strVal val="#ppt_w*0.70"/>
                                          </p:val>
                                        </p:tav>
                                        <p:tav tm="100000">
                                          <p:val>
                                            <p:strVal val="#ppt_w"/>
                                          </p:val>
                                        </p:tav>
                                      </p:tavLst>
                                    </p:anim>
                                    <p:anim calcmode="lin" valueType="num">
                                      <p:cBhvr>
                                        <p:cTn id="26" dur="1000" fill="hold"/>
                                        <p:tgtEl>
                                          <p:spTgt spid="10"/>
                                        </p:tgtEl>
                                        <p:attrNameLst>
                                          <p:attrName>ppt_h</p:attrName>
                                        </p:attrNameLst>
                                      </p:cBhvr>
                                      <p:tavLst>
                                        <p:tav tm="0">
                                          <p:val>
                                            <p:strVal val="#ppt_h"/>
                                          </p:val>
                                        </p:tav>
                                        <p:tav tm="100000">
                                          <p:val>
                                            <p:strVal val="#ppt_h"/>
                                          </p:val>
                                        </p:tav>
                                      </p:tavLst>
                                    </p:anim>
                                    <p:animEffect transition="in" filter="fade">
                                      <p:cBhvr>
                                        <p:cTn id="2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7" grpId="0" animBg="1"/>
      <p:bldP spid="2"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2" name="标题 4"/>
          <p:cNvSpPr txBox="1">
            <a:spLocks noChangeArrowheads="1"/>
          </p:cNvSpPr>
          <p:nvPr/>
        </p:nvSpPr>
        <p:spPr bwMode="auto">
          <a:xfrm>
            <a:off x="3149788" y="-53132"/>
            <a:ext cx="597693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nSpc>
                <a:spcPct val="150000"/>
              </a:lnSpc>
            </a:pPr>
            <a:r>
              <a:rPr lang="zh-CN" altLang="en-US" sz="3600" dirty="0" smtClean="0">
                <a:solidFill>
                  <a:srgbClr val="000000"/>
                </a:solidFill>
                <a:latin typeface="微软雅黑" panose="020B0503020204020204" pitchFamily="34" charset="-122"/>
                <a:ea typeface="微软雅黑" panose="020B0503020204020204" pitchFamily="34" charset="-122"/>
              </a:rPr>
              <a:t>    经营</a:t>
            </a:r>
            <a:r>
              <a:rPr lang="zh-CN" altLang="en-US" sz="3600" dirty="0">
                <a:solidFill>
                  <a:srgbClr val="000000"/>
                </a:solidFill>
                <a:latin typeface="微软雅黑" panose="020B0503020204020204" pitchFamily="34" charset="-122"/>
                <a:ea typeface="微软雅黑" panose="020B0503020204020204" pitchFamily="34" charset="-122"/>
              </a:rPr>
              <a:t>杠杆与经营风险</a:t>
            </a:r>
            <a:endParaRPr lang="zh-CN" altLang="en-US" sz="3600" dirty="0">
              <a:solidFill>
                <a:srgbClr val="495A66"/>
              </a:solidFill>
              <a:latin typeface="微软雅黑" panose="020B0503020204020204" pitchFamily="34" charset="-122"/>
              <a:ea typeface="微软雅黑" panose="020B0503020204020204" pitchFamily="34" charset="-122"/>
            </a:endParaRPr>
          </a:p>
        </p:txBody>
      </p:sp>
      <p:sp>
        <p:nvSpPr>
          <p:cNvPr id="4" name="矩形 3"/>
          <p:cNvSpPr>
            <a:spLocks noChangeArrowheads="1"/>
          </p:cNvSpPr>
          <p:nvPr/>
        </p:nvSpPr>
        <p:spPr bwMode="auto">
          <a:xfrm>
            <a:off x="1620000" y="1130322"/>
            <a:ext cx="8982635" cy="1221938"/>
          </a:xfrm>
          <a:prstGeom prst="rect">
            <a:avLst/>
          </a:prstGeom>
          <a:noFill/>
          <a:ln w="9525">
            <a:solidFill>
              <a:srgbClr val="FF0000"/>
            </a:solidFill>
            <a:prstDash val="sysDash"/>
            <a:round/>
          </a:ln>
          <a:extLst>
            <a:ext uri="{909E8E84-426E-40DD-AFC4-6F175D3DCCD1}">
              <a14:hiddenFill xmlns:a14="http://schemas.microsoft.com/office/drawing/2010/main">
                <a:solidFill>
                  <a:srgbClr val="FFFFFF"/>
                </a:solidFill>
              </a14:hiddenFill>
            </a:ext>
          </a:extLst>
        </p:spPr>
        <p:txBody>
          <a:bodyPr wrap="square">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pPr>
            <a:r>
              <a:rPr lang="zh-CN" altLang="zh-CN" sz="2600" b="1" dirty="0">
                <a:latin typeface="微软雅黑" panose="020B0503020204020204" pitchFamily="34" charset="-122"/>
                <a:ea typeface="微软雅黑" panose="020B0503020204020204" pitchFamily="34" charset="-122"/>
              </a:rPr>
              <a:t>经营风险是指由于经营上的原因导致的风险，即未来的息税前利润的不确定性。</a:t>
            </a:r>
            <a:endParaRPr lang="en-US" altLang="zh-CN" sz="2600" b="1" dirty="0">
              <a:latin typeface="微软雅黑" panose="020B0503020204020204" pitchFamily="34" charset="-122"/>
              <a:ea typeface="微软雅黑" panose="020B0503020204020204" pitchFamily="34" charset="-122"/>
            </a:endParaRPr>
          </a:p>
        </p:txBody>
      </p:sp>
      <p:sp>
        <p:nvSpPr>
          <p:cNvPr id="89100" name="灯片编号占位符 2"/>
          <p:cNvSpPr>
            <a:spLocks noGrp="1" noChangeArrowheads="1"/>
          </p:cNvSpPr>
          <p:nvPr>
            <p:ph type="sldNum" sz="quarter" idx="12"/>
          </p:nvPr>
        </p:nvSpPr>
        <p:spPr bwMode="auto">
          <a:xfrm>
            <a:off x="10017126" y="6240463"/>
            <a:ext cx="371475" cy="3540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fld id="{72E9BEC9-5066-4E3E-AB27-2433003F6943}" type="slidenum">
              <a:rPr altLang="zh-CN" smtClean="0">
                <a:solidFill>
                  <a:srgbClr val="FFFFFF"/>
                </a:solidFill>
                <a:latin typeface="Lato" panose="020F0502020204030203" pitchFamily="34" charset="0"/>
              </a:rPr>
            </a:fld>
            <a:endParaRPr lang="zh-CN" altLang="zh-CN">
              <a:solidFill>
                <a:srgbClr val="FFFFFF"/>
              </a:solidFill>
              <a:latin typeface="Lato" panose="020F0502020204030203" pitchFamily="34" charset="0"/>
            </a:endParaRPr>
          </a:p>
        </p:txBody>
      </p:sp>
      <p:sp>
        <p:nvSpPr>
          <p:cNvPr id="17" name="灯片编号占位符 2"/>
          <p:cNvSpPr txBox="1">
            <a:spLocks noChangeArrowheads="1"/>
          </p:cNvSpPr>
          <p:nvPr/>
        </p:nvSpPr>
        <p:spPr bwMode="auto">
          <a:xfrm>
            <a:off x="11425377" y="6277628"/>
            <a:ext cx="519746" cy="428625"/>
          </a:xfrm>
          <a:prstGeom prst="rect">
            <a:avLst/>
          </a:prstGeom>
        </p:spPr>
        <p:style>
          <a:lnRef idx="0">
            <a:scrgbClr r="0" g="0" b="0"/>
          </a:lnRef>
          <a:fillRef idx="1001">
            <a:schemeClr val="dk2"/>
          </a:fillRef>
          <a:effectRef idx="0">
            <a:scrgbClr r="0" g="0" b="0"/>
          </a:effectRef>
          <a:fontRef idx="major"/>
        </p:style>
        <p:txBody>
          <a:bodyPr vert="horz" lIns="91440" tIns="45720" rIns="91440" bIns="45720" rtlCol="0" anchor="ctr"/>
          <a:lstStyle>
            <a:defPPr>
              <a:defRPr lang="en-US"/>
            </a:defPPr>
            <a:lvl1pPr marL="0" lvl="0" indent="0" algn="l" defTabSz="914400" rtl="0" eaLnBrk="0" fontAlgn="base" latinLnBrk="0" hangingPunct="0">
              <a:lnSpc>
                <a:spcPct val="100000"/>
              </a:lnSpc>
              <a:spcBef>
                <a:spcPct val="0"/>
              </a:spcBef>
              <a:spcAft>
                <a:spcPct val="0"/>
              </a:spcAft>
              <a:buFont typeface="Arial" panose="020B0604020202020204" pitchFamily="34" charset="0"/>
              <a:buNone/>
              <a:defRPr sz="1800" b="0" i="0" u="none" kern="1200" baseline="0">
                <a:solidFill>
                  <a:schemeClr val="tx1"/>
                </a:solidFill>
                <a:latin typeface="Calibri" panose="020F0502020204030204" pitchFamily="34" charset="0"/>
                <a:ea typeface="宋体" panose="02010600030101010101" pitchFamily="2" charset="-122"/>
                <a:cs typeface="+mj-cs"/>
              </a:defRPr>
            </a:lvl1pPr>
            <a:lvl2pPr marL="457200" lvl="1"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Font typeface="Arial" panose="020B0604020202020204" pitchFamily="34" charset="0"/>
              <a:buNone/>
              <a:defRPr sz="1800" b="0" i="0" u="none" kern="1200" baseline="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sz="1800" kern="1200">
                <a:solidFill>
                  <a:schemeClr val="tx1"/>
                </a:solidFill>
                <a:latin typeface="+mj-lt"/>
                <a:ea typeface="+mj-ea"/>
                <a:cs typeface="+mj-cs"/>
              </a:defRPr>
            </a:lvl6pPr>
            <a:lvl7pPr marL="2743200" algn="l" defTabSz="914400" rtl="0" eaLnBrk="1" latinLnBrk="0" hangingPunct="1">
              <a:defRPr sz="1800" kern="1200">
                <a:solidFill>
                  <a:schemeClr val="tx1"/>
                </a:solidFill>
                <a:latin typeface="+mj-lt"/>
                <a:ea typeface="+mj-ea"/>
                <a:cs typeface="+mj-cs"/>
              </a:defRPr>
            </a:lvl7pPr>
            <a:lvl8pPr marL="3200400" algn="l" defTabSz="914400" rtl="0" eaLnBrk="1" latinLnBrk="0" hangingPunct="1">
              <a:defRPr sz="1800" kern="1200">
                <a:solidFill>
                  <a:schemeClr val="tx1"/>
                </a:solidFill>
                <a:latin typeface="+mj-lt"/>
                <a:ea typeface="+mj-ea"/>
                <a:cs typeface="+mj-cs"/>
              </a:defRPr>
            </a:lvl8pPr>
            <a:lvl9pPr marL="3657600" algn="l" defTabSz="914400" rtl="0" eaLnBrk="1" latinLnBrk="0" hangingPunct="1">
              <a:defRPr sz="1800" kern="1200">
                <a:solidFill>
                  <a:schemeClr val="tx1"/>
                </a:solidFill>
                <a:latin typeface="+mj-lt"/>
                <a:ea typeface="+mj-ea"/>
                <a:cs typeface="+mj-cs"/>
              </a:defRPr>
            </a:lvl9pPr>
          </a:lstStyle>
          <a:p>
            <a:pPr algn="r" eaLnBrk="1" hangingPunct="1">
              <a:defRPr/>
            </a:pPr>
            <a:fld id="{25FFEFB5-C4C9-4834-94B7-8E606E35866F}" type="slidenum">
              <a:rPr lang="en-US" altLang="zh-CN" sz="1200" smtClean="0">
                <a:solidFill>
                  <a:srgbClr val="FFFFFF"/>
                </a:solidFill>
                <a:latin typeface="Lato" panose="020F0502020204030203"/>
              </a:rPr>
            </a:fld>
            <a:endParaRPr lang="en-US" altLang="zh-CN" sz="1200" dirty="0">
              <a:solidFill>
                <a:srgbClr val="FFFFFF"/>
              </a:solidFill>
              <a:latin typeface="Lato" panose="020F0502020204030203"/>
            </a:endParaRPr>
          </a:p>
        </p:txBody>
      </p:sp>
      <p:sp>
        <p:nvSpPr>
          <p:cNvPr id="18" name="Line 6"/>
          <p:cNvSpPr>
            <a:spLocks noChangeShapeType="1"/>
          </p:cNvSpPr>
          <p:nvPr/>
        </p:nvSpPr>
        <p:spPr bwMode="auto">
          <a:xfrm flipV="1">
            <a:off x="0" y="369328"/>
            <a:ext cx="3240000" cy="0"/>
          </a:xfrm>
          <a:prstGeom prst="line">
            <a:avLst/>
          </a:prstGeom>
          <a:noFill/>
          <a:ln w="6350">
            <a:solidFill>
              <a:srgbClr val="0070C0"/>
            </a:solidFill>
            <a:round/>
          </a:ln>
          <a:extLst>
            <a:ext uri="{909E8E84-426E-40DD-AFC4-6F175D3DCCD1}">
              <a14:hiddenFill xmlns:a14="http://schemas.microsoft.com/office/drawing/2010/main">
                <a:noFill/>
              </a14:hiddenFill>
            </a:ext>
          </a:extLst>
        </p:spPr>
        <p:txBody>
          <a:bodyPr/>
          <a:lstStyle/>
          <a:p>
            <a:endParaRPr lang="zh-CN" altLang="en-US"/>
          </a:p>
        </p:txBody>
      </p:sp>
      <p:sp>
        <p:nvSpPr>
          <p:cNvPr id="19" name="Line 6"/>
          <p:cNvSpPr>
            <a:spLocks noChangeShapeType="1"/>
          </p:cNvSpPr>
          <p:nvPr/>
        </p:nvSpPr>
        <p:spPr bwMode="auto">
          <a:xfrm flipV="1">
            <a:off x="8941622" y="369328"/>
            <a:ext cx="3240000" cy="0"/>
          </a:xfrm>
          <a:prstGeom prst="line">
            <a:avLst/>
          </a:prstGeom>
          <a:noFill/>
          <a:ln w="6350">
            <a:solidFill>
              <a:srgbClr val="0070C0"/>
            </a:solidFill>
            <a:round/>
          </a:ln>
          <a:extLst>
            <a:ext uri="{909E8E84-426E-40DD-AFC4-6F175D3DCCD1}">
              <a14:hiddenFill xmlns:a14="http://schemas.microsoft.com/office/drawing/2010/main">
                <a:noFill/>
              </a14:hiddenFill>
            </a:ext>
          </a:extLst>
        </p:spPr>
        <p:txBody>
          <a:bodyPr/>
          <a:lstStyle/>
          <a:p>
            <a:endParaRPr lang="zh-CN" altLang="en-US"/>
          </a:p>
        </p:txBody>
      </p:sp>
      <p:graphicFrame>
        <p:nvGraphicFramePr>
          <p:cNvPr id="14" name="表格 13"/>
          <p:cNvGraphicFramePr>
            <a:graphicFrameLocks noGrp="1"/>
          </p:cNvGraphicFramePr>
          <p:nvPr/>
        </p:nvGraphicFramePr>
        <p:xfrm>
          <a:off x="1595262" y="2735735"/>
          <a:ext cx="9085989" cy="3586013"/>
        </p:xfrm>
        <a:graphic>
          <a:graphicData uri="http://schemas.openxmlformats.org/drawingml/2006/table">
            <a:tbl>
              <a:tblPr firstRow="1" firstCol="1" bandRow="1">
                <a:tableStyleId>{0E3FDE45-AF77-4B5C-9715-49D594BDF05E}</a:tableStyleId>
              </a:tblPr>
              <a:tblGrid>
                <a:gridCol w="2084294"/>
                <a:gridCol w="7001695"/>
              </a:tblGrid>
              <a:tr h="447916">
                <a:tc>
                  <a:txBody>
                    <a:bodyPr/>
                    <a:lstStyle/>
                    <a:p>
                      <a:pPr algn="l">
                        <a:lnSpc>
                          <a:spcPct val="110000"/>
                        </a:lnSpc>
                        <a:spcAft>
                          <a:spcPts val="0"/>
                        </a:spcAft>
                      </a:pPr>
                      <a:r>
                        <a:rPr lang="zh-CN" sz="2600" b="1" kern="100" dirty="0">
                          <a:effectLst/>
                          <a:latin typeface="华文仿宋" panose="02010600040101010101" pitchFamily="2" charset="-122"/>
                          <a:ea typeface="华文仿宋" panose="02010600040101010101" pitchFamily="2" charset="-122"/>
                        </a:rPr>
                        <a:t>存在前提</a:t>
                      </a:r>
                      <a:endParaRPr lang="zh-CN" sz="2600" b="1" kern="100" dirty="0">
                        <a:effectLst/>
                        <a:latin typeface="华文仿宋" panose="02010600040101010101" pitchFamily="2" charset="-122"/>
                        <a:ea typeface="华文仿宋" panose="02010600040101010101" pitchFamily="2" charset="-122"/>
                        <a:cs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10000"/>
                        </a:lnSpc>
                        <a:spcAft>
                          <a:spcPts val="0"/>
                        </a:spcAft>
                      </a:pPr>
                      <a:r>
                        <a:rPr lang="zh-CN" sz="2600" b="1" kern="100" dirty="0">
                          <a:effectLst/>
                          <a:latin typeface="华文仿宋" panose="02010600040101010101" pitchFamily="2" charset="-122"/>
                          <a:ea typeface="华文仿宋" panose="02010600040101010101" pitchFamily="2" charset="-122"/>
                        </a:rPr>
                        <a:t>只要企业存在固定性经营成本，就存在经营杠杆效应。</a:t>
                      </a:r>
                      <a:endParaRPr lang="zh-CN" sz="2600" b="1" kern="100" dirty="0">
                        <a:effectLst/>
                        <a:latin typeface="华文仿宋" panose="02010600040101010101" pitchFamily="2" charset="-122"/>
                        <a:ea typeface="华文仿宋" panose="02010600040101010101" pitchFamily="2" charset="-122"/>
                        <a:cs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406693">
                <a:tc>
                  <a:txBody>
                    <a:bodyPr/>
                    <a:lstStyle/>
                    <a:p>
                      <a:pPr algn="l">
                        <a:lnSpc>
                          <a:spcPct val="110000"/>
                        </a:lnSpc>
                        <a:spcAft>
                          <a:spcPts val="0"/>
                        </a:spcAft>
                      </a:pPr>
                      <a:r>
                        <a:rPr lang="zh-CN" sz="2600" b="1" kern="100" dirty="0">
                          <a:effectLst/>
                          <a:latin typeface="华文仿宋" panose="02010600040101010101" pitchFamily="2" charset="-122"/>
                          <a:ea typeface="华文仿宋" panose="02010600040101010101" pitchFamily="2" charset="-122"/>
                        </a:rPr>
                        <a:t>经营杠杆系数与经营风险</a:t>
                      </a:r>
                      <a:endParaRPr lang="zh-CN" sz="2600" b="1" kern="100" dirty="0">
                        <a:effectLst/>
                        <a:latin typeface="华文仿宋" panose="02010600040101010101" pitchFamily="2" charset="-122"/>
                        <a:ea typeface="华文仿宋" panose="02010600040101010101" pitchFamily="2" charset="-122"/>
                        <a:cs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10000"/>
                        </a:lnSpc>
                        <a:spcAft>
                          <a:spcPts val="0"/>
                        </a:spcAft>
                      </a:pPr>
                      <a:r>
                        <a:rPr lang="zh-CN" altLang="en-US" sz="2600" b="1" kern="100" dirty="0">
                          <a:effectLst/>
                          <a:latin typeface="华文仿宋" panose="02010600040101010101" pitchFamily="2" charset="-122"/>
                          <a:ea typeface="华文仿宋" panose="02010600040101010101" pitchFamily="2" charset="-122"/>
                        </a:rPr>
                        <a:t>经营杠杠系数越大，销售变化对息税前利润的影响越大，息税前利润就越不稳定，经营风险越大；反之，经营风险越小。</a:t>
                      </a:r>
                      <a:endParaRPr lang="zh-CN" sz="2600" b="1" kern="100" dirty="0">
                        <a:effectLst/>
                        <a:latin typeface="华文仿宋" panose="02010600040101010101" pitchFamily="2" charset="-122"/>
                        <a:ea typeface="华文仿宋" panose="02010600040101010101" pitchFamily="2" charset="-122"/>
                        <a:cs typeface="Times New Roman" panose="02020603050405020304"/>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685800">
                <a:tc>
                  <a:txBody>
                    <a:bodyPr/>
                    <a:lstStyle/>
                    <a:p>
                      <a:pPr algn="l">
                        <a:lnSpc>
                          <a:spcPct val="110000"/>
                        </a:lnSpc>
                        <a:spcAft>
                          <a:spcPts val="0"/>
                        </a:spcAft>
                      </a:pPr>
                      <a:r>
                        <a:rPr lang="zh-CN" sz="2600" b="1" kern="100" dirty="0">
                          <a:effectLst/>
                          <a:latin typeface="华文仿宋" panose="02010600040101010101" pitchFamily="2" charset="-122"/>
                          <a:ea typeface="华文仿宋" panose="02010600040101010101" pitchFamily="2" charset="-122"/>
                        </a:rPr>
                        <a:t>影响经营杠杆的因素</a:t>
                      </a:r>
                      <a:endParaRPr lang="zh-CN" sz="2600" b="1" kern="100" dirty="0">
                        <a:effectLst/>
                        <a:latin typeface="华文仿宋" panose="02010600040101010101" pitchFamily="2" charset="-122"/>
                        <a:ea typeface="华文仿宋" panose="02010600040101010101" pitchFamily="2" charset="-122"/>
                        <a:cs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10000"/>
                        </a:lnSpc>
                        <a:spcAft>
                          <a:spcPts val="0"/>
                        </a:spcAft>
                      </a:pPr>
                      <a:r>
                        <a:rPr lang="zh-CN" sz="2600" b="1" kern="100" dirty="0">
                          <a:effectLst/>
                          <a:latin typeface="华文仿宋" panose="02010600040101010101" pitchFamily="2" charset="-122"/>
                          <a:ea typeface="华文仿宋" panose="02010600040101010101" pitchFamily="2" charset="-122"/>
                        </a:rPr>
                        <a:t>固定成本比重越高、成本水平越高、产品销售数量和销售价格水平越低，经营杠杆效应越大，反之亦然。</a:t>
                      </a:r>
                      <a:endParaRPr lang="zh-CN" sz="2600" b="1" kern="100" dirty="0">
                        <a:effectLst/>
                        <a:latin typeface="华文仿宋" panose="02010600040101010101" pitchFamily="2" charset="-122"/>
                        <a:ea typeface="华文仿宋" panose="02010600040101010101" pitchFamily="2" charset="-122"/>
                        <a:cs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15" name="图片 1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13553" y="3113253"/>
            <a:ext cx="14986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91" name="矩形 2"/>
          <p:cNvSpPr>
            <a:spLocks noChangeArrowheads="1"/>
          </p:cNvSpPr>
          <p:nvPr/>
        </p:nvSpPr>
        <p:spPr bwMode="auto">
          <a:xfrm>
            <a:off x="3640274" y="205254"/>
            <a:ext cx="56832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3600" b="1" dirty="0" smtClean="0">
                <a:solidFill>
                  <a:srgbClr val="495A66"/>
                </a:solidFill>
                <a:latin typeface="微软雅黑" panose="020B0503020204020204" pitchFamily="34" charset="-122"/>
                <a:ea typeface="微软雅黑" panose="020B0503020204020204" pitchFamily="34" charset="-122"/>
              </a:rPr>
              <a:t>4.</a:t>
            </a:r>
            <a:r>
              <a:rPr lang="zh-CN" altLang="en-US" sz="3600" b="1" dirty="0" smtClean="0">
                <a:solidFill>
                  <a:srgbClr val="495A66"/>
                </a:solidFill>
                <a:latin typeface="微软雅黑" panose="020B0503020204020204" pitchFamily="34" charset="-122"/>
                <a:ea typeface="微软雅黑" panose="020B0503020204020204" pitchFamily="34" charset="-122"/>
              </a:rPr>
              <a:t>计算</a:t>
            </a:r>
            <a:r>
              <a:rPr lang="zh-CN" altLang="en-US" sz="3600" b="1" dirty="0" smtClean="0">
                <a:solidFill>
                  <a:srgbClr val="000000"/>
                </a:solidFill>
                <a:latin typeface="微软雅黑" panose="020B0503020204020204" pitchFamily="34" charset="-122"/>
                <a:ea typeface="微软雅黑" panose="020B0503020204020204" pitchFamily="34" charset="-122"/>
              </a:rPr>
              <a:t>财务杠杆系数</a:t>
            </a:r>
            <a:endParaRPr lang="zh-CN" altLang="en-US" sz="3600" b="1" dirty="0">
              <a:solidFill>
                <a:srgbClr val="495A66"/>
              </a:solidFill>
              <a:latin typeface="微软雅黑" panose="020B0503020204020204" pitchFamily="34" charset="-122"/>
              <a:ea typeface="微软雅黑" panose="020B0503020204020204" pitchFamily="34" charset="-122"/>
            </a:endParaRPr>
          </a:p>
        </p:txBody>
      </p:sp>
      <p:sp>
        <p:nvSpPr>
          <p:cNvPr id="7" name="矩形 6"/>
          <p:cNvSpPr>
            <a:spLocks noChangeArrowheads="1"/>
          </p:cNvSpPr>
          <p:nvPr/>
        </p:nvSpPr>
        <p:spPr bwMode="auto">
          <a:xfrm>
            <a:off x="7400925" y="2264569"/>
            <a:ext cx="235426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endParaRPr lang="zh-CN" altLang="zh-CN" sz="2800" b="1" dirty="0">
              <a:latin typeface="Lato" panose="020F0502020204030203" pitchFamily="34" charset="0"/>
            </a:endParaRPr>
          </a:p>
        </p:txBody>
      </p:sp>
      <p:grpSp>
        <p:nvGrpSpPr>
          <p:cNvPr id="4" name="组合 3"/>
          <p:cNvGrpSpPr/>
          <p:nvPr/>
        </p:nvGrpSpPr>
        <p:grpSpPr>
          <a:xfrm>
            <a:off x="13980" y="1592555"/>
            <a:ext cx="12030635" cy="2142113"/>
            <a:chOff x="2948782" y="1309394"/>
            <a:chExt cx="3995148" cy="5953321"/>
          </a:xfrm>
        </p:grpSpPr>
        <p:sp>
          <p:nvSpPr>
            <p:cNvPr id="6" name="竖卷形 5"/>
            <p:cNvSpPr/>
            <p:nvPr/>
          </p:nvSpPr>
          <p:spPr>
            <a:xfrm>
              <a:off x="2948782" y="1309394"/>
              <a:ext cx="3995148" cy="4505323"/>
            </a:xfrm>
            <a:prstGeom prst="verticalScroll">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endParaRPr lang="zh-CN" altLang="en-US" b="1" dirty="0"/>
            </a:p>
          </p:txBody>
        </p:sp>
        <p:sp>
          <p:nvSpPr>
            <p:cNvPr id="13" name="TextBox 12"/>
            <p:cNvSpPr txBox="1">
              <a:spLocks noChangeArrowheads="1"/>
            </p:cNvSpPr>
            <p:nvPr/>
          </p:nvSpPr>
          <p:spPr bwMode="auto">
            <a:xfrm>
              <a:off x="3133513" y="1822756"/>
              <a:ext cx="3712175" cy="5439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6000" tIns="46800" rIns="36000" bIns="46800">
              <a:spAutoFit/>
            </a:bodyPr>
            <a:lstStyle>
              <a:lvl1pPr indent="45720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pPr>
              <a:r>
                <a:rPr lang="en-US" altLang="zh-CN" sz="2800" b="1" dirty="0">
                  <a:latin typeface="微软雅黑" panose="020B0503020204020204" pitchFamily="34" charset="-122"/>
                  <a:ea typeface="微软雅黑" panose="020B0503020204020204" pitchFamily="34" charset="-122"/>
                </a:rPr>
                <a:t> </a:t>
              </a:r>
              <a:r>
                <a:rPr lang="zh-CN" altLang="zh-CN" sz="2800" b="1" dirty="0">
                  <a:latin typeface="微软雅黑" panose="020B0503020204020204" pitchFamily="34" charset="-122"/>
                  <a:ea typeface="微软雅黑" panose="020B0503020204020204" pitchFamily="34" charset="-122"/>
                </a:rPr>
                <a:t>在财务管理中，由于</a:t>
              </a:r>
              <a:r>
                <a:rPr lang="zh-CN" altLang="zh-CN" sz="2800" b="1" dirty="0">
                  <a:solidFill>
                    <a:srgbClr val="FFC000"/>
                  </a:solidFill>
                  <a:latin typeface="微软雅黑" panose="020B0503020204020204" pitchFamily="34" charset="-122"/>
                  <a:ea typeface="微软雅黑" panose="020B0503020204020204" pitchFamily="34" charset="-122"/>
                </a:rPr>
                <a:t>固定财务费用</a:t>
              </a:r>
              <a:r>
                <a:rPr lang="zh-CN" altLang="en-US" sz="2800" b="1" dirty="0">
                  <a:solidFill>
                    <a:srgbClr val="FFC000"/>
                  </a:solidFill>
                  <a:latin typeface="微软雅黑" panose="020B0503020204020204" pitchFamily="34" charset="-122"/>
                  <a:ea typeface="微软雅黑" panose="020B0503020204020204" pitchFamily="34" charset="-122"/>
                </a:rPr>
                <a:t>（固定利息、优先股股利、固定融资租赁费）</a:t>
              </a:r>
              <a:r>
                <a:rPr lang="zh-CN" altLang="zh-CN" sz="2800" b="1" dirty="0">
                  <a:latin typeface="微软雅黑" panose="020B0503020204020204" pitchFamily="34" charset="-122"/>
                  <a:ea typeface="微软雅黑" panose="020B0503020204020204" pitchFamily="34" charset="-122"/>
                </a:rPr>
                <a:t>存在而导致的每股收益变动率大于息税前利润变动率的杠杆效应，就称为财务杠杆。</a:t>
              </a:r>
              <a:endParaRPr lang="zh-CN" altLang="zh-CN" sz="2800" b="1" dirty="0">
                <a:solidFill>
                  <a:srgbClr val="000000"/>
                </a:solidFill>
                <a:latin typeface="微软雅黑" panose="020B0503020204020204" pitchFamily="34" charset="-122"/>
                <a:ea typeface="微软雅黑" panose="020B0503020204020204" pitchFamily="34" charset="-122"/>
              </a:endParaRPr>
            </a:p>
          </p:txBody>
        </p:sp>
        <p:sp>
          <p:nvSpPr>
            <p:cNvPr id="67595" name="Rectangle 13"/>
            <p:cNvSpPr>
              <a:spLocks noChangeArrowheads="1"/>
            </p:cNvSpPr>
            <p:nvPr/>
          </p:nvSpPr>
          <p:spPr bwMode="auto">
            <a:xfrm>
              <a:off x="2948782" y="1484314"/>
              <a:ext cx="184731"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2800" b="1" dirty="0">
                <a:solidFill>
                  <a:srgbClr val="000000"/>
                </a:solidFill>
              </a:endParaRPr>
            </a:p>
          </p:txBody>
        </p:sp>
      </p:grpSp>
      <p:sp>
        <p:nvSpPr>
          <p:cNvPr id="17" name="灯片编号占位符 2"/>
          <p:cNvSpPr txBox="1">
            <a:spLocks noChangeArrowheads="1"/>
          </p:cNvSpPr>
          <p:nvPr/>
        </p:nvSpPr>
        <p:spPr bwMode="auto">
          <a:xfrm>
            <a:off x="11373678" y="6166643"/>
            <a:ext cx="371475" cy="501650"/>
          </a:xfrm>
          <a:prstGeom prst="rect">
            <a:avLst/>
          </a:prstGeom>
        </p:spPr>
        <p:style>
          <a:lnRef idx="0">
            <a:scrgbClr r="0" g="0" b="0"/>
          </a:lnRef>
          <a:fillRef idx="1001">
            <a:schemeClr val="dk2"/>
          </a:fillRef>
          <a:effectRef idx="0">
            <a:scrgbClr r="0" g="0" b="0"/>
          </a:effectRef>
          <a:fontRef idx="major"/>
        </p:style>
        <p:txBody>
          <a:bodyPr anchor="ctr"/>
          <a:lstStyle/>
          <a:p>
            <a:pPr algn="r" eaLnBrk="1" hangingPunct="1">
              <a:buFont typeface="Arial" panose="020B0604020202020204" pitchFamily="34" charset="0"/>
              <a:buNone/>
              <a:defRPr/>
            </a:pPr>
            <a:fld id="{E8D06449-02A0-4DF8-BF35-8C701E1FEAE2}" type="slidenum">
              <a:rPr lang="en-US" altLang="zh-CN" sz="1200" noProof="1" dirty="0">
                <a:solidFill>
                  <a:srgbClr val="FFFFFF"/>
                </a:solidFill>
                <a:latin typeface="Lato" panose="020F0502020204030203"/>
              </a:rPr>
            </a:fld>
            <a:endParaRPr lang="en-US" altLang="zh-CN" sz="1200" noProof="1">
              <a:solidFill>
                <a:srgbClr val="FFFFFF"/>
              </a:solidFill>
              <a:latin typeface="Lato" panose="020F0502020204030203"/>
            </a:endParaRPr>
          </a:p>
        </p:txBody>
      </p:sp>
      <p:grpSp>
        <p:nvGrpSpPr>
          <p:cNvPr id="16" name="组合 15"/>
          <p:cNvGrpSpPr/>
          <p:nvPr/>
        </p:nvGrpSpPr>
        <p:grpSpPr>
          <a:xfrm>
            <a:off x="4888423" y="961279"/>
            <a:ext cx="3186953" cy="139389"/>
            <a:chOff x="5475255" y="1143000"/>
            <a:chExt cx="1486646" cy="101600"/>
          </a:xfrm>
        </p:grpSpPr>
        <p:cxnSp>
          <p:nvCxnSpPr>
            <p:cNvPr id="18" name="Straight Connector 30"/>
            <p:cNvCxnSpPr/>
            <p:nvPr/>
          </p:nvCxnSpPr>
          <p:spPr>
            <a:xfrm>
              <a:off x="5475255" y="1143000"/>
              <a:ext cx="1486646"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31"/>
            <p:cNvCxnSpPr/>
            <p:nvPr/>
          </p:nvCxnSpPr>
          <p:spPr>
            <a:xfrm>
              <a:off x="5616587" y="1244600"/>
              <a:ext cx="1185333"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 name="矩形 1"/>
          <p:cNvSpPr/>
          <p:nvPr/>
        </p:nvSpPr>
        <p:spPr>
          <a:xfrm>
            <a:off x="556283" y="960460"/>
            <a:ext cx="2339102" cy="523220"/>
          </a:xfrm>
          <a:prstGeom prst="rect">
            <a:avLst/>
          </a:prstGeom>
        </p:spPr>
        <p:txBody>
          <a:bodyPr wrap="none">
            <a:spAutoFit/>
          </a:bodyPr>
          <a:lstStyle/>
          <a:p>
            <a:r>
              <a:rPr lang="zh-CN" altLang="en-US" sz="2800" b="1" dirty="0" smtClean="0">
                <a:solidFill>
                  <a:srgbClr val="000000"/>
                </a:solidFill>
                <a:latin typeface="微软雅黑" panose="020B0503020204020204" pitchFamily="34" charset="-122"/>
                <a:ea typeface="微软雅黑" panose="020B0503020204020204" pitchFamily="34" charset="-122"/>
              </a:rPr>
              <a:t>财务</a:t>
            </a:r>
            <a:r>
              <a:rPr lang="zh-CN" altLang="en-US" sz="2800" b="1" dirty="0">
                <a:solidFill>
                  <a:srgbClr val="000000"/>
                </a:solidFill>
                <a:latin typeface="微软雅黑" panose="020B0503020204020204" pitchFamily="34" charset="-122"/>
                <a:ea typeface="微软雅黑" panose="020B0503020204020204" pitchFamily="34" charset="-122"/>
              </a:rPr>
              <a:t>杠杆概念</a:t>
            </a:r>
            <a:endParaRPr lang="zh-CN" altLang="en-US" sz="2800" b="1" dirty="0">
              <a:solidFill>
                <a:srgbClr val="000000"/>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rotWithShape="1">
          <a:blip r:embed="rId1"/>
          <a:srcRect b="23649"/>
          <a:stretch>
            <a:fillRect/>
          </a:stretch>
        </p:blipFill>
        <p:spPr>
          <a:xfrm>
            <a:off x="2630484" y="3919561"/>
            <a:ext cx="6797629" cy="2764939"/>
          </a:xfrm>
          <a:prstGeom prst="rect">
            <a:avLst/>
          </a:prstGeom>
        </p:spPr>
      </p:pic>
    </p:spTree>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标题 4"/>
          <p:cNvSpPr txBox="1">
            <a:spLocks noChangeArrowheads="1"/>
          </p:cNvSpPr>
          <p:nvPr/>
        </p:nvSpPr>
        <p:spPr bwMode="auto">
          <a:xfrm>
            <a:off x="2118924" y="230654"/>
            <a:ext cx="78867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3600" b="1" dirty="0">
                <a:solidFill>
                  <a:srgbClr val="495A66"/>
                </a:solidFill>
                <a:latin typeface="微软雅黑" panose="020B0503020204020204" pitchFamily="34" charset="-122"/>
                <a:ea typeface="微软雅黑" panose="020B0503020204020204" pitchFamily="34" charset="-122"/>
              </a:rPr>
              <a:t>4.</a:t>
            </a:r>
            <a:r>
              <a:rPr lang="zh-CN" altLang="en-US" sz="3600" b="1" dirty="0">
                <a:solidFill>
                  <a:srgbClr val="495A66"/>
                </a:solidFill>
                <a:latin typeface="微软雅黑" panose="020B0503020204020204" pitchFamily="34" charset="-122"/>
                <a:ea typeface="微软雅黑" panose="020B0503020204020204" pitchFamily="34" charset="-122"/>
              </a:rPr>
              <a:t>计算</a:t>
            </a:r>
            <a:r>
              <a:rPr lang="zh-CN" altLang="en-US" sz="3600" b="1" dirty="0">
                <a:solidFill>
                  <a:srgbClr val="000000"/>
                </a:solidFill>
                <a:latin typeface="微软雅黑" panose="020B0503020204020204" pitchFamily="34" charset="-122"/>
                <a:ea typeface="微软雅黑" panose="020B0503020204020204" pitchFamily="34" charset="-122"/>
              </a:rPr>
              <a:t>财务杠杆系数</a:t>
            </a:r>
            <a:endParaRPr lang="zh-CN" altLang="en-US" sz="3600" b="1" dirty="0">
              <a:solidFill>
                <a:srgbClr val="495A66"/>
              </a:solidFill>
              <a:latin typeface="微软雅黑" panose="020B0503020204020204" pitchFamily="34" charset="-122"/>
              <a:ea typeface="微软雅黑" panose="020B0503020204020204" pitchFamily="34" charset="-122"/>
            </a:endParaRPr>
          </a:p>
        </p:txBody>
      </p:sp>
      <p:grpSp>
        <p:nvGrpSpPr>
          <p:cNvPr id="4" name="组合 3"/>
          <p:cNvGrpSpPr/>
          <p:nvPr/>
        </p:nvGrpSpPr>
        <p:grpSpPr>
          <a:xfrm>
            <a:off x="981705" y="2970208"/>
            <a:ext cx="4682115" cy="628650"/>
            <a:chOff x="1955594" y="3056285"/>
            <a:chExt cx="5060590" cy="628650"/>
          </a:xfrm>
        </p:grpSpPr>
        <p:sp>
          <p:nvSpPr>
            <p:cNvPr id="17" name="圆角矩形 16"/>
            <p:cNvSpPr/>
            <p:nvPr/>
          </p:nvSpPr>
          <p:spPr>
            <a:xfrm>
              <a:off x="1955594" y="3056285"/>
              <a:ext cx="5060590" cy="628650"/>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sz="1100" b="1" noProof="1">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8" name="椭圆 17"/>
            <p:cNvSpPr/>
            <p:nvPr/>
          </p:nvSpPr>
          <p:spPr>
            <a:xfrm>
              <a:off x="2441369" y="3249961"/>
              <a:ext cx="204787" cy="288925"/>
            </a:xfrm>
            <a:prstGeom prst="ellipse">
              <a:avLst/>
            </a:prstGeom>
            <a:solidFill>
              <a:srgbClr val="0070C0"/>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sz="1100" b="1" noProof="1">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037" name="TextBox 18"/>
            <p:cNvSpPr txBox="1">
              <a:spLocks noChangeArrowheads="1"/>
            </p:cNvSpPr>
            <p:nvPr/>
          </p:nvSpPr>
          <p:spPr bwMode="auto">
            <a:xfrm>
              <a:off x="2833481" y="3170585"/>
              <a:ext cx="418270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600" b="1" dirty="0">
                  <a:solidFill>
                    <a:srgbClr val="595959"/>
                  </a:solidFill>
                  <a:latin typeface="微软雅黑" panose="020B0503020204020204" pitchFamily="34" charset="-122"/>
                  <a:ea typeface="微软雅黑" panose="020B0503020204020204" pitchFamily="34" charset="-122"/>
                </a:rPr>
                <a:t>财务杠杆系数的定义公式</a:t>
              </a:r>
              <a:endParaRPr lang="zh-CN" altLang="en-US" sz="2600" b="1" dirty="0">
                <a:solidFill>
                  <a:srgbClr val="595959"/>
                </a:solidFill>
                <a:latin typeface="微软雅黑" panose="020B0503020204020204" pitchFamily="34" charset="-122"/>
                <a:ea typeface="微软雅黑" panose="020B0503020204020204" pitchFamily="34" charset="-122"/>
              </a:endParaRPr>
            </a:p>
          </p:txBody>
        </p:sp>
      </p:grpSp>
      <p:pic>
        <p:nvPicPr>
          <p:cNvPr id="6" name="对象 5"/>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1335722" y="4783591"/>
            <a:ext cx="7805737" cy="11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44" name="文本框 99"/>
          <p:cNvSpPr txBox="1">
            <a:spLocks noChangeArrowheads="1"/>
          </p:cNvSpPr>
          <p:nvPr/>
        </p:nvSpPr>
        <p:spPr bwMode="auto">
          <a:xfrm>
            <a:off x="1096925" y="1237031"/>
            <a:ext cx="7117663" cy="533288"/>
          </a:xfrm>
          <a:prstGeom prst="rect">
            <a:avLst/>
          </a:prstGeom>
          <a:noFill/>
          <a:ln w="9525">
            <a:noFill/>
            <a:prstDash val="sysDot"/>
            <a:round/>
          </a:ln>
          <a:extLst>
            <a:ext uri="{909E8E84-426E-40DD-AFC4-6F175D3DCCD1}">
              <a14:hiddenFill xmlns:a14="http://schemas.microsoft.com/office/drawing/2010/main">
                <a:solidFill>
                  <a:srgbClr val="FFFFFF"/>
                </a:solidFill>
              </a14:hiddenFill>
            </a:ext>
          </a:extLst>
        </p:spPr>
        <p:txBody>
          <a:bodyPr wrap="square">
            <a:spAutoFit/>
          </a:bodyPr>
          <a:lstStyle>
            <a:lvl1pPr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nSpc>
                <a:spcPct val="110000"/>
              </a:lnSpc>
            </a:pPr>
            <a:r>
              <a:rPr lang="zh-CN" altLang="en-US" sz="2800" dirty="0">
                <a:solidFill>
                  <a:srgbClr val="FF0000"/>
                </a:solidFill>
                <a:latin typeface="微软雅黑" panose="020B0503020204020204" pitchFamily="34" charset="-122"/>
                <a:ea typeface="微软雅黑" panose="020B0503020204020204" pitchFamily="34" charset="-122"/>
              </a:rPr>
              <a:t>财务杠杆效应的度量指标</a:t>
            </a:r>
            <a:r>
              <a:rPr lang="en-US" altLang="zh-CN" sz="2800" dirty="0">
                <a:solidFill>
                  <a:srgbClr val="FF0000"/>
                </a:solidFill>
                <a:latin typeface="微软雅黑" panose="020B0503020204020204" pitchFamily="34" charset="-122"/>
                <a:ea typeface="微软雅黑" panose="020B0503020204020204" pitchFamily="34" charset="-122"/>
              </a:rPr>
              <a:t>—</a:t>
            </a:r>
            <a:r>
              <a:rPr lang="zh-CN" altLang="en-US" sz="2800" dirty="0">
                <a:solidFill>
                  <a:srgbClr val="FF0000"/>
                </a:solidFill>
                <a:latin typeface="微软雅黑" panose="020B0503020204020204" pitchFamily="34" charset="-122"/>
                <a:ea typeface="微软雅黑" panose="020B0503020204020204" pitchFamily="34" charset="-122"/>
              </a:rPr>
              <a:t>财务杠杆系数</a:t>
            </a:r>
            <a:endParaRPr lang="en-US" altLang="zh-CN" sz="2800" dirty="0">
              <a:solidFill>
                <a:srgbClr val="FF0000"/>
              </a:solidFill>
              <a:latin typeface="微软雅黑" panose="020B0503020204020204" pitchFamily="34" charset="-122"/>
              <a:ea typeface="微软雅黑" panose="020B0503020204020204" pitchFamily="34" charset="-122"/>
            </a:endParaRPr>
          </a:p>
        </p:txBody>
      </p:sp>
      <p:grpSp>
        <p:nvGrpSpPr>
          <p:cNvPr id="2" name="组合 1"/>
          <p:cNvGrpSpPr/>
          <p:nvPr/>
        </p:nvGrpSpPr>
        <p:grpSpPr>
          <a:xfrm>
            <a:off x="7000650" y="2899852"/>
            <a:ext cx="4682115" cy="1767655"/>
            <a:chOff x="6609392" y="3645825"/>
            <a:chExt cx="4130675" cy="1366837"/>
          </a:xfrm>
        </p:grpSpPr>
        <p:sp>
          <p:nvSpPr>
            <p:cNvPr id="3" name="云形标注 2"/>
            <p:cNvSpPr/>
            <p:nvPr/>
          </p:nvSpPr>
          <p:spPr>
            <a:xfrm>
              <a:off x="6609392" y="3645825"/>
              <a:ext cx="4130675" cy="1366837"/>
            </a:xfrm>
            <a:prstGeom prst="cloudCallout">
              <a:avLst>
                <a:gd name="adj1" fmla="val -40402"/>
                <a:gd name="adj2" fmla="val 43895"/>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buFont typeface="Arial" panose="020B0604020202020204" pitchFamily="34" charset="0"/>
                <a:buNone/>
                <a:defRPr/>
              </a:pPr>
              <a:endParaRPr lang="zh-CN" altLang="en-US" noProof="1"/>
            </a:p>
          </p:txBody>
        </p:sp>
        <p:pic>
          <p:nvPicPr>
            <p:cNvPr id="69646" name="图片 1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23907" y="3855243"/>
              <a:ext cx="2897187"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 name="灯片编号占位符 2"/>
          <p:cNvSpPr txBox="1">
            <a:spLocks noChangeArrowheads="1"/>
          </p:cNvSpPr>
          <p:nvPr/>
        </p:nvSpPr>
        <p:spPr bwMode="auto">
          <a:xfrm>
            <a:off x="11311289" y="6087796"/>
            <a:ext cx="371475" cy="501650"/>
          </a:xfrm>
          <a:prstGeom prst="rect">
            <a:avLst/>
          </a:prstGeom>
        </p:spPr>
        <p:style>
          <a:lnRef idx="0">
            <a:scrgbClr r="0" g="0" b="0"/>
          </a:lnRef>
          <a:fillRef idx="1001">
            <a:schemeClr val="dk2"/>
          </a:fillRef>
          <a:effectRef idx="0">
            <a:scrgbClr r="0" g="0" b="0"/>
          </a:effectRef>
          <a:fontRef idx="major"/>
        </p:style>
        <p:txBody>
          <a:bodyPr anchor="ctr"/>
          <a:lstStyle/>
          <a:p>
            <a:pPr algn="r" eaLnBrk="1" hangingPunct="1">
              <a:buFont typeface="Arial" panose="020B0604020202020204" pitchFamily="34" charset="0"/>
              <a:buNone/>
              <a:defRPr/>
            </a:pPr>
            <a:fld id="{E8D06449-02A0-4DF8-BF35-8C701E1FEAE2}" type="slidenum">
              <a:rPr lang="en-US" altLang="zh-CN" sz="1200" noProof="1" dirty="0">
                <a:solidFill>
                  <a:srgbClr val="FFFFFF"/>
                </a:solidFill>
                <a:latin typeface="Lato" panose="020F0502020204030203"/>
              </a:rPr>
            </a:fld>
            <a:endParaRPr lang="en-US" altLang="zh-CN" sz="1200" noProof="1">
              <a:solidFill>
                <a:srgbClr val="FFFFFF"/>
              </a:solidFill>
              <a:latin typeface="Lato" panose="020F0502020204030203"/>
            </a:endParaRPr>
          </a:p>
        </p:txBody>
      </p:sp>
      <p:sp>
        <p:nvSpPr>
          <p:cNvPr id="19" name="Line 6"/>
          <p:cNvSpPr>
            <a:spLocks noChangeShapeType="1"/>
          </p:cNvSpPr>
          <p:nvPr/>
        </p:nvSpPr>
        <p:spPr bwMode="auto">
          <a:xfrm flipV="1">
            <a:off x="-2" y="526120"/>
            <a:ext cx="3960000" cy="0"/>
          </a:xfrm>
          <a:prstGeom prst="line">
            <a:avLst/>
          </a:prstGeom>
          <a:noFill/>
          <a:ln w="6350">
            <a:solidFill>
              <a:srgbClr val="0070C0"/>
            </a:solidFill>
            <a:round/>
          </a:ln>
          <a:extLst>
            <a:ext uri="{909E8E84-426E-40DD-AFC4-6F175D3DCCD1}">
              <a14:hiddenFill xmlns:a14="http://schemas.microsoft.com/office/drawing/2010/main">
                <a:noFill/>
              </a14:hiddenFill>
            </a:ext>
          </a:extLst>
        </p:spPr>
        <p:txBody>
          <a:bodyPr/>
          <a:lstStyle/>
          <a:p>
            <a:endParaRPr lang="zh-CN" altLang="en-US"/>
          </a:p>
        </p:txBody>
      </p:sp>
      <p:sp>
        <p:nvSpPr>
          <p:cNvPr id="21" name="Line 6"/>
          <p:cNvSpPr>
            <a:spLocks noChangeShapeType="1"/>
          </p:cNvSpPr>
          <p:nvPr/>
        </p:nvSpPr>
        <p:spPr bwMode="auto">
          <a:xfrm flipV="1">
            <a:off x="8214588" y="505392"/>
            <a:ext cx="3960000" cy="0"/>
          </a:xfrm>
          <a:prstGeom prst="line">
            <a:avLst/>
          </a:prstGeom>
          <a:noFill/>
          <a:ln w="6350">
            <a:solidFill>
              <a:srgbClr val="0070C0"/>
            </a:solidFill>
            <a:round/>
          </a:ln>
          <a:extLst>
            <a:ext uri="{909E8E84-426E-40DD-AFC4-6F175D3DCCD1}">
              <a14:hiddenFill xmlns:a14="http://schemas.microsoft.com/office/drawing/2010/main">
                <a:noFill/>
              </a14:hiddenFill>
            </a:ext>
          </a:extLst>
        </p:spPr>
        <p:txBody>
          <a:bodyPr/>
          <a:lstStyle/>
          <a:p>
            <a:endParaRPr lang="zh-CN" altLang="en-US"/>
          </a:p>
        </p:txBody>
      </p:sp>
      <p:sp>
        <p:nvSpPr>
          <p:cNvPr id="5" name="矩形 4"/>
          <p:cNvSpPr/>
          <p:nvPr/>
        </p:nvSpPr>
        <p:spPr>
          <a:xfrm>
            <a:off x="1335722" y="1951359"/>
            <a:ext cx="9520555" cy="533288"/>
          </a:xfrm>
          <a:prstGeom prst="rect">
            <a:avLst/>
          </a:prstGeom>
          <a:ln>
            <a:solidFill>
              <a:srgbClr val="FF0000"/>
            </a:solidFill>
            <a:prstDash val="dash"/>
          </a:ln>
        </p:spPr>
        <p:txBody>
          <a:bodyPr wrap="none">
            <a:spAutoFit/>
          </a:bodyPr>
          <a:lstStyle/>
          <a:p>
            <a:pPr>
              <a:lnSpc>
                <a:spcPct val="110000"/>
              </a:lnSpc>
            </a:pPr>
            <a:r>
              <a:rPr lang="zh-CN" altLang="en-US" sz="2800" b="1" dirty="0">
                <a:latin typeface="微软雅黑" panose="020B0503020204020204" pitchFamily="34" charset="-122"/>
                <a:ea typeface="微软雅黑" panose="020B0503020204020204" pitchFamily="34" charset="-122"/>
              </a:rPr>
              <a:t>指普通股每股收益变动率相当于息税前利润变动率的倍数。</a:t>
            </a:r>
            <a:endParaRPr lang="en-US" altLang="zh-CN" sz="2800" b="1" dirty="0">
              <a:latin typeface="微软雅黑" panose="020B0503020204020204" pitchFamily="34" charset="-122"/>
              <a:ea typeface="微软雅黑" panose="020B0503020204020204" pitchFamily="34" charset="-122"/>
            </a:endParaRPr>
          </a:p>
        </p:txBody>
      </p:sp>
    </p:spTree>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9644"/>
                                        </p:tgtEl>
                                        <p:attrNameLst>
                                          <p:attrName>style.visibility</p:attrName>
                                        </p:attrNameLst>
                                      </p:cBhvr>
                                      <p:to>
                                        <p:strVal val="visible"/>
                                      </p:to>
                                    </p:set>
                                    <p:animEffect transition="in" filter="blinds(horizontal)">
                                      <p:cBhvr>
                                        <p:cTn id="7" dur="500"/>
                                        <p:tgtEl>
                                          <p:spTgt spid="6964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8" presetClass="entr" presetSubtype="16"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diamond(in)">
                                      <p:cBhvr>
                                        <p:cTn id="23" dur="2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wipe(down)">
                                      <p:cBhvr>
                                        <p:cTn id="2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44" grpId="0"/>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5"/>
          <p:cNvSpPr/>
          <p:nvPr/>
        </p:nvSpPr>
        <p:spPr bwMode="auto">
          <a:xfrm>
            <a:off x="5386918" y="3300413"/>
            <a:ext cx="1731433" cy="1212850"/>
          </a:xfrm>
          <a:prstGeom prst="hexagon">
            <a:avLst/>
          </a:prstGeom>
          <a:blipFill dpi="0" rotWithShape="1">
            <a:blip r:embed="rId1" cstate="print">
              <a:grayscl/>
            </a:blip>
            <a:srcRect/>
            <a:stretch>
              <a:fillRect/>
            </a:stretch>
          </a:blipFill>
          <a:ln w="28575">
            <a:noFill/>
          </a:ln>
        </p:spPr>
        <p:txBody>
          <a:bodyPr lIns="121808" tIns="60904" rIns="121808" bIns="60904"/>
          <a:lstStyle/>
          <a:p>
            <a:pPr>
              <a:buFontTx/>
              <a:buNone/>
              <a:defRPr/>
            </a:pPr>
            <a:endParaRPr lang="zh-CN" altLang="en-US" sz="2400" dirty="0">
              <a:solidFill>
                <a:schemeClr val="tx1">
                  <a:lumMod val="50000"/>
                  <a:lumOff val="50000"/>
                </a:schemeClr>
              </a:solidFill>
              <a:latin typeface="Arial" panose="020B0604020202020204" pitchFamily="34" charset="0"/>
              <a:ea typeface="宋体" panose="02010600030101010101" pitchFamily="2" charset="-122"/>
            </a:endParaRPr>
          </a:p>
        </p:txBody>
      </p:sp>
      <p:grpSp>
        <p:nvGrpSpPr>
          <p:cNvPr id="5" name="组合 14"/>
          <p:cNvGrpSpPr/>
          <p:nvPr/>
        </p:nvGrpSpPr>
        <p:grpSpPr bwMode="auto">
          <a:xfrm>
            <a:off x="3697818" y="2305050"/>
            <a:ext cx="1170516" cy="325438"/>
            <a:chOff x="3202299" y="1310370"/>
            <a:chExt cx="448676" cy="594360"/>
          </a:xfrm>
        </p:grpSpPr>
        <p:cxnSp>
          <p:nvCxnSpPr>
            <p:cNvPr id="16" name="直接连接符 15"/>
            <p:cNvCxnSpPr/>
            <p:nvPr/>
          </p:nvCxnSpPr>
          <p:spPr>
            <a:xfrm>
              <a:off x="3650975" y="1310370"/>
              <a:ext cx="0" cy="594360"/>
            </a:xfrm>
            <a:prstGeom prst="line">
              <a:avLst/>
            </a:prstGeom>
            <a:ln w="12700">
              <a:solidFill>
                <a:schemeClr val="tx1">
                  <a:lumMod val="65000"/>
                </a:schemeClr>
              </a:solidFill>
              <a:prstDash val="sysDot"/>
              <a:tailEnd type="oval" w="sm" len="sm"/>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flipH="1">
              <a:off x="3202299" y="1310370"/>
              <a:ext cx="447865" cy="0"/>
            </a:xfrm>
            <a:prstGeom prst="line">
              <a:avLst/>
            </a:prstGeom>
            <a:ln w="12700">
              <a:solidFill>
                <a:schemeClr val="tx1">
                  <a:lumMod val="65000"/>
                </a:schemeClr>
              </a:solidFill>
              <a:prstDash val="sysDot"/>
              <a:headEnd type="none" w="sm" len="sm"/>
              <a:tailEnd type="oval" w="sm" len="sm"/>
            </a:ln>
          </p:spPr>
          <p:style>
            <a:lnRef idx="1">
              <a:schemeClr val="accent1"/>
            </a:lnRef>
            <a:fillRef idx="0">
              <a:schemeClr val="accent1"/>
            </a:fillRef>
            <a:effectRef idx="0">
              <a:schemeClr val="accent1"/>
            </a:effectRef>
            <a:fontRef idx="minor">
              <a:schemeClr val="tx1"/>
            </a:fontRef>
          </p:style>
        </p:cxnSp>
      </p:grpSp>
      <p:grpSp>
        <p:nvGrpSpPr>
          <p:cNvPr id="6" name="组合 17"/>
          <p:cNvGrpSpPr/>
          <p:nvPr/>
        </p:nvGrpSpPr>
        <p:grpSpPr bwMode="auto">
          <a:xfrm>
            <a:off x="3657600" y="1746250"/>
            <a:ext cx="3649133" cy="884238"/>
            <a:chOff x="3262068" y="1310370"/>
            <a:chExt cx="388907" cy="594360"/>
          </a:xfrm>
        </p:grpSpPr>
        <p:cxnSp>
          <p:nvCxnSpPr>
            <p:cNvPr id="19" name="直接连接符 18"/>
            <p:cNvCxnSpPr/>
            <p:nvPr/>
          </p:nvCxnSpPr>
          <p:spPr>
            <a:xfrm>
              <a:off x="3650975" y="1310370"/>
              <a:ext cx="0" cy="594360"/>
            </a:xfrm>
            <a:prstGeom prst="line">
              <a:avLst/>
            </a:prstGeom>
            <a:ln w="12700">
              <a:solidFill>
                <a:schemeClr val="tx1">
                  <a:lumMod val="65000"/>
                </a:schemeClr>
              </a:solidFill>
              <a:prstDash val="sysDot"/>
              <a:headEnd type="none" w="sm" len="sm"/>
              <a:tailEnd type="oval" w="sm" len="sm"/>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H="1">
              <a:off x="3262068" y="1310370"/>
              <a:ext cx="388230" cy="0"/>
            </a:xfrm>
            <a:prstGeom prst="line">
              <a:avLst/>
            </a:prstGeom>
            <a:ln w="12700">
              <a:solidFill>
                <a:schemeClr val="tx1">
                  <a:lumMod val="65000"/>
                </a:schemeClr>
              </a:solidFill>
              <a:prstDash val="sysDot"/>
              <a:headEnd type="none" w="sm" len="sm"/>
              <a:tailEnd type="oval" w="sm" len="sm"/>
            </a:ln>
          </p:spPr>
          <p:style>
            <a:lnRef idx="1">
              <a:schemeClr val="accent1"/>
            </a:lnRef>
            <a:fillRef idx="0">
              <a:schemeClr val="accent1"/>
            </a:fillRef>
            <a:effectRef idx="0">
              <a:schemeClr val="accent1"/>
            </a:effectRef>
            <a:fontRef idx="minor">
              <a:schemeClr val="tx1"/>
            </a:fontRef>
          </p:style>
        </p:cxnSp>
      </p:grpSp>
      <p:grpSp>
        <p:nvGrpSpPr>
          <p:cNvPr id="7" name="组合 20"/>
          <p:cNvGrpSpPr/>
          <p:nvPr/>
        </p:nvGrpSpPr>
        <p:grpSpPr bwMode="auto">
          <a:xfrm flipV="1">
            <a:off x="3412067" y="5202239"/>
            <a:ext cx="1174751" cy="161925"/>
            <a:chOff x="3202300" y="1310370"/>
            <a:chExt cx="448675" cy="594360"/>
          </a:xfrm>
        </p:grpSpPr>
        <p:cxnSp>
          <p:nvCxnSpPr>
            <p:cNvPr id="32" name="直接连接符 31"/>
            <p:cNvCxnSpPr/>
            <p:nvPr/>
          </p:nvCxnSpPr>
          <p:spPr>
            <a:xfrm>
              <a:off x="3650975" y="1310370"/>
              <a:ext cx="0" cy="594360"/>
            </a:xfrm>
            <a:prstGeom prst="line">
              <a:avLst/>
            </a:prstGeom>
            <a:ln w="12700">
              <a:solidFill>
                <a:schemeClr val="tx1">
                  <a:lumMod val="65000"/>
                </a:schemeClr>
              </a:solidFill>
              <a:prstDash val="sysDot"/>
              <a:headEnd type="none" w="sm" len="sm"/>
              <a:tailEnd type="oval" w="sm" len="sm"/>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flipH="1" flipV="1">
              <a:off x="3202300" y="1310370"/>
              <a:ext cx="447866" cy="0"/>
            </a:xfrm>
            <a:prstGeom prst="line">
              <a:avLst/>
            </a:prstGeom>
            <a:ln w="12700">
              <a:solidFill>
                <a:schemeClr val="tx1">
                  <a:lumMod val="65000"/>
                </a:schemeClr>
              </a:solidFill>
              <a:prstDash val="sysDot"/>
              <a:tailEnd type="oval" w="sm" len="sm"/>
            </a:ln>
          </p:spPr>
          <p:style>
            <a:lnRef idx="1">
              <a:schemeClr val="accent1"/>
            </a:lnRef>
            <a:fillRef idx="0">
              <a:schemeClr val="accent1"/>
            </a:fillRef>
            <a:effectRef idx="0">
              <a:schemeClr val="accent1"/>
            </a:effectRef>
            <a:fontRef idx="minor">
              <a:schemeClr val="tx1"/>
            </a:fontRef>
          </p:style>
        </p:cxnSp>
      </p:grpSp>
      <p:sp>
        <p:nvSpPr>
          <p:cNvPr id="37" name="六边形 36"/>
          <p:cNvSpPr/>
          <p:nvPr/>
        </p:nvSpPr>
        <p:spPr>
          <a:xfrm>
            <a:off x="4163485" y="4065588"/>
            <a:ext cx="1407583" cy="1212850"/>
          </a:xfrm>
          <a:prstGeom prst="hexagon">
            <a:avLst/>
          </a:prstGeom>
          <a:solidFill>
            <a:srgbClr val="FFFF66"/>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r>
              <a:rPr lang="zh-CN" altLang="en-US" sz="2000" dirty="0">
                <a:solidFill>
                  <a:schemeClr val="tx1"/>
                </a:solidFill>
                <a:latin typeface="微软雅黑" panose="020B0503020204020204" pitchFamily="34" charset="-122"/>
                <a:ea typeface="微软雅黑" panose="020B0503020204020204" pitchFamily="34" charset="-122"/>
              </a:rPr>
              <a:t>留存</a:t>
            </a:r>
            <a:endParaRPr lang="en-US" altLang="zh-CN" sz="2000" dirty="0">
              <a:solidFill>
                <a:schemeClr val="tx1"/>
              </a:solidFill>
              <a:latin typeface="微软雅黑" panose="020B0503020204020204" pitchFamily="34" charset="-122"/>
              <a:ea typeface="微软雅黑" panose="020B0503020204020204" pitchFamily="34" charset="-122"/>
            </a:endParaRPr>
          </a:p>
          <a:p>
            <a:pPr algn="ctr">
              <a:buFontTx/>
              <a:buNone/>
              <a:defRPr/>
            </a:pPr>
            <a:r>
              <a:rPr lang="zh-CN" altLang="en-US" sz="2000" dirty="0">
                <a:solidFill>
                  <a:schemeClr val="tx1"/>
                </a:solidFill>
                <a:latin typeface="微软雅黑" panose="020B0503020204020204" pitchFamily="34" charset="-122"/>
                <a:ea typeface="微软雅黑" panose="020B0503020204020204" pitchFamily="34" charset="-122"/>
              </a:rPr>
              <a:t>收益</a:t>
            </a:r>
            <a:endParaRPr lang="zh-CN" altLang="en-US" sz="2000" dirty="0">
              <a:solidFill>
                <a:schemeClr val="tx1"/>
              </a:solidFill>
              <a:latin typeface="微软雅黑" panose="020B0503020204020204" pitchFamily="34" charset="-122"/>
              <a:ea typeface="微软雅黑" panose="020B0503020204020204" pitchFamily="34" charset="-122"/>
            </a:endParaRPr>
          </a:p>
        </p:txBody>
      </p:sp>
      <p:sp>
        <p:nvSpPr>
          <p:cNvPr id="38" name="六边形 37"/>
          <p:cNvSpPr/>
          <p:nvPr/>
        </p:nvSpPr>
        <p:spPr>
          <a:xfrm>
            <a:off x="6614585" y="4065588"/>
            <a:ext cx="1407583" cy="1212850"/>
          </a:xfrm>
          <a:prstGeom prst="hexagon">
            <a:avLst/>
          </a:prstGeom>
          <a:solidFill>
            <a:schemeClr val="accent4"/>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r>
              <a:rPr lang="zh-CN" altLang="en-US" sz="2000" dirty="0">
                <a:solidFill>
                  <a:schemeClr val="tx1"/>
                </a:solidFill>
                <a:latin typeface="微软雅黑" panose="020B0503020204020204" pitchFamily="34" charset="-122"/>
                <a:ea typeface="微软雅黑" panose="020B0503020204020204" pitchFamily="34" charset="-122"/>
              </a:rPr>
              <a:t>优先股</a:t>
            </a:r>
            <a:endParaRPr lang="zh-CN" altLang="en-US" sz="2000" dirty="0">
              <a:solidFill>
                <a:schemeClr val="tx1"/>
              </a:solidFill>
              <a:latin typeface="微软雅黑" panose="020B0503020204020204" pitchFamily="34" charset="-122"/>
              <a:ea typeface="微软雅黑" panose="020B0503020204020204" pitchFamily="34" charset="-122"/>
            </a:endParaRPr>
          </a:p>
        </p:txBody>
      </p:sp>
      <p:sp>
        <p:nvSpPr>
          <p:cNvPr id="39" name="六边形 38"/>
          <p:cNvSpPr/>
          <p:nvPr/>
        </p:nvSpPr>
        <p:spPr>
          <a:xfrm>
            <a:off x="4163485" y="2693988"/>
            <a:ext cx="1409700" cy="1212850"/>
          </a:xfrm>
          <a:prstGeom prst="hexagon">
            <a:avLst/>
          </a:prstGeom>
          <a:solidFill>
            <a:schemeClr val="accent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r>
              <a:rPr lang="zh-CN" altLang="en-US" sz="2000">
                <a:solidFill>
                  <a:srgbClr val="000000"/>
                </a:solidFill>
                <a:latin typeface="微软雅黑" panose="020B0503020204020204" pitchFamily="34" charset="-122"/>
                <a:ea typeface="微软雅黑" panose="020B0503020204020204" pitchFamily="34" charset="-122"/>
              </a:rPr>
              <a:t>银行</a:t>
            </a:r>
            <a:endParaRPr lang="en-US" altLang="zh-CN" sz="2000">
              <a:solidFill>
                <a:srgbClr val="000000"/>
              </a:solidFill>
              <a:latin typeface="微软雅黑" panose="020B0503020204020204" pitchFamily="34" charset="-122"/>
              <a:ea typeface="微软雅黑" panose="020B0503020204020204" pitchFamily="34" charset="-122"/>
            </a:endParaRPr>
          </a:p>
          <a:p>
            <a:pPr algn="ctr">
              <a:buFontTx/>
              <a:buNone/>
              <a:defRPr/>
            </a:pPr>
            <a:r>
              <a:rPr lang="zh-CN" altLang="en-US" sz="2000">
                <a:solidFill>
                  <a:srgbClr val="000000"/>
                </a:solidFill>
                <a:latin typeface="微软雅黑" panose="020B0503020204020204" pitchFamily="34" charset="-122"/>
                <a:ea typeface="微软雅黑" panose="020B0503020204020204" pitchFamily="34" charset="-122"/>
              </a:rPr>
              <a:t>借款</a:t>
            </a:r>
            <a:endParaRPr lang="zh-CN" altLang="en-US" sz="2000">
              <a:solidFill>
                <a:srgbClr val="000000"/>
              </a:solidFill>
              <a:latin typeface="微软雅黑" panose="020B0503020204020204" pitchFamily="34" charset="-122"/>
              <a:ea typeface="微软雅黑" panose="020B0503020204020204" pitchFamily="34" charset="-122"/>
            </a:endParaRPr>
          </a:p>
        </p:txBody>
      </p:sp>
      <p:sp>
        <p:nvSpPr>
          <p:cNvPr id="40" name="六边形 39"/>
          <p:cNvSpPr/>
          <p:nvPr/>
        </p:nvSpPr>
        <p:spPr>
          <a:xfrm>
            <a:off x="6614584" y="2693988"/>
            <a:ext cx="1405467" cy="1212850"/>
          </a:xfrm>
          <a:prstGeom prst="hexagon">
            <a:avLst/>
          </a:prstGeom>
          <a:solidFill>
            <a:srgbClr val="92D050"/>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r>
              <a:rPr lang="zh-CN" altLang="en-US" sz="2000" dirty="0">
                <a:solidFill>
                  <a:schemeClr val="bg1"/>
                </a:solidFill>
              </a:rPr>
              <a:t>融资</a:t>
            </a:r>
            <a:endParaRPr lang="en-US" altLang="zh-CN" sz="2000" dirty="0">
              <a:solidFill>
                <a:schemeClr val="bg1"/>
              </a:solidFill>
            </a:endParaRPr>
          </a:p>
          <a:p>
            <a:pPr algn="ctr">
              <a:buFontTx/>
              <a:buNone/>
              <a:defRPr/>
            </a:pPr>
            <a:r>
              <a:rPr lang="zh-CN" altLang="en-US" sz="2000" dirty="0">
                <a:solidFill>
                  <a:schemeClr val="bg1"/>
                </a:solidFill>
              </a:rPr>
              <a:t>租赁</a:t>
            </a:r>
            <a:endParaRPr lang="zh-CN" altLang="en-US" sz="2000" dirty="0">
              <a:solidFill>
                <a:schemeClr val="bg1"/>
              </a:solidFill>
            </a:endParaRPr>
          </a:p>
        </p:txBody>
      </p:sp>
      <p:sp>
        <p:nvSpPr>
          <p:cNvPr id="41" name="内容占位符 2"/>
          <p:cNvSpPr txBox="1"/>
          <p:nvPr/>
        </p:nvSpPr>
        <p:spPr bwMode="auto">
          <a:xfrm>
            <a:off x="334434" y="1408114"/>
            <a:ext cx="3390900"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08" tIns="60904" rIns="121808" bIns="60904"/>
          <a:lstStyle>
            <a:lvl1pPr defTabSz="685800" eaLnBrk="0" hangingPunct="0">
              <a:defRPr>
                <a:solidFill>
                  <a:schemeClr val="tx1"/>
                </a:solidFill>
                <a:latin typeface="Arial" panose="020B0604020202020204" pitchFamily="34" charset="0"/>
                <a:ea typeface="宋体" panose="02010600030101010101" pitchFamily="2" charset="-122"/>
              </a:defRPr>
            </a:lvl1pPr>
            <a:lvl2pPr marL="742950" indent="-285750" defTabSz="685800" eaLnBrk="0" hangingPunct="0">
              <a:defRPr>
                <a:solidFill>
                  <a:schemeClr val="tx1"/>
                </a:solidFill>
                <a:latin typeface="Arial" panose="020B0604020202020204" pitchFamily="34" charset="0"/>
                <a:ea typeface="宋体" panose="02010600030101010101" pitchFamily="2" charset="-122"/>
              </a:defRPr>
            </a:lvl2pPr>
            <a:lvl3pPr marL="1143000" indent="-228600" defTabSz="685800" eaLnBrk="0" hangingPunct="0">
              <a:defRPr>
                <a:solidFill>
                  <a:schemeClr val="tx1"/>
                </a:solidFill>
                <a:latin typeface="Arial" panose="020B0604020202020204" pitchFamily="34" charset="0"/>
                <a:ea typeface="宋体" panose="02010600030101010101" pitchFamily="2" charset="-122"/>
              </a:defRPr>
            </a:lvl3pPr>
            <a:lvl4pPr marL="1600200" indent="-228600" defTabSz="685800" eaLnBrk="0" hangingPunct="0">
              <a:defRPr>
                <a:solidFill>
                  <a:schemeClr val="tx1"/>
                </a:solidFill>
                <a:latin typeface="Arial" panose="020B0604020202020204" pitchFamily="34" charset="0"/>
                <a:ea typeface="宋体" panose="02010600030101010101" pitchFamily="2" charset="-122"/>
              </a:defRPr>
            </a:lvl4pPr>
            <a:lvl5pPr marL="2057400" indent="-228600" defTabSz="685800" eaLnBrk="0" hangingPunct="0">
              <a:defRPr>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20000"/>
              </a:lnSpc>
              <a:spcAft>
                <a:spcPts val="800"/>
              </a:spcAft>
            </a:pPr>
            <a:r>
              <a:rPr lang="zh-CN" altLang="en-US" sz="2800" b="1">
                <a:latin typeface="微软雅黑" panose="020B0503020204020204" pitchFamily="34" charset="-122"/>
                <a:ea typeface="微软雅黑" panose="020B0503020204020204" pitchFamily="34" charset="-122"/>
              </a:rPr>
              <a:t>个别资本成本</a:t>
            </a:r>
            <a:endParaRPr lang="zh-CN" altLang="en-US" sz="2800" b="1">
              <a:latin typeface="微软雅黑" panose="020B0503020204020204" pitchFamily="34" charset="-122"/>
              <a:ea typeface="微软雅黑" panose="020B0503020204020204" pitchFamily="34" charset="-122"/>
            </a:endParaRPr>
          </a:p>
        </p:txBody>
      </p:sp>
      <p:sp>
        <p:nvSpPr>
          <p:cNvPr id="42" name="内容占位符 2"/>
          <p:cNvSpPr txBox="1"/>
          <p:nvPr/>
        </p:nvSpPr>
        <p:spPr bwMode="auto">
          <a:xfrm>
            <a:off x="334433" y="2541589"/>
            <a:ext cx="3829051" cy="171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08" tIns="60904" rIns="121808" bIns="60904"/>
          <a:lstStyle>
            <a:lvl1pPr defTabSz="685800" eaLnBrk="0" hangingPunct="0">
              <a:defRPr>
                <a:solidFill>
                  <a:schemeClr val="tx1"/>
                </a:solidFill>
                <a:latin typeface="Arial" panose="020B0604020202020204" pitchFamily="34" charset="0"/>
                <a:ea typeface="宋体" panose="02010600030101010101" pitchFamily="2" charset="-122"/>
              </a:defRPr>
            </a:lvl1pPr>
            <a:lvl2pPr marL="742950" indent="-285750" defTabSz="685800" eaLnBrk="0" hangingPunct="0">
              <a:defRPr>
                <a:solidFill>
                  <a:schemeClr val="tx1"/>
                </a:solidFill>
                <a:latin typeface="Arial" panose="020B0604020202020204" pitchFamily="34" charset="0"/>
                <a:ea typeface="宋体" panose="02010600030101010101" pitchFamily="2" charset="-122"/>
              </a:defRPr>
            </a:lvl2pPr>
            <a:lvl3pPr marL="1143000" indent="-228600" defTabSz="685800" eaLnBrk="0" hangingPunct="0">
              <a:defRPr>
                <a:solidFill>
                  <a:schemeClr val="tx1"/>
                </a:solidFill>
                <a:latin typeface="Arial" panose="020B0604020202020204" pitchFamily="34" charset="0"/>
                <a:ea typeface="宋体" panose="02010600030101010101" pitchFamily="2" charset="-122"/>
              </a:defRPr>
            </a:lvl3pPr>
            <a:lvl4pPr marL="1600200" indent="-228600" defTabSz="685800" eaLnBrk="0" hangingPunct="0">
              <a:defRPr>
                <a:solidFill>
                  <a:schemeClr val="tx1"/>
                </a:solidFill>
                <a:latin typeface="Arial" panose="020B0604020202020204" pitchFamily="34" charset="0"/>
                <a:ea typeface="宋体" panose="02010600030101010101" pitchFamily="2" charset="-122"/>
              </a:defRPr>
            </a:lvl4pPr>
            <a:lvl5pPr marL="2057400" indent="-228600" defTabSz="685800" eaLnBrk="0" hangingPunct="0">
              <a:defRPr>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lnSpc>
                <a:spcPct val="130000"/>
              </a:lnSpc>
              <a:spcAft>
                <a:spcPts val="800"/>
              </a:spcAft>
            </a:pPr>
            <a:r>
              <a:rPr lang="zh-CN" altLang="zh-CN" sz="2000" b="1">
                <a:latin typeface="微软雅黑" panose="020B0503020204020204" pitchFamily="34" charset="-122"/>
                <a:ea typeface="微软雅黑" panose="020B0503020204020204" pitchFamily="34" charset="-122"/>
                <a:cs typeface="Times New Roman" panose="02020603050405020304" pitchFamily="18" charset="0"/>
              </a:rPr>
              <a:t>指单一融资方式的资本成本，包括银行借款</a:t>
            </a:r>
            <a:r>
              <a:rPr lang="zh-CN" altLang="en-US" sz="2000" b="1">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2000" b="1">
                <a:latin typeface="微软雅黑" panose="020B0503020204020204" pitchFamily="34" charset="-122"/>
                <a:ea typeface="微软雅黑" panose="020B0503020204020204" pitchFamily="34" charset="-122"/>
                <a:cs typeface="Times New Roman" panose="02020603050405020304" pitchFamily="18" charset="0"/>
              </a:rPr>
              <a:t>公司债券、普通股等</a:t>
            </a:r>
            <a:r>
              <a:rPr lang="zh-CN" altLang="en-US" sz="2000" b="1">
                <a:latin typeface="微软雅黑" panose="020B0503020204020204" pitchFamily="34" charset="-122"/>
                <a:ea typeface="微软雅黑" panose="020B0503020204020204" pitchFamily="34" charset="-122"/>
                <a:cs typeface="Times New Roman" panose="02020603050405020304" pitchFamily="18" charset="0"/>
              </a:rPr>
              <a:t>各种资本资本</a:t>
            </a:r>
            <a:r>
              <a:rPr lang="zh-CN" altLang="zh-CN" sz="2000" b="1">
                <a:latin typeface="微软雅黑" panose="020B0503020204020204" pitchFamily="34" charset="-122"/>
                <a:ea typeface="微软雅黑" panose="020B0503020204020204" pitchFamily="34" charset="-122"/>
                <a:cs typeface="Times New Roman" panose="02020603050405020304" pitchFamily="18" charset="0"/>
              </a:rPr>
              <a:t>成本</a:t>
            </a:r>
            <a:r>
              <a:rPr lang="zh-CN" altLang="en-US" sz="2000" b="1">
                <a:latin typeface="微软雅黑" panose="020B0503020204020204" pitchFamily="34" charset="-122"/>
                <a:ea typeface="微软雅黑" panose="020B0503020204020204" pitchFamily="34" charset="-122"/>
                <a:cs typeface="Times New Roman" panose="02020603050405020304" pitchFamily="18" charset="0"/>
              </a:rPr>
              <a:t>。</a:t>
            </a:r>
            <a:endParaRPr lang="zh-CN" altLang="en-US" sz="2000" b="1">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44" name="内容占位符 2"/>
          <p:cNvSpPr txBox="1"/>
          <p:nvPr/>
        </p:nvSpPr>
        <p:spPr bwMode="auto">
          <a:xfrm>
            <a:off x="8020051" y="4157664"/>
            <a:ext cx="4171949" cy="1684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21808" tIns="60904" rIns="121808" bIns="60904"/>
          <a:lstStyle>
            <a:lvl1pPr marL="177800" indent="-177800" defTabSz="685800" eaLnBrk="0" hangingPunct="0">
              <a:defRPr>
                <a:solidFill>
                  <a:schemeClr val="tx1"/>
                </a:solidFill>
                <a:latin typeface="Arial" panose="020B0604020202020204" pitchFamily="34" charset="0"/>
                <a:ea typeface="宋体" panose="02010600030101010101" pitchFamily="2" charset="-122"/>
              </a:defRPr>
            </a:lvl1pPr>
            <a:lvl2pPr marL="742950" indent="-285750" defTabSz="685800" eaLnBrk="0" hangingPunct="0">
              <a:defRPr>
                <a:solidFill>
                  <a:schemeClr val="tx1"/>
                </a:solidFill>
                <a:latin typeface="Arial" panose="020B0604020202020204" pitchFamily="34" charset="0"/>
                <a:ea typeface="宋体" panose="02010600030101010101" pitchFamily="2" charset="-122"/>
              </a:defRPr>
            </a:lvl2pPr>
            <a:lvl3pPr marL="1143000" indent="-228600" defTabSz="685800" eaLnBrk="0" hangingPunct="0">
              <a:defRPr>
                <a:solidFill>
                  <a:schemeClr val="tx1"/>
                </a:solidFill>
                <a:latin typeface="Arial" panose="020B0604020202020204" pitchFamily="34" charset="0"/>
                <a:ea typeface="宋体" panose="02010600030101010101" pitchFamily="2" charset="-122"/>
              </a:defRPr>
            </a:lvl3pPr>
            <a:lvl4pPr marL="1600200" indent="-228600" defTabSz="685800" eaLnBrk="0" hangingPunct="0">
              <a:defRPr>
                <a:solidFill>
                  <a:schemeClr val="tx1"/>
                </a:solidFill>
                <a:latin typeface="Arial" panose="020B0604020202020204" pitchFamily="34" charset="0"/>
                <a:ea typeface="宋体" panose="02010600030101010101" pitchFamily="2" charset="-122"/>
              </a:defRPr>
            </a:lvl4pPr>
            <a:lvl5pPr marL="2057400" indent="-228600" defTabSz="685800" eaLnBrk="0" hangingPunct="0">
              <a:defRPr>
                <a:solidFill>
                  <a:schemeClr val="tx1"/>
                </a:solidFill>
                <a:latin typeface="Arial" panose="020B0604020202020204" pitchFamily="34" charset="0"/>
                <a:ea typeface="宋体" panose="02010600030101010101" pitchFamily="2" charset="-122"/>
              </a:defRPr>
            </a:lvl5pPr>
            <a:lvl6pPr marL="2514600" indent="-228600" defTabSz="6858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defTabSz="6858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defTabSz="6858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defTabSz="6858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spcBef>
                <a:spcPts val="750"/>
              </a:spcBef>
            </a:pPr>
            <a:r>
              <a:rPr lang="zh-CN" altLang="zh-CN" sz="2000" b="1">
                <a:latin typeface="微软雅黑" panose="020B0503020204020204" pitchFamily="34" charset="-122"/>
                <a:ea typeface="微软雅黑" panose="020B0503020204020204" pitchFamily="34" charset="-122"/>
                <a:cs typeface="Times New Roman" panose="02020603050405020304" pitchFamily="18" charset="0"/>
              </a:rPr>
              <a:t>一种加权资本成本</a:t>
            </a:r>
            <a:r>
              <a:rPr lang="zh-CN" altLang="en-US" sz="2000" b="1">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2000" b="1">
                <a:latin typeface="微软雅黑" panose="020B0503020204020204" pitchFamily="34" charset="-122"/>
                <a:ea typeface="微软雅黑" panose="020B0503020204020204" pitchFamily="34" charset="-122"/>
                <a:cs typeface="Times New Roman" panose="02020603050405020304" pitchFamily="18" charset="0"/>
              </a:rPr>
              <a:t>是企</a:t>
            </a:r>
            <a:endParaRPr lang="zh-CN" altLang="en-US" sz="2000" b="1">
              <a:latin typeface="微软雅黑" panose="020B0503020204020204" pitchFamily="34" charset="-122"/>
              <a:ea typeface="微软雅黑" panose="020B0503020204020204" pitchFamily="34" charset="-122"/>
              <a:cs typeface="Times New Roman" panose="02020603050405020304" pitchFamily="18" charset="0"/>
            </a:endParaRPr>
          </a:p>
          <a:p>
            <a:pPr eaLnBrk="1" hangingPunct="1">
              <a:spcBef>
                <a:spcPts val="750"/>
              </a:spcBef>
            </a:pPr>
            <a:r>
              <a:rPr lang="zh-CN" altLang="zh-CN" sz="2000" b="1">
                <a:latin typeface="微软雅黑" panose="020B0503020204020204" pitchFamily="34" charset="-122"/>
                <a:ea typeface="微软雅黑" panose="020B0503020204020204" pitchFamily="34" charset="-122"/>
                <a:cs typeface="Times New Roman" panose="02020603050405020304" pitchFamily="18" charset="0"/>
              </a:rPr>
              <a:t>业全部长期资金的总成</a:t>
            </a:r>
            <a:endParaRPr lang="zh-CN" altLang="en-US" sz="2000" b="1">
              <a:latin typeface="微软雅黑" panose="020B0503020204020204" pitchFamily="34" charset="-122"/>
              <a:ea typeface="微软雅黑" panose="020B0503020204020204" pitchFamily="34" charset="-122"/>
              <a:cs typeface="Times New Roman" panose="02020603050405020304" pitchFamily="18" charset="0"/>
            </a:endParaRPr>
          </a:p>
          <a:p>
            <a:pPr eaLnBrk="1" hangingPunct="1">
              <a:spcBef>
                <a:spcPts val="750"/>
              </a:spcBef>
            </a:pPr>
            <a:r>
              <a:rPr lang="zh-CN" altLang="zh-CN" sz="2000" b="1">
                <a:latin typeface="微软雅黑" panose="020B0503020204020204" pitchFamily="34" charset="-122"/>
                <a:ea typeface="微软雅黑" panose="020B0503020204020204" pitchFamily="34" charset="-122"/>
                <a:cs typeface="Times New Roman" panose="02020603050405020304" pitchFamily="18" charset="0"/>
              </a:rPr>
              <a:t>本，是对个别资本成本率</a:t>
            </a:r>
            <a:endParaRPr lang="zh-CN" altLang="en-US" sz="2000" b="1">
              <a:latin typeface="微软雅黑" panose="020B0503020204020204" pitchFamily="34" charset="-122"/>
              <a:ea typeface="微软雅黑" panose="020B0503020204020204" pitchFamily="34" charset="-122"/>
              <a:cs typeface="Times New Roman" panose="02020603050405020304" pitchFamily="18" charset="0"/>
            </a:endParaRPr>
          </a:p>
          <a:p>
            <a:pPr eaLnBrk="1" hangingPunct="1">
              <a:spcBef>
                <a:spcPts val="750"/>
              </a:spcBef>
            </a:pPr>
            <a:r>
              <a:rPr lang="zh-CN" altLang="zh-CN" sz="2000" b="1">
                <a:latin typeface="微软雅黑" panose="020B0503020204020204" pitchFamily="34" charset="-122"/>
                <a:ea typeface="微软雅黑" panose="020B0503020204020204" pitchFamily="34" charset="-122"/>
                <a:cs typeface="Times New Roman" panose="02020603050405020304" pitchFamily="18" charset="0"/>
              </a:rPr>
              <a:t>进行加权平均确定的</a:t>
            </a:r>
            <a:r>
              <a:rPr lang="zh-CN" altLang="en-US" sz="2000" b="1">
                <a:latin typeface="微软雅黑" panose="020B0503020204020204" pitchFamily="34" charset="-122"/>
                <a:ea typeface="微软雅黑" panose="020B0503020204020204" pitchFamily="34" charset="-122"/>
                <a:cs typeface="Times New Roman" panose="02020603050405020304" pitchFamily="18" charset="0"/>
              </a:rPr>
              <a:t>。</a:t>
            </a:r>
            <a:endParaRPr lang="zh-CN" altLang="en-US" sz="2000" b="1">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74099" name="文本框 13"/>
          <p:cNvSpPr txBox="1">
            <a:spLocks noChangeArrowheads="1"/>
          </p:cNvSpPr>
          <p:nvPr/>
        </p:nvSpPr>
        <p:spPr bwMode="auto">
          <a:xfrm>
            <a:off x="8299451" y="3200401"/>
            <a:ext cx="326178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56" tIns="45678" rIns="91356" bIns="45678">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buFontTx/>
              <a:buNone/>
            </a:pPr>
            <a:r>
              <a:rPr lang="zh-CN" altLang="en-US" sz="2800" b="1">
                <a:latin typeface="微软雅黑" panose="020B0503020204020204" pitchFamily="34" charset="-122"/>
                <a:ea typeface="微软雅黑" panose="020B0503020204020204" pitchFamily="34" charset="-122"/>
                <a:cs typeface="Arial" panose="020B0604020202020204" pitchFamily="34" charset="0"/>
              </a:rPr>
              <a:t>综合资本成本</a:t>
            </a:r>
            <a:endParaRPr lang="zh-CN" altLang="en-US" sz="2800" b="1">
              <a:latin typeface="微软雅黑" panose="020B0503020204020204" pitchFamily="34" charset="-122"/>
              <a:ea typeface="微软雅黑" panose="020B0503020204020204" pitchFamily="34" charset="-122"/>
              <a:cs typeface="Arial" panose="020B0604020202020204" pitchFamily="34" charset="0"/>
            </a:endParaRPr>
          </a:p>
        </p:txBody>
      </p:sp>
      <p:sp>
        <p:nvSpPr>
          <p:cNvPr id="49" name="标题 4"/>
          <p:cNvSpPr txBox="1"/>
          <p:nvPr/>
        </p:nvSpPr>
        <p:spPr>
          <a:xfrm>
            <a:off x="838200" y="438151"/>
            <a:ext cx="10515600" cy="701731"/>
          </a:xfrm>
          <a:prstGeom prst="rect">
            <a:avLst/>
          </a:prstGeom>
        </p:spPr>
        <p:txBody>
          <a:bodyPr>
            <a:spAutoFit/>
          </a:bodyPr>
          <a:lstStyle/>
          <a:p>
            <a:pPr algn="ctr" fontAlgn="auto">
              <a:lnSpc>
                <a:spcPct val="90000"/>
              </a:lnSpc>
              <a:spcAft>
                <a:spcPts val="0"/>
              </a:spcAft>
              <a:defRPr/>
            </a:pPr>
            <a:r>
              <a:rPr lang="zh-CN" altLang="en-US" sz="4400" b="1" dirty="0">
                <a:solidFill>
                  <a:schemeClr val="bg2">
                    <a:lumMod val="50000"/>
                  </a:schemeClr>
                </a:solidFill>
                <a:latin typeface="微软雅黑" panose="020B0503020204020204" pitchFamily="34" charset="-122"/>
                <a:ea typeface="微软雅黑" panose="020B0503020204020204" pitchFamily="34" charset="-122"/>
              </a:rPr>
              <a:t> </a:t>
            </a:r>
            <a:r>
              <a:rPr lang="en-US" altLang="zh-CN" sz="4000" b="1" dirty="0">
                <a:solidFill>
                  <a:schemeClr val="bg2">
                    <a:lumMod val="50000"/>
                  </a:schemeClr>
                </a:solidFill>
                <a:latin typeface="微软雅黑" panose="020B0503020204020204" pitchFamily="34" charset="-122"/>
                <a:ea typeface="微软雅黑" panose="020B0503020204020204" pitchFamily="34" charset="-122"/>
              </a:rPr>
              <a:t>3. </a:t>
            </a:r>
            <a:r>
              <a:rPr lang="zh-CN" altLang="en-US" sz="4000" b="1" dirty="0">
                <a:solidFill>
                  <a:schemeClr val="bg2">
                    <a:lumMod val="50000"/>
                  </a:schemeClr>
                </a:solidFill>
                <a:latin typeface="微软雅黑" panose="020B0503020204020204" pitchFamily="34" charset="-122"/>
                <a:ea typeface="微软雅黑" panose="020B0503020204020204" pitchFamily="34" charset="-122"/>
              </a:rPr>
              <a:t>资本成本的种类</a:t>
            </a:r>
            <a:endParaRPr lang="zh-CN" altLang="en-US" sz="3200" b="1" dirty="0">
              <a:solidFill>
                <a:schemeClr val="bg2">
                  <a:lumMod val="50000"/>
                </a:schemeClr>
              </a:solidFill>
              <a:latin typeface="微软雅黑" panose="020B0503020204020204" pitchFamily="34" charset="-122"/>
              <a:ea typeface="微软雅黑" panose="020B0503020204020204" pitchFamily="34" charset="-122"/>
              <a:cs typeface="+mj-cs"/>
            </a:endParaRPr>
          </a:p>
        </p:txBody>
      </p:sp>
      <p:grpSp>
        <p:nvGrpSpPr>
          <p:cNvPr id="9231" name="组合 36"/>
          <p:cNvGrpSpPr/>
          <p:nvPr/>
        </p:nvGrpSpPr>
        <p:grpSpPr bwMode="auto">
          <a:xfrm>
            <a:off x="4656667" y="1139826"/>
            <a:ext cx="3968751" cy="138113"/>
            <a:chOff x="5357217" y="1143000"/>
            <a:chExt cx="1490133" cy="101600"/>
          </a:xfrm>
        </p:grpSpPr>
        <p:cxnSp>
          <p:nvCxnSpPr>
            <p:cNvPr id="51" name="Straight Connector 30"/>
            <p:cNvCxnSpPr/>
            <p:nvPr/>
          </p:nvCxnSpPr>
          <p:spPr>
            <a:xfrm>
              <a:off x="5357217" y="1143000"/>
              <a:ext cx="1490133"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31"/>
            <p:cNvCxnSpPr/>
            <p:nvPr/>
          </p:nvCxnSpPr>
          <p:spPr>
            <a:xfrm>
              <a:off x="5509807" y="1244600"/>
              <a:ext cx="1184954"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53" name="六边形 52"/>
          <p:cNvSpPr/>
          <p:nvPr/>
        </p:nvSpPr>
        <p:spPr>
          <a:xfrm>
            <a:off x="5386918" y="2027238"/>
            <a:ext cx="1407583" cy="1212850"/>
          </a:xfrm>
          <a:prstGeom prst="hexagon">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r>
              <a:rPr lang="zh-CN" altLang="en-US" sz="2000" dirty="0">
                <a:solidFill>
                  <a:schemeClr val="bg1"/>
                </a:solidFill>
                <a:latin typeface="微软雅黑" panose="020B0503020204020204" pitchFamily="34" charset="-122"/>
                <a:ea typeface="微软雅黑" panose="020B0503020204020204" pitchFamily="34" charset="-122"/>
              </a:rPr>
              <a:t>公司</a:t>
            </a:r>
            <a:endParaRPr lang="en-US" altLang="zh-CN" sz="2000" dirty="0">
              <a:solidFill>
                <a:schemeClr val="bg1"/>
              </a:solidFill>
              <a:latin typeface="微软雅黑" panose="020B0503020204020204" pitchFamily="34" charset="-122"/>
              <a:ea typeface="微软雅黑" panose="020B0503020204020204" pitchFamily="34" charset="-122"/>
            </a:endParaRPr>
          </a:p>
          <a:p>
            <a:pPr algn="ctr">
              <a:buFontTx/>
              <a:buNone/>
              <a:defRPr/>
            </a:pPr>
            <a:r>
              <a:rPr lang="zh-CN" altLang="en-US" sz="2000" dirty="0">
                <a:solidFill>
                  <a:schemeClr val="bg1"/>
                </a:solidFill>
                <a:latin typeface="微软雅黑" panose="020B0503020204020204" pitchFamily="34" charset="-122"/>
                <a:ea typeface="微软雅黑" panose="020B0503020204020204" pitchFamily="34" charset="-122"/>
              </a:rPr>
              <a:t>债券</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
        <p:nvSpPr>
          <p:cNvPr id="54" name="六边形 53"/>
          <p:cNvSpPr/>
          <p:nvPr/>
        </p:nvSpPr>
        <p:spPr>
          <a:xfrm>
            <a:off x="5401733" y="4737100"/>
            <a:ext cx="1407584" cy="1212850"/>
          </a:xfrm>
          <a:prstGeom prst="hexagon">
            <a:avLst/>
          </a:prstGeom>
          <a:solidFill>
            <a:srgbClr val="FFC000"/>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r>
              <a:rPr lang="zh-CN" altLang="en-US" sz="2000" dirty="0">
                <a:solidFill>
                  <a:schemeClr val="tx1"/>
                </a:solidFill>
                <a:latin typeface="微软雅黑" panose="020B0503020204020204" pitchFamily="34" charset="-122"/>
                <a:ea typeface="微软雅黑" panose="020B0503020204020204" pitchFamily="34" charset="-122"/>
              </a:rPr>
              <a:t>普通股</a:t>
            </a:r>
            <a:endParaRPr lang="zh-CN" altLang="en-US" sz="2000" dirty="0">
              <a:solidFill>
                <a:schemeClr val="tx1"/>
              </a:solidFill>
              <a:latin typeface="微软雅黑" panose="020B0503020204020204" pitchFamily="34" charset="-122"/>
              <a:ea typeface="微软雅黑" panose="020B0503020204020204" pitchFamily="34" charset="-122"/>
            </a:endParaRPr>
          </a:p>
        </p:txBody>
      </p:sp>
      <p:grpSp>
        <p:nvGrpSpPr>
          <p:cNvPr id="55" name="组合 20"/>
          <p:cNvGrpSpPr/>
          <p:nvPr/>
        </p:nvGrpSpPr>
        <p:grpSpPr bwMode="auto">
          <a:xfrm flipV="1">
            <a:off x="3399367" y="5695950"/>
            <a:ext cx="2171700" cy="158750"/>
            <a:chOff x="3202300" y="1310370"/>
            <a:chExt cx="448675" cy="594360"/>
          </a:xfrm>
        </p:grpSpPr>
        <p:cxnSp>
          <p:nvCxnSpPr>
            <p:cNvPr id="56" name="直接连接符 55"/>
            <p:cNvCxnSpPr/>
            <p:nvPr/>
          </p:nvCxnSpPr>
          <p:spPr>
            <a:xfrm>
              <a:off x="3650975" y="1310370"/>
              <a:ext cx="0" cy="594360"/>
            </a:xfrm>
            <a:prstGeom prst="line">
              <a:avLst/>
            </a:prstGeom>
            <a:ln w="12700">
              <a:solidFill>
                <a:schemeClr val="tx1">
                  <a:lumMod val="65000"/>
                </a:schemeClr>
              </a:solidFill>
              <a:prstDash val="sysDot"/>
              <a:headEnd type="none" w="sm" len="sm"/>
              <a:tailEnd type="oval" w="sm" len="sm"/>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flipH="1" flipV="1">
              <a:off x="3202300" y="1310370"/>
              <a:ext cx="447800" cy="0"/>
            </a:xfrm>
            <a:prstGeom prst="line">
              <a:avLst/>
            </a:prstGeom>
            <a:ln w="12700">
              <a:solidFill>
                <a:schemeClr val="tx1">
                  <a:lumMod val="65000"/>
                </a:schemeClr>
              </a:solidFill>
              <a:prstDash val="sysDot"/>
              <a:tailEnd type="oval" w="sm" len="sm"/>
            </a:ln>
          </p:spPr>
          <p:style>
            <a:lnRef idx="1">
              <a:schemeClr val="accent1"/>
            </a:lnRef>
            <a:fillRef idx="0">
              <a:schemeClr val="accent1"/>
            </a:fillRef>
            <a:effectRef idx="0">
              <a:schemeClr val="accent1"/>
            </a:effectRef>
            <a:fontRef idx="minor">
              <a:schemeClr val="tx1"/>
            </a:fontRef>
          </p:style>
        </p:cxnSp>
      </p:grpSp>
      <p:grpSp>
        <p:nvGrpSpPr>
          <p:cNvPr id="58" name="组合 20"/>
          <p:cNvGrpSpPr/>
          <p:nvPr/>
        </p:nvGrpSpPr>
        <p:grpSpPr bwMode="auto">
          <a:xfrm flipV="1">
            <a:off x="3384551" y="5354638"/>
            <a:ext cx="4030133" cy="855662"/>
            <a:chOff x="3202300" y="1310370"/>
            <a:chExt cx="448675" cy="594360"/>
          </a:xfrm>
        </p:grpSpPr>
        <p:cxnSp>
          <p:nvCxnSpPr>
            <p:cNvPr id="59" name="直接连接符 58"/>
            <p:cNvCxnSpPr/>
            <p:nvPr/>
          </p:nvCxnSpPr>
          <p:spPr>
            <a:xfrm>
              <a:off x="3650975" y="1310370"/>
              <a:ext cx="0" cy="594360"/>
            </a:xfrm>
            <a:prstGeom prst="line">
              <a:avLst/>
            </a:prstGeom>
            <a:ln w="12700">
              <a:solidFill>
                <a:schemeClr val="tx1">
                  <a:lumMod val="65000"/>
                </a:schemeClr>
              </a:solidFill>
              <a:prstDash val="sysDot"/>
              <a:headEnd type="none" w="sm" len="sm"/>
              <a:tailEnd type="oval" w="sm" len="sm"/>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flipH="1" flipV="1">
              <a:off x="3202300" y="1310370"/>
              <a:ext cx="447968" cy="0"/>
            </a:xfrm>
            <a:prstGeom prst="line">
              <a:avLst/>
            </a:prstGeom>
            <a:ln w="12700">
              <a:solidFill>
                <a:schemeClr val="tx1">
                  <a:lumMod val="65000"/>
                </a:schemeClr>
              </a:solidFill>
              <a:prstDash val="sysDot"/>
              <a:tailEnd type="oval" w="sm" len="sm"/>
            </a:ln>
          </p:spPr>
          <p:style>
            <a:lnRef idx="1">
              <a:schemeClr val="accent1"/>
            </a:lnRef>
            <a:fillRef idx="0">
              <a:schemeClr val="accent1"/>
            </a:fillRef>
            <a:effectRef idx="0">
              <a:schemeClr val="accent1"/>
            </a:effectRef>
            <a:fontRef idx="minor">
              <a:schemeClr val="tx1"/>
            </a:fontRef>
          </p:style>
        </p:cxnSp>
      </p:grpSp>
      <p:grpSp>
        <p:nvGrpSpPr>
          <p:cNvPr id="61" name="组合 14"/>
          <p:cNvGrpSpPr/>
          <p:nvPr/>
        </p:nvGrpSpPr>
        <p:grpSpPr bwMode="auto">
          <a:xfrm>
            <a:off x="3672418" y="1965326"/>
            <a:ext cx="2017183" cy="219075"/>
            <a:chOff x="3202299" y="1310370"/>
            <a:chExt cx="448676" cy="594360"/>
          </a:xfrm>
        </p:grpSpPr>
        <p:cxnSp>
          <p:nvCxnSpPr>
            <p:cNvPr id="62" name="直接连接符 61"/>
            <p:cNvCxnSpPr/>
            <p:nvPr/>
          </p:nvCxnSpPr>
          <p:spPr>
            <a:xfrm>
              <a:off x="3650975" y="1310370"/>
              <a:ext cx="0" cy="594360"/>
            </a:xfrm>
            <a:prstGeom prst="line">
              <a:avLst/>
            </a:prstGeom>
            <a:ln w="12700">
              <a:solidFill>
                <a:schemeClr val="tx1">
                  <a:lumMod val="65000"/>
                </a:schemeClr>
              </a:solidFill>
              <a:prstDash val="sysDot"/>
              <a:tailEnd type="oval" w="sm" len="sm"/>
            </a:ln>
          </p:spPr>
          <p:style>
            <a:lnRef idx="1">
              <a:schemeClr val="accent1"/>
            </a:lnRef>
            <a:fillRef idx="0">
              <a:schemeClr val="accent1"/>
            </a:fillRef>
            <a:effectRef idx="0">
              <a:schemeClr val="accent1"/>
            </a:effectRef>
            <a:fontRef idx="minor">
              <a:schemeClr val="tx1"/>
            </a:fontRef>
          </p:style>
        </p:cxnSp>
        <p:cxnSp>
          <p:nvCxnSpPr>
            <p:cNvPr id="63" name="直接连接符 62"/>
            <p:cNvCxnSpPr/>
            <p:nvPr/>
          </p:nvCxnSpPr>
          <p:spPr>
            <a:xfrm flipH="1">
              <a:off x="3202299" y="1310370"/>
              <a:ext cx="447734" cy="0"/>
            </a:xfrm>
            <a:prstGeom prst="line">
              <a:avLst/>
            </a:prstGeom>
            <a:ln w="12700">
              <a:solidFill>
                <a:schemeClr val="tx1">
                  <a:lumMod val="65000"/>
                </a:schemeClr>
              </a:solidFill>
              <a:prstDash val="sysDot"/>
              <a:headEnd type="none" w="sm" len="sm"/>
              <a:tailEnd type="oval" w="sm" len="sm"/>
            </a:ln>
          </p:spPr>
          <p:style>
            <a:lnRef idx="1">
              <a:schemeClr val="accent1"/>
            </a:lnRef>
            <a:fillRef idx="0">
              <a:schemeClr val="accent1"/>
            </a:fillRef>
            <a:effectRef idx="0">
              <a:schemeClr val="accent1"/>
            </a:effectRef>
            <a:fontRef idx="minor">
              <a:schemeClr val="tx1"/>
            </a:fontRef>
          </p:style>
        </p:cxnSp>
      </p:grpSp>
      <p:cxnSp>
        <p:nvCxnSpPr>
          <p:cNvPr id="69" name="直接箭头连接符 68"/>
          <p:cNvCxnSpPr>
            <a:stCxn id="14" idx="2"/>
          </p:cNvCxnSpPr>
          <p:nvPr/>
        </p:nvCxnSpPr>
        <p:spPr>
          <a:xfrm>
            <a:off x="7118351" y="3906838"/>
            <a:ext cx="2004483" cy="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1" name="矩形 70"/>
          <p:cNvSpPr/>
          <p:nvPr/>
        </p:nvSpPr>
        <p:spPr>
          <a:xfrm>
            <a:off x="5554134" y="3722689"/>
            <a:ext cx="1109133" cy="460375"/>
          </a:xfrm>
          <a:prstGeom prst="rect">
            <a:avLst/>
          </a:prstGeom>
        </p:spPr>
        <p:txBody>
          <a:bodyPr wrap="none">
            <a:spAutoFit/>
          </a:bodyPr>
          <a:lstStyle/>
          <a:p>
            <a:pPr>
              <a:buFontTx/>
              <a:buNone/>
              <a:defRPr/>
            </a:pPr>
            <a:r>
              <a:rPr lang="zh-CN" altLang="en-US" sz="2400" b="1" kern="1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总</a:t>
            </a:r>
            <a:r>
              <a:rPr lang="zh-CN" altLang="zh-CN" sz="2400" b="1" kern="1000" dirty="0">
                <a:solidFill>
                  <a:srgbClr val="FF0000"/>
                </a:solidFill>
                <a:latin typeface="微软雅黑" panose="020B0503020204020204" pitchFamily="34" charset="-122"/>
                <a:ea typeface="微软雅黑" panose="020B0503020204020204" pitchFamily="34" charset="-122"/>
                <a:cs typeface="Times New Roman" panose="02020603050405020304" pitchFamily="18" charset="0"/>
              </a:rPr>
              <a:t>资金</a:t>
            </a:r>
            <a:endParaRPr lang="zh-CN" altLang="en-US" sz="2400" b="1" dirty="0">
              <a:solidFill>
                <a:srgbClr val="FF0000"/>
              </a:solidFill>
              <a:latin typeface="微软雅黑" panose="020B0503020204020204" pitchFamily="34" charset="-122"/>
              <a:ea typeface="微软雅黑" panose="020B0503020204020204" pitchFamily="34" charset="-122"/>
            </a:endParaRPr>
          </a:p>
        </p:txBody>
      </p:sp>
    </p:spTree>
  </p:cSld>
  <p:clrMapOvr>
    <a:masterClrMapping/>
  </p:clrMapOvr>
  <p:transition advTm="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300" fill="hold"/>
                                        <p:tgtEl>
                                          <p:spTgt spid="14"/>
                                        </p:tgtEl>
                                        <p:attrNameLst>
                                          <p:attrName>ppt_w</p:attrName>
                                        </p:attrNameLst>
                                      </p:cBhvr>
                                      <p:tavLst>
                                        <p:tav tm="0">
                                          <p:val>
                                            <p:fltVal val="0"/>
                                          </p:val>
                                        </p:tav>
                                        <p:tav tm="100000">
                                          <p:val>
                                            <p:strVal val="#ppt_w"/>
                                          </p:val>
                                        </p:tav>
                                      </p:tavLst>
                                    </p:anim>
                                    <p:anim calcmode="lin" valueType="num">
                                      <p:cBhvr>
                                        <p:cTn id="8" dur="300" fill="hold"/>
                                        <p:tgtEl>
                                          <p:spTgt spid="14"/>
                                        </p:tgtEl>
                                        <p:attrNameLst>
                                          <p:attrName>ppt_h</p:attrName>
                                        </p:attrNameLst>
                                      </p:cBhvr>
                                      <p:tavLst>
                                        <p:tav tm="0">
                                          <p:val>
                                            <p:fltVal val="0"/>
                                          </p:val>
                                        </p:tav>
                                        <p:tav tm="100000">
                                          <p:val>
                                            <p:strVal val="#ppt_h"/>
                                          </p:val>
                                        </p:tav>
                                      </p:tavLst>
                                    </p:anim>
                                    <p:animEffect transition="in" filter="fade">
                                      <p:cBhvr>
                                        <p:cTn id="9" dur="300"/>
                                        <p:tgtEl>
                                          <p:spTgt spid="14"/>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p:cTn id="13" dur="250" fill="hold"/>
                                        <p:tgtEl>
                                          <p:spTgt spid="39"/>
                                        </p:tgtEl>
                                        <p:attrNameLst>
                                          <p:attrName>ppt_w</p:attrName>
                                        </p:attrNameLst>
                                      </p:cBhvr>
                                      <p:tavLst>
                                        <p:tav tm="0">
                                          <p:val>
                                            <p:fltVal val="0"/>
                                          </p:val>
                                        </p:tav>
                                        <p:tav tm="100000">
                                          <p:val>
                                            <p:strVal val="#ppt_w"/>
                                          </p:val>
                                        </p:tav>
                                      </p:tavLst>
                                    </p:anim>
                                    <p:anim calcmode="lin" valueType="num">
                                      <p:cBhvr>
                                        <p:cTn id="14" dur="250" fill="hold"/>
                                        <p:tgtEl>
                                          <p:spTgt spid="39"/>
                                        </p:tgtEl>
                                        <p:attrNameLst>
                                          <p:attrName>ppt_h</p:attrName>
                                        </p:attrNameLst>
                                      </p:cBhvr>
                                      <p:tavLst>
                                        <p:tav tm="0">
                                          <p:val>
                                            <p:fltVal val="0"/>
                                          </p:val>
                                        </p:tav>
                                        <p:tav tm="100000">
                                          <p:val>
                                            <p:strVal val="#ppt_h"/>
                                          </p:val>
                                        </p:tav>
                                      </p:tavLst>
                                    </p:anim>
                                    <p:animEffect transition="in" filter="fade">
                                      <p:cBhvr>
                                        <p:cTn id="15" dur="250"/>
                                        <p:tgtEl>
                                          <p:spTgt spid="39"/>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 calcmode="lin" valueType="num">
                                      <p:cBhvr>
                                        <p:cTn id="18" dur="250" fill="hold"/>
                                        <p:tgtEl>
                                          <p:spTgt spid="38"/>
                                        </p:tgtEl>
                                        <p:attrNameLst>
                                          <p:attrName>ppt_w</p:attrName>
                                        </p:attrNameLst>
                                      </p:cBhvr>
                                      <p:tavLst>
                                        <p:tav tm="0">
                                          <p:val>
                                            <p:fltVal val="0"/>
                                          </p:val>
                                        </p:tav>
                                        <p:tav tm="100000">
                                          <p:val>
                                            <p:strVal val="#ppt_w"/>
                                          </p:val>
                                        </p:tav>
                                      </p:tavLst>
                                    </p:anim>
                                    <p:anim calcmode="lin" valueType="num">
                                      <p:cBhvr>
                                        <p:cTn id="19" dur="250" fill="hold"/>
                                        <p:tgtEl>
                                          <p:spTgt spid="38"/>
                                        </p:tgtEl>
                                        <p:attrNameLst>
                                          <p:attrName>ppt_h</p:attrName>
                                        </p:attrNameLst>
                                      </p:cBhvr>
                                      <p:tavLst>
                                        <p:tav tm="0">
                                          <p:val>
                                            <p:fltVal val="0"/>
                                          </p:val>
                                        </p:tav>
                                        <p:tav tm="100000">
                                          <p:val>
                                            <p:strVal val="#ppt_h"/>
                                          </p:val>
                                        </p:tav>
                                      </p:tavLst>
                                    </p:anim>
                                    <p:animEffect transition="in" filter="fade">
                                      <p:cBhvr>
                                        <p:cTn id="20" dur="250"/>
                                        <p:tgtEl>
                                          <p:spTgt spid="38"/>
                                        </p:tgtEl>
                                      </p:cBhvr>
                                    </p:animEffect>
                                  </p:childTnLst>
                                </p:cTn>
                              </p:par>
                            </p:childTnLst>
                          </p:cTn>
                        </p:par>
                        <p:par>
                          <p:cTn id="21" fill="hold">
                            <p:stCondLst>
                              <p:cond delay="1000"/>
                            </p:stCondLst>
                            <p:childTnLst>
                              <p:par>
                                <p:cTn id="22" presetID="53" presetClass="entr" presetSubtype="16" fill="hold" grpId="0" nodeType="afterEffect">
                                  <p:stCondLst>
                                    <p:cond delay="0"/>
                                  </p:stCondLst>
                                  <p:childTnLst>
                                    <p:set>
                                      <p:cBhvr>
                                        <p:cTn id="23" dur="1" fill="hold">
                                          <p:stCondLst>
                                            <p:cond delay="0"/>
                                          </p:stCondLst>
                                        </p:cTn>
                                        <p:tgtEl>
                                          <p:spTgt spid="37"/>
                                        </p:tgtEl>
                                        <p:attrNameLst>
                                          <p:attrName>style.visibility</p:attrName>
                                        </p:attrNameLst>
                                      </p:cBhvr>
                                      <p:to>
                                        <p:strVal val="visible"/>
                                      </p:to>
                                    </p:set>
                                    <p:anim calcmode="lin" valueType="num">
                                      <p:cBhvr>
                                        <p:cTn id="24" dur="250" fill="hold"/>
                                        <p:tgtEl>
                                          <p:spTgt spid="37"/>
                                        </p:tgtEl>
                                        <p:attrNameLst>
                                          <p:attrName>ppt_w</p:attrName>
                                        </p:attrNameLst>
                                      </p:cBhvr>
                                      <p:tavLst>
                                        <p:tav tm="0">
                                          <p:val>
                                            <p:fltVal val="0"/>
                                          </p:val>
                                        </p:tav>
                                        <p:tav tm="100000">
                                          <p:val>
                                            <p:strVal val="#ppt_w"/>
                                          </p:val>
                                        </p:tav>
                                      </p:tavLst>
                                    </p:anim>
                                    <p:anim calcmode="lin" valueType="num">
                                      <p:cBhvr>
                                        <p:cTn id="25" dur="250" fill="hold"/>
                                        <p:tgtEl>
                                          <p:spTgt spid="37"/>
                                        </p:tgtEl>
                                        <p:attrNameLst>
                                          <p:attrName>ppt_h</p:attrName>
                                        </p:attrNameLst>
                                      </p:cBhvr>
                                      <p:tavLst>
                                        <p:tav tm="0">
                                          <p:val>
                                            <p:fltVal val="0"/>
                                          </p:val>
                                        </p:tav>
                                        <p:tav tm="100000">
                                          <p:val>
                                            <p:strVal val="#ppt_h"/>
                                          </p:val>
                                        </p:tav>
                                      </p:tavLst>
                                    </p:anim>
                                    <p:animEffect transition="in" filter="fade">
                                      <p:cBhvr>
                                        <p:cTn id="26" dur="250"/>
                                        <p:tgtEl>
                                          <p:spTgt spid="37"/>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40"/>
                                        </p:tgtEl>
                                        <p:attrNameLst>
                                          <p:attrName>style.visibility</p:attrName>
                                        </p:attrNameLst>
                                      </p:cBhvr>
                                      <p:to>
                                        <p:strVal val="visible"/>
                                      </p:to>
                                    </p:set>
                                    <p:anim calcmode="lin" valueType="num">
                                      <p:cBhvr>
                                        <p:cTn id="29" dur="250" fill="hold"/>
                                        <p:tgtEl>
                                          <p:spTgt spid="40"/>
                                        </p:tgtEl>
                                        <p:attrNameLst>
                                          <p:attrName>ppt_w</p:attrName>
                                        </p:attrNameLst>
                                      </p:cBhvr>
                                      <p:tavLst>
                                        <p:tav tm="0">
                                          <p:val>
                                            <p:fltVal val="0"/>
                                          </p:val>
                                        </p:tav>
                                        <p:tav tm="100000">
                                          <p:val>
                                            <p:strVal val="#ppt_w"/>
                                          </p:val>
                                        </p:tav>
                                      </p:tavLst>
                                    </p:anim>
                                    <p:anim calcmode="lin" valueType="num">
                                      <p:cBhvr>
                                        <p:cTn id="30" dur="250" fill="hold"/>
                                        <p:tgtEl>
                                          <p:spTgt spid="40"/>
                                        </p:tgtEl>
                                        <p:attrNameLst>
                                          <p:attrName>ppt_h</p:attrName>
                                        </p:attrNameLst>
                                      </p:cBhvr>
                                      <p:tavLst>
                                        <p:tav tm="0">
                                          <p:val>
                                            <p:fltVal val="0"/>
                                          </p:val>
                                        </p:tav>
                                        <p:tav tm="100000">
                                          <p:val>
                                            <p:strVal val="#ppt_h"/>
                                          </p:val>
                                        </p:tav>
                                      </p:tavLst>
                                    </p:anim>
                                    <p:animEffect transition="in" filter="fade">
                                      <p:cBhvr>
                                        <p:cTn id="31" dur="250"/>
                                        <p:tgtEl>
                                          <p:spTgt spid="40"/>
                                        </p:tgtEl>
                                      </p:cBhvr>
                                    </p:animEffect>
                                  </p:childTnLst>
                                </p:cTn>
                              </p:par>
                            </p:childTnLst>
                          </p:cTn>
                        </p:par>
                        <p:par>
                          <p:cTn id="32" fill="hold">
                            <p:stCondLst>
                              <p:cond delay="1500"/>
                            </p:stCondLst>
                            <p:childTnLst>
                              <p:par>
                                <p:cTn id="33" presetID="22" presetClass="entr" presetSubtype="8"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wipe(left)">
                                      <p:cBhvr>
                                        <p:cTn id="35" dur="300"/>
                                        <p:tgtEl>
                                          <p:spTgt spid="6"/>
                                        </p:tgtEl>
                                      </p:cBhvr>
                                    </p:animEffect>
                                  </p:childTnLst>
                                </p:cTn>
                              </p:par>
                            </p:childTnLst>
                          </p:cTn>
                        </p:par>
                        <p:par>
                          <p:cTn id="36" fill="hold">
                            <p:stCondLst>
                              <p:cond delay="2000"/>
                            </p:stCondLst>
                            <p:childTnLst>
                              <p:par>
                                <p:cTn id="37" presetID="22" presetClass="entr" presetSubtype="2" fill="hold" nodeType="after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right)">
                                      <p:cBhvr>
                                        <p:cTn id="39" dur="300"/>
                                        <p:tgtEl>
                                          <p:spTgt spid="5"/>
                                        </p:tgtEl>
                                      </p:cBhvr>
                                    </p:animEffect>
                                  </p:childTnLst>
                                </p:cTn>
                              </p:par>
                            </p:childTnLst>
                          </p:cTn>
                        </p:par>
                        <p:par>
                          <p:cTn id="40" fill="hold">
                            <p:stCondLst>
                              <p:cond delay="2500"/>
                            </p:stCondLst>
                            <p:childTnLst>
                              <p:par>
                                <p:cTn id="41" presetID="22" presetClass="entr" presetSubtype="2" fill="hold" nodeType="after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right)">
                                      <p:cBhvr>
                                        <p:cTn id="43" dur="300"/>
                                        <p:tgtEl>
                                          <p:spTgt spid="7"/>
                                        </p:tgtEl>
                                      </p:cBhvr>
                                    </p:animEffect>
                                  </p:childTnLst>
                                </p:cTn>
                              </p:par>
                            </p:childTnLst>
                          </p:cTn>
                        </p:par>
                        <p:par>
                          <p:cTn id="44" fill="hold">
                            <p:stCondLst>
                              <p:cond delay="3000"/>
                            </p:stCondLst>
                            <p:childTnLst>
                              <p:par>
                                <p:cTn id="45" presetID="2" presetClass="entr" presetSubtype="8" fill="hold" grpId="0" nodeType="afterEffect">
                                  <p:stCondLst>
                                    <p:cond delay="0"/>
                                  </p:stCondLst>
                                  <p:childTnLst>
                                    <p:set>
                                      <p:cBhvr>
                                        <p:cTn id="46" dur="1" fill="hold">
                                          <p:stCondLst>
                                            <p:cond delay="0"/>
                                          </p:stCondLst>
                                        </p:cTn>
                                        <p:tgtEl>
                                          <p:spTgt spid="41"/>
                                        </p:tgtEl>
                                        <p:attrNameLst>
                                          <p:attrName>style.visibility</p:attrName>
                                        </p:attrNameLst>
                                      </p:cBhvr>
                                      <p:to>
                                        <p:strVal val="visible"/>
                                      </p:to>
                                    </p:set>
                                    <p:anim calcmode="lin" valueType="num">
                                      <p:cBhvr additive="base">
                                        <p:cTn id="47" dur="250" fill="hold"/>
                                        <p:tgtEl>
                                          <p:spTgt spid="41"/>
                                        </p:tgtEl>
                                        <p:attrNameLst>
                                          <p:attrName>ppt_x</p:attrName>
                                        </p:attrNameLst>
                                      </p:cBhvr>
                                      <p:tavLst>
                                        <p:tav tm="0">
                                          <p:val>
                                            <p:strVal val="0-#ppt_w/2"/>
                                          </p:val>
                                        </p:tav>
                                        <p:tav tm="100000">
                                          <p:val>
                                            <p:strVal val="#ppt_x"/>
                                          </p:val>
                                        </p:tav>
                                      </p:tavLst>
                                    </p:anim>
                                    <p:anim calcmode="lin" valueType="num">
                                      <p:cBhvr additive="base">
                                        <p:cTn id="48" dur="250" fill="hold"/>
                                        <p:tgtEl>
                                          <p:spTgt spid="41"/>
                                        </p:tgtEl>
                                        <p:attrNameLst>
                                          <p:attrName>ppt_y</p:attrName>
                                        </p:attrNameLst>
                                      </p:cBhvr>
                                      <p:tavLst>
                                        <p:tav tm="0">
                                          <p:val>
                                            <p:strVal val="#ppt_y"/>
                                          </p:val>
                                        </p:tav>
                                        <p:tav tm="100000">
                                          <p:val>
                                            <p:strVal val="#ppt_y"/>
                                          </p:val>
                                        </p:tav>
                                      </p:tavLst>
                                    </p:anim>
                                  </p:childTnLst>
                                </p:cTn>
                              </p:par>
                            </p:childTnLst>
                          </p:cTn>
                        </p:par>
                        <p:par>
                          <p:cTn id="49" fill="hold">
                            <p:stCondLst>
                              <p:cond delay="3500"/>
                            </p:stCondLst>
                            <p:childTnLst>
                              <p:par>
                                <p:cTn id="50" presetID="2" presetClass="entr" presetSubtype="8" fill="hold" grpId="0" nodeType="afterEffect">
                                  <p:stCondLst>
                                    <p:cond delay="0"/>
                                  </p:stCondLst>
                                  <p:childTnLst>
                                    <p:set>
                                      <p:cBhvr>
                                        <p:cTn id="51" dur="1" fill="hold">
                                          <p:stCondLst>
                                            <p:cond delay="0"/>
                                          </p:stCondLst>
                                        </p:cTn>
                                        <p:tgtEl>
                                          <p:spTgt spid="42"/>
                                        </p:tgtEl>
                                        <p:attrNameLst>
                                          <p:attrName>style.visibility</p:attrName>
                                        </p:attrNameLst>
                                      </p:cBhvr>
                                      <p:to>
                                        <p:strVal val="visible"/>
                                      </p:to>
                                    </p:set>
                                    <p:anim calcmode="lin" valueType="num">
                                      <p:cBhvr additive="base">
                                        <p:cTn id="52" dur="250" fill="hold"/>
                                        <p:tgtEl>
                                          <p:spTgt spid="42"/>
                                        </p:tgtEl>
                                        <p:attrNameLst>
                                          <p:attrName>ppt_x</p:attrName>
                                        </p:attrNameLst>
                                      </p:cBhvr>
                                      <p:tavLst>
                                        <p:tav tm="0">
                                          <p:val>
                                            <p:strVal val="0-#ppt_w/2"/>
                                          </p:val>
                                        </p:tav>
                                        <p:tav tm="100000">
                                          <p:val>
                                            <p:strVal val="#ppt_x"/>
                                          </p:val>
                                        </p:tav>
                                      </p:tavLst>
                                    </p:anim>
                                    <p:anim calcmode="lin" valueType="num">
                                      <p:cBhvr additive="base">
                                        <p:cTn id="53" dur="250" fill="hold"/>
                                        <p:tgtEl>
                                          <p:spTgt spid="42"/>
                                        </p:tgtEl>
                                        <p:attrNameLst>
                                          <p:attrName>ppt_y</p:attrName>
                                        </p:attrNameLst>
                                      </p:cBhvr>
                                      <p:tavLst>
                                        <p:tav tm="0">
                                          <p:val>
                                            <p:strVal val="#ppt_y"/>
                                          </p:val>
                                        </p:tav>
                                        <p:tav tm="100000">
                                          <p:val>
                                            <p:strVal val="#ppt_y"/>
                                          </p:val>
                                        </p:tav>
                                      </p:tavLst>
                                    </p:anim>
                                  </p:childTnLst>
                                </p:cTn>
                              </p:par>
                              <p:par>
                                <p:cTn id="54" presetID="10" presetClass="entr" presetSubtype="0" fill="hold" grpId="0" nodeType="withEffect">
                                  <p:stCondLst>
                                    <p:cond delay="0"/>
                                  </p:stCondLst>
                                  <p:childTnLst>
                                    <p:set>
                                      <p:cBhvr>
                                        <p:cTn id="55" dur="1" fill="hold">
                                          <p:stCondLst>
                                            <p:cond delay="0"/>
                                          </p:stCondLst>
                                        </p:cTn>
                                        <p:tgtEl>
                                          <p:spTgt spid="174099"/>
                                        </p:tgtEl>
                                        <p:attrNameLst>
                                          <p:attrName>style.visibility</p:attrName>
                                        </p:attrNameLst>
                                      </p:cBhvr>
                                      <p:to>
                                        <p:strVal val="visible"/>
                                      </p:to>
                                    </p:set>
                                    <p:animEffect transition="in" filter="fade">
                                      <p:cBhvr>
                                        <p:cTn id="56" dur="250"/>
                                        <p:tgtEl>
                                          <p:spTgt spid="174099"/>
                                        </p:tgtEl>
                                      </p:cBhvr>
                                    </p:animEffect>
                                  </p:childTnLst>
                                </p:cTn>
                              </p:par>
                            </p:childTnLst>
                          </p:cTn>
                        </p:par>
                        <p:par>
                          <p:cTn id="57" fill="hold">
                            <p:stCondLst>
                              <p:cond delay="4000"/>
                            </p:stCondLst>
                            <p:childTnLst>
                              <p:par>
                                <p:cTn id="58" presetID="2" presetClass="entr" presetSubtype="2" fill="hold" grpId="0" nodeType="afterEffect">
                                  <p:stCondLst>
                                    <p:cond delay="0"/>
                                  </p:stCondLst>
                                  <p:childTnLst>
                                    <p:set>
                                      <p:cBhvr>
                                        <p:cTn id="59" dur="1" fill="hold">
                                          <p:stCondLst>
                                            <p:cond delay="0"/>
                                          </p:stCondLst>
                                        </p:cTn>
                                        <p:tgtEl>
                                          <p:spTgt spid="44"/>
                                        </p:tgtEl>
                                        <p:attrNameLst>
                                          <p:attrName>style.visibility</p:attrName>
                                        </p:attrNameLst>
                                      </p:cBhvr>
                                      <p:to>
                                        <p:strVal val="visible"/>
                                      </p:to>
                                    </p:set>
                                    <p:anim calcmode="lin" valueType="num">
                                      <p:cBhvr additive="base">
                                        <p:cTn id="60" dur="250" fill="hold"/>
                                        <p:tgtEl>
                                          <p:spTgt spid="44"/>
                                        </p:tgtEl>
                                        <p:attrNameLst>
                                          <p:attrName>ppt_x</p:attrName>
                                        </p:attrNameLst>
                                      </p:cBhvr>
                                      <p:tavLst>
                                        <p:tav tm="0">
                                          <p:val>
                                            <p:strVal val="1+#ppt_w/2"/>
                                          </p:val>
                                        </p:tav>
                                        <p:tav tm="100000">
                                          <p:val>
                                            <p:strVal val="#ppt_x"/>
                                          </p:val>
                                        </p:tav>
                                      </p:tavLst>
                                    </p:anim>
                                    <p:anim calcmode="lin" valueType="num">
                                      <p:cBhvr additive="base">
                                        <p:cTn id="61" dur="250" fill="hold"/>
                                        <p:tgtEl>
                                          <p:spTgt spid="44"/>
                                        </p:tgtEl>
                                        <p:attrNameLst>
                                          <p:attrName>ppt_y</p:attrName>
                                        </p:attrNameLst>
                                      </p:cBhvr>
                                      <p:tavLst>
                                        <p:tav tm="0">
                                          <p:val>
                                            <p:strVal val="#ppt_y"/>
                                          </p:val>
                                        </p:tav>
                                        <p:tav tm="100000">
                                          <p:val>
                                            <p:strVal val="#ppt_y"/>
                                          </p:val>
                                        </p:tav>
                                      </p:tavLst>
                                    </p:anim>
                                  </p:childTnLst>
                                </p:cTn>
                              </p:par>
                              <p:par>
                                <p:cTn id="62" presetID="53" presetClass="entr" presetSubtype="16" fill="hold" grpId="0" nodeType="withEffect">
                                  <p:stCondLst>
                                    <p:cond delay="0"/>
                                  </p:stCondLst>
                                  <p:childTnLst>
                                    <p:set>
                                      <p:cBhvr>
                                        <p:cTn id="63" dur="1" fill="hold">
                                          <p:stCondLst>
                                            <p:cond delay="0"/>
                                          </p:stCondLst>
                                        </p:cTn>
                                        <p:tgtEl>
                                          <p:spTgt spid="53"/>
                                        </p:tgtEl>
                                        <p:attrNameLst>
                                          <p:attrName>style.visibility</p:attrName>
                                        </p:attrNameLst>
                                      </p:cBhvr>
                                      <p:to>
                                        <p:strVal val="visible"/>
                                      </p:to>
                                    </p:set>
                                    <p:anim calcmode="lin" valueType="num">
                                      <p:cBhvr>
                                        <p:cTn id="64" dur="250" fill="hold"/>
                                        <p:tgtEl>
                                          <p:spTgt spid="53"/>
                                        </p:tgtEl>
                                        <p:attrNameLst>
                                          <p:attrName>ppt_w</p:attrName>
                                        </p:attrNameLst>
                                      </p:cBhvr>
                                      <p:tavLst>
                                        <p:tav tm="0">
                                          <p:val>
                                            <p:fltVal val="0"/>
                                          </p:val>
                                        </p:tav>
                                        <p:tav tm="100000">
                                          <p:val>
                                            <p:strVal val="#ppt_w"/>
                                          </p:val>
                                        </p:tav>
                                      </p:tavLst>
                                    </p:anim>
                                    <p:anim calcmode="lin" valueType="num">
                                      <p:cBhvr>
                                        <p:cTn id="65" dur="250" fill="hold"/>
                                        <p:tgtEl>
                                          <p:spTgt spid="53"/>
                                        </p:tgtEl>
                                        <p:attrNameLst>
                                          <p:attrName>ppt_h</p:attrName>
                                        </p:attrNameLst>
                                      </p:cBhvr>
                                      <p:tavLst>
                                        <p:tav tm="0">
                                          <p:val>
                                            <p:fltVal val="0"/>
                                          </p:val>
                                        </p:tav>
                                        <p:tav tm="100000">
                                          <p:val>
                                            <p:strVal val="#ppt_h"/>
                                          </p:val>
                                        </p:tav>
                                      </p:tavLst>
                                    </p:anim>
                                    <p:animEffect transition="in" filter="fade">
                                      <p:cBhvr>
                                        <p:cTn id="66" dur="250"/>
                                        <p:tgtEl>
                                          <p:spTgt spid="53"/>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54"/>
                                        </p:tgtEl>
                                        <p:attrNameLst>
                                          <p:attrName>style.visibility</p:attrName>
                                        </p:attrNameLst>
                                      </p:cBhvr>
                                      <p:to>
                                        <p:strVal val="visible"/>
                                      </p:to>
                                    </p:set>
                                    <p:anim calcmode="lin" valueType="num">
                                      <p:cBhvr>
                                        <p:cTn id="69" dur="250" fill="hold"/>
                                        <p:tgtEl>
                                          <p:spTgt spid="54"/>
                                        </p:tgtEl>
                                        <p:attrNameLst>
                                          <p:attrName>ppt_w</p:attrName>
                                        </p:attrNameLst>
                                      </p:cBhvr>
                                      <p:tavLst>
                                        <p:tav tm="0">
                                          <p:val>
                                            <p:fltVal val="0"/>
                                          </p:val>
                                        </p:tav>
                                        <p:tav tm="100000">
                                          <p:val>
                                            <p:strVal val="#ppt_w"/>
                                          </p:val>
                                        </p:tav>
                                      </p:tavLst>
                                    </p:anim>
                                    <p:anim calcmode="lin" valueType="num">
                                      <p:cBhvr>
                                        <p:cTn id="70" dur="250" fill="hold"/>
                                        <p:tgtEl>
                                          <p:spTgt spid="54"/>
                                        </p:tgtEl>
                                        <p:attrNameLst>
                                          <p:attrName>ppt_h</p:attrName>
                                        </p:attrNameLst>
                                      </p:cBhvr>
                                      <p:tavLst>
                                        <p:tav tm="0">
                                          <p:val>
                                            <p:fltVal val="0"/>
                                          </p:val>
                                        </p:tav>
                                        <p:tav tm="100000">
                                          <p:val>
                                            <p:strVal val="#ppt_h"/>
                                          </p:val>
                                        </p:tav>
                                      </p:tavLst>
                                    </p:anim>
                                    <p:animEffect transition="in" filter="fade">
                                      <p:cBhvr>
                                        <p:cTn id="71" dur="250"/>
                                        <p:tgtEl>
                                          <p:spTgt spid="54"/>
                                        </p:tgtEl>
                                      </p:cBhvr>
                                    </p:animEffect>
                                  </p:childTnLst>
                                </p:cTn>
                              </p:par>
                            </p:childTnLst>
                          </p:cTn>
                        </p:par>
                        <p:par>
                          <p:cTn id="72" fill="hold">
                            <p:stCondLst>
                              <p:cond delay="4500"/>
                            </p:stCondLst>
                            <p:childTnLst>
                              <p:par>
                                <p:cTn id="73" presetID="22" presetClass="entr" presetSubtype="2" fill="hold" nodeType="afterEffect">
                                  <p:stCondLst>
                                    <p:cond delay="0"/>
                                  </p:stCondLst>
                                  <p:childTnLst>
                                    <p:set>
                                      <p:cBhvr>
                                        <p:cTn id="74" dur="1" fill="hold">
                                          <p:stCondLst>
                                            <p:cond delay="0"/>
                                          </p:stCondLst>
                                        </p:cTn>
                                        <p:tgtEl>
                                          <p:spTgt spid="55"/>
                                        </p:tgtEl>
                                        <p:attrNameLst>
                                          <p:attrName>style.visibility</p:attrName>
                                        </p:attrNameLst>
                                      </p:cBhvr>
                                      <p:to>
                                        <p:strVal val="visible"/>
                                      </p:to>
                                    </p:set>
                                    <p:animEffect transition="in" filter="wipe(right)">
                                      <p:cBhvr>
                                        <p:cTn id="75" dur="300"/>
                                        <p:tgtEl>
                                          <p:spTgt spid="55"/>
                                        </p:tgtEl>
                                      </p:cBhvr>
                                    </p:animEffect>
                                  </p:childTnLst>
                                </p:cTn>
                              </p:par>
                            </p:childTnLst>
                          </p:cTn>
                        </p:par>
                        <p:par>
                          <p:cTn id="76" fill="hold">
                            <p:stCondLst>
                              <p:cond delay="5000"/>
                            </p:stCondLst>
                            <p:childTnLst>
                              <p:par>
                                <p:cTn id="77" presetID="22" presetClass="entr" presetSubtype="2" fill="hold" nodeType="afterEffect">
                                  <p:stCondLst>
                                    <p:cond delay="0"/>
                                  </p:stCondLst>
                                  <p:childTnLst>
                                    <p:set>
                                      <p:cBhvr>
                                        <p:cTn id="78" dur="1" fill="hold">
                                          <p:stCondLst>
                                            <p:cond delay="0"/>
                                          </p:stCondLst>
                                        </p:cTn>
                                        <p:tgtEl>
                                          <p:spTgt spid="58"/>
                                        </p:tgtEl>
                                        <p:attrNameLst>
                                          <p:attrName>style.visibility</p:attrName>
                                        </p:attrNameLst>
                                      </p:cBhvr>
                                      <p:to>
                                        <p:strVal val="visible"/>
                                      </p:to>
                                    </p:set>
                                    <p:animEffect transition="in" filter="wipe(right)">
                                      <p:cBhvr>
                                        <p:cTn id="79" dur="300"/>
                                        <p:tgtEl>
                                          <p:spTgt spid="58"/>
                                        </p:tgtEl>
                                      </p:cBhvr>
                                    </p:animEffect>
                                  </p:childTnLst>
                                </p:cTn>
                              </p:par>
                            </p:childTnLst>
                          </p:cTn>
                        </p:par>
                        <p:par>
                          <p:cTn id="80" fill="hold">
                            <p:stCondLst>
                              <p:cond delay="5500"/>
                            </p:stCondLst>
                            <p:childTnLst>
                              <p:par>
                                <p:cTn id="81" presetID="22" presetClass="entr" presetSubtype="2" fill="hold" nodeType="afterEffect">
                                  <p:stCondLst>
                                    <p:cond delay="0"/>
                                  </p:stCondLst>
                                  <p:childTnLst>
                                    <p:set>
                                      <p:cBhvr>
                                        <p:cTn id="82" dur="1" fill="hold">
                                          <p:stCondLst>
                                            <p:cond delay="0"/>
                                          </p:stCondLst>
                                        </p:cTn>
                                        <p:tgtEl>
                                          <p:spTgt spid="61"/>
                                        </p:tgtEl>
                                        <p:attrNameLst>
                                          <p:attrName>style.visibility</p:attrName>
                                        </p:attrNameLst>
                                      </p:cBhvr>
                                      <p:to>
                                        <p:strVal val="visible"/>
                                      </p:to>
                                    </p:set>
                                    <p:animEffect transition="in" filter="wipe(right)">
                                      <p:cBhvr>
                                        <p:cTn id="83" dur="3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7" grpId="0" animBg="1"/>
      <p:bldP spid="38" grpId="0" animBg="1"/>
      <p:bldP spid="39" grpId="0" animBg="1"/>
      <p:bldP spid="40" grpId="0" animBg="1"/>
      <p:bldP spid="41" grpId="0"/>
      <p:bldP spid="42" grpId="0"/>
      <p:bldP spid="44" grpId="0"/>
      <p:bldP spid="174099" grpId="0"/>
      <p:bldP spid="53" grpId="0" animBg="1"/>
      <p:bldP spid="54"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图片 2"/>
          <p:cNvPicPr>
            <a:picLocks noChangeAspect="1" noChangeArrowheads="1"/>
          </p:cNvPicPr>
          <p:nvPr/>
        </p:nvPicPr>
        <p:blipFill>
          <a:blip r:embed="rId1">
            <a:extLst>
              <a:ext uri="{28A0092B-C50C-407E-A947-70E740481C1C}">
                <a14:useLocalDpi xmlns:a14="http://schemas.microsoft.com/office/drawing/2010/main" val="0"/>
              </a:ext>
            </a:extLst>
          </a:blip>
          <a:srcRect b="7172"/>
          <a:stretch>
            <a:fillRect/>
          </a:stretch>
        </p:blipFill>
        <p:spPr bwMode="auto">
          <a:xfrm>
            <a:off x="7759701" y="-11113"/>
            <a:ext cx="4432300" cy="308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67" name="图片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2683160">
            <a:off x="69852" y="5465763"/>
            <a:ext cx="1974849"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圆角矩形 16"/>
          <p:cNvSpPr/>
          <p:nvPr/>
        </p:nvSpPr>
        <p:spPr>
          <a:xfrm>
            <a:off x="937684" y="520701"/>
            <a:ext cx="6045200" cy="606425"/>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buFontTx/>
              <a:buNone/>
              <a:defRPr/>
            </a:pPr>
            <a:r>
              <a:rPr lang="en-US" altLang="zh-CN" sz="2600" noProof="1">
                <a:solidFill>
                  <a:prstClr val="black">
                    <a:lumMod val="65000"/>
                    <a:lumOff val="35000"/>
                  </a:prstClr>
                </a:solidFill>
                <a:latin typeface="宋体" panose="02010600030101010101" pitchFamily="2" charset="-122"/>
              </a:rPr>
              <a:t>   </a:t>
            </a:r>
            <a:r>
              <a:rPr lang="zh-CN" altLang="en-US" sz="2600" b="1" noProof="1">
                <a:solidFill>
                  <a:srgbClr val="000000"/>
                </a:solidFill>
                <a:latin typeface="宋体" panose="02010600030101010101" pitchFamily="2" charset="-122"/>
              </a:rPr>
              <a:t>财务杠杆系数</a:t>
            </a:r>
            <a:r>
              <a:rPr lang="zh-CN" altLang="zh-CN" sz="2600" b="1" noProof="1">
                <a:solidFill>
                  <a:srgbClr val="000000"/>
                </a:solidFill>
                <a:latin typeface="宋体" panose="02010600030101010101" pitchFamily="2" charset="-122"/>
              </a:rPr>
              <a:t>的简化</a:t>
            </a:r>
            <a:r>
              <a:rPr lang="zh-CN" altLang="en-US" sz="2600" b="1" noProof="1">
                <a:solidFill>
                  <a:srgbClr val="000000"/>
                </a:solidFill>
                <a:latin typeface="宋体" panose="02010600030101010101" pitchFamily="2" charset="-122"/>
              </a:rPr>
              <a:t>公式 </a:t>
            </a:r>
            <a:endParaRPr lang="zh-CN" altLang="en-US" sz="2600" b="1" noProof="1">
              <a:solidFill>
                <a:srgbClr val="000000"/>
              </a:solidFill>
              <a:latin typeface="宋体" panose="02010600030101010101" pitchFamily="2" charset="-122"/>
            </a:endParaRPr>
          </a:p>
        </p:txBody>
      </p:sp>
      <p:sp>
        <p:nvSpPr>
          <p:cNvPr id="2" name="椭圆 1"/>
          <p:cNvSpPr/>
          <p:nvPr/>
        </p:nvSpPr>
        <p:spPr>
          <a:xfrm>
            <a:off x="1293284" y="665163"/>
            <a:ext cx="270933" cy="317500"/>
          </a:xfrm>
          <a:prstGeom prst="ellipse">
            <a:avLst/>
          </a:prstGeom>
          <a:solidFill>
            <a:srgbClr val="0070C0"/>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Bef>
                <a:spcPts val="0"/>
              </a:spcBef>
              <a:spcAft>
                <a:spcPts val="0"/>
              </a:spcAft>
              <a:buFontTx/>
              <a:buNone/>
              <a:defRPr/>
            </a:pPr>
            <a:endParaRPr lang="zh-CN" altLang="en-US" sz="1100" noProof="1">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7" name="灯片编号占位符 2"/>
          <p:cNvSpPr txBox="1">
            <a:spLocks noGrp="1" noChangeArrowheads="1"/>
          </p:cNvSpPr>
          <p:nvPr/>
        </p:nvSpPr>
        <p:spPr bwMode="auto">
          <a:xfrm>
            <a:off x="11377085" y="6165851"/>
            <a:ext cx="442383" cy="428625"/>
          </a:xfrm>
          <a:prstGeom prst="rect">
            <a:avLst/>
          </a:prstGeom>
          <a:solidFill>
            <a:schemeClr val="dk2"/>
          </a:solidFill>
        </p:spPr>
        <p:style>
          <a:lnRef idx="0">
            <a:scrgbClr r="0" g="0" b="0"/>
          </a:lnRef>
          <a:fillRef idx="1001">
            <a:schemeClr val="dk2"/>
          </a:fillRef>
          <a:effectRef idx="0">
            <a:scrgbClr r="0" g="0" b="0"/>
          </a:effectRef>
          <a:fontRef idx="major"/>
        </p:style>
        <p:txBody>
          <a:bodyPr anchor="ctr"/>
          <a:lstStyle/>
          <a:p>
            <a:pPr algn="r">
              <a:defRPr/>
            </a:pPr>
            <a:fld id="{A4D10152-9C04-4C89-BEA5-BFB246E446AA}" type="slidenum">
              <a:rPr lang="en-US" altLang="zh-CN" sz="1200">
                <a:solidFill>
                  <a:srgbClr val="FFFFFF"/>
                </a:solidFill>
                <a:latin typeface="Lato" panose="020F0502020204030203"/>
              </a:rPr>
            </a:fld>
            <a:r>
              <a:rPr lang="en-US" altLang="zh-CN" sz="1200">
                <a:solidFill>
                  <a:srgbClr val="FFFFFF"/>
                </a:solidFill>
                <a:latin typeface="Lato" panose="020F0502020204030203"/>
              </a:rPr>
              <a:t> </a:t>
            </a:r>
            <a:endParaRPr lang="en-US" altLang="zh-CN" sz="1200">
              <a:solidFill>
                <a:srgbClr val="FFFFFF"/>
              </a:solidFill>
              <a:latin typeface="Lato" panose="020F0502020204030203"/>
            </a:endParaRPr>
          </a:p>
        </p:txBody>
      </p:sp>
      <p:sp>
        <p:nvSpPr>
          <p:cNvPr id="11" name="矩形 10"/>
          <p:cNvSpPr>
            <a:spLocks noChangeArrowheads="1"/>
          </p:cNvSpPr>
          <p:nvPr/>
        </p:nvSpPr>
        <p:spPr bwMode="auto">
          <a:xfrm>
            <a:off x="711200" y="1196976"/>
            <a:ext cx="4176184" cy="460375"/>
          </a:xfrm>
          <a:prstGeom prst="rect">
            <a:avLst/>
          </a:prstGeom>
          <a:noFill/>
          <a:ln w="9525">
            <a:solidFill>
              <a:schemeClr val="tx1"/>
            </a:solidFill>
            <a:prstDash val="dash"/>
            <a:rou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zh-CN" sz="2400" b="1">
                <a:solidFill>
                  <a:srgbClr val="FF0000"/>
                </a:solidFill>
                <a:latin typeface="Calibri" panose="020F0502020204030204" pitchFamily="34" charset="0"/>
              </a:rPr>
              <a:t>如果企业存在优先股：</a:t>
            </a:r>
            <a:endParaRPr lang="zh-CN" altLang="zh-CN" sz="2400" b="1">
              <a:solidFill>
                <a:srgbClr val="FF0000"/>
              </a:solidFill>
              <a:latin typeface="Calibri" panose="020F0502020204030204" pitchFamily="34" charset="0"/>
            </a:endParaRPr>
          </a:p>
        </p:txBody>
      </p:sp>
      <p:pic>
        <p:nvPicPr>
          <p:cNvPr id="20" name="图片 20"/>
          <p:cNvPicPr>
            <a:picLocks noChangeAspect="1"/>
          </p:cNvPicPr>
          <p:nvPr/>
        </p:nvPicPr>
        <p:blipFill>
          <a:blip r:embed="rId3"/>
          <a:stretch>
            <a:fillRect/>
          </a:stretch>
        </p:blipFill>
        <p:spPr>
          <a:xfrm>
            <a:off x="757766" y="1772817"/>
            <a:ext cx="9218084" cy="3464661"/>
          </a:xfrm>
          <a:prstGeom prst="roundRect">
            <a:avLst/>
          </a:prstGeom>
          <a:noFill/>
          <a:ln w="9525">
            <a:noFill/>
          </a:ln>
        </p:spPr>
      </p:pic>
      <p:pic>
        <p:nvPicPr>
          <p:cNvPr id="71688" name="图片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04985" y="5362576"/>
            <a:ext cx="4982633"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矩形 2"/>
          <p:cNvSpPr>
            <a:spLocks noChangeArrowheads="1"/>
          </p:cNvSpPr>
          <p:nvPr/>
        </p:nvSpPr>
        <p:spPr bwMode="auto">
          <a:xfrm>
            <a:off x="1060451" y="5580064"/>
            <a:ext cx="4527549" cy="460375"/>
          </a:xfrm>
          <a:prstGeom prst="rect">
            <a:avLst/>
          </a:prstGeom>
          <a:noFill/>
          <a:ln w="9525">
            <a:solidFill>
              <a:schemeClr val="tx1"/>
            </a:solidFill>
            <a:prstDash val="dash"/>
            <a:rou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zh-CN" sz="2400" b="1">
                <a:solidFill>
                  <a:srgbClr val="FF0000"/>
                </a:solidFill>
                <a:latin typeface="Calibri" panose="020F0502020204030204" pitchFamily="34" charset="0"/>
              </a:rPr>
              <a:t>如果企业不存在优先股：</a:t>
            </a:r>
            <a:endParaRPr lang="zh-CN" altLang="zh-CN" sz="2400" b="1">
              <a:solidFill>
                <a:srgbClr val="FF0000"/>
              </a:solidFill>
              <a:latin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ppt_x</p:attrName>
                                        </p:attrNameLst>
                                      </p:cBhvr>
                                      <p:tavLst>
                                        <p:tav tm="0">
                                          <p:val>
                                            <p:strVal val="#ppt_x"/>
                                          </p:val>
                                        </p:tav>
                                        <p:tav tm="100000">
                                          <p:val>
                                            <p:strVal val="#ppt_x"/>
                                          </p:val>
                                        </p:tav>
                                      </p:tavLst>
                                    </p:anim>
                                    <p:anim calcmode="lin" valueType="num">
                                      <p:cBhvr>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ppt_x</p:attrName>
                                        </p:attrNameLst>
                                      </p:cBhvr>
                                      <p:tavLst>
                                        <p:tav tm="0">
                                          <p:val>
                                            <p:strVal val="#ppt_x"/>
                                          </p:val>
                                        </p:tav>
                                        <p:tav tm="100000">
                                          <p:val>
                                            <p:strVal val="#ppt_x"/>
                                          </p:val>
                                        </p:tav>
                                      </p:tavLst>
                                    </p:anim>
                                    <p:anim calcmode="lin" valueType="num">
                                      <p:cBhvr>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p:cTn id="17" dur="500" fill="hold"/>
                                        <p:tgtEl>
                                          <p:spTgt spid="11"/>
                                        </p:tgtEl>
                                        <p:attrNameLst>
                                          <p:attrName>ppt_x</p:attrName>
                                        </p:attrNameLst>
                                      </p:cBhvr>
                                      <p:tavLst>
                                        <p:tav tm="0">
                                          <p:val>
                                            <p:strVal val="#ppt_x"/>
                                          </p:val>
                                        </p:tav>
                                        <p:tav tm="100000">
                                          <p:val>
                                            <p:strVal val="#ppt_x"/>
                                          </p:val>
                                        </p:tav>
                                      </p:tavLst>
                                    </p:anim>
                                    <p:anim calcmode="lin" valueType="num">
                                      <p:cBhvr>
                                        <p:cTn id="1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heel(1)">
                                      <p:cBhvr>
                                        <p:cTn id="23" dur="20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 calcmode="lin" valueType="num">
                                      <p:cBhvr>
                                        <p:cTn id="28" dur="500" fill="hold"/>
                                        <p:tgtEl>
                                          <p:spTgt spid="3"/>
                                        </p:tgtEl>
                                        <p:attrNameLst>
                                          <p:attrName>ppt_x</p:attrName>
                                        </p:attrNameLst>
                                      </p:cBhvr>
                                      <p:tavLst>
                                        <p:tav tm="0">
                                          <p:val>
                                            <p:strVal val="#ppt_x"/>
                                          </p:val>
                                        </p:tav>
                                        <p:tav tm="100000">
                                          <p:val>
                                            <p:strVal val="#ppt_x"/>
                                          </p:val>
                                        </p:tav>
                                      </p:tavLst>
                                    </p:anim>
                                    <p:anim calcmode="lin" valueType="num">
                                      <p:cBhvr>
                                        <p:cTn id="2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0" presetClass="entr" presetSubtype="0" fill="hold" nodeType="clickEffect">
                                  <p:stCondLst>
                                    <p:cond delay="0"/>
                                  </p:stCondLst>
                                  <p:childTnLst>
                                    <p:set>
                                      <p:cBhvr>
                                        <p:cTn id="33" dur="1" fill="hold">
                                          <p:stCondLst>
                                            <p:cond delay="0"/>
                                          </p:stCondLst>
                                        </p:cTn>
                                        <p:tgtEl>
                                          <p:spTgt spid="71688"/>
                                        </p:tgtEl>
                                        <p:attrNameLst>
                                          <p:attrName>style.visibility</p:attrName>
                                        </p:attrNameLst>
                                      </p:cBhvr>
                                      <p:to>
                                        <p:strVal val="visible"/>
                                      </p:to>
                                    </p:set>
                                    <p:animEffect transition="in" filter="wedge">
                                      <p:cBhvr>
                                        <p:cTn id="34" dur="2000"/>
                                        <p:tgtEl>
                                          <p:spTgt spid="716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2" grpId="0" bldLvl="0" animBg="1"/>
      <p:bldP spid="11" grpId="0" bldLvl="0" animBg="1"/>
      <p:bldP spid="3" grpId="0" bldLvl="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图片 2"/>
          <p:cNvPicPr>
            <a:picLocks noChangeAspect="1" noChangeArrowheads="1"/>
          </p:cNvPicPr>
          <p:nvPr/>
        </p:nvPicPr>
        <p:blipFill>
          <a:blip r:embed="rId1">
            <a:extLst>
              <a:ext uri="{28A0092B-C50C-407E-A947-70E740481C1C}">
                <a14:useLocalDpi xmlns:a14="http://schemas.microsoft.com/office/drawing/2010/main" val="0"/>
              </a:ext>
            </a:extLst>
          </a:blip>
          <a:srcRect b="7172"/>
          <a:stretch>
            <a:fillRect/>
          </a:stretch>
        </p:blipFill>
        <p:spPr bwMode="auto">
          <a:xfrm>
            <a:off x="8680582" y="4412600"/>
            <a:ext cx="2809054" cy="2609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 name="组合 3"/>
          <p:cNvGrpSpPr/>
          <p:nvPr/>
        </p:nvGrpSpPr>
        <p:grpSpPr>
          <a:xfrm>
            <a:off x="1562100" y="366982"/>
            <a:ext cx="4533900" cy="606425"/>
            <a:chOff x="1181100" y="398180"/>
            <a:chExt cx="4533900" cy="606425"/>
          </a:xfrm>
        </p:grpSpPr>
        <p:sp>
          <p:nvSpPr>
            <p:cNvPr id="17" name="圆角矩形 16"/>
            <p:cNvSpPr/>
            <p:nvPr/>
          </p:nvSpPr>
          <p:spPr>
            <a:xfrm>
              <a:off x="1181100" y="398180"/>
              <a:ext cx="4533900" cy="606425"/>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a:extLst>
              <a:ext uri="{91240B29-F687-4F45-9708-019B960494DF}">
                <a14:hiddenLine xmlns:a14="http://schemas.microsoft.com/office/drawing/2010/main" w="9525">
                  <a:solidFill>
                    <a:srgbClr val="000000"/>
                  </a:solidFill>
                  <a:miter lim="800000"/>
                  <a:headEnd/>
                  <a:tailEnd/>
                </a14:hiddenLine>
              </a:ext>
            </a:ex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altLang="zh-CN" sz="2600" b="1" noProof="1">
                  <a:solidFill>
                    <a:prstClr val="black">
                      <a:lumMod val="65000"/>
                      <a:lumOff val="35000"/>
                    </a:prstClr>
                  </a:solidFill>
                  <a:latin typeface="宋体" panose="02010600030101010101" pitchFamily="2" charset="-122"/>
                </a:rPr>
                <a:t>   </a:t>
              </a:r>
              <a:r>
                <a:rPr lang="zh-CN" altLang="en-US" sz="2600" b="1" noProof="1">
                  <a:solidFill>
                    <a:prstClr val="black">
                      <a:lumMod val="65000"/>
                      <a:lumOff val="35000"/>
                    </a:prstClr>
                  </a:solidFill>
                  <a:latin typeface="微软雅黑" panose="020B0503020204020204" pitchFamily="34" charset="-122"/>
                  <a:ea typeface="微软雅黑" panose="020B0503020204020204" pitchFamily="34" charset="-122"/>
                </a:rPr>
                <a:t>财务杠杆系数</a:t>
              </a:r>
              <a:r>
                <a:rPr lang="zh-CN" altLang="zh-CN" sz="2600" b="1" noProof="1">
                  <a:solidFill>
                    <a:prstClr val="black">
                      <a:lumMod val="65000"/>
                      <a:lumOff val="35000"/>
                    </a:prstClr>
                  </a:solidFill>
                  <a:latin typeface="微软雅黑" panose="020B0503020204020204" pitchFamily="34" charset="-122"/>
                  <a:ea typeface="微软雅黑" panose="020B0503020204020204" pitchFamily="34" charset="-122"/>
                </a:rPr>
                <a:t>的简化</a:t>
              </a:r>
              <a:r>
                <a:rPr lang="zh-CN" altLang="en-US" sz="2600" b="1" noProof="1">
                  <a:solidFill>
                    <a:prstClr val="black">
                      <a:lumMod val="65000"/>
                      <a:lumOff val="35000"/>
                    </a:prstClr>
                  </a:solidFill>
                  <a:latin typeface="微软雅黑" panose="020B0503020204020204" pitchFamily="34" charset="-122"/>
                  <a:ea typeface="微软雅黑" panose="020B0503020204020204" pitchFamily="34" charset="-122"/>
                </a:rPr>
                <a:t>公式 </a:t>
              </a:r>
              <a:endParaRPr lang="zh-CN" altLang="en-US" sz="2600" b="1" noProof="1">
                <a:solidFill>
                  <a:prstClr val="black">
                    <a:lumMod val="65000"/>
                    <a:lumOff val="35000"/>
                  </a:prstClr>
                </a:solidFill>
                <a:latin typeface="微软雅黑" panose="020B0503020204020204" pitchFamily="34" charset="-122"/>
                <a:ea typeface="微软雅黑" panose="020B0503020204020204" pitchFamily="34" charset="-122"/>
              </a:endParaRPr>
            </a:p>
          </p:txBody>
        </p:sp>
        <p:sp>
          <p:nvSpPr>
            <p:cNvPr id="2" name="椭圆 1"/>
            <p:cNvSpPr/>
            <p:nvPr/>
          </p:nvSpPr>
          <p:spPr>
            <a:xfrm>
              <a:off x="1447800" y="542642"/>
              <a:ext cx="203200" cy="317500"/>
            </a:xfrm>
            <a:prstGeom prst="ellipse">
              <a:avLst/>
            </a:prstGeom>
            <a:solidFill>
              <a:srgbClr val="0070C0"/>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sz="1100" noProof="1">
                <a:solidFill>
                  <a:prstClr val="black">
                    <a:lumMod val="65000"/>
                    <a:lumOff val="35000"/>
                  </a:prstClr>
                </a:solidFill>
                <a:latin typeface="微软雅黑" panose="020B0503020204020204" pitchFamily="34" charset="-122"/>
                <a:ea typeface="微软雅黑" panose="020B0503020204020204" pitchFamily="34" charset="-122"/>
              </a:endParaRPr>
            </a:p>
          </p:txBody>
        </p:sp>
      </p:grpSp>
      <p:sp>
        <p:nvSpPr>
          <p:cNvPr id="7" name="灯片编号占位符 2"/>
          <p:cNvSpPr>
            <a:spLocks noGrp="1" noChangeArrowheads="1"/>
          </p:cNvSpPr>
          <p:nvPr>
            <p:ph type="sldNum" sz="quarter" idx="12"/>
          </p:nvPr>
        </p:nvSpPr>
        <p:spPr bwMode="auto">
          <a:xfrm>
            <a:off x="11489636" y="6056120"/>
            <a:ext cx="366802" cy="458719"/>
          </a:xfrm>
        </p:spPr>
        <p:style>
          <a:lnRef idx="0">
            <a:scrgbClr r="0" g="0" b="0"/>
          </a:lnRef>
          <a:fillRef idx="1001">
            <a:schemeClr val="dk2"/>
          </a:fillRef>
          <a:effectRef idx="0">
            <a:scrgbClr r="0" g="0" b="0"/>
          </a:effectRef>
          <a:fontRef idx="major"/>
        </p:style>
        <p:txBody>
          <a:bodyPr/>
          <a:lst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Calibri" panose="020F0502020204030204" pitchFamily="34" charset="0"/>
                <a:ea typeface="宋体" panose="02010600030101010101" pitchFamily="2" charset="-122"/>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Calibri" panose="020F0502020204030204" pitchFamily="34" charset="0"/>
                <a:ea typeface="宋体" panose="02010600030101010101" pitchFamily="2" charset="-122"/>
                <a:cs typeface="+mn-cs"/>
              </a:defRPr>
            </a:lvl5pPr>
          </a:lstStyle>
          <a:p>
            <a:pPr algn="r">
              <a:defRPr/>
            </a:pPr>
            <a:fld id="{0DEC1B72-C148-4E2C-9593-B3E43A8CB28F}" type="slidenum">
              <a:rPr lang="en-US" altLang="zh-CN" sz="1200" dirty="0">
                <a:solidFill>
                  <a:srgbClr val="FFFFFF"/>
                </a:solidFill>
                <a:latin typeface="Lato" panose="020F0502020204030203"/>
              </a:rPr>
            </a:fld>
            <a:r>
              <a:rPr lang="en-US" altLang="zh-CN" sz="1200" dirty="0">
                <a:solidFill>
                  <a:srgbClr val="FFFFFF"/>
                </a:solidFill>
                <a:latin typeface="Lato" panose="020F0502020204030203"/>
              </a:rPr>
              <a:t> </a:t>
            </a:r>
            <a:endParaRPr lang="en-US" altLang="zh-CN" sz="1200" dirty="0">
              <a:solidFill>
                <a:srgbClr val="FFFFFF"/>
              </a:solidFill>
              <a:latin typeface="Lato" panose="020F0502020204030203"/>
            </a:endParaRPr>
          </a:p>
        </p:txBody>
      </p:sp>
      <p:sp>
        <p:nvSpPr>
          <p:cNvPr id="11" name="矩形 10"/>
          <p:cNvSpPr>
            <a:spLocks noChangeArrowheads="1"/>
          </p:cNvSpPr>
          <p:nvPr/>
        </p:nvSpPr>
        <p:spPr bwMode="auto">
          <a:xfrm>
            <a:off x="910908" y="3788385"/>
            <a:ext cx="3763961" cy="523220"/>
          </a:xfrm>
          <a:prstGeom prst="rect">
            <a:avLst/>
          </a:prstGeom>
          <a:noFill/>
          <a:ln w="9525">
            <a:solidFill>
              <a:schemeClr val="tx1"/>
            </a:solidFill>
            <a:prstDash val="dash"/>
            <a:round/>
          </a:ln>
          <a:extLst>
            <a:ext uri="{909E8E84-426E-40DD-AFC4-6F175D3DCCD1}">
              <a14:hiddenFill xmlns:a14="http://schemas.microsoft.com/office/drawing/2010/main">
                <a:solidFill>
                  <a:srgbClr val="FFFFFF"/>
                </a:solidFill>
              </a14:hiddenFill>
            </a:ext>
          </a:extLst>
        </p:spPr>
        <p:txBody>
          <a:bodyPr wrap="square">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zh-CN" sz="2800" b="1" dirty="0">
                <a:solidFill>
                  <a:srgbClr val="FF0000"/>
                </a:solidFill>
              </a:rPr>
              <a:t>如果企业存在优先股：</a:t>
            </a:r>
            <a:endParaRPr lang="zh-CN" altLang="zh-CN" sz="2800" b="1" dirty="0">
              <a:solidFill>
                <a:srgbClr val="FF0000"/>
              </a:solidFill>
            </a:endParaRPr>
          </a:p>
        </p:txBody>
      </p:sp>
      <p:sp>
        <p:nvSpPr>
          <p:cNvPr id="3" name="矩形 2"/>
          <p:cNvSpPr>
            <a:spLocks noChangeArrowheads="1"/>
          </p:cNvSpPr>
          <p:nvPr/>
        </p:nvSpPr>
        <p:spPr bwMode="auto">
          <a:xfrm>
            <a:off x="910908" y="1368195"/>
            <a:ext cx="3763961" cy="523220"/>
          </a:xfrm>
          <a:prstGeom prst="rect">
            <a:avLst/>
          </a:prstGeom>
          <a:noFill/>
          <a:ln w="9525">
            <a:solidFill>
              <a:schemeClr val="tx1"/>
            </a:solidFill>
            <a:prstDash val="dash"/>
            <a:round/>
          </a:ln>
          <a:extLst>
            <a:ext uri="{909E8E84-426E-40DD-AFC4-6F175D3DCCD1}">
              <a14:hiddenFill xmlns:a14="http://schemas.microsoft.com/office/drawing/2010/main">
                <a:solidFill>
                  <a:srgbClr val="FFFFFF"/>
                </a:solidFill>
              </a14:hiddenFill>
            </a:ext>
          </a:extLst>
        </p:spPr>
        <p:txBody>
          <a:bodyPr wrap="square">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zh-CN" sz="2800" b="1" dirty="0">
                <a:solidFill>
                  <a:srgbClr val="FF0000"/>
                </a:solidFill>
              </a:rPr>
              <a:t>如果企业不存在优先股：</a:t>
            </a:r>
            <a:endParaRPr lang="zh-CN" altLang="zh-CN" sz="2800" b="1" dirty="0">
              <a:solidFill>
                <a:srgbClr val="FF0000"/>
              </a:solidFill>
            </a:endParaRPr>
          </a:p>
        </p:txBody>
      </p:sp>
      <p:graphicFrame>
        <p:nvGraphicFramePr>
          <p:cNvPr id="13" name="对象 12"/>
          <p:cNvGraphicFramePr>
            <a:graphicFrameLocks noChangeAspect="1"/>
          </p:cNvGraphicFramePr>
          <p:nvPr/>
        </p:nvGraphicFramePr>
        <p:xfrm>
          <a:off x="2599806" y="4668171"/>
          <a:ext cx="5015041" cy="1298860"/>
        </p:xfrm>
        <a:graphic>
          <a:graphicData uri="http://schemas.openxmlformats.org/presentationml/2006/ole">
            <mc:AlternateContent xmlns:mc="http://schemas.openxmlformats.org/markup-compatibility/2006">
              <mc:Choice xmlns:v="urn:schemas-microsoft-com:vml" Requires="v">
                <p:oleObj spid="_x0000_s38916" name="" r:id="rId2" imgW="1320165" imgH="342900" progId="Equation.DSMT4">
                  <p:embed/>
                </p:oleObj>
              </mc:Choice>
              <mc:Fallback>
                <p:oleObj name="" r:id="rId2" imgW="1320165" imgH="342900" progId="Equation.DSMT4">
                  <p:embed/>
                  <p:pic>
                    <p:nvPicPr>
                      <p:cNvPr id="0" name="图片 389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9806" y="4668171"/>
                        <a:ext cx="5015041" cy="1298860"/>
                      </a:xfrm>
                      <a:prstGeom prst="rect">
                        <a:avLst/>
                      </a:prstGeom>
                      <a:noFill/>
                    </p:spPr>
                  </p:pic>
                </p:oleObj>
              </mc:Fallback>
            </mc:AlternateContent>
          </a:graphicData>
        </a:graphic>
      </p:graphicFrame>
      <p:pic>
        <p:nvPicPr>
          <p:cNvPr id="21" name="图片 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9050" y="2056471"/>
            <a:ext cx="5434544" cy="1168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
                                          </p:val>
                                        </p:tav>
                                        <p:tav tm="100000">
                                          <p:val>
                                            <p:strVal val="#ppt_x"/>
                                          </p:val>
                                        </p:tav>
                                      </p:tavLst>
                                    </p:anim>
                                    <p:anim calcmode="lin" valueType="num">
                                      <p:cBhvr>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0" presetClass="entr" presetSubtype="0" fill="hold"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edge">
                                      <p:cBhvr>
                                        <p:cTn id="13" dur="20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ppt_x</p:attrName>
                                        </p:attrNameLst>
                                      </p:cBhvr>
                                      <p:tavLst>
                                        <p:tav tm="0">
                                          <p:val>
                                            <p:strVal val="#ppt_x"/>
                                          </p:val>
                                        </p:tav>
                                        <p:tav tm="100000">
                                          <p:val>
                                            <p:strVal val="#ppt_x"/>
                                          </p:val>
                                        </p:tav>
                                      </p:tavLst>
                                    </p:anim>
                                    <p:anim calcmode="lin" valueType="num">
                                      <p:cBhvr>
                                        <p:cTn id="19"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left)">
                                      <p:cBhvr>
                                        <p:cTn id="2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ldLvl="0" animBg="1"/>
      <p:bldP spid="3" grpId="0" bldLvl="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1">
            <a:duotone>
              <a:schemeClr val="accent5">
                <a:shade val="45000"/>
                <a:satMod val="135000"/>
              </a:schemeClr>
              <a:prstClr val="white"/>
            </a:duotone>
            <a:extLst>
              <a:ext uri="{28A0092B-C50C-407E-A947-70E740481C1C}">
                <a14:useLocalDpi xmlns:a14="http://schemas.microsoft.com/office/drawing/2010/main" val="0"/>
              </a:ext>
            </a:extLst>
          </a:blip>
          <a:srcRect l="2529" b="6362"/>
          <a:stretch>
            <a:fillRect/>
          </a:stretch>
        </p:blipFill>
        <p:spPr>
          <a:xfrm>
            <a:off x="500843" y="2705036"/>
            <a:ext cx="10491695" cy="3650654"/>
          </a:xfrm>
          <a:prstGeom prst="rect">
            <a:avLst/>
          </a:prstGeom>
        </p:spPr>
      </p:pic>
      <p:sp>
        <p:nvSpPr>
          <p:cNvPr id="11268" name="Text Box 4"/>
          <p:cNvSpPr txBox="1">
            <a:spLocks noChangeArrowheads="1"/>
          </p:cNvSpPr>
          <p:nvPr/>
        </p:nvSpPr>
        <p:spPr bwMode="auto">
          <a:xfrm>
            <a:off x="4107323" y="128588"/>
            <a:ext cx="3899477" cy="615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26" tIns="60963" rIns="121926" bIns="60963">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3200" b="1" dirty="0">
                <a:solidFill>
                  <a:srgbClr val="495A66"/>
                </a:solidFill>
                <a:latin typeface="微软雅黑" panose="020B0503020204020204" pitchFamily="34" charset="-122"/>
                <a:ea typeface="微软雅黑" panose="020B0503020204020204" pitchFamily="34" charset="-122"/>
              </a:rPr>
              <a:t>4.</a:t>
            </a:r>
            <a:r>
              <a:rPr lang="zh-CN" altLang="en-US" sz="3200" b="1" dirty="0">
                <a:solidFill>
                  <a:srgbClr val="495A66"/>
                </a:solidFill>
                <a:latin typeface="微软雅黑" panose="020B0503020204020204" pitchFamily="34" charset="-122"/>
                <a:ea typeface="微软雅黑" panose="020B0503020204020204" pitchFamily="34" charset="-122"/>
              </a:rPr>
              <a:t>计算</a:t>
            </a:r>
            <a:r>
              <a:rPr lang="zh-CN" altLang="en-US" sz="3200" b="1" dirty="0">
                <a:solidFill>
                  <a:srgbClr val="000000"/>
                </a:solidFill>
                <a:latin typeface="微软雅黑" panose="020B0503020204020204" pitchFamily="34" charset="-122"/>
                <a:ea typeface="微软雅黑" panose="020B0503020204020204" pitchFamily="34" charset="-122"/>
              </a:rPr>
              <a:t>财务杠杆系数</a:t>
            </a:r>
            <a:endParaRPr lang="zh-CN" altLang="en-US" sz="3200" b="1" dirty="0">
              <a:solidFill>
                <a:srgbClr val="495A66"/>
              </a:solidFill>
              <a:latin typeface="微软雅黑" panose="020B0503020204020204" pitchFamily="34" charset="-122"/>
              <a:ea typeface="微软雅黑" panose="020B0503020204020204" pitchFamily="34" charset="-122"/>
            </a:endParaRPr>
          </a:p>
        </p:txBody>
      </p:sp>
      <p:sp>
        <p:nvSpPr>
          <p:cNvPr id="11269" name="Line 6"/>
          <p:cNvSpPr>
            <a:spLocks noChangeShapeType="1"/>
          </p:cNvSpPr>
          <p:nvPr/>
        </p:nvSpPr>
        <p:spPr bwMode="auto">
          <a:xfrm flipV="1">
            <a:off x="0" y="436563"/>
            <a:ext cx="3860800" cy="0"/>
          </a:xfrm>
          <a:prstGeom prst="line">
            <a:avLst/>
          </a:prstGeom>
          <a:noFill/>
          <a:ln w="6350">
            <a:solidFill>
              <a:srgbClr val="0070C0"/>
            </a:solidFill>
            <a:round/>
          </a:ln>
          <a:extLst>
            <a:ext uri="{909E8E84-426E-40DD-AFC4-6F175D3DCCD1}">
              <a14:hiddenFill xmlns:a14="http://schemas.microsoft.com/office/drawing/2010/main">
                <a:noFill/>
              </a14:hiddenFill>
            </a:ext>
          </a:extLst>
        </p:spPr>
        <p:txBody>
          <a:bodyPr/>
          <a:lstStyle/>
          <a:p>
            <a:endParaRPr lang="zh-CN" altLang="en-US"/>
          </a:p>
        </p:txBody>
      </p:sp>
      <p:sp>
        <p:nvSpPr>
          <p:cNvPr id="11270" name="Line 7"/>
          <p:cNvSpPr>
            <a:spLocks noChangeShapeType="1"/>
          </p:cNvSpPr>
          <p:nvPr/>
        </p:nvSpPr>
        <p:spPr bwMode="auto">
          <a:xfrm>
            <a:off x="9156700" y="400051"/>
            <a:ext cx="3454400" cy="36513"/>
          </a:xfrm>
          <a:prstGeom prst="line">
            <a:avLst/>
          </a:prstGeom>
          <a:noFill/>
          <a:ln w="6350">
            <a:solidFill>
              <a:srgbClr val="0070C0"/>
            </a:solidFill>
            <a:round/>
          </a:ln>
          <a:extLst>
            <a:ext uri="{909E8E84-426E-40DD-AFC4-6F175D3DCCD1}">
              <a14:hiddenFill xmlns:a14="http://schemas.microsoft.com/office/drawing/2010/main">
                <a:noFill/>
              </a14:hiddenFill>
            </a:ext>
          </a:extLst>
        </p:spPr>
        <p:txBody>
          <a:bodyPr/>
          <a:lstStyle/>
          <a:p>
            <a:endParaRPr lang="zh-CN" altLang="en-US"/>
          </a:p>
        </p:txBody>
      </p:sp>
      <p:sp>
        <p:nvSpPr>
          <p:cNvPr id="89094" name="灯片编号占位符 2"/>
          <p:cNvSpPr>
            <a:spLocks noGrp="1" noChangeArrowheads="1"/>
          </p:cNvSpPr>
          <p:nvPr/>
        </p:nvSpPr>
        <p:spPr bwMode="auto">
          <a:xfrm>
            <a:off x="8737600" y="6356351"/>
            <a:ext cx="28448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r" eaLnBrk="1" hangingPunct="1"/>
            <a:fld id="{1C042D04-AFED-4CFC-8874-11885A2D8713}" type="slidenum">
              <a:rPr lang="en-US" altLang="zh-CN" sz="1200">
                <a:solidFill>
                  <a:srgbClr val="FFFFFF"/>
                </a:solidFill>
                <a:latin typeface="Lato" panose="020F0502020204030203"/>
              </a:rPr>
            </a:fld>
            <a:endParaRPr lang="en-US" altLang="zh-CN" sz="1200">
              <a:solidFill>
                <a:srgbClr val="FFFFFF"/>
              </a:solidFill>
              <a:latin typeface="Lato" panose="020F0502020204030203"/>
            </a:endParaRPr>
          </a:p>
        </p:txBody>
      </p:sp>
      <p:grpSp>
        <p:nvGrpSpPr>
          <p:cNvPr id="5" name="组合 11"/>
          <p:cNvGrpSpPr/>
          <p:nvPr/>
        </p:nvGrpSpPr>
        <p:grpSpPr bwMode="auto">
          <a:xfrm>
            <a:off x="720728" y="876296"/>
            <a:ext cx="694837" cy="225544"/>
            <a:chOff x="304800" y="673100"/>
            <a:chExt cx="4000500" cy="4000500"/>
          </a:xfrm>
          <a:effectLst>
            <a:outerShdw blurRad="444500" dist="254000" dir="8100000" algn="tr" rotWithShape="0">
              <a:prstClr val="black">
                <a:alpha val="50000"/>
              </a:prstClr>
            </a:outerShdw>
          </a:effectLst>
        </p:grpSpPr>
        <p:sp>
          <p:nvSpPr>
            <p:cNvPr id="30" name="同心圆 29"/>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noProof="1">
                <a:solidFill>
                  <a:prstClr val="black"/>
                </a:solidFill>
                <a:ea typeface="微软雅黑" panose="020B0503020204020204" pitchFamily="34" charset="-122"/>
              </a:endParaRPr>
            </a:p>
          </p:txBody>
        </p:sp>
        <p:sp>
          <p:nvSpPr>
            <p:cNvPr id="36" name="椭圆 35"/>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noProof="1">
                <a:solidFill>
                  <a:prstClr val="white"/>
                </a:solidFill>
                <a:ea typeface="微软雅黑" panose="020B0503020204020204" pitchFamily="34" charset="-122"/>
              </a:endParaRPr>
            </a:p>
          </p:txBody>
        </p:sp>
      </p:grpSp>
      <p:grpSp>
        <p:nvGrpSpPr>
          <p:cNvPr id="43" name="组合 14"/>
          <p:cNvGrpSpPr/>
          <p:nvPr/>
        </p:nvGrpSpPr>
        <p:grpSpPr bwMode="auto">
          <a:xfrm>
            <a:off x="546101" y="933450"/>
            <a:ext cx="11070167" cy="1619250"/>
            <a:chOff x="416496" y="1988840"/>
            <a:chExt cx="8930986" cy="4839888"/>
          </a:xfrm>
        </p:grpSpPr>
        <p:sp>
          <p:nvSpPr>
            <p:cNvPr id="89101" name="矩形 8"/>
            <p:cNvSpPr>
              <a:spLocks noChangeArrowheads="1"/>
            </p:cNvSpPr>
            <p:nvPr/>
          </p:nvSpPr>
          <p:spPr bwMode="auto">
            <a:xfrm>
              <a:off x="598605" y="2611012"/>
              <a:ext cx="8748877" cy="4217716"/>
            </a:xfrm>
            <a:prstGeom prst="rect">
              <a:avLst/>
            </a:prstGeom>
            <a:noFill/>
            <a:ln w="25400">
              <a:solidFill>
                <a:srgbClr val="0070C0"/>
              </a:solidFill>
              <a:miter lim="800000"/>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en-US" sz="3200">
                <a:solidFill>
                  <a:srgbClr val="000000"/>
                </a:solidFill>
                <a:latin typeface="Calibri" panose="020F0502020204030204" pitchFamily="34" charset="0"/>
                <a:sym typeface="Arial" panose="020B0604020202020204" pitchFamily="34" charset="0"/>
              </a:endParaRPr>
            </a:p>
          </p:txBody>
        </p:sp>
        <p:grpSp>
          <p:nvGrpSpPr>
            <p:cNvPr id="46" name="组合 11"/>
            <p:cNvGrpSpPr/>
            <p:nvPr/>
          </p:nvGrpSpPr>
          <p:grpSpPr>
            <a:xfrm>
              <a:off x="416496" y="1988840"/>
              <a:ext cx="568751" cy="700092"/>
              <a:chOff x="304800" y="673100"/>
              <a:chExt cx="4000500" cy="4000500"/>
            </a:xfrm>
            <a:effectLst>
              <a:outerShdw blurRad="444500" dist="254000" dir="8100000" algn="tr" rotWithShape="0">
                <a:prstClr val="black">
                  <a:alpha val="50000"/>
                </a:prstClr>
              </a:outerShdw>
            </a:effectLst>
          </p:grpSpPr>
          <p:sp>
            <p:nvSpPr>
              <p:cNvPr id="47" name="同心圆 46"/>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noProof="1">
                  <a:solidFill>
                    <a:prstClr val="black"/>
                  </a:solidFill>
                  <a:ea typeface="微软雅黑" panose="020B0503020204020204" pitchFamily="34" charset="-122"/>
                </a:endParaRPr>
              </a:p>
            </p:txBody>
          </p:sp>
          <p:sp>
            <p:nvSpPr>
              <p:cNvPr id="49" name="椭圆 48"/>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noProof="1">
                  <a:solidFill>
                    <a:prstClr val="white"/>
                  </a:solidFill>
                  <a:ea typeface="微软雅黑" panose="020B0503020204020204" pitchFamily="34" charset="-122"/>
                </a:endParaRPr>
              </a:p>
            </p:txBody>
          </p:sp>
        </p:grpSp>
      </p:grpSp>
      <p:sp>
        <p:nvSpPr>
          <p:cNvPr id="16" name="灯片编号占位符 2"/>
          <p:cNvSpPr txBox="1">
            <a:spLocks noChangeArrowheads="1"/>
          </p:cNvSpPr>
          <p:nvPr/>
        </p:nvSpPr>
        <p:spPr bwMode="auto">
          <a:xfrm>
            <a:off x="11324167" y="6092825"/>
            <a:ext cx="495300" cy="501650"/>
          </a:xfrm>
          <a:prstGeom prst="rect">
            <a:avLst/>
          </a:prstGeom>
        </p:spPr>
        <p:style>
          <a:lnRef idx="0">
            <a:scrgbClr r="0" g="0" b="0"/>
          </a:lnRef>
          <a:fillRef idx="1001">
            <a:schemeClr val="dk2"/>
          </a:fillRef>
          <a:effectRef idx="0">
            <a:scrgbClr r="0" g="0" b="0"/>
          </a:effectRef>
          <a:fontRef idx="major"/>
        </p:style>
        <p:txBody>
          <a:bodyPr anchor="ctr"/>
          <a:lstStyle/>
          <a:p>
            <a:pPr algn="r">
              <a:defRPr/>
            </a:pPr>
            <a:fld id="{B0376EFE-217C-44AF-A17A-62A7FED6ACE8}" type="slidenum">
              <a:rPr lang="en-US" altLang="zh-CN" sz="1200">
                <a:solidFill>
                  <a:srgbClr val="FFFFFF"/>
                </a:solidFill>
                <a:latin typeface="Lato" panose="020F0502020204030203"/>
              </a:rPr>
            </a:fld>
            <a:endParaRPr lang="en-US" altLang="zh-CN" sz="1200">
              <a:solidFill>
                <a:srgbClr val="FFFFFF"/>
              </a:solidFill>
              <a:latin typeface="Lato" panose="020F0502020204030203"/>
            </a:endParaRPr>
          </a:p>
        </p:txBody>
      </p:sp>
      <p:sp>
        <p:nvSpPr>
          <p:cNvPr id="2" name="矩形 1"/>
          <p:cNvSpPr>
            <a:spLocks noChangeArrowheads="1"/>
          </p:cNvSpPr>
          <p:nvPr/>
        </p:nvSpPr>
        <p:spPr bwMode="auto">
          <a:xfrm>
            <a:off x="1075267" y="1168400"/>
            <a:ext cx="10496551"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CN" altLang="zh-CN" sz="2800" b="1">
                <a:latin typeface="Calibri" panose="020F0502020204030204" pitchFamily="34" charset="0"/>
              </a:rPr>
              <a:t>某公司全部资本为</a:t>
            </a:r>
            <a:r>
              <a:rPr lang="en-US" altLang="zh-CN" sz="2800" b="1">
                <a:latin typeface="Calibri" panose="020F0502020204030204" pitchFamily="34" charset="0"/>
              </a:rPr>
              <a:t>5 000</a:t>
            </a:r>
            <a:r>
              <a:rPr lang="zh-CN" altLang="zh-CN" sz="2800" b="1">
                <a:latin typeface="Calibri" panose="020F0502020204030204" pitchFamily="34" charset="0"/>
              </a:rPr>
              <a:t>万元，其中债务资本占</a:t>
            </a:r>
            <a:r>
              <a:rPr lang="en-US" altLang="zh-CN" sz="2800" b="1">
                <a:latin typeface="Calibri" panose="020F0502020204030204" pitchFamily="34" charset="0"/>
              </a:rPr>
              <a:t>40%</a:t>
            </a:r>
            <a:r>
              <a:rPr lang="zh-CN" altLang="zh-CN" sz="2800" b="1">
                <a:latin typeface="Calibri" panose="020F0502020204030204" pitchFamily="34" charset="0"/>
              </a:rPr>
              <a:t>，利率为</a:t>
            </a:r>
            <a:r>
              <a:rPr lang="en-US" altLang="zh-CN" sz="2800" b="1">
                <a:latin typeface="Calibri" panose="020F0502020204030204" pitchFamily="34" charset="0"/>
              </a:rPr>
              <a:t>12%</a:t>
            </a:r>
            <a:r>
              <a:rPr lang="zh-CN" altLang="zh-CN" sz="2800" b="1">
                <a:latin typeface="Calibri" panose="020F0502020204030204" pitchFamily="34" charset="0"/>
              </a:rPr>
              <a:t>，所得税率为</a:t>
            </a:r>
            <a:r>
              <a:rPr lang="en-US" altLang="zh-CN" sz="2800" b="1">
                <a:latin typeface="Calibri" panose="020F0502020204030204" pitchFamily="34" charset="0"/>
              </a:rPr>
              <a:t>25</a:t>
            </a:r>
            <a:r>
              <a:rPr lang="zh-CN" altLang="zh-CN" sz="2800" b="1">
                <a:latin typeface="Calibri" panose="020F0502020204030204" pitchFamily="34" charset="0"/>
              </a:rPr>
              <a:t>％，当息税前利润为</a:t>
            </a:r>
            <a:r>
              <a:rPr lang="en-US" altLang="zh-CN" sz="2800" b="1">
                <a:latin typeface="Calibri" panose="020F0502020204030204" pitchFamily="34" charset="0"/>
              </a:rPr>
              <a:t>600</a:t>
            </a:r>
            <a:r>
              <a:rPr lang="zh-CN" altLang="zh-CN" sz="2800" b="1">
                <a:latin typeface="Calibri" panose="020F0502020204030204" pitchFamily="34" charset="0"/>
              </a:rPr>
              <a:t>万元时，税后净利润为</a:t>
            </a:r>
            <a:r>
              <a:rPr lang="en-US" altLang="zh-CN" sz="2800" b="1">
                <a:latin typeface="Calibri" panose="020F0502020204030204" pitchFamily="34" charset="0"/>
              </a:rPr>
              <a:t>370</a:t>
            </a:r>
            <a:r>
              <a:rPr lang="zh-CN" altLang="zh-CN" sz="2800" b="1">
                <a:latin typeface="Calibri" panose="020F0502020204030204" pitchFamily="34" charset="0"/>
              </a:rPr>
              <a:t>万元。</a:t>
            </a:r>
            <a:endParaRPr lang="zh-CN" altLang="en-US" sz="2800" b="1">
              <a:latin typeface="Calibri" panose="020F0502020204030204" pitchFamily="34" charset="0"/>
            </a:endParaRPr>
          </a:p>
        </p:txBody>
      </p:sp>
      <p:sp>
        <p:nvSpPr>
          <p:cNvPr id="4" name="Rectangle 2"/>
          <p:cNvSpPr>
            <a:spLocks noChangeArrowheads="1"/>
          </p:cNvSpPr>
          <p:nvPr/>
        </p:nvSpPr>
        <p:spPr bwMode="auto">
          <a:xfrm>
            <a:off x="1401233" y="2996734"/>
            <a:ext cx="2978701"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indent="2667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zh-TW" altLang="zh-CN" sz="2800" b="1">
                <a:latin typeface="Times New Roman" panose="02020603050405020304" pitchFamily="18" charset="0"/>
                <a:ea typeface="方正书宋简体"/>
                <a:cs typeface="方正书宋简体"/>
              </a:rPr>
              <a:t>财务杠杆系数为</a:t>
            </a:r>
            <a:endParaRPr lang="zh-TW" altLang="zh-CN" sz="2800" b="1"/>
          </a:p>
        </p:txBody>
      </p:sp>
      <p:pic>
        <p:nvPicPr>
          <p:cNvPr id="6" name="对象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44234" y="3852863"/>
            <a:ext cx="7615767" cy="100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268"/>
                                        </p:tgtEl>
                                        <p:attrNameLst>
                                          <p:attrName>style.visibility</p:attrName>
                                        </p:attrNameLst>
                                      </p:cBhvr>
                                      <p:to>
                                        <p:strVal val="visible"/>
                                      </p:to>
                                    </p:set>
                                    <p:anim calcmode="lin" valueType="num">
                                      <p:cBhvr>
                                        <p:cTn id="7" dur="500" fill="hold"/>
                                        <p:tgtEl>
                                          <p:spTgt spid="11268"/>
                                        </p:tgtEl>
                                        <p:attrNameLst>
                                          <p:attrName>ppt_x</p:attrName>
                                        </p:attrNameLst>
                                      </p:cBhvr>
                                      <p:tavLst>
                                        <p:tav tm="0">
                                          <p:val>
                                            <p:strVal val="#ppt_x"/>
                                          </p:val>
                                        </p:tav>
                                        <p:tav tm="100000">
                                          <p:val>
                                            <p:strVal val="#ppt_x"/>
                                          </p:val>
                                        </p:tav>
                                      </p:tavLst>
                                    </p:anim>
                                    <p:anim calcmode="lin" valueType="num">
                                      <p:cBhvr>
                                        <p:cTn id="8" dur="500" fill="hold"/>
                                        <p:tgtEl>
                                          <p:spTgt spid="11268"/>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11269"/>
                                        </p:tgtEl>
                                        <p:attrNameLst>
                                          <p:attrName>style.visibility</p:attrName>
                                        </p:attrNameLst>
                                      </p:cBhvr>
                                      <p:to>
                                        <p:strVal val="visible"/>
                                      </p:to>
                                    </p:set>
                                    <p:animEffect transition="in" filter="fade">
                                      <p:cBhvr>
                                        <p:cTn id="11" dur="1000"/>
                                        <p:tgtEl>
                                          <p:spTgt spid="11269"/>
                                        </p:tgtEl>
                                      </p:cBhvr>
                                    </p:animEffect>
                                    <p:anim calcmode="lin" valueType="num">
                                      <p:cBhvr>
                                        <p:cTn id="12" dur="1000" fill="hold"/>
                                        <p:tgtEl>
                                          <p:spTgt spid="11269"/>
                                        </p:tgtEl>
                                        <p:attrNameLst>
                                          <p:attrName>ppt_x</p:attrName>
                                        </p:attrNameLst>
                                      </p:cBhvr>
                                      <p:tavLst>
                                        <p:tav tm="0">
                                          <p:val>
                                            <p:strVal val="#ppt_x"/>
                                          </p:val>
                                        </p:tav>
                                        <p:tav tm="100000">
                                          <p:val>
                                            <p:strVal val="#ppt_x"/>
                                          </p:val>
                                        </p:tav>
                                      </p:tavLst>
                                    </p:anim>
                                    <p:anim calcmode="lin" valueType="num">
                                      <p:cBhvr>
                                        <p:cTn id="13" dur="1000" fill="hold"/>
                                        <p:tgtEl>
                                          <p:spTgt spid="11269"/>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11270"/>
                                        </p:tgtEl>
                                        <p:attrNameLst>
                                          <p:attrName>style.visibility</p:attrName>
                                        </p:attrNameLst>
                                      </p:cBhvr>
                                      <p:to>
                                        <p:strVal val="visible"/>
                                      </p:to>
                                    </p:set>
                                    <p:animEffect transition="in" filter="fade">
                                      <p:cBhvr>
                                        <p:cTn id="16" dur="1000"/>
                                        <p:tgtEl>
                                          <p:spTgt spid="11270"/>
                                        </p:tgtEl>
                                      </p:cBhvr>
                                    </p:animEffect>
                                    <p:anim calcmode="lin" valueType="num">
                                      <p:cBhvr>
                                        <p:cTn id="17" dur="1000" fill="hold"/>
                                        <p:tgtEl>
                                          <p:spTgt spid="11270"/>
                                        </p:tgtEl>
                                        <p:attrNameLst>
                                          <p:attrName>ppt_x</p:attrName>
                                        </p:attrNameLst>
                                      </p:cBhvr>
                                      <p:tavLst>
                                        <p:tav tm="0">
                                          <p:val>
                                            <p:strVal val="#ppt_x"/>
                                          </p:val>
                                        </p:tav>
                                        <p:tav tm="100000">
                                          <p:val>
                                            <p:strVal val="#ppt_x"/>
                                          </p:val>
                                        </p:tav>
                                      </p:tavLst>
                                    </p:anim>
                                    <p:anim calcmode="lin" valueType="num">
                                      <p:cBhvr>
                                        <p:cTn id="18" dur="1000" fill="hold"/>
                                        <p:tgtEl>
                                          <p:spTgt spid="1127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animEffect transition="in" filter="randombar(horizontal)">
                                      <p:cBhvr>
                                        <p:cTn id="23" dur="500"/>
                                        <p:tgtEl>
                                          <p:spTgt spid="43"/>
                                        </p:tgtEl>
                                      </p:cBhvr>
                                    </p:animEffect>
                                  </p:childTnLst>
                                </p:cTn>
                              </p:par>
                              <p:par>
                                <p:cTn id="24" presetID="14" presetClass="entr" presetSubtype="1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horizontal)">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anim calcmode="lin" valueType="num">
                                      <p:cBhvr>
                                        <p:cTn id="32" dur="1000" fill="hold"/>
                                        <p:tgtEl>
                                          <p:spTgt spid="2"/>
                                        </p:tgtEl>
                                        <p:attrNameLst>
                                          <p:attrName>ppt_x</p:attrName>
                                        </p:attrNameLst>
                                      </p:cBhvr>
                                      <p:tavLst>
                                        <p:tav tm="0">
                                          <p:val>
                                            <p:strVal val="#ppt_x"/>
                                          </p:val>
                                        </p:tav>
                                        <p:tav tm="100000">
                                          <p:val>
                                            <p:strVal val="#ppt_x"/>
                                          </p:val>
                                        </p:tav>
                                      </p:tavLst>
                                    </p:anim>
                                    <p:anim calcmode="lin" valueType="num">
                                      <p:cBhvr>
                                        <p:cTn id="3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wipe(down)">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randombar(horizontal)">
                                      <p:cBhvr>
                                        <p:cTn id="43" dur="500"/>
                                        <p:tgtEl>
                                          <p:spTgt spid="6"/>
                                        </p:tgtEl>
                                      </p:cBhvr>
                                    </p:animEffect>
                                  </p:childTnLst>
                                </p:cTn>
                              </p:par>
                              <p:par>
                                <p:cTn id="44" presetID="14" presetClass="entr" presetSubtype="10" fill="hold" grpId="0" nodeType="withEffect">
                                  <p:stCondLst>
                                    <p:cond delay="0"/>
                                  </p:stCondLst>
                                  <p:childTnLst>
                                    <p:set>
                                      <p:cBhvr>
                                        <p:cTn id="45" dur="1" fill="hold">
                                          <p:stCondLst>
                                            <p:cond delay="0"/>
                                          </p:stCondLst>
                                        </p:cTn>
                                        <p:tgtEl>
                                          <p:spTgt spid="4"/>
                                        </p:tgtEl>
                                        <p:attrNameLst>
                                          <p:attrName>style.visibility</p:attrName>
                                        </p:attrNameLst>
                                      </p:cBhvr>
                                      <p:to>
                                        <p:strVal val="visible"/>
                                      </p:to>
                                    </p:set>
                                    <p:animEffect transition="in" filter="randombar(horizontal)">
                                      <p:cBhvr>
                                        <p:cTn id="4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p:bldP spid="11269" grpId="0" animBg="1"/>
      <p:bldP spid="11270" grpId="0" animBg="1"/>
      <p:bldP spid="2" grpId="0"/>
      <p:bldP spid="4"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爆炸形 2 7"/>
          <p:cNvSpPr/>
          <p:nvPr/>
        </p:nvSpPr>
        <p:spPr>
          <a:xfrm>
            <a:off x="162203" y="5164565"/>
            <a:ext cx="1585913" cy="1317625"/>
          </a:xfrm>
          <a:prstGeom prst="irregularSeal2">
            <a:avLst/>
          </a:prstGeom>
        </p:spPr>
        <p:style>
          <a:lnRef idx="1">
            <a:schemeClr val="accent5"/>
          </a:lnRef>
          <a:fillRef idx="3">
            <a:schemeClr val="accent5"/>
          </a:fillRef>
          <a:effectRef idx="2">
            <a:schemeClr val="accent5"/>
          </a:effectRef>
          <a:fontRef idx="minor">
            <a:schemeClr val="lt1"/>
          </a:fontRef>
        </p:style>
        <p:txBody>
          <a:bodyPr anchor="ctr"/>
          <a:lstStyle/>
          <a:p>
            <a:pPr algn="ctr">
              <a:defRPr/>
            </a:pPr>
            <a:endParaRPr lang="zh-CN" altLang="en-US"/>
          </a:p>
        </p:txBody>
      </p:sp>
      <p:pic>
        <p:nvPicPr>
          <p:cNvPr id="76803" name="图片 6"/>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0493375" y="619636"/>
            <a:ext cx="1698625" cy="1998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6804" name="灯片编号占位符 1"/>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fld id="{0AAA239D-3C57-47F6-B602-9DD2E8D3E0FF}" type="slidenum">
              <a:rPr altLang="zh-CN" smtClean="0">
                <a:solidFill>
                  <a:srgbClr val="FFFFFF"/>
                </a:solidFill>
                <a:latin typeface="Lato" panose="020F0502020204030203" pitchFamily="34" charset="0"/>
              </a:rPr>
            </a:fld>
            <a:endParaRPr lang="zh-CN" altLang="zh-CN">
              <a:solidFill>
                <a:srgbClr val="FFFFFF"/>
              </a:solidFill>
              <a:latin typeface="Lato" panose="020F0502020204030203" pitchFamily="34" charset="0"/>
            </a:endParaRPr>
          </a:p>
        </p:txBody>
      </p:sp>
      <p:graphicFrame>
        <p:nvGraphicFramePr>
          <p:cNvPr id="11" name="表格 10"/>
          <p:cNvGraphicFramePr>
            <a:graphicFrameLocks noGrp="1"/>
          </p:cNvGraphicFramePr>
          <p:nvPr/>
        </p:nvGraphicFramePr>
        <p:xfrm>
          <a:off x="1415482" y="1171188"/>
          <a:ext cx="8763942" cy="3803904"/>
        </p:xfrm>
        <a:graphic>
          <a:graphicData uri="http://schemas.openxmlformats.org/drawingml/2006/table">
            <a:tbl>
              <a:tblPr firstRow="1" firstCol="1" bandRow="1">
                <a:tableStyleId>{C083E6E3-FA7D-4D7B-A595-EF9225AFEA82}</a:tableStyleId>
              </a:tblPr>
              <a:tblGrid>
                <a:gridCol w="1899369"/>
                <a:gridCol w="6864573"/>
              </a:tblGrid>
              <a:tr h="1093159">
                <a:tc>
                  <a:txBody>
                    <a:bodyPr/>
                    <a:lstStyle/>
                    <a:p>
                      <a:pPr algn="l">
                        <a:lnSpc>
                          <a:spcPct val="120000"/>
                        </a:lnSpc>
                        <a:spcAft>
                          <a:spcPts val="0"/>
                        </a:spcAft>
                      </a:pPr>
                      <a:r>
                        <a:rPr lang="zh-CN" sz="2600" b="1" kern="100" dirty="0">
                          <a:solidFill>
                            <a:schemeClr val="tx1"/>
                          </a:solidFill>
                          <a:latin typeface="华文仿宋" panose="02010600040101010101" pitchFamily="2" charset="-122"/>
                          <a:ea typeface="华文仿宋" panose="02010600040101010101" pitchFamily="2" charset="-122"/>
                          <a:cs typeface="Times New Roman" panose="02020603050405020304"/>
                        </a:rPr>
                        <a:t>存在财务杠杆效应的前提</a:t>
                      </a:r>
                      <a:endParaRPr lang="zh-CN" sz="2600" b="1" kern="100" dirty="0">
                        <a:solidFill>
                          <a:schemeClr val="tx1"/>
                        </a:solidFill>
                        <a:latin typeface="华文仿宋" panose="02010600040101010101" pitchFamily="2" charset="-122"/>
                        <a:ea typeface="华文仿宋" panose="02010600040101010101" pitchFamily="2" charset="-122"/>
                        <a:cs typeface="Times New Roman" panose="02020603050405020304"/>
                      </a:endParaRPr>
                    </a:p>
                  </a:txBody>
                  <a:tcPr marL="68577" marR="685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20000"/>
                        </a:lnSpc>
                        <a:spcAft>
                          <a:spcPts val="0"/>
                        </a:spcAft>
                      </a:pPr>
                      <a:r>
                        <a:rPr lang="zh-CN" sz="2600" b="1" kern="100" dirty="0">
                          <a:solidFill>
                            <a:schemeClr val="tx1"/>
                          </a:solidFill>
                          <a:latin typeface="华文仿宋" panose="02010600040101010101" pitchFamily="2" charset="-122"/>
                          <a:ea typeface="华文仿宋" panose="02010600040101010101" pitchFamily="2" charset="-122"/>
                          <a:cs typeface="Times New Roman" panose="02020603050405020304"/>
                        </a:rPr>
                        <a:t>只要企业融资方式中存在固定性资本成本，就存在财务杠杆效应。如固定利息、固定优先股股利等的存在，都会产生财务杠杆效应。</a:t>
                      </a:r>
                      <a:endParaRPr lang="zh-CN" sz="2600" b="1" kern="100" dirty="0">
                        <a:solidFill>
                          <a:schemeClr val="tx1"/>
                        </a:solidFill>
                        <a:latin typeface="华文仿宋" panose="02010600040101010101" pitchFamily="2" charset="-122"/>
                        <a:ea typeface="华文仿宋" panose="02010600040101010101" pitchFamily="2" charset="-122"/>
                        <a:cs typeface="Times New Roman" panose="02020603050405020304"/>
                      </a:endParaRPr>
                    </a:p>
                  </a:txBody>
                  <a:tcPr marL="68577" marR="685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888399">
                <a:tc>
                  <a:txBody>
                    <a:bodyPr/>
                    <a:lstStyle/>
                    <a:p>
                      <a:pPr algn="l">
                        <a:lnSpc>
                          <a:spcPct val="120000"/>
                        </a:lnSpc>
                        <a:spcAft>
                          <a:spcPts val="0"/>
                        </a:spcAft>
                      </a:pPr>
                      <a:r>
                        <a:rPr lang="zh-CN" sz="2600" b="1" kern="100" dirty="0">
                          <a:solidFill>
                            <a:schemeClr val="tx1"/>
                          </a:solidFill>
                          <a:latin typeface="华文仿宋" panose="02010600040101010101" pitchFamily="2" charset="-122"/>
                          <a:ea typeface="华文仿宋" panose="02010600040101010101" pitchFamily="2" charset="-122"/>
                          <a:cs typeface="Times New Roman" panose="02020603050405020304"/>
                        </a:rPr>
                        <a:t>财务杠杆与财务风险</a:t>
                      </a:r>
                      <a:endParaRPr lang="zh-CN" sz="2600" b="1" kern="100" dirty="0">
                        <a:solidFill>
                          <a:schemeClr val="tx1"/>
                        </a:solidFill>
                        <a:latin typeface="华文仿宋" panose="02010600040101010101" pitchFamily="2" charset="-122"/>
                        <a:ea typeface="华文仿宋" panose="02010600040101010101" pitchFamily="2" charset="-122"/>
                        <a:cs typeface="Times New Roman" panose="02020603050405020304"/>
                      </a:endParaRPr>
                    </a:p>
                  </a:txBody>
                  <a:tcPr marL="68577" marR="685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20000"/>
                        </a:lnSpc>
                        <a:spcAft>
                          <a:spcPts val="0"/>
                        </a:spcAft>
                      </a:pPr>
                      <a:r>
                        <a:rPr lang="zh-CN" sz="2600" b="1" kern="100" dirty="0">
                          <a:solidFill>
                            <a:schemeClr val="tx1"/>
                          </a:solidFill>
                          <a:latin typeface="华文仿宋" panose="02010600040101010101" pitchFamily="2" charset="-122"/>
                          <a:ea typeface="华文仿宋" panose="02010600040101010101" pitchFamily="2" charset="-122"/>
                          <a:cs typeface="Times New Roman" panose="02020603050405020304"/>
                        </a:rPr>
                        <a:t>财务杠杆系数越高，表明普通股收益的波动程度越大，财务风险也就越大。</a:t>
                      </a:r>
                      <a:endParaRPr lang="zh-CN" sz="2600" b="1" kern="100" dirty="0">
                        <a:solidFill>
                          <a:schemeClr val="tx1"/>
                        </a:solidFill>
                        <a:latin typeface="华文仿宋" panose="02010600040101010101" pitchFamily="2" charset="-122"/>
                        <a:ea typeface="华文仿宋" panose="02010600040101010101" pitchFamily="2" charset="-122"/>
                        <a:cs typeface="Times New Roman" panose="02020603050405020304"/>
                      </a:endParaRPr>
                    </a:p>
                  </a:txBody>
                  <a:tcPr marL="68577" marR="685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093159">
                <a:tc>
                  <a:txBody>
                    <a:bodyPr/>
                    <a:lstStyle/>
                    <a:p>
                      <a:pPr algn="l">
                        <a:lnSpc>
                          <a:spcPct val="120000"/>
                        </a:lnSpc>
                        <a:spcAft>
                          <a:spcPts val="0"/>
                        </a:spcAft>
                      </a:pPr>
                      <a:r>
                        <a:rPr lang="zh-CN" sz="2600" b="1" kern="100">
                          <a:solidFill>
                            <a:schemeClr val="tx1"/>
                          </a:solidFill>
                          <a:latin typeface="华文仿宋" panose="02010600040101010101" pitchFamily="2" charset="-122"/>
                          <a:ea typeface="华文仿宋" panose="02010600040101010101" pitchFamily="2" charset="-122"/>
                          <a:cs typeface="Times New Roman" panose="02020603050405020304"/>
                        </a:rPr>
                        <a:t>影响财务杠杆的因素</a:t>
                      </a:r>
                      <a:endParaRPr lang="zh-CN" sz="2600" b="1" kern="100">
                        <a:solidFill>
                          <a:schemeClr val="tx1"/>
                        </a:solidFill>
                        <a:latin typeface="华文仿宋" panose="02010600040101010101" pitchFamily="2" charset="-122"/>
                        <a:ea typeface="华文仿宋" panose="02010600040101010101" pitchFamily="2" charset="-122"/>
                        <a:cs typeface="Times New Roman" panose="02020603050405020304"/>
                      </a:endParaRPr>
                    </a:p>
                  </a:txBody>
                  <a:tcPr marL="68577" marR="685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lnSpc>
                          <a:spcPct val="120000"/>
                        </a:lnSpc>
                        <a:spcAft>
                          <a:spcPts val="0"/>
                        </a:spcAft>
                      </a:pPr>
                      <a:r>
                        <a:rPr lang="zh-CN" sz="2600" b="1" kern="100" dirty="0">
                          <a:solidFill>
                            <a:schemeClr val="tx1"/>
                          </a:solidFill>
                          <a:latin typeface="华文仿宋" panose="02010600040101010101" pitchFamily="2" charset="-122"/>
                          <a:ea typeface="华文仿宋" panose="02010600040101010101" pitchFamily="2" charset="-122"/>
                          <a:cs typeface="Times New Roman" panose="02020603050405020304"/>
                        </a:rPr>
                        <a:t>债务成本比重越高、固定的资本成本支付额越高、息税前利润水平越低，财务杠杆效应越大，反之亦然。</a:t>
                      </a:r>
                      <a:endParaRPr lang="zh-CN" sz="2600" b="1" kern="100" dirty="0">
                        <a:solidFill>
                          <a:schemeClr val="tx1"/>
                        </a:solidFill>
                        <a:latin typeface="华文仿宋" panose="02010600040101010101" pitchFamily="2" charset="-122"/>
                        <a:ea typeface="华文仿宋" panose="02010600040101010101" pitchFamily="2" charset="-122"/>
                        <a:cs typeface="Times New Roman" panose="02020603050405020304"/>
                      </a:endParaRPr>
                    </a:p>
                  </a:txBody>
                  <a:tcPr marL="68577" marR="68577"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 name="矩形 1"/>
          <p:cNvSpPr/>
          <p:nvPr/>
        </p:nvSpPr>
        <p:spPr>
          <a:xfrm>
            <a:off x="1998661" y="5170708"/>
            <a:ext cx="8194677" cy="1158074"/>
          </a:xfrm>
          <a:prstGeom prst="rect">
            <a:avLst/>
          </a:prstGeom>
          <a:noFill/>
          <a:ln>
            <a:noFill/>
          </a:ln>
        </p:spPr>
        <p:style>
          <a:lnRef idx="2">
            <a:schemeClr val="accent2">
              <a:shade val="50000"/>
            </a:schemeClr>
          </a:lnRef>
          <a:fillRef idx="1">
            <a:schemeClr val="accent2"/>
          </a:fillRef>
          <a:effectRef idx="0">
            <a:schemeClr val="accent2"/>
          </a:effectRef>
          <a:fontRef idx="minor">
            <a:schemeClr val="lt1"/>
          </a:fontRef>
        </p:style>
        <p:txBody>
          <a:bodyPr wrap="square">
            <a:spAutoFit/>
          </a:bodyPr>
          <a:lstStyle/>
          <a:p>
            <a:pPr>
              <a:lnSpc>
                <a:spcPct val="130000"/>
              </a:lnSpc>
              <a:defRPr/>
            </a:pPr>
            <a:r>
              <a:rPr lang="zh-CN" altLang="en-US" sz="2800" b="1" noProof="1">
                <a:solidFill>
                  <a:srgbClr val="FF0000"/>
                </a:solidFill>
                <a:latin typeface="微软雅黑" panose="020B0503020204020204" pitchFamily="34" charset="-122"/>
                <a:ea typeface="微软雅黑" panose="020B0503020204020204" pitchFamily="34" charset="-122"/>
              </a:rPr>
              <a:t>提示：</a:t>
            </a:r>
            <a:r>
              <a:rPr lang="zh-CN" altLang="en-US" sz="2800" noProof="1">
                <a:solidFill>
                  <a:schemeClr val="tx1"/>
                </a:solidFill>
                <a:latin typeface="微软雅黑" panose="020B0503020204020204" pitchFamily="34" charset="-122"/>
                <a:ea typeface="微软雅黑" panose="020B0503020204020204" pitchFamily="34" charset="-122"/>
              </a:rPr>
              <a:t>通过合理安排资本结构，适度负债使财务杠杆利益抵销风险增大所带来的不利影响。</a:t>
            </a:r>
            <a:endParaRPr lang="zh-CN" altLang="zh-CN" sz="2800" noProof="1">
              <a:solidFill>
                <a:schemeClr val="tx1"/>
              </a:solidFill>
              <a:latin typeface="微软雅黑" panose="020B0503020204020204" pitchFamily="34" charset="-122"/>
              <a:ea typeface="微软雅黑" panose="020B0503020204020204" pitchFamily="34" charset="-122"/>
            </a:endParaRPr>
          </a:p>
        </p:txBody>
      </p:sp>
      <p:sp>
        <p:nvSpPr>
          <p:cNvPr id="12" name="灯片编号占位符 2"/>
          <p:cNvSpPr txBox="1">
            <a:spLocks noChangeArrowheads="1"/>
          </p:cNvSpPr>
          <p:nvPr/>
        </p:nvSpPr>
        <p:spPr bwMode="auto">
          <a:xfrm>
            <a:off x="11311289" y="6087796"/>
            <a:ext cx="371475" cy="501650"/>
          </a:xfrm>
          <a:prstGeom prst="rect">
            <a:avLst/>
          </a:prstGeom>
        </p:spPr>
        <p:style>
          <a:lnRef idx="0">
            <a:scrgbClr r="0" g="0" b="0"/>
          </a:lnRef>
          <a:fillRef idx="1001">
            <a:schemeClr val="dk2"/>
          </a:fillRef>
          <a:effectRef idx="0">
            <a:scrgbClr r="0" g="0" b="0"/>
          </a:effectRef>
          <a:fontRef idx="major"/>
        </p:style>
        <p:txBody>
          <a:bodyPr anchor="ctr"/>
          <a:lstStyle/>
          <a:p>
            <a:pPr algn="r" eaLnBrk="1" hangingPunct="1">
              <a:buFont typeface="Arial" panose="020B0604020202020204" pitchFamily="34" charset="0"/>
              <a:buNone/>
              <a:defRPr/>
            </a:pPr>
            <a:fld id="{E8D06449-02A0-4DF8-BF35-8C701E1FEAE2}" type="slidenum">
              <a:rPr lang="en-US" altLang="zh-CN" sz="1200" noProof="1" dirty="0">
                <a:solidFill>
                  <a:srgbClr val="FFFFFF"/>
                </a:solidFill>
                <a:latin typeface="Lato" panose="020F0502020204030203"/>
              </a:rPr>
            </a:fld>
            <a:endParaRPr lang="en-US" altLang="zh-CN" sz="1200" noProof="1">
              <a:solidFill>
                <a:srgbClr val="FFFFFF"/>
              </a:solidFill>
              <a:latin typeface="Lato" panose="020F0502020204030203"/>
            </a:endParaRPr>
          </a:p>
        </p:txBody>
      </p:sp>
      <p:sp>
        <p:nvSpPr>
          <p:cNvPr id="13" name="标题 4"/>
          <p:cNvSpPr txBox="1">
            <a:spLocks noChangeArrowheads="1"/>
          </p:cNvSpPr>
          <p:nvPr/>
        </p:nvSpPr>
        <p:spPr bwMode="auto">
          <a:xfrm>
            <a:off x="3376985" y="-13446"/>
            <a:ext cx="592772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pPr>
            <a:r>
              <a:rPr lang="zh-CN" altLang="en-US" sz="3600" dirty="0">
                <a:solidFill>
                  <a:srgbClr val="000000"/>
                </a:solidFill>
                <a:latin typeface="微软雅黑" panose="020B0503020204020204" pitchFamily="34" charset="-122"/>
                <a:ea typeface="微软雅黑" panose="020B0503020204020204" pitchFamily="34" charset="-122"/>
              </a:rPr>
              <a:t> </a:t>
            </a:r>
            <a:r>
              <a:rPr lang="zh-CN" altLang="en-US" sz="3600" dirty="0" smtClean="0">
                <a:solidFill>
                  <a:srgbClr val="000000"/>
                </a:solidFill>
                <a:latin typeface="微软雅黑" panose="020B0503020204020204" pitchFamily="34" charset="-122"/>
                <a:ea typeface="微软雅黑" panose="020B0503020204020204" pitchFamily="34" charset="-122"/>
              </a:rPr>
              <a:t>   财务</a:t>
            </a:r>
            <a:r>
              <a:rPr lang="zh-CN" altLang="en-US" sz="3600" dirty="0">
                <a:solidFill>
                  <a:srgbClr val="000000"/>
                </a:solidFill>
                <a:latin typeface="微软雅黑" panose="020B0503020204020204" pitchFamily="34" charset="-122"/>
                <a:ea typeface="微软雅黑" panose="020B0503020204020204" pitchFamily="34" charset="-122"/>
              </a:rPr>
              <a:t>杠杆与财务风险</a:t>
            </a:r>
            <a:endParaRPr lang="en-US" altLang="zh-CN" sz="3600" b="1" dirty="0">
              <a:solidFill>
                <a:srgbClr val="495A66"/>
              </a:solidFill>
              <a:latin typeface="微软雅黑" panose="020B0503020204020204" pitchFamily="34" charset="-122"/>
              <a:ea typeface="微软雅黑" panose="020B0503020204020204" pitchFamily="34" charset="-122"/>
            </a:endParaRPr>
          </a:p>
        </p:txBody>
      </p:sp>
      <p:sp>
        <p:nvSpPr>
          <p:cNvPr id="14" name="Line 6"/>
          <p:cNvSpPr>
            <a:spLocks noChangeShapeType="1"/>
          </p:cNvSpPr>
          <p:nvPr/>
        </p:nvSpPr>
        <p:spPr bwMode="auto">
          <a:xfrm flipV="1">
            <a:off x="-1" y="526120"/>
            <a:ext cx="3496235" cy="0"/>
          </a:xfrm>
          <a:prstGeom prst="line">
            <a:avLst/>
          </a:prstGeom>
          <a:noFill/>
          <a:ln w="6350">
            <a:solidFill>
              <a:srgbClr val="0070C0"/>
            </a:solidFill>
            <a:round/>
          </a:ln>
          <a:extLst>
            <a:ext uri="{909E8E84-426E-40DD-AFC4-6F175D3DCCD1}">
              <a14:hiddenFill xmlns:a14="http://schemas.microsoft.com/office/drawing/2010/main">
                <a:noFill/>
              </a14:hiddenFill>
            </a:ext>
          </a:extLst>
        </p:spPr>
        <p:txBody>
          <a:bodyPr/>
          <a:lstStyle/>
          <a:p>
            <a:endParaRPr lang="zh-CN" altLang="en-US"/>
          </a:p>
        </p:txBody>
      </p:sp>
      <p:sp>
        <p:nvSpPr>
          <p:cNvPr id="15" name="Line 6"/>
          <p:cNvSpPr>
            <a:spLocks noChangeShapeType="1"/>
          </p:cNvSpPr>
          <p:nvPr/>
        </p:nvSpPr>
        <p:spPr bwMode="auto">
          <a:xfrm flipV="1">
            <a:off x="9197788" y="505392"/>
            <a:ext cx="2972477" cy="0"/>
          </a:xfrm>
          <a:prstGeom prst="line">
            <a:avLst/>
          </a:prstGeom>
          <a:noFill/>
          <a:ln w="6350">
            <a:solidFill>
              <a:srgbClr val="0070C0"/>
            </a:solidFill>
            <a:round/>
          </a:ln>
          <a:extLst>
            <a:ext uri="{909E8E84-426E-40DD-AFC4-6F175D3DCCD1}">
              <a14:hiddenFill xmlns:a14="http://schemas.microsoft.com/office/drawing/2010/main">
                <a:noFill/>
              </a14:hiddenFill>
            </a:ext>
          </a:extLst>
        </p:spPr>
        <p:txBody>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ox(i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1803399" y="3339108"/>
            <a:ext cx="7773074" cy="3401863"/>
          </a:xfrm>
          <a:prstGeom prst="rect">
            <a:avLst/>
          </a:prstGeom>
        </p:spPr>
      </p:pic>
      <p:sp>
        <p:nvSpPr>
          <p:cNvPr id="3" name="灯片编号占位符 2"/>
          <p:cNvSpPr>
            <a:spLocks noGrp="1" noChangeArrowheads="1"/>
          </p:cNvSpPr>
          <p:nvPr>
            <p:ph type="sldNum" sz="quarter" idx="12"/>
          </p:nvPr>
        </p:nvSpPr>
        <p:spPr bwMode="auto">
          <a:xfrm>
            <a:off x="10017126" y="6240463"/>
            <a:ext cx="371475" cy="3540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fld id="{699103D8-22E2-4D03-AD60-B2C4C5A21755}" type="slidenum">
              <a:rPr altLang="zh-CN" smtClean="0">
                <a:solidFill>
                  <a:srgbClr val="FFFFFF"/>
                </a:solidFill>
                <a:latin typeface="Lato" panose="020F0502020204030203" pitchFamily="34" charset="0"/>
              </a:rPr>
            </a:fld>
            <a:endParaRPr lang="zh-CN" altLang="zh-CN">
              <a:solidFill>
                <a:srgbClr val="FFFFFF"/>
              </a:solidFill>
              <a:latin typeface="Lato" panose="020F0502020204030203" pitchFamily="34" charset="0"/>
            </a:endParaRPr>
          </a:p>
        </p:txBody>
      </p:sp>
      <p:grpSp>
        <p:nvGrpSpPr>
          <p:cNvPr id="4" name="组合 3"/>
          <p:cNvGrpSpPr/>
          <p:nvPr/>
        </p:nvGrpSpPr>
        <p:grpSpPr>
          <a:xfrm>
            <a:off x="1188078" y="1756046"/>
            <a:ext cx="10431354" cy="1672954"/>
            <a:chOff x="2208213" y="1484314"/>
            <a:chExt cx="4286250" cy="4505325"/>
          </a:xfrm>
        </p:grpSpPr>
        <p:sp>
          <p:nvSpPr>
            <p:cNvPr id="6" name="竖卷形 5"/>
            <p:cNvSpPr/>
            <p:nvPr/>
          </p:nvSpPr>
          <p:spPr>
            <a:xfrm>
              <a:off x="2208213" y="1484314"/>
              <a:ext cx="4286250" cy="4505325"/>
            </a:xfrm>
            <a:prstGeom prst="verticalScroll">
              <a:avLst/>
            </a:prstGeom>
          </p:spPr>
          <p:style>
            <a:lnRef idx="2">
              <a:schemeClr val="accent2"/>
            </a:lnRef>
            <a:fillRef idx="1">
              <a:schemeClr val="lt1"/>
            </a:fillRef>
            <a:effectRef idx="0">
              <a:schemeClr val="accent2"/>
            </a:effectRef>
            <a:fontRef idx="minor">
              <a:schemeClr val="dk1"/>
            </a:fontRef>
          </p:style>
          <p:txBody>
            <a:bodyPr anchor="ctr"/>
            <a:lstStyle/>
            <a:p>
              <a:pPr algn="ctr">
                <a:defRPr/>
              </a:pPr>
              <a:endParaRPr lang="zh-CN" altLang="en-US" b="1" dirty="0"/>
            </a:p>
          </p:txBody>
        </p:sp>
        <p:sp>
          <p:nvSpPr>
            <p:cNvPr id="13" name="TextBox 12"/>
            <p:cNvSpPr txBox="1">
              <a:spLocks noChangeArrowheads="1"/>
            </p:cNvSpPr>
            <p:nvPr/>
          </p:nvSpPr>
          <p:spPr bwMode="auto">
            <a:xfrm>
              <a:off x="2394225" y="1850561"/>
              <a:ext cx="3947599" cy="3530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36000" tIns="46800" rIns="36000" bIns="46800">
              <a:spAutoFit/>
            </a:bodyPr>
            <a:lstStyle>
              <a:lvl1pPr indent="45720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indent="0">
                <a:lnSpc>
                  <a:spcPct val="150000"/>
                </a:lnSpc>
                <a:buClr>
                  <a:srgbClr val="FFFF00"/>
                </a:buClr>
              </a:pPr>
              <a:r>
                <a:rPr lang="zh-CN" altLang="en-US" sz="2800" b="1" dirty="0">
                  <a:latin typeface="微软雅黑" panose="020B0503020204020204" pitchFamily="34" charset="-122"/>
                  <a:ea typeface="微软雅黑" panose="020B0503020204020204" pitchFamily="34" charset="-122"/>
                </a:rPr>
                <a:t>       复合杠杆是指由于</a:t>
              </a:r>
              <a:r>
                <a:rPr lang="zh-CN" altLang="en-US" sz="2800" b="1" dirty="0">
                  <a:solidFill>
                    <a:srgbClr val="FF0000"/>
                  </a:solidFill>
                  <a:latin typeface="微软雅黑" panose="020B0503020204020204" pitchFamily="34" charset="-122"/>
                  <a:ea typeface="微软雅黑" panose="020B0503020204020204" pitchFamily="34" charset="-122"/>
                </a:rPr>
                <a:t>固定成本和固定财务费用的</a:t>
              </a:r>
              <a:r>
                <a:rPr lang="zh-CN" altLang="en-US" sz="2800" b="1" dirty="0">
                  <a:latin typeface="微软雅黑" panose="020B0503020204020204" pitchFamily="34" charset="-122"/>
                  <a:ea typeface="微软雅黑" panose="020B0503020204020204" pitchFamily="34" charset="-122"/>
                </a:rPr>
                <a:t>共同存在而导致的每股收益变动大于产销量变动的杠杠效应。</a:t>
              </a:r>
              <a:endParaRPr lang="zh-CN" altLang="en-US" sz="2800" b="1" dirty="0">
                <a:latin typeface="微软雅黑" panose="020B0503020204020204" pitchFamily="34" charset="-122"/>
                <a:ea typeface="微软雅黑" panose="020B0503020204020204" pitchFamily="34" charset="-122"/>
              </a:endParaRPr>
            </a:p>
          </p:txBody>
        </p:sp>
      </p:grpSp>
      <p:sp>
        <p:nvSpPr>
          <p:cNvPr id="16" name="灯片编号占位符 2"/>
          <p:cNvSpPr txBox="1">
            <a:spLocks noChangeArrowheads="1"/>
          </p:cNvSpPr>
          <p:nvPr/>
        </p:nvSpPr>
        <p:spPr bwMode="auto">
          <a:xfrm>
            <a:off x="11311289" y="6087796"/>
            <a:ext cx="371475" cy="501650"/>
          </a:xfrm>
          <a:prstGeom prst="rect">
            <a:avLst/>
          </a:prstGeom>
        </p:spPr>
        <p:style>
          <a:lnRef idx="0">
            <a:scrgbClr r="0" g="0" b="0"/>
          </a:lnRef>
          <a:fillRef idx="1001">
            <a:schemeClr val="dk2"/>
          </a:fillRef>
          <a:effectRef idx="0">
            <a:scrgbClr r="0" g="0" b="0"/>
          </a:effectRef>
          <a:fontRef idx="major"/>
        </p:style>
        <p:txBody>
          <a:bodyPr anchor="ctr"/>
          <a:lstStyle/>
          <a:p>
            <a:pPr algn="r" eaLnBrk="1" hangingPunct="1">
              <a:buFont typeface="Arial" panose="020B0604020202020204" pitchFamily="34" charset="0"/>
              <a:buNone/>
              <a:defRPr/>
            </a:pPr>
            <a:fld id="{E8D06449-02A0-4DF8-BF35-8C701E1FEAE2}" type="slidenum">
              <a:rPr lang="en-US" altLang="zh-CN" sz="1200" noProof="1" dirty="0">
                <a:solidFill>
                  <a:srgbClr val="FFFFFF"/>
                </a:solidFill>
                <a:latin typeface="Lato" panose="020F0502020204030203"/>
              </a:rPr>
            </a:fld>
            <a:endParaRPr lang="en-US" altLang="zh-CN" sz="1200" noProof="1">
              <a:solidFill>
                <a:srgbClr val="FFFFFF"/>
              </a:solidFill>
              <a:latin typeface="Lato" panose="020F0502020204030203"/>
            </a:endParaRPr>
          </a:p>
        </p:txBody>
      </p:sp>
      <p:sp>
        <p:nvSpPr>
          <p:cNvPr id="14" name="矩形 2"/>
          <p:cNvSpPr>
            <a:spLocks noChangeArrowheads="1"/>
          </p:cNvSpPr>
          <p:nvPr/>
        </p:nvSpPr>
        <p:spPr bwMode="auto">
          <a:xfrm>
            <a:off x="3640274" y="205254"/>
            <a:ext cx="56832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3600" b="1" dirty="0" smtClean="0">
                <a:solidFill>
                  <a:srgbClr val="495A66"/>
                </a:solidFill>
                <a:latin typeface="微软雅黑" panose="020B0503020204020204" pitchFamily="34" charset="-122"/>
                <a:ea typeface="微软雅黑" panose="020B0503020204020204" pitchFamily="34" charset="-122"/>
              </a:rPr>
              <a:t>5.</a:t>
            </a:r>
            <a:r>
              <a:rPr lang="zh-CN" altLang="en-US" sz="3600" b="1" dirty="0" smtClean="0">
                <a:solidFill>
                  <a:srgbClr val="495A66"/>
                </a:solidFill>
                <a:latin typeface="微软雅黑" panose="020B0503020204020204" pitchFamily="34" charset="-122"/>
                <a:ea typeface="微软雅黑" panose="020B0503020204020204" pitchFamily="34" charset="-122"/>
              </a:rPr>
              <a:t>计算</a:t>
            </a:r>
            <a:r>
              <a:rPr lang="zh-CN" altLang="en-US" sz="3600" b="1" dirty="0">
                <a:solidFill>
                  <a:srgbClr val="000000"/>
                </a:solidFill>
                <a:latin typeface="微软雅黑" panose="020B0503020204020204" pitchFamily="34" charset="-122"/>
                <a:ea typeface="微软雅黑" panose="020B0503020204020204" pitchFamily="34" charset="-122"/>
              </a:rPr>
              <a:t>复合</a:t>
            </a:r>
            <a:r>
              <a:rPr lang="zh-CN" altLang="en-US" sz="3600" b="1" dirty="0" smtClean="0">
                <a:solidFill>
                  <a:srgbClr val="000000"/>
                </a:solidFill>
                <a:latin typeface="微软雅黑" panose="020B0503020204020204" pitchFamily="34" charset="-122"/>
                <a:ea typeface="微软雅黑" panose="020B0503020204020204" pitchFamily="34" charset="-122"/>
              </a:rPr>
              <a:t>杠杆</a:t>
            </a:r>
            <a:r>
              <a:rPr lang="zh-CN" altLang="en-US" sz="3600" b="1" dirty="0">
                <a:solidFill>
                  <a:srgbClr val="000000"/>
                </a:solidFill>
                <a:latin typeface="微软雅黑" panose="020B0503020204020204" pitchFamily="34" charset="-122"/>
                <a:ea typeface="微软雅黑" panose="020B0503020204020204" pitchFamily="34" charset="-122"/>
              </a:rPr>
              <a:t>系数</a:t>
            </a:r>
            <a:endParaRPr lang="zh-CN" altLang="en-US" sz="3600" b="1" dirty="0">
              <a:solidFill>
                <a:srgbClr val="495A66"/>
              </a:solidFill>
              <a:latin typeface="微软雅黑" panose="020B0503020204020204" pitchFamily="34" charset="-122"/>
              <a:ea typeface="微软雅黑" panose="020B0503020204020204" pitchFamily="34" charset="-122"/>
            </a:endParaRPr>
          </a:p>
        </p:txBody>
      </p:sp>
      <p:grpSp>
        <p:nvGrpSpPr>
          <p:cNvPr id="15" name="组合 14"/>
          <p:cNvGrpSpPr/>
          <p:nvPr/>
        </p:nvGrpSpPr>
        <p:grpSpPr>
          <a:xfrm>
            <a:off x="4888423" y="961279"/>
            <a:ext cx="3186953" cy="139389"/>
            <a:chOff x="5475255" y="1143000"/>
            <a:chExt cx="1486646" cy="101600"/>
          </a:xfrm>
        </p:grpSpPr>
        <p:cxnSp>
          <p:nvCxnSpPr>
            <p:cNvPr id="17" name="Straight Connector 30"/>
            <p:cNvCxnSpPr/>
            <p:nvPr/>
          </p:nvCxnSpPr>
          <p:spPr>
            <a:xfrm>
              <a:off x="5475255" y="1143000"/>
              <a:ext cx="1486646"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31"/>
            <p:cNvCxnSpPr/>
            <p:nvPr/>
          </p:nvCxnSpPr>
          <p:spPr>
            <a:xfrm>
              <a:off x="5616587" y="1244600"/>
              <a:ext cx="1185333"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19" name="Rectangle 13"/>
          <p:cNvSpPr>
            <a:spLocks noChangeArrowheads="1"/>
          </p:cNvSpPr>
          <p:nvPr/>
        </p:nvSpPr>
        <p:spPr bwMode="auto">
          <a:xfrm>
            <a:off x="1188078" y="1183561"/>
            <a:ext cx="7108036"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r>
              <a:rPr lang="zh-CN" altLang="en-US" sz="2800" b="1" dirty="0" smtClean="0">
                <a:solidFill>
                  <a:srgbClr val="000000"/>
                </a:solidFill>
                <a:latin typeface="微软雅黑" panose="020B0503020204020204" pitchFamily="34" charset="-122"/>
                <a:ea typeface="微软雅黑" panose="020B0503020204020204" pitchFamily="34" charset="-122"/>
              </a:rPr>
              <a:t>复合</a:t>
            </a:r>
            <a:r>
              <a:rPr lang="zh-CN" altLang="en-US" sz="2800" b="1" dirty="0">
                <a:solidFill>
                  <a:srgbClr val="000000"/>
                </a:solidFill>
                <a:latin typeface="微软雅黑" panose="020B0503020204020204" pitchFamily="34" charset="-122"/>
                <a:ea typeface="微软雅黑" panose="020B0503020204020204" pitchFamily="34" charset="-122"/>
              </a:rPr>
              <a:t>杠杆概念（</a:t>
            </a:r>
            <a:r>
              <a:rPr lang="zh-CN" altLang="zh-CN" sz="2800" b="1" dirty="0"/>
              <a:t>联合杠杆</a:t>
            </a:r>
            <a:r>
              <a:rPr lang="en-US" altLang="zh-CN" sz="2800" b="1" dirty="0"/>
              <a:t>----</a:t>
            </a:r>
            <a:r>
              <a:rPr lang="zh-CN" altLang="zh-CN" sz="2800" b="1" dirty="0"/>
              <a:t>联合杠杆系数</a:t>
            </a:r>
            <a:r>
              <a:rPr lang="zh-CN" altLang="en-US" sz="2800" b="1" dirty="0"/>
              <a:t>）</a:t>
            </a:r>
            <a:endParaRPr lang="zh-CN" altLang="en-US" sz="2800" b="1" dirty="0">
              <a:solidFill>
                <a:srgbClr val="000000"/>
              </a:solidFill>
              <a:latin typeface="微软雅黑" panose="020B0503020204020204" pitchFamily="34" charset="-122"/>
              <a:ea typeface="微软雅黑" panose="020B0503020204020204" pitchFamily="34" charset="-122"/>
            </a:endParaRPr>
          </a:p>
        </p:txBody>
      </p:sp>
    </p:spTree>
  </p:cSld>
  <p:clrMapOvr>
    <a:masterClrMapping/>
  </p:clrMapOvr>
  <p:transition spd="slow" advClick="0" advTm="0">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8" name="灯片编号占位符 2"/>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fld id="{5EA3A02D-FCD0-45A8-9991-1FF5D8DCDA76}" type="slidenum">
              <a:rPr altLang="zh-CN" smtClean="0">
                <a:solidFill>
                  <a:schemeClr val="bg1"/>
                </a:solidFill>
                <a:latin typeface="Lato" panose="020F0502020204030203" pitchFamily="34" charset="0"/>
              </a:rPr>
            </a:fld>
            <a:endParaRPr lang="zh-CN" altLang="zh-CN">
              <a:solidFill>
                <a:schemeClr val="bg1"/>
              </a:solidFill>
              <a:latin typeface="Lato" panose="020F0502020204030203" pitchFamily="34" charset="0"/>
            </a:endParaRPr>
          </a:p>
        </p:txBody>
      </p:sp>
      <p:grpSp>
        <p:nvGrpSpPr>
          <p:cNvPr id="4" name="组合 3"/>
          <p:cNvGrpSpPr/>
          <p:nvPr/>
        </p:nvGrpSpPr>
        <p:grpSpPr>
          <a:xfrm>
            <a:off x="958997" y="3114675"/>
            <a:ext cx="5323956" cy="628650"/>
            <a:chOff x="1955594" y="3056285"/>
            <a:chExt cx="6192837" cy="628650"/>
          </a:xfrm>
        </p:grpSpPr>
        <p:sp>
          <p:nvSpPr>
            <p:cNvPr id="17" name="圆角矩形 16"/>
            <p:cNvSpPr/>
            <p:nvPr/>
          </p:nvSpPr>
          <p:spPr>
            <a:xfrm>
              <a:off x="1955594" y="3056285"/>
              <a:ext cx="6192837" cy="628650"/>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sz="1100" b="1" noProof="1">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8" name="椭圆 17"/>
            <p:cNvSpPr/>
            <p:nvPr/>
          </p:nvSpPr>
          <p:spPr>
            <a:xfrm>
              <a:off x="2441369" y="3249961"/>
              <a:ext cx="325437" cy="308932"/>
            </a:xfrm>
            <a:prstGeom prst="ellipse">
              <a:avLst/>
            </a:prstGeom>
            <a:solidFill>
              <a:srgbClr val="0070C0"/>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sz="1100" b="1" noProof="1">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1037" name="TextBox 18"/>
            <p:cNvSpPr txBox="1">
              <a:spLocks noChangeArrowheads="1"/>
            </p:cNvSpPr>
            <p:nvPr/>
          </p:nvSpPr>
          <p:spPr bwMode="auto">
            <a:xfrm>
              <a:off x="2833481" y="3170585"/>
              <a:ext cx="359464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600" b="1" dirty="0">
                  <a:solidFill>
                    <a:srgbClr val="595959"/>
                  </a:solidFill>
                  <a:latin typeface="微软雅黑" panose="020B0503020204020204" pitchFamily="34" charset="-122"/>
                  <a:ea typeface="微软雅黑" panose="020B0503020204020204" pitchFamily="34" charset="-122"/>
                </a:rPr>
                <a:t>定义公式</a:t>
              </a:r>
              <a:endParaRPr lang="zh-CN" altLang="en-US" sz="2600" b="1" dirty="0">
                <a:solidFill>
                  <a:srgbClr val="595959"/>
                </a:solidFill>
                <a:latin typeface="微软雅黑" panose="020B0503020204020204" pitchFamily="34" charset="-122"/>
                <a:ea typeface="微软雅黑" panose="020B0503020204020204" pitchFamily="34" charset="-122"/>
              </a:endParaRPr>
            </a:p>
          </p:txBody>
        </p:sp>
      </p:grpSp>
      <p:sp>
        <p:nvSpPr>
          <p:cNvPr id="69644" name="文本框 99"/>
          <p:cNvSpPr txBox="1">
            <a:spLocks noChangeArrowheads="1"/>
          </p:cNvSpPr>
          <p:nvPr/>
        </p:nvSpPr>
        <p:spPr bwMode="auto">
          <a:xfrm>
            <a:off x="917021" y="1179769"/>
            <a:ext cx="7314979" cy="533288"/>
          </a:xfrm>
          <a:prstGeom prst="rect">
            <a:avLst/>
          </a:prstGeom>
          <a:noFill/>
          <a:ln w="9525">
            <a:noFill/>
            <a:prstDash val="sysDot"/>
            <a:round/>
          </a:ln>
          <a:extLst>
            <a:ext uri="{909E8E84-426E-40DD-AFC4-6F175D3DCCD1}">
              <a14:hiddenFill xmlns:a14="http://schemas.microsoft.com/office/drawing/2010/main">
                <a:solidFill>
                  <a:srgbClr val="FFFFFF"/>
                </a:solidFill>
              </a14:hiddenFill>
            </a:ext>
          </a:extLst>
        </p:spPr>
        <p:txBody>
          <a:bodyPr wrap="square">
            <a:spAutoFit/>
          </a:bodyPr>
          <a:lstStyle>
            <a:lvl1pPr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nSpc>
                <a:spcPct val="110000"/>
              </a:lnSpc>
            </a:pPr>
            <a:r>
              <a:rPr lang="zh-CN" altLang="en-US" sz="2800" dirty="0">
                <a:solidFill>
                  <a:srgbClr val="FF0000"/>
                </a:solidFill>
                <a:latin typeface="微软雅黑" panose="020B0503020204020204" pitchFamily="34" charset="-122"/>
                <a:ea typeface="微软雅黑" panose="020B0503020204020204" pitchFamily="34" charset="-122"/>
              </a:rPr>
              <a:t>复合杠杆效应的度量指标</a:t>
            </a:r>
            <a:r>
              <a:rPr lang="en-US" altLang="zh-CN" sz="2800" dirty="0">
                <a:solidFill>
                  <a:srgbClr val="FF0000"/>
                </a:solidFill>
                <a:latin typeface="微软雅黑" panose="020B0503020204020204" pitchFamily="34" charset="-122"/>
                <a:ea typeface="微软雅黑" panose="020B0503020204020204" pitchFamily="34" charset="-122"/>
              </a:rPr>
              <a:t>—</a:t>
            </a:r>
            <a:r>
              <a:rPr lang="zh-CN" altLang="en-US" sz="2800" dirty="0">
                <a:solidFill>
                  <a:srgbClr val="FF0000"/>
                </a:solidFill>
                <a:latin typeface="微软雅黑" panose="020B0503020204020204" pitchFamily="34" charset="-122"/>
                <a:ea typeface="微软雅黑" panose="020B0503020204020204" pitchFamily="34" charset="-122"/>
              </a:rPr>
              <a:t>复合杠杆系数</a:t>
            </a:r>
            <a:endParaRPr lang="en-US" altLang="zh-CN" sz="2800" dirty="0">
              <a:solidFill>
                <a:srgbClr val="FF0000"/>
              </a:solidFill>
              <a:latin typeface="微软雅黑" panose="020B0503020204020204" pitchFamily="34" charset="-122"/>
              <a:ea typeface="微软雅黑" panose="020B0503020204020204" pitchFamily="34" charset="-122"/>
            </a:endParaRPr>
          </a:p>
        </p:txBody>
      </p:sp>
      <p:graphicFrame>
        <p:nvGraphicFramePr>
          <p:cNvPr id="7" name="对象 6"/>
          <p:cNvGraphicFramePr>
            <a:graphicFrameLocks noChangeAspect="1"/>
          </p:cNvGraphicFramePr>
          <p:nvPr/>
        </p:nvGraphicFramePr>
        <p:xfrm>
          <a:off x="1700462" y="3936384"/>
          <a:ext cx="8051072" cy="1044755"/>
        </p:xfrm>
        <a:graphic>
          <a:graphicData uri="http://schemas.openxmlformats.org/presentationml/2006/ole">
            <mc:AlternateContent xmlns:mc="http://schemas.openxmlformats.org/markup-compatibility/2006">
              <mc:Choice xmlns:v="urn:schemas-microsoft-com:vml" Requires="v">
                <p:oleObj spid="_x0000_s39942" name="" r:id="rId1" imgW="2590800" imgH="342900" progId="Equation.DSMT4">
                  <p:embed/>
                </p:oleObj>
              </mc:Choice>
              <mc:Fallback>
                <p:oleObj name="" r:id="rId1" imgW="2590800" imgH="342900" progId="Equation.DSMT4">
                  <p:embed/>
                  <p:pic>
                    <p:nvPicPr>
                      <p:cNvPr id="0" name="图片 3994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0462" y="3936384"/>
                        <a:ext cx="8051072" cy="1044755"/>
                      </a:xfrm>
                      <a:prstGeom prst="rect">
                        <a:avLst/>
                      </a:prstGeom>
                      <a:noFill/>
                    </p:spPr>
                  </p:pic>
                </p:oleObj>
              </mc:Fallback>
            </mc:AlternateContent>
          </a:graphicData>
        </a:graphic>
      </p:graphicFrame>
      <p:sp>
        <p:nvSpPr>
          <p:cNvPr id="8" name="Rectangle 4"/>
          <p:cNvSpPr>
            <a:spLocks noChangeArrowheads="1"/>
          </p:cNvSpPr>
          <p:nvPr/>
        </p:nvSpPr>
        <p:spPr bwMode="auto">
          <a:xfrm>
            <a:off x="3485321" y="605441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sp>
        <p:nvSpPr>
          <p:cNvPr id="10" name="Rectangle 5"/>
          <p:cNvSpPr>
            <a:spLocks noChangeArrowheads="1"/>
          </p:cNvSpPr>
          <p:nvPr/>
        </p:nvSpPr>
        <p:spPr bwMode="auto">
          <a:xfrm>
            <a:off x="3485321" y="639731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spAutoFit/>
          </a:bodyPr>
          <a:lstStyle/>
          <a:p>
            <a:endParaRPr lang="zh-CN" altLang="en-US"/>
          </a:p>
        </p:txBody>
      </p:sp>
      <p:grpSp>
        <p:nvGrpSpPr>
          <p:cNvPr id="23" name="组合 22"/>
          <p:cNvGrpSpPr/>
          <p:nvPr/>
        </p:nvGrpSpPr>
        <p:grpSpPr>
          <a:xfrm>
            <a:off x="958997" y="5038151"/>
            <a:ext cx="5323956" cy="628650"/>
            <a:chOff x="1955594" y="3056285"/>
            <a:chExt cx="6192837" cy="628650"/>
          </a:xfrm>
        </p:grpSpPr>
        <p:sp>
          <p:nvSpPr>
            <p:cNvPr id="24" name="圆角矩形 16"/>
            <p:cNvSpPr/>
            <p:nvPr/>
          </p:nvSpPr>
          <p:spPr>
            <a:xfrm>
              <a:off x="1955594" y="3056285"/>
              <a:ext cx="6192837" cy="628650"/>
            </a:xfrm>
            <a:prstGeom prst="roundRect">
              <a:avLst/>
            </a:prstGeom>
            <a:gradFill>
              <a:gsLst>
                <a:gs pos="42000">
                  <a:srgbClr val="F0F0F0"/>
                </a:gs>
                <a:gs pos="0">
                  <a:schemeClr val="bg1"/>
                </a:gs>
                <a:gs pos="100000">
                  <a:schemeClr val="bg1">
                    <a:lumMod val="85000"/>
                  </a:schemeClr>
                </a:gs>
                <a:gs pos="0">
                  <a:schemeClr val="bg1"/>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sz="1100" b="1" noProof="1">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5" name="椭圆 24"/>
            <p:cNvSpPr/>
            <p:nvPr/>
          </p:nvSpPr>
          <p:spPr>
            <a:xfrm>
              <a:off x="2441369" y="3249961"/>
              <a:ext cx="325437" cy="308932"/>
            </a:xfrm>
            <a:prstGeom prst="ellipse">
              <a:avLst/>
            </a:prstGeom>
            <a:solidFill>
              <a:srgbClr val="0070C0"/>
            </a:solidFill>
            <a:ln>
              <a:noFill/>
            </a:ln>
            <a:effectLst>
              <a:outerShdw blurRad="88900" dist="63500" dir="8100000" algn="tr" rotWithShape="0">
                <a:prstClr val="black">
                  <a:alpha val="57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zh-CN" altLang="en-US" sz="1100" b="1" noProof="1">
                <a:solidFill>
                  <a:schemeClr val="tx1">
                    <a:lumMod val="65000"/>
                    <a:lumOff val="35000"/>
                  </a:schemeClr>
                </a:solidFill>
                <a:latin typeface="微软雅黑" panose="020B0503020204020204" pitchFamily="34" charset="-122"/>
                <a:ea typeface="微软雅黑" panose="020B0503020204020204" pitchFamily="34" charset="-122"/>
              </a:endParaRPr>
            </a:p>
          </p:txBody>
        </p:sp>
        <p:sp>
          <p:nvSpPr>
            <p:cNvPr id="26" name="TextBox 18"/>
            <p:cNvSpPr txBox="1">
              <a:spLocks noChangeArrowheads="1"/>
            </p:cNvSpPr>
            <p:nvPr/>
          </p:nvSpPr>
          <p:spPr bwMode="auto">
            <a:xfrm>
              <a:off x="2833481" y="3170585"/>
              <a:ext cx="52482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r>
                <a:rPr lang="zh-CN" altLang="en-US" sz="2600" b="1" dirty="0">
                  <a:solidFill>
                    <a:srgbClr val="595959"/>
                  </a:solidFill>
                  <a:latin typeface="微软雅黑" panose="020B0503020204020204" pitchFamily="34" charset="-122"/>
                  <a:ea typeface="微软雅黑" panose="020B0503020204020204" pitchFamily="34" charset="-122"/>
                </a:rPr>
                <a:t>简化公式</a:t>
              </a:r>
              <a:endParaRPr lang="zh-CN" altLang="en-US" sz="2600" b="1" dirty="0">
                <a:solidFill>
                  <a:srgbClr val="595959"/>
                </a:solidFill>
                <a:latin typeface="微软雅黑" panose="020B0503020204020204" pitchFamily="34" charset="-122"/>
                <a:ea typeface="微软雅黑" panose="020B0503020204020204" pitchFamily="34" charset="-122"/>
              </a:endParaRPr>
            </a:p>
          </p:txBody>
        </p:sp>
      </p:grpSp>
      <p:grpSp>
        <p:nvGrpSpPr>
          <p:cNvPr id="13" name="组合 12"/>
          <p:cNvGrpSpPr/>
          <p:nvPr/>
        </p:nvGrpSpPr>
        <p:grpSpPr>
          <a:xfrm>
            <a:off x="3032125" y="5695950"/>
            <a:ext cx="5387975" cy="946150"/>
            <a:chOff x="3032125" y="5695950"/>
            <a:chExt cx="5387975" cy="946150"/>
          </a:xfrm>
        </p:grpSpPr>
        <p:graphicFrame>
          <p:nvGraphicFramePr>
            <p:cNvPr id="9" name="对象 8"/>
            <p:cNvGraphicFramePr>
              <a:graphicFrameLocks noChangeAspect="1"/>
            </p:cNvGraphicFramePr>
            <p:nvPr/>
          </p:nvGraphicFramePr>
          <p:xfrm>
            <a:off x="3032125" y="5695950"/>
            <a:ext cx="5387975" cy="946150"/>
          </p:xfrm>
          <a:graphic>
            <a:graphicData uri="http://schemas.openxmlformats.org/presentationml/2006/ole">
              <mc:AlternateContent xmlns:mc="http://schemas.openxmlformats.org/markup-compatibility/2006">
                <mc:Choice xmlns:v="urn:schemas-microsoft-com:vml" Requires="v">
                  <p:oleObj spid="_x0000_s39943" name="" r:id="rId3" imgW="1955800" imgH="342900" progId="Equation.DSMT4">
                    <p:embed/>
                  </p:oleObj>
                </mc:Choice>
                <mc:Fallback>
                  <p:oleObj name="" r:id="rId3" imgW="1955800" imgH="342900" progId="Equation.DSMT4">
                    <p:embed/>
                    <p:pic>
                      <p:nvPicPr>
                        <p:cNvPr id="0" name="图片 3994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32125" y="5695950"/>
                          <a:ext cx="5387975" cy="946150"/>
                        </a:xfrm>
                        <a:prstGeom prst="rect">
                          <a:avLst/>
                        </a:prstGeom>
                        <a:noFill/>
                      </p:spPr>
                    </p:pic>
                  </p:oleObj>
                </mc:Fallback>
              </mc:AlternateContent>
            </a:graphicData>
          </a:graphic>
        </p:graphicFrame>
        <p:sp>
          <p:nvSpPr>
            <p:cNvPr id="12" name="文本框 11"/>
            <p:cNvSpPr txBox="1"/>
            <p:nvPr/>
          </p:nvSpPr>
          <p:spPr>
            <a:xfrm>
              <a:off x="3312468" y="5918955"/>
              <a:ext cx="227771" cy="343171"/>
            </a:xfrm>
            <a:prstGeom prst="rect">
              <a:avLst/>
            </a:prstGeom>
            <a:solidFill>
              <a:schemeClr val="bg1"/>
            </a:solidFill>
          </p:spPr>
          <p:txBody>
            <a:bodyPr wrap="square" lIns="0" tIns="0" rIns="0" bIns="0" rtlCol="0">
              <a:spAutoFit/>
            </a:bodyPr>
            <a:lstStyle/>
            <a:p>
              <a:pPr>
                <a:lnSpc>
                  <a:spcPct val="125000"/>
                </a:lnSpc>
              </a:pPr>
              <a:r>
                <a:rPr lang="en-US" altLang="zh-CN" sz="2000" i="1" dirty="0"/>
                <a:t>T</a:t>
              </a:r>
              <a:endParaRPr lang="zh-CN" altLang="en-US" sz="2000" i="1" dirty="0"/>
            </a:p>
          </p:txBody>
        </p:sp>
      </p:grpSp>
      <p:sp>
        <p:nvSpPr>
          <p:cNvPr id="30" name="灯片编号占位符 2"/>
          <p:cNvSpPr txBox="1">
            <a:spLocks noChangeArrowheads="1"/>
          </p:cNvSpPr>
          <p:nvPr/>
        </p:nvSpPr>
        <p:spPr bwMode="auto">
          <a:xfrm>
            <a:off x="11311289" y="6087796"/>
            <a:ext cx="371475" cy="501650"/>
          </a:xfrm>
          <a:prstGeom prst="rect">
            <a:avLst/>
          </a:prstGeom>
        </p:spPr>
        <p:style>
          <a:lnRef idx="0">
            <a:scrgbClr r="0" g="0" b="0"/>
          </a:lnRef>
          <a:fillRef idx="1001">
            <a:schemeClr val="dk2"/>
          </a:fillRef>
          <a:effectRef idx="0">
            <a:scrgbClr r="0" g="0" b="0"/>
          </a:effectRef>
          <a:fontRef idx="major"/>
        </p:style>
        <p:txBody>
          <a:bodyPr anchor="ctr"/>
          <a:lstStyle/>
          <a:p>
            <a:pPr algn="r" eaLnBrk="1" hangingPunct="1">
              <a:buFont typeface="Arial" panose="020B0604020202020204" pitchFamily="34" charset="0"/>
              <a:buNone/>
              <a:defRPr/>
            </a:pPr>
            <a:fld id="{E8D06449-02A0-4DF8-BF35-8C701E1FEAE2}" type="slidenum">
              <a:rPr lang="en-US" altLang="zh-CN" sz="1200" noProof="1" dirty="0">
                <a:solidFill>
                  <a:srgbClr val="FFFFFF"/>
                </a:solidFill>
                <a:latin typeface="Lato" panose="020F0502020204030203"/>
              </a:rPr>
            </a:fld>
            <a:endParaRPr lang="en-US" altLang="zh-CN" sz="1200" noProof="1">
              <a:solidFill>
                <a:srgbClr val="FFFFFF"/>
              </a:solidFill>
              <a:latin typeface="Lato" panose="020F0502020204030203"/>
            </a:endParaRPr>
          </a:p>
        </p:txBody>
      </p:sp>
      <p:sp>
        <p:nvSpPr>
          <p:cNvPr id="27" name="标题 4"/>
          <p:cNvSpPr txBox="1">
            <a:spLocks noChangeArrowheads="1"/>
          </p:cNvSpPr>
          <p:nvPr/>
        </p:nvSpPr>
        <p:spPr bwMode="auto">
          <a:xfrm>
            <a:off x="2118924" y="230654"/>
            <a:ext cx="7886700" cy="5909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a:lnSpc>
                <a:spcPct val="90000"/>
              </a:lnSpc>
            </a:pPr>
            <a:r>
              <a:rPr lang="en-US" altLang="zh-CN" sz="3600" b="1" dirty="0" smtClean="0">
                <a:solidFill>
                  <a:srgbClr val="495A66"/>
                </a:solidFill>
                <a:latin typeface="微软雅黑" panose="020B0503020204020204" pitchFamily="34" charset="-122"/>
                <a:ea typeface="微软雅黑" panose="020B0503020204020204" pitchFamily="34" charset="-122"/>
              </a:rPr>
              <a:t>5</a:t>
            </a:r>
            <a:r>
              <a:rPr lang="en-US" altLang="zh-CN" sz="3600" b="1" dirty="0">
                <a:solidFill>
                  <a:srgbClr val="495A66"/>
                </a:solidFill>
                <a:latin typeface="微软雅黑" panose="020B0503020204020204" pitchFamily="34" charset="-122"/>
                <a:ea typeface="微软雅黑" panose="020B0503020204020204" pitchFamily="34" charset="-122"/>
              </a:rPr>
              <a:t>.</a:t>
            </a:r>
            <a:r>
              <a:rPr lang="zh-CN" altLang="en-US" sz="3600" b="1" dirty="0">
                <a:solidFill>
                  <a:srgbClr val="495A66"/>
                </a:solidFill>
                <a:latin typeface="微软雅黑" panose="020B0503020204020204" pitchFamily="34" charset="-122"/>
                <a:ea typeface="微软雅黑" panose="020B0503020204020204" pitchFamily="34" charset="-122"/>
              </a:rPr>
              <a:t>计算</a:t>
            </a:r>
            <a:r>
              <a:rPr lang="zh-CN" altLang="en-US" sz="3600" b="1" dirty="0">
                <a:solidFill>
                  <a:srgbClr val="000000"/>
                </a:solidFill>
                <a:latin typeface="微软雅黑" panose="020B0503020204020204" pitchFamily="34" charset="-122"/>
                <a:ea typeface="微软雅黑" panose="020B0503020204020204" pitchFamily="34" charset="-122"/>
              </a:rPr>
              <a:t>复合杠杆</a:t>
            </a:r>
            <a:r>
              <a:rPr lang="zh-CN" altLang="en-US" sz="3600" b="1" dirty="0" smtClean="0">
                <a:solidFill>
                  <a:srgbClr val="000000"/>
                </a:solidFill>
                <a:latin typeface="微软雅黑" panose="020B0503020204020204" pitchFamily="34" charset="-122"/>
                <a:ea typeface="微软雅黑" panose="020B0503020204020204" pitchFamily="34" charset="-122"/>
              </a:rPr>
              <a:t>系数</a:t>
            </a:r>
            <a:endParaRPr lang="zh-CN" altLang="en-US" sz="3600" b="1" dirty="0">
              <a:solidFill>
                <a:srgbClr val="495A66"/>
              </a:solidFill>
              <a:latin typeface="微软雅黑" panose="020B0503020204020204" pitchFamily="34" charset="-122"/>
              <a:ea typeface="微软雅黑" panose="020B0503020204020204" pitchFamily="34" charset="-122"/>
            </a:endParaRPr>
          </a:p>
        </p:txBody>
      </p:sp>
      <p:sp>
        <p:nvSpPr>
          <p:cNvPr id="28" name="Line 6"/>
          <p:cNvSpPr>
            <a:spLocks noChangeShapeType="1"/>
          </p:cNvSpPr>
          <p:nvPr/>
        </p:nvSpPr>
        <p:spPr bwMode="auto">
          <a:xfrm flipV="1">
            <a:off x="-2" y="526120"/>
            <a:ext cx="3960000" cy="0"/>
          </a:xfrm>
          <a:prstGeom prst="line">
            <a:avLst/>
          </a:prstGeom>
          <a:noFill/>
          <a:ln w="6350">
            <a:solidFill>
              <a:srgbClr val="0070C0"/>
            </a:solidFill>
            <a:round/>
          </a:ln>
          <a:extLst>
            <a:ext uri="{909E8E84-426E-40DD-AFC4-6F175D3DCCD1}">
              <a14:hiddenFill xmlns:a14="http://schemas.microsoft.com/office/drawing/2010/main">
                <a:noFill/>
              </a14:hiddenFill>
            </a:ext>
          </a:extLst>
        </p:spPr>
        <p:txBody>
          <a:bodyPr/>
          <a:lstStyle/>
          <a:p>
            <a:endParaRPr lang="zh-CN" altLang="en-US"/>
          </a:p>
        </p:txBody>
      </p:sp>
      <p:sp>
        <p:nvSpPr>
          <p:cNvPr id="29" name="Line 6"/>
          <p:cNvSpPr>
            <a:spLocks noChangeShapeType="1"/>
          </p:cNvSpPr>
          <p:nvPr/>
        </p:nvSpPr>
        <p:spPr bwMode="auto">
          <a:xfrm flipV="1">
            <a:off x="8232000" y="526119"/>
            <a:ext cx="3960000" cy="0"/>
          </a:xfrm>
          <a:prstGeom prst="line">
            <a:avLst/>
          </a:prstGeom>
          <a:noFill/>
          <a:ln w="6350">
            <a:solidFill>
              <a:srgbClr val="0070C0"/>
            </a:solidFill>
            <a:round/>
          </a:ln>
          <a:extLst>
            <a:ext uri="{909E8E84-426E-40DD-AFC4-6F175D3DCCD1}">
              <a14:hiddenFill xmlns:a14="http://schemas.microsoft.com/office/drawing/2010/main">
                <a:noFill/>
              </a14:hiddenFill>
            </a:ext>
          </a:extLst>
        </p:spPr>
        <p:txBody>
          <a:bodyPr/>
          <a:lstStyle/>
          <a:p>
            <a:endParaRPr lang="zh-CN" altLang="en-US"/>
          </a:p>
        </p:txBody>
      </p:sp>
      <p:sp>
        <p:nvSpPr>
          <p:cNvPr id="2" name="矩形 1"/>
          <p:cNvSpPr/>
          <p:nvPr/>
        </p:nvSpPr>
        <p:spPr>
          <a:xfrm>
            <a:off x="1979998" y="1839943"/>
            <a:ext cx="7725192" cy="533288"/>
          </a:xfrm>
          <a:prstGeom prst="rect">
            <a:avLst/>
          </a:prstGeom>
          <a:ln>
            <a:solidFill>
              <a:srgbClr val="FF0000"/>
            </a:solidFill>
            <a:prstDash val="dash"/>
          </a:ln>
        </p:spPr>
        <p:txBody>
          <a:bodyPr wrap="none">
            <a:spAutoFit/>
          </a:bodyPr>
          <a:lstStyle/>
          <a:p>
            <a:pPr>
              <a:lnSpc>
                <a:spcPct val="110000"/>
              </a:lnSpc>
            </a:pPr>
            <a:r>
              <a:rPr lang="zh-CN" altLang="en-US" sz="2800" b="1" dirty="0">
                <a:latin typeface="微软雅黑" panose="020B0503020204020204" pitchFamily="34" charset="-122"/>
                <a:ea typeface="微软雅黑" panose="020B0503020204020204" pitchFamily="34" charset="-122"/>
              </a:rPr>
              <a:t>指每股收益变动率相当于业务量变动率的倍数。</a:t>
            </a:r>
            <a:endParaRPr lang="en-US" altLang="zh-CN" sz="2800" b="1" dirty="0">
              <a:latin typeface="微软雅黑" panose="020B0503020204020204" pitchFamily="34" charset="-122"/>
              <a:ea typeface="微软雅黑" panose="020B0503020204020204" pitchFamily="34" charset="-122"/>
            </a:endParaRPr>
          </a:p>
        </p:txBody>
      </p:sp>
    </p:spTree>
  </p:cSld>
  <p:clrMapOvr>
    <a:masterClrMapping/>
  </p:clrMapOvr>
  <p:transition spd="slow" advClick="0" advTm="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9644"/>
                                        </p:tgtEl>
                                        <p:attrNameLst>
                                          <p:attrName>style.visibility</p:attrName>
                                        </p:attrNameLst>
                                      </p:cBhvr>
                                      <p:to>
                                        <p:strVal val="visible"/>
                                      </p:to>
                                    </p:set>
                                    <p:animEffect transition="in" filter="blinds(horizontal)">
                                      <p:cBhvr>
                                        <p:cTn id="7" dur="500"/>
                                        <p:tgtEl>
                                          <p:spTgt spid="6964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wipe(down)">
                                      <p:cBhvr>
                                        <p:cTn id="27" dur="500"/>
                                        <p:tgtEl>
                                          <p:spTgt spid="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44" grpId="0"/>
      <p:bldP spid="2"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Text Box 4"/>
          <p:cNvSpPr txBox="1">
            <a:spLocks noChangeArrowheads="1"/>
          </p:cNvSpPr>
          <p:nvPr/>
        </p:nvSpPr>
        <p:spPr bwMode="auto">
          <a:xfrm>
            <a:off x="4300221" y="128588"/>
            <a:ext cx="3899477" cy="615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26" tIns="60963" rIns="121926" bIns="60963">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3200" b="1" dirty="0">
                <a:solidFill>
                  <a:srgbClr val="495A66"/>
                </a:solidFill>
                <a:latin typeface="微软雅黑" panose="020B0503020204020204" pitchFamily="34" charset="-122"/>
                <a:ea typeface="微软雅黑" panose="020B0503020204020204" pitchFamily="34" charset="-122"/>
              </a:rPr>
              <a:t>5.</a:t>
            </a:r>
            <a:r>
              <a:rPr lang="zh-CN" altLang="en-US" sz="3200" b="1" dirty="0">
                <a:solidFill>
                  <a:srgbClr val="495A66"/>
                </a:solidFill>
                <a:latin typeface="微软雅黑" panose="020B0503020204020204" pitchFamily="34" charset="-122"/>
                <a:ea typeface="微软雅黑" panose="020B0503020204020204" pitchFamily="34" charset="-122"/>
              </a:rPr>
              <a:t>计算</a:t>
            </a:r>
            <a:r>
              <a:rPr lang="zh-CN" altLang="en-US" sz="3200" b="1" dirty="0">
                <a:solidFill>
                  <a:srgbClr val="000000"/>
                </a:solidFill>
                <a:latin typeface="微软雅黑" panose="020B0503020204020204" pitchFamily="34" charset="-122"/>
                <a:ea typeface="微软雅黑" panose="020B0503020204020204" pitchFamily="34" charset="-122"/>
              </a:rPr>
              <a:t>复合杠杆系数</a:t>
            </a:r>
            <a:endParaRPr lang="zh-CN" altLang="en-US" sz="3200" b="1" dirty="0">
              <a:solidFill>
                <a:srgbClr val="495A66"/>
              </a:solidFill>
              <a:latin typeface="微软雅黑" panose="020B0503020204020204" pitchFamily="34" charset="-122"/>
              <a:ea typeface="微软雅黑" panose="020B0503020204020204" pitchFamily="34" charset="-122"/>
            </a:endParaRPr>
          </a:p>
        </p:txBody>
      </p:sp>
      <p:sp>
        <p:nvSpPr>
          <p:cNvPr id="72710" name="灯片编号占位符 2"/>
          <p:cNvSpPr>
            <a:spLocks noGrp="1" noChangeArrowheads="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fld id="{7CDD6B49-F3A0-4ED3-A7EF-1BC4EB460C4F}" type="slidenum">
              <a:rPr altLang="zh-CN" smtClean="0">
                <a:solidFill>
                  <a:srgbClr val="FFFFFF"/>
                </a:solidFill>
                <a:latin typeface="Lato" panose="020F0502020204030203" pitchFamily="34" charset="0"/>
              </a:rPr>
            </a:fld>
            <a:endParaRPr lang="zh-CN" altLang="zh-CN">
              <a:solidFill>
                <a:srgbClr val="FFFFFF"/>
              </a:solidFill>
              <a:latin typeface="Lato" panose="020F0502020204030203" pitchFamily="34" charset="0"/>
            </a:endParaRPr>
          </a:p>
        </p:txBody>
      </p:sp>
      <p:sp>
        <p:nvSpPr>
          <p:cNvPr id="16" name="灯片编号占位符 2"/>
          <p:cNvSpPr txBox="1">
            <a:spLocks noChangeArrowheads="1"/>
          </p:cNvSpPr>
          <p:nvPr/>
        </p:nvSpPr>
        <p:spPr bwMode="auto">
          <a:xfrm>
            <a:off x="11269490" y="6087796"/>
            <a:ext cx="371475" cy="501650"/>
          </a:xfrm>
          <a:prstGeom prst="rect">
            <a:avLst/>
          </a:prstGeom>
        </p:spPr>
        <p:style>
          <a:lnRef idx="0">
            <a:scrgbClr r="0" g="0" b="0"/>
          </a:lnRef>
          <a:fillRef idx="1001">
            <a:schemeClr val="dk2"/>
          </a:fillRef>
          <a:effectRef idx="0">
            <a:scrgbClr r="0" g="0" b="0"/>
          </a:effectRef>
          <a:fontRef idx="major"/>
        </p:style>
        <p:txBody>
          <a:bodyPr anchor="ctr"/>
          <a:lstStyle/>
          <a:p>
            <a:pPr algn="r" eaLnBrk="1" hangingPunct="1">
              <a:buFont typeface="Arial" panose="020B0604020202020204" pitchFamily="34" charset="0"/>
              <a:buNone/>
              <a:defRPr/>
            </a:pPr>
            <a:fld id="{E8D06449-02A0-4DF8-BF35-8C701E1FEAE2}" type="slidenum">
              <a:rPr lang="en-US" altLang="zh-CN" sz="1200" noProof="1" dirty="0">
                <a:solidFill>
                  <a:srgbClr val="FFFFFF"/>
                </a:solidFill>
                <a:latin typeface="Lato" panose="020F0502020204030203"/>
              </a:rPr>
            </a:fld>
            <a:endParaRPr lang="en-US" altLang="zh-CN" sz="1200" noProof="1">
              <a:solidFill>
                <a:srgbClr val="FFFFFF"/>
              </a:solidFill>
              <a:latin typeface="Lato" panose="020F0502020204030203"/>
            </a:endParaRPr>
          </a:p>
        </p:txBody>
      </p:sp>
      <p:grpSp>
        <p:nvGrpSpPr>
          <p:cNvPr id="3" name="组合 2"/>
          <p:cNvGrpSpPr/>
          <p:nvPr/>
        </p:nvGrpSpPr>
        <p:grpSpPr>
          <a:xfrm>
            <a:off x="629396" y="984326"/>
            <a:ext cx="10960793" cy="1439325"/>
            <a:chOff x="638213" y="984326"/>
            <a:chExt cx="10582250" cy="1439325"/>
          </a:xfrm>
        </p:grpSpPr>
        <p:grpSp>
          <p:nvGrpSpPr>
            <p:cNvPr id="43" name="组合 14"/>
            <p:cNvGrpSpPr/>
            <p:nvPr/>
          </p:nvGrpSpPr>
          <p:grpSpPr bwMode="auto">
            <a:xfrm>
              <a:off x="638213" y="984326"/>
              <a:ext cx="10291110" cy="1439325"/>
              <a:chOff x="202422" y="2338885"/>
              <a:chExt cx="8930987" cy="3558521"/>
            </a:xfrm>
          </p:grpSpPr>
          <p:sp>
            <p:nvSpPr>
              <p:cNvPr id="72717" name="矩形 8"/>
              <p:cNvSpPr>
                <a:spLocks noChangeArrowheads="1"/>
              </p:cNvSpPr>
              <p:nvPr/>
            </p:nvSpPr>
            <p:spPr bwMode="auto">
              <a:xfrm>
                <a:off x="384532" y="2673654"/>
                <a:ext cx="8748877" cy="3223752"/>
              </a:xfrm>
              <a:prstGeom prst="rect">
                <a:avLst/>
              </a:prstGeom>
              <a:noFill/>
              <a:ln w="25400">
                <a:solidFill>
                  <a:srgbClr val="0070C0"/>
                </a:solidFill>
                <a:miter lim="800000"/>
              </a:ln>
              <a:extLst>
                <a:ext uri="{909E8E84-426E-40DD-AFC4-6F175D3DCCD1}">
                  <a14:hiddenFill xmlns:a14="http://schemas.microsoft.com/office/drawing/2010/main">
                    <a:solidFill>
                      <a:srgbClr val="FFFFFF"/>
                    </a:solidFill>
                  </a14:hiddenFill>
                </a:ext>
              </a:extLst>
            </p:spPr>
            <p:txBody>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endParaRPr lang="zh-CN" altLang="en-US" sz="2400" b="1">
                  <a:solidFill>
                    <a:srgbClr val="000000"/>
                  </a:solidFill>
                  <a:sym typeface="Arial" panose="020B0604020202020204" pitchFamily="34" charset="0"/>
                </a:endParaRPr>
              </a:p>
            </p:txBody>
          </p:sp>
          <p:grpSp>
            <p:nvGrpSpPr>
              <p:cNvPr id="46" name="组合 11"/>
              <p:cNvGrpSpPr/>
              <p:nvPr/>
            </p:nvGrpSpPr>
            <p:grpSpPr>
              <a:xfrm>
                <a:off x="202422" y="2338885"/>
                <a:ext cx="782825" cy="940607"/>
                <a:chOff x="-1200912" y="2673346"/>
                <a:chExt cx="5506212" cy="5374862"/>
              </a:xfrm>
              <a:effectLst>
                <a:outerShdw blurRad="444500" dist="254000" dir="8100000" algn="tr" rotWithShape="0">
                  <a:prstClr val="black">
                    <a:alpha val="50000"/>
                  </a:prstClr>
                </a:outerShdw>
              </a:effectLst>
            </p:grpSpPr>
            <p:sp>
              <p:nvSpPr>
                <p:cNvPr id="47" name="同心圆 46"/>
                <p:cNvSpPr/>
                <p:nvPr/>
              </p:nvSpPr>
              <p:spPr>
                <a:xfrm>
                  <a:off x="304800" y="2673348"/>
                  <a:ext cx="4000500" cy="2000248"/>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b="1" noProof="1">
                    <a:solidFill>
                      <a:prstClr val="black"/>
                    </a:solidFill>
                    <a:ea typeface="微软雅黑" panose="020B0503020204020204" pitchFamily="34" charset="-122"/>
                  </a:endParaRPr>
                </a:p>
              </p:txBody>
            </p:sp>
            <p:sp>
              <p:nvSpPr>
                <p:cNvPr id="49" name="椭圆 48"/>
                <p:cNvSpPr/>
                <p:nvPr/>
              </p:nvSpPr>
              <p:spPr>
                <a:xfrm>
                  <a:off x="-1200912" y="2673346"/>
                  <a:ext cx="3293027" cy="5374862"/>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b="1" noProof="1">
                    <a:solidFill>
                      <a:prstClr val="white"/>
                    </a:solidFill>
                    <a:ea typeface="微软雅黑" panose="020B0503020204020204" pitchFamily="34" charset="-122"/>
                  </a:endParaRPr>
                </a:p>
              </p:txBody>
            </p:sp>
          </p:grpSp>
        </p:grpSp>
        <p:sp>
          <p:nvSpPr>
            <p:cNvPr id="2" name="矩形 1"/>
            <p:cNvSpPr>
              <a:spLocks noChangeArrowheads="1"/>
            </p:cNvSpPr>
            <p:nvPr/>
          </p:nvSpPr>
          <p:spPr bwMode="auto">
            <a:xfrm>
              <a:off x="1139196" y="1260752"/>
              <a:ext cx="10081267" cy="100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nSpc>
                  <a:spcPct val="110000"/>
                </a:lnSpc>
              </a:pPr>
              <a:r>
                <a:rPr lang="zh-CN" altLang="en-US" sz="2800" dirty="0">
                  <a:latin typeface="微软雅黑" panose="020B0503020204020204" pitchFamily="34" charset="-122"/>
                  <a:ea typeface="微软雅黑" panose="020B0503020204020204" pitchFamily="34" charset="-122"/>
                </a:rPr>
                <a:t>风云公司在销售量</a:t>
              </a:r>
              <a:r>
                <a:rPr lang="en-US" altLang="zh-CN" sz="2800" dirty="0">
                  <a:latin typeface="微软雅黑" panose="020B0503020204020204" pitchFamily="34" charset="-122"/>
                  <a:ea typeface="微软雅黑" panose="020B0503020204020204" pitchFamily="34" charset="-122"/>
                </a:rPr>
                <a:t>5</a:t>
              </a:r>
              <a:r>
                <a:rPr lang="zh-CN" altLang="en-US" sz="2800" dirty="0">
                  <a:latin typeface="微软雅黑" panose="020B0503020204020204" pitchFamily="34" charset="-122"/>
                  <a:ea typeface="微软雅黑" panose="020B0503020204020204" pitchFamily="34" charset="-122"/>
                </a:rPr>
                <a:t>万件时，边际贡献为</a:t>
              </a:r>
              <a:r>
                <a:rPr lang="en-US" altLang="zh-CN" sz="2800" dirty="0">
                  <a:latin typeface="微软雅黑" panose="020B0503020204020204" pitchFamily="34" charset="-122"/>
                  <a:ea typeface="微软雅黑" panose="020B0503020204020204" pitchFamily="34" charset="-122"/>
                </a:rPr>
                <a:t>500</a:t>
              </a:r>
              <a:r>
                <a:rPr lang="zh-CN" altLang="en-US" sz="2800" dirty="0">
                  <a:latin typeface="微软雅黑" panose="020B0503020204020204" pitchFamily="34" charset="-122"/>
                  <a:ea typeface="微软雅黑" panose="020B0503020204020204" pitchFamily="34" charset="-122"/>
                </a:rPr>
                <a:t>万元，息税前利润</a:t>
              </a:r>
              <a:r>
                <a:rPr lang="en-US" altLang="zh-CN" sz="2800" dirty="0">
                  <a:latin typeface="微软雅黑" panose="020B0503020204020204" pitchFamily="34" charset="-122"/>
                  <a:ea typeface="微软雅黑" panose="020B0503020204020204" pitchFamily="34" charset="-122"/>
                </a:rPr>
                <a:t>400</a:t>
              </a:r>
              <a:r>
                <a:rPr lang="zh-CN" altLang="en-US" sz="2800" dirty="0">
                  <a:latin typeface="微软雅黑" panose="020B0503020204020204" pitchFamily="34" charset="-122"/>
                  <a:ea typeface="微软雅黑" panose="020B0503020204020204" pitchFamily="34" charset="-122"/>
                </a:rPr>
                <a:t>万元，利息支出为</a:t>
              </a:r>
              <a:r>
                <a:rPr lang="en-US" altLang="zh-CN" sz="2800" dirty="0">
                  <a:latin typeface="微软雅黑" panose="020B0503020204020204" pitchFamily="34" charset="-122"/>
                  <a:ea typeface="微软雅黑" panose="020B0503020204020204" pitchFamily="34" charset="-122"/>
                </a:rPr>
                <a:t>50</a:t>
              </a:r>
              <a:r>
                <a:rPr lang="zh-CN" altLang="en-US" sz="2800" dirty="0">
                  <a:latin typeface="微软雅黑" panose="020B0503020204020204" pitchFamily="34" charset="-122"/>
                  <a:ea typeface="微软雅黑" panose="020B0503020204020204" pitchFamily="34" charset="-122"/>
                </a:rPr>
                <a:t>万元，要求及时复合杠杆系数</a:t>
              </a:r>
              <a:endParaRPr lang="zh-CN" altLang="en-US" sz="2800" dirty="0">
                <a:latin typeface="微软雅黑" panose="020B0503020204020204" pitchFamily="34" charset="-122"/>
                <a:ea typeface="微软雅黑" panose="020B0503020204020204" pitchFamily="34" charset="-122"/>
              </a:endParaRPr>
            </a:p>
          </p:txBody>
        </p:sp>
      </p:grpSp>
      <p:sp>
        <p:nvSpPr>
          <p:cNvPr id="17" name="Line 6"/>
          <p:cNvSpPr>
            <a:spLocks noChangeShapeType="1"/>
          </p:cNvSpPr>
          <p:nvPr/>
        </p:nvSpPr>
        <p:spPr bwMode="auto">
          <a:xfrm>
            <a:off x="0" y="400051"/>
            <a:ext cx="4419600" cy="0"/>
          </a:xfrm>
          <a:prstGeom prst="line">
            <a:avLst/>
          </a:prstGeom>
          <a:noFill/>
          <a:ln w="6350">
            <a:solidFill>
              <a:srgbClr val="0070C0"/>
            </a:solidFill>
            <a:round/>
          </a:ln>
          <a:extLst>
            <a:ext uri="{909E8E84-426E-40DD-AFC4-6F175D3DCCD1}">
              <a14:hiddenFill xmlns:a14="http://schemas.microsoft.com/office/drawing/2010/main">
                <a:noFill/>
              </a14:hiddenFill>
            </a:ext>
          </a:extLst>
        </p:spPr>
        <p:txBody>
          <a:bodyPr/>
          <a:lstStyle/>
          <a:p>
            <a:endParaRPr lang="zh-CN" altLang="en-US"/>
          </a:p>
        </p:txBody>
      </p:sp>
      <p:sp>
        <p:nvSpPr>
          <p:cNvPr id="18" name="Line 6"/>
          <p:cNvSpPr>
            <a:spLocks noChangeShapeType="1"/>
          </p:cNvSpPr>
          <p:nvPr/>
        </p:nvSpPr>
        <p:spPr bwMode="auto">
          <a:xfrm>
            <a:off x="7805271" y="400051"/>
            <a:ext cx="4419600" cy="0"/>
          </a:xfrm>
          <a:prstGeom prst="line">
            <a:avLst/>
          </a:prstGeom>
          <a:noFill/>
          <a:ln w="6350">
            <a:solidFill>
              <a:srgbClr val="0070C0"/>
            </a:solidFill>
            <a:round/>
          </a:ln>
          <a:extLst>
            <a:ext uri="{909E8E84-426E-40DD-AFC4-6F175D3DCCD1}">
              <a14:hiddenFill xmlns:a14="http://schemas.microsoft.com/office/drawing/2010/main">
                <a:noFill/>
              </a14:hiddenFill>
            </a:ext>
          </a:extLst>
        </p:spPr>
        <p:txBody>
          <a:bodyPr/>
          <a:lstStyle/>
          <a:p>
            <a:endParaRPr lang="zh-CN" altLang="en-US"/>
          </a:p>
        </p:txBody>
      </p:sp>
      <p:sp>
        <p:nvSpPr>
          <p:cNvPr id="15" name="Rectangle 3"/>
          <p:cNvSpPr txBox="1">
            <a:spLocks noChangeArrowheads="1"/>
          </p:cNvSpPr>
          <p:nvPr/>
        </p:nvSpPr>
        <p:spPr>
          <a:xfrm>
            <a:off x="2592101" y="3350848"/>
            <a:ext cx="8869279" cy="2426160"/>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2">
                    <a:lumMod val="7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bg2">
                    <a:lumMod val="7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bg2">
                    <a:lumMod val="7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bg2">
                    <a:lumMod val="7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bg2">
                    <a:lumMod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25000"/>
              </a:lnSpc>
              <a:defRPr/>
            </a:pPr>
            <a:r>
              <a:rPr lang="zh-CN" altLang="en-US" dirty="0">
                <a:solidFill>
                  <a:schemeClr val="accent6">
                    <a:lumMod val="50000"/>
                  </a:schemeClr>
                </a:solidFill>
                <a:latin typeface="微软雅黑" panose="020B0503020204020204" pitchFamily="34" charset="-122"/>
                <a:ea typeface="微软雅黑" panose="020B0503020204020204" pitchFamily="34" charset="-122"/>
              </a:rPr>
              <a:t>经营杠杆系数</a:t>
            </a:r>
            <a:r>
              <a:rPr lang="en-US" altLang="zh-CN" dirty="0">
                <a:solidFill>
                  <a:schemeClr val="tx1"/>
                </a:solidFill>
                <a:latin typeface="微软雅黑" panose="020B0503020204020204" pitchFamily="34" charset="-122"/>
                <a:ea typeface="微软雅黑" panose="020B0503020204020204" pitchFamily="34" charset="-122"/>
              </a:rPr>
              <a:t>=500/400=1.25                                     </a:t>
            </a:r>
            <a:endParaRPr lang="en-US" altLang="zh-CN" dirty="0">
              <a:solidFill>
                <a:schemeClr val="tx1"/>
              </a:solidFill>
              <a:latin typeface="微软雅黑" panose="020B0503020204020204" pitchFamily="34" charset="-122"/>
              <a:ea typeface="微软雅黑" panose="020B0503020204020204" pitchFamily="34" charset="-122"/>
            </a:endParaRPr>
          </a:p>
          <a:p>
            <a:pPr algn="l">
              <a:lnSpc>
                <a:spcPct val="125000"/>
              </a:lnSpc>
              <a:defRPr/>
            </a:pPr>
            <a:r>
              <a:rPr lang="zh-CN" altLang="en-US" dirty="0">
                <a:solidFill>
                  <a:schemeClr val="tx1"/>
                </a:solidFill>
                <a:latin typeface="微软雅黑" panose="020B0503020204020204" pitchFamily="34" charset="-122"/>
                <a:ea typeface="微软雅黑" panose="020B0503020204020204" pitchFamily="34" charset="-122"/>
              </a:rPr>
              <a:t>财务杠杆系数</a:t>
            </a:r>
            <a:r>
              <a:rPr lang="en-US" altLang="zh-CN" dirty="0">
                <a:solidFill>
                  <a:schemeClr val="tx1"/>
                </a:solidFill>
                <a:latin typeface="微软雅黑" panose="020B0503020204020204" pitchFamily="34" charset="-122"/>
                <a:ea typeface="微软雅黑" panose="020B0503020204020204" pitchFamily="34" charset="-122"/>
              </a:rPr>
              <a:t>=400/(400-50</a:t>
            </a:r>
            <a:r>
              <a:rPr lang="zh-CN" altLang="en-US" dirty="0">
                <a:solidFill>
                  <a:schemeClr val="tx1"/>
                </a:solidFill>
                <a:latin typeface="微软雅黑" panose="020B0503020204020204" pitchFamily="34" charset="-122"/>
                <a:ea typeface="微软雅黑" panose="020B0503020204020204" pitchFamily="34" charset="-122"/>
              </a:rPr>
              <a:t>）</a:t>
            </a:r>
            <a:r>
              <a:rPr lang="en-US" altLang="zh-CN" dirty="0">
                <a:solidFill>
                  <a:schemeClr val="tx1"/>
                </a:solidFill>
                <a:latin typeface="微软雅黑" panose="020B0503020204020204" pitchFamily="34" charset="-122"/>
                <a:ea typeface="微软雅黑" panose="020B0503020204020204" pitchFamily="34" charset="-122"/>
              </a:rPr>
              <a:t>=1.14</a:t>
            </a:r>
            <a:endParaRPr lang="en-US" altLang="zh-CN" dirty="0">
              <a:solidFill>
                <a:schemeClr val="tx1"/>
              </a:solidFill>
              <a:latin typeface="微软雅黑" panose="020B0503020204020204" pitchFamily="34" charset="-122"/>
              <a:ea typeface="微软雅黑" panose="020B0503020204020204" pitchFamily="34" charset="-122"/>
            </a:endParaRPr>
          </a:p>
          <a:p>
            <a:pPr algn="l">
              <a:lnSpc>
                <a:spcPct val="125000"/>
              </a:lnSpc>
              <a:defRPr/>
            </a:pPr>
            <a:r>
              <a:rPr lang="zh-CN" altLang="en-US" dirty="0">
                <a:solidFill>
                  <a:schemeClr val="tx1"/>
                </a:solidFill>
                <a:latin typeface="微软雅黑" panose="020B0503020204020204" pitchFamily="34" charset="-122"/>
                <a:ea typeface="微软雅黑" panose="020B0503020204020204" pitchFamily="34" charset="-122"/>
              </a:rPr>
              <a:t>复合杠杆系数</a:t>
            </a:r>
            <a:r>
              <a:rPr lang="en-US" altLang="zh-CN" dirty="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经营杠杆系数</a:t>
            </a:r>
            <a:r>
              <a:rPr lang="en-US" altLang="zh-CN" dirty="0">
                <a:solidFill>
                  <a:schemeClr val="tx1"/>
                </a:solidFill>
                <a:latin typeface="微软雅黑" panose="020B0503020204020204" pitchFamily="34" charset="-122"/>
                <a:ea typeface="微软雅黑" panose="020B0503020204020204" pitchFamily="34" charset="-122"/>
              </a:rPr>
              <a:t>×</a:t>
            </a:r>
            <a:r>
              <a:rPr lang="zh-CN" altLang="en-US" dirty="0">
                <a:solidFill>
                  <a:schemeClr val="tx1"/>
                </a:solidFill>
                <a:latin typeface="微软雅黑" panose="020B0503020204020204" pitchFamily="34" charset="-122"/>
                <a:ea typeface="微软雅黑" panose="020B0503020204020204" pitchFamily="34" charset="-122"/>
              </a:rPr>
              <a:t>财务杠杆系数</a:t>
            </a:r>
            <a:r>
              <a:rPr lang="en-US" altLang="zh-CN" dirty="0">
                <a:solidFill>
                  <a:schemeClr val="tx1"/>
                </a:solidFill>
                <a:latin typeface="微软雅黑" panose="020B0503020204020204" pitchFamily="34" charset="-122"/>
                <a:ea typeface="微软雅黑" panose="020B0503020204020204" pitchFamily="34" charset="-122"/>
              </a:rPr>
              <a:t>=1.25×1.14=1.425</a:t>
            </a:r>
            <a:endParaRPr lang="en-US" altLang="zh-CN" dirty="0">
              <a:solidFill>
                <a:schemeClr val="tx1"/>
              </a:solidFill>
              <a:latin typeface="微软雅黑" panose="020B0503020204020204" pitchFamily="34" charset="-122"/>
              <a:ea typeface="微软雅黑" panose="020B0503020204020204" pitchFamily="34" charset="-122"/>
            </a:endParaRPr>
          </a:p>
          <a:p>
            <a:pPr algn="l">
              <a:lnSpc>
                <a:spcPct val="125000"/>
              </a:lnSpc>
              <a:defRPr/>
            </a:pPr>
            <a:r>
              <a:rPr lang="zh-CN" altLang="en-US" dirty="0">
                <a:solidFill>
                  <a:schemeClr val="tx1"/>
                </a:solidFill>
                <a:latin typeface="微软雅黑" panose="020B0503020204020204" pitchFamily="34" charset="-122"/>
                <a:ea typeface="微软雅黑" panose="020B0503020204020204" pitchFamily="34" charset="-122"/>
              </a:rPr>
              <a:t>或者复合杠杆系数</a:t>
            </a:r>
            <a:r>
              <a:rPr lang="en-US" altLang="zh-CN" dirty="0">
                <a:solidFill>
                  <a:schemeClr val="tx1"/>
                </a:solidFill>
                <a:latin typeface="微软雅黑" panose="020B0503020204020204" pitchFamily="34" charset="-122"/>
                <a:ea typeface="微软雅黑" panose="020B0503020204020204" pitchFamily="34" charset="-122"/>
              </a:rPr>
              <a:t>=500/</a:t>
            </a:r>
            <a:r>
              <a:rPr lang="zh-CN" altLang="en-US" dirty="0">
                <a:solidFill>
                  <a:schemeClr val="tx1"/>
                </a:solidFill>
                <a:latin typeface="微软雅黑" panose="020B0503020204020204" pitchFamily="34" charset="-122"/>
                <a:ea typeface="微软雅黑" panose="020B0503020204020204" pitchFamily="34" charset="-122"/>
              </a:rPr>
              <a:t>（</a:t>
            </a:r>
            <a:r>
              <a:rPr lang="en-US" altLang="zh-CN" dirty="0">
                <a:solidFill>
                  <a:schemeClr val="tx1"/>
                </a:solidFill>
                <a:latin typeface="微软雅黑" panose="020B0503020204020204" pitchFamily="34" charset="-122"/>
                <a:ea typeface="微软雅黑" panose="020B0503020204020204" pitchFamily="34" charset="-122"/>
              </a:rPr>
              <a:t>400-50</a:t>
            </a:r>
            <a:r>
              <a:rPr lang="zh-CN" altLang="en-US" dirty="0">
                <a:solidFill>
                  <a:schemeClr val="tx1"/>
                </a:solidFill>
                <a:latin typeface="微软雅黑" panose="020B0503020204020204" pitchFamily="34" charset="-122"/>
                <a:ea typeface="微软雅黑" panose="020B0503020204020204" pitchFamily="34" charset="-122"/>
              </a:rPr>
              <a:t>）</a:t>
            </a:r>
            <a:r>
              <a:rPr lang="en-US" altLang="zh-CN" dirty="0">
                <a:solidFill>
                  <a:schemeClr val="tx1"/>
                </a:solidFill>
                <a:latin typeface="微软雅黑" panose="020B0503020204020204" pitchFamily="34" charset="-122"/>
                <a:ea typeface="微软雅黑" panose="020B0503020204020204" pitchFamily="34" charset="-122"/>
              </a:rPr>
              <a:t>=1.425</a:t>
            </a:r>
            <a:endParaRPr lang="zh-CN" altLang="en-US" dirty="0">
              <a:solidFill>
                <a:schemeClr val="tx1"/>
              </a:solidFill>
              <a:latin typeface="微软雅黑" panose="020B0503020204020204" pitchFamily="34" charset="-122"/>
              <a:ea typeface="微软雅黑" panose="020B0503020204020204" pitchFamily="34" charset="-122"/>
            </a:endParaRPr>
          </a:p>
        </p:txBody>
      </p:sp>
      <p:grpSp>
        <p:nvGrpSpPr>
          <p:cNvPr id="19" name="组合 18"/>
          <p:cNvGrpSpPr/>
          <p:nvPr/>
        </p:nvGrpSpPr>
        <p:grpSpPr>
          <a:xfrm>
            <a:off x="808652" y="2816794"/>
            <a:ext cx="1783449" cy="1699590"/>
            <a:chOff x="686397" y="3429001"/>
            <a:chExt cx="1783449" cy="1699590"/>
          </a:xfrm>
        </p:grpSpPr>
        <p:pic>
          <p:nvPicPr>
            <p:cNvPr id="21" name="图片 20"/>
            <p:cNvPicPr>
              <a:picLocks noChangeAspect="1"/>
            </p:cNvPicPr>
            <p:nvPr/>
          </p:nvPicPr>
          <p:blipFill rotWithShape="1">
            <a:blip r:embed="rId1">
              <a:duotone>
                <a:schemeClr val="accent5">
                  <a:shade val="45000"/>
                  <a:satMod val="135000"/>
                </a:schemeClr>
                <a:prstClr val="white"/>
              </a:duotone>
              <a:extLst>
                <a:ext uri="{28A0092B-C50C-407E-A947-70E740481C1C}">
                  <a14:useLocalDpi xmlns:a14="http://schemas.microsoft.com/office/drawing/2010/main" val="0"/>
                </a:ext>
              </a:extLst>
            </a:blip>
            <a:srcRect l="2529" b="6362"/>
            <a:stretch>
              <a:fillRect/>
            </a:stretch>
          </p:blipFill>
          <p:spPr>
            <a:xfrm>
              <a:off x="686397" y="3429001"/>
              <a:ext cx="1783449" cy="1699590"/>
            </a:xfrm>
            <a:prstGeom prst="rect">
              <a:avLst/>
            </a:prstGeom>
          </p:spPr>
        </p:pic>
        <p:sp>
          <p:nvSpPr>
            <p:cNvPr id="22" name="文本框 21"/>
            <p:cNvSpPr txBox="1"/>
            <p:nvPr/>
          </p:nvSpPr>
          <p:spPr>
            <a:xfrm>
              <a:off x="1447888" y="3696584"/>
              <a:ext cx="914400" cy="582212"/>
            </a:xfrm>
            <a:prstGeom prst="rect">
              <a:avLst/>
            </a:prstGeom>
            <a:noFill/>
          </p:spPr>
          <p:txBody>
            <a:bodyPr wrap="square" lIns="36000" tIns="46800" rIns="36000" bIns="46800" rtlCol="0">
              <a:spAutoFit/>
            </a:bodyPr>
            <a:lstStyle/>
            <a:p>
              <a:pPr>
                <a:lnSpc>
                  <a:spcPct val="125000"/>
                </a:lnSpc>
              </a:pPr>
              <a:r>
                <a:rPr lang="zh-CN" altLang="en-US" sz="2800" dirty="0">
                  <a:solidFill>
                    <a:schemeClr val="accent6">
                      <a:lumMod val="50000"/>
                    </a:schemeClr>
                  </a:solidFill>
                  <a:latin typeface="华文细黑" panose="02010600040101010101" pitchFamily="2" charset="-122"/>
                  <a:ea typeface="华文细黑" panose="02010600040101010101" pitchFamily="2" charset="-122"/>
                </a:rPr>
                <a:t>解析</a:t>
              </a:r>
              <a:endParaRPr lang="zh-CN" altLang="en-US" sz="2800" dirty="0">
                <a:solidFill>
                  <a:schemeClr val="accent6">
                    <a:lumMod val="50000"/>
                  </a:schemeClr>
                </a:solidFill>
                <a:latin typeface="华文细黑" panose="02010600040101010101" pitchFamily="2" charset="-122"/>
                <a:ea typeface="华文细黑" panose="02010600040101010101" pitchFamily="2" charset="-122"/>
              </a:endParaRPr>
            </a:p>
          </p:txBody>
        </p:sp>
      </p:grpSp>
    </p:spTree>
  </p:cSld>
  <p:clrMapOvr>
    <a:masterClrMapping/>
  </p:clrMapOvr>
  <p:transition>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left)">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wipe(left)">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wipe(left)">
                                      <p:cBhvr>
                                        <p:cTn id="17" dur="500"/>
                                        <p:tgtEl>
                                          <p:spTgt spid="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xEl>
                                              <p:pRg st="3" end="3"/>
                                            </p:txEl>
                                          </p:spTgt>
                                        </p:tgtEl>
                                        <p:attrNameLst>
                                          <p:attrName>style.visibility</p:attrName>
                                        </p:attrNameLst>
                                      </p:cBhvr>
                                      <p:to>
                                        <p:strVal val="visible"/>
                                      </p:to>
                                    </p:set>
                                    <p:animEffect transition="in" filter="wipe(left)">
                                      <p:cBhvr>
                                        <p:cTn id="22" dur="500"/>
                                        <p:tgtEl>
                                          <p:spTgt spid="1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2" build="p"/>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标题 4"/>
          <p:cNvSpPr txBox="1">
            <a:spLocks noChangeArrowheads="1"/>
          </p:cNvSpPr>
          <p:nvPr/>
        </p:nvSpPr>
        <p:spPr bwMode="auto">
          <a:xfrm>
            <a:off x="3648076" y="1"/>
            <a:ext cx="592772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eaLnBrk="1" hangingPunct="1">
              <a:lnSpc>
                <a:spcPct val="150000"/>
              </a:lnSpc>
            </a:pPr>
            <a:r>
              <a:rPr lang="zh-CN" altLang="en-US" sz="3600" dirty="0">
                <a:solidFill>
                  <a:srgbClr val="000000"/>
                </a:solidFill>
                <a:latin typeface="微软雅黑" panose="020B0503020204020204" pitchFamily="34" charset="-122"/>
                <a:ea typeface="微软雅黑" panose="020B0503020204020204" pitchFamily="34" charset="-122"/>
              </a:rPr>
              <a:t> </a:t>
            </a:r>
            <a:r>
              <a:rPr lang="zh-CN" altLang="en-US" sz="3600" dirty="0" smtClean="0">
                <a:solidFill>
                  <a:srgbClr val="000000"/>
                </a:solidFill>
                <a:latin typeface="微软雅黑" panose="020B0503020204020204" pitchFamily="34" charset="-122"/>
                <a:ea typeface="微软雅黑" panose="020B0503020204020204" pitchFamily="34" charset="-122"/>
              </a:rPr>
              <a:t>  复合</a:t>
            </a:r>
            <a:r>
              <a:rPr lang="zh-CN" altLang="en-US" sz="3600" dirty="0">
                <a:solidFill>
                  <a:srgbClr val="000000"/>
                </a:solidFill>
                <a:latin typeface="微软雅黑" panose="020B0503020204020204" pitchFamily="34" charset="-122"/>
                <a:ea typeface="微软雅黑" panose="020B0503020204020204" pitchFamily="34" charset="-122"/>
              </a:rPr>
              <a:t>杠杆与总风险</a:t>
            </a:r>
            <a:endParaRPr lang="en-US" altLang="zh-CN" sz="3600" dirty="0">
              <a:solidFill>
                <a:srgbClr val="495A66"/>
              </a:solidFill>
              <a:latin typeface="微软雅黑" panose="020B0503020204020204" pitchFamily="34" charset="-122"/>
              <a:ea typeface="微软雅黑" panose="020B0503020204020204" pitchFamily="34" charset="-122"/>
            </a:endParaRPr>
          </a:p>
        </p:txBody>
      </p:sp>
      <p:sp>
        <p:nvSpPr>
          <p:cNvPr id="75782" name="灯片编号占位符 2"/>
          <p:cNvSpPr>
            <a:spLocks noGrp="1" noChangeArrowheads="1"/>
          </p:cNvSpPr>
          <p:nvPr>
            <p:ph type="sldNum" sz="quarter" idx="12"/>
          </p:nvPr>
        </p:nvSpPr>
        <p:spPr bwMode="auto">
          <a:xfrm>
            <a:off x="10017126" y="6240463"/>
            <a:ext cx="371475" cy="3540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fld id="{740371EA-B7C0-48EC-9A21-3B9F08E7A79F}" type="slidenum">
              <a:rPr altLang="zh-CN" smtClean="0">
                <a:solidFill>
                  <a:srgbClr val="FFFFFF"/>
                </a:solidFill>
                <a:latin typeface="Lato" panose="020F0502020204030203" pitchFamily="34" charset="0"/>
              </a:rPr>
            </a:fld>
            <a:endParaRPr lang="zh-CN" altLang="zh-CN" dirty="0">
              <a:solidFill>
                <a:srgbClr val="FFFFFF"/>
              </a:solidFill>
              <a:latin typeface="Lato" panose="020F0502020204030203" pitchFamily="34" charset="0"/>
            </a:endParaRPr>
          </a:p>
        </p:txBody>
      </p:sp>
      <p:sp>
        <p:nvSpPr>
          <p:cNvPr id="2" name="矩形 1"/>
          <p:cNvSpPr/>
          <p:nvPr/>
        </p:nvSpPr>
        <p:spPr>
          <a:xfrm>
            <a:off x="1700893" y="3815923"/>
            <a:ext cx="9139230" cy="2601546"/>
          </a:xfrm>
          <a:prstGeom prst="rect">
            <a:avLst/>
          </a:prstGeom>
          <a:solidFill>
            <a:schemeClr val="accent2">
              <a:lumMod val="20000"/>
              <a:lumOff val="80000"/>
            </a:schemeClr>
          </a:solidFill>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marL="342900" indent="-342900">
              <a:lnSpc>
                <a:spcPct val="150000"/>
              </a:lnSpc>
              <a:buFont typeface="Wingdings" panose="05000000000000000000" pitchFamily="2" charset="2"/>
              <a:buChar char="Ø"/>
              <a:defRPr/>
            </a:pPr>
            <a:r>
              <a:rPr lang="zh-CN" altLang="en-US" sz="2800" noProof="1">
                <a:solidFill>
                  <a:schemeClr val="accent6">
                    <a:lumMod val="50000"/>
                  </a:schemeClr>
                </a:solidFill>
                <a:latin typeface="微软雅黑" panose="020B0503020204020204" pitchFamily="34" charset="-122"/>
                <a:ea typeface="微软雅黑" panose="020B0503020204020204" pitchFamily="34" charset="-122"/>
              </a:rPr>
              <a:t>在复合杠杆系数一定的情况下，经营杠杆系数与财务杠杆系数此消彼长。经营杠杆系数较高的公司可以在较低的程度上使用财务杠杆；而经营杠杆系数较低的公司可以在较高的程度上使用财务杠杆。</a:t>
            </a:r>
            <a:endParaRPr lang="zh-CN" altLang="en-US" sz="2800" noProof="1">
              <a:solidFill>
                <a:schemeClr val="accent6">
                  <a:lumMod val="50000"/>
                </a:schemeClr>
              </a:solidFill>
              <a:latin typeface="微软雅黑" panose="020B0503020204020204" pitchFamily="34" charset="-122"/>
              <a:ea typeface="微软雅黑" panose="020B0503020204020204" pitchFamily="34" charset="-122"/>
            </a:endParaRPr>
          </a:p>
        </p:txBody>
      </p:sp>
      <p:sp>
        <p:nvSpPr>
          <p:cNvPr id="11" name="矩形 10"/>
          <p:cNvSpPr>
            <a:spLocks noChangeArrowheads="1"/>
          </p:cNvSpPr>
          <p:nvPr/>
        </p:nvSpPr>
        <p:spPr bwMode="auto">
          <a:xfrm>
            <a:off x="1700893" y="1428827"/>
            <a:ext cx="9139231" cy="2031325"/>
          </a:xfrm>
          <a:prstGeom prst="rect">
            <a:avLst/>
          </a:prstGeom>
          <a:solidFill>
            <a:schemeClr val="bg2">
              <a:lumMod val="20000"/>
              <a:lumOff val="80000"/>
            </a:schemeClr>
          </a:solidFill>
          <a:ln w="9525">
            <a:solidFill>
              <a:schemeClr val="tx1"/>
            </a:solidFill>
            <a:prstDash val="dash"/>
            <a:round/>
          </a:ln>
        </p:spPr>
        <p:txBody>
          <a:bodyPr wrap="square">
            <a:spAutoFit/>
          </a:bodyPr>
          <a:lstStyle>
            <a:lvl1pPr>
              <a:buFont typeface="Arial" panose="020B0604020202020204" pitchFamily="34" charset="0"/>
              <a:defRPr>
                <a:solidFill>
                  <a:schemeClr val="tx1"/>
                </a:solidFill>
                <a:latin typeface="Calibri" panose="020F0502020204030204" pitchFamily="34" charset="0"/>
                <a:ea typeface="宋体" panose="02010600030101010101" pitchFamily="2" charset="-122"/>
              </a:defRPr>
            </a:lvl1pPr>
            <a:lvl2pPr marL="742950" indent="-285750">
              <a:buFont typeface="Arial" panose="020B0604020202020204" pitchFamily="34" charset="0"/>
              <a:defRPr>
                <a:solidFill>
                  <a:schemeClr val="tx1"/>
                </a:solidFill>
                <a:latin typeface="Calibri" panose="020F0502020204030204" pitchFamily="34" charset="0"/>
                <a:ea typeface="宋体" panose="02010600030101010101" pitchFamily="2" charset="-122"/>
              </a:defRPr>
            </a:lvl2pPr>
            <a:lvl3pPr marL="11430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3pPr>
            <a:lvl4pPr marL="16002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4pPr>
            <a:lvl5pPr marL="2057400" indent="-228600">
              <a:buFont typeface="Arial" panose="020B0604020202020204" pitchFamily="34" charse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marL="457200" indent="-457200">
              <a:lnSpc>
                <a:spcPct val="150000"/>
              </a:lnSpc>
              <a:buFont typeface="Wingdings" panose="05000000000000000000" pitchFamily="2" charset="2"/>
              <a:buChar char="Ø"/>
            </a:pPr>
            <a:r>
              <a:rPr lang="zh-CN" altLang="en-US" sz="2800" dirty="0">
                <a:latin typeface="微软雅黑" panose="020B0503020204020204" pitchFamily="34" charset="-122"/>
                <a:ea typeface="微软雅黑" panose="020B0503020204020204" pitchFamily="34" charset="-122"/>
              </a:rPr>
              <a:t>复合杠杆系数反映了经营杠杆和财务杠杆之间的关系，用以评价企业的整体风险水平。一般来说复合杠杆系数越大，每股收益波动幅度越大，企业整体风险越大。</a:t>
            </a:r>
            <a:endParaRPr lang="zh-CN" altLang="en-US" sz="2800" dirty="0">
              <a:latin typeface="微软雅黑" panose="020B0503020204020204" pitchFamily="34" charset="-122"/>
              <a:ea typeface="微软雅黑" panose="020B0503020204020204" pitchFamily="34" charset="-122"/>
            </a:endParaRPr>
          </a:p>
        </p:txBody>
      </p:sp>
      <p:sp>
        <p:nvSpPr>
          <p:cNvPr id="18" name="灯片编号占位符 2"/>
          <p:cNvSpPr txBox="1">
            <a:spLocks noChangeArrowheads="1"/>
          </p:cNvSpPr>
          <p:nvPr/>
        </p:nvSpPr>
        <p:spPr bwMode="auto">
          <a:xfrm>
            <a:off x="11311289" y="6087796"/>
            <a:ext cx="371475" cy="501650"/>
          </a:xfrm>
          <a:prstGeom prst="rect">
            <a:avLst/>
          </a:prstGeom>
        </p:spPr>
        <p:style>
          <a:lnRef idx="0">
            <a:scrgbClr r="0" g="0" b="0"/>
          </a:lnRef>
          <a:fillRef idx="1001">
            <a:schemeClr val="dk2"/>
          </a:fillRef>
          <a:effectRef idx="0">
            <a:scrgbClr r="0" g="0" b="0"/>
          </a:effectRef>
          <a:fontRef idx="major"/>
        </p:style>
        <p:txBody>
          <a:bodyPr anchor="ctr"/>
          <a:lstStyle/>
          <a:p>
            <a:pPr algn="r" eaLnBrk="1" hangingPunct="1">
              <a:buFont typeface="Arial" panose="020B0604020202020204" pitchFamily="34" charset="0"/>
              <a:buNone/>
              <a:defRPr/>
            </a:pPr>
            <a:fld id="{E8D06449-02A0-4DF8-BF35-8C701E1FEAE2}" type="slidenum">
              <a:rPr lang="en-US" altLang="zh-CN" sz="1200" noProof="1" dirty="0">
                <a:solidFill>
                  <a:srgbClr val="FFFFFF"/>
                </a:solidFill>
                <a:latin typeface="Lato" panose="020F0502020204030203"/>
              </a:rPr>
            </a:fld>
            <a:endParaRPr lang="en-US" altLang="zh-CN" sz="1200" noProof="1">
              <a:solidFill>
                <a:srgbClr val="FFFFFF"/>
              </a:solidFill>
              <a:latin typeface="Lato" panose="020F0502020204030203"/>
            </a:endParaRPr>
          </a:p>
        </p:txBody>
      </p:sp>
      <p:sp>
        <p:nvSpPr>
          <p:cNvPr id="13" name="Line 6"/>
          <p:cNvSpPr>
            <a:spLocks noChangeShapeType="1"/>
          </p:cNvSpPr>
          <p:nvPr/>
        </p:nvSpPr>
        <p:spPr bwMode="auto">
          <a:xfrm flipV="1">
            <a:off x="-1" y="526120"/>
            <a:ext cx="3496235" cy="0"/>
          </a:xfrm>
          <a:prstGeom prst="line">
            <a:avLst/>
          </a:prstGeom>
          <a:noFill/>
          <a:ln w="6350">
            <a:solidFill>
              <a:srgbClr val="0070C0"/>
            </a:solidFill>
            <a:round/>
          </a:ln>
          <a:extLst>
            <a:ext uri="{909E8E84-426E-40DD-AFC4-6F175D3DCCD1}">
              <a14:hiddenFill xmlns:a14="http://schemas.microsoft.com/office/drawing/2010/main">
                <a:noFill/>
              </a14:hiddenFill>
            </a:ext>
          </a:extLst>
        </p:spPr>
        <p:txBody>
          <a:bodyPr/>
          <a:lstStyle/>
          <a:p>
            <a:endParaRPr lang="zh-CN" altLang="en-US"/>
          </a:p>
        </p:txBody>
      </p:sp>
      <p:sp>
        <p:nvSpPr>
          <p:cNvPr id="14" name="Line 6"/>
          <p:cNvSpPr>
            <a:spLocks noChangeShapeType="1"/>
          </p:cNvSpPr>
          <p:nvPr/>
        </p:nvSpPr>
        <p:spPr bwMode="auto">
          <a:xfrm flipV="1">
            <a:off x="9197788" y="505392"/>
            <a:ext cx="2972477" cy="0"/>
          </a:xfrm>
          <a:prstGeom prst="line">
            <a:avLst/>
          </a:prstGeom>
          <a:noFill/>
          <a:ln w="6350">
            <a:solidFill>
              <a:srgbClr val="0070C0"/>
            </a:solidFill>
            <a:round/>
          </a:ln>
          <a:extLst>
            <a:ext uri="{909E8E84-426E-40DD-AFC4-6F175D3DCCD1}">
              <a14:hiddenFill xmlns:a14="http://schemas.microsoft.com/office/drawing/2010/main">
                <a:noFill/>
              </a14:hiddenFill>
            </a:ext>
          </a:extLst>
        </p:spPr>
        <p:txBody>
          <a:bodyPr/>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ppt_x</p:attrName>
                                        </p:attrNameLst>
                                      </p:cBhvr>
                                      <p:tavLst>
                                        <p:tav tm="0">
                                          <p:val>
                                            <p:strVal val="#ppt_x"/>
                                          </p:val>
                                        </p:tav>
                                        <p:tav tm="100000">
                                          <p:val>
                                            <p:strVal val="#ppt_x"/>
                                          </p:val>
                                        </p:tav>
                                      </p:tavLst>
                                    </p:anim>
                                    <p:anim calcmode="lin" valueType="num">
                                      <p:cBhvr>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11"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1618050" y="1570289"/>
            <a:ext cx="2734179" cy="2029885"/>
          </a:xfrm>
          <a:ln>
            <a:solidFill>
              <a:schemeClr val="accent1">
                <a:lumMod val="75000"/>
              </a:schemeClr>
            </a:solidFill>
          </a:ln>
        </p:spPr>
        <p:txBody>
          <a:bodyPr/>
          <a:lstStyle/>
          <a:p>
            <a:pPr algn="l">
              <a:lnSpc>
                <a:spcPct val="150000"/>
              </a:lnSpc>
            </a:pPr>
            <a:r>
              <a:rPr lang="zh-CN" altLang="en-US" sz="2800" dirty="0" smtClean="0">
                <a:latin typeface="微软雅黑" panose="020B0503020204020204" pitchFamily="34" charset="-122"/>
                <a:ea typeface="微软雅黑" panose="020B0503020204020204" pitchFamily="34" charset="-122"/>
                <a:cs typeface="+mn-ea"/>
                <a:sym typeface="微软雅黑" panose="020B0503020204020204" pitchFamily="34" charset="-122"/>
              </a:rPr>
              <a:t>经营杠杆</a:t>
            </a:r>
            <a:br>
              <a:rPr lang="en-US" altLang="zh-CN" sz="2800" dirty="0">
                <a:latin typeface="微软雅黑" panose="020B0503020204020204" pitchFamily="34" charset="-122"/>
                <a:ea typeface="微软雅黑" panose="020B0503020204020204" pitchFamily="34" charset="-122"/>
                <a:cs typeface="+mn-ea"/>
                <a:sym typeface="微软雅黑" panose="020B0503020204020204" pitchFamily="34" charset="-122"/>
              </a:rPr>
            </a:br>
            <a:r>
              <a:rPr lang="zh-CN" altLang="en-US" sz="2800" dirty="0" smtClean="0">
                <a:latin typeface="微软雅黑" panose="020B0503020204020204" pitchFamily="34" charset="-122"/>
                <a:ea typeface="微软雅黑" panose="020B0503020204020204" pitchFamily="34" charset="-122"/>
                <a:cs typeface="+mn-ea"/>
                <a:sym typeface="微软雅黑" panose="020B0503020204020204" pitchFamily="34" charset="-122"/>
              </a:rPr>
              <a:t>财务</a:t>
            </a:r>
            <a:r>
              <a:rPr lang="zh-CN" altLang="en-US" sz="2800" dirty="0">
                <a:latin typeface="微软雅黑" panose="020B0503020204020204" pitchFamily="34" charset="-122"/>
                <a:ea typeface="微软雅黑" panose="020B0503020204020204" pitchFamily="34" charset="-122"/>
                <a:cs typeface="+mn-ea"/>
                <a:sym typeface="微软雅黑" panose="020B0503020204020204" pitchFamily="34" charset="-122"/>
              </a:rPr>
              <a:t>杠杆</a:t>
            </a:r>
            <a:br>
              <a:rPr lang="en-US" altLang="zh-CN" sz="2800" dirty="0">
                <a:latin typeface="微软雅黑" panose="020B0503020204020204" pitchFamily="34" charset="-122"/>
                <a:ea typeface="微软雅黑" panose="020B0503020204020204" pitchFamily="34" charset="-122"/>
                <a:cs typeface="+mn-ea"/>
                <a:sym typeface="微软雅黑" panose="020B0503020204020204" pitchFamily="34" charset="-122"/>
              </a:rPr>
            </a:br>
            <a:r>
              <a:rPr lang="zh-CN" altLang="en-US" sz="2800" dirty="0" smtClean="0">
                <a:latin typeface="微软雅黑" panose="020B0503020204020204" pitchFamily="34" charset="-122"/>
                <a:ea typeface="微软雅黑" panose="020B0503020204020204" pitchFamily="34" charset="-122"/>
                <a:cs typeface="+mn-ea"/>
                <a:sym typeface="微软雅黑" panose="020B0503020204020204" pitchFamily="34" charset="-122"/>
              </a:rPr>
              <a:t>复合</a:t>
            </a:r>
            <a:r>
              <a:rPr lang="zh-CN" altLang="en-US" sz="2800" dirty="0">
                <a:latin typeface="微软雅黑" panose="020B0503020204020204" pitchFamily="34" charset="-122"/>
                <a:ea typeface="微软雅黑" panose="020B0503020204020204" pitchFamily="34" charset="-122"/>
                <a:cs typeface="+mn-ea"/>
                <a:sym typeface="微软雅黑" panose="020B0503020204020204" pitchFamily="34" charset="-122"/>
              </a:rPr>
              <a:t>杠杆</a:t>
            </a:r>
            <a:endParaRPr lang="zh-CN" altLang="en-US" sz="2800" b="0" dirty="0">
              <a:solidFill>
                <a:schemeClr val="tx1"/>
              </a:solidFill>
              <a:latin typeface="微软雅黑" panose="020B0503020204020204" pitchFamily="34" charset="-122"/>
              <a:ea typeface="微软雅黑" panose="020B0503020204020204" pitchFamily="34" charset="-122"/>
              <a:cs typeface="+mn-cs"/>
            </a:endParaRPr>
          </a:p>
        </p:txBody>
      </p:sp>
      <p:sp>
        <p:nvSpPr>
          <p:cNvPr id="4" name="灯片编号占位符 3"/>
          <p:cNvSpPr>
            <a:spLocks noGrp="1"/>
          </p:cNvSpPr>
          <p:nvPr>
            <p:ph type="sldNum" sz="quarter" idx="12"/>
          </p:nvPr>
        </p:nvSpPr>
        <p:spPr/>
        <p:txBody>
          <a:bodyPr/>
          <a:lstStyle/>
          <a:p>
            <a:pPr>
              <a:defRPr/>
            </a:pPr>
            <a:fld id="{995BC825-2E04-4369-A024-D45DDE6F2D6D}" type="slidenum">
              <a:rPr lang="en-US" smtClean="0"/>
            </a:fld>
            <a:endParaRPr lang="en-US"/>
          </a:p>
        </p:txBody>
      </p:sp>
      <p:grpSp>
        <p:nvGrpSpPr>
          <p:cNvPr id="9" name="组合 36"/>
          <p:cNvGrpSpPr/>
          <p:nvPr/>
        </p:nvGrpSpPr>
        <p:grpSpPr bwMode="auto">
          <a:xfrm>
            <a:off x="4366051" y="1028379"/>
            <a:ext cx="3672408" cy="134938"/>
            <a:chOff x="5357217" y="1143000"/>
            <a:chExt cx="1490133" cy="101600"/>
          </a:xfrm>
        </p:grpSpPr>
        <p:cxnSp>
          <p:nvCxnSpPr>
            <p:cNvPr id="10" name="Straight Connector 30"/>
            <p:cNvCxnSpPr/>
            <p:nvPr/>
          </p:nvCxnSpPr>
          <p:spPr>
            <a:xfrm>
              <a:off x="5357217" y="1143000"/>
              <a:ext cx="1490133"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31"/>
            <p:cNvCxnSpPr/>
            <p:nvPr/>
          </p:nvCxnSpPr>
          <p:spPr>
            <a:xfrm>
              <a:off x="5509516" y="1244600"/>
              <a:ext cx="1185535"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3" name="矩形 2"/>
          <p:cNvSpPr/>
          <p:nvPr/>
        </p:nvSpPr>
        <p:spPr>
          <a:xfrm>
            <a:off x="5887551" y="1570289"/>
            <a:ext cx="5700097" cy="4524315"/>
          </a:xfrm>
          <a:prstGeom prst="rect">
            <a:avLst/>
          </a:prstGeom>
          <a:solidFill>
            <a:srgbClr val="C6F7EE"/>
          </a:solidFill>
        </p:spPr>
        <p:txBody>
          <a:bodyPr wrap="square">
            <a:spAutoFit/>
          </a:bodyPr>
          <a:lstStyle/>
          <a:p>
            <a:pPr indent="127000">
              <a:lnSpc>
                <a:spcPct val="150000"/>
              </a:lnSpc>
            </a:pPr>
            <a:r>
              <a:rPr lang="zh-CN" altLang="en-US" sz="2400" dirty="0">
                <a:latin typeface="楷体" panose="02010609060101010101" pitchFamily="49" charset="-122"/>
                <a:ea typeface="楷体" panose="02010609060101010101" pitchFamily="49" charset="-122"/>
              </a:rPr>
              <a:t>   经营杠杆是由于固定成本的存在而导致息税前利润变动率大于产销业务量变动率的杠杆效应。财务杠杆是由于固定财务费用存在而导致的每股收益变动率大于息税前利润变动率的杠杆效应。复合杠杆是指由于固定成本和固定财务费用的共同存在而导致的每股收益变动大于产销量变动的杠杠效应。</a:t>
            </a:r>
            <a:endParaRPr lang="zh-CN" altLang="en-US" sz="2400" dirty="0">
              <a:latin typeface="楷体" panose="02010609060101010101" pitchFamily="49" charset="-122"/>
              <a:ea typeface="楷体" panose="02010609060101010101" pitchFamily="49" charset="-122"/>
            </a:endParaRPr>
          </a:p>
        </p:txBody>
      </p:sp>
      <p:sp>
        <p:nvSpPr>
          <p:cNvPr id="5" name="矩形 4"/>
          <p:cNvSpPr/>
          <p:nvPr/>
        </p:nvSpPr>
        <p:spPr>
          <a:xfrm>
            <a:off x="1041017" y="293023"/>
            <a:ext cx="9566030" cy="646331"/>
          </a:xfrm>
          <a:prstGeom prst="rect">
            <a:avLst/>
          </a:prstGeom>
        </p:spPr>
        <p:txBody>
          <a:bodyPr wrap="square">
            <a:spAutoFit/>
          </a:bodyPr>
          <a:lstStyle/>
          <a:p>
            <a:pPr lvl="0" algn="ctr"/>
            <a:r>
              <a:rPr lang="zh-CN" altLang="en-US" sz="3600" b="1" dirty="0">
                <a:solidFill>
                  <a:prstClr val="black"/>
                </a:solidFill>
                <a:latin typeface="微软雅黑" panose="020B0503020204020204" pitchFamily="34" charset="-122"/>
                <a:ea typeface="微软雅黑" panose="020B0503020204020204" pitchFamily="34" charset="-122"/>
              </a:rPr>
              <a:t>   小    结</a:t>
            </a:r>
            <a:endParaRPr lang="zh-CN" altLang="en-US" sz="3600" b="1" dirty="0">
              <a:solidFill>
                <a:prstClr val="black"/>
              </a:solidFill>
              <a:latin typeface="微软雅黑" panose="020B0503020204020204" pitchFamily="34" charset="-122"/>
              <a:ea typeface="微软雅黑" panose="020B0503020204020204" pitchFamily="34" charset="-122"/>
            </a:endParaRPr>
          </a:p>
        </p:txBody>
      </p:sp>
      <p:pic>
        <p:nvPicPr>
          <p:cNvPr id="12"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86523" y="3841931"/>
            <a:ext cx="5400128" cy="2500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1"/>
          <p:cNvSpPr txBox="1"/>
          <p:nvPr/>
        </p:nvSpPr>
        <p:spPr>
          <a:xfrm>
            <a:off x="3776869" y="2376466"/>
            <a:ext cx="6239634" cy="1311066"/>
          </a:xfrm>
          <a:prstGeom prst="rect">
            <a:avLst/>
          </a:prstGeom>
          <a:noFill/>
        </p:spPr>
        <p:txBody>
          <a:bodyPr wrap="square" lIns="36000" tIns="46800" rIns="36000" bIns="46800">
            <a:spAutoFit/>
          </a:bodyPr>
          <a:lstStyle/>
          <a:p>
            <a:pPr fontAlgn="auto">
              <a:lnSpc>
                <a:spcPct val="150000"/>
              </a:lnSpc>
              <a:spcBef>
                <a:spcPts val="0"/>
              </a:spcBef>
              <a:spcAft>
                <a:spcPts val="0"/>
              </a:spcAft>
              <a:defRPr/>
            </a:pPr>
            <a:r>
              <a:rPr lang="zh-CN" altLang="en-US" sz="2800" b="1" dirty="0">
                <a:latin typeface="楷体_GB2312"/>
                <a:ea typeface="楷体_GB2312"/>
                <a:cs typeface="楷体_GB2312"/>
                <a:sym typeface="+mn-ea"/>
              </a:rPr>
              <a:t>如何衡量企业经营风险，财务风险与总风险的大小？三者之间存在什么关系？</a:t>
            </a:r>
            <a:endParaRPr lang="zh-CN" altLang="en-US" sz="2800" b="1" dirty="0">
              <a:latin typeface="楷体_GB2312"/>
              <a:ea typeface="楷体_GB2312"/>
              <a:cs typeface="楷体_GB2312"/>
              <a:sym typeface="+mn-ea"/>
            </a:endParaRPr>
          </a:p>
        </p:txBody>
      </p:sp>
      <p:pic>
        <p:nvPicPr>
          <p:cNvPr id="11" name="图片 10"/>
          <p:cNvPicPr>
            <a:picLocks noChangeAspect="1"/>
          </p:cNvPicPr>
          <p:nvPr/>
        </p:nvPicPr>
        <p:blipFill rotWithShape="1">
          <a:blip r:embed="rId1" cstate="print">
            <a:extLst>
              <a:ext uri="{28A0092B-C50C-407E-A947-70E740481C1C}">
                <a14:useLocalDpi xmlns:a14="http://schemas.microsoft.com/office/drawing/2010/main" val="0"/>
              </a:ext>
            </a:extLst>
          </a:blip>
          <a:srcRect l="693" b="4348"/>
          <a:stretch>
            <a:fillRect/>
          </a:stretch>
        </p:blipFill>
        <p:spPr>
          <a:xfrm>
            <a:off x="1219200" y="2175721"/>
            <a:ext cx="2333472" cy="1900031"/>
          </a:xfrm>
          <a:prstGeom prst="rect">
            <a:avLst/>
          </a:prstGeom>
        </p:spPr>
      </p:pic>
      <p:sp>
        <p:nvSpPr>
          <p:cNvPr id="8" name="灯片编号占位符 2"/>
          <p:cNvSpPr txBox="1">
            <a:spLocks noChangeArrowheads="1"/>
          </p:cNvSpPr>
          <p:nvPr/>
        </p:nvSpPr>
        <p:spPr bwMode="auto">
          <a:xfrm>
            <a:off x="11311289" y="6087796"/>
            <a:ext cx="371475" cy="501650"/>
          </a:xfrm>
          <a:prstGeom prst="rect">
            <a:avLst/>
          </a:prstGeom>
          <a:solidFill>
            <a:schemeClr val="accent6">
              <a:lumMod val="50000"/>
            </a:schemeClr>
          </a:solidFill>
        </p:spPr>
        <p:style>
          <a:lnRef idx="0">
            <a:scrgbClr r="0" g="0" b="0"/>
          </a:lnRef>
          <a:fillRef idx="1001">
            <a:schemeClr val="dk2"/>
          </a:fillRef>
          <a:effectRef idx="0">
            <a:scrgbClr r="0" g="0" b="0"/>
          </a:effectRef>
          <a:fontRef idx="major"/>
        </p:style>
        <p:txBody>
          <a:bodyPr anchor="ctr"/>
          <a:lstStyle/>
          <a:p>
            <a:pPr algn="r" eaLnBrk="1" hangingPunct="1">
              <a:buFont typeface="Arial" panose="020B0604020202020204" pitchFamily="34" charset="0"/>
              <a:buNone/>
              <a:defRPr/>
            </a:pPr>
            <a:fld id="{E8D06449-02A0-4DF8-BF35-8C701E1FEAE2}" type="slidenum">
              <a:rPr lang="en-US" altLang="zh-CN" sz="1200" noProof="1" dirty="0">
                <a:solidFill>
                  <a:srgbClr val="FFFFFF"/>
                </a:solidFill>
                <a:latin typeface="Lato" panose="020F0502020204030203"/>
              </a:rPr>
            </a:fld>
            <a:endParaRPr lang="en-US" altLang="zh-CN" sz="1200" noProof="1">
              <a:solidFill>
                <a:srgbClr val="FFFFFF"/>
              </a:solidFill>
              <a:latin typeface="Lato" panose="020F0502020204030203"/>
            </a:endParaRPr>
          </a:p>
        </p:txBody>
      </p:sp>
      <p:sp>
        <p:nvSpPr>
          <p:cNvPr id="7" name="矩形 6"/>
          <p:cNvSpPr/>
          <p:nvPr/>
        </p:nvSpPr>
        <p:spPr>
          <a:xfrm>
            <a:off x="2307103" y="279309"/>
            <a:ext cx="7188590" cy="646331"/>
          </a:xfrm>
          <a:prstGeom prst="rect">
            <a:avLst/>
          </a:prstGeom>
        </p:spPr>
        <p:txBody>
          <a:bodyPr wrap="square">
            <a:spAutoFit/>
          </a:bodyPr>
          <a:lstStyle/>
          <a:p>
            <a:pPr lvl="0" algn="ctr"/>
            <a:r>
              <a:rPr lang="zh-CN" altLang="en-US" sz="3600" b="1" dirty="0">
                <a:solidFill>
                  <a:prstClr val="black"/>
                </a:solidFill>
                <a:latin typeface="微软雅黑" panose="020B0503020204020204" pitchFamily="34" charset="-122"/>
                <a:ea typeface="微软雅黑" panose="020B0503020204020204" pitchFamily="34" charset="-122"/>
              </a:rPr>
              <a:t>   思    考</a:t>
            </a:r>
            <a:endParaRPr lang="zh-CN" altLang="en-US" sz="3600" b="1" dirty="0">
              <a:solidFill>
                <a:prstClr val="black"/>
              </a:solidFill>
              <a:latin typeface="微软雅黑" panose="020B0503020204020204" pitchFamily="34" charset="-122"/>
              <a:ea typeface="微软雅黑" panose="020B0503020204020204" pitchFamily="34" charset="-122"/>
            </a:endParaRPr>
          </a:p>
        </p:txBody>
      </p:sp>
      <p:grpSp>
        <p:nvGrpSpPr>
          <p:cNvPr id="9" name="组合 36"/>
          <p:cNvGrpSpPr/>
          <p:nvPr/>
        </p:nvGrpSpPr>
        <p:grpSpPr bwMode="auto">
          <a:xfrm>
            <a:off x="4366051" y="1028379"/>
            <a:ext cx="3672408" cy="134938"/>
            <a:chOff x="5357217" y="1143000"/>
            <a:chExt cx="1490133" cy="101600"/>
          </a:xfrm>
        </p:grpSpPr>
        <p:cxnSp>
          <p:nvCxnSpPr>
            <p:cNvPr id="12" name="Straight Connector 30"/>
            <p:cNvCxnSpPr/>
            <p:nvPr/>
          </p:nvCxnSpPr>
          <p:spPr>
            <a:xfrm>
              <a:off x="5357217" y="1143000"/>
              <a:ext cx="1490133"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31"/>
            <p:cNvCxnSpPr/>
            <p:nvPr/>
          </p:nvCxnSpPr>
          <p:spPr>
            <a:xfrm>
              <a:off x="5509516" y="1244600"/>
              <a:ext cx="1185535" cy="0"/>
            </a:xfrm>
            <a:prstGeom prst="line">
              <a:avLst/>
            </a:prstGeom>
            <a:ln w="28575">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ransition>
    <p:cover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p:cNvSpPr/>
          <p:nvPr/>
        </p:nvSpPr>
        <p:spPr>
          <a:xfrm>
            <a:off x="2681817" y="1951039"/>
            <a:ext cx="9271000" cy="955675"/>
          </a:xfrm>
          <a:prstGeom prst="rect">
            <a:avLst/>
          </a:prstGeom>
          <a:solidFill>
            <a:srgbClr val="FFCC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Tx/>
              <a:buNone/>
              <a:defRPr/>
            </a:pPr>
            <a:endParaRPr lang="zh-CN" altLang="en-US"/>
          </a:p>
        </p:txBody>
      </p:sp>
      <p:sp>
        <p:nvSpPr>
          <p:cNvPr id="12" name="Rectangle 11"/>
          <p:cNvSpPr/>
          <p:nvPr/>
        </p:nvSpPr>
        <p:spPr>
          <a:xfrm>
            <a:off x="11326285" y="6251575"/>
            <a:ext cx="442383" cy="349250"/>
          </a:xfrm>
          <a:prstGeom prst="rect">
            <a:avLst/>
          </a:prstGeom>
        </p:spPr>
        <p:txBody>
          <a:bodyPr anchor="ctr">
            <a:spAutoFit/>
          </a:bodyPr>
          <a:lstStyle/>
          <a:p>
            <a:pPr algn="ctr" defTabSz="1219200">
              <a:lnSpc>
                <a:spcPct val="125000"/>
              </a:lnSpc>
              <a:buFontTx/>
              <a:buNone/>
              <a:defRPr/>
            </a:pPr>
            <a:r>
              <a:rPr lang="en-US" sz="1335" b="1" dirty="0">
                <a:solidFill>
                  <a:srgbClr val="FFFFFF"/>
                </a:solidFill>
                <a:latin typeface="Raleway" pitchFamily="34" charset="0"/>
                <a:ea typeface="宋体" panose="02010600030101010101" pitchFamily="2" charset="-122"/>
              </a:rPr>
              <a:t>27</a:t>
            </a:r>
            <a:endParaRPr lang="en-US" sz="1335" b="1" dirty="0">
              <a:solidFill>
                <a:srgbClr val="FFFFFF"/>
              </a:solidFill>
              <a:latin typeface="Raleway" pitchFamily="34" charset="0"/>
              <a:ea typeface="宋体" panose="02010600030101010101" pitchFamily="2" charset="-122"/>
            </a:endParaRPr>
          </a:p>
        </p:txBody>
      </p:sp>
      <p:sp>
        <p:nvSpPr>
          <p:cNvPr id="53" name="Oval 52"/>
          <p:cNvSpPr/>
          <p:nvPr/>
        </p:nvSpPr>
        <p:spPr>
          <a:xfrm>
            <a:off x="4161367" y="2603501"/>
            <a:ext cx="201084" cy="201613"/>
          </a:xfrm>
          <a:prstGeom prst="ellipse">
            <a:avLst/>
          </a:pr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buFontTx/>
              <a:buNone/>
              <a:defRPr/>
            </a:pPr>
            <a:endParaRPr lang="en-US" sz="2400">
              <a:solidFill>
                <a:srgbClr val="00574C"/>
              </a:solidFill>
              <a:latin typeface="Calibri" panose="020F0502020204030204"/>
            </a:endParaRPr>
          </a:p>
        </p:txBody>
      </p:sp>
      <p:sp>
        <p:nvSpPr>
          <p:cNvPr id="62" name="Oval 61"/>
          <p:cNvSpPr/>
          <p:nvPr/>
        </p:nvSpPr>
        <p:spPr>
          <a:xfrm>
            <a:off x="2681817" y="2312989"/>
            <a:ext cx="491067" cy="492125"/>
          </a:xfrm>
          <a:prstGeom prst="ellipse">
            <a:avLst/>
          </a:pr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buFontTx/>
              <a:buNone/>
              <a:defRPr/>
            </a:pPr>
            <a:endParaRPr lang="en-US" sz="2400" dirty="0">
              <a:solidFill>
                <a:srgbClr val="FFFF66"/>
              </a:solidFill>
              <a:latin typeface="Calibri" panose="020F0502020204030204"/>
            </a:endParaRPr>
          </a:p>
        </p:txBody>
      </p:sp>
      <p:sp>
        <p:nvSpPr>
          <p:cNvPr id="63" name="Oval 62"/>
          <p:cNvSpPr/>
          <p:nvPr/>
        </p:nvSpPr>
        <p:spPr>
          <a:xfrm>
            <a:off x="3799418" y="4454525"/>
            <a:ext cx="122767" cy="120650"/>
          </a:xfrm>
          <a:prstGeom prst="ellipse">
            <a:avLst/>
          </a:prstGeom>
          <a:solidFill>
            <a:schemeClr val="accent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buFontTx/>
              <a:buNone/>
              <a:defRPr/>
            </a:pPr>
            <a:endParaRPr lang="en-US" sz="2400">
              <a:solidFill>
                <a:srgbClr val="00574C"/>
              </a:solidFill>
              <a:latin typeface="Calibri" panose="020F0502020204030204"/>
            </a:endParaRPr>
          </a:p>
        </p:txBody>
      </p:sp>
      <p:sp>
        <p:nvSpPr>
          <p:cNvPr id="65" name="Oval 64"/>
          <p:cNvSpPr/>
          <p:nvPr/>
        </p:nvSpPr>
        <p:spPr>
          <a:xfrm>
            <a:off x="3382434" y="2390776"/>
            <a:ext cx="190500" cy="188913"/>
          </a:xfrm>
          <a:prstGeom prst="ellipse">
            <a:avLst/>
          </a:prstGeom>
          <a:solidFill>
            <a:srgbClr val="FF996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buFontTx/>
              <a:buNone/>
              <a:defRPr/>
            </a:pPr>
            <a:endParaRPr lang="en-US" sz="2400">
              <a:solidFill>
                <a:srgbClr val="00574C"/>
              </a:solidFill>
              <a:latin typeface="Calibri" panose="020F0502020204030204"/>
            </a:endParaRPr>
          </a:p>
        </p:txBody>
      </p:sp>
      <p:sp>
        <p:nvSpPr>
          <p:cNvPr id="66" name="Oval 65"/>
          <p:cNvSpPr/>
          <p:nvPr/>
        </p:nvSpPr>
        <p:spPr>
          <a:xfrm>
            <a:off x="3172884" y="4087813"/>
            <a:ext cx="226483" cy="227012"/>
          </a:xfrm>
          <a:prstGeom prst="ellipse">
            <a:avLst/>
          </a:prstGeom>
          <a:solidFill>
            <a:schemeClr val="accent2">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buFontTx/>
              <a:buNone/>
              <a:defRPr/>
            </a:pPr>
            <a:endParaRPr lang="en-US" sz="2400">
              <a:solidFill>
                <a:srgbClr val="00574C"/>
              </a:solidFill>
              <a:latin typeface="Calibri" panose="020F0502020204030204"/>
            </a:endParaRPr>
          </a:p>
        </p:txBody>
      </p:sp>
      <p:sp>
        <p:nvSpPr>
          <p:cNvPr id="67" name="Oval 66"/>
          <p:cNvSpPr/>
          <p:nvPr/>
        </p:nvSpPr>
        <p:spPr>
          <a:xfrm>
            <a:off x="3511551" y="3960814"/>
            <a:ext cx="442383" cy="441325"/>
          </a:xfrm>
          <a:prstGeom prst="ellipse">
            <a:avLst/>
          </a:prstGeom>
          <a:solidFill>
            <a:srgbClr val="00877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9200">
              <a:buFontTx/>
              <a:buNone/>
              <a:defRPr/>
            </a:pPr>
            <a:endParaRPr lang="en-US" sz="2400">
              <a:solidFill>
                <a:srgbClr val="00574C"/>
              </a:solidFill>
              <a:latin typeface="Calibri" panose="020F0502020204030204"/>
            </a:endParaRPr>
          </a:p>
        </p:txBody>
      </p:sp>
      <p:sp>
        <p:nvSpPr>
          <p:cNvPr id="58" name="Text Box 4"/>
          <p:cNvSpPr txBox="1">
            <a:spLocks noChangeArrowheads="1"/>
          </p:cNvSpPr>
          <p:nvPr/>
        </p:nvSpPr>
        <p:spPr bwMode="auto">
          <a:xfrm>
            <a:off x="4176184" y="174625"/>
            <a:ext cx="3937000" cy="615950"/>
          </a:xfrm>
          <a:prstGeom prst="rect">
            <a:avLst/>
          </a:prstGeom>
          <a:noFill/>
          <a:ln>
            <a:noFill/>
          </a:ln>
          <a:effectLst/>
        </p:spPr>
        <p:txBody>
          <a:bodyPr wrap="none" lIns="121926" tIns="60963" rIns="121926" bIns="60963">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fontAlgn="auto" hangingPunct="1">
              <a:spcBef>
                <a:spcPts val="0"/>
              </a:spcBef>
              <a:spcAft>
                <a:spcPts val="0"/>
              </a:spcAft>
              <a:buFontTx/>
              <a:buNone/>
              <a:defRPr/>
            </a:pPr>
            <a:r>
              <a:rPr lang="zh-CN" altLang="en-US" sz="3200" dirty="0">
                <a:latin typeface="微软雅黑" panose="020B0503020204020204" pitchFamily="34" charset="-122"/>
                <a:ea typeface="微软雅黑" panose="020B0503020204020204" pitchFamily="34" charset="-122"/>
                <a:cs typeface="+mn-ea"/>
                <a:sym typeface="微软雅黑" panose="020B0503020204020204" pitchFamily="34" charset="-122"/>
              </a:rPr>
              <a:t>个别资本成本</a:t>
            </a:r>
            <a:r>
              <a:rPr lang="zh-CN" altLang="zh-CN" sz="3200" dirty="0">
                <a:latin typeface="微软雅黑" panose="020B0503020204020204" pitchFamily="34" charset="-122"/>
                <a:ea typeface="微软雅黑" panose="020B0503020204020204" pitchFamily="34" charset="-122"/>
                <a:cs typeface="+mn-ea"/>
                <a:sym typeface="微软雅黑" panose="020B0503020204020204" pitchFamily="34" charset="-122"/>
              </a:rPr>
              <a:t>的计算</a:t>
            </a:r>
            <a:endParaRPr lang="zh-CN" altLang="zh-CN" sz="3200" dirty="0">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59" name="Line 7"/>
          <p:cNvSpPr>
            <a:spLocks noChangeShapeType="1"/>
          </p:cNvSpPr>
          <p:nvPr/>
        </p:nvSpPr>
        <p:spPr bwMode="auto">
          <a:xfrm>
            <a:off x="8007352" y="436564"/>
            <a:ext cx="4184649" cy="1587"/>
          </a:xfrm>
          <a:prstGeom prst="line">
            <a:avLst/>
          </a:prstGeom>
          <a:noFill/>
          <a:ln w="6350">
            <a:solidFill>
              <a:srgbClr val="0070C0"/>
            </a:solidFill>
            <a:round/>
          </a:ln>
          <a:effectLst/>
        </p:spPr>
        <p:txBody>
          <a:bodyPr lIns="121926" tIns="60963" rIns="121926" bIns="60963"/>
          <a:lstStyle/>
          <a:p>
            <a:pPr fontAlgn="auto">
              <a:spcBef>
                <a:spcPts val="0"/>
              </a:spcBef>
              <a:spcAft>
                <a:spcPts val="0"/>
              </a:spcAft>
              <a:buFontTx/>
              <a:buNone/>
              <a:defRPr/>
            </a:pPr>
            <a:endParaRPr lang="zh-CN" altLang="en-US">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60" name="Line 7"/>
          <p:cNvSpPr>
            <a:spLocks noChangeShapeType="1"/>
          </p:cNvSpPr>
          <p:nvPr/>
        </p:nvSpPr>
        <p:spPr bwMode="auto">
          <a:xfrm>
            <a:off x="27518" y="438150"/>
            <a:ext cx="4184649" cy="0"/>
          </a:xfrm>
          <a:prstGeom prst="line">
            <a:avLst/>
          </a:prstGeom>
          <a:noFill/>
          <a:ln w="6350">
            <a:solidFill>
              <a:srgbClr val="0070C0"/>
            </a:solidFill>
            <a:round/>
          </a:ln>
          <a:effectLst/>
        </p:spPr>
        <p:txBody>
          <a:bodyPr lIns="121926" tIns="60963" rIns="121926" bIns="60963"/>
          <a:lstStyle/>
          <a:p>
            <a:pPr fontAlgn="auto">
              <a:spcBef>
                <a:spcPts val="0"/>
              </a:spcBef>
              <a:spcAft>
                <a:spcPts val="0"/>
              </a:spcAft>
              <a:buFontTx/>
              <a:buNone/>
              <a:defRPr/>
            </a:pPr>
            <a:endParaRPr lang="zh-CN" altLang="en-US">
              <a:latin typeface="微软雅黑" panose="020B0503020204020204" pitchFamily="34" charset="-122"/>
              <a:ea typeface="微软雅黑" panose="020B0503020204020204" pitchFamily="34" charset="-122"/>
              <a:cs typeface="+mn-ea"/>
              <a:sym typeface="微软雅黑" panose="020B0503020204020204" pitchFamily="34" charset="-122"/>
            </a:endParaRPr>
          </a:p>
        </p:txBody>
      </p:sp>
      <p:sp>
        <p:nvSpPr>
          <p:cNvPr id="11277" name="矩形 70"/>
          <p:cNvSpPr>
            <a:spLocks noChangeArrowheads="1"/>
          </p:cNvSpPr>
          <p:nvPr/>
        </p:nvSpPr>
        <p:spPr bwMode="auto">
          <a:xfrm>
            <a:off x="624418" y="1116013"/>
            <a:ext cx="75713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r>
              <a:rPr lang="zh-CN" altLang="zh-CN" sz="2400">
                <a:solidFill>
                  <a:srgbClr val="000000"/>
                </a:solidFill>
                <a:latin typeface="微软雅黑" panose="020B0503020204020204" pitchFamily="34" charset="-122"/>
                <a:ea typeface="微软雅黑" panose="020B0503020204020204" pitchFamily="34" charset="-122"/>
                <a:cs typeface="Times New Roman" panose="02020603050405020304" pitchFamily="18" charset="0"/>
              </a:rPr>
              <a:t>个别资本成本计算的基本模式有一般模式和折现模式。</a:t>
            </a:r>
            <a:endParaRPr lang="zh-CN" altLang="en-US" sz="2400">
              <a:solidFill>
                <a:srgbClr val="000000"/>
              </a:solidFill>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1278" name="矩形 73"/>
          <p:cNvSpPr>
            <a:spLocks noChangeArrowheads="1"/>
          </p:cNvSpPr>
          <p:nvPr/>
        </p:nvSpPr>
        <p:spPr bwMode="auto">
          <a:xfrm>
            <a:off x="537633" y="1978025"/>
            <a:ext cx="151836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r>
              <a:rPr lang="zh-CN" altLang="en-US" sz="2600" b="1">
                <a:solidFill>
                  <a:srgbClr val="FF0000"/>
                </a:solidFill>
                <a:latin typeface="华文中宋" panose="02010600040101010101" pitchFamily="2" charset="-122"/>
                <a:ea typeface="华文中宋" panose="02010600040101010101" pitchFamily="2" charset="-122"/>
                <a:cs typeface="hakuyoxingshu7000"/>
              </a:rPr>
              <a:t>一般模式</a:t>
            </a:r>
            <a:endParaRPr lang="zh-CN" altLang="en-US" sz="2600" b="1">
              <a:solidFill>
                <a:srgbClr val="FF0000"/>
              </a:solidFill>
              <a:latin typeface="华文中宋" panose="02010600040101010101" pitchFamily="2" charset="-122"/>
              <a:ea typeface="华文中宋" panose="02010600040101010101" pitchFamily="2" charset="-122"/>
              <a:cs typeface="hakuyoxingshu7000"/>
            </a:endParaRPr>
          </a:p>
        </p:txBody>
      </p:sp>
      <p:sp>
        <p:nvSpPr>
          <p:cNvPr id="11279" name="矩形 74"/>
          <p:cNvSpPr>
            <a:spLocks noChangeArrowheads="1"/>
          </p:cNvSpPr>
          <p:nvPr/>
        </p:nvSpPr>
        <p:spPr bwMode="auto">
          <a:xfrm>
            <a:off x="666751" y="4156075"/>
            <a:ext cx="151836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r>
              <a:rPr lang="zh-CN" altLang="en-US" sz="2600" b="1">
                <a:solidFill>
                  <a:srgbClr val="EE0808"/>
                </a:solidFill>
                <a:latin typeface="华文中宋" panose="02010600040101010101" pitchFamily="2" charset="-122"/>
                <a:ea typeface="华文中宋" panose="02010600040101010101" pitchFamily="2" charset="-122"/>
                <a:cs typeface="hakuyoxingshu7000"/>
              </a:rPr>
              <a:t>折现模式</a:t>
            </a:r>
            <a:endParaRPr lang="zh-CN" altLang="en-US" sz="2600" b="1">
              <a:solidFill>
                <a:srgbClr val="EE0808"/>
              </a:solidFill>
              <a:latin typeface="华文中宋" panose="02010600040101010101" pitchFamily="2" charset="-122"/>
              <a:ea typeface="华文中宋" panose="02010600040101010101" pitchFamily="2" charset="-122"/>
              <a:cs typeface="hakuyoxingshu7000"/>
            </a:endParaRPr>
          </a:p>
        </p:txBody>
      </p:sp>
      <p:sp>
        <p:nvSpPr>
          <p:cNvPr id="176144" name="矩形 77"/>
          <p:cNvSpPr>
            <a:spLocks noChangeArrowheads="1"/>
          </p:cNvSpPr>
          <p:nvPr/>
        </p:nvSpPr>
        <p:spPr bwMode="auto">
          <a:xfrm>
            <a:off x="1424518" y="3148014"/>
            <a:ext cx="10344149" cy="427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Tx/>
              <a:buNone/>
            </a:pPr>
            <a:r>
              <a:rPr lang="zh-CN" altLang="en-US" sz="2200">
                <a:latin typeface="微软雅黑" panose="020B0503020204020204" pitchFamily="34" charset="-122"/>
                <a:ea typeface="微软雅黑" panose="020B0503020204020204" pitchFamily="34" charset="-122"/>
              </a:rPr>
              <a:t>资本成本计算的一般通用模型</a:t>
            </a:r>
            <a:r>
              <a:rPr lang="zh-CN" altLang="en-US" sz="2200">
                <a:solidFill>
                  <a:srgbClr val="FF0000"/>
                </a:solidFill>
                <a:latin typeface="微软雅黑" panose="020B0503020204020204" pitchFamily="34" charset="-122"/>
                <a:ea typeface="微软雅黑" panose="020B0503020204020204" pitchFamily="34" charset="-122"/>
              </a:rPr>
              <a:t>不考虑</a:t>
            </a:r>
            <a:r>
              <a:rPr lang="zh-CN" altLang="en-US" sz="2200">
                <a:latin typeface="微软雅黑" panose="020B0503020204020204" pitchFamily="34" charset="-122"/>
                <a:ea typeface="微软雅黑" panose="020B0503020204020204" pitchFamily="34" charset="-122"/>
              </a:rPr>
              <a:t>时间价值。</a:t>
            </a:r>
            <a:endParaRPr lang="zh-CN" altLang="en-US" sz="2200">
              <a:latin typeface="微软雅黑" panose="020B0503020204020204" pitchFamily="34" charset="-122"/>
              <a:ea typeface="微软雅黑" panose="020B0503020204020204" pitchFamily="34" charset="-122"/>
            </a:endParaRPr>
          </a:p>
        </p:txBody>
      </p:sp>
      <p:sp>
        <p:nvSpPr>
          <p:cNvPr id="176145" name="矩形 79"/>
          <p:cNvSpPr>
            <a:spLocks noChangeArrowheads="1"/>
          </p:cNvSpPr>
          <p:nvPr/>
        </p:nvSpPr>
        <p:spPr bwMode="auto">
          <a:xfrm>
            <a:off x="2661628" y="4648518"/>
            <a:ext cx="9271000" cy="978729"/>
          </a:xfrm>
          <a:prstGeom prst="rect">
            <a:avLst/>
          </a:prstGeom>
          <a:solidFill>
            <a:srgbClr val="A4F2E3"/>
          </a:solidFill>
          <a:ln>
            <a:noFill/>
          </a:ln>
          <a:effectLst>
            <a:outerShdw dist="38100" dir="5400000" algn="t" rotWithShape="0">
              <a:srgbClr val="000000">
                <a:alpha val="39998"/>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254000"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eaLnBrk="1" hangingPunct="1">
              <a:lnSpc>
                <a:spcPct val="120000"/>
              </a:lnSpc>
              <a:buFontTx/>
              <a:buNone/>
            </a:pPr>
            <a:r>
              <a:rPr lang="zh-CN" altLang="zh-CN" sz="2400">
                <a:latin typeface="微软雅黑" panose="020B0503020204020204" pitchFamily="34" charset="-122"/>
                <a:ea typeface="微软雅黑" panose="020B0503020204020204" pitchFamily="34" charset="-122"/>
              </a:rPr>
              <a:t>筹资净额现值</a:t>
            </a:r>
            <a:r>
              <a:rPr lang="en-US" altLang="zh-CN" sz="2400">
                <a:latin typeface="微软雅黑" panose="020B0503020204020204" pitchFamily="34" charset="-122"/>
                <a:ea typeface="微软雅黑" panose="020B0503020204020204" pitchFamily="34" charset="-122"/>
              </a:rPr>
              <a:t>-</a:t>
            </a:r>
            <a:r>
              <a:rPr lang="zh-CN" altLang="zh-CN" sz="2400">
                <a:latin typeface="微软雅黑" panose="020B0503020204020204" pitchFamily="34" charset="-122"/>
                <a:ea typeface="微软雅黑" panose="020B0503020204020204" pitchFamily="34" charset="-122"/>
              </a:rPr>
              <a:t>未来资本清偿额现金流量现值</a:t>
            </a:r>
            <a:r>
              <a:rPr lang="en-US" altLang="zh-CN" sz="2400">
                <a:latin typeface="微软雅黑" panose="020B0503020204020204" pitchFamily="34" charset="-122"/>
                <a:ea typeface="微软雅黑" panose="020B0503020204020204" pitchFamily="34" charset="-122"/>
              </a:rPr>
              <a:t> = 0</a:t>
            </a:r>
            <a:r>
              <a:rPr lang="en-GB" altLang="zh-CN" sz="2400">
                <a:latin typeface="微软雅黑" panose="020B0503020204020204" pitchFamily="34" charset="-122"/>
                <a:ea typeface="微软雅黑" panose="020B0503020204020204" pitchFamily="34" charset="-122"/>
              </a:rPr>
              <a:t> </a:t>
            </a:r>
            <a:endParaRPr lang="en-GB" altLang="zh-CN" sz="2400">
              <a:latin typeface="微软雅黑" panose="020B0503020204020204" pitchFamily="34" charset="-122"/>
              <a:ea typeface="微软雅黑" panose="020B0503020204020204" pitchFamily="34" charset="-122"/>
            </a:endParaRPr>
          </a:p>
          <a:p>
            <a:pPr algn="just" eaLnBrk="1" hangingPunct="1">
              <a:lnSpc>
                <a:spcPct val="120000"/>
              </a:lnSpc>
              <a:buFontTx/>
              <a:buNone/>
            </a:pPr>
            <a:r>
              <a:rPr lang="en-US" altLang="zh-CN" sz="2400">
                <a:latin typeface="微软雅黑" panose="020B0503020204020204" pitchFamily="34" charset="-122"/>
                <a:ea typeface="微软雅黑" panose="020B0503020204020204" pitchFamily="34" charset="-122"/>
                <a:cs typeface="Times New Roman" panose="02020603050405020304" pitchFamily="18" charset="0"/>
              </a:rPr>
              <a:t>           </a:t>
            </a:r>
            <a:r>
              <a:rPr lang="zh-CN" altLang="zh-CN" sz="2400">
                <a:latin typeface="微软雅黑" panose="020B0503020204020204" pitchFamily="34" charset="-122"/>
                <a:ea typeface="微软雅黑" panose="020B0503020204020204" pitchFamily="34" charset="-122"/>
                <a:cs typeface="Times New Roman" panose="02020603050405020304" pitchFamily="18" charset="0"/>
              </a:rPr>
              <a:t>资本成本率</a:t>
            </a:r>
            <a:r>
              <a:rPr lang="en-US" altLang="zh-CN" sz="2400">
                <a:latin typeface="微软雅黑" panose="020B0503020204020204" pitchFamily="34" charset="-122"/>
                <a:ea typeface="微软雅黑" panose="020B0503020204020204" pitchFamily="34" charset="-122"/>
              </a:rPr>
              <a:t> = </a:t>
            </a:r>
            <a:r>
              <a:rPr lang="zh-CN" altLang="zh-CN" sz="2400">
                <a:latin typeface="微软雅黑" panose="020B0503020204020204" pitchFamily="34" charset="-122"/>
                <a:ea typeface="微软雅黑" panose="020B0503020204020204" pitchFamily="34" charset="-122"/>
              </a:rPr>
              <a:t>所采用的折现率</a:t>
            </a:r>
            <a:r>
              <a:rPr lang="en-US" altLang="zh-CN" sz="2400">
                <a:latin typeface="微软雅黑" panose="020B0503020204020204" pitchFamily="34" charset="-122"/>
                <a:ea typeface="微软雅黑" panose="020B0503020204020204" pitchFamily="34" charset="-122"/>
              </a:rPr>
              <a:t> </a:t>
            </a:r>
            <a:endParaRPr lang="zh-CN" altLang="en-US" sz="2400">
              <a:latin typeface="微软雅黑" panose="020B0503020204020204" pitchFamily="34" charset="-122"/>
              <a:ea typeface="微软雅黑" panose="020B0503020204020204" pitchFamily="34" charset="-122"/>
            </a:endParaRPr>
          </a:p>
        </p:txBody>
      </p:sp>
      <p:sp>
        <p:nvSpPr>
          <p:cNvPr id="82" name="Freeform 11"/>
          <p:cNvSpPr>
            <a:spLocks noEditPoints="1"/>
          </p:cNvSpPr>
          <p:nvPr/>
        </p:nvSpPr>
        <p:spPr bwMode="auto">
          <a:xfrm>
            <a:off x="537633" y="2805113"/>
            <a:ext cx="567267" cy="781050"/>
          </a:xfrm>
          <a:custGeom>
            <a:avLst/>
            <a:gdLst>
              <a:gd name="T0" fmla="*/ 2147483647 w 149"/>
              <a:gd name="T1" fmla="*/ 2147483647 h 206"/>
              <a:gd name="T2" fmla="*/ 2147483647 w 149"/>
              <a:gd name="T3" fmla="*/ 2147483647 h 206"/>
              <a:gd name="T4" fmla="*/ 2147483647 w 149"/>
              <a:gd name="T5" fmla="*/ 2147483647 h 206"/>
              <a:gd name="T6" fmla="*/ 2147483647 w 149"/>
              <a:gd name="T7" fmla="*/ 2147483647 h 206"/>
              <a:gd name="T8" fmla="*/ 2147483647 w 149"/>
              <a:gd name="T9" fmla="*/ 2147483647 h 206"/>
              <a:gd name="T10" fmla="*/ 2147483647 w 149"/>
              <a:gd name="T11" fmla="*/ 2147483647 h 206"/>
              <a:gd name="T12" fmla="*/ 2147483647 w 149"/>
              <a:gd name="T13" fmla="*/ 2147483647 h 206"/>
              <a:gd name="T14" fmla="*/ 2147483647 w 149"/>
              <a:gd name="T15" fmla="*/ 2147483647 h 206"/>
              <a:gd name="T16" fmla="*/ 2147483647 w 149"/>
              <a:gd name="T17" fmla="*/ 2147483647 h 206"/>
              <a:gd name="T18" fmla="*/ 2147483647 w 149"/>
              <a:gd name="T19" fmla="*/ 2147483647 h 206"/>
              <a:gd name="T20" fmla="*/ 2147483647 w 149"/>
              <a:gd name="T21" fmla="*/ 2147483647 h 206"/>
              <a:gd name="T22" fmla="*/ 2147483647 w 149"/>
              <a:gd name="T23" fmla="*/ 2147483647 h 206"/>
              <a:gd name="T24" fmla="*/ 2147483647 w 149"/>
              <a:gd name="T25" fmla="*/ 2147483647 h 206"/>
              <a:gd name="T26" fmla="*/ 2147483647 w 149"/>
              <a:gd name="T27" fmla="*/ 2147483647 h 206"/>
              <a:gd name="T28" fmla="*/ 2147483647 w 149"/>
              <a:gd name="T29" fmla="*/ 2147483647 h 206"/>
              <a:gd name="T30" fmla="*/ 2147483647 w 149"/>
              <a:gd name="T31" fmla="*/ 2147483647 h 206"/>
              <a:gd name="T32" fmla="*/ 2147483647 w 149"/>
              <a:gd name="T33" fmla="*/ 2147483647 h 206"/>
              <a:gd name="T34" fmla="*/ 2147483647 w 149"/>
              <a:gd name="T35" fmla="*/ 2147483647 h 206"/>
              <a:gd name="T36" fmla="*/ 2147483647 w 149"/>
              <a:gd name="T37" fmla="*/ 2147483647 h 206"/>
              <a:gd name="T38" fmla="*/ 2147483647 w 149"/>
              <a:gd name="T39" fmla="*/ 2147483647 h 206"/>
              <a:gd name="T40" fmla="*/ 2147483647 w 149"/>
              <a:gd name="T41" fmla="*/ 2147483647 h 206"/>
              <a:gd name="T42" fmla="*/ 2147483647 w 149"/>
              <a:gd name="T43" fmla="*/ 2147483647 h 206"/>
              <a:gd name="T44" fmla="*/ 2147483647 w 149"/>
              <a:gd name="T45" fmla="*/ 2147483647 h 206"/>
              <a:gd name="T46" fmla="*/ 2147483647 w 149"/>
              <a:gd name="T47" fmla="*/ 2147483647 h 206"/>
              <a:gd name="T48" fmla="*/ 2147483647 w 149"/>
              <a:gd name="T49" fmla="*/ 2147483647 h 206"/>
              <a:gd name="T50" fmla="*/ 2147483647 w 149"/>
              <a:gd name="T51" fmla="*/ 2147483647 h 206"/>
              <a:gd name="T52" fmla="*/ 2147483647 w 149"/>
              <a:gd name="T53" fmla="*/ 2147483647 h 206"/>
              <a:gd name="T54" fmla="*/ 2147483647 w 149"/>
              <a:gd name="T55" fmla="*/ 2147483647 h 206"/>
              <a:gd name="T56" fmla="*/ 2147483647 w 149"/>
              <a:gd name="T57" fmla="*/ 2147483647 h 206"/>
              <a:gd name="T58" fmla="*/ 2147483647 w 149"/>
              <a:gd name="T59" fmla="*/ 2147483647 h 206"/>
              <a:gd name="T60" fmla="*/ 2147483647 w 149"/>
              <a:gd name="T61" fmla="*/ 2147483647 h 206"/>
              <a:gd name="T62" fmla="*/ 2147483647 w 149"/>
              <a:gd name="T63" fmla="*/ 2147483647 h 206"/>
              <a:gd name="T64" fmla="*/ 2147483647 w 149"/>
              <a:gd name="T65" fmla="*/ 2147483647 h 206"/>
              <a:gd name="T66" fmla="*/ 2147483647 w 149"/>
              <a:gd name="T67" fmla="*/ 2147483647 h 206"/>
              <a:gd name="T68" fmla="*/ 2147483647 w 149"/>
              <a:gd name="T69" fmla="*/ 2147483647 h 206"/>
              <a:gd name="T70" fmla="*/ 2147483647 w 149"/>
              <a:gd name="T71" fmla="*/ 2147483647 h 206"/>
              <a:gd name="T72" fmla="*/ 2147483647 w 149"/>
              <a:gd name="T73" fmla="*/ 2147483647 h 20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149"/>
              <a:gd name="T112" fmla="*/ 0 h 206"/>
              <a:gd name="T113" fmla="*/ 149 w 149"/>
              <a:gd name="T114" fmla="*/ 206 h 20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149" h="206">
                <a:moveTo>
                  <a:pt x="99" y="14"/>
                </a:moveTo>
                <a:cubicBezTo>
                  <a:pt x="65" y="0"/>
                  <a:pt x="26" y="17"/>
                  <a:pt x="12" y="52"/>
                </a:cubicBezTo>
                <a:cubicBezTo>
                  <a:pt x="0" y="84"/>
                  <a:pt x="12" y="119"/>
                  <a:pt x="39" y="135"/>
                </a:cubicBezTo>
                <a:cubicBezTo>
                  <a:pt x="34" y="147"/>
                  <a:pt x="34" y="147"/>
                  <a:pt x="34" y="147"/>
                </a:cubicBezTo>
                <a:cubicBezTo>
                  <a:pt x="26" y="144"/>
                  <a:pt x="26" y="144"/>
                  <a:pt x="26" y="144"/>
                </a:cubicBezTo>
                <a:cubicBezTo>
                  <a:pt x="7" y="192"/>
                  <a:pt x="7" y="192"/>
                  <a:pt x="7" y="192"/>
                </a:cubicBezTo>
                <a:cubicBezTo>
                  <a:pt x="39" y="206"/>
                  <a:pt x="39" y="206"/>
                  <a:pt x="39" y="206"/>
                </a:cubicBezTo>
                <a:cubicBezTo>
                  <a:pt x="59" y="157"/>
                  <a:pt x="59" y="157"/>
                  <a:pt x="59" y="157"/>
                </a:cubicBezTo>
                <a:cubicBezTo>
                  <a:pt x="51" y="154"/>
                  <a:pt x="51" y="154"/>
                  <a:pt x="51" y="154"/>
                </a:cubicBezTo>
                <a:cubicBezTo>
                  <a:pt x="56" y="142"/>
                  <a:pt x="56" y="142"/>
                  <a:pt x="56" y="142"/>
                </a:cubicBezTo>
                <a:cubicBezTo>
                  <a:pt x="88" y="151"/>
                  <a:pt x="122" y="134"/>
                  <a:pt x="135" y="102"/>
                </a:cubicBezTo>
                <a:cubicBezTo>
                  <a:pt x="149" y="67"/>
                  <a:pt x="133" y="28"/>
                  <a:pt x="99" y="14"/>
                </a:cubicBezTo>
                <a:close/>
                <a:moveTo>
                  <a:pt x="112" y="92"/>
                </a:moveTo>
                <a:cubicBezTo>
                  <a:pt x="103" y="114"/>
                  <a:pt x="79" y="124"/>
                  <a:pt x="58" y="116"/>
                </a:cubicBezTo>
                <a:cubicBezTo>
                  <a:pt x="37" y="107"/>
                  <a:pt x="27" y="83"/>
                  <a:pt x="35" y="61"/>
                </a:cubicBezTo>
                <a:cubicBezTo>
                  <a:pt x="44" y="40"/>
                  <a:pt x="68" y="29"/>
                  <a:pt x="89" y="38"/>
                </a:cubicBezTo>
                <a:cubicBezTo>
                  <a:pt x="110" y="46"/>
                  <a:pt x="121" y="71"/>
                  <a:pt x="112" y="92"/>
                </a:cubicBezTo>
                <a:close/>
                <a:moveTo>
                  <a:pt x="57" y="53"/>
                </a:moveTo>
                <a:cubicBezTo>
                  <a:pt x="102" y="74"/>
                  <a:pt x="102" y="74"/>
                  <a:pt x="102" y="74"/>
                </a:cubicBezTo>
                <a:cubicBezTo>
                  <a:pt x="107" y="65"/>
                  <a:pt x="107" y="65"/>
                  <a:pt x="107" y="65"/>
                </a:cubicBezTo>
                <a:cubicBezTo>
                  <a:pt x="61" y="44"/>
                  <a:pt x="61" y="44"/>
                  <a:pt x="61" y="44"/>
                </a:cubicBezTo>
                <a:lnTo>
                  <a:pt x="57" y="53"/>
                </a:lnTo>
                <a:close/>
                <a:moveTo>
                  <a:pt x="51" y="66"/>
                </a:moveTo>
                <a:cubicBezTo>
                  <a:pt x="96" y="87"/>
                  <a:pt x="96" y="87"/>
                  <a:pt x="96" y="87"/>
                </a:cubicBezTo>
                <a:cubicBezTo>
                  <a:pt x="101" y="78"/>
                  <a:pt x="101" y="78"/>
                  <a:pt x="101" y="78"/>
                </a:cubicBezTo>
                <a:cubicBezTo>
                  <a:pt x="55" y="57"/>
                  <a:pt x="55" y="57"/>
                  <a:pt x="55" y="57"/>
                </a:cubicBezTo>
                <a:lnTo>
                  <a:pt x="51" y="66"/>
                </a:lnTo>
                <a:close/>
                <a:moveTo>
                  <a:pt x="45" y="78"/>
                </a:moveTo>
                <a:cubicBezTo>
                  <a:pt x="91" y="99"/>
                  <a:pt x="91" y="99"/>
                  <a:pt x="91" y="99"/>
                </a:cubicBezTo>
                <a:cubicBezTo>
                  <a:pt x="95" y="90"/>
                  <a:pt x="95" y="90"/>
                  <a:pt x="95" y="90"/>
                </a:cubicBezTo>
                <a:cubicBezTo>
                  <a:pt x="50" y="69"/>
                  <a:pt x="50" y="69"/>
                  <a:pt x="50" y="69"/>
                </a:cubicBezTo>
                <a:lnTo>
                  <a:pt x="45" y="78"/>
                </a:lnTo>
                <a:close/>
                <a:moveTo>
                  <a:pt x="40" y="90"/>
                </a:moveTo>
                <a:cubicBezTo>
                  <a:pt x="85" y="111"/>
                  <a:pt x="85" y="111"/>
                  <a:pt x="85" y="111"/>
                </a:cubicBezTo>
                <a:cubicBezTo>
                  <a:pt x="89" y="102"/>
                  <a:pt x="89" y="102"/>
                  <a:pt x="89" y="102"/>
                </a:cubicBezTo>
                <a:cubicBezTo>
                  <a:pt x="44" y="81"/>
                  <a:pt x="44" y="81"/>
                  <a:pt x="44" y="81"/>
                </a:cubicBezTo>
                <a:lnTo>
                  <a:pt x="40" y="90"/>
                </a:lnTo>
                <a:close/>
              </a:path>
            </a:pathLst>
          </a:custGeom>
          <a:solidFill>
            <a:srgbClr val="FF9966"/>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20" tIns="60960" rIns="121920" bIns="60960"/>
          <a:lstStyle/>
          <a:p>
            <a:endParaRPr lang="zh-CN" altLang="en-US"/>
          </a:p>
        </p:txBody>
      </p:sp>
      <p:sp>
        <p:nvSpPr>
          <p:cNvPr id="83" name="Freeform 21"/>
          <p:cNvSpPr>
            <a:spLocks noEditPoints="1"/>
          </p:cNvSpPr>
          <p:nvPr/>
        </p:nvSpPr>
        <p:spPr bwMode="auto">
          <a:xfrm>
            <a:off x="1813985" y="4903788"/>
            <a:ext cx="730249" cy="730250"/>
          </a:xfrm>
          <a:custGeom>
            <a:avLst/>
            <a:gdLst>
              <a:gd name="T0" fmla="*/ 2147483647 w 182"/>
              <a:gd name="T1" fmla="*/ 0 h 182"/>
              <a:gd name="T2" fmla="*/ 0 w 182"/>
              <a:gd name="T3" fmla="*/ 2147483647 h 182"/>
              <a:gd name="T4" fmla="*/ 2147483647 w 182"/>
              <a:gd name="T5" fmla="*/ 2147483647 h 182"/>
              <a:gd name="T6" fmla="*/ 2147483647 w 182"/>
              <a:gd name="T7" fmla="*/ 2147483647 h 182"/>
              <a:gd name="T8" fmla="*/ 2147483647 w 182"/>
              <a:gd name="T9" fmla="*/ 0 h 182"/>
              <a:gd name="T10" fmla="*/ 2147483647 w 182"/>
              <a:gd name="T11" fmla="*/ 2147483647 h 182"/>
              <a:gd name="T12" fmla="*/ 2147483647 w 182"/>
              <a:gd name="T13" fmla="*/ 2147483647 h 182"/>
              <a:gd name="T14" fmla="*/ 2147483647 w 182"/>
              <a:gd name="T15" fmla="*/ 2147483647 h 182"/>
              <a:gd name="T16" fmla="*/ 2147483647 w 182"/>
              <a:gd name="T17" fmla="*/ 2147483647 h 182"/>
              <a:gd name="T18" fmla="*/ 2147483647 w 182"/>
              <a:gd name="T19" fmla="*/ 2147483647 h 182"/>
              <a:gd name="T20" fmla="*/ 2147483647 w 182"/>
              <a:gd name="T21" fmla="*/ 2147483647 h 182"/>
              <a:gd name="T22" fmla="*/ 2147483647 w 182"/>
              <a:gd name="T23" fmla="*/ 2147483647 h 182"/>
              <a:gd name="T24" fmla="*/ 2147483647 w 182"/>
              <a:gd name="T25" fmla="*/ 2147483647 h 182"/>
              <a:gd name="T26" fmla="*/ 2147483647 w 182"/>
              <a:gd name="T27" fmla="*/ 2147483647 h 182"/>
              <a:gd name="T28" fmla="*/ 2147483647 w 182"/>
              <a:gd name="T29" fmla="*/ 2147483647 h 182"/>
              <a:gd name="T30" fmla="*/ 2147483647 w 182"/>
              <a:gd name="T31" fmla="*/ 2147483647 h 182"/>
              <a:gd name="T32" fmla="*/ 2147483647 w 182"/>
              <a:gd name="T33" fmla="*/ 2147483647 h 182"/>
              <a:gd name="T34" fmla="*/ 2147483647 w 182"/>
              <a:gd name="T35" fmla="*/ 2147483647 h 182"/>
              <a:gd name="T36" fmla="*/ 2147483647 w 182"/>
              <a:gd name="T37" fmla="*/ 2147483647 h 182"/>
              <a:gd name="T38" fmla="*/ 2147483647 w 182"/>
              <a:gd name="T39" fmla="*/ 2147483647 h 182"/>
              <a:gd name="T40" fmla="*/ 2147483647 w 182"/>
              <a:gd name="T41" fmla="*/ 2147483647 h 182"/>
              <a:gd name="T42" fmla="*/ 2147483647 w 182"/>
              <a:gd name="T43" fmla="*/ 2147483647 h 182"/>
              <a:gd name="T44" fmla="*/ 2147483647 w 182"/>
              <a:gd name="T45" fmla="*/ 2147483647 h 182"/>
              <a:gd name="T46" fmla="*/ 2147483647 w 182"/>
              <a:gd name="T47" fmla="*/ 2147483647 h 182"/>
              <a:gd name="T48" fmla="*/ 2147483647 w 182"/>
              <a:gd name="T49" fmla="*/ 2147483647 h 182"/>
              <a:gd name="T50" fmla="*/ 2147483647 w 182"/>
              <a:gd name="T51" fmla="*/ 2147483647 h 182"/>
              <a:gd name="T52" fmla="*/ 2147483647 w 182"/>
              <a:gd name="T53" fmla="*/ 2147483647 h 182"/>
              <a:gd name="T54" fmla="*/ 2147483647 w 182"/>
              <a:gd name="T55" fmla="*/ 2147483647 h 182"/>
              <a:gd name="T56" fmla="*/ 2147483647 w 182"/>
              <a:gd name="T57" fmla="*/ 2147483647 h 182"/>
              <a:gd name="T58" fmla="*/ 2147483647 w 182"/>
              <a:gd name="T59" fmla="*/ 2147483647 h 182"/>
              <a:gd name="T60" fmla="*/ 2147483647 w 182"/>
              <a:gd name="T61" fmla="*/ 2147483647 h 182"/>
              <a:gd name="T62" fmla="*/ 2147483647 w 182"/>
              <a:gd name="T63" fmla="*/ 2147483647 h 182"/>
              <a:gd name="T64" fmla="*/ 2147483647 w 182"/>
              <a:gd name="T65" fmla="*/ 2147483647 h 182"/>
              <a:gd name="T66" fmla="*/ 2147483647 w 182"/>
              <a:gd name="T67" fmla="*/ 2147483647 h 182"/>
              <a:gd name="T68" fmla="*/ 2147483647 w 182"/>
              <a:gd name="T69" fmla="*/ 2147483647 h 182"/>
              <a:gd name="T70" fmla="*/ 2147483647 w 182"/>
              <a:gd name="T71" fmla="*/ 2147483647 h 182"/>
              <a:gd name="T72" fmla="*/ 2147483647 w 182"/>
              <a:gd name="T73" fmla="*/ 2147483647 h 182"/>
              <a:gd name="T74" fmla="*/ 2147483647 w 182"/>
              <a:gd name="T75" fmla="*/ 2147483647 h 182"/>
              <a:gd name="T76" fmla="*/ 2147483647 w 182"/>
              <a:gd name="T77" fmla="*/ 2147483647 h 182"/>
              <a:gd name="T78" fmla="*/ 2147483647 w 182"/>
              <a:gd name="T79" fmla="*/ 2147483647 h 182"/>
              <a:gd name="T80" fmla="*/ 2147483647 w 182"/>
              <a:gd name="T81" fmla="*/ 2147483647 h 182"/>
              <a:gd name="T82" fmla="*/ 2147483647 w 182"/>
              <a:gd name="T83" fmla="*/ 2147483647 h 182"/>
              <a:gd name="T84" fmla="*/ 2147483647 w 182"/>
              <a:gd name="T85" fmla="*/ 2147483647 h 182"/>
              <a:gd name="T86" fmla="*/ 2147483647 w 182"/>
              <a:gd name="T87" fmla="*/ 2147483647 h 182"/>
              <a:gd name="T88" fmla="*/ 2147483647 w 182"/>
              <a:gd name="T89" fmla="*/ 2147483647 h 182"/>
              <a:gd name="T90" fmla="*/ 2147483647 w 182"/>
              <a:gd name="T91" fmla="*/ 2147483647 h 182"/>
              <a:gd name="T92" fmla="*/ 2147483647 w 182"/>
              <a:gd name="T93" fmla="*/ 2147483647 h 182"/>
              <a:gd name="T94" fmla="*/ 2147483647 w 182"/>
              <a:gd name="T95" fmla="*/ 2147483647 h 182"/>
              <a:gd name="T96" fmla="*/ 2147483647 w 182"/>
              <a:gd name="T97" fmla="*/ 2147483647 h 182"/>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82"/>
              <a:gd name="T148" fmla="*/ 0 h 182"/>
              <a:gd name="T149" fmla="*/ 182 w 182"/>
              <a:gd name="T150" fmla="*/ 182 h 182"/>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82" h="182">
                <a:moveTo>
                  <a:pt x="91" y="0"/>
                </a:moveTo>
                <a:cubicBezTo>
                  <a:pt x="41" y="0"/>
                  <a:pt x="0" y="40"/>
                  <a:pt x="0" y="91"/>
                </a:cubicBezTo>
                <a:cubicBezTo>
                  <a:pt x="0" y="141"/>
                  <a:pt x="41" y="182"/>
                  <a:pt x="91" y="182"/>
                </a:cubicBezTo>
                <a:cubicBezTo>
                  <a:pt x="142" y="182"/>
                  <a:pt x="182" y="141"/>
                  <a:pt x="182" y="91"/>
                </a:cubicBezTo>
                <a:cubicBezTo>
                  <a:pt x="182" y="40"/>
                  <a:pt x="142" y="0"/>
                  <a:pt x="91" y="0"/>
                </a:cubicBezTo>
                <a:close/>
                <a:moveTo>
                  <a:pt x="91" y="161"/>
                </a:moveTo>
                <a:cubicBezTo>
                  <a:pt x="52" y="161"/>
                  <a:pt x="21" y="130"/>
                  <a:pt x="21" y="91"/>
                </a:cubicBezTo>
                <a:cubicBezTo>
                  <a:pt x="21" y="51"/>
                  <a:pt x="52" y="20"/>
                  <a:pt x="91" y="20"/>
                </a:cubicBezTo>
                <a:cubicBezTo>
                  <a:pt x="131" y="20"/>
                  <a:pt x="162" y="51"/>
                  <a:pt x="162" y="91"/>
                </a:cubicBezTo>
                <a:cubicBezTo>
                  <a:pt x="162" y="130"/>
                  <a:pt x="131" y="161"/>
                  <a:pt x="91" y="161"/>
                </a:cubicBezTo>
                <a:close/>
                <a:moveTo>
                  <a:pt x="94" y="24"/>
                </a:moveTo>
                <a:cubicBezTo>
                  <a:pt x="89" y="24"/>
                  <a:pt x="89" y="24"/>
                  <a:pt x="89" y="24"/>
                </a:cubicBezTo>
                <a:cubicBezTo>
                  <a:pt x="89" y="38"/>
                  <a:pt x="89" y="38"/>
                  <a:pt x="89" y="38"/>
                </a:cubicBezTo>
                <a:cubicBezTo>
                  <a:pt x="94" y="38"/>
                  <a:pt x="94" y="38"/>
                  <a:pt x="94" y="38"/>
                </a:cubicBezTo>
                <a:lnTo>
                  <a:pt x="94" y="24"/>
                </a:lnTo>
                <a:close/>
                <a:moveTo>
                  <a:pt x="89" y="158"/>
                </a:moveTo>
                <a:cubicBezTo>
                  <a:pt x="94" y="158"/>
                  <a:pt x="94" y="158"/>
                  <a:pt x="94" y="158"/>
                </a:cubicBezTo>
                <a:cubicBezTo>
                  <a:pt x="94" y="143"/>
                  <a:pt x="94" y="143"/>
                  <a:pt x="94" y="143"/>
                </a:cubicBezTo>
                <a:cubicBezTo>
                  <a:pt x="89" y="143"/>
                  <a:pt x="89" y="143"/>
                  <a:pt x="89" y="143"/>
                </a:cubicBezTo>
                <a:lnTo>
                  <a:pt x="89" y="158"/>
                </a:lnTo>
                <a:close/>
                <a:moveTo>
                  <a:pt x="25" y="93"/>
                </a:moveTo>
                <a:cubicBezTo>
                  <a:pt x="39" y="93"/>
                  <a:pt x="39" y="93"/>
                  <a:pt x="39" y="93"/>
                </a:cubicBezTo>
                <a:cubicBezTo>
                  <a:pt x="39" y="88"/>
                  <a:pt x="39" y="88"/>
                  <a:pt x="39" y="88"/>
                </a:cubicBezTo>
                <a:cubicBezTo>
                  <a:pt x="25" y="88"/>
                  <a:pt x="25" y="88"/>
                  <a:pt x="25" y="88"/>
                </a:cubicBezTo>
                <a:lnTo>
                  <a:pt x="25" y="93"/>
                </a:lnTo>
                <a:close/>
                <a:moveTo>
                  <a:pt x="144" y="88"/>
                </a:moveTo>
                <a:cubicBezTo>
                  <a:pt x="144" y="93"/>
                  <a:pt x="144" y="93"/>
                  <a:pt x="144" y="93"/>
                </a:cubicBezTo>
                <a:cubicBezTo>
                  <a:pt x="159" y="93"/>
                  <a:pt x="159" y="93"/>
                  <a:pt x="159" y="93"/>
                </a:cubicBezTo>
                <a:cubicBezTo>
                  <a:pt x="159" y="88"/>
                  <a:pt x="159" y="88"/>
                  <a:pt x="159" y="88"/>
                </a:cubicBezTo>
                <a:lnTo>
                  <a:pt x="144" y="88"/>
                </a:lnTo>
                <a:close/>
                <a:moveTo>
                  <a:pt x="133" y="88"/>
                </a:moveTo>
                <a:cubicBezTo>
                  <a:pt x="100" y="86"/>
                  <a:pt x="100" y="86"/>
                  <a:pt x="100" y="86"/>
                </a:cubicBezTo>
                <a:cubicBezTo>
                  <a:pt x="108" y="70"/>
                  <a:pt x="108" y="70"/>
                  <a:pt x="108" y="70"/>
                </a:cubicBezTo>
                <a:cubicBezTo>
                  <a:pt x="108" y="70"/>
                  <a:pt x="109" y="68"/>
                  <a:pt x="108" y="67"/>
                </a:cubicBezTo>
                <a:cubicBezTo>
                  <a:pt x="106" y="66"/>
                  <a:pt x="106" y="66"/>
                  <a:pt x="106" y="66"/>
                </a:cubicBezTo>
                <a:cubicBezTo>
                  <a:pt x="106" y="66"/>
                  <a:pt x="104" y="65"/>
                  <a:pt x="103" y="66"/>
                </a:cubicBezTo>
                <a:cubicBezTo>
                  <a:pt x="88" y="82"/>
                  <a:pt x="88" y="82"/>
                  <a:pt x="88" y="82"/>
                </a:cubicBezTo>
                <a:cubicBezTo>
                  <a:pt x="55" y="55"/>
                  <a:pt x="55" y="55"/>
                  <a:pt x="55" y="55"/>
                </a:cubicBezTo>
                <a:cubicBezTo>
                  <a:pt x="55" y="55"/>
                  <a:pt x="54" y="55"/>
                  <a:pt x="54" y="55"/>
                </a:cubicBezTo>
                <a:cubicBezTo>
                  <a:pt x="53" y="56"/>
                  <a:pt x="53" y="56"/>
                  <a:pt x="53" y="56"/>
                </a:cubicBezTo>
                <a:cubicBezTo>
                  <a:pt x="53" y="56"/>
                  <a:pt x="53" y="56"/>
                  <a:pt x="54" y="57"/>
                </a:cubicBezTo>
                <a:cubicBezTo>
                  <a:pt x="84" y="85"/>
                  <a:pt x="84" y="85"/>
                  <a:pt x="84" y="85"/>
                </a:cubicBezTo>
                <a:cubicBezTo>
                  <a:pt x="83" y="87"/>
                  <a:pt x="82" y="89"/>
                  <a:pt x="82" y="91"/>
                </a:cubicBezTo>
                <a:cubicBezTo>
                  <a:pt x="82" y="96"/>
                  <a:pt x="86" y="100"/>
                  <a:pt x="91" y="100"/>
                </a:cubicBezTo>
                <a:cubicBezTo>
                  <a:pt x="94" y="100"/>
                  <a:pt x="97" y="98"/>
                  <a:pt x="99" y="96"/>
                </a:cubicBezTo>
                <a:cubicBezTo>
                  <a:pt x="133" y="94"/>
                  <a:pt x="133" y="94"/>
                  <a:pt x="133" y="94"/>
                </a:cubicBezTo>
                <a:cubicBezTo>
                  <a:pt x="133" y="94"/>
                  <a:pt x="135" y="93"/>
                  <a:pt x="135" y="92"/>
                </a:cubicBezTo>
                <a:cubicBezTo>
                  <a:pt x="135" y="90"/>
                  <a:pt x="135" y="90"/>
                  <a:pt x="135" y="90"/>
                </a:cubicBezTo>
                <a:cubicBezTo>
                  <a:pt x="135" y="90"/>
                  <a:pt x="135" y="88"/>
                  <a:pt x="133" y="88"/>
                </a:cubicBezTo>
                <a:close/>
              </a:path>
            </a:pathLst>
          </a:custGeom>
          <a:solidFill>
            <a:srgbClr val="00877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920" tIns="60960" rIns="121920" bIns="60960"/>
          <a:lstStyle/>
          <a:p>
            <a:endParaRPr lang="zh-CN" altLang="en-US"/>
          </a:p>
        </p:txBody>
      </p:sp>
      <p:graphicFrame>
        <p:nvGraphicFramePr>
          <p:cNvPr id="11284" name="Object 21"/>
          <p:cNvGraphicFramePr>
            <a:graphicFrameLocks noChangeAspect="1"/>
          </p:cNvGraphicFramePr>
          <p:nvPr/>
        </p:nvGraphicFramePr>
        <p:xfrm>
          <a:off x="2681817" y="2093914"/>
          <a:ext cx="9271000" cy="744537"/>
        </p:xfrm>
        <a:graphic>
          <a:graphicData uri="http://schemas.openxmlformats.org/presentationml/2006/ole">
            <mc:AlternateContent xmlns:mc="http://schemas.openxmlformats.org/markup-compatibility/2006">
              <mc:Choice xmlns:v="urn:schemas-microsoft-com:vml" Requires="v">
                <p:oleObj spid="_x0000_s29740" name="公式" r:id="rId1" imgW="3860800" imgH="419100" progId="Equation.3">
                  <p:embed/>
                </p:oleObj>
              </mc:Choice>
              <mc:Fallback>
                <p:oleObj name="公式" r:id="rId1" imgW="3860800" imgH="419100" progId="Equation.3">
                  <p:embed/>
                  <p:pic>
                    <p:nvPicPr>
                      <p:cNvPr id="0" name="图片 297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1817" y="2093914"/>
                        <a:ext cx="9271000" cy="74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cSld>
  <p:clrMapOvr>
    <a:masterClrMapping/>
  </p:clrMapOvr>
  <p:transition spd="slow">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p:cTn id="7" dur="100" fill="hold"/>
                                        <p:tgtEl>
                                          <p:spTgt spid="53"/>
                                        </p:tgtEl>
                                        <p:attrNameLst>
                                          <p:attrName>ppt_w</p:attrName>
                                        </p:attrNameLst>
                                      </p:cBhvr>
                                      <p:tavLst>
                                        <p:tav tm="0">
                                          <p:val>
                                            <p:fltVal val="0"/>
                                          </p:val>
                                        </p:tav>
                                        <p:tav tm="100000">
                                          <p:val>
                                            <p:strVal val="#ppt_w"/>
                                          </p:val>
                                        </p:tav>
                                      </p:tavLst>
                                    </p:anim>
                                    <p:anim calcmode="lin" valueType="num">
                                      <p:cBhvr>
                                        <p:cTn id="8" dur="100" fill="hold"/>
                                        <p:tgtEl>
                                          <p:spTgt spid="53"/>
                                        </p:tgtEl>
                                        <p:attrNameLst>
                                          <p:attrName>ppt_h</p:attrName>
                                        </p:attrNameLst>
                                      </p:cBhvr>
                                      <p:tavLst>
                                        <p:tav tm="0">
                                          <p:val>
                                            <p:fltVal val="0"/>
                                          </p:val>
                                        </p:tav>
                                        <p:tav tm="100000">
                                          <p:val>
                                            <p:strVal val="#ppt_h"/>
                                          </p:val>
                                        </p:tav>
                                      </p:tavLst>
                                    </p:anim>
                                    <p:animEffect transition="in" filter="fade">
                                      <p:cBhvr>
                                        <p:cTn id="9" dur="100"/>
                                        <p:tgtEl>
                                          <p:spTgt spid="53"/>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62"/>
                                        </p:tgtEl>
                                        <p:attrNameLst>
                                          <p:attrName>style.visibility</p:attrName>
                                        </p:attrNameLst>
                                      </p:cBhvr>
                                      <p:to>
                                        <p:strVal val="visible"/>
                                      </p:to>
                                    </p:set>
                                    <p:anim calcmode="lin" valueType="num">
                                      <p:cBhvr>
                                        <p:cTn id="13" dur="100" fill="hold"/>
                                        <p:tgtEl>
                                          <p:spTgt spid="62"/>
                                        </p:tgtEl>
                                        <p:attrNameLst>
                                          <p:attrName>ppt_w</p:attrName>
                                        </p:attrNameLst>
                                      </p:cBhvr>
                                      <p:tavLst>
                                        <p:tav tm="0">
                                          <p:val>
                                            <p:fltVal val="0"/>
                                          </p:val>
                                        </p:tav>
                                        <p:tav tm="100000">
                                          <p:val>
                                            <p:strVal val="#ppt_w"/>
                                          </p:val>
                                        </p:tav>
                                      </p:tavLst>
                                    </p:anim>
                                    <p:anim calcmode="lin" valueType="num">
                                      <p:cBhvr>
                                        <p:cTn id="14" dur="100" fill="hold"/>
                                        <p:tgtEl>
                                          <p:spTgt spid="62"/>
                                        </p:tgtEl>
                                        <p:attrNameLst>
                                          <p:attrName>ppt_h</p:attrName>
                                        </p:attrNameLst>
                                      </p:cBhvr>
                                      <p:tavLst>
                                        <p:tav tm="0">
                                          <p:val>
                                            <p:fltVal val="0"/>
                                          </p:val>
                                        </p:tav>
                                        <p:tav tm="100000">
                                          <p:val>
                                            <p:strVal val="#ppt_h"/>
                                          </p:val>
                                        </p:tav>
                                      </p:tavLst>
                                    </p:anim>
                                    <p:animEffect transition="in" filter="fade">
                                      <p:cBhvr>
                                        <p:cTn id="15" dur="100"/>
                                        <p:tgtEl>
                                          <p:spTgt spid="62"/>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63"/>
                                        </p:tgtEl>
                                        <p:attrNameLst>
                                          <p:attrName>style.visibility</p:attrName>
                                        </p:attrNameLst>
                                      </p:cBhvr>
                                      <p:to>
                                        <p:strVal val="visible"/>
                                      </p:to>
                                    </p:set>
                                    <p:anim calcmode="lin" valueType="num">
                                      <p:cBhvr>
                                        <p:cTn id="19" dur="100" fill="hold"/>
                                        <p:tgtEl>
                                          <p:spTgt spid="63"/>
                                        </p:tgtEl>
                                        <p:attrNameLst>
                                          <p:attrName>ppt_w</p:attrName>
                                        </p:attrNameLst>
                                      </p:cBhvr>
                                      <p:tavLst>
                                        <p:tav tm="0">
                                          <p:val>
                                            <p:fltVal val="0"/>
                                          </p:val>
                                        </p:tav>
                                        <p:tav tm="100000">
                                          <p:val>
                                            <p:strVal val="#ppt_w"/>
                                          </p:val>
                                        </p:tav>
                                      </p:tavLst>
                                    </p:anim>
                                    <p:anim calcmode="lin" valueType="num">
                                      <p:cBhvr>
                                        <p:cTn id="20" dur="100" fill="hold"/>
                                        <p:tgtEl>
                                          <p:spTgt spid="63"/>
                                        </p:tgtEl>
                                        <p:attrNameLst>
                                          <p:attrName>ppt_h</p:attrName>
                                        </p:attrNameLst>
                                      </p:cBhvr>
                                      <p:tavLst>
                                        <p:tav tm="0">
                                          <p:val>
                                            <p:fltVal val="0"/>
                                          </p:val>
                                        </p:tav>
                                        <p:tav tm="100000">
                                          <p:val>
                                            <p:strVal val="#ppt_h"/>
                                          </p:val>
                                        </p:tav>
                                      </p:tavLst>
                                    </p:anim>
                                    <p:animEffect transition="in" filter="fade">
                                      <p:cBhvr>
                                        <p:cTn id="21" dur="100"/>
                                        <p:tgtEl>
                                          <p:spTgt spid="63"/>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65"/>
                                        </p:tgtEl>
                                        <p:attrNameLst>
                                          <p:attrName>style.visibility</p:attrName>
                                        </p:attrNameLst>
                                      </p:cBhvr>
                                      <p:to>
                                        <p:strVal val="visible"/>
                                      </p:to>
                                    </p:set>
                                    <p:anim calcmode="lin" valueType="num">
                                      <p:cBhvr>
                                        <p:cTn id="25" dur="100" fill="hold"/>
                                        <p:tgtEl>
                                          <p:spTgt spid="65"/>
                                        </p:tgtEl>
                                        <p:attrNameLst>
                                          <p:attrName>ppt_w</p:attrName>
                                        </p:attrNameLst>
                                      </p:cBhvr>
                                      <p:tavLst>
                                        <p:tav tm="0">
                                          <p:val>
                                            <p:fltVal val="0"/>
                                          </p:val>
                                        </p:tav>
                                        <p:tav tm="100000">
                                          <p:val>
                                            <p:strVal val="#ppt_w"/>
                                          </p:val>
                                        </p:tav>
                                      </p:tavLst>
                                    </p:anim>
                                    <p:anim calcmode="lin" valueType="num">
                                      <p:cBhvr>
                                        <p:cTn id="26" dur="100" fill="hold"/>
                                        <p:tgtEl>
                                          <p:spTgt spid="65"/>
                                        </p:tgtEl>
                                        <p:attrNameLst>
                                          <p:attrName>ppt_h</p:attrName>
                                        </p:attrNameLst>
                                      </p:cBhvr>
                                      <p:tavLst>
                                        <p:tav tm="0">
                                          <p:val>
                                            <p:fltVal val="0"/>
                                          </p:val>
                                        </p:tav>
                                        <p:tav tm="100000">
                                          <p:val>
                                            <p:strVal val="#ppt_h"/>
                                          </p:val>
                                        </p:tav>
                                      </p:tavLst>
                                    </p:anim>
                                    <p:animEffect transition="in" filter="fade">
                                      <p:cBhvr>
                                        <p:cTn id="27" dur="100"/>
                                        <p:tgtEl>
                                          <p:spTgt spid="65"/>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66"/>
                                        </p:tgtEl>
                                        <p:attrNameLst>
                                          <p:attrName>style.visibility</p:attrName>
                                        </p:attrNameLst>
                                      </p:cBhvr>
                                      <p:to>
                                        <p:strVal val="visible"/>
                                      </p:to>
                                    </p:set>
                                    <p:anim calcmode="lin" valueType="num">
                                      <p:cBhvr>
                                        <p:cTn id="31" dur="100" fill="hold"/>
                                        <p:tgtEl>
                                          <p:spTgt spid="66"/>
                                        </p:tgtEl>
                                        <p:attrNameLst>
                                          <p:attrName>ppt_w</p:attrName>
                                        </p:attrNameLst>
                                      </p:cBhvr>
                                      <p:tavLst>
                                        <p:tav tm="0">
                                          <p:val>
                                            <p:fltVal val="0"/>
                                          </p:val>
                                        </p:tav>
                                        <p:tav tm="100000">
                                          <p:val>
                                            <p:strVal val="#ppt_w"/>
                                          </p:val>
                                        </p:tav>
                                      </p:tavLst>
                                    </p:anim>
                                    <p:anim calcmode="lin" valueType="num">
                                      <p:cBhvr>
                                        <p:cTn id="32" dur="100" fill="hold"/>
                                        <p:tgtEl>
                                          <p:spTgt spid="66"/>
                                        </p:tgtEl>
                                        <p:attrNameLst>
                                          <p:attrName>ppt_h</p:attrName>
                                        </p:attrNameLst>
                                      </p:cBhvr>
                                      <p:tavLst>
                                        <p:tav tm="0">
                                          <p:val>
                                            <p:fltVal val="0"/>
                                          </p:val>
                                        </p:tav>
                                        <p:tav tm="100000">
                                          <p:val>
                                            <p:strVal val="#ppt_h"/>
                                          </p:val>
                                        </p:tav>
                                      </p:tavLst>
                                    </p:anim>
                                    <p:animEffect transition="in" filter="fade">
                                      <p:cBhvr>
                                        <p:cTn id="33" dur="100"/>
                                        <p:tgtEl>
                                          <p:spTgt spid="66"/>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67"/>
                                        </p:tgtEl>
                                        <p:attrNameLst>
                                          <p:attrName>style.visibility</p:attrName>
                                        </p:attrNameLst>
                                      </p:cBhvr>
                                      <p:to>
                                        <p:strVal val="visible"/>
                                      </p:to>
                                    </p:set>
                                    <p:anim calcmode="lin" valueType="num">
                                      <p:cBhvr>
                                        <p:cTn id="37" dur="100" fill="hold"/>
                                        <p:tgtEl>
                                          <p:spTgt spid="67"/>
                                        </p:tgtEl>
                                        <p:attrNameLst>
                                          <p:attrName>ppt_w</p:attrName>
                                        </p:attrNameLst>
                                      </p:cBhvr>
                                      <p:tavLst>
                                        <p:tav tm="0">
                                          <p:val>
                                            <p:fltVal val="0"/>
                                          </p:val>
                                        </p:tav>
                                        <p:tav tm="100000">
                                          <p:val>
                                            <p:strVal val="#ppt_w"/>
                                          </p:val>
                                        </p:tav>
                                      </p:tavLst>
                                    </p:anim>
                                    <p:anim calcmode="lin" valueType="num">
                                      <p:cBhvr>
                                        <p:cTn id="38" dur="100" fill="hold"/>
                                        <p:tgtEl>
                                          <p:spTgt spid="67"/>
                                        </p:tgtEl>
                                        <p:attrNameLst>
                                          <p:attrName>ppt_h</p:attrName>
                                        </p:attrNameLst>
                                      </p:cBhvr>
                                      <p:tavLst>
                                        <p:tav tm="0">
                                          <p:val>
                                            <p:fltVal val="0"/>
                                          </p:val>
                                        </p:tav>
                                        <p:tav tm="100000">
                                          <p:val>
                                            <p:strVal val="#ppt_h"/>
                                          </p:val>
                                        </p:tav>
                                      </p:tavLst>
                                    </p:anim>
                                    <p:animEffect transition="in" filter="fade">
                                      <p:cBhvr>
                                        <p:cTn id="39" dur="100"/>
                                        <p:tgtEl>
                                          <p:spTgt spid="67"/>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nodeType="clickEffect">
                                  <p:stCondLst>
                                    <p:cond delay="0"/>
                                  </p:stCondLst>
                                  <p:childTnLst>
                                    <p:set>
                                      <p:cBhvr>
                                        <p:cTn id="43" dur="1" fill="hold">
                                          <p:stCondLst>
                                            <p:cond delay="0"/>
                                          </p:stCondLst>
                                        </p:cTn>
                                        <p:tgtEl>
                                          <p:spTgt spid="59"/>
                                        </p:tgtEl>
                                        <p:attrNameLst>
                                          <p:attrName>style.visibility</p:attrName>
                                        </p:attrNameLst>
                                      </p:cBhvr>
                                      <p:to>
                                        <p:strVal val="visible"/>
                                      </p:to>
                                    </p:set>
                                    <p:anim calcmode="lin" valueType="num">
                                      <p:cBhvr additive="base">
                                        <p:cTn id="44" dur="500" fill="hold"/>
                                        <p:tgtEl>
                                          <p:spTgt spid="59"/>
                                        </p:tgtEl>
                                        <p:attrNameLst>
                                          <p:attrName>ppt_x</p:attrName>
                                        </p:attrNameLst>
                                      </p:cBhvr>
                                      <p:tavLst>
                                        <p:tav tm="0">
                                          <p:val>
                                            <p:strVal val="0-#ppt_w/2"/>
                                          </p:val>
                                        </p:tav>
                                        <p:tav tm="100000">
                                          <p:val>
                                            <p:strVal val="#ppt_x"/>
                                          </p:val>
                                        </p:tav>
                                      </p:tavLst>
                                    </p:anim>
                                    <p:anim calcmode="lin" valueType="num">
                                      <p:cBhvr additive="base">
                                        <p:cTn id="45" dur="500" fill="hold"/>
                                        <p:tgtEl>
                                          <p:spTgt spid="59"/>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grpId="0" nodeType="clickEffect">
                                  <p:stCondLst>
                                    <p:cond delay="0"/>
                                  </p:stCondLst>
                                  <p:childTnLst>
                                    <p:set>
                                      <p:cBhvr>
                                        <p:cTn id="49" dur="1" fill="hold">
                                          <p:stCondLst>
                                            <p:cond delay="0"/>
                                          </p:stCondLst>
                                        </p:cTn>
                                        <p:tgtEl>
                                          <p:spTgt spid="58"/>
                                        </p:tgtEl>
                                        <p:attrNameLst>
                                          <p:attrName>style.visibility</p:attrName>
                                        </p:attrNameLst>
                                      </p:cBhvr>
                                      <p:to>
                                        <p:strVal val="visible"/>
                                      </p:to>
                                    </p:set>
                                    <p:animEffect transition="in" filter="fade">
                                      <p:cBhvr>
                                        <p:cTn id="50" dur="1000"/>
                                        <p:tgtEl>
                                          <p:spTgt spid="58"/>
                                        </p:tgtEl>
                                      </p:cBhvr>
                                    </p:animEffect>
                                    <p:anim calcmode="lin" valueType="num">
                                      <p:cBhvr>
                                        <p:cTn id="51" dur="1000" fill="hold"/>
                                        <p:tgtEl>
                                          <p:spTgt spid="58"/>
                                        </p:tgtEl>
                                        <p:attrNameLst>
                                          <p:attrName>ppt_x</p:attrName>
                                        </p:attrNameLst>
                                      </p:cBhvr>
                                      <p:tavLst>
                                        <p:tav tm="0">
                                          <p:val>
                                            <p:strVal val="#ppt_x"/>
                                          </p:val>
                                        </p:tav>
                                        <p:tav tm="100000">
                                          <p:val>
                                            <p:strVal val="#ppt_x"/>
                                          </p:val>
                                        </p:tav>
                                      </p:tavLst>
                                    </p:anim>
                                    <p:anim calcmode="lin" valueType="num">
                                      <p:cBhvr>
                                        <p:cTn id="52"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nodeType="clickEffect">
                                  <p:stCondLst>
                                    <p:cond delay="0"/>
                                  </p:stCondLst>
                                  <p:childTnLst>
                                    <p:set>
                                      <p:cBhvr>
                                        <p:cTn id="56" dur="1" fill="hold">
                                          <p:stCondLst>
                                            <p:cond delay="0"/>
                                          </p:stCondLst>
                                        </p:cTn>
                                        <p:tgtEl>
                                          <p:spTgt spid="60"/>
                                        </p:tgtEl>
                                        <p:attrNameLst>
                                          <p:attrName>style.visibility</p:attrName>
                                        </p:attrNameLst>
                                      </p:cBhvr>
                                      <p:to>
                                        <p:strVal val="visible"/>
                                      </p:to>
                                    </p:set>
                                    <p:anim calcmode="lin" valueType="num">
                                      <p:cBhvr additive="base">
                                        <p:cTn id="57" dur="500" fill="hold"/>
                                        <p:tgtEl>
                                          <p:spTgt spid="60"/>
                                        </p:tgtEl>
                                        <p:attrNameLst>
                                          <p:attrName>ppt_x</p:attrName>
                                        </p:attrNameLst>
                                      </p:cBhvr>
                                      <p:tavLst>
                                        <p:tav tm="0">
                                          <p:val>
                                            <p:strVal val="0-#ppt_w/2"/>
                                          </p:val>
                                        </p:tav>
                                        <p:tav tm="100000">
                                          <p:val>
                                            <p:strVal val="#ppt_x"/>
                                          </p:val>
                                        </p:tav>
                                      </p:tavLst>
                                    </p:anim>
                                    <p:anim calcmode="lin" valueType="num">
                                      <p:cBhvr additive="base">
                                        <p:cTn id="58" dur="500" fill="hold"/>
                                        <p:tgtEl>
                                          <p:spTgt spid="60"/>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76144"/>
                                        </p:tgtEl>
                                        <p:attrNameLst>
                                          <p:attrName>style.visibility</p:attrName>
                                        </p:attrNameLst>
                                      </p:cBhvr>
                                      <p:to>
                                        <p:strVal val="visible"/>
                                      </p:to>
                                    </p:set>
                                    <p:animEffect transition="in" filter="fade">
                                      <p:cBhvr>
                                        <p:cTn id="63" dur="500"/>
                                        <p:tgtEl>
                                          <p:spTgt spid="176144"/>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76145"/>
                                        </p:tgtEl>
                                        <p:attrNameLst>
                                          <p:attrName>style.visibility</p:attrName>
                                        </p:attrNameLst>
                                      </p:cBhvr>
                                      <p:to>
                                        <p:strVal val="visible"/>
                                      </p:to>
                                    </p:set>
                                    <p:animEffect transition="in" filter="fade">
                                      <p:cBhvr>
                                        <p:cTn id="68" dur="500"/>
                                        <p:tgtEl>
                                          <p:spTgt spid="176145"/>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82"/>
                                        </p:tgtEl>
                                        <p:attrNameLst>
                                          <p:attrName>style.visibility</p:attrName>
                                        </p:attrNameLst>
                                      </p:cBhvr>
                                      <p:to>
                                        <p:strVal val="visible"/>
                                      </p:to>
                                    </p:set>
                                    <p:anim calcmode="lin" valueType="num">
                                      <p:cBhvr>
                                        <p:cTn id="73" dur="300" fill="hold"/>
                                        <p:tgtEl>
                                          <p:spTgt spid="82"/>
                                        </p:tgtEl>
                                        <p:attrNameLst>
                                          <p:attrName>ppt_w</p:attrName>
                                        </p:attrNameLst>
                                      </p:cBhvr>
                                      <p:tavLst>
                                        <p:tav tm="0">
                                          <p:val>
                                            <p:fltVal val="0"/>
                                          </p:val>
                                        </p:tav>
                                        <p:tav tm="100000">
                                          <p:val>
                                            <p:strVal val="#ppt_w"/>
                                          </p:val>
                                        </p:tav>
                                      </p:tavLst>
                                    </p:anim>
                                    <p:anim calcmode="lin" valueType="num">
                                      <p:cBhvr>
                                        <p:cTn id="74" dur="300" fill="hold"/>
                                        <p:tgtEl>
                                          <p:spTgt spid="82"/>
                                        </p:tgtEl>
                                        <p:attrNameLst>
                                          <p:attrName>ppt_h</p:attrName>
                                        </p:attrNameLst>
                                      </p:cBhvr>
                                      <p:tavLst>
                                        <p:tav tm="0">
                                          <p:val>
                                            <p:fltVal val="0"/>
                                          </p:val>
                                        </p:tav>
                                        <p:tav tm="100000">
                                          <p:val>
                                            <p:strVal val="#ppt_h"/>
                                          </p:val>
                                        </p:tav>
                                      </p:tavLst>
                                    </p:anim>
                                    <p:animEffect transition="in" filter="fade">
                                      <p:cBhvr>
                                        <p:cTn id="75" dur="300"/>
                                        <p:tgtEl>
                                          <p:spTgt spid="82"/>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grpId="0" nodeType="clickEffect">
                                  <p:stCondLst>
                                    <p:cond delay="0"/>
                                  </p:stCondLst>
                                  <p:childTnLst>
                                    <p:set>
                                      <p:cBhvr>
                                        <p:cTn id="79" dur="1" fill="hold">
                                          <p:stCondLst>
                                            <p:cond delay="0"/>
                                          </p:stCondLst>
                                        </p:cTn>
                                        <p:tgtEl>
                                          <p:spTgt spid="83"/>
                                        </p:tgtEl>
                                        <p:attrNameLst>
                                          <p:attrName>style.visibility</p:attrName>
                                        </p:attrNameLst>
                                      </p:cBhvr>
                                      <p:to>
                                        <p:strVal val="visible"/>
                                      </p:to>
                                    </p:set>
                                    <p:anim calcmode="lin" valueType="num">
                                      <p:cBhvr>
                                        <p:cTn id="80" dur="300" fill="hold"/>
                                        <p:tgtEl>
                                          <p:spTgt spid="83"/>
                                        </p:tgtEl>
                                        <p:attrNameLst>
                                          <p:attrName>ppt_w</p:attrName>
                                        </p:attrNameLst>
                                      </p:cBhvr>
                                      <p:tavLst>
                                        <p:tav tm="0">
                                          <p:val>
                                            <p:fltVal val="0"/>
                                          </p:val>
                                        </p:tav>
                                        <p:tav tm="100000">
                                          <p:val>
                                            <p:strVal val="#ppt_w"/>
                                          </p:val>
                                        </p:tav>
                                      </p:tavLst>
                                    </p:anim>
                                    <p:anim calcmode="lin" valueType="num">
                                      <p:cBhvr>
                                        <p:cTn id="81" dur="300" fill="hold"/>
                                        <p:tgtEl>
                                          <p:spTgt spid="83"/>
                                        </p:tgtEl>
                                        <p:attrNameLst>
                                          <p:attrName>ppt_h</p:attrName>
                                        </p:attrNameLst>
                                      </p:cBhvr>
                                      <p:tavLst>
                                        <p:tav tm="0">
                                          <p:val>
                                            <p:fltVal val="0"/>
                                          </p:val>
                                        </p:tav>
                                        <p:tav tm="100000">
                                          <p:val>
                                            <p:strVal val="#ppt_h"/>
                                          </p:val>
                                        </p:tav>
                                      </p:tavLst>
                                    </p:anim>
                                    <p:animEffect transition="in" filter="fade">
                                      <p:cBhvr>
                                        <p:cTn id="82" dur="300"/>
                                        <p:tgtEl>
                                          <p:spTgt spid="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62" grpId="0" animBg="1"/>
      <p:bldP spid="63" grpId="0" animBg="1"/>
      <p:bldP spid="65" grpId="0" animBg="1"/>
      <p:bldP spid="66" grpId="0" animBg="1"/>
      <p:bldP spid="67" grpId="0" animBg="1"/>
      <p:bldP spid="58" grpId="0" bldLvl="0" animBg="1"/>
      <p:bldP spid="176144" grpId="0"/>
      <p:bldP spid="176145" grpId="0" animBg="1"/>
      <p:bldP spid="82" grpId="0" animBg="1"/>
      <p:bldP spid="83"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灯片编号占位符 3"/>
          <p:cNvSpPr>
            <a:spLocks noGrp="1"/>
          </p:cNvSpPr>
          <p:nvPr>
            <p:ph type="sldNum" sz="quarter" idx="12"/>
          </p:nvPr>
        </p:nvSpPr>
        <p:spPr/>
        <p:txBody>
          <a:bodyPr/>
          <a:lstStyle/>
          <a:p>
            <a:fld id="{6FAC12D6-6874-44D7-A628-78DA8109D10F}" type="slidenum">
              <a:rPr lang="en-US" smtClean="0"/>
            </a:fld>
            <a:endParaRPr lang="en-US" dirty="0"/>
          </a:p>
        </p:txBody>
      </p:sp>
      <p:pic>
        <p:nvPicPr>
          <p:cNvPr id="5" name="图片 4"/>
          <p:cNvPicPr>
            <a:picLocks noChangeAspect="1"/>
          </p:cNvPicPr>
          <p:nvPr/>
        </p:nvPicPr>
        <p:blipFill>
          <a:blip r:embed="rId1" cstate="print"/>
          <a:stretch>
            <a:fillRect/>
          </a:stretch>
        </p:blipFill>
        <p:spPr>
          <a:xfrm>
            <a:off x="-3169750" y="2895600"/>
            <a:ext cx="16581860" cy="6219372"/>
          </a:xfrm>
          <a:prstGeom prst="rect">
            <a:avLst/>
          </a:prstGeom>
        </p:spPr>
      </p:pic>
      <p:sp>
        <p:nvSpPr>
          <p:cNvPr id="6" name="Title 2"/>
          <p:cNvSpPr txBox="1"/>
          <p:nvPr/>
        </p:nvSpPr>
        <p:spPr>
          <a:xfrm>
            <a:off x="809172" y="2296411"/>
            <a:ext cx="10515600" cy="715529"/>
          </a:xfrm>
          <a:prstGeom prst="rect">
            <a:avLst/>
          </a:prstGeom>
        </p:spPr>
        <p:txBody>
          <a:bodyPr vert="horz" lIns="36000" tIns="45720" rIns="36000" bIns="45720" rtlCol="0" anchor="b">
            <a:noAutofit/>
          </a:bodyPr>
          <a:lstStyle>
            <a:lvl1pPr algn="ctr" defTabSz="914400" rtl="0" eaLnBrk="1" latinLnBrk="0" hangingPunct="1">
              <a:lnSpc>
                <a:spcPct val="90000"/>
              </a:lnSpc>
              <a:spcBef>
                <a:spcPct val="0"/>
              </a:spcBef>
              <a:buNone/>
              <a:defRPr sz="6000" b="1" kern="1200">
                <a:solidFill>
                  <a:schemeClr val="bg2">
                    <a:lumMod val="50000"/>
                  </a:schemeClr>
                </a:solidFill>
                <a:latin typeface="+mj-lt"/>
                <a:ea typeface="+mj-ea"/>
                <a:cs typeface="+mj-cs"/>
              </a:defRPr>
            </a:lvl1pPr>
          </a:lstStyle>
          <a:p>
            <a:r>
              <a:rPr lang="en-US" dirty="0">
                <a:latin typeface="方正尚酷简体" panose="02000000000000000000" pitchFamily="2" charset="-122"/>
                <a:ea typeface="方正尚酷简体" panose="02000000000000000000" pitchFamily="2" charset="-122"/>
              </a:rPr>
              <a:t>THANK YOU</a:t>
            </a:r>
            <a:endParaRPr lang="en-US" dirty="0">
              <a:latin typeface="方正尚酷简体" panose="02000000000000000000" pitchFamily="2" charset="-122"/>
              <a:ea typeface="方正尚酷简体" panose="02000000000000000000" pitchFamily="2" charset="-122"/>
            </a:endParaRPr>
          </a:p>
        </p:txBody>
      </p:sp>
      <p:pic>
        <p:nvPicPr>
          <p:cNvPr id="3" name="Dirty Dropouts - Unity">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cstate="print"/>
          <a:stretch>
            <a:fillRect/>
          </a:stretch>
        </p:blipFill>
        <p:spPr>
          <a:xfrm>
            <a:off x="5791200" y="-1172029"/>
            <a:ext cx="609600" cy="609600"/>
          </a:xfrm>
          <a:prstGeom prst="rect">
            <a:avLst/>
          </a:prstGeom>
        </p:spPr>
      </p:pic>
    </p:spTree>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17" presetClass="entr" presetSubtype="10" fill="hold" grpId="0" nodeType="afterEffect">
                                  <p:stCondLst>
                                    <p:cond delay="0"/>
                                  </p:stCondLst>
                                  <p:iterate type="lt">
                                    <p:tmPct val="10000"/>
                                  </p:iterate>
                                  <p:childTnLst>
                                    <p:set>
                                      <p:cBhvr>
                                        <p:cTn id="15" dur="1" fill="hold">
                                          <p:stCondLst>
                                            <p:cond delay="0"/>
                                          </p:stCondLst>
                                        </p:cTn>
                                        <p:tgtEl>
                                          <p:spTgt spid="6"/>
                                        </p:tgtEl>
                                        <p:attrNameLst>
                                          <p:attrName>style.visibility</p:attrName>
                                        </p:attrNameLst>
                                      </p:cBhvr>
                                      <p:to>
                                        <p:strVal val="visible"/>
                                      </p:to>
                                    </p:set>
                                    <p:anim calcmode="lin" valueType="num">
                                      <p:cBhvr>
                                        <p:cTn id="16" dur="500" fill="hold"/>
                                        <p:tgtEl>
                                          <p:spTgt spid="6"/>
                                        </p:tgtEl>
                                        <p:attrNameLst>
                                          <p:attrName>ppt_w</p:attrName>
                                        </p:attrNameLst>
                                      </p:cBhvr>
                                      <p:tavLst>
                                        <p:tav tm="0">
                                          <p:val>
                                            <p:fltVal val="0"/>
                                          </p:val>
                                        </p:tav>
                                        <p:tav tm="100000">
                                          <p:val>
                                            <p:strVal val="#ppt_w"/>
                                          </p:val>
                                        </p:tav>
                                      </p:tavLst>
                                    </p:anim>
                                    <p:anim calcmode="lin" valueType="num">
                                      <p:cBhvr>
                                        <p:cTn id="17" dur="5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8" fill="hold" display="0">
                  <p:stCondLst>
                    <p:cond delay="indefinite"/>
                  </p:stCondLst>
                  <p:endCondLst>
                    <p:cond evt="onStopAudio" delay="0">
                      <p:tgtEl>
                        <p:sldTgt/>
                      </p:tgtEl>
                    </p:cond>
                  </p:endCondLst>
                </p:cTn>
                <p:tgtEl>
                  <p:spTgt spid="3"/>
                </p:tgtEl>
              </p:cMediaNode>
            </p:audio>
          </p:childTnLst>
        </p:cTn>
      </p:par>
    </p:tnLst>
    <p:bldLst>
      <p:bldP spid="6" grpId="0"/>
    </p:bldLst>
  </p:timing>
</p:sld>
</file>

<file path=ppt/theme/theme1.xml><?xml version="1.0" encoding="utf-8"?>
<a:theme xmlns:a="http://schemas.openxmlformats.org/drawingml/2006/main" name="Colored (Recommend)">
  <a:themeElements>
    <a:clrScheme name="Custom 39">
      <a:dk1>
        <a:sysClr val="windowText" lastClr="000000"/>
      </a:dk1>
      <a:lt1>
        <a:sysClr val="window" lastClr="FFFFFF"/>
      </a:lt1>
      <a:dk2>
        <a:srgbClr val="2A445D"/>
      </a:dk2>
      <a:lt2>
        <a:srgbClr val="A1B1BC"/>
      </a:lt2>
      <a:accent1>
        <a:srgbClr val="2580B7"/>
      </a:accent1>
      <a:accent2>
        <a:srgbClr val="179E86"/>
      </a:accent2>
      <a:accent3>
        <a:srgbClr val="9EBE5B"/>
      </a:accent3>
      <a:accent4>
        <a:srgbClr val="F59B11"/>
      </a:accent4>
      <a:accent5>
        <a:srgbClr val="C03B26"/>
      </a:accent5>
      <a:accent6>
        <a:srgbClr val="7030A0"/>
      </a:accent6>
      <a:hlink>
        <a:srgbClr val="0563C1"/>
      </a:hlink>
      <a:folHlink>
        <a:srgbClr val="954F72"/>
      </a:folHlink>
    </a:clrScheme>
    <a:fontScheme name="Custom 2">
      <a:majorFont>
        <a:latin typeface="Lato"/>
        <a:ea typeface=""/>
        <a:cs typeface=""/>
      </a:majorFont>
      <a:minorFont>
        <a:latin typeface="La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36000" tIns="46800" rIns="36000" bIns="46800" rtlCol="0">
        <a:spAutoFit/>
      </a:bodyPr>
      <a:lstStyle>
        <a:defPPr>
          <a:lnSpc>
            <a:spcPct val="125000"/>
          </a:lnSpc>
          <a:defRPr sz="1200">
            <a:solidFill>
              <a:schemeClr val="bg2">
                <a:lumMod val="75000"/>
              </a:schemeClr>
            </a:solidFill>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03. Business Plan 2016 Colour 1</Template>
  <TotalTime>0</TotalTime>
  <Words>10540</Words>
  <Application>WPS 演示</Application>
  <PresentationFormat>自定义</PresentationFormat>
  <Paragraphs>1344</Paragraphs>
  <Slides>90</Slides>
  <Notes>51</Notes>
  <HiddenSlides>0</HiddenSlides>
  <MMClips>1</MMClips>
  <ScaleCrop>false</ScaleCrop>
  <HeadingPairs>
    <vt:vector size="8" baseType="variant">
      <vt:variant>
        <vt:lpstr>已用的字体</vt:lpstr>
      </vt:variant>
      <vt:variant>
        <vt:i4>43</vt:i4>
      </vt:variant>
      <vt:variant>
        <vt:lpstr>主题</vt:lpstr>
      </vt:variant>
      <vt:variant>
        <vt:i4>1</vt:i4>
      </vt:variant>
      <vt:variant>
        <vt:lpstr>嵌入 OLE 服务器</vt:lpstr>
      </vt:variant>
      <vt:variant>
        <vt:i4>16</vt:i4>
      </vt:variant>
      <vt:variant>
        <vt:lpstr>幻灯片标题</vt:lpstr>
      </vt:variant>
      <vt:variant>
        <vt:i4>90</vt:i4>
      </vt:variant>
    </vt:vector>
  </HeadingPairs>
  <TitlesOfParts>
    <vt:vector size="150" baseType="lpstr">
      <vt:lpstr>Arial</vt:lpstr>
      <vt:lpstr>宋体</vt:lpstr>
      <vt:lpstr>Wingdings</vt:lpstr>
      <vt:lpstr>Lato</vt:lpstr>
      <vt:lpstr>华文隶书</vt:lpstr>
      <vt:lpstr>Times New Roman</vt:lpstr>
      <vt:lpstr>黑体</vt:lpstr>
      <vt:lpstr>微软雅黑</vt:lpstr>
      <vt:lpstr>方正尚酷简体</vt:lpstr>
      <vt:lpstr>Raleway Medium</vt:lpstr>
      <vt:lpstr>Calibri</vt:lpstr>
      <vt:lpstr>Raleway</vt:lpstr>
      <vt:lpstr>Segoe Print</vt:lpstr>
      <vt:lpstr>Impact</vt:lpstr>
      <vt:lpstr>华文中宋</vt:lpstr>
      <vt:lpstr>hakuyoxingshu7000</vt:lpstr>
      <vt:lpstr>华文仿宋</vt:lpstr>
      <vt:lpstr>Arial Unicode MS</vt:lpstr>
      <vt:lpstr>方正书宋简体</vt:lpstr>
      <vt:lpstr>Raleway thin</vt:lpstr>
      <vt:lpstr>Aharoni</vt:lpstr>
      <vt:lpstr>Symbol</vt:lpstr>
      <vt:lpstr>华文宋体</vt:lpstr>
      <vt:lpstr>等线</vt:lpstr>
      <vt:lpstr>OBPVCD+SimSun</vt:lpstr>
      <vt:lpstr>Comic Sans MS</vt:lpstr>
      <vt:lpstr>FNPWFC+SimSun</vt:lpstr>
      <vt:lpstr>Tahoma</vt:lpstr>
      <vt:lpstr>新宋体</vt:lpstr>
      <vt:lpstr>Gill Sans MT</vt:lpstr>
      <vt:lpstr>Verdana</vt:lpstr>
      <vt:lpstr>方正舒体</vt:lpstr>
      <vt:lpstr>仿宋</vt:lpstr>
      <vt:lpstr>VRNRFM+SimSun</vt:lpstr>
      <vt:lpstr>Calibri</vt:lpstr>
      <vt:lpstr>Lato</vt:lpstr>
      <vt:lpstr>方正书宋简体</vt:lpstr>
      <vt:lpstr>Times New Roman</vt:lpstr>
      <vt:lpstr>华文细黑</vt:lpstr>
      <vt:lpstr>楷体</vt:lpstr>
      <vt:lpstr>楷体_GB2312</vt:lpstr>
      <vt:lpstr>方正尚酷简体</vt:lpstr>
      <vt:lpstr>Yu Gothic UI Semibold</vt:lpstr>
      <vt:lpstr>Colored (Recommend)</vt:lpstr>
      <vt:lpstr>Equation.3</vt:lpstr>
      <vt:lpstr>Equation.3</vt:lpstr>
      <vt:lpstr>Equation.3</vt:lpstr>
      <vt:lpstr>Equation.3</vt:lpstr>
      <vt:lpstr>Equation.3</vt:lpstr>
      <vt:lpstr>Equation.3</vt:lpstr>
      <vt:lpstr>Equation.3</vt:lpstr>
      <vt:lpstr>Equation.DSMT4</vt:lpstr>
      <vt:lpstr>Equation.DSMT4</vt:lpstr>
      <vt:lpstr>Equation.DSMT4</vt:lpstr>
      <vt:lpstr>Equation.DSMT4</vt:lpstr>
      <vt:lpstr>Equation.DSMT4</vt:lpstr>
      <vt:lpstr>Equation.3</vt:lpstr>
      <vt:lpstr>Equation.3</vt:lpstr>
      <vt:lpstr>Equation.3</vt:lpstr>
      <vt:lpstr>Equation.3</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经营杠杆 财务杠杆 复合杠杆</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03</dc:title>
  <dc:creator>graphic design268</dc:creator>
  <cp:lastModifiedBy>乐天</cp:lastModifiedBy>
  <cp:revision>1640</cp:revision>
  <dcterms:created xsi:type="dcterms:W3CDTF">2016-05-25T07:00:00Z</dcterms:created>
  <dcterms:modified xsi:type="dcterms:W3CDTF">2025-08-28T08:24:46Z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2052-12.1.0.22529</vt:lpwstr>
  </property>
  <property fmtid="{D5CDD505-2E9C-101B-9397-08002B2CF9AE}" pid="3" name="ICV">
    <vt:lpwstr>36513776071D42829E0BBA544E6C9E37_12</vt:lpwstr>
  </property>
</Properties>
</file>