
<file path=[Content_Types].xml><?xml version="1.0" encoding="utf-8"?>
<Types xmlns="http://schemas.openxmlformats.org/package/2006/content-types">
  <Default Extension="jpeg" ContentType="image/jpeg"/>
  <Default Extension="JPG" ContentType="image/.jpg"/>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619" r:id="rId3"/>
    <p:sldId id="618" r:id="rId5"/>
    <p:sldId id="552" r:id="rId6"/>
    <p:sldId id="553" r:id="rId7"/>
    <p:sldId id="554" r:id="rId8"/>
    <p:sldId id="555" r:id="rId9"/>
    <p:sldId id="556" r:id="rId10"/>
    <p:sldId id="557" r:id="rId11"/>
    <p:sldId id="558" r:id="rId12"/>
    <p:sldId id="559" r:id="rId13"/>
    <p:sldId id="560" r:id="rId14"/>
    <p:sldId id="561" r:id="rId15"/>
    <p:sldId id="409" r:id="rId16"/>
    <p:sldId id="396" r:id="rId17"/>
    <p:sldId id="257" r:id="rId18"/>
    <p:sldId id="258" r:id="rId19"/>
    <p:sldId id="259" r:id="rId20"/>
    <p:sldId id="565" r:id="rId21"/>
    <p:sldId id="260" r:id="rId22"/>
    <p:sldId id="261" r:id="rId23"/>
    <p:sldId id="262" r:id="rId24"/>
    <p:sldId id="263" r:id="rId25"/>
    <p:sldId id="264" r:id="rId26"/>
    <p:sldId id="568" r:id="rId27"/>
    <p:sldId id="392" r:id="rId28"/>
    <p:sldId id="569" r:id="rId29"/>
    <p:sldId id="570" r:id="rId30"/>
    <p:sldId id="571" r:id="rId31"/>
    <p:sldId id="614" r:id="rId32"/>
    <p:sldId id="572" r:id="rId33"/>
    <p:sldId id="617" r:id="rId34"/>
    <p:sldId id="615" r:id="rId35"/>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42" userDrawn="1">
          <p15:clr>
            <a:srgbClr val="A4A3A4"/>
          </p15:clr>
        </p15:guide>
        <p15:guide id="2" pos="28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BDC7"/>
    <a:srgbClr val="FF70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p:restoredTop sz="94660"/>
  </p:normalViewPr>
  <p:slideViewPr>
    <p:cSldViewPr snapToGrid="0" showGuides="1">
      <p:cViewPr varScale="1">
        <p:scale>
          <a:sx n="87" d="100"/>
          <a:sy n="87" d="100"/>
        </p:scale>
        <p:origin x="-485" y="-82"/>
      </p:cViewPr>
      <p:guideLst>
        <p:guide orient="horz" pos="2142"/>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defRPr sz="1200" noProof="1">
                <a:latin typeface="Calibri" panose="020F050202020403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defRPr sz="1200" noProof="1" smtClean="0">
                <a:latin typeface="+mn-lt"/>
                <a:ea typeface="+mn-ea"/>
              </a:defRPr>
            </a:lvl1pPr>
          </a:lstStyle>
          <a:p>
            <a:pPr>
              <a:defRPr/>
            </a:pPr>
            <a:fld id="{CEFEAF27-3D73-4C43-BC4C-1EA2EF0058A8}" type="datetimeFigureOut">
              <a:rPr lang="zh-CN" altLang="en-US"/>
            </a:fld>
            <a:endParaRPr lang="zh-CN" altLang="en-US"/>
          </a:p>
        </p:txBody>
      </p:sp>
      <p:sp>
        <p:nvSpPr>
          <p:cNvPr id="14340" name="幻灯片图像占位符 3"/>
          <p:cNvSpPr>
            <a:spLocks noGrp="1" noRot="1" noChangeAspect="1"/>
          </p:cNvSpPr>
          <p:nvPr>
            <p:ph type="sldImg"/>
          </p:nvPr>
        </p:nvSpPr>
        <p:spPr bwMode="auto">
          <a:xfrm>
            <a:off x="685800" y="1143000"/>
            <a:ext cx="5486400" cy="3086100"/>
          </a:xfrm>
          <a:prstGeom prst="rect">
            <a:avLst/>
          </a:prstGeom>
          <a:noFill/>
          <a:ln w="12700">
            <a:solidFill>
              <a:srgbClr val="000000"/>
            </a:solidFill>
            <a:round/>
          </a:ln>
        </p:spPr>
      </p:sp>
      <p:sp>
        <p:nvSpPr>
          <p:cNvPr id="2053" name="备注占位符 4"/>
          <p:cNvSpPr>
            <a:spLocks noGrp="1"/>
          </p:cNvSpPr>
          <p:nvPr>
            <p:ph type="body" sz="quarter"/>
          </p:nvPr>
        </p:nvSpPr>
        <p:spPr>
          <a:xfrm>
            <a:off x="685800" y="4400550"/>
            <a:ext cx="5486400" cy="3600450"/>
          </a:xfrm>
          <a:prstGeom prst="rect">
            <a:avLst/>
          </a:prstGeom>
          <a:noFill/>
          <a:ln w="9525">
            <a:noFill/>
          </a:ln>
        </p:spPr>
        <p:txBody>
          <a:bodyPr lIns="91440" tIns="45720" rIns="91440" bIns="45720" anchor="t"/>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defRPr sz="1200" noProof="1">
                <a:latin typeface="Calibri" panose="020F050202020403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defRPr sz="1200" noProof="1" smtClean="0">
                <a:latin typeface="+mn-lt"/>
                <a:ea typeface="+mn-ea"/>
              </a:defRPr>
            </a:lvl1pPr>
          </a:lstStyle>
          <a:p>
            <a:pPr>
              <a:defRPr/>
            </a:pPr>
            <a:fld id="{728CB165-468F-4DA1-8092-373B21469D2D}" type="slidenum">
              <a:rPr lang="zh-CN" altLang="en-US"/>
            </a:fld>
            <a:endParaRPr lang="zh-CN" altLang="en-US"/>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6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ea typeface="宋体" panose="02010600030101010101" pitchFamily="2" charset="-122"/>
            </a:endParaRPr>
          </a:p>
        </p:txBody>
      </p:sp>
      <p:sp>
        <p:nvSpPr>
          <p:cNvPr id="4096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2600">
                <a:solidFill>
                  <a:srgbClr val="6699FF"/>
                </a:solidFill>
                <a:latin typeface="Times New Roman" panose="02020603050405020304" pitchFamily="18" charset="0"/>
                <a:ea typeface="黑体" panose="02010609060101010101" pitchFamily="49" charset="-122"/>
              </a:defRPr>
            </a:lvl1pPr>
            <a:lvl2pPr marL="742950" indent="-285750">
              <a:defRPr sz="2600">
                <a:solidFill>
                  <a:srgbClr val="6699FF"/>
                </a:solidFill>
                <a:latin typeface="Times New Roman" panose="02020603050405020304" pitchFamily="18" charset="0"/>
                <a:ea typeface="黑体" panose="02010609060101010101" pitchFamily="49" charset="-122"/>
              </a:defRPr>
            </a:lvl2pPr>
            <a:lvl3pPr marL="1143000" indent="-228600">
              <a:defRPr sz="2600">
                <a:solidFill>
                  <a:srgbClr val="6699FF"/>
                </a:solidFill>
                <a:latin typeface="Times New Roman" panose="02020603050405020304" pitchFamily="18" charset="0"/>
                <a:ea typeface="黑体" panose="02010609060101010101" pitchFamily="49" charset="-122"/>
              </a:defRPr>
            </a:lvl3pPr>
            <a:lvl4pPr marL="1600200" indent="-228600">
              <a:defRPr sz="2600">
                <a:solidFill>
                  <a:srgbClr val="6699FF"/>
                </a:solidFill>
                <a:latin typeface="Times New Roman" panose="02020603050405020304" pitchFamily="18" charset="0"/>
                <a:ea typeface="黑体" panose="02010609060101010101" pitchFamily="49" charset="-122"/>
              </a:defRPr>
            </a:lvl4pPr>
            <a:lvl5pPr marL="2057400" indent="-228600">
              <a:defRPr sz="2600">
                <a:solidFill>
                  <a:srgbClr val="6699FF"/>
                </a:solidFill>
                <a:latin typeface="Times New Roman" panose="02020603050405020304" pitchFamily="18" charset="0"/>
                <a:ea typeface="黑体" panose="02010609060101010101" pitchFamily="49" charset="-122"/>
              </a:defRPr>
            </a:lvl5pPr>
            <a:lvl6pPr marL="25146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6pPr>
            <a:lvl7pPr marL="29718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7pPr>
            <a:lvl8pPr marL="34290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8pPr>
            <a:lvl9pPr marL="3886200" indent="-228600" eaLnBrk="0" fontAlgn="base" hangingPunct="0">
              <a:lnSpc>
                <a:spcPct val="110000"/>
              </a:lnSpc>
              <a:spcBef>
                <a:spcPct val="0"/>
              </a:spcBef>
              <a:spcAft>
                <a:spcPct val="0"/>
              </a:spcAft>
              <a:defRPr sz="2600">
                <a:solidFill>
                  <a:srgbClr val="6699FF"/>
                </a:solidFill>
                <a:latin typeface="Times New Roman" panose="02020603050405020304" pitchFamily="18" charset="0"/>
                <a:ea typeface="黑体" panose="02010609060101010101" pitchFamily="49" charset="-122"/>
              </a:defRPr>
            </a:lvl9pPr>
          </a:lstStyle>
          <a:p>
            <a:fld id="{FF8907A5-A783-485A-80FF-FB6ACF78B875}" type="slidenum">
              <a:rPr lang="en-US" altLang="zh-CN" sz="1200" smtClean="0"/>
            </a:fld>
            <a:endParaRPr lang="en-US" altLang="zh-CN"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幻灯片图像占位符 1"/>
          <p:cNvSpPr>
            <a:spLocks noGrp="1" noRot="1" noChangeAspect="1" noTextEdit="1"/>
          </p:cNvSpPr>
          <p:nvPr>
            <p:ph type="sldImg"/>
          </p:nvPr>
        </p:nvSpPr>
        <p:spPr>
          <a:xfrm>
            <a:off x="685800" y="1143000"/>
            <a:ext cx="5486400" cy="3086100"/>
          </a:xfrm>
          <a:extLst>
            <a:ext uri="{91240B29-F687-4F45-9708-019B960494DF}">
              <a14:hiddenLine xmlns:a14="http://schemas.microsoft.com/office/drawing/2010/main" w="9525">
                <a:solidFill>
                  <a:srgbClr val="000000"/>
                </a:solidFill>
                <a:miter lim="800000"/>
                <a:headEnd type="none" w="med" len="med"/>
                <a:tailEnd type="none" w="med" len="med"/>
              </a14:hiddenLine>
            </a:ext>
          </a:extLst>
        </p:spPr>
      </p:sp>
      <p:sp>
        <p:nvSpPr>
          <p:cNvPr id="44035" name="备注占位符 2"/>
          <p:cNvSpPr>
            <a:spLocks noGrp="1"/>
          </p:cNvSpPr>
          <p:nvPr>
            <p:ph type="body"/>
          </p:nvPr>
        </p:nvSpPr>
        <p:spPr>
          <a:xfrm>
            <a:off x="685800" y="4400550"/>
            <a:ext cx="5486400" cy="3600450"/>
          </a:xfrm>
          <a:noFill/>
          <a:ln>
            <a:solidFill>
              <a:srgbClr val="000000"/>
            </a:solidFill>
          </a:ln>
          <a:extLst>
            <a:ext uri="{909E8E84-426E-40DD-AFC4-6F175D3DCCD1}">
              <a14:hiddenFill xmlns:a14="http://schemas.microsoft.com/office/drawing/2010/main">
                <a:solidFill>
                  <a:srgbClr val="FFFFFF"/>
                </a:solidFill>
              </a14:hiddenFill>
            </a:ext>
          </a:extLst>
        </p:spPr>
        <p:txBody>
          <a:bodyPr anchor="t"/>
          <a:lstStyle/>
          <a:p>
            <a:pPr eaLnBrk="1" hangingPunct="1">
              <a:spcBef>
                <a:spcPct val="0"/>
              </a:spcBef>
            </a:pPr>
            <a:endParaRPr lang="zh-CN" altLang="en-US"/>
          </a:p>
        </p:txBody>
      </p:sp>
      <p:sp>
        <p:nvSpPr>
          <p:cNvPr id="24579" name="灯片编号占位符 3"/>
          <p:cNvSpPr txBox="1">
            <a:spLocks noGrp="1"/>
          </p:cNvSpPr>
          <p:nvPr/>
        </p:nvSpPr>
        <p:spPr bwMode="auto">
          <a:xfrm>
            <a:off x="3884613" y="8685213"/>
            <a:ext cx="2971800" cy="458787"/>
          </a:xfrm>
          <a:prstGeom prst="rect">
            <a:avLst/>
          </a:prstGeom>
          <a:noFill/>
          <a:ln>
            <a:miter lim="800000"/>
          </a:ln>
        </p:spPr>
        <p:txBody>
          <a:bodyPr anchor="b"/>
          <a:lstStyle/>
          <a:p>
            <a:pPr algn="r">
              <a:buFontTx/>
              <a:buNone/>
              <a:defRPr/>
            </a:pPr>
            <a:fld id="{BCFA488B-1798-43D6-AE56-BBAADF5DE4A2}" type="slidenum">
              <a:rPr lang="en-US" altLang="en-US" sz="1200" noProof="1">
                <a:latin typeface="+mn-lt"/>
              </a:rPr>
            </a:fld>
            <a:endParaRPr lang="en-US" altLang="en-US" sz="1200" noProof="1">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幻灯片图像占位符 1"/>
          <p:cNvSpPr>
            <a:spLocks noGrp="1" noRot="1" noChangeAspect="1" noTextEdit="1"/>
          </p:cNvSpPr>
          <p:nvPr>
            <p:ph type="sldImg"/>
          </p:nvPr>
        </p:nvSpPr>
        <p:spPr>
          <a:xfrm>
            <a:off x="1371600" y="1143000"/>
            <a:ext cx="4114800" cy="3086100"/>
          </a:xfrm>
        </p:spPr>
      </p:sp>
      <p:sp>
        <p:nvSpPr>
          <p:cNvPr id="45059" name="备注占位符 2"/>
          <p:cNvSpPr>
            <a:spLocks noGrp="1"/>
          </p:cNvSpPr>
          <p:nvPr>
            <p:ph type="body" idx="1"/>
          </p:nvPr>
        </p:nvSpPr>
        <p:spPr>
          <a:xfrm>
            <a:off x="685800" y="4400550"/>
            <a:ext cx="5486400" cy="3600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endParaRPr lang="zh-CN" altLang="en-US"/>
          </a:p>
        </p:txBody>
      </p:sp>
      <p:sp>
        <p:nvSpPr>
          <p:cNvPr id="4" name="灯片编号占位符 3"/>
          <p:cNvSpPr txBox="1">
            <a:spLocks noGrp="1"/>
          </p:cNvSpPr>
          <p:nvPr/>
        </p:nvSpPr>
        <p:spPr>
          <a:xfrm>
            <a:off x="3884613" y="8685213"/>
            <a:ext cx="2971800" cy="458787"/>
          </a:xfrm>
          <a:prstGeom prst="rect">
            <a:avLst/>
          </a:prstGeom>
          <a:noFill/>
        </p:spPr>
        <p:txBody>
          <a:bodyPr anchor="b"/>
          <a:lstStyle/>
          <a:p>
            <a:pPr algn="r">
              <a:buFontTx/>
              <a:buNone/>
              <a:defRPr/>
            </a:pPr>
            <a:fld id="{C65DC836-972D-4CB9-9713-463616454E0D}" type="slidenum">
              <a:rPr lang="en-US" sz="1200" noProof="1">
                <a:latin typeface="+mn-lt"/>
                <a:ea typeface="+mn-ea"/>
              </a:rPr>
            </a:fld>
            <a:endParaRPr lang="en-US" sz="1200" noProof="1">
              <a:latin typeface="+mn-lt"/>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F2F39CC5-5C07-47D6-A6A1-9C271312E145}"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FE1A5BE9-4565-40C5-89F5-DDCA9125B76B}"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E057B14C-C1CB-4396-AC74-669B8B34525E}"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13BD7286-F7F1-4D5B-824A-6D5846131C40}"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noProof="1"/>
              <a:t>Click to edit Master title style</a:t>
            </a:r>
            <a:endParaRPr lang="en-US" noProof="1"/>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1"/>
              <a:t>Click to edit Master subtitle style</a:t>
            </a:r>
            <a:endParaRPr lang="en-US" noProof="1"/>
          </a:p>
        </p:txBody>
      </p:sp>
      <p:sp>
        <p:nvSpPr>
          <p:cNvPr id="4" name="日期占位符 3"/>
          <p:cNvSpPr>
            <a:spLocks noGrp="1"/>
          </p:cNvSpPr>
          <p:nvPr>
            <p:ph type="dt" sz="half" idx="10"/>
          </p:nvPr>
        </p:nvSpPr>
        <p:spPr/>
        <p:txBody>
          <a:bodyPr/>
          <a:lstStyle>
            <a:lvl1pPr>
              <a:defRPr/>
            </a:lvl1pPr>
          </a:lstStyle>
          <a:p>
            <a:pPr>
              <a:defRPr/>
            </a:pPr>
            <a:fld id="{4EB62841-6B1C-47D6-B3A4-E6926F66C428}"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EF2637D-7CC2-41FA-9F2C-8EE76E4B840F}" type="slidenum">
              <a:rPr lang="zh-CN" altLang="en-US"/>
            </a:fld>
            <a:endParaRPr lang="zh-CN" alt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endParaRPr lang="en-US" noProof="1"/>
          </a:p>
        </p:txBody>
      </p:sp>
      <p:sp>
        <p:nvSpPr>
          <p:cNvPr id="3" name="Content Placeholder 2"/>
          <p:cNvSpPr>
            <a:spLocks noGrp="1"/>
          </p:cNvSpPr>
          <p:nvPr>
            <p:ph idx="1"/>
          </p:nvPr>
        </p:nvSpPr>
        <p:spPr/>
        <p:txBody>
          <a:bodyPr/>
          <a:lstStyle/>
          <a:p>
            <a:pPr lvl="0"/>
            <a:r>
              <a:rPr lang="en-US" noProof="1"/>
              <a:t>Click to 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日期占位符 3"/>
          <p:cNvSpPr>
            <a:spLocks noGrp="1"/>
          </p:cNvSpPr>
          <p:nvPr>
            <p:ph type="dt" sz="half" idx="10"/>
          </p:nvPr>
        </p:nvSpPr>
        <p:spPr/>
        <p:txBody>
          <a:bodyPr/>
          <a:lstStyle>
            <a:lvl1pPr>
              <a:defRPr/>
            </a:lvl1pPr>
          </a:lstStyle>
          <a:p>
            <a:pPr>
              <a:defRPr/>
            </a:pPr>
            <a:fld id="{03176CCF-6483-4085-81D0-2C996B9478DB}"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E3C60C1C-2947-4F0C-9247-99C707B7FFC8}" type="slidenum">
              <a:rPr lang="zh-CN" altLang="en-US"/>
            </a:fld>
            <a:endParaRPr lang="zh-CN" alt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060BDED9-97F6-4B70-B373-F77676672637}"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E8D76A3-5B72-44A9-AFBC-492B907AFD3B}"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32E33D29-2D7C-4083-B6E2-17D6792181C7}"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EC03B0E-801E-49F2-A3D4-44FD96477D81}"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838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6172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337768A4-04CE-44BD-B417-F18BDA38FE07}"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0BAC704-26D2-4372-BD58-AAC768838D03}"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1186774" y="1778438"/>
            <a:ext cx="4873574"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1186774" y="2665379"/>
            <a:ext cx="4873574" cy="3524284"/>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6256938" y="1778438"/>
            <a:ext cx="4897576" cy="823912"/>
          </a:xfrm>
        </p:spPr>
        <p:txBody>
          <a:bodyPr anchor="ctr"/>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256938" y="2665379"/>
            <a:ext cx="4897576" cy="3524284"/>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3"/>
          <p:cNvSpPr>
            <a:spLocks noGrp="1"/>
          </p:cNvSpPr>
          <p:nvPr>
            <p:ph type="dt" sz="half" idx="10"/>
          </p:nvPr>
        </p:nvSpPr>
        <p:spPr/>
        <p:txBody>
          <a:bodyPr/>
          <a:lstStyle>
            <a:lvl1pPr>
              <a:defRPr/>
            </a:lvl1pPr>
          </a:lstStyle>
          <a:p>
            <a:pPr>
              <a:defRPr/>
            </a:pPr>
            <a:fld id="{568E5869-B146-48DC-9756-B7AA3FCAE533}" type="datetimeFigureOut">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E48FEB13-BD4C-4DEF-979F-D2823BF14800}"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3"/>
          <p:cNvSpPr>
            <a:spLocks noGrp="1"/>
          </p:cNvSpPr>
          <p:nvPr>
            <p:ph type="dt" sz="half" idx="10"/>
          </p:nvPr>
        </p:nvSpPr>
        <p:spPr/>
        <p:txBody>
          <a:bodyPr/>
          <a:lstStyle>
            <a:lvl1pPr>
              <a:defRPr/>
            </a:lvl1pPr>
          </a:lstStyle>
          <a:p>
            <a:pPr>
              <a:defRPr/>
            </a:pPr>
            <a:fld id="{0D3E6AF8-A837-4ED4-BAD0-6669E5A05E03}"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D024AEAF-A0AE-4251-8986-EDC183B937EB}"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D88C1908-C54B-4093-A579-D4ED8233AF33}"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96E59B51-A644-4D17-A169-71B1E3CFA8B1}"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0"/>
          </p:nvPr>
        </p:nvSpPr>
        <p:spPr/>
        <p:txBody>
          <a:bodyPr/>
          <a:lstStyle>
            <a:lvl1pPr>
              <a:defRPr/>
            </a:lvl1pPr>
          </a:lstStyle>
          <a:p>
            <a:pPr>
              <a:defRPr/>
            </a:pPr>
            <a:fld id="{B460C5DF-16DC-4E0B-A37D-C6B792943F64}"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C603326-FDB8-4ACF-BE26-38B399D86DED}"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lstStyle>
            <a:lvl1pPr>
              <a:defRPr/>
            </a:lvl1pPr>
          </a:lstStyle>
          <a:p>
            <a:pPr>
              <a:defRPr/>
            </a:pPr>
            <a:fld id="{40B94447-9F1F-4E86-AE2D-63C27EAF6DBA}"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D0A3F02-3104-44BB-8E54-624EEB3E91AE}"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单击此处编辑母版标题样式</a:t>
            </a:r>
            <a:endParaRPr lang="zh-CN" altLang="en-US"/>
          </a:p>
        </p:txBody>
      </p:sp>
      <p:sp>
        <p:nvSpPr>
          <p:cNvPr id="1027" name="文本占位符 2"/>
          <p:cNvSpPr>
            <a:spLocks noGrp="1"/>
          </p:cNvSpPr>
          <p:nvPr>
            <p:ph type="body"/>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a:defRPr/>
            </a:pPr>
            <a:fld id="{CB16AD44-3082-4239-87C0-7DCA04E54515}" type="datetimeFigureOut">
              <a:rPr lang="zh-CN" altLang="en-US"/>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latin typeface="Calibri" panose="020F0502020204030204" pitchFamily="34" charset="0"/>
                <a:ea typeface="宋体" panose="02010600030101010101" pitchFamily="2" charset="-122"/>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a:defRPr/>
            </a:pPr>
            <a:fld id="{6A4FFDFD-E3B4-4E20-A3D3-292935DF56A9}"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2.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jpeg"/><Relationship Id="rId1" Type="http://schemas.openxmlformats.org/officeDocument/2006/relationships/image" Target="../media/image10.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2.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9.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0FFC0F28-587E-4132-A394-B2DE7D61BEC2}" type="slidenum">
              <a:rPr lang="en-US" smtClean="0"/>
            </a:fld>
            <a:endParaRPr lang="en-US"/>
          </a:p>
        </p:txBody>
      </p:sp>
      <p:sp>
        <p:nvSpPr>
          <p:cNvPr id="7" name="Title 2"/>
          <p:cNvSpPr txBox="1">
            <a:spLocks noChangeArrowheads="1"/>
          </p:cNvSpPr>
          <p:nvPr/>
        </p:nvSpPr>
        <p:spPr bwMode="auto">
          <a:xfrm>
            <a:off x="3119967" y="1536701"/>
            <a:ext cx="6144684"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000" rIns="36000" anchor="b"/>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lnSpc>
                <a:spcPct val="90000"/>
              </a:lnSpc>
              <a:buFont typeface="Arial" panose="020B0604020202020204" pitchFamily="34" charset="0"/>
              <a:buNone/>
            </a:pPr>
            <a:r>
              <a:rPr lang="zh-CN" altLang="en-US" sz="4800" b="1" dirty="0">
                <a:latin typeface="华文隶书" panose="02010800040101010101" pitchFamily="2" charset="-122"/>
                <a:ea typeface="华文隶书" panose="02010800040101010101" pitchFamily="2" charset="-122"/>
              </a:rPr>
              <a:t>财务管理实务</a:t>
            </a:r>
            <a:endParaRPr lang="zh-CN" altLang="en-US" sz="4800" b="1" dirty="0">
              <a:latin typeface="华文隶书" panose="02010800040101010101" pitchFamily="2" charset="-122"/>
              <a:ea typeface="华文隶书" panose="02010800040101010101" pitchFamily="2" charset="-122"/>
            </a:endParaRPr>
          </a:p>
        </p:txBody>
      </p:sp>
      <p:sp>
        <p:nvSpPr>
          <p:cNvPr id="9" name="矩形 1"/>
          <p:cNvSpPr>
            <a:spLocks noChangeArrowheads="1"/>
          </p:cNvSpPr>
          <p:nvPr/>
        </p:nvSpPr>
        <p:spPr bwMode="auto">
          <a:xfrm>
            <a:off x="3945540" y="2775988"/>
            <a:ext cx="44935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4800" b="1" dirty="0" smtClean="0">
                <a:latin typeface="华文隶书" panose="02010800040101010101" pitchFamily="2" charset="-122"/>
                <a:ea typeface="华文隶书" panose="02010800040101010101" pitchFamily="2" charset="-122"/>
              </a:rPr>
              <a:t>项目二筹资管理</a:t>
            </a:r>
            <a:endParaRPr lang="zh-CN" altLang="en-US" sz="4800" b="1" dirty="0">
              <a:latin typeface="华文隶书" panose="02010800040101010101" pitchFamily="2" charset="-122"/>
              <a:ea typeface="华文隶书" panose="02010800040101010101" pitchFamily="2" charset="-122"/>
            </a:endParaRPr>
          </a:p>
        </p:txBody>
      </p:sp>
      <p:pic>
        <p:nvPicPr>
          <p:cNvPr id="11" name="图片 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3011145" y="2775988"/>
            <a:ext cx="16584084" cy="621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1051985" y="1047750"/>
            <a:ext cx="104013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zh-CN" altLang="en-US" sz="2600">
                <a:solidFill>
                  <a:srgbClr val="000000"/>
                </a:solidFill>
                <a:latin typeface="微软雅黑" panose="020B0503020204020204" pitchFamily="34" charset="-122"/>
                <a:ea typeface="微软雅黑" panose="020B0503020204020204" pitchFamily="34" charset="-122"/>
              </a:rPr>
              <a:t>按</a:t>
            </a:r>
            <a:r>
              <a:rPr lang="zh-CN" altLang="en-US" sz="2600">
                <a:solidFill>
                  <a:srgbClr val="FF3300"/>
                </a:solidFill>
                <a:latin typeface="微软雅黑" panose="020B0503020204020204" pitchFamily="34" charset="-122"/>
                <a:ea typeface="微软雅黑" panose="020B0503020204020204" pitchFamily="34" charset="-122"/>
              </a:rPr>
              <a:t>是否通过金融机构</a:t>
            </a:r>
            <a:r>
              <a:rPr lang="zh-CN" altLang="en-US" sz="2600">
                <a:solidFill>
                  <a:srgbClr val="000000"/>
                </a:solidFill>
                <a:latin typeface="微软雅黑" panose="020B0503020204020204" pitchFamily="34" charset="-122"/>
                <a:ea typeface="微软雅黑" panose="020B0503020204020204" pitchFamily="34" charset="-122"/>
              </a:rPr>
              <a:t>可以划分为直接筹资与间接筹资。</a:t>
            </a:r>
            <a:endParaRPr lang="zh-CN" altLang="en-US" sz="2600">
              <a:solidFill>
                <a:srgbClr val="000000"/>
              </a:solidFill>
              <a:latin typeface="微软雅黑" panose="020B0503020204020204" pitchFamily="34" charset="-122"/>
              <a:ea typeface="微软雅黑" panose="020B0503020204020204" pitchFamily="34" charset="-122"/>
            </a:endParaRPr>
          </a:p>
        </p:txBody>
      </p:sp>
      <p:sp>
        <p:nvSpPr>
          <p:cNvPr id="34" name="Text Box 4"/>
          <p:cNvSpPr txBox="1">
            <a:spLocks noChangeArrowheads="1"/>
          </p:cNvSpPr>
          <p:nvPr/>
        </p:nvSpPr>
        <p:spPr bwMode="auto">
          <a:xfrm>
            <a:off x="3464984" y="198438"/>
            <a:ext cx="4862882" cy="677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600">
                <a:latin typeface="微软雅黑" panose="020B0503020204020204" pitchFamily="34" charset="-122"/>
                <a:ea typeface="微软雅黑" panose="020B0503020204020204" pitchFamily="34" charset="-122"/>
                <a:sym typeface="微软雅黑" panose="020B0503020204020204" pitchFamily="34" charset="-122"/>
              </a:rPr>
              <a:t>（三）直接与间接筹资</a:t>
            </a:r>
            <a:endParaRPr lang="zh-CN" altLang="zh-CN" sz="36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5" name="Line 6"/>
          <p:cNvSpPr>
            <a:spLocks noChangeShapeType="1"/>
          </p:cNvSpPr>
          <p:nvPr/>
        </p:nvSpPr>
        <p:spPr bwMode="auto">
          <a:xfrm>
            <a:off x="0" y="482600"/>
            <a:ext cx="36999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36" name="Line 7"/>
          <p:cNvSpPr>
            <a:spLocks noChangeShapeType="1"/>
          </p:cNvSpPr>
          <p:nvPr/>
        </p:nvSpPr>
        <p:spPr bwMode="auto">
          <a:xfrm flipV="1">
            <a:off x="8180918" y="436563"/>
            <a:ext cx="3958167"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517127" name="文本框 517126"/>
          <p:cNvSpPr txBox="1">
            <a:spLocks noChangeArrowheads="1"/>
          </p:cNvSpPr>
          <p:nvPr/>
        </p:nvSpPr>
        <p:spPr bwMode="auto">
          <a:xfrm>
            <a:off x="3591984" y="4132264"/>
            <a:ext cx="2216149" cy="427037"/>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银行借款</a:t>
            </a:r>
            <a:endParaRPr lang="zh-CN" altLang="en-US" sz="2200">
              <a:latin typeface="微软雅黑" panose="020B0503020204020204" pitchFamily="34" charset="-122"/>
              <a:ea typeface="微软雅黑" panose="020B0503020204020204" pitchFamily="34" charset="-122"/>
            </a:endParaRPr>
          </a:p>
        </p:txBody>
      </p:sp>
      <p:sp>
        <p:nvSpPr>
          <p:cNvPr id="517130" name="文本框 517129"/>
          <p:cNvSpPr txBox="1">
            <a:spLocks noChangeArrowheads="1"/>
          </p:cNvSpPr>
          <p:nvPr/>
        </p:nvSpPr>
        <p:spPr bwMode="auto">
          <a:xfrm>
            <a:off x="5128685" y="2052638"/>
            <a:ext cx="2211916" cy="4318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吸收投资</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517131" name="文本框 517130"/>
          <p:cNvSpPr txBox="1">
            <a:spLocks noChangeArrowheads="1"/>
          </p:cNvSpPr>
          <p:nvPr/>
        </p:nvSpPr>
        <p:spPr bwMode="auto">
          <a:xfrm>
            <a:off x="5107518" y="2593975"/>
            <a:ext cx="2214033" cy="4318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发行股票</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517134" name="文本框 517133"/>
          <p:cNvSpPr txBox="1">
            <a:spLocks noChangeArrowheads="1"/>
          </p:cNvSpPr>
          <p:nvPr/>
        </p:nvSpPr>
        <p:spPr bwMode="auto">
          <a:xfrm>
            <a:off x="3647018" y="5329238"/>
            <a:ext cx="2214033" cy="43180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融资租赁</a:t>
            </a:r>
            <a:endParaRPr lang="zh-CN" altLang="en-US" sz="2200">
              <a:latin typeface="微软雅黑" panose="020B0503020204020204" pitchFamily="34" charset="-122"/>
              <a:ea typeface="微软雅黑" panose="020B0503020204020204" pitchFamily="34" charset="-122"/>
            </a:endParaRPr>
          </a:p>
        </p:txBody>
      </p:sp>
      <p:sp>
        <p:nvSpPr>
          <p:cNvPr id="176140" name="文本框 517134"/>
          <p:cNvSpPr txBox="1">
            <a:spLocks noChangeArrowheads="1"/>
          </p:cNvSpPr>
          <p:nvPr/>
        </p:nvSpPr>
        <p:spPr bwMode="auto">
          <a:xfrm>
            <a:off x="5107517" y="3133725"/>
            <a:ext cx="3172883" cy="427038"/>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利用留存收益</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2" name="右箭头 1"/>
          <p:cNvSpPr/>
          <p:nvPr/>
        </p:nvSpPr>
        <p:spPr>
          <a:xfrm>
            <a:off x="7541684" y="2195514"/>
            <a:ext cx="980016" cy="17462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
        <p:nvSpPr>
          <p:cNvPr id="5" name="右箭头 4"/>
          <p:cNvSpPr/>
          <p:nvPr/>
        </p:nvSpPr>
        <p:spPr>
          <a:xfrm>
            <a:off x="7541684" y="2665414"/>
            <a:ext cx="982133" cy="174625"/>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
        <p:nvSpPr>
          <p:cNvPr id="28" name="圆角矩形 27"/>
          <p:cNvSpPr/>
          <p:nvPr/>
        </p:nvSpPr>
        <p:spPr>
          <a:xfrm>
            <a:off x="8790517" y="2128839"/>
            <a:ext cx="821267" cy="2497137"/>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直接筹资</a:t>
            </a:r>
            <a:endParaRPr lang="zh-CN" altLang="en-US" sz="2400" b="1" noProof="1">
              <a:latin typeface="微软雅黑" panose="020B0503020204020204" pitchFamily="34" charset="-122"/>
              <a:ea typeface="微软雅黑" panose="020B0503020204020204" pitchFamily="34" charset="-122"/>
            </a:endParaRPr>
          </a:p>
        </p:txBody>
      </p:sp>
      <p:sp>
        <p:nvSpPr>
          <p:cNvPr id="8" name="左箭头 7"/>
          <p:cNvSpPr/>
          <p:nvPr/>
        </p:nvSpPr>
        <p:spPr>
          <a:xfrm>
            <a:off x="2618318" y="4132263"/>
            <a:ext cx="941916" cy="215900"/>
          </a:xfrm>
          <a:prstGeom prst="leftArrow">
            <a:avLst/>
          </a:prstGeom>
          <a:solidFill>
            <a:srgbClr val="FFCC99"/>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
        <p:nvSpPr>
          <p:cNvPr id="10" name="圆角矩形 9"/>
          <p:cNvSpPr/>
          <p:nvPr/>
        </p:nvSpPr>
        <p:spPr>
          <a:xfrm>
            <a:off x="1729317" y="3521075"/>
            <a:ext cx="821267" cy="237490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间接筹资</a:t>
            </a:r>
            <a:endParaRPr lang="zh-CN" altLang="en-US" sz="2400" b="1" noProof="1">
              <a:latin typeface="微软雅黑" panose="020B0503020204020204" pitchFamily="34" charset="-122"/>
              <a:ea typeface="微软雅黑" panose="020B0503020204020204" pitchFamily="34" charset="-122"/>
            </a:endParaRPr>
          </a:p>
        </p:txBody>
      </p:sp>
      <p:sp>
        <p:nvSpPr>
          <p:cNvPr id="21" name="左箭头 20"/>
          <p:cNvSpPr/>
          <p:nvPr/>
        </p:nvSpPr>
        <p:spPr>
          <a:xfrm>
            <a:off x="2702984" y="5492750"/>
            <a:ext cx="939800" cy="215900"/>
          </a:xfrm>
          <a:prstGeom prst="leftArrow">
            <a:avLst/>
          </a:prstGeom>
          <a:solidFill>
            <a:srgbClr val="FFCC99"/>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anim calcmode="lin" valueType="num">
                                      <p:cBhvr>
                                        <p:cTn id="8" dur="1000" fill="hold"/>
                                        <p:tgtEl>
                                          <p:spTgt spid="34"/>
                                        </p:tgtEl>
                                        <p:attrNameLst>
                                          <p:attrName>ppt_x</p:attrName>
                                        </p:attrNameLst>
                                      </p:cBhvr>
                                      <p:tavLst>
                                        <p:tav tm="0">
                                          <p:val>
                                            <p:strVal val="#ppt_x"/>
                                          </p:val>
                                        </p:tav>
                                        <p:tav tm="100000">
                                          <p:val>
                                            <p:strVal val="#ppt_x"/>
                                          </p:val>
                                        </p:tav>
                                      </p:tavLst>
                                    </p:anim>
                                    <p:anim calcmode="lin" valueType="num">
                                      <p:cBhvr>
                                        <p:cTn id="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anim calcmode="lin" valueType="num">
                                      <p:cBhvr>
                                        <p:cTn id="14" dur="500" fill="hold"/>
                                        <p:tgtEl>
                                          <p:spTgt spid="36"/>
                                        </p:tgtEl>
                                        <p:attrNameLst>
                                          <p:attrName>ppt_x</p:attrName>
                                        </p:attrNameLst>
                                      </p:cBhvr>
                                      <p:tavLst>
                                        <p:tav tm="0">
                                          <p:val>
                                            <p:strVal val="0-#ppt_w/2"/>
                                          </p:val>
                                        </p:tav>
                                        <p:tav tm="100000">
                                          <p:val>
                                            <p:strVal val="#ppt_x"/>
                                          </p:val>
                                        </p:tav>
                                      </p:tavLst>
                                    </p:anim>
                                    <p:anim calcmode="lin" valueType="num">
                                      <p:cBhvr>
                                        <p:cTn id="15"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7410"/>
                                        </p:tgtEl>
                                        <p:attrNameLst>
                                          <p:attrName>style.visibility</p:attrName>
                                        </p:attrNameLst>
                                      </p:cBhvr>
                                      <p:to>
                                        <p:strVal val="visible"/>
                                      </p:to>
                                    </p:set>
                                    <p:anim calcmode="lin" valueType="num">
                                      <p:cBhvr>
                                        <p:cTn id="20" dur="1" fill="hold"/>
                                        <p:tgtEl>
                                          <p:spTgt spid="17410"/>
                                        </p:tgtEl>
                                      </p:cBhvr>
                                    </p:anim>
                                  </p:childTnLst>
                                </p:cTn>
                              </p:par>
                            </p:childTnLst>
                          </p:cTn>
                        </p:par>
                        <p:par>
                          <p:cTn id="21" fill="hold">
                            <p:stCondLst>
                              <p:cond delay="0"/>
                            </p:stCondLst>
                            <p:childTnLst>
                              <p:par>
                                <p:cTn id="22" presetID="2" presetClass="entr" presetSubtype="2" fill="hold" grpId="0" nodeType="afterEffect">
                                  <p:stCondLst>
                                    <p:cond delay="0"/>
                                  </p:stCondLst>
                                  <p:childTnLst>
                                    <p:set>
                                      <p:cBhvr>
                                        <p:cTn id="23" dur="1" fill="hold">
                                          <p:stCondLst>
                                            <p:cond delay="0"/>
                                          </p:stCondLst>
                                        </p:cTn>
                                        <p:tgtEl>
                                          <p:spTgt spid="35"/>
                                        </p:tgtEl>
                                        <p:attrNameLst>
                                          <p:attrName>style.visibility</p:attrName>
                                        </p:attrNameLst>
                                      </p:cBhvr>
                                      <p:to>
                                        <p:strVal val="visible"/>
                                      </p:to>
                                    </p:set>
                                    <p:anim calcmode="lin" valueType="num">
                                      <p:cBhvr>
                                        <p:cTn id="24" dur="500" fill="hold"/>
                                        <p:tgtEl>
                                          <p:spTgt spid="35"/>
                                        </p:tgtEl>
                                        <p:attrNameLst>
                                          <p:attrName>ppt_x</p:attrName>
                                        </p:attrNameLst>
                                      </p:cBhvr>
                                      <p:tavLst>
                                        <p:tav tm="0">
                                          <p:val>
                                            <p:strVal val="1+#ppt_w/2"/>
                                          </p:val>
                                        </p:tav>
                                        <p:tav tm="100000">
                                          <p:val>
                                            <p:strVal val="#ppt_x"/>
                                          </p:val>
                                        </p:tav>
                                      </p:tavLst>
                                    </p:anim>
                                    <p:anim calcmode="lin" valueType="num">
                                      <p:cBhvr>
                                        <p:cTn id="25" dur="500" fill="hold"/>
                                        <p:tgtEl>
                                          <p:spTgt spid="35"/>
                                        </p:tgtEl>
                                        <p:attrNameLst>
                                          <p:attrName>ppt_y</p:attrName>
                                        </p:attrNameLst>
                                      </p:cBhvr>
                                      <p:tavLst>
                                        <p:tav tm="0">
                                          <p:val>
                                            <p:strVal val="#ppt_y"/>
                                          </p:val>
                                        </p:tav>
                                        <p:tav tm="100000">
                                          <p:val>
                                            <p:strVal val="#ppt_y"/>
                                          </p:val>
                                        </p:tav>
                                      </p:tavLst>
                                    </p:anim>
                                  </p:childTnLst>
                                </p:cTn>
                              </p:par>
                              <p:par>
                                <p:cTn id="26" presetID="2" presetClass="entr" presetSubtype="1" fill="hold" grpId="0" nodeType="withEffect">
                                  <p:stCondLst>
                                    <p:cond delay="0"/>
                                  </p:stCondLst>
                                  <p:childTnLst>
                                    <p:set>
                                      <p:cBhvr>
                                        <p:cTn id="27" dur="1" fill="hold">
                                          <p:stCondLst>
                                            <p:cond delay="0"/>
                                          </p:stCondLst>
                                        </p:cTn>
                                        <p:tgtEl>
                                          <p:spTgt spid="517127"/>
                                        </p:tgtEl>
                                        <p:attrNameLst>
                                          <p:attrName>style.visibility</p:attrName>
                                        </p:attrNameLst>
                                      </p:cBhvr>
                                      <p:to>
                                        <p:strVal val="visible"/>
                                      </p:to>
                                    </p:set>
                                    <p:anim calcmode="lin" valueType="num">
                                      <p:cBhvr>
                                        <p:cTn id="28" dur="500" fill="hold"/>
                                        <p:tgtEl>
                                          <p:spTgt spid="517127"/>
                                        </p:tgtEl>
                                        <p:attrNameLst>
                                          <p:attrName>ppt_x</p:attrName>
                                        </p:attrNameLst>
                                      </p:cBhvr>
                                      <p:tavLst>
                                        <p:tav tm="0">
                                          <p:val>
                                            <p:strVal val="#ppt_x"/>
                                          </p:val>
                                        </p:tav>
                                        <p:tav tm="100000">
                                          <p:val>
                                            <p:strVal val="#ppt_x"/>
                                          </p:val>
                                        </p:tav>
                                      </p:tavLst>
                                    </p:anim>
                                    <p:anim calcmode="lin" valueType="num">
                                      <p:cBhvr>
                                        <p:cTn id="29" dur="500" fill="hold"/>
                                        <p:tgtEl>
                                          <p:spTgt spid="517127"/>
                                        </p:tgtEl>
                                        <p:attrNameLst>
                                          <p:attrName>ppt_y</p:attrName>
                                        </p:attrNameLst>
                                      </p:cBhvr>
                                      <p:tavLst>
                                        <p:tav tm="0">
                                          <p:val>
                                            <p:strVal val="0-#ppt_h/2"/>
                                          </p:val>
                                        </p:tav>
                                        <p:tav tm="100000">
                                          <p:val>
                                            <p:strVal val="#ppt_y"/>
                                          </p:val>
                                        </p:tav>
                                      </p:tavLst>
                                    </p:anim>
                                  </p:childTnLst>
                                </p:cTn>
                              </p:par>
                              <p:par>
                                <p:cTn id="30" presetID="2" presetClass="entr" presetSubtype="1" fill="hold" grpId="0" nodeType="withEffect">
                                  <p:stCondLst>
                                    <p:cond delay="0"/>
                                  </p:stCondLst>
                                  <p:childTnLst>
                                    <p:set>
                                      <p:cBhvr>
                                        <p:cTn id="31" dur="1" fill="hold">
                                          <p:stCondLst>
                                            <p:cond delay="0"/>
                                          </p:stCondLst>
                                        </p:cTn>
                                        <p:tgtEl>
                                          <p:spTgt spid="517130"/>
                                        </p:tgtEl>
                                        <p:attrNameLst>
                                          <p:attrName>style.visibility</p:attrName>
                                        </p:attrNameLst>
                                      </p:cBhvr>
                                      <p:to>
                                        <p:strVal val="visible"/>
                                      </p:to>
                                    </p:set>
                                    <p:anim calcmode="lin" valueType="num">
                                      <p:cBhvr>
                                        <p:cTn id="32" dur="500" fill="hold"/>
                                        <p:tgtEl>
                                          <p:spTgt spid="517130"/>
                                        </p:tgtEl>
                                        <p:attrNameLst>
                                          <p:attrName>ppt_x</p:attrName>
                                        </p:attrNameLst>
                                      </p:cBhvr>
                                      <p:tavLst>
                                        <p:tav tm="0">
                                          <p:val>
                                            <p:strVal val="#ppt_x"/>
                                          </p:val>
                                        </p:tav>
                                        <p:tav tm="100000">
                                          <p:val>
                                            <p:strVal val="#ppt_x"/>
                                          </p:val>
                                        </p:tav>
                                      </p:tavLst>
                                    </p:anim>
                                    <p:anim calcmode="lin" valueType="num">
                                      <p:cBhvr>
                                        <p:cTn id="33" dur="500" fill="hold"/>
                                        <p:tgtEl>
                                          <p:spTgt spid="517130"/>
                                        </p:tgtEl>
                                        <p:attrNameLst>
                                          <p:attrName>ppt_y</p:attrName>
                                        </p:attrNameLst>
                                      </p:cBhvr>
                                      <p:tavLst>
                                        <p:tav tm="0">
                                          <p:val>
                                            <p:strVal val="0-#ppt_h/2"/>
                                          </p:val>
                                        </p:tav>
                                        <p:tav tm="100000">
                                          <p:val>
                                            <p:strVal val="#ppt_y"/>
                                          </p:val>
                                        </p:tav>
                                      </p:tavLst>
                                    </p:anim>
                                  </p:childTnLst>
                                </p:cTn>
                              </p:par>
                              <p:par>
                                <p:cTn id="34" presetID="2" presetClass="entr" presetSubtype="1" fill="hold" grpId="0" nodeType="withEffect">
                                  <p:stCondLst>
                                    <p:cond delay="0"/>
                                  </p:stCondLst>
                                  <p:childTnLst>
                                    <p:set>
                                      <p:cBhvr>
                                        <p:cTn id="35" dur="1" fill="hold">
                                          <p:stCondLst>
                                            <p:cond delay="0"/>
                                          </p:stCondLst>
                                        </p:cTn>
                                        <p:tgtEl>
                                          <p:spTgt spid="517131"/>
                                        </p:tgtEl>
                                        <p:attrNameLst>
                                          <p:attrName>style.visibility</p:attrName>
                                        </p:attrNameLst>
                                      </p:cBhvr>
                                      <p:to>
                                        <p:strVal val="visible"/>
                                      </p:to>
                                    </p:set>
                                    <p:anim calcmode="lin" valueType="num">
                                      <p:cBhvr>
                                        <p:cTn id="36" dur="500" fill="hold"/>
                                        <p:tgtEl>
                                          <p:spTgt spid="517131"/>
                                        </p:tgtEl>
                                        <p:attrNameLst>
                                          <p:attrName>ppt_x</p:attrName>
                                        </p:attrNameLst>
                                      </p:cBhvr>
                                      <p:tavLst>
                                        <p:tav tm="0">
                                          <p:val>
                                            <p:strVal val="#ppt_x"/>
                                          </p:val>
                                        </p:tav>
                                        <p:tav tm="100000">
                                          <p:val>
                                            <p:strVal val="#ppt_x"/>
                                          </p:val>
                                        </p:tav>
                                      </p:tavLst>
                                    </p:anim>
                                    <p:anim calcmode="lin" valueType="num">
                                      <p:cBhvr>
                                        <p:cTn id="37" dur="500" fill="hold"/>
                                        <p:tgtEl>
                                          <p:spTgt spid="517131"/>
                                        </p:tgtEl>
                                        <p:attrNameLst>
                                          <p:attrName>ppt_y</p:attrName>
                                        </p:attrNameLst>
                                      </p:cBhvr>
                                      <p:tavLst>
                                        <p:tav tm="0">
                                          <p:val>
                                            <p:strVal val="0-#ppt_h/2"/>
                                          </p:val>
                                        </p:tav>
                                        <p:tav tm="100000">
                                          <p:val>
                                            <p:strVal val="#ppt_y"/>
                                          </p:val>
                                        </p:tav>
                                      </p:tavLst>
                                    </p:anim>
                                  </p:childTnLst>
                                </p:cTn>
                              </p:par>
                              <p:par>
                                <p:cTn id="38" presetID="2" presetClass="entr" presetSubtype="1" fill="hold" grpId="0" nodeType="withEffect">
                                  <p:stCondLst>
                                    <p:cond delay="0"/>
                                  </p:stCondLst>
                                  <p:childTnLst>
                                    <p:set>
                                      <p:cBhvr>
                                        <p:cTn id="39" dur="1" fill="hold">
                                          <p:stCondLst>
                                            <p:cond delay="0"/>
                                          </p:stCondLst>
                                        </p:cTn>
                                        <p:tgtEl>
                                          <p:spTgt spid="517134"/>
                                        </p:tgtEl>
                                        <p:attrNameLst>
                                          <p:attrName>style.visibility</p:attrName>
                                        </p:attrNameLst>
                                      </p:cBhvr>
                                      <p:to>
                                        <p:strVal val="visible"/>
                                      </p:to>
                                    </p:set>
                                    <p:anim calcmode="lin" valueType="num">
                                      <p:cBhvr>
                                        <p:cTn id="40" dur="500" fill="hold"/>
                                        <p:tgtEl>
                                          <p:spTgt spid="517134"/>
                                        </p:tgtEl>
                                        <p:attrNameLst>
                                          <p:attrName>ppt_x</p:attrName>
                                        </p:attrNameLst>
                                      </p:cBhvr>
                                      <p:tavLst>
                                        <p:tav tm="0">
                                          <p:val>
                                            <p:strVal val="#ppt_x"/>
                                          </p:val>
                                        </p:tav>
                                        <p:tav tm="100000">
                                          <p:val>
                                            <p:strVal val="#ppt_x"/>
                                          </p:val>
                                        </p:tav>
                                      </p:tavLst>
                                    </p:anim>
                                    <p:anim calcmode="lin" valueType="num">
                                      <p:cBhvr>
                                        <p:cTn id="41" dur="500" fill="hold"/>
                                        <p:tgtEl>
                                          <p:spTgt spid="517134"/>
                                        </p:tgtEl>
                                        <p:attrNameLst>
                                          <p:attrName>ppt_y</p:attrName>
                                        </p:attrNameLst>
                                      </p:cBhvr>
                                      <p:tavLst>
                                        <p:tav tm="0">
                                          <p:val>
                                            <p:strVal val="0-#ppt_h/2"/>
                                          </p:val>
                                        </p:tav>
                                        <p:tav tm="100000">
                                          <p:val>
                                            <p:strVal val="#ppt_y"/>
                                          </p:val>
                                        </p:tav>
                                      </p:tavLst>
                                    </p:anim>
                                  </p:childTnLst>
                                </p:cTn>
                              </p:par>
                              <p:par>
                                <p:cTn id="42" presetID="2" presetClass="entr" presetSubtype="1" fill="hold" grpId="0" nodeType="withEffect">
                                  <p:stCondLst>
                                    <p:cond delay="0"/>
                                  </p:stCondLst>
                                  <p:childTnLst>
                                    <p:set>
                                      <p:cBhvr>
                                        <p:cTn id="43" dur="1" fill="hold">
                                          <p:stCondLst>
                                            <p:cond delay="0"/>
                                          </p:stCondLst>
                                        </p:cTn>
                                        <p:tgtEl>
                                          <p:spTgt spid="176140"/>
                                        </p:tgtEl>
                                        <p:attrNameLst>
                                          <p:attrName>style.visibility</p:attrName>
                                        </p:attrNameLst>
                                      </p:cBhvr>
                                      <p:to>
                                        <p:strVal val="visible"/>
                                      </p:to>
                                    </p:set>
                                    <p:anim calcmode="lin" valueType="num">
                                      <p:cBhvr>
                                        <p:cTn id="44" dur="500" fill="hold"/>
                                        <p:tgtEl>
                                          <p:spTgt spid="176140"/>
                                        </p:tgtEl>
                                        <p:attrNameLst>
                                          <p:attrName>ppt_x</p:attrName>
                                        </p:attrNameLst>
                                      </p:cBhvr>
                                      <p:tavLst>
                                        <p:tav tm="0">
                                          <p:val>
                                            <p:strVal val="#ppt_x"/>
                                          </p:val>
                                        </p:tav>
                                        <p:tav tm="100000">
                                          <p:val>
                                            <p:strVal val="#ppt_x"/>
                                          </p:val>
                                        </p:tav>
                                      </p:tavLst>
                                    </p:anim>
                                    <p:anim calcmode="lin" valueType="num">
                                      <p:cBhvr>
                                        <p:cTn id="45" dur="500" fill="hold"/>
                                        <p:tgtEl>
                                          <p:spTgt spid="176140"/>
                                        </p:tgtEl>
                                        <p:attrNameLst>
                                          <p:attrName>ppt_y</p:attrName>
                                        </p:attrNameLst>
                                      </p:cBhvr>
                                      <p:tavLst>
                                        <p:tav tm="0">
                                          <p:val>
                                            <p:strVal val="0-#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2"/>
                                        </p:tgtEl>
                                        <p:attrNameLst>
                                          <p:attrName>style.visibility</p:attrName>
                                        </p:attrNameLst>
                                      </p:cBhvr>
                                      <p:to>
                                        <p:strVal val="visible"/>
                                      </p:to>
                                    </p:set>
                                    <p:anim calcmode="lin" valueType="num">
                                      <p:cBhvr>
                                        <p:cTn id="50" dur="500" fill="hold"/>
                                        <p:tgtEl>
                                          <p:spTgt spid="2"/>
                                        </p:tgtEl>
                                        <p:attrNameLst>
                                          <p:attrName>ppt_x</p:attrName>
                                        </p:attrNameLst>
                                      </p:cBhvr>
                                      <p:tavLst>
                                        <p:tav tm="0">
                                          <p:val>
                                            <p:strVal val="0-#ppt_w/2"/>
                                          </p:val>
                                        </p:tav>
                                        <p:tav tm="100000">
                                          <p:val>
                                            <p:strVal val="#ppt_x"/>
                                          </p:val>
                                        </p:tav>
                                      </p:tavLst>
                                    </p:anim>
                                    <p:anim calcmode="lin" valueType="num">
                                      <p:cBhvr>
                                        <p:cTn id="51" dur="500" fill="hold"/>
                                        <p:tgtEl>
                                          <p:spTgt spid="2"/>
                                        </p:tgtEl>
                                        <p:attrNameLst>
                                          <p:attrName>ppt_y</p:attrName>
                                        </p:attrNameLst>
                                      </p:cBhvr>
                                      <p:tavLst>
                                        <p:tav tm="0">
                                          <p:val>
                                            <p:strVal val="#ppt_y"/>
                                          </p:val>
                                        </p:tav>
                                        <p:tav tm="100000">
                                          <p:val>
                                            <p:strVal val="#ppt_y"/>
                                          </p:val>
                                        </p:tav>
                                      </p:tavLst>
                                    </p:anim>
                                  </p:childTnLst>
                                </p:cTn>
                              </p:par>
                              <p:par>
                                <p:cTn id="52" presetID="2" presetClass="entr" presetSubtype="8" fill="hold" grpId="0" nodeType="withEffect">
                                  <p:stCondLst>
                                    <p:cond delay="0"/>
                                  </p:stCondLst>
                                  <p:childTnLst>
                                    <p:set>
                                      <p:cBhvr>
                                        <p:cTn id="53" dur="1" fill="hold">
                                          <p:stCondLst>
                                            <p:cond delay="0"/>
                                          </p:stCondLst>
                                        </p:cTn>
                                        <p:tgtEl>
                                          <p:spTgt spid="5"/>
                                        </p:tgtEl>
                                        <p:attrNameLst>
                                          <p:attrName>style.visibility</p:attrName>
                                        </p:attrNameLst>
                                      </p:cBhvr>
                                      <p:to>
                                        <p:strVal val="visible"/>
                                      </p:to>
                                    </p:set>
                                    <p:anim calcmode="lin" valueType="num">
                                      <p:cBhvr>
                                        <p:cTn id="54" dur="500" fill="hold"/>
                                        <p:tgtEl>
                                          <p:spTgt spid="5"/>
                                        </p:tgtEl>
                                        <p:attrNameLst>
                                          <p:attrName>ppt_x</p:attrName>
                                        </p:attrNameLst>
                                      </p:cBhvr>
                                      <p:tavLst>
                                        <p:tav tm="0">
                                          <p:val>
                                            <p:strVal val="0-#ppt_w/2"/>
                                          </p:val>
                                        </p:tav>
                                        <p:tav tm="100000">
                                          <p:val>
                                            <p:strVal val="#ppt_x"/>
                                          </p:val>
                                        </p:tav>
                                      </p:tavLst>
                                    </p:anim>
                                    <p:anim calcmode="lin" valueType="num">
                                      <p:cBhvr>
                                        <p:cTn id="5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checkerboard(across)">
                                      <p:cBhvr>
                                        <p:cTn id="60" dur="1000"/>
                                        <p:tgtEl>
                                          <p:spTgt spid="28"/>
                                        </p:tgtEl>
                                      </p:cBhvr>
                                    </p:animEffect>
                                  </p:childTnLst>
                                </p:cTn>
                              </p:par>
                            </p:childTnLst>
                          </p:cTn>
                        </p:par>
                      </p:childTnLst>
                    </p:cTn>
                  </p:par>
                  <p:par>
                    <p:cTn id="61" fill="hold">
                      <p:stCondLst>
                        <p:cond delay="indefinite"/>
                      </p:stCondLst>
                      <p:childTnLst>
                        <p:par>
                          <p:cTn id="62" fill="hold">
                            <p:stCondLst>
                              <p:cond delay="0"/>
                            </p:stCondLst>
                            <p:childTnLst>
                              <p:par>
                                <p:cTn id="63" presetID="2" presetClass="entr" presetSubtype="2" fill="hold" grpId="0" nodeType="clickEffect">
                                  <p:stCondLst>
                                    <p:cond delay="0"/>
                                  </p:stCondLst>
                                  <p:childTnLst>
                                    <p:set>
                                      <p:cBhvr>
                                        <p:cTn id="64" dur="1" fill="hold">
                                          <p:stCondLst>
                                            <p:cond delay="0"/>
                                          </p:stCondLst>
                                        </p:cTn>
                                        <p:tgtEl>
                                          <p:spTgt spid="8"/>
                                        </p:tgtEl>
                                        <p:attrNameLst>
                                          <p:attrName>style.visibility</p:attrName>
                                        </p:attrNameLst>
                                      </p:cBhvr>
                                      <p:to>
                                        <p:strVal val="visible"/>
                                      </p:to>
                                    </p:set>
                                    <p:anim calcmode="lin" valueType="num">
                                      <p:cBhvr>
                                        <p:cTn id="65" dur="500" fill="hold"/>
                                        <p:tgtEl>
                                          <p:spTgt spid="8"/>
                                        </p:tgtEl>
                                        <p:attrNameLst>
                                          <p:attrName>ppt_x</p:attrName>
                                        </p:attrNameLst>
                                      </p:cBhvr>
                                      <p:tavLst>
                                        <p:tav tm="0">
                                          <p:val>
                                            <p:strVal val="1+#ppt_w/2"/>
                                          </p:val>
                                        </p:tav>
                                        <p:tav tm="100000">
                                          <p:val>
                                            <p:strVal val="#ppt_x"/>
                                          </p:val>
                                        </p:tav>
                                      </p:tavLst>
                                    </p:anim>
                                    <p:anim calcmode="lin" valueType="num">
                                      <p:cBhvr>
                                        <p:cTn id="66"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checkerboard(across)">
                                      <p:cBhvr>
                                        <p:cTn id="71" dur="1000"/>
                                        <p:tgtEl>
                                          <p:spTgt spid="10"/>
                                        </p:tgtEl>
                                      </p:cBhvr>
                                    </p:animEffect>
                                  </p:childTnLst>
                                </p:cTn>
                              </p:par>
                            </p:childTnLst>
                          </p:cTn>
                        </p:par>
                      </p:childTnLst>
                    </p:cTn>
                  </p:par>
                  <p:par>
                    <p:cTn id="72" fill="hold">
                      <p:stCondLst>
                        <p:cond delay="indefinite"/>
                      </p:stCondLst>
                      <p:childTnLst>
                        <p:par>
                          <p:cTn id="73" fill="hold">
                            <p:stCondLst>
                              <p:cond delay="0"/>
                            </p:stCondLst>
                            <p:childTnLst>
                              <p:par>
                                <p:cTn id="74" presetID="2" presetClass="entr" presetSubtype="2"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p:cTn id="76" dur="500" fill="hold"/>
                                        <p:tgtEl>
                                          <p:spTgt spid="21"/>
                                        </p:tgtEl>
                                        <p:attrNameLst>
                                          <p:attrName>ppt_x</p:attrName>
                                        </p:attrNameLst>
                                      </p:cBhvr>
                                      <p:tavLst>
                                        <p:tav tm="0">
                                          <p:val>
                                            <p:strVal val="1+#ppt_w/2"/>
                                          </p:val>
                                        </p:tav>
                                        <p:tav tm="100000">
                                          <p:val>
                                            <p:strVal val="#ppt_x"/>
                                          </p:val>
                                        </p:tav>
                                      </p:tavLst>
                                    </p:anim>
                                    <p:anim calcmode="lin" valueType="num">
                                      <p:cBhvr>
                                        <p:cTn id="77"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34" grpId="0" bldLvl="0" animBg="1"/>
      <p:bldP spid="35" grpId="0" animBg="1"/>
      <p:bldP spid="36" grpId="0" animBg="1"/>
      <p:bldP spid="517127" grpId="0" bldLvl="0" animBg="1"/>
      <p:bldP spid="517130" grpId="0" bldLvl="0" animBg="1"/>
      <p:bldP spid="517131" grpId="0" bldLvl="0" animBg="1"/>
      <p:bldP spid="517134" grpId="0" bldLvl="0" animBg="1"/>
      <p:bldP spid="176140" grpId="0" bldLvl="0" animBg="1"/>
      <p:bldP spid="2" grpId="0" bldLvl="0" animBg="1"/>
      <p:bldP spid="5" grpId="0" bldLvl="0" animBg="1"/>
      <p:bldP spid="28" grpId="0" bldLvl="0" animBg="1"/>
      <p:bldP spid="8" grpId="0" bldLvl="0" animBg="1"/>
      <p:bldP spid="10" grpId="0" bldLvl="0" animBg="1"/>
      <p:bldP spid="21"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229785" y="1855788"/>
            <a:ext cx="8843433" cy="435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7155" name="Text Box 5"/>
          <p:cNvSpPr txBox="1">
            <a:spLocks noChangeArrowheads="1"/>
          </p:cNvSpPr>
          <p:nvPr/>
        </p:nvSpPr>
        <p:spPr bwMode="auto">
          <a:xfrm>
            <a:off x="381000" y="800101"/>
            <a:ext cx="1169458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zh-CN" altLang="en-US" sz="2400">
                <a:solidFill>
                  <a:srgbClr val="000000"/>
                </a:solidFill>
                <a:latin typeface="微软雅黑" panose="020B0503020204020204" pitchFamily="34" charset="-122"/>
                <a:ea typeface="微软雅黑" panose="020B0503020204020204" pitchFamily="34" charset="-122"/>
              </a:rPr>
              <a:t>按</a:t>
            </a:r>
            <a:r>
              <a:rPr lang="zh-CN" altLang="en-US" sz="2400">
                <a:solidFill>
                  <a:srgbClr val="FF3300"/>
                </a:solidFill>
                <a:latin typeface="微软雅黑" panose="020B0503020204020204" pitchFamily="34" charset="-122"/>
                <a:ea typeface="微软雅黑" panose="020B0503020204020204" pitchFamily="34" charset="-122"/>
              </a:rPr>
              <a:t>资金的来源范围</a:t>
            </a:r>
            <a:r>
              <a:rPr lang="zh-CN" altLang="en-US" sz="2400">
                <a:solidFill>
                  <a:srgbClr val="000000"/>
                </a:solidFill>
                <a:latin typeface="微软雅黑" panose="020B0503020204020204" pitchFamily="34" charset="-122"/>
                <a:ea typeface="微软雅黑" panose="020B0503020204020204" pitchFamily="34" charset="-122"/>
              </a:rPr>
              <a:t>不同，企业筹资可以分为内部筹资和外部筹资。</a:t>
            </a:r>
            <a:endParaRPr lang="zh-CN" altLang="en-US" sz="2400">
              <a:solidFill>
                <a:srgbClr val="000000"/>
              </a:solidFill>
              <a:latin typeface="微软雅黑" panose="020B0503020204020204" pitchFamily="34" charset="-122"/>
              <a:ea typeface="微软雅黑" panose="020B0503020204020204" pitchFamily="34" charset="-122"/>
            </a:endParaRPr>
          </a:p>
        </p:txBody>
      </p:sp>
      <p:sp>
        <p:nvSpPr>
          <p:cNvPr id="34" name="Text Box 4"/>
          <p:cNvSpPr txBox="1">
            <a:spLocks noChangeArrowheads="1"/>
          </p:cNvSpPr>
          <p:nvPr/>
        </p:nvSpPr>
        <p:spPr bwMode="auto">
          <a:xfrm>
            <a:off x="3750734" y="184150"/>
            <a:ext cx="4349751"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200">
                <a:latin typeface="微软雅黑" panose="020B0503020204020204" pitchFamily="34" charset="-122"/>
                <a:ea typeface="微软雅黑" panose="020B0503020204020204" pitchFamily="34" charset="-122"/>
                <a:sym typeface="微软雅黑" panose="020B0503020204020204" pitchFamily="34" charset="-122"/>
              </a:rPr>
              <a:t>（四）内部与外部筹资</a:t>
            </a:r>
            <a:endParaRPr lang="zh-CN" altLang="zh-CN" sz="32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5" name="Line 6"/>
          <p:cNvSpPr>
            <a:spLocks noChangeShapeType="1"/>
          </p:cNvSpPr>
          <p:nvPr/>
        </p:nvSpPr>
        <p:spPr bwMode="auto">
          <a:xfrm>
            <a:off x="0" y="482600"/>
            <a:ext cx="36999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36" name="Line 7"/>
          <p:cNvSpPr>
            <a:spLocks noChangeShapeType="1"/>
          </p:cNvSpPr>
          <p:nvPr/>
        </p:nvSpPr>
        <p:spPr bwMode="auto">
          <a:xfrm flipV="1">
            <a:off x="8373533" y="436563"/>
            <a:ext cx="3702051"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32"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735F5F9E-3779-42FD-A9E6-C21A32228E7F}"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
        <p:nvSpPr>
          <p:cNvPr id="517126" name="文本框 517125"/>
          <p:cNvSpPr txBox="1">
            <a:spLocks noChangeArrowheads="1"/>
          </p:cNvSpPr>
          <p:nvPr/>
        </p:nvSpPr>
        <p:spPr bwMode="auto">
          <a:xfrm>
            <a:off x="6678085" y="4984750"/>
            <a:ext cx="13335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商业信用</a:t>
            </a:r>
            <a:endParaRPr lang="zh-CN" altLang="en-US" sz="2200">
              <a:latin typeface="微软雅黑" panose="020B0503020204020204" pitchFamily="34" charset="-122"/>
              <a:ea typeface="微软雅黑" panose="020B0503020204020204" pitchFamily="34" charset="-122"/>
            </a:endParaRPr>
          </a:p>
        </p:txBody>
      </p:sp>
      <p:sp>
        <p:nvSpPr>
          <p:cNvPr id="517127" name="文本框 517126"/>
          <p:cNvSpPr txBox="1">
            <a:spLocks noChangeArrowheads="1"/>
          </p:cNvSpPr>
          <p:nvPr/>
        </p:nvSpPr>
        <p:spPr bwMode="auto">
          <a:xfrm>
            <a:off x="5871634" y="4029076"/>
            <a:ext cx="1361017"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银行借款</a:t>
            </a:r>
            <a:endParaRPr lang="zh-CN" altLang="en-US" sz="2200">
              <a:latin typeface="微软雅黑" panose="020B0503020204020204" pitchFamily="34" charset="-122"/>
              <a:ea typeface="微软雅黑" panose="020B0503020204020204" pitchFamily="34" charset="-122"/>
            </a:endParaRPr>
          </a:p>
        </p:txBody>
      </p:sp>
      <p:sp>
        <p:nvSpPr>
          <p:cNvPr id="517130" name="文本框 517129"/>
          <p:cNvSpPr txBox="1">
            <a:spLocks noChangeArrowheads="1"/>
          </p:cNvSpPr>
          <p:nvPr/>
        </p:nvSpPr>
        <p:spPr bwMode="auto">
          <a:xfrm>
            <a:off x="6028267" y="2967038"/>
            <a:ext cx="132926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吸收投资</a:t>
            </a:r>
            <a:endParaRPr lang="zh-CN" altLang="en-US" sz="2200">
              <a:latin typeface="微软雅黑" panose="020B0503020204020204" pitchFamily="34" charset="-122"/>
              <a:ea typeface="微软雅黑" panose="020B0503020204020204" pitchFamily="34" charset="-122"/>
            </a:endParaRPr>
          </a:p>
        </p:txBody>
      </p:sp>
      <p:sp>
        <p:nvSpPr>
          <p:cNvPr id="517131" name="文本框 517130"/>
          <p:cNvSpPr txBox="1">
            <a:spLocks noChangeArrowheads="1"/>
          </p:cNvSpPr>
          <p:nvPr/>
        </p:nvSpPr>
        <p:spPr bwMode="auto">
          <a:xfrm>
            <a:off x="7167033" y="3317876"/>
            <a:ext cx="14732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发行股票</a:t>
            </a:r>
            <a:endParaRPr lang="zh-CN" altLang="en-US" sz="2200">
              <a:latin typeface="微软雅黑" panose="020B0503020204020204" pitchFamily="34" charset="-122"/>
              <a:ea typeface="微软雅黑" panose="020B0503020204020204" pitchFamily="34" charset="-122"/>
            </a:endParaRPr>
          </a:p>
        </p:txBody>
      </p:sp>
      <p:sp>
        <p:nvSpPr>
          <p:cNvPr id="517132" name="文本框 517131"/>
          <p:cNvSpPr txBox="1">
            <a:spLocks noChangeArrowheads="1"/>
          </p:cNvSpPr>
          <p:nvPr/>
        </p:nvSpPr>
        <p:spPr bwMode="auto">
          <a:xfrm>
            <a:off x="5941484" y="4513263"/>
            <a:ext cx="13462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发行债券</a:t>
            </a:r>
            <a:endParaRPr lang="zh-CN" altLang="en-US" sz="2200">
              <a:latin typeface="微软雅黑" panose="020B0503020204020204" pitchFamily="34" charset="-122"/>
              <a:ea typeface="微软雅黑" panose="020B0503020204020204" pitchFamily="34" charset="-122"/>
            </a:endParaRPr>
          </a:p>
        </p:txBody>
      </p:sp>
      <p:sp>
        <p:nvSpPr>
          <p:cNvPr id="517134" name="文本框 517133"/>
          <p:cNvSpPr txBox="1">
            <a:spLocks noChangeArrowheads="1"/>
          </p:cNvSpPr>
          <p:nvPr/>
        </p:nvSpPr>
        <p:spPr bwMode="auto">
          <a:xfrm>
            <a:off x="7209367" y="4141788"/>
            <a:ext cx="134831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融资租赁</a:t>
            </a:r>
            <a:endParaRPr lang="zh-CN" altLang="en-US" sz="2200">
              <a:latin typeface="微软雅黑" panose="020B0503020204020204" pitchFamily="34" charset="-122"/>
              <a:ea typeface="微软雅黑" panose="020B0503020204020204" pitchFamily="34" charset="-122"/>
            </a:endParaRPr>
          </a:p>
        </p:txBody>
      </p:sp>
      <p:sp>
        <p:nvSpPr>
          <p:cNvPr id="177166" name="文本框 517134"/>
          <p:cNvSpPr txBox="1">
            <a:spLocks noChangeArrowheads="1"/>
          </p:cNvSpPr>
          <p:nvPr/>
        </p:nvSpPr>
        <p:spPr bwMode="auto">
          <a:xfrm>
            <a:off x="1229785" y="3189289"/>
            <a:ext cx="226483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留存收益</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28" name="圆角矩形 27"/>
          <p:cNvSpPr/>
          <p:nvPr/>
        </p:nvSpPr>
        <p:spPr>
          <a:xfrm>
            <a:off x="4025901" y="3125789"/>
            <a:ext cx="1555751" cy="51752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solidFill>
                  <a:schemeClr val="tx1"/>
                </a:solidFill>
                <a:latin typeface="微软雅黑" panose="020B0503020204020204" pitchFamily="34" charset="-122"/>
                <a:ea typeface="微软雅黑" panose="020B0503020204020204" pitchFamily="34" charset="-122"/>
              </a:rPr>
              <a:t>外部筹资</a:t>
            </a:r>
            <a:endParaRPr lang="zh-CN" altLang="en-US" sz="2400" b="1" noProof="1">
              <a:solidFill>
                <a:schemeClr val="tx1"/>
              </a:solidFill>
              <a:latin typeface="微软雅黑" panose="020B0503020204020204" pitchFamily="34" charset="-122"/>
              <a:ea typeface="微软雅黑" panose="020B0503020204020204" pitchFamily="34" charset="-122"/>
            </a:endParaRPr>
          </a:p>
        </p:txBody>
      </p:sp>
      <p:sp>
        <p:nvSpPr>
          <p:cNvPr id="10" name="圆角矩形 9"/>
          <p:cNvSpPr/>
          <p:nvPr/>
        </p:nvSpPr>
        <p:spPr>
          <a:xfrm>
            <a:off x="1229784" y="2497139"/>
            <a:ext cx="2250016" cy="58737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内部筹资</a:t>
            </a:r>
            <a:endParaRPr lang="zh-CN" altLang="en-US" sz="2400" b="1" noProof="1">
              <a:latin typeface="微软雅黑" panose="020B0503020204020204" pitchFamily="34" charset="-122"/>
              <a:ea typeface="微软雅黑" panose="020B0503020204020204" pitchFamily="34" charset="-122"/>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anim calcmode="lin" valueType="num">
                                      <p:cBhvr>
                                        <p:cTn id="8" dur="1000" fill="hold"/>
                                        <p:tgtEl>
                                          <p:spTgt spid="34"/>
                                        </p:tgtEl>
                                        <p:attrNameLst>
                                          <p:attrName>ppt_x</p:attrName>
                                        </p:attrNameLst>
                                      </p:cBhvr>
                                      <p:tavLst>
                                        <p:tav tm="0">
                                          <p:val>
                                            <p:strVal val="#ppt_x"/>
                                          </p:val>
                                        </p:tav>
                                        <p:tav tm="100000">
                                          <p:val>
                                            <p:strVal val="#ppt_x"/>
                                          </p:val>
                                        </p:tav>
                                      </p:tavLst>
                                    </p:anim>
                                    <p:anim calcmode="lin" valueType="num">
                                      <p:cBhvr>
                                        <p:cTn id="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anim calcmode="lin" valueType="num">
                                      <p:cBhvr>
                                        <p:cTn id="14" dur="500" fill="hold"/>
                                        <p:tgtEl>
                                          <p:spTgt spid="36"/>
                                        </p:tgtEl>
                                        <p:attrNameLst>
                                          <p:attrName>ppt_x</p:attrName>
                                        </p:attrNameLst>
                                      </p:cBhvr>
                                      <p:tavLst>
                                        <p:tav tm="0">
                                          <p:val>
                                            <p:strVal val="0-#ppt_w/2"/>
                                          </p:val>
                                        </p:tav>
                                        <p:tav tm="100000">
                                          <p:val>
                                            <p:strVal val="#ppt_x"/>
                                          </p:val>
                                        </p:tav>
                                      </p:tavLst>
                                    </p:anim>
                                    <p:anim calcmode="lin" valueType="num">
                                      <p:cBhvr>
                                        <p:cTn id="15"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77155"/>
                                        </p:tgtEl>
                                        <p:attrNameLst>
                                          <p:attrName>style.visibility</p:attrName>
                                        </p:attrNameLst>
                                      </p:cBhvr>
                                      <p:to>
                                        <p:strVal val="visible"/>
                                      </p:to>
                                    </p:set>
                                    <p:anim calcmode="lin" valueType="num">
                                      <p:cBhvr>
                                        <p:cTn id="20" dur="1" fill="hold"/>
                                        <p:tgtEl>
                                          <p:spTgt spid="177155"/>
                                        </p:tgtEl>
                                      </p:cBhvr>
                                    </p:anim>
                                  </p:childTnLst>
                                </p:cTn>
                              </p:par>
                            </p:childTnLst>
                          </p:cTn>
                        </p:par>
                        <p:par>
                          <p:cTn id="21" fill="hold">
                            <p:stCondLst>
                              <p:cond delay="0"/>
                            </p:stCondLst>
                            <p:childTnLst>
                              <p:par>
                                <p:cTn id="22" presetID="2" presetClass="entr" presetSubtype="2" fill="hold" grpId="0" nodeType="afterEffect">
                                  <p:stCondLst>
                                    <p:cond delay="0"/>
                                  </p:stCondLst>
                                  <p:childTnLst>
                                    <p:set>
                                      <p:cBhvr>
                                        <p:cTn id="23" dur="1" fill="hold">
                                          <p:stCondLst>
                                            <p:cond delay="0"/>
                                          </p:stCondLst>
                                        </p:cTn>
                                        <p:tgtEl>
                                          <p:spTgt spid="35"/>
                                        </p:tgtEl>
                                        <p:attrNameLst>
                                          <p:attrName>style.visibility</p:attrName>
                                        </p:attrNameLst>
                                      </p:cBhvr>
                                      <p:to>
                                        <p:strVal val="visible"/>
                                      </p:to>
                                    </p:set>
                                    <p:anim calcmode="lin" valueType="num">
                                      <p:cBhvr>
                                        <p:cTn id="24" dur="500" fill="hold"/>
                                        <p:tgtEl>
                                          <p:spTgt spid="35"/>
                                        </p:tgtEl>
                                        <p:attrNameLst>
                                          <p:attrName>ppt_x</p:attrName>
                                        </p:attrNameLst>
                                      </p:cBhvr>
                                      <p:tavLst>
                                        <p:tav tm="0">
                                          <p:val>
                                            <p:strVal val="1+#ppt_w/2"/>
                                          </p:val>
                                        </p:tav>
                                        <p:tav tm="100000">
                                          <p:val>
                                            <p:strVal val="#ppt_x"/>
                                          </p:val>
                                        </p:tav>
                                      </p:tavLst>
                                    </p:anim>
                                    <p:anim calcmode="lin" valueType="num">
                                      <p:cBhvr>
                                        <p:cTn id="25"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1" fill="hold" grpId="0" nodeType="clickEffect">
                                  <p:stCondLst>
                                    <p:cond delay="0"/>
                                  </p:stCondLst>
                                  <p:childTnLst>
                                    <p:set>
                                      <p:cBhvr>
                                        <p:cTn id="29" dur="1" fill="hold">
                                          <p:stCondLst>
                                            <p:cond delay="0"/>
                                          </p:stCondLst>
                                        </p:cTn>
                                        <p:tgtEl>
                                          <p:spTgt spid="517126"/>
                                        </p:tgtEl>
                                        <p:attrNameLst>
                                          <p:attrName>style.visibility</p:attrName>
                                        </p:attrNameLst>
                                      </p:cBhvr>
                                      <p:to>
                                        <p:strVal val="visible"/>
                                      </p:to>
                                    </p:set>
                                    <p:anim calcmode="lin" valueType="num">
                                      <p:cBhvr>
                                        <p:cTn id="30" dur="500" fill="hold"/>
                                        <p:tgtEl>
                                          <p:spTgt spid="517126"/>
                                        </p:tgtEl>
                                        <p:attrNameLst>
                                          <p:attrName>ppt_x</p:attrName>
                                        </p:attrNameLst>
                                      </p:cBhvr>
                                      <p:tavLst>
                                        <p:tav tm="0">
                                          <p:val>
                                            <p:strVal val="#ppt_x"/>
                                          </p:val>
                                        </p:tav>
                                        <p:tav tm="100000">
                                          <p:val>
                                            <p:strVal val="#ppt_x"/>
                                          </p:val>
                                        </p:tav>
                                      </p:tavLst>
                                    </p:anim>
                                    <p:anim calcmode="lin" valueType="num">
                                      <p:cBhvr>
                                        <p:cTn id="31" dur="500" fill="hold"/>
                                        <p:tgtEl>
                                          <p:spTgt spid="517126"/>
                                        </p:tgtEl>
                                        <p:attrNameLst>
                                          <p:attrName>ppt_y</p:attrName>
                                        </p:attrNameLst>
                                      </p:cBhvr>
                                      <p:tavLst>
                                        <p:tav tm="0">
                                          <p:val>
                                            <p:strVal val="0-#ppt_h/2"/>
                                          </p:val>
                                        </p:tav>
                                        <p:tav tm="100000">
                                          <p:val>
                                            <p:strVal val="#ppt_y"/>
                                          </p:val>
                                        </p:tav>
                                      </p:tavLst>
                                    </p:anim>
                                  </p:childTnLst>
                                </p:cTn>
                              </p:par>
                              <p:par>
                                <p:cTn id="32" presetID="2" presetClass="entr" presetSubtype="1" fill="hold" grpId="0" nodeType="withEffect">
                                  <p:stCondLst>
                                    <p:cond delay="0"/>
                                  </p:stCondLst>
                                  <p:childTnLst>
                                    <p:set>
                                      <p:cBhvr>
                                        <p:cTn id="33" dur="1" fill="hold">
                                          <p:stCondLst>
                                            <p:cond delay="0"/>
                                          </p:stCondLst>
                                        </p:cTn>
                                        <p:tgtEl>
                                          <p:spTgt spid="517127"/>
                                        </p:tgtEl>
                                        <p:attrNameLst>
                                          <p:attrName>style.visibility</p:attrName>
                                        </p:attrNameLst>
                                      </p:cBhvr>
                                      <p:to>
                                        <p:strVal val="visible"/>
                                      </p:to>
                                    </p:set>
                                    <p:anim calcmode="lin" valueType="num">
                                      <p:cBhvr>
                                        <p:cTn id="34" dur="500" fill="hold"/>
                                        <p:tgtEl>
                                          <p:spTgt spid="517127"/>
                                        </p:tgtEl>
                                        <p:attrNameLst>
                                          <p:attrName>ppt_x</p:attrName>
                                        </p:attrNameLst>
                                      </p:cBhvr>
                                      <p:tavLst>
                                        <p:tav tm="0">
                                          <p:val>
                                            <p:strVal val="#ppt_x"/>
                                          </p:val>
                                        </p:tav>
                                        <p:tav tm="100000">
                                          <p:val>
                                            <p:strVal val="#ppt_x"/>
                                          </p:val>
                                        </p:tav>
                                      </p:tavLst>
                                    </p:anim>
                                    <p:anim calcmode="lin" valueType="num">
                                      <p:cBhvr>
                                        <p:cTn id="35" dur="500" fill="hold"/>
                                        <p:tgtEl>
                                          <p:spTgt spid="517127"/>
                                        </p:tgtEl>
                                        <p:attrNameLst>
                                          <p:attrName>ppt_y</p:attrName>
                                        </p:attrNameLst>
                                      </p:cBhvr>
                                      <p:tavLst>
                                        <p:tav tm="0">
                                          <p:val>
                                            <p:strVal val="0-#ppt_h/2"/>
                                          </p:val>
                                        </p:tav>
                                        <p:tav tm="100000">
                                          <p:val>
                                            <p:strVal val="#ppt_y"/>
                                          </p:val>
                                        </p:tav>
                                      </p:tavLst>
                                    </p:anim>
                                  </p:childTnLst>
                                </p:cTn>
                              </p:par>
                              <p:par>
                                <p:cTn id="36" presetID="2" presetClass="entr" presetSubtype="1" fill="hold" grpId="0" nodeType="withEffect">
                                  <p:stCondLst>
                                    <p:cond delay="0"/>
                                  </p:stCondLst>
                                  <p:childTnLst>
                                    <p:set>
                                      <p:cBhvr>
                                        <p:cTn id="37" dur="1" fill="hold">
                                          <p:stCondLst>
                                            <p:cond delay="0"/>
                                          </p:stCondLst>
                                        </p:cTn>
                                        <p:tgtEl>
                                          <p:spTgt spid="517130"/>
                                        </p:tgtEl>
                                        <p:attrNameLst>
                                          <p:attrName>style.visibility</p:attrName>
                                        </p:attrNameLst>
                                      </p:cBhvr>
                                      <p:to>
                                        <p:strVal val="visible"/>
                                      </p:to>
                                    </p:set>
                                    <p:anim calcmode="lin" valueType="num">
                                      <p:cBhvr>
                                        <p:cTn id="38" dur="500" fill="hold"/>
                                        <p:tgtEl>
                                          <p:spTgt spid="517130"/>
                                        </p:tgtEl>
                                        <p:attrNameLst>
                                          <p:attrName>ppt_x</p:attrName>
                                        </p:attrNameLst>
                                      </p:cBhvr>
                                      <p:tavLst>
                                        <p:tav tm="0">
                                          <p:val>
                                            <p:strVal val="#ppt_x"/>
                                          </p:val>
                                        </p:tav>
                                        <p:tav tm="100000">
                                          <p:val>
                                            <p:strVal val="#ppt_x"/>
                                          </p:val>
                                        </p:tav>
                                      </p:tavLst>
                                    </p:anim>
                                    <p:anim calcmode="lin" valueType="num">
                                      <p:cBhvr>
                                        <p:cTn id="39" dur="500" fill="hold"/>
                                        <p:tgtEl>
                                          <p:spTgt spid="517130"/>
                                        </p:tgtEl>
                                        <p:attrNameLst>
                                          <p:attrName>ppt_y</p:attrName>
                                        </p:attrNameLst>
                                      </p:cBhvr>
                                      <p:tavLst>
                                        <p:tav tm="0">
                                          <p:val>
                                            <p:strVal val="0-#ppt_h/2"/>
                                          </p:val>
                                        </p:tav>
                                        <p:tav tm="100000">
                                          <p:val>
                                            <p:strVal val="#ppt_y"/>
                                          </p:val>
                                        </p:tav>
                                      </p:tavLst>
                                    </p:anim>
                                  </p:childTnLst>
                                </p:cTn>
                              </p:par>
                              <p:par>
                                <p:cTn id="40" presetID="2" presetClass="entr" presetSubtype="1" fill="hold" grpId="0" nodeType="withEffect">
                                  <p:stCondLst>
                                    <p:cond delay="0"/>
                                  </p:stCondLst>
                                  <p:childTnLst>
                                    <p:set>
                                      <p:cBhvr>
                                        <p:cTn id="41" dur="1" fill="hold">
                                          <p:stCondLst>
                                            <p:cond delay="0"/>
                                          </p:stCondLst>
                                        </p:cTn>
                                        <p:tgtEl>
                                          <p:spTgt spid="517131"/>
                                        </p:tgtEl>
                                        <p:attrNameLst>
                                          <p:attrName>style.visibility</p:attrName>
                                        </p:attrNameLst>
                                      </p:cBhvr>
                                      <p:to>
                                        <p:strVal val="visible"/>
                                      </p:to>
                                    </p:set>
                                    <p:anim calcmode="lin" valueType="num">
                                      <p:cBhvr>
                                        <p:cTn id="42" dur="500" fill="hold"/>
                                        <p:tgtEl>
                                          <p:spTgt spid="517131"/>
                                        </p:tgtEl>
                                        <p:attrNameLst>
                                          <p:attrName>ppt_x</p:attrName>
                                        </p:attrNameLst>
                                      </p:cBhvr>
                                      <p:tavLst>
                                        <p:tav tm="0">
                                          <p:val>
                                            <p:strVal val="#ppt_x"/>
                                          </p:val>
                                        </p:tav>
                                        <p:tav tm="100000">
                                          <p:val>
                                            <p:strVal val="#ppt_x"/>
                                          </p:val>
                                        </p:tav>
                                      </p:tavLst>
                                    </p:anim>
                                    <p:anim calcmode="lin" valueType="num">
                                      <p:cBhvr>
                                        <p:cTn id="43" dur="500" fill="hold"/>
                                        <p:tgtEl>
                                          <p:spTgt spid="517131"/>
                                        </p:tgtEl>
                                        <p:attrNameLst>
                                          <p:attrName>ppt_y</p:attrName>
                                        </p:attrNameLst>
                                      </p:cBhvr>
                                      <p:tavLst>
                                        <p:tav tm="0">
                                          <p:val>
                                            <p:strVal val="0-#ppt_h/2"/>
                                          </p:val>
                                        </p:tav>
                                        <p:tav tm="100000">
                                          <p:val>
                                            <p:strVal val="#ppt_y"/>
                                          </p:val>
                                        </p:tav>
                                      </p:tavLst>
                                    </p:anim>
                                  </p:childTnLst>
                                </p:cTn>
                              </p:par>
                              <p:par>
                                <p:cTn id="44" presetID="2" presetClass="entr" presetSubtype="1" fill="hold" grpId="0" nodeType="withEffect">
                                  <p:stCondLst>
                                    <p:cond delay="0"/>
                                  </p:stCondLst>
                                  <p:childTnLst>
                                    <p:set>
                                      <p:cBhvr>
                                        <p:cTn id="45" dur="1" fill="hold">
                                          <p:stCondLst>
                                            <p:cond delay="0"/>
                                          </p:stCondLst>
                                        </p:cTn>
                                        <p:tgtEl>
                                          <p:spTgt spid="517132"/>
                                        </p:tgtEl>
                                        <p:attrNameLst>
                                          <p:attrName>style.visibility</p:attrName>
                                        </p:attrNameLst>
                                      </p:cBhvr>
                                      <p:to>
                                        <p:strVal val="visible"/>
                                      </p:to>
                                    </p:set>
                                    <p:anim calcmode="lin" valueType="num">
                                      <p:cBhvr>
                                        <p:cTn id="46" dur="500" fill="hold"/>
                                        <p:tgtEl>
                                          <p:spTgt spid="517132"/>
                                        </p:tgtEl>
                                        <p:attrNameLst>
                                          <p:attrName>ppt_x</p:attrName>
                                        </p:attrNameLst>
                                      </p:cBhvr>
                                      <p:tavLst>
                                        <p:tav tm="0">
                                          <p:val>
                                            <p:strVal val="#ppt_x"/>
                                          </p:val>
                                        </p:tav>
                                        <p:tav tm="100000">
                                          <p:val>
                                            <p:strVal val="#ppt_x"/>
                                          </p:val>
                                        </p:tav>
                                      </p:tavLst>
                                    </p:anim>
                                    <p:anim calcmode="lin" valueType="num">
                                      <p:cBhvr>
                                        <p:cTn id="47" dur="500" fill="hold"/>
                                        <p:tgtEl>
                                          <p:spTgt spid="517132"/>
                                        </p:tgtEl>
                                        <p:attrNameLst>
                                          <p:attrName>ppt_y</p:attrName>
                                        </p:attrNameLst>
                                      </p:cBhvr>
                                      <p:tavLst>
                                        <p:tav tm="0">
                                          <p:val>
                                            <p:strVal val="0-#ppt_h/2"/>
                                          </p:val>
                                        </p:tav>
                                        <p:tav tm="100000">
                                          <p:val>
                                            <p:strVal val="#ppt_y"/>
                                          </p:val>
                                        </p:tav>
                                      </p:tavLst>
                                    </p:anim>
                                  </p:childTnLst>
                                </p:cTn>
                              </p:par>
                              <p:par>
                                <p:cTn id="48" presetID="2" presetClass="entr" presetSubtype="1" fill="hold" grpId="0" nodeType="withEffect">
                                  <p:stCondLst>
                                    <p:cond delay="0"/>
                                  </p:stCondLst>
                                  <p:childTnLst>
                                    <p:set>
                                      <p:cBhvr>
                                        <p:cTn id="49" dur="1" fill="hold">
                                          <p:stCondLst>
                                            <p:cond delay="0"/>
                                          </p:stCondLst>
                                        </p:cTn>
                                        <p:tgtEl>
                                          <p:spTgt spid="517134"/>
                                        </p:tgtEl>
                                        <p:attrNameLst>
                                          <p:attrName>style.visibility</p:attrName>
                                        </p:attrNameLst>
                                      </p:cBhvr>
                                      <p:to>
                                        <p:strVal val="visible"/>
                                      </p:to>
                                    </p:set>
                                    <p:anim calcmode="lin" valueType="num">
                                      <p:cBhvr>
                                        <p:cTn id="50" dur="500" fill="hold"/>
                                        <p:tgtEl>
                                          <p:spTgt spid="517134"/>
                                        </p:tgtEl>
                                        <p:attrNameLst>
                                          <p:attrName>ppt_x</p:attrName>
                                        </p:attrNameLst>
                                      </p:cBhvr>
                                      <p:tavLst>
                                        <p:tav tm="0">
                                          <p:val>
                                            <p:strVal val="#ppt_x"/>
                                          </p:val>
                                        </p:tav>
                                        <p:tav tm="100000">
                                          <p:val>
                                            <p:strVal val="#ppt_x"/>
                                          </p:val>
                                        </p:tav>
                                      </p:tavLst>
                                    </p:anim>
                                    <p:anim calcmode="lin" valueType="num">
                                      <p:cBhvr>
                                        <p:cTn id="51" dur="500" fill="hold"/>
                                        <p:tgtEl>
                                          <p:spTgt spid="517134"/>
                                        </p:tgtEl>
                                        <p:attrNameLst>
                                          <p:attrName>ppt_y</p:attrName>
                                        </p:attrNameLst>
                                      </p:cBhvr>
                                      <p:tavLst>
                                        <p:tav tm="0">
                                          <p:val>
                                            <p:strVal val="0-#ppt_h/2"/>
                                          </p:val>
                                        </p:tav>
                                        <p:tav tm="100000">
                                          <p:val>
                                            <p:strVal val="#ppt_y"/>
                                          </p:val>
                                        </p:tav>
                                      </p:tavLst>
                                    </p:anim>
                                  </p:childTnLst>
                                </p:cTn>
                              </p:par>
                              <p:par>
                                <p:cTn id="52" presetID="2" presetClass="entr" presetSubtype="1" fill="hold" grpId="0" nodeType="withEffect">
                                  <p:stCondLst>
                                    <p:cond delay="0"/>
                                  </p:stCondLst>
                                  <p:childTnLst>
                                    <p:set>
                                      <p:cBhvr>
                                        <p:cTn id="53" dur="1" fill="hold">
                                          <p:stCondLst>
                                            <p:cond delay="0"/>
                                          </p:stCondLst>
                                        </p:cTn>
                                        <p:tgtEl>
                                          <p:spTgt spid="177166"/>
                                        </p:tgtEl>
                                        <p:attrNameLst>
                                          <p:attrName>style.visibility</p:attrName>
                                        </p:attrNameLst>
                                      </p:cBhvr>
                                      <p:to>
                                        <p:strVal val="visible"/>
                                      </p:to>
                                    </p:set>
                                    <p:anim calcmode="lin" valueType="num">
                                      <p:cBhvr>
                                        <p:cTn id="54" dur="500" fill="hold"/>
                                        <p:tgtEl>
                                          <p:spTgt spid="177166"/>
                                        </p:tgtEl>
                                        <p:attrNameLst>
                                          <p:attrName>ppt_x</p:attrName>
                                        </p:attrNameLst>
                                      </p:cBhvr>
                                      <p:tavLst>
                                        <p:tav tm="0">
                                          <p:val>
                                            <p:strVal val="#ppt_x"/>
                                          </p:val>
                                        </p:tav>
                                        <p:tav tm="100000">
                                          <p:val>
                                            <p:strVal val="#ppt_x"/>
                                          </p:val>
                                        </p:tav>
                                      </p:tavLst>
                                    </p:anim>
                                    <p:anim calcmode="lin" valueType="num">
                                      <p:cBhvr>
                                        <p:cTn id="55" dur="500" fill="hold"/>
                                        <p:tgtEl>
                                          <p:spTgt spid="177166"/>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diamond(in)">
                                      <p:cBhvr>
                                        <p:cTn id="60" dur="1000"/>
                                        <p:tgtEl>
                                          <p:spTgt spid="28"/>
                                        </p:tgtEl>
                                      </p:cBhvr>
                                    </p:animEffect>
                                  </p:childTnLst>
                                </p:cTn>
                              </p:par>
                            </p:childTnLst>
                          </p:cTn>
                        </p:par>
                      </p:childTnLst>
                    </p:cTn>
                  </p:par>
                  <p:par>
                    <p:cTn id="61" fill="hold">
                      <p:stCondLst>
                        <p:cond delay="indefinite"/>
                      </p:stCondLst>
                      <p:childTnLst>
                        <p:par>
                          <p:cTn id="62" fill="hold">
                            <p:stCondLst>
                              <p:cond delay="0"/>
                            </p:stCondLst>
                            <p:childTnLst>
                              <p:par>
                                <p:cTn id="63" presetID="8" presetClass="entr" presetSubtype="16" fill="hold" grpId="0" nodeType="click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diamond(in)">
                                      <p:cBhvr>
                                        <p:cTn id="6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p:bldP spid="34" grpId="0" bldLvl="0" animBg="1"/>
      <p:bldP spid="35" grpId="0" animBg="1"/>
      <p:bldP spid="36" grpId="0" animBg="1"/>
      <p:bldP spid="517126" grpId="0" bldLvl="0"/>
      <p:bldP spid="517127" grpId="0" bldLvl="0"/>
      <p:bldP spid="517130" grpId="0" bldLvl="0"/>
      <p:bldP spid="517131" grpId="0" bldLvl="0"/>
      <p:bldP spid="517132" grpId="0" bldLvl="0"/>
      <p:bldP spid="517134" grpId="0" bldLvl="0"/>
      <p:bldP spid="177166" grpId="0" bldLvl="0"/>
      <p:bldP spid="28" grpId="0" bldLvl="0"/>
      <p:bldP spid="10" grpId="0" bldLvl="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entagon 10"/>
          <p:cNvSpPr/>
          <p:nvPr/>
        </p:nvSpPr>
        <p:spPr>
          <a:xfrm>
            <a:off x="11374967" y="6367464"/>
            <a:ext cx="351367" cy="261937"/>
          </a:xfrm>
          <a:prstGeom prst="homePlate">
            <a:avLst>
              <a:gd name="adj" fmla="val 3706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12" name="Rectangle 11"/>
          <p:cNvSpPr/>
          <p:nvPr/>
        </p:nvSpPr>
        <p:spPr>
          <a:xfrm>
            <a:off x="11296651" y="6307138"/>
            <a:ext cx="444500" cy="349250"/>
          </a:xfrm>
          <a:prstGeom prst="rect">
            <a:avLst/>
          </a:prstGeom>
        </p:spPr>
        <p:txBody>
          <a:bodyPr anchor="ctr">
            <a:spAutoFit/>
          </a:bodyPr>
          <a:lstStyle/>
          <a:p>
            <a:pPr algn="ctr" defTabSz="1219200">
              <a:lnSpc>
                <a:spcPct val="125000"/>
              </a:lnSpc>
              <a:buFontTx/>
              <a:buNone/>
              <a:defRPr/>
            </a:pPr>
            <a:r>
              <a:rPr lang="en-US" sz="1335" b="1" dirty="0">
                <a:solidFill>
                  <a:srgbClr val="FFFFFF"/>
                </a:solidFill>
                <a:latin typeface="Raleway" pitchFamily="34" charset="0"/>
                <a:ea typeface="宋体" panose="02010600030101010101" pitchFamily="2" charset="-122"/>
              </a:rPr>
              <a:t>14</a:t>
            </a:r>
            <a:endParaRPr lang="en-US" sz="1335" b="1" dirty="0">
              <a:solidFill>
                <a:srgbClr val="FFFFFF"/>
              </a:solidFill>
              <a:latin typeface="Raleway" pitchFamily="34" charset="0"/>
              <a:ea typeface="宋体" panose="02010600030101010101" pitchFamily="2" charset="-122"/>
            </a:endParaRPr>
          </a:p>
        </p:txBody>
      </p:sp>
      <p:sp>
        <p:nvSpPr>
          <p:cNvPr id="178180" name="Rectangle 12"/>
          <p:cNvSpPr>
            <a:spLocks noChangeArrowheads="1"/>
          </p:cNvSpPr>
          <p:nvPr/>
        </p:nvSpPr>
        <p:spPr bwMode="auto">
          <a:xfrm>
            <a:off x="7046385" y="1684339"/>
            <a:ext cx="4184649"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217930" eaLnBrk="0" hangingPunct="0">
              <a:defRPr>
                <a:solidFill>
                  <a:schemeClr val="tx1"/>
                </a:solidFill>
                <a:latin typeface="Arial" panose="020B0604020202020204" pitchFamily="34" charset="0"/>
                <a:ea typeface="宋体" panose="02010600030101010101" pitchFamily="2" charset="-122"/>
              </a:defRPr>
            </a:lvl1pPr>
            <a:lvl2pPr marL="742950" indent="-285750" defTabSz="1217930" eaLnBrk="0" hangingPunct="0">
              <a:defRPr>
                <a:solidFill>
                  <a:schemeClr val="tx1"/>
                </a:solidFill>
                <a:latin typeface="Arial" panose="020B0604020202020204" pitchFamily="34" charset="0"/>
                <a:ea typeface="宋体" panose="02010600030101010101" pitchFamily="2" charset="-122"/>
              </a:defRPr>
            </a:lvl2pPr>
            <a:lvl3pPr marL="1143000" indent="-228600" defTabSz="1217930" eaLnBrk="0" hangingPunct="0">
              <a:defRPr>
                <a:solidFill>
                  <a:schemeClr val="tx1"/>
                </a:solidFill>
                <a:latin typeface="Arial" panose="020B0604020202020204" pitchFamily="34" charset="0"/>
                <a:ea typeface="宋体" panose="02010600030101010101" pitchFamily="2" charset="-122"/>
              </a:defRPr>
            </a:lvl3pPr>
            <a:lvl4pPr marL="1600200" indent="-228600" defTabSz="1217930" eaLnBrk="0" hangingPunct="0">
              <a:defRPr>
                <a:solidFill>
                  <a:schemeClr val="tx1"/>
                </a:solidFill>
                <a:latin typeface="Arial" panose="020B0604020202020204" pitchFamily="34" charset="0"/>
                <a:ea typeface="宋体" panose="02010600030101010101" pitchFamily="2" charset="-122"/>
              </a:defRPr>
            </a:lvl4pPr>
            <a:lvl5pPr marL="2057400" indent="-228600" defTabSz="1217930" eaLnBrk="0" hangingPunct="0">
              <a:defRPr>
                <a:solidFill>
                  <a:schemeClr val="tx1"/>
                </a:solidFill>
                <a:latin typeface="Arial" panose="020B0604020202020204" pitchFamily="34" charset="0"/>
                <a:ea typeface="宋体" panose="02010600030101010101" pitchFamily="2" charset="-122"/>
              </a:defRPr>
            </a:lvl5pPr>
            <a:lvl6pPr marL="25146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5000"/>
              </a:lnSpc>
              <a:buFontTx/>
              <a:buNone/>
            </a:pPr>
            <a:r>
              <a:rPr lang="zh-CN" altLang="en-US" sz="2400">
                <a:solidFill>
                  <a:srgbClr val="000000"/>
                </a:solidFill>
                <a:latin typeface="微软雅黑" panose="020B0503020204020204" pitchFamily="34" charset="-122"/>
                <a:ea typeface="微软雅黑" panose="020B0503020204020204" pitchFamily="34" charset="-122"/>
              </a:rPr>
              <a:t>权益筹资、负债筹资</a:t>
            </a:r>
            <a:endParaRPr lang="en-US" altLang="zh-CN" sz="2400">
              <a:solidFill>
                <a:srgbClr val="000000"/>
              </a:solidFill>
              <a:latin typeface="微软雅黑" panose="020B0503020204020204" pitchFamily="34" charset="-122"/>
              <a:ea typeface="微软雅黑" panose="020B0503020204020204" pitchFamily="34" charset="-122"/>
            </a:endParaRPr>
          </a:p>
        </p:txBody>
      </p:sp>
      <p:sp>
        <p:nvSpPr>
          <p:cNvPr id="24" name="Oval 23"/>
          <p:cNvSpPr/>
          <p:nvPr/>
        </p:nvSpPr>
        <p:spPr>
          <a:xfrm>
            <a:off x="6176434" y="2451101"/>
            <a:ext cx="647700" cy="64611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28" name="Oval 27"/>
          <p:cNvSpPr/>
          <p:nvPr/>
        </p:nvSpPr>
        <p:spPr>
          <a:xfrm>
            <a:off x="6218767" y="4251326"/>
            <a:ext cx="645584" cy="64611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26" name="Oval 25"/>
          <p:cNvSpPr/>
          <p:nvPr/>
        </p:nvSpPr>
        <p:spPr>
          <a:xfrm>
            <a:off x="6218767" y="3330576"/>
            <a:ext cx="645584" cy="64611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2" name="Oval 1"/>
          <p:cNvSpPr/>
          <p:nvPr/>
        </p:nvSpPr>
        <p:spPr>
          <a:xfrm>
            <a:off x="6176434" y="1647826"/>
            <a:ext cx="647700" cy="64611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39" name="Rectangle 38"/>
          <p:cNvSpPr/>
          <p:nvPr/>
        </p:nvSpPr>
        <p:spPr>
          <a:xfrm rot="16200000">
            <a:off x="44715" y="785019"/>
            <a:ext cx="534988" cy="2095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9200">
              <a:buFontTx/>
              <a:buNone/>
              <a:defRPr/>
            </a:pPr>
            <a:endParaRPr lang="en-US" sz="2400">
              <a:solidFill>
                <a:srgbClr val="00574C"/>
              </a:solidFill>
              <a:latin typeface="Calibri" panose="020F0502020204030204"/>
            </a:endParaRPr>
          </a:p>
        </p:txBody>
      </p:sp>
      <p:sp>
        <p:nvSpPr>
          <p:cNvPr id="15370" name="Text Box 3"/>
          <p:cNvSpPr txBox="1">
            <a:spLocks noChangeArrowheads="1"/>
          </p:cNvSpPr>
          <p:nvPr/>
        </p:nvSpPr>
        <p:spPr bwMode="auto">
          <a:xfrm>
            <a:off x="3312585" y="233363"/>
            <a:ext cx="475403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buFontTx/>
              <a:buNone/>
            </a:pPr>
            <a:r>
              <a:rPr lang="zh-CN" altLang="en-US" sz="3600" b="1">
                <a:latin typeface="微软雅黑" panose="020B0503020204020204" pitchFamily="34" charset="-122"/>
                <a:ea typeface="微软雅黑" panose="020B0503020204020204" pitchFamily="34" charset="-122"/>
              </a:rPr>
              <a:t>二、筹资类型 </a:t>
            </a:r>
            <a:endParaRPr lang="zh-CN" altLang="en-US" sz="3600" b="1">
              <a:latin typeface="微软雅黑" panose="020B0503020204020204" pitchFamily="34" charset="-122"/>
              <a:ea typeface="微软雅黑" panose="020B0503020204020204" pitchFamily="34" charset="-122"/>
            </a:endParaRPr>
          </a:p>
        </p:txBody>
      </p:sp>
      <p:grpSp>
        <p:nvGrpSpPr>
          <p:cNvPr id="56" name="组合 55"/>
          <p:cNvGrpSpPr/>
          <p:nvPr/>
        </p:nvGrpSpPr>
        <p:grpSpPr bwMode="auto">
          <a:xfrm>
            <a:off x="4722284" y="996951"/>
            <a:ext cx="2921000" cy="117475"/>
            <a:chOff x="5357217" y="1143000"/>
            <a:chExt cx="1490133" cy="101600"/>
          </a:xfrm>
        </p:grpSpPr>
        <p:cxnSp>
          <p:nvCxnSpPr>
            <p:cNvPr id="57" name="Straight Connector 30"/>
            <p:cNvCxnSpPr/>
            <p:nvPr/>
          </p:nvCxnSpPr>
          <p:spPr>
            <a:xfrm>
              <a:off x="5357217" y="1143000"/>
              <a:ext cx="149013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31"/>
            <p:cNvCxnSpPr/>
            <p:nvPr/>
          </p:nvCxnSpPr>
          <p:spPr>
            <a:xfrm>
              <a:off x="5509469" y="1244600"/>
              <a:ext cx="118562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372" name="矩形 58"/>
          <p:cNvSpPr>
            <a:spLocks noChangeArrowheads="1"/>
          </p:cNvSpPr>
          <p:nvPr/>
        </p:nvSpPr>
        <p:spPr bwMode="auto">
          <a:xfrm>
            <a:off x="1405467" y="5110163"/>
            <a:ext cx="982556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zh-CN" altLang="en-US" sz="2400">
                <a:latin typeface="微软雅黑" panose="020B0503020204020204" pitchFamily="34" charset="-122"/>
                <a:ea typeface="微软雅黑" panose="020B0503020204020204" pitchFamily="34" charset="-122"/>
              </a:rPr>
              <a:t>       不同的筹资方式会有各自的优缺点，对筹资类型进行了解更有助于我们后续进行筹资决策。</a:t>
            </a:r>
            <a:endParaRPr lang="zh-CN" altLang="en-US" sz="2400">
              <a:latin typeface="微软雅黑" panose="020B0503020204020204" pitchFamily="34" charset="-122"/>
              <a:ea typeface="微软雅黑" panose="020B0503020204020204" pitchFamily="34" charset="-122"/>
            </a:endParaRPr>
          </a:p>
        </p:txBody>
      </p:sp>
      <p:pic>
        <p:nvPicPr>
          <p:cNvPr id="60" name="图片 59" descr="timg (21)"/>
          <p:cNvPicPr>
            <a:picLocks noChangeAspect="1"/>
          </p:cNvPicPr>
          <p:nvPr/>
        </p:nvPicPr>
        <p:blipFill>
          <a:blip r:embed="rId1"/>
          <a:stretch>
            <a:fillRect/>
          </a:stretch>
        </p:blipFill>
        <p:spPr>
          <a:xfrm>
            <a:off x="207434" y="1585913"/>
            <a:ext cx="4813300" cy="3409950"/>
          </a:xfrm>
          <a:prstGeom prst="rect">
            <a:avLst/>
          </a:prstGeom>
          <a:solidFill>
            <a:srgbClr val="137F6D"/>
          </a:solidFill>
          <a:ln w="19050">
            <a:solidFill>
              <a:srgbClr val="FFCC99"/>
            </a:solidFill>
          </a:ln>
          <a:effectLst>
            <a:outerShdw blurRad="76200" dir="18900000" sy="23000" kx="-1200000" algn="bl" rotWithShape="0">
              <a:prstClr val="black">
                <a:alpha val="20000"/>
              </a:prstClr>
            </a:outerShdw>
          </a:effectLst>
        </p:spPr>
      </p:pic>
      <p:sp>
        <p:nvSpPr>
          <p:cNvPr id="178192" name="文本框 517129"/>
          <p:cNvSpPr txBox="1">
            <a:spLocks noChangeArrowheads="1"/>
          </p:cNvSpPr>
          <p:nvPr/>
        </p:nvSpPr>
        <p:spPr bwMode="auto">
          <a:xfrm>
            <a:off x="1007533" y="1643064"/>
            <a:ext cx="3208867" cy="323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吸收投资</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发行股票</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利用留存收益</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银行借款</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发行债券</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商业信用</a:t>
            </a:r>
            <a:endParaRPr lang="en-US" altLang="zh-CN" sz="2200">
              <a:latin typeface="微软雅黑" panose="020B0503020204020204" pitchFamily="34" charset="-122"/>
              <a:ea typeface="微软雅黑" panose="020B0503020204020204" pitchFamily="34" charset="-122"/>
            </a:endParaRPr>
          </a:p>
          <a:p>
            <a:pPr eaLnBrk="1" hangingPunct="1">
              <a:lnSpc>
                <a:spcPts val="2400"/>
              </a:lnSpc>
              <a:spcBef>
                <a:spcPct val="50000"/>
              </a:spcBef>
              <a:buFontTx/>
              <a:buNone/>
            </a:pPr>
            <a:r>
              <a:rPr lang="zh-CN" altLang="en-US" sz="2200">
                <a:latin typeface="微软雅黑" panose="020B0503020204020204" pitchFamily="34" charset="-122"/>
                <a:ea typeface="微软雅黑" panose="020B0503020204020204" pitchFamily="34" charset="-122"/>
              </a:rPr>
              <a:t>融资租赁</a:t>
            </a:r>
            <a:endParaRPr lang="zh-CN" altLang="en-US" sz="2200">
              <a:latin typeface="微软雅黑" panose="020B0503020204020204" pitchFamily="34" charset="-122"/>
              <a:ea typeface="微软雅黑" panose="020B0503020204020204" pitchFamily="34" charset="-122"/>
            </a:endParaRPr>
          </a:p>
        </p:txBody>
      </p:sp>
      <p:sp>
        <p:nvSpPr>
          <p:cNvPr id="178193" name="Rectangle 12"/>
          <p:cNvSpPr>
            <a:spLocks noChangeArrowheads="1"/>
          </p:cNvSpPr>
          <p:nvPr/>
        </p:nvSpPr>
        <p:spPr bwMode="auto">
          <a:xfrm>
            <a:off x="7048500" y="2505076"/>
            <a:ext cx="418253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217930" eaLnBrk="0" hangingPunct="0">
              <a:defRPr>
                <a:solidFill>
                  <a:schemeClr val="tx1"/>
                </a:solidFill>
                <a:latin typeface="Arial" panose="020B0604020202020204" pitchFamily="34" charset="0"/>
                <a:ea typeface="宋体" panose="02010600030101010101" pitchFamily="2" charset="-122"/>
              </a:defRPr>
            </a:lvl1pPr>
            <a:lvl2pPr marL="742950" indent="-285750" defTabSz="1217930" eaLnBrk="0" hangingPunct="0">
              <a:defRPr>
                <a:solidFill>
                  <a:schemeClr val="tx1"/>
                </a:solidFill>
                <a:latin typeface="Arial" panose="020B0604020202020204" pitchFamily="34" charset="0"/>
                <a:ea typeface="宋体" panose="02010600030101010101" pitchFamily="2" charset="-122"/>
              </a:defRPr>
            </a:lvl2pPr>
            <a:lvl3pPr marL="1143000" indent="-228600" defTabSz="1217930" eaLnBrk="0" hangingPunct="0">
              <a:defRPr>
                <a:solidFill>
                  <a:schemeClr val="tx1"/>
                </a:solidFill>
                <a:latin typeface="Arial" panose="020B0604020202020204" pitchFamily="34" charset="0"/>
                <a:ea typeface="宋体" panose="02010600030101010101" pitchFamily="2" charset="-122"/>
              </a:defRPr>
            </a:lvl3pPr>
            <a:lvl4pPr marL="1600200" indent="-228600" defTabSz="1217930" eaLnBrk="0" hangingPunct="0">
              <a:defRPr>
                <a:solidFill>
                  <a:schemeClr val="tx1"/>
                </a:solidFill>
                <a:latin typeface="Arial" panose="020B0604020202020204" pitchFamily="34" charset="0"/>
                <a:ea typeface="宋体" panose="02010600030101010101" pitchFamily="2" charset="-122"/>
              </a:defRPr>
            </a:lvl4pPr>
            <a:lvl5pPr marL="2057400" indent="-228600" defTabSz="1217930" eaLnBrk="0" hangingPunct="0">
              <a:defRPr>
                <a:solidFill>
                  <a:schemeClr val="tx1"/>
                </a:solidFill>
                <a:latin typeface="Arial" panose="020B0604020202020204" pitchFamily="34" charset="0"/>
                <a:ea typeface="宋体" panose="02010600030101010101" pitchFamily="2" charset="-122"/>
              </a:defRPr>
            </a:lvl5pPr>
            <a:lvl6pPr marL="25146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5000"/>
              </a:lnSpc>
              <a:buFontTx/>
              <a:buNone/>
            </a:pPr>
            <a:r>
              <a:rPr lang="zh-CN" altLang="en-US" sz="2400">
                <a:solidFill>
                  <a:srgbClr val="000000"/>
                </a:solidFill>
                <a:latin typeface="微软雅黑" panose="020B0503020204020204" pitchFamily="34" charset="-122"/>
                <a:ea typeface="微软雅黑" panose="020B0503020204020204" pitchFamily="34" charset="-122"/>
              </a:rPr>
              <a:t>长期筹资、短期筹资</a:t>
            </a:r>
            <a:endParaRPr lang="en-US" altLang="zh-CN" sz="2400">
              <a:solidFill>
                <a:srgbClr val="000000"/>
              </a:solidFill>
              <a:latin typeface="微软雅黑" panose="020B0503020204020204" pitchFamily="34" charset="-122"/>
              <a:ea typeface="微软雅黑" panose="020B0503020204020204" pitchFamily="34" charset="-122"/>
            </a:endParaRPr>
          </a:p>
        </p:txBody>
      </p:sp>
      <p:sp>
        <p:nvSpPr>
          <p:cNvPr id="178194" name="Rectangle 12"/>
          <p:cNvSpPr>
            <a:spLocks noChangeArrowheads="1"/>
          </p:cNvSpPr>
          <p:nvPr/>
        </p:nvSpPr>
        <p:spPr bwMode="auto">
          <a:xfrm>
            <a:off x="7090833" y="3405189"/>
            <a:ext cx="4140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217930" eaLnBrk="0" hangingPunct="0">
              <a:defRPr>
                <a:solidFill>
                  <a:schemeClr val="tx1"/>
                </a:solidFill>
                <a:latin typeface="Arial" panose="020B0604020202020204" pitchFamily="34" charset="0"/>
                <a:ea typeface="宋体" panose="02010600030101010101" pitchFamily="2" charset="-122"/>
              </a:defRPr>
            </a:lvl1pPr>
            <a:lvl2pPr marL="742950" indent="-285750" defTabSz="1217930" eaLnBrk="0" hangingPunct="0">
              <a:defRPr>
                <a:solidFill>
                  <a:schemeClr val="tx1"/>
                </a:solidFill>
                <a:latin typeface="Arial" panose="020B0604020202020204" pitchFamily="34" charset="0"/>
                <a:ea typeface="宋体" panose="02010600030101010101" pitchFamily="2" charset="-122"/>
              </a:defRPr>
            </a:lvl2pPr>
            <a:lvl3pPr marL="1143000" indent="-228600" defTabSz="1217930" eaLnBrk="0" hangingPunct="0">
              <a:defRPr>
                <a:solidFill>
                  <a:schemeClr val="tx1"/>
                </a:solidFill>
                <a:latin typeface="Arial" panose="020B0604020202020204" pitchFamily="34" charset="0"/>
                <a:ea typeface="宋体" panose="02010600030101010101" pitchFamily="2" charset="-122"/>
              </a:defRPr>
            </a:lvl3pPr>
            <a:lvl4pPr marL="1600200" indent="-228600" defTabSz="1217930" eaLnBrk="0" hangingPunct="0">
              <a:defRPr>
                <a:solidFill>
                  <a:schemeClr val="tx1"/>
                </a:solidFill>
                <a:latin typeface="Arial" panose="020B0604020202020204" pitchFamily="34" charset="0"/>
                <a:ea typeface="宋体" panose="02010600030101010101" pitchFamily="2" charset="-122"/>
              </a:defRPr>
            </a:lvl4pPr>
            <a:lvl5pPr marL="2057400" indent="-228600" defTabSz="1217930" eaLnBrk="0" hangingPunct="0">
              <a:defRPr>
                <a:solidFill>
                  <a:schemeClr val="tx1"/>
                </a:solidFill>
                <a:latin typeface="Arial" panose="020B0604020202020204" pitchFamily="34" charset="0"/>
                <a:ea typeface="宋体" panose="02010600030101010101" pitchFamily="2" charset="-122"/>
              </a:defRPr>
            </a:lvl5pPr>
            <a:lvl6pPr marL="25146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5000"/>
              </a:lnSpc>
              <a:buFontTx/>
              <a:buNone/>
            </a:pPr>
            <a:r>
              <a:rPr lang="zh-CN" altLang="en-US" sz="2400">
                <a:solidFill>
                  <a:srgbClr val="000000"/>
                </a:solidFill>
                <a:latin typeface="微软雅黑" panose="020B0503020204020204" pitchFamily="34" charset="-122"/>
                <a:ea typeface="微软雅黑" panose="020B0503020204020204" pitchFamily="34" charset="-122"/>
              </a:rPr>
              <a:t>直接筹资、间接筹资</a:t>
            </a:r>
            <a:endParaRPr lang="en-US" altLang="zh-CN" sz="2400">
              <a:solidFill>
                <a:srgbClr val="000000"/>
              </a:solidFill>
              <a:latin typeface="微软雅黑" panose="020B0503020204020204" pitchFamily="34" charset="-122"/>
              <a:ea typeface="微软雅黑" panose="020B0503020204020204" pitchFamily="34" charset="-122"/>
            </a:endParaRPr>
          </a:p>
        </p:txBody>
      </p:sp>
      <p:sp>
        <p:nvSpPr>
          <p:cNvPr id="178195" name="Rectangle 12"/>
          <p:cNvSpPr>
            <a:spLocks noChangeArrowheads="1"/>
          </p:cNvSpPr>
          <p:nvPr/>
        </p:nvSpPr>
        <p:spPr bwMode="auto">
          <a:xfrm>
            <a:off x="7103534" y="4251326"/>
            <a:ext cx="4127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217930" eaLnBrk="0" hangingPunct="0">
              <a:defRPr>
                <a:solidFill>
                  <a:schemeClr val="tx1"/>
                </a:solidFill>
                <a:latin typeface="Arial" panose="020B0604020202020204" pitchFamily="34" charset="0"/>
                <a:ea typeface="宋体" panose="02010600030101010101" pitchFamily="2" charset="-122"/>
              </a:defRPr>
            </a:lvl1pPr>
            <a:lvl2pPr marL="742950" indent="-285750" defTabSz="1217930" eaLnBrk="0" hangingPunct="0">
              <a:defRPr>
                <a:solidFill>
                  <a:schemeClr val="tx1"/>
                </a:solidFill>
                <a:latin typeface="Arial" panose="020B0604020202020204" pitchFamily="34" charset="0"/>
                <a:ea typeface="宋体" panose="02010600030101010101" pitchFamily="2" charset="-122"/>
              </a:defRPr>
            </a:lvl2pPr>
            <a:lvl3pPr marL="1143000" indent="-228600" defTabSz="1217930" eaLnBrk="0" hangingPunct="0">
              <a:defRPr>
                <a:solidFill>
                  <a:schemeClr val="tx1"/>
                </a:solidFill>
                <a:latin typeface="Arial" panose="020B0604020202020204" pitchFamily="34" charset="0"/>
                <a:ea typeface="宋体" panose="02010600030101010101" pitchFamily="2" charset="-122"/>
              </a:defRPr>
            </a:lvl3pPr>
            <a:lvl4pPr marL="1600200" indent="-228600" defTabSz="1217930" eaLnBrk="0" hangingPunct="0">
              <a:defRPr>
                <a:solidFill>
                  <a:schemeClr val="tx1"/>
                </a:solidFill>
                <a:latin typeface="Arial" panose="020B0604020202020204" pitchFamily="34" charset="0"/>
                <a:ea typeface="宋体" panose="02010600030101010101" pitchFamily="2" charset="-122"/>
              </a:defRPr>
            </a:lvl4pPr>
            <a:lvl5pPr marL="2057400" indent="-228600" defTabSz="1217930" eaLnBrk="0" hangingPunct="0">
              <a:defRPr>
                <a:solidFill>
                  <a:schemeClr val="tx1"/>
                </a:solidFill>
                <a:latin typeface="Arial" panose="020B0604020202020204" pitchFamily="34" charset="0"/>
                <a:ea typeface="宋体" panose="02010600030101010101" pitchFamily="2" charset="-122"/>
              </a:defRPr>
            </a:lvl5pPr>
            <a:lvl6pPr marL="25146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defTabSz="121793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5000"/>
              </a:lnSpc>
              <a:buFontTx/>
              <a:buNone/>
            </a:pPr>
            <a:r>
              <a:rPr lang="zh-CN" altLang="en-US" sz="2400">
                <a:solidFill>
                  <a:srgbClr val="000000"/>
                </a:solidFill>
                <a:latin typeface="微软雅黑" panose="020B0503020204020204" pitchFamily="34" charset="-122"/>
                <a:ea typeface="微软雅黑" panose="020B0503020204020204" pitchFamily="34" charset="-122"/>
              </a:rPr>
              <a:t>内部筹资、外部筹资</a:t>
            </a:r>
            <a:endParaRPr lang="en-US" altLang="zh-CN" sz="240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200" fill="hold"/>
                                        <p:tgtEl>
                                          <p:spTgt spid="39"/>
                                        </p:tgtEl>
                                        <p:attrNameLst>
                                          <p:attrName>ppt_x</p:attrName>
                                        </p:attrNameLst>
                                      </p:cBhvr>
                                      <p:tavLst>
                                        <p:tav tm="0">
                                          <p:val>
                                            <p:strVal val="#ppt_x"/>
                                          </p:val>
                                        </p:tav>
                                        <p:tav tm="100000">
                                          <p:val>
                                            <p:strVal val="#ppt_x"/>
                                          </p:val>
                                        </p:tav>
                                      </p:tavLst>
                                    </p:anim>
                                    <p:anim calcmode="lin" valueType="num">
                                      <p:cBhvr additive="base">
                                        <p:cTn id="8" dur="200" fill="hold"/>
                                        <p:tgtEl>
                                          <p:spTgt spid="3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78180"/>
                                        </p:tgtEl>
                                        <p:attrNameLst>
                                          <p:attrName>style.visibility</p:attrName>
                                        </p:attrNameLst>
                                      </p:cBhvr>
                                      <p:to>
                                        <p:strVal val="visible"/>
                                      </p:to>
                                    </p:set>
                                    <p:animEffect transition="in" filter="wipe(left)">
                                      <p:cBhvr>
                                        <p:cTn id="12" dur="350"/>
                                        <p:tgtEl>
                                          <p:spTgt spid="178180"/>
                                        </p:tgtEl>
                                      </p:cBhvr>
                                    </p:animEffec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56"/>
                                        </p:tgtEl>
                                        <p:attrNameLst>
                                          <p:attrName>style.visibility</p:attrName>
                                        </p:attrNameLst>
                                      </p:cBhvr>
                                      <p:to>
                                        <p:strVal val="visible"/>
                                      </p:to>
                                    </p:set>
                                    <p:animEffect transition="in" filter="fade">
                                      <p:cBhvr>
                                        <p:cTn id="16" dur="500"/>
                                        <p:tgtEl>
                                          <p:spTgt spid="5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wipe(up)">
                                      <p:cBhvr>
                                        <p:cTn id="21" dur="1000"/>
                                        <p:tgtEl>
                                          <p:spTgt spid="60"/>
                                        </p:tgtEl>
                                      </p:cBhvr>
                                    </p:animEffect>
                                  </p:childTnLst>
                                </p:cTn>
                              </p:par>
                              <p:par>
                                <p:cTn id="22" presetID="2" presetClass="entr" presetSubtype="1" fill="hold" grpId="0" nodeType="withEffect">
                                  <p:stCondLst>
                                    <p:cond delay="0"/>
                                  </p:stCondLst>
                                  <p:childTnLst>
                                    <p:set>
                                      <p:cBhvr>
                                        <p:cTn id="23" dur="1" fill="hold">
                                          <p:stCondLst>
                                            <p:cond delay="0"/>
                                          </p:stCondLst>
                                        </p:cTn>
                                        <p:tgtEl>
                                          <p:spTgt spid="178192"/>
                                        </p:tgtEl>
                                        <p:attrNameLst>
                                          <p:attrName>style.visibility</p:attrName>
                                        </p:attrNameLst>
                                      </p:cBhvr>
                                      <p:to>
                                        <p:strVal val="visible"/>
                                      </p:to>
                                    </p:set>
                                    <p:anim calcmode="lin" valueType="num">
                                      <p:cBhvr>
                                        <p:cTn id="24" dur="500" fill="hold"/>
                                        <p:tgtEl>
                                          <p:spTgt spid="178192"/>
                                        </p:tgtEl>
                                        <p:attrNameLst>
                                          <p:attrName>ppt_x</p:attrName>
                                        </p:attrNameLst>
                                      </p:cBhvr>
                                      <p:tavLst>
                                        <p:tav tm="0">
                                          <p:val>
                                            <p:strVal val="#ppt_x"/>
                                          </p:val>
                                        </p:tav>
                                        <p:tav tm="100000">
                                          <p:val>
                                            <p:strVal val="#ppt_x"/>
                                          </p:val>
                                        </p:tav>
                                      </p:tavLst>
                                    </p:anim>
                                    <p:anim calcmode="lin" valueType="num">
                                      <p:cBhvr>
                                        <p:cTn id="25" dur="500" fill="hold"/>
                                        <p:tgtEl>
                                          <p:spTgt spid="178192"/>
                                        </p:tgtEl>
                                        <p:attrNameLst>
                                          <p:attrName>ppt_y</p:attrName>
                                        </p:attrNameLst>
                                      </p:cBhvr>
                                      <p:tavLst>
                                        <p:tav tm="0">
                                          <p:val>
                                            <p:strVal val="0-#ppt_h/2"/>
                                          </p:val>
                                        </p:tav>
                                        <p:tav tm="100000">
                                          <p:val>
                                            <p:strVal val="#ppt_y"/>
                                          </p:val>
                                        </p:tav>
                                      </p:tavLst>
                                    </p:anim>
                                  </p:childTnLst>
                                </p:cTn>
                              </p:par>
                            </p:childTnLst>
                          </p:cTn>
                        </p:par>
                        <p:par>
                          <p:cTn id="26" fill="hold">
                            <p:stCondLst>
                              <p:cond delay="1000"/>
                            </p:stCondLst>
                            <p:childTnLst>
                              <p:par>
                                <p:cTn id="27" presetID="22" presetClass="entr" presetSubtype="8" fill="hold" grpId="0" nodeType="afterEffect">
                                  <p:stCondLst>
                                    <p:cond delay="0"/>
                                  </p:stCondLst>
                                  <p:childTnLst>
                                    <p:set>
                                      <p:cBhvr>
                                        <p:cTn id="28" dur="1" fill="hold">
                                          <p:stCondLst>
                                            <p:cond delay="0"/>
                                          </p:stCondLst>
                                        </p:cTn>
                                        <p:tgtEl>
                                          <p:spTgt spid="178193"/>
                                        </p:tgtEl>
                                        <p:attrNameLst>
                                          <p:attrName>style.visibility</p:attrName>
                                        </p:attrNameLst>
                                      </p:cBhvr>
                                      <p:to>
                                        <p:strVal val="visible"/>
                                      </p:to>
                                    </p:set>
                                    <p:animEffect transition="in" filter="wipe(left)">
                                      <p:cBhvr>
                                        <p:cTn id="29" dur="350"/>
                                        <p:tgtEl>
                                          <p:spTgt spid="178193"/>
                                        </p:tgtEl>
                                      </p:cBhvr>
                                    </p:animEffect>
                                  </p:childTnLst>
                                </p:cTn>
                              </p:par>
                            </p:childTnLst>
                          </p:cTn>
                        </p:par>
                        <p:par>
                          <p:cTn id="30" fill="hold">
                            <p:stCondLst>
                              <p:cond delay="1500"/>
                            </p:stCondLst>
                            <p:childTnLst>
                              <p:par>
                                <p:cTn id="31" presetID="22" presetClass="entr" presetSubtype="8" fill="hold" grpId="0" nodeType="afterEffect">
                                  <p:stCondLst>
                                    <p:cond delay="0"/>
                                  </p:stCondLst>
                                  <p:childTnLst>
                                    <p:set>
                                      <p:cBhvr>
                                        <p:cTn id="32" dur="1" fill="hold">
                                          <p:stCondLst>
                                            <p:cond delay="0"/>
                                          </p:stCondLst>
                                        </p:cTn>
                                        <p:tgtEl>
                                          <p:spTgt spid="178194"/>
                                        </p:tgtEl>
                                        <p:attrNameLst>
                                          <p:attrName>style.visibility</p:attrName>
                                        </p:attrNameLst>
                                      </p:cBhvr>
                                      <p:to>
                                        <p:strVal val="visible"/>
                                      </p:to>
                                    </p:set>
                                    <p:animEffect transition="in" filter="wipe(left)">
                                      <p:cBhvr>
                                        <p:cTn id="33" dur="350"/>
                                        <p:tgtEl>
                                          <p:spTgt spid="178194"/>
                                        </p:tgtEl>
                                      </p:cBhvr>
                                    </p:animEffect>
                                  </p:childTnLst>
                                </p:cTn>
                              </p:par>
                            </p:childTnLst>
                          </p:cTn>
                        </p:par>
                        <p:par>
                          <p:cTn id="34" fill="hold">
                            <p:stCondLst>
                              <p:cond delay="2000"/>
                            </p:stCondLst>
                            <p:childTnLst>
                              <p:par>
                                <p:cTn id="35" presetID="22" presetClass="entr" presetSubtype="8" fill="hold" grpId="0" nodeType="afterEffect">
                                  <p:stCondLst>
                                    <p:cond delay="0"/>
                                  </p:stCondLst>
                                  <p:childTnLst>
                                    <p:set>
                                      <p:cBhvr>
                                        <p:cTn id="36" dur="1" fill="hold">
                                          <p:stCondLst>
                                            <p:cond delay="0"/>
                                          </p:stCondLst>
                                        </p:cTn>
                                        <p:tgtEl>
                                          <p:spTgt spid="178195"/>
                                        </p:tgtEl>
                                        <p:attrNameLst>
                                          <p:attrName>style.visibility</p:attrName>
                                        </p:attrNameLst>
                                      </p:cBhvr>
                                      <p:to>
                                        <p:strVal val="visible"/>
                                      </p:to>
                                    </p:set>
                                    <p:animEffect transition="in" filter="wipe(left)">
                                      <p:cBhvr>
                                        <p:cTn id="37" dur="350"/>
                                        <p:tgtEl>
                                          <p:spTgt spid="178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0" grpId="0"/>
      <p:bldP spid="39" grpId="0" animBg="1"/>
      <p:bldP spid="178192" grpId="0" bldLvl="0"/>
      <p:bldP spid="178193" grpId="0"/>
      <p:bldP spid="178194" grpId="0"/>
      <p:bldP spid="17819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2276475"/>
            <a:ext cx="12192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tx2"/>
                </a:solidFill>
              </a:rPr>
              <a:t> </a:t>
            </a:r>
            <a:endParaRPr lang="zh-CN" altLang="en-US" dirty="0">
              <a:solidFill>
                <a:schemeClr val="tx2"/>
              </a:solidFill>
            </a:endParaRPr>
          </a:p>
        </p:txBody>
      </p:sp>
      <p:cxnSp>
        <p:nvCxnSpPr>
          <p:cNvPr id="6" name="直接连接符 5"/>
          <p:cNvCxnSpPr/>
          <p:nvPr/>
        </p:nvCxnSpPr>
        <p:spPr>
          <a:xfrm>
            <a:off x="-88900" y="49149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88900" y="21971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nvPicPr>
        <p:blipFill>
          <a:blip r:embed="rId1"/>
          <a:srcRect/>
          <a:stretch>
            <a:fillRect/>
          </a:stretch>
        </p:blipFill>
        <p:spPr bwMode="auto">
          <a:xfrm>
            <a:off x="1879600" y="2714625"/>
            <a:ext cx="1244600" cy="1606550"/>
          </a:xfrm>
          <a:prstGeom prst="rect">
            <a:avLst/>
          </a:prstGeom>
          <a:noFill/>
          <a:ln w="9525">
            <a:noFill/>
            <a:miter lim="800000"/>
            <a:headEnd/>
            <a:tailEnd/>
          </a:ln>
        </p:spPr>
      </p:pic>
      <p:cxnSp>
        <p:nvCxnSpPr>
          <p:cNvPr id="9" name="直接连接符 8"/>
          <p:cNvCxnSpPr/>
          <p:nvPr/>
        </p:nvCxnSpPr>
        <p:spPr>
          <a:xfrm>
            <a:off x="4095750"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4095750" y="2411927"/>
            <a:ext cx="7378908" cy="2278619"/>
          </a:xfrm>
          <a:prstGeom prst="rect">
            <a:avLst/>
          </a:prstGeom>
          <a:noFill/>
          <a:ln w="9525">
            <a:noFill/>
            <a:miter lim="800000"/>
          </a:ln>
        </p:spPr>
        <p:txBody>
          <a:bodyPr lIns="36000" rIns="36000" anchor="b"/>
          <a:lstStyle/>
          <a:p>
            <a:pPr marL="742950" indent="-742950">
              <a:lnSpc>
                <a:spcPct val="150000"/>
              </a:lnSpc>
            </a:pPr>
            <a:r>
              <a:rPr lang="zh-CN" altLang="en-US" sz="4000" b="1" dirty="0">
                <a:latin typeface="华文隶书" panose="02010800040101010101" pitchFamily="2" charset="-122"/>
                <a:ea typeface="华文隶书" panose="02010800040101010101" pitchFamily="2" charset="-122"/>
              </a:rPr>
              <a:t>三</a:t>
            </a:r>
            <a:r>
              <a:rPr lang="zh-CN" altLang="en-US" sz="4000" b="1" dirty="0">
                <a:latin typeface="华文隶书" panose="02010800040101010101" pitchFamily="2" charset="-122"/>
                <a:ea typeface="华文隶书" panose="02010800040101010101" pitchFamily="2" charset="-122"/>
              </a:rPr>
              <a:t>、</a:t>
            </a:r>
            <a:r>
              <a:rPr lang="zh-CN" altLang="en-US" sz="4000" b="1" dirty="0">
                <a:latin typeface="华文隶书" panose="02010800040101010101" pitchFamily="2" charset="-122"/>
                <a:ea typeface="华文隶书" panose="02010800040101010101" pitchFamily="2" charset="-122"/>
              </a:rPr>
              <a:t>权益资金的筹资方式</a:t>
            </a:r>
            <a:endParaRPr lang="zh-CN" altLang="en-US" sz="4000" b="1" dirty="0">
              <a:latin typeface="华文隶书" panose="02010800040101010101" pitchFamily="2" charset="-122"/>
              <a:ea typeface="华文隶书" panose="02010800040101010101" pitchFamily="2" charset="-122"/>
            </a:endParaRPr>
          </a:p>
          <a:p>
            <a:pPr marL="742950" indent="-742950">
              <a:lnSpc>
                <a:spcPct val="150000"/>
              </a:lnSpc>
            </a:pPr>
            <a:r>
              <a:rPr lang="zh-CN" altLang="en-US" sz="4000" b="1" dirty="0">
                <a:latin typeface="华文隶书" panose="02010800040101010101" pitchFamily="2" charset="-122"/>
                <a:ea typeface="华文隶书" panose="02010800040101010101" pitchFamily="2" charset="-122"/>
              </a:rPr>
              <a:t>四</a:t>
            </a:r>
            <a:r>
              <a:rPr lang="zh-CN" altLang="en-US" sz="4000" b="1" dirty="0">
                <a:latin typeface="华文隶书" panose="02010800040101010101" pitchFamily="2" charset="-122"/>
                <a:ea typeface="华文隶书" panose="02010800040101010101" pitchFamily="2" charset="-122"/>
              </a:rPr>
              <a:t>、</a:t>
            </a:r>
            <a:r>
              <a:rPr lang="zh-CN" altLang="en-US" sz="4000" b="1" dirty="0">
                <a:latin typeface="华文隶书" panose="02010800040101010101" pitchFamily="2" charset="-122"/>
                <a:ea typeface="华文隶书" panose="02010800040101010101" pitchFamily="2" charset="-122"/>
              </a:rPr>
              <a:t>债务资金的筹资方式</a:t>
            </a:r>
            <a:endParaRPr lang="en-US" altLang="zh-CN" sz="4000" b="1" dirty="0">
              <a:latin typeface="华文隶书" panose="02010800040101010101" pitchFamily="2" charset="-122"/>
              <a:ea typeface="华文隶书" panose="02010800040101010101" pitchFamily="2" charset="-122"/>
            </a:endParaRPr>
          </a:p>
          <a:p>
            <a:pPr marL="742950" indent="-742950">
              <a:lnSpc>
                <a:spcPct val="150000"/>
              </a:lnSpc>
            </a:pPr>
            <a:r>
              <a:rPr lang="zh-CN" altLang="en-US" sz="4000" b="1" dirty="0">
                <a:latin typeface="华文隶书" panose="02010800040101010101" pitchFamily="2" charset="-122"/>
                <a:ea typeface="华文隶书" panose="02010800040101010101" pitchFamily="2" charset="-122"/>
              </a:rPr>
              <a:t>五</a:t>
            </a:r>
            <a:r>
              <a:rPr lang="zh-CN" altLang="en-US" sz="4000" b="1" dirty="0">
                <a:latin typeface="华文隶书" panose="02010800040101010101" pitchFamily="2" charset="-122"/>
                <a:ea typeface="华文隶书" panose="02010800040101010101" pitchFamily="2" charset="-122"/>
              </a:rPr>
              <a:t>、</a:t>
            </a:r>
            <a:r>
              <a:rPr lang="zh-CN" altLang="en-US" sz="4000" b="1" dirty="0">
                <a:latin typeface="华文隶书" panose="02010800040101010101" pitchFamily="2" charset="-122"/>
                <a:ea typeface="华文隶书" panose="02010800040101010101" pitchFamily="2" charset="-122"/>
              </a:rPr>
              <a:t>衍生工具的筹资方式</a:t>
            </a:r>
            <a:endParaRPr lang="zh-CN" altLang="en-US" sz="4000" b="1" dirty="0">
              <a:latin typeface="华文隶书" panose="02010800040101010101" pitchFamily="2" charset="-122"/>
              <a:ea typeface="华文隶书" panose="02010800040101010101" pitchFamily="2" charset="-122"/>
            </a:endParaRPr>
          </a:p>
        </p:txBody>
      </p:sp>
      <p:sp>
        <p:nvSpPr>
          <p:cNvPr id="12" name="灯片编号占位符 2"/>
          <p:cNvSpPr txBox="1"/>
          <p:nvPr/>
        </p:nvSpPr>
        <p:spPr>
          <a:xfrm>
            <a:off x="11065564" y="6356350"/>
            <a:ext cx="288235" cy="365125"/>
          </a:xfrm>
          <a:prstGeom prst="rect">
            <a:avLst/>
          </a:prstGeom>
          <a:solidFill>
            <a:schemeClr val="accent5">
              <a:lumMod val="50000"/>
            </a:schemeClr>
          </a:solidFill>
        </p:spPr>
        <p:txBody>
          <a:bodyPr vert="horz" lIns="91440" tIns="45720" rIns="91440" bIns="45720" rtlCol="0" anchor="ctr"/>
          <a:lstStyle>
            <a:defPPr>
              <a:defRPr lang="zh-CN"/>
            </a:defPPr>
            <a:lvl1pPr algn="r" rtl="0" fontAlgn="auto">
              <a:spcBef>
                <a:spcPct val="0"/>
              </a:spcBef>
              <a:spcAft>
                <a:spcPct val="0"/>
              </a:spcAft>
              <a:defRPr sz="1200" kern="1200" noProof="1">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defRPr/>
            </a:pPr>
            <a:fld id="{606853F7-5288-40FA-B4A8-5DC8332FD7B1}" type="slidenum">
              <a:rPr lang="en-US" smtClean="0">
                <a:solidFill>
                  <a:schemeClr val="bg1"/>
                </a:solidFill>
              </a:rPr>
            </a:fld>
            <a:endParaRPr lang="en-US" dirty="0">
              <a:solidFill>
                <a:schemeClr val="bg1"/>
              </a:solidFill>
              <a:ea typeface="宋体" panose="0201060003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right)">
                                      <p:cBhvr>
                                        <p:cTn id="11" dur="500"/>
                                        <p:tgtEl>
                                          <p:spTgt spid="7"/>
                                        </p:tgtEl>
                                      </p:cBhvr>
                                    </p:animEffect>
                                  </p:childTnLst>
                                </p:cTn>
                              </p:par>
                              <p:par>
                                <p:cTn id="12" presetID="22" presetClass="entr" presetSubtype="2"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right)">
                                      <p:cBhvr>
                                        <p:cTn id="14" dur="500"/>
                                        <p:tgtEl>
                                          <p:spTgt spid="6"/>
                                        </p:tgtEl>
                                      </p:cBhvr>
                                    </p:animEffect>
                                  </p:childTnLst>
                                </p:cTn>
                              </p:par>
                            </p:childTnLst>
                          </p:cTn>
                        </p:par>
                        <p:par>
                          <p:cTn id="15" fill="hold">
                            <p:stCondLst>
                              <p:cond delay="1000"/>
                            </p:stCondLst>
                            <p:childTnLst>
                              <p:par>
                                <p:cTn id="16" presetID="42" presetClass="entr" presetSubtype="0" fill="hold"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par>
                          <p:cTn id="21" fill="hold">
                            <p:stCondLst>
                              <p:cond delay="2000"/>
                            </p:stCondLst>
                            <p:childTnLst>
                              <p:par>
                                <p:cTn id="22" presetID="16" presetClass="entr" presetSubtype="42" fill="hold"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outHorizontal)">
                                      <p:cBhvr>
                                        <p:cTn id="24" dur="500"/>
                                        <p:tgtEl>
                                          <p:spTgt spid="9"/>
                                        </p:tgtEl>
                                      </p:cBhvr>
                                    </p:animEffect>
                                  </p:childTnLst>
                                </p:cTn>
                              </p:par>
                            </p:childTnLst>
                          </p:cTn>
                        </p:par>
                        <p:par>
                          <p:cTn id="25" fill="hold">
                            <p:stCondLst>
                              <p:cond delay="2500"/>
                            </p:stCondLst>
                            <p:childTnLst>
                              <p:par>
                                <p:cTn id="26" presetID="17" presetClass="entr" presetSubtype="10" fill="hold" grpId="0" nodeType="afterEffect">
                                  <p:stCondLst>
                                    <p:cond delay="0"/>
                                  </p:stCondLst>
                                  <p:iterate type="lt">
                                    <p:tmPct val="10000"/>
                                  </p:iterate>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a:xfrm>
            <a:off x="1164254" y="11638"/>
            <a:ext cx="10515600" cy="885825"/>
          </a:xfrm>
        </p:spPr>
        <p:txBody>
          <a:bodyPr/>
          <a:lstStyle/>
          <a:p>
            <a:pPr algn="ctr">
              <a:lnSpc>
                <a:spcPct val="150000"/>
              </a:lnSpc>
            </a:pPr>
            <a:r>
              <a:rPr lang="zh-CN" altLang="en-US" sz="3600" dirty="0">
                <a:latin typeface="微软雅黑" panose="020B0503020204020204" pitchFamily="34" charset="-122"/>
                <a:ea typeface="微软雅黑" panose="020B0503020204020204" pitchFamily="34" charset="-122"/>
              </a:rPr>
              <a:t>筹资方式</a:t>
            </a:r>
            <a:endParaRPr lang="zh-CN" altLang="en-US" sz="3600" dirty="0">
              <a:latin typeface="微软雅黑" panose="020B0503020204020204" pitchFamily="34" charset="-122"/>
              <a:ea typeface="微软雅黑" panose="020B0503020204020204" pitchFamily="34" charset="-122"/>
            </a:endParaRPr>
          </a:p>
        </p:txBody>
      </p:sp>
      <p:grpSp>
        <p:nvGrpSpPr>
          <p:cNvPr id="35" name="组合 34"/>
          <p:cNvGrpSpPr/>
          <p:nvPr/>
        </p:nvGrpSpPr>
        <p:grpSpPr bwMode="auto">
          <a:xfrm>
            <a:off x="4441353" y="873584"/>
            <a:ext cx="3922717" cy="134938"/>
            <a:chOff x="5357217" y="1143000"/>
            <a:chExt cx="1490133" cy="101600"/>
          </a:xfrm>
        </p:grpSpPr>
        <p:cxnSp>
          <p:nvCxnSpPr>
            <p:cNvPr id="36"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31"/>
            <p:cNvCxnSpPr/>
            <p:nvPr/>
          </p:nvCxnSpPr>
          <p:spPr>
            <a:xfrm>
              <a:off x="5509516" y="1244600"/>
              <a:ext cx="1185535"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 name="矩形 1"/>
          <p:cNvSpPr/>
          <p:nvPr/>
        </p:nvSpPr>
        <p:spPr>
          <a:xfrm>
            <a:off x="1164254" y="1478241"/>
            <a:ext cx="9956464" cy="3894208"/>
          </a:xfrm>
          <a:prstGeom prst="rect">
            <a:avLst/>
          </a:prstGeom>
        </p:spPr>
        <p:txBody>
          <a:bodyPr wrap="square">
            <a:spAutoFit/>
          </a:bodyPr>
          <a:lstStyle/>
          <a:p>
            <a:pPr marL="457200" indent="-457200" algn="just">
              <a:lnSpc>
                <a:spcPct val="150000"/>
              </a:lnSpc>
              <a:spcAft>
                <a:spcPts val="0"/>
              </a:spcAft>
              <a:buFont typeface="Wingdings" panose="05000000000000000000" pitchFamily="2" charset="2"/>
              <a:buChar char="ü"/>
            </a:pPr>
            <a:r>
              <a:rPr lang="en-US" altLang="zh-CN" sz="2800" dirty="0">
                <a:latin typeface="微软雅黑" panose="020B0503020204020204" pitchFamily="34" charset="-122"/>
                <a:ea typeface="微软雅黑" panose="020B0503020204020204" pitchFamily="34" charset="-122"/>
              </a:rPr>
              <a:t>    </a:t>
            </a:r>
            <a:r>
              <a:rPr lang="zh-CN" altLang="zh-CN" sz="2800" dirty="0">
                <a:latin typeface="微软雅黑" panose="020B0503020204020204" pitchFamily="34" charset="-122"/>
                <a:ea typeface="微软雅黑" panose="020B0503020204020204" pitchFamily="34" charset="-122"/>
              </a:rPr>
              <a:t>筹资方式是指可供企业在筹措资金时选用的具体筹资形式。</a:t>
            </a:r>
            <a:endParaRPr lang="en-US" altLang="zh-CN" sz="2800" dirty="0">
              <a:latin typeface="微软雅黑" panose="020B0503020204020204" pitchFamily="34" charset="-122"/>
              <a:ea typeface="微软雅黑" panose="020B0503020204020204" pitchFamily="34" charset="-122"/>
            </a:endParaRPr>
          </a:p>
          <a:p>
            <a:pPr marL="457200" indent="-457200" algn="just">
              <a:lnSpc>
                <a:spcPct val="150000"/>
              </a:lnSpc>
              <a:spcAft>
                <a:spcPts val="0"/>
              </a:spcAft>
              <a:buFont typeface="Wingdings" panose="05000000000000000000" pitchFamily="2" charset="2"/>
              <a:buChar char="ü"/>
            </a:pPr>
            <a:r>
              <a:rPr lang="en-US" altLang="zh-CN" sz="2800" dirty="0">
                <a:latin typeface="微软雅黑" panose="020B0503020204020204" pitchFamily="34" charset="-122"/>
                <a:ea typeface="微软雅黑" panose="020B0503020204020204" pitchFamily="34" charset="-122"/>
              </a:rPr>
              <a:t>    </a:t>
            </a:r>
            <a:r>
              <a:rPr lang="zh-CN" altLang="zh-CN" sz="2800" dirty="0">
                <a:latin typeface="微软雅黑" panose="020B0503020204020204" pitchFamily="34" charset="-122"/>
                <a:ea typeface="微软雅黑" panose="020B0503020204020204" pitchFamily="34" charset="-122"/>
              </a:rPr>
              <a:t>目前我国企业筹资方式主要有七种：①吸收直接投资；②发行股票；③利用留存利润；④向银行借款；⑤发行公司债券；⑥利用商业信用；⑦融资租赁。</a:t>
            </a:r>
            <a:endParaRPr lang="en-US" altLang="zh-CN" sz="2800" dirty="0">
              <a:latin typeface="微软雅黑" panose="020B0503020204020204" pitchFamily="34" charset="-122"/>
              <a:ea typeface="微软雅黑" panose="020B0503020204020204" pitchFamily="34" charset="-122"/>
            </a:endParaRPr>
          </a:p>
          <a:p>
            <a:pPr marL="457200" indent="-457200" algn="just">
              <a:lnSpc>
                <a:spcPct val="150000"/>
              </a:lnSpc>
              <a:spcAft>
                <a:spcPts val="0"/>
              </a:spcAft>
              <a:buFont typeface="Wingdings" panose="05000000000000000000" pitchFamily="2" charset="2"/>
              <a:buChar char="ü"/>
            </a:pPr>
            <a:r>
              <a:rPr lang="en-US" altLang="zh-CN" sz="2800" kern="1000" dirty="0">
                <a:latin typeface="微软雅黑" panose="020B0503020204020204" pitchFamily="34" charset="-122"/>
                <a:ea typeface="微软雅黑" panose="020B0503020204020204" pitchFamily="34" charset="-122"/>
                <a:cs typeface="Times New Roman" panose="02020603050405020304" pitchFamily="18" charset="0"/>
              </a:rPr>
              <a:t>    </a:t>
            </a:r>
            <a:r>
              <a:rPr lang="zh-CN" altLang="zh-CN" sz="2800" kern="1000" dirty="0">
                <a:latin typeface="微软雅黑" panose="020B0503020204020204" pitchFamily="34" charset="-122"/>
                <a:ea typeface="微软雅黑" panose="020B0503020204020204" pitchFamily="34" charset="-122"/>
                <a:cs typeface="Times New Roman" panose="02020603050405020304" pitchFamily="18" charset="0"/>
              </a:rPr>
              <a:t>其中前三种方式筹措的资金为权益资金；后四种方式筹措的资金为债务资金。</a:t>
            </a:r>
            <a:endParaRPr lang="zh-CN" altLang="en-US" sz="2800" dirty="0">
              <a:latin typeface="微软雅黑" panose="020B0503020204020204" pitchFamily="34" charset="-122"/>
              <a:ea typeface="微软雅黑" panose="020B0503020204020204" pitchFamily="34" charset="-122"/>
            </a:endParaRPr>
          </a:p>
        </p:txBody>
      </p:sp>
      <p:sp>
        <p:nvSpPr>
          <p:cNvPr id="7" name="灯片编号占位符 2"/>
          <p:cNvSpPr>
            <a:spLocks noGrp="1"/>
          </p:cNvSpPr>
          <p:nvPr>
            <p:ph type="sldNum" sz="quarter" idx="12"/>
          </p:nvPr>
        </p:nvSpPr>
        <p:spPr>
          <a:xfrm>
            <a:off x="11065564" y="6356350"/>
            <a:ext cx="288235" cy="365125"/>
          </a:xfrm>
          <a:solidFill>
            <a:schemeClr val="accent5">
              <a:lumMod val="50000"/>
            </a:schemeClr>
          </a:solidFill>
        </p:spPr>
        <p:txBody>
          <a:bodyPr/>
          <a:lstStyle/>
          <a:p>
            <a:pPr>
              <a:defRPr/>
            </a:pPr>
            <a:fld id="{606853F7-5288-40FA-B4A8-5DC8332FD7B1}" type="slidenum">
              <a:rPr lang="en-US">
                <a:solidFill>
                  <a:schemeClr val="bg1"/>
                </a:solidFill>
              </a:rPr>
            </a:fld>
            <a:endParaRPr lang="en-US" dirty="0">
              <a:solidFill>
                <a:schemeClr val="bg1"/>
              </a:solidFill>
              <a:ea typeface="宋体" panose="0201060003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wipe(left)">
                                      <p:cBhvr>
                                        <p:cTn id="7" dur="500"/>
                                        <p:tgtEl>
                                          <p:spTgt spid="3481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fade">
                                      <p:cBhvr>
                                        <p:cTn id="11" dur="500"/>
                                        <p:tgtEl>
                                          <p:spTgt spid="35"/>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grpId="0"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fade">
                                      <p:cBhvr>
                                        <p:cTn id="16" dur="1000"/>
                                        <p:tgtEl>
                                          <p:spTgt spid="2">
                                            <p:txEl>
                                              <p:pRg st="0" end="0"/>
                                            </p:txEl>
                                          </p:spTgt>
                                        </p:tgtEl>
                                      </p:cBhvr>
                                    </p:animEffect>
                                    <p:anim calcmode="lin" valueType="num">
                                      <p:cBhvr>
                                        <p:cTn id="17"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fade">
                                      <p:cBhvr>
                                        <p:cTn id="23" dur="1000"/>
                                        <p:tgtEl>
                                          <p:spTgt spid="2">
                                            <p:txEl>
                                              <p:pRg st="1" end="1"/>
                                            </p:txEl>
                                          </p:spTgt>
                                        </p:tgtEl>
                                      </p:cBhvr>
                                    </p:animEffect>
                                    <p:anim calcmode="lin" valueType="num">
                                      <p:cBhvr>
                                        <p:cTn id="24"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
                                            <p:txEl>
                                              <p:pRg st="2" end="2"/>
                                            </p:txEl>
                                          </p:spTgt>
                                        </p:tgtEl>
                                        <p:attrNameLst>
                                          <p:attrName>style.visibility</p:attrName>
                                        </p:attrNameLst>
                                      </p:cBhvr>
                                      <p:to>
                                        <p:strVal val="visible"/>
                                      </p:to>
                                    </p:set>
                                    <p:animEffect transition="in" filter="fade">
                                      <p:cBhvr>
                                        <p:cTn id="30" dur="1000"/>
                                        <p:tgtEl>
                                          <p:spTgt spid="2">
                                            <p:txEl>
                                              <p:pRg st="2" end="2"/>
                                            </p:txEl>
                                          </p:spTgt>
                                        </p:tgtEl>
                                      </p:cBhvr>
                                    </p:animEffect>
                                    <p:anim calcmode="lin" valueType="num">
                                      <p:cBhvr>
                                        <p:cTn id="31"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2" grpId="0" bldLvl="2"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20750" y="1412875"/>
            <a:ext cx="9945688" cy="1316038"/>
          </a:xfrm>
        </p:spPr>
        <p:txBody>
          <a:bodyPr/>
          <a:lstStyle/>
          <a:p>
            <a:pPr>
              <a:lnSpc>
                <a:spcPct val="150000"/>
              </a:lnSpc>
              <a:buNone/>
            </a:pPr>
            <a:r>
              <a:rPr lang="zh-CN" altLang="en-US" dirty="0">
                <a:latin typeface="微软雅黑" panose="020B0503020204020204" pitchFamily="34" charset="-122"/>
                <a:ea typeface="微软雅黑" panose="020B0503020204020204" pitchFamily="34" charset="-122"/>
              </a:rPr>
              <a:t> </a:t>
            </a:r>
            <a:r>
              <a:rPr lang="zh-CN" altLang="en-US"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   </a:t>
            </a:r>
            <a:r>
              <a:rPr lang="zh-CN" altLang="en-US" dirty="0">
                <a:latin typeface="微软雅黑" panose="020B0503020204020204" pitchFamily="34" charset="-122"/>
                <a:ea typeface="微软雅黑" panose="020B0503020204020204" pitchFamily="34" charset="-122"/>
                <a:sym typeface="宋体" panose="02010600030101010101" pitchFamily="2" charset="-122"/>
              </a:rPr>
              <a:t>自有资金是指投资者投入企业的资本金及经营中所形成的积累，它反映所有者的权益，又称权益资金。</a:t>
            </a:r>
            <a:endParaRPr lang="zh-CN" altLang="en-US" dirty="0">
              <a:latin typeface="微软雅黑" panose="020B0503020204020204" pitchFamily="34" charset="-122"/>
              <a:ea typeface="微软雅黑" panose="020B0503020204020204" pitchFamily="34" charset="-122"/>
            </a:endParaRPr>
          </a:p>
        </p:txBody>
      </p:sp>
      <p:sp>
        <p:nvSpPr>
          <p:cNvPr id="18434" name="Text Box 3"/>
          <p:cNvSpPr txBox="1">
            <a:spLocks noChangeArrowheads="1"/>
          </p:cNvSpPr>
          <p:nvPr/>
        </p:nvSpPr>
        <p:spPr bwMode="auto">
          <a:xfrm>
            <a:off x="3529013" y="427038"/>
            <a:ext cx="4816475" cy="646331"/>
          </a:xfrm>
          <a:prstGeom prst="rect">
            <a:avLst/>
          </a:prstGeom>
          <a:noFill/>
          <a:ln w="9525">
            <a:noFill/>
            <a:miter lim="800000"/>
          </a:ln>
        </p:spPr>
        <p:txBody>
          <a:bodyPr>
            <a:spAutoFit/>
          </a:bodyPr>
          <a:lstStyle/>
          <a:p>
            <a:pPr>
              <a:spcBef>
                <a:spcPct val="50000"/>
              </a:spcBef>
            </a:pPr>
            <a:r>
              <a:rPr lang="zh-CN" altLang="en-US" sz="3600" b="1" dirty="0">
                <a:latin typeface="微软雅黑" panose="020B0503020204020204" pitchFamily="34" charset="-122"/>
                <a:ea typeface="微软雅黑" panose="020B0503020204020204" pitchFamily="34" charset="-122"/>
              </a:rPr>
              <a:t>三</a:t>
            </a:r>
            <a:r>
              <a:rPr lang="zh-CN" altLang="en-US" sz="3600" b="1" dirty="0" smtClean="0">
                <a:latin typeface="微软雅黑" panose="020B0503020204020204" pitchFamily="34" charset="-122"/>
                <a:ea typeface="微软雅黑" panose="020B0503020204020204" pitchFamily="34" charset="-122"/>
              </a:rPr>
              <a:t>、</a:t>
            </a:r>
            <a:r>
              <a:rPr lang="zh-CN" altLang="en-US" sz="3600" b="1" dirty="0">
                <a:latin typeface="微软雅黑" panose="020B0503020204020204" pitchFamily="34" charset="-122"/>
                <a:ea typeface="微软雅黑" panose="020B0503020204020204" pitchFamily="34" charset="-122"/>
              </a:rPr>
              <a:t>权益资金的筹集 </a:t>
            </a:r>
            <a:endParaRPr lang="zh-CN" altLang="en-US" sz="3600" b="1" dirty="0">
              <a:latin typeface="微软雅黑" panose="020B0503020204020204" pitchFamily="34" charset="-122"/>
              <a:ea typeface="微软雅黑" panose="020B0503020204020204" pitchFamily="34" charset="-122"/>
            </a:endParaRPr>
          </a:p>
        </p:txBody>
      </p:sp>
      <p:grpSp>
        <p:nvGrpSpPr>
          <p:cNvPr id="7" name="组合 6"/>
          <p:cNvGrpSpPr/>
          <p:nvPr/>
        </p:nvGrpSpPr>
        <p:grpSpPr bwMode="auto">
          <a:xfrm>
            <a:off x="3381375" y="1143000"/>
            <a:ext cx="4783137" cy="134938"/>
            <a:chOff x="5357217" y="1143000"/>
            <a:chExt cx="1490133" cy="101600"/>
          </a:xfrm>
        </p:grpSpPr>
        <p:cxnSp>
          <p:nvCxnSpPr>
            <p:cNvPr id="8"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31"/>
            <p:cNvCxnSpPr/>
            <p:nvPr/>
          </p:nvCxnSpPr>
          <p:spPr>
            <a:xfrm>
              <a:off x="5509516" y="1244600"/>
              <a:ext cx="1185535"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6" name="灯片编号占位符 2"/>
          <p:cNvSpPr>
            <a:spLocks noGrp="1"/>
          </p:cNvSpPr>
          <p:nvPr>
            <p:ph type="sldNum" sz="quarter" idx="12"/>
          </p:nvPr>
        </p:nvSpPr>
        <p:spPr>
          <a:xfrm>
            <a:off x="11065564" y="6356350"/>
            <a:ext cx="288235" cy="365125"/>
          </a:xfrm>
          <a:solidFill>
            <a:schemeClr val="accent5">
              <a:lumMod val="50000"/>
            </a:schemeClr>
          </a:solidFill>
        </p:spPr>
        <p:txBody>
          <a:bodyPr/>
          <a:lstStyle/>
          <a:p>
            <a:pPr>
              <a:defRPr/>
            </a:pPr>
            <a:fld id="{606853F7-5288-40FA-B4A8-5DC8332FD7B1}" type="slidenum">
              <a:rPr lang="en-US">
                <a:solidFill>
                  <a:schemeClr val="bg1"/>
                </a:solidFill>
              </a:rPr>
            </a:fld>
            <a:endParaRPr lang="en-US" dirty="0">
              <a:solidFill>
                <a:schemeClr val="bg1"/>
              </a:solidFill>
              <a:ea typeface="宋体" panose="02010600030101010101" pitchFamily="2" charset="-122"/>
            </a:endParaRPr>
          </a:p>
        </p:txBody>
      </p:sp>
      <p:sp>
        <p:nvSpPr>
          <p:cNvPr id="515078" name="文本框 515077"/>
          <p:cNvSpPr txBox="1">
            <a:spLocks noChangeArrowheads="1"/>
          </p:cNvSpPr>
          <p:nvPr/>
        </p:nvSpPr>
        <p:spPr bwMode="auto">
          <a:xfrm>
            <a:off x="2425563" y="4408214"/>
            <a:ext cx="1447800" cy="482600"/>
          </a:xfrm>
          <a:prstGeom prst="rect">
            <a:avLst/>
          </a:prstGeom>
          <a:solidFill>
            <a:srgbClr val="3DE3C7"/>
          </a:solidFill>
          <a:ln w="9525">
            <a:solidFill>
              <a:schemeClr val="accent1"/>
            </a:solidFill>
            <a:miter lim="800000"/>
          </a:ln>
        </p:spPr>
        <p:txBody>
          <a:bodyPr>
            <a:spAutoFit/>
          </a:bodyPr>
          <a:lstStyle/>
          <a:p>
            <a:pPr>
              <a:spcBef>
                <a:spcPct val="50000"/>
              </a:spcBef>
            </a:pPr>
            <a:r>
              <a:rPr lang="zh-CN" altLang="en-US" sz="2400" dirty="0">
                <a:latin typeface="微软雅黑" panose="020B0503020204020204" pitchFamily="34" charset="-122"/>
                <a:ea typeface="微软雅黑" panose="020B0503020204020204" pitchFamily="34" charset="-122"/>
              </a:rPr>
              <a:t>权益筹资</a:t>
            </a:r>
            <a:endParaRPr lang="zh-CN" altLang="en-US" sz="2400" dirty="0">
              <a:latin typeface="微软雅黑" panose="020B0503020204020204" pitchFamily="34" charset="-122"/>
              <a:ea typeface="微软雅黑" panose="020B0503020204020204" pitchFamily="34" charset="-122"/>
            </a:endParaRPr>
          </a:p>
        </p:txBody>
      </p:sp>
      <p:sp>
        <p:nvSpPr>
          <p:cNvPr id="515079" name="左大括号 515078"/>
          <p:cNvSpPr/>
          <p:nvPr/>
        </p:nvSpPr>
        <p:spPr bwMode="auto">
          <a:xfrm>
            <a:off x="4101963" y="3341414"/>
            <a:ext cx="76200" cy="2590800"/>
          </a:xfrm>
          <a:prstGeom prst="leftBrace">
            <a:avLst>
              <a:gd name="adj1" fmla="val 283176"/>
              <a:gd name="adj2" fmla="val 50000"/>
            </a:avLst>
          </a:prstGeom>
          <a:noFill/>
          <a:ln w="9525">
            <a:solidFill>
              <a:schemeClr val="tx1"/>
            </a:solidFill>
            <a:round/>
          </a:ln>
        </p:spPr>
        <p:txBody>
          <a:bodyPr/>
          <a:lstStyle/>
          <a:p>
            <a:endParaRPr lang="zh-CN" altLang="en-US"/>
          </a:p>
        </p:txBody>
      </p:sp>
      <p:sp>
        <p:nvSpPr>
          <p:cNvPr id="515080" name="文本框 515079"/>
          <p:cNvSpPr txBox="1"/>
          <p:nvPr/>
        </p:nvSpPr>
        <p:spPr>
          <a:xfrm>
            <a:off x="4330563" y="3341414"/>
            <a:ext cx="2057400" cy="482600"/>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发行股票</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1" name="文本框 515080"/>
          <p:cNvSpPr txBox="1"/>
          <p:nvPr/>
        </p:nvSpPr>
        <p:spPr>
          <a:xfrm>
            <a:off x="4330563" y="4408214"/>
            <a:ext cx="2057400" cy="482600"/>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吸收直接投资</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2" name="文本框 515081"/>
          <p:cNvSpPr txBox="1"/>
          <p:nvPr/>
        </p:nvSpPr>
        <p:spPr>
          <a:xfrm>
            <a:off x="4330563" y="5475014"/>
            <a:ext cx="2057400" cy="482600"/>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利用留存收益</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3" name="右大括号 515082"/>
          <p:cNvSpPr/>
          <p:nvPr/>
        </p:nvSpPr>
        <p:spPr bwMode="auto">
          <a:xfrm>
            <a:off x="6464163" y="3417614"/>
            <a:ext cx="76200" cy="2514600"/>
          </a:xfrm>
          <a:prstGeom prst="rightBrace">
            <a:avLst>
              <a:gd name="adj1" fmla="val 275000"/>
              <a:gd name="adj2" fmla="val 50000"/>
            </a:avLst>
          </a:prstGeom>
          <a:noFill/>
          <a:ln w="9525">
            <a:solidFill>
              <a:schemeClr val="tx1"/>
            </a:solidFill>
            <a:round/>
          </a:ln>
        </p:spPr>
        <p:txBody>
          <a:bodyPr/>
          <a:lstStyle/>
          <a:p>
            <a:endParaRPr lang="zh-CN" altLang="en-US"/>
          </a:p>
        </p:txBody>
      </p:sp>
      <p:sp>
        <p:nvSpPr>
          <p:cNvPr id="515084" name="文本框 515083"/>
          <p:cNvSpPr txBox="1"/>
          <p:nvPr/>
        </p:nvSpPr>
        <p:spPr>
          <a:xfrm>
            <a:off x="6692763" y="4017278"/>
            <a:ext cx="3625282" cy="1135054"/>
          </a:xfrm>
          <a:prstGeom prst="rect">
            <a:avLst/>
          </a:prstGeom>
          <a:solidFill>
            <a:schemeClr val="accent4">
              <a:lumMod val="60000"/>
              <a:lumOff val="40000"/>
            </a:schemeClr>
          </a:solidFill>
          <a:ln w="28575" cmpd="sng">
            <a:solidFill>
              <a:schemeClr val="accent1"/>
            </a:solidFill>
            <a:prstDash val="solid"/>
            <a:miter/>
          </a:ln>
        </p:spPr>
        <p:txBody>
          <a:bodyPr wrap="square">
            <a:spAutoFit/>
          </a:bodyPr>
          <a:lstStyle/>
          <a:p>
            <a:pPr fontAlgn="auto">
              <a:lnSpc>
                <a:spcPct val="150000"/>
              </a:lnSpc>
              <a:spcBef>
                <a:spcPct val="50000"/>
              </a:spcBef>
              <a:defRPr/>
            </a:pPr>
            <a:r>
              <a:rPr lang="zh-CN" altLang="en-US" sz="2400" noProof="1">
                <a:latin typeface="微软雅黑" panose="020B0503020204020204" pitchFamily="34" charset="-122"/>
                <a:ea typeface="微软雅黑" panose="020B0503020204020204" pitchFamily="34" charset="-122"/>
              </a:rPr>
              <a:t>构成企业所有者权益，财务风险小、资本成本高</a:t>
            </a:r>
            <a:endParaRPr lang="zh-CN" altLang="en-US" sz="2400" noProof="1">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5078"/>
                                        </p:tgtEl>
                                        <p:attrNameLst>
                                          <p:attrName>style.visibility</p:attrName>
                                        </p:attrNameLst>
                                      </p:cBhvr>
                                      <p:to>
                                        <p:strVal val="visible"/>
                                      </p:to>
                                    </p:set>
                                    <p:animEffect transition="in" filter="wipe(left)">
                                      <p:cBhvr>
                                        <p:cTn id="12" dur="500"/>
                                        <p:tgtEl>
                                          <p:spTgt spid="51507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15079"/>
                                        </p:tgtEl>
                                        <p:attrNameLst>
                                          <p:attrName>style.visibility</p:attrName>
                                        </p:attrNameLst>
                                      </p:cBhvr>
                                      <p:to>
                                        <p:strVal val="visible"/>
                                      </p:to>
                                    </p:set>
                                    <p:animEffect transition="in" filter="wipe(left)">
                                      <p:cBhvr>
                                        <p:cTn id="17" dur="500"/>
                                        <p:tgtEl>
                                          <p:spTgt spid="5150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5080"/>
                                        </p:tgtEl>
                                        <p:attrNameLst>
                                          <p:attrName>style.visibility</p:attrName>
                                        </p:attrNameLst>
                                      </p:cBhvr>
                                      <p:to>
                                        <p:strVal val="visible"/>
                                      </p:to>
                                    </p:set>
                                    <p:animEffect transition="in" filter="wipe(left)">
                                      <p:cBhvr>
                                        <p:cTn id="22" dur="500"/>
                                        <p:tgtEl>
                                          <p:spTgt spid="51508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5081"/>
                                        </p:tgtEl>
                                        <p:attrNameLst>
                                          <p:attrName>style.visibility</p:attrName>
                                        </p:attrNameLst>
                                      </p:cBhvr>
                                      <p:to>
                                        <p:strVal val="visible"/>
                                      </p:to>
                                    </p:set>
                                    <p:animEffect transition="in" filter="wipe(left)">
                                      <p:cBhvr>
                                        <p:cTn id="27" dur="500"/>
                                        <p:tgtEl>
                                          <p:spTgt spid="51508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15082"/>
                                        </p:tgtEl>
                                        <p:attrNameLst>
                                          <p:attrName>style.visibility</p:attrName>
                                        </p:attrNameLst>
                                      </p:cBhvr>
                                      <p:to>
                                        <p:strVal val="visible"/>
                                      </p:to>
                                    </p:set>
                                    <p:animEffect transition="in" filter="wipe(left)">
                                      <p:cBhvr>
                                        <p:cTn id="32" dur="500"/>
                                        <p:tgtEl>
                                          <p:spTgt spid="51508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15083"/>
                                        </p:tgtEl>
                                        <p:attrNameLst>
                                          <p:attrName>style.visibility</p:attrName>
                                        </p:attrNameLst>
                                      </p:cBhvr>
                                      <p:to>
                                        <p:strVal val="visible"/>
                                      </p:to>
                                    </p:set>
                                    <p:animEffect transition="in" filter="wipe(left)">
                                      <p:cBhvr>
                                        <p:cTn id="37" dur="500"/>
                                        <p:tgtEl>
                                          <p:spTgt spid="51508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15084"/>
                                        </p:tgtEl>
                                        <p:attrNameLst>
                                          <p:attrName>style.visibility</p:attrName>
                                        </p:attrNameLst>
                                      </p:cBhvr>
                                      <p:to>
                                        <p:strVal val="visible"/>
                                      </p:to>
                                    </p:set>
                                    <p:animEffect transition="in" filter="wipe(left)">
                                      <p:cBhvr>
                                        <p:cTn id="42" dur="500"/>
                                        <p:tgtEl>
                                          <p:spTgt spid="5150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15078" grpId="0" bldLvl="0" animBg="1"/>
      <p:bldP spid="515080" grpId="0" bldLvl="0" animBg="1"/>
      <p:bldP spid="515081" grpId="0" bldLvl="0" animBg="1"/>
      <p:bldP spid="515082" grpId="0" bldLvl="0" animBg="1"/>
      <p:bldP spid="515084"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428750" y="2066469"/>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defPPr>
              <a:defRPr lang="zh-CN"/>
            </a:defPPr>
            <a:lvl1pPr algn="ctr">
              <a:defRPr sz="2600" b="1">
                <a:latin typeface="微软雅黑" panose="020B0503020204020204" pitchFamily="34" charset="-122"/>
                <a:ea typeface="微软雅黑" panose="020B0503020204020204" pitchFamily="34" charset="-122"/>
              </a:defRPr>
            </a:lvl1pPr>
          </a:lstStyle>
          <a:p>
            <a:r>
              <a:rPr lang="zh-CN" altLang="en-US"/>
              <a:t>优点</a:t>
            </a:r>
            <a:endParaRPr lang="zh-CN" altLang="en-US"/>
          </a:p>
        </p:txBody>
      </p:sp>
      <p:sp>
        <p:nvSpPr>
          <p:cNvPr id="5" name="文本框 4"/>
          <p:cNvSpPr txBox="1">
            <a:spLocks noChangeArrowheads="1"/>
          </p:cNvSpPr>
          <p:nvPr/>
        </p:nvSpPr>
        <p:spPr bwMode="auto">
          <a:xfrm>
            <a:off x="1365250" y="4286305"/>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46538" y="2066469"/>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有利于增强企业信誉。</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46538" y="2715757"/>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有利于尽快形成生产能力。</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4073525" y="3320594"/>
            <a:ext cx="4373563"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有利于降低财务风险。</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4057650" y="4296148"/>
            <a:ext cx="4418013"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资本成本较高。</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057650" y="5000998"/>
            <a:ext cx="4403725"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企业控制权容易分散。</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832505" y="81337"/>
            <a:ext cx="4359275" cy="709612"/>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（一）吸收直接投资</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Line 6"/>
          <p:cNvSpPr>
            <a:spLocks noChangeShapeType="1"/>
          </p:cNvSpPr>
          <p:nvPr/>
        </p:nvSpPr>
        <p:spPr bwMode="auto">
          <a:xfrm>
            <a:off x="0" y="417513"/>
            <a:ext cx="3960000" cy="0"/>
          </a:xfrm>
          <a:prstGeom prst="line">
            <a:avLst/>
          </a:prstGeom>
          <a:noFill/>
          <a:ln w="6350">
            <a:solidFill>
              <a:srgbClr val="0070C0"/>
            </a:solidFill>
            <a:round/>
          </a:ln>
        </p:spPr>
        <p:txBody>
          <a:bodyPr lIns="121926" tIns="60963" rIns="121926" bIns="60963"/>
          <a:lstStyle/>
          <a:p>
            <a:endParaRPr lang="zh-CN" altLang="en-US"/>
          </a:p>
        </p:txBody>
      </p:sp>
      <p:sp>
        <p:nvSpPr>
          <p:cNvPr id="18" name="Line 7"/>
          <p:cNvSpPr>
            <a:spLocks noChangeShapeType="1"/>
          </p:cNvSpPr>
          <p:nvPr/>
        </p:nvSpPr>
        <p:spPr bwMode="auto">
          <a:xfrm flipV="1">
            <a:off x="8216620" y="390525"/>
            <a:ext cx="3960000" cy="0"/>
          </a:xfrm>
          <a:prstGeom prst="line">
            <a:avLst/>
          </a:prstGeom>
          <a:noFill/>
          <a:ln w="6350">
            <a:solidFill>
              <a:srgbClr val="0070C0"/>
            </a:solidFill>
            <a:round/>
          </a:ln>
        </p:spPr>
        <p:txBody>
          <a:bodyPr lIns="121926" tIns="60963" rIns="121926" bIns="60963"/>
          <a:lstStyle/>
          <a:p>
            <a:endParaRPr lang="zh-CN" altLang="en-US"/>
          </a:p>
        </p:txBody>
      </p:sp>
      <p:sp>
        <p:nvSpPr>
          <p:cNvPr id="20" name="内容占位符 2"/>
          <p:cNvSpPr>
            <a:spLocks noGrp="1"/>
          </p:cNvSpPr>
          <p:nvPr>
            <p:ph idx="1"/>
          </p:nvPr>
        </p:nvSpPr>
        <p:spPr>
          <a:xfrm>
            <a:off x="1019175" y="1153119"/>
            <a:ext cx="10334625" cy="676275"/>
          </a:xfrm>
        </p:spPr>
        <p:txBody>
          <a:bodyPr/>
          <a:lstStyle/>
          <a:p>
            <a:pPr>
              <a:buFont typeface="Arial" panose="020B0604020202020204" pitchFamily="34" charset="0"/>
              <a:buNone/>
            </a:pPr>
            <a:r>
              <a:rPr lang="zh-CN" altLang="en-US" dirty="0">
                <a:latin typeface="微软雅黑" panose="020B0503020204020204" pitchFamily="34" charset="-122"/>
                <a:ea typeface="微软雅黑" panose="020B0503020204020204" pitchFamily="34" charset="-122"/>
                <a:sym typeface="宋体" panose="02010600030101010101" pitchFamily="2" charset="-122"/>
              </a:rPr>
              <a:t>原则：</a:t>
            </a:r>
            <a:r>
              <a:rPr lang="en-US" altLang="zh-CN" dirty="0">
                <a:latin typeface="微软雅黑" panose="020B0503020204020204" pitchFamily="34" charset="-122"/>
                <a:ea typeface="微软雅黑" panose="020B0503020204020204" pitchFamily="34" charset="-122"/>
                <a:sym typeface="宋体" panose="02010600030101010101" pitchFamily="2" charset="-122"/>
              </a:rPr>
              <a:t>“</a:t>
            </a:r>
            <a:r>
              <a:rPr lang="zh-CN" altLang="en-US" dirty="0">
                <a:latin typeface="微软雅黑" panose="020B0503020204020204" pitchFamily="34" charset="-122"/>
                <a:ea typeface="微软雅黑" panose="020B0503020204020204" pitchFamily="34" charset="-122"/>
                <a:sym typeface="宋体" panose="02010600030101010101" pitchFamily="2" charset="-122"/>
              </a:rPr>
              <a:t>共同投资、 共同经营、共担风险、共享利润</a:t>
            </a:r>
            <a:r>
              <a:rPr lang="en-US" altLang="zh-CN" dirty="0">
                <a:latin typeface="微软雅黑" panose="020B0503020204020204" pitchFamily="34" charset="-122"/>
                <a:ea typeface="微软雅黑" panose="020B0503020204020204" pitchFamily="34" charset="-122"/>
                <a:sym typeface="宋体" panose="02010600030101010101" pitchFamily="2" charset="-122"/>
              </a:rPr>
              <a:t>”</a:t>
            </a:r>
            <a:endParaRPr lang="en-US" altLang="zh-CN"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6" name="灯片编号占位符 2"/>
          <p:cNvSpPr>
            <a:spLocks noGrp="1"/>
          </p:cNvSpPr>
          <p:nvPr>
            <p:ph type="sldNum" sz="quarter" idx="12"/>
          </p:nvPr>
        </p:nvSpPr>
        <p:spPr>
          <a:xfrm>
            <a:off x="11092070" y="6356350"/>
            <a:ext cx="261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2" name="Freeform 7"/>
          <p:cNvSpPr>
            <a:spLocks noChangeArrowheads="1"/>
          </p:cNvSpPr>
          <p:nvPr/>
        </p:nvSpPr>
        <p:spPr bwMode="auto">
          <a:xfrm>
            <a:off x="9310687" y="2699603"/>
            <a:ext cx="2043112" cy="2579688"/>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w="9525">
            <a:noFill/>
            <a:miter lim="800000"/>
          </a:ln>
        </p:spPr>
        <p:txBody>
          <a:bodyPr/>
          <a:lstStyle/>
          <a:p>
            <a:endParaRPr lang="zh-CN" altLang="en-US"/>
          </a:p>
        </p:txBody>
      </p:sp>
      <p:sp>
        <p:nvSpPr>
          <p:cNvPr id="19" name="文本框 18"/>
          <p:cNvSpPr txBox="1"/>
          <p:nvPr/>
        </p:nvSpPr>
        <p:spPr>
          <a:xfrm>
            <a:off x="2294965" y="5949116"/>
            <a:ext cx="6651811" cy="523220"/>
          </a:xfrm>
          <a:prstGeom prst="rect">
            <a:avLst/>
          </a:prstGeom>
          <a:noFill/>
        </p:spPr>
        <p:txBody>
          <a:bodyPr wrap="square">
            <a:spAutoFit/>
          </a:bodyPr>
          <a:lstStyle/>
          <a:p>
            <a:r>
              <a:rPr lang="zh-CN" altLang="en-US" sz="2800" u="sng" dirty="0">
                <a:solidFill>
                  <a:srgbClr val="A50021"/>
                </a:solidFill>
                <a:latin typeface="RIFLGJ+SimSun"/>
                <a:cs typeface="RIFLGJ+SimSun"/>
              </a:rPr>
              <a:t>非股份制企业筹集权益资本的基本方式</a:t>
            </a:r>
            <a:r>
              <a:rPr lang="zh-CN" altLang="en-US" sz="2800" dirty="0">
                <a:solidFill>
                  <a:srgbClr val="000000"/>
                </a:solidFill>
                <a:latin typeface="RIFLGJ+SimSun"/>
                <a:cs typeface="RIFLGJ+SimSun"/>
              </a:rPr>
              <a:t>。</a:t>
            </a:r>
            <a:endParaRPr lang="zh-CN" altLang="en-US" sz="28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up)">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ppt_x</p:attrName>
                                        </p:attrNameLst>
                                      </p:cBhvr>
                                      <p:tavLst>
                                        <p:tav tm="0">
                                          <p:val>
                                            <p:strVal val="0-#ppt_w/2"/>
                                          </p:val>
                                        </p:tav>
                                        <p:tav tm="100000">
                                          <p:val>
                                            <p:strVal val="#ppt_x"/>
                                          </p:val>
                                        </p:tav>
                                      </p:tavLst>
                                    </p:anim>
                                    <p:anim calcmode="lin" valueType="num">
                                      <p:cBhvr>
                                        <p:cTn id="37"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ppt_x</p:attrName>
                                        </p:attrNameLst>
                                      </p:cBhvr>
                                      <p:tavLst>
                                        <p:tav tm="0">
                                          <p:val>
                                            <p:strVal val="#ppt_x"/>
                                          </p:val>
                                        </p:tav>
                                        <p:tav tm="100000">
                                          <p:val>
                                            <p:strVal val="#ppt_x"/>
                                          </p:val>
                                        </p:tav>
                                      </p:tavLst>
                                    </p:anim>
                                    <p:anim calcmode="lin" valueType="num">
                                      <p:cBhvr>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ppt_x</p:attrName>
                                        </p:attrNameLst>
                                      </p:cBhvr>
                                      <p:tavLst>
                                        <p:tav tm="0">
                                          <p:val>
                                            <p:strVal val="#ppt_x"/>
                                          </p:val>
                                        </p:tav>
                                        <p:tav tm="100000">
                                          <p:val>
                                            <p:strVal val="#ppt_x"/>
                                          </p:val>
                                        </p:tav>
                                      </p:tavLst>
                                    </p:anim>
                                    <p:anim calcmode="lin" valueType="num">
                                      <p:cBhvr>
                                        <p:cTn id="49" dur="500" fill="hold"/>
                                        <p:tgtEl>
                                          <p:spTgt spid="15"/>
                                        </p:tgtEl>
                                        <p:attrNameLst>
                                          <p:attrName>ppt_y</p:attrName>
                                        </p:attrNameLst>
                                      </p:cBhvr>
                                      <p:tavLst>
                                        <p:tav tm="0">
                                          <p:val>
                                            <p:strVal val="1+#ppt_h/2"/>
                                          </p:val>
                                        </p:tav>
                                        <p:tav tm="100000">
                                          <p:val>
                                            <p:strVal val="#ppt_y"/>
                                          </p:val>
                                        </p:tav>
                                      </p:tavLst>
                                    </p:anim>
                                  </p:childTnLst>
                                </p:cTn>
                              </p:par>
                              <p:par>
                                <p:cTn id="50" presetID="47" presetClass="entr" presetSubtype="0" fill="hold" grpId="0" nodeType="withEffect">
                                  <p:stCondLst>
                                    <p:cond delay="400"/>
                                  </p:stCondLst>
                                  <p:childTnLst>
                                    <p:set>
                                      <p:cBhvr>
                                        <p:cTn id="51" dur="1" fill="hold">
                                          <p:stCondLst>
                                            <p:cond delay="0"/>
                                          </p:stCondLst>
                                        </p:cTn>
                                        <p:tgtEl>
                                          <p:spTgt spid="22"/>
                                        </p:tgtEl>
                                        <p:attrNameLst>
                                          <p:attrName>style.visibility</p:attrName>
                                        </p:attrNameLst>
                                      </p:cBhvr>
                                      <p:to>
                                        <p:strVal val="visible"/>
                                      </p:to>
                                    </p:set>
                                    <p:animEffect transition="in" filter="fade">
                                      <p:cBhvr>
                                        <p:cTn id="52" dur="1000"/>
                                        <p:tgtEl>
                                          <p:spTgt spid="22"/>
                                        </p:tgtEl>
                                      </p:cBhvr>
                                    </p:animEffect>
                                    <p:anim calcmode="lin" valueType="num">
                                      <p:cBhvr>
                                        <p:cTn id="53" dur="1000" fill="hold"/>
                                        <p:tgtEl>
                                          <p:spTgt spid="22"/>
                                        </p:tgtEl>
                                        <p:attrNameLst>
                                          <p:attrName>ppt_x</p:attrName>
                                        </p:attrNameLst>
                                      </p:cBhvr>
                                      <p:tavLst>
                                        <p:tav tm="0">
                                          <p:val>
                                            <p:strVal val="#ppt_x"/>
                                          </p:val>
                                        </p:tav>
                                        <p:tav tm="100000">
                                          <p:val>
                                            <p:strVal val="#ppt_x"/>
                                          </p:val>
                                        </p:tav>
                                      </p:tavLst>
                                    </p:anim>
                                    <p:anim calcmode="lin" valueType="num">
                                      <p:cBhvr>
                                        <p:cTn id="5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20" grpId="0" build="p"/>
      <p:bldP spid="22"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346200" y="1857375"/>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dirty="0">
                <a:latin typeface="微软雅黑" panose="020B0503020204020204" pitchFamily="34" charset="-122"/>
                <a:ea typeface="微软雅黑" panose="020B0503020204020204" pitchFamily="34" charset="-122"/>
              </a:rPr>
              <a:t>优点</a:t>
            </a:r>
            <a:endParaRPr lang="zh-CN" altLang="en-US" sz="2600" b="1" dirty="0">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203886" y="4201647"/>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46538" y="1857375"/>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没有固定到期日，不用偿还。</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46538" y="2506663"/>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筹资风险小。</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4073525" y="3111500"/>
            <a:ext cx="4373563"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没有使用约束。</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4057650" y="4201647"/>
            <a:ext cx="4418013"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普通股筹资成本比较高。</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057650" y="4879603"/>
            <a:ext cx="4403725" cy="482600"/>
          </a:xfrm>
          <a:prstGeom prst="rect">
            <a:avLst/>
          </a:prstGeom>
          <a:noFill/>
          <a:ln w="12700">
            <a:solidFill>
              <a:srgbClr val="FF000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容易分散原有股东的控制权。</a:t>
            </a:r>
            <a:endParaRPr lang="zh-CN" altLang="en-US" sz="2400" dirty="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4033231" y="67890"/>
            <a:ext cx="3902075" cy="709612"/>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（二）发行普通股</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 name="内容占位符 2"/>
          <p:cNvSpPr>
            <a:spLocks noGrp="1"/>
          </p:cNvSpPr>
          <p:nvPr>
            <p:ph idx="1"/>
          </p:nvPr>
        </p:nvSpPr>
        <p:spPr>
          <a:xfrm>
            <a:off x="1047750" y="957263"/>
            <a:ext cx="10334625" cy="676275"/>
          </a:xfrm>
        </p:spPr>
        <p:txBody>
          <a:bodyPr/>
          <a:lstStyle/>
          <a:p>
            <a:pPr>
              <a:buFont typeface="Arial" panose="020B0604020202020204" pitchFamily="34" charset="0"/>
              <a:buNone/>
            </a:pPr>
            <a:r>
              <a:rPr lang="zh-CN" altLang="en-US" dirty="0">
                <a:latin typeface="微软雅黑" panose="020B0503020204020204" pitchFamily="34" charset="-122"/>
                <a:ea typeface="微软雅黑" panose="020B0503020204020204" pitchFamily="34" charset="-122"/>
                <a:sym typeface="宋体" panose="02010600030101010101" pitchFamily="2" charset="-122"/>
              </a:rPr>
              <a:t>股票是股份公司为筹集自有资金而发行的有价证券。</a:t>
            </a:r>
            <a:endParaRPr lang="en-US" altLang="zh-CN"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2" name="Freeform 7"/>
          <p:cNvSpPr>
            <a:spLocks noChangeArrowheads="1"/>
          </p:cNvSpPr>
          <p:nvPr/>
        </p:nvSpPr>
        <p:spPr bwMode="auto">
          <a:xfrm>
            <a:off x="9437688" y="2317750"/>
            <a:ext cx="2043112" cy="2579688"/>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w="9525">
            <a:noFill/>
            <a:miter lim="800000"/>
          </a:ln>
        </p:spPr>
        <p:txBody>
          <a:bodyPr/>
          <a:lstStyle/>
          <a:p>
            <a:endParaRPr lang="zh-CN" altLang="en-US"/>
          </a:p>
        </p:txBody>
      </p:sp>
      <p:sp>
        <p:nvSpPr>
          <p:cNvPr id="2" name="文本框 1"/>
          <p:cNvSpPr txBox="1">
            <a:spLocks noChangeArrowheads="1"/>
          </p:cNvSpPr>
          <p:nvPr/>
        </p:nvSpPr>
        <p:spPr bwMode="auto">
          <a:xfrm>
            <a:off x="4062413" y="5575582"/>
            <a:ext cx="4373562" cy="484187"/>
          </a:xfrm>
          <a:prstGeom prst="rect">
            <a:avLst/>
          </a:prstGeom>
          <a:noFill/>
          <a:ln w="12700">
            <a:solidFill>
              <a:srgbClr val="FF000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直接影响公司股票市价。</a:t>
            </a:r>
            <a:endParaRPr lang="zh-CN" altLang="en-US" sz="2400" dirty="0">
              <a:latin typeface="微软雅黑" panose="020B0503020204020204" pitchFamily="34" charset="-122"/>
              <a:ea typeface="微软雅黑" panose="020B0503020204020204" pitchFamily="34" charset="-122"/>
            </a:endParaRPr>
          </a:p>
        </p:txBody>
      </p:sp>
      <p:sp>
        <p:nvSpPr>
          <p:cNvPr id="19" name="灯片编号占位符 2"/>
          <p:cNvSpPr>
            <a:spLocks noGrp="1"/>
          </p:cNvSpPr>
          <p:nvPr>
            <p:ph type="sldNum" sz="quarter" idx="12"/>
          </p:nvPr>
        </p:nvSpPr>
        <p:spPr>
          <a:xfrm>
            <a:off x="11092070" y="6356350"/>
            <a:ext cx="261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1" name="Line 6"/>
          <p:cNvSpPr>
            <a:spLocks noChangeShapeType="1"/>
          </p:cNvSpPr>
          <p:nvPr/>
        </p:nvSpPr>
        <p:spPr bwMode="auto">
          <a:xfrm>
            <a:off x="0" y="417513"/>
            <a:ext cx="3960000" cy="0"/>
          </a:xfrm>
          <a:prstGeom prst="line">
            <a:avLst/>
          </a:prstGeom>
          <a:noFill/>
          <a:ln w="6350">
            <a:solidFill>
              <a:srgbClr val="0070C0"/>
            </a:solidFill>
            <a:round/>
          </a:ln>
        </p:spPr>
        <p:txBody>
          <a:bodyPr lIns="121926" tIns="60963" rIns="121926" bIns="60963"/>
          <a:lstStyle/>
          <a:p>
            <a:endParaRPr lang="zh-CN" altLang="en-US"/>
          </a:p>
        </p:txBody>
      </p:sp>
      <p:sp>
        <p:nvSpPr>
          <p:cNvPr id="23" name="Line 7"/>
          <p:cNvSpPr>
            <a:spLocks noChangeShapeType="1"/>
          </p:cNvSpPr>
          <p:nvPr/>
        </p:nvSpPr>
        <p:spPr bwMode="auto">
          <a:xfrm flipV="1">
            <a:off x="8216620" y="390525"/>
            <a:ext cx="3960000" cy="0"/>
          </a:xfrm>
          <a:prstGeom prst="line">
            <a:avLst/>
          </a:prstGeom>
          <a:noFill/>
          <a:ln w="6350">
            <a:solidFill>
              <a:srgbClr val="0070C0"/>
            </a:solidFill>
            <a:round/>
          </a:ln>
        </p:spPr>
        <p:txBody>
          <a:bodyPr lIns="121926" tIns="60963" rIns="121926" bIns="60963"/>
          <a:lstStyle/>
          <a:p>
            <a:endParaRPr lang="zh-CN" altLang="en-US"/>
          </a:p>
        </p:txBody>
      </p:sp>
      <p:sp>
        <p:nvSpPr>
          <p:cNvPr id="17" name="文本框 16"/>
          <p:cNvSpPr txBox="1"/>
          <p:nvPr/>
        </p:nvSpPr>
        <p:spPr>
          <a:xfrm>
            <a:off x="2519157" y="6282809"/>
            <a:ext cx="6096000" cy="369332"/>
          </a:xfrm>
          <a:prstGeom prst="rect">
            <a:avLst/>
          </a:prstGeom>
          <a:noFill/>
        </p:spPr>
        <p:txBody>
          <a:bodyPr wrap="square">
            <a:spAutoFit/>
          </a:bodyPr>
          <a:lstStyle/>
          <a:p>
            <a:r>
              <a:rPr lang="zh-CN" altLang="en-US" sz="1800" dirty="0">
                <a:solidFill>
                  <a:srgbClr val="000000"/>
                </a:solidFill>
                <a:latin typeface="RIFLGJ+SimSun"/>
                <a:cs typeface="RIFLGJ+SimSun"/>
              </a:rPr>
              <a:t>永久性</a:t>
            </a:r>
            <a:r>
              <a:rPr lang="en-US" altLang="zh-CN" sz="1800" dirty="0">
                <a:solidFill>
                  <a:srgbClr val="000000"/>
                </a:solidFill>
                <a:latin typeface="RIFLGJ+SimSun"/>
                <a:cs typeface="RIFLGJ+SimSun"/>
              </a:rPr>
              <a:t>\</a:t>
            </a:r>
            <a:r>
              <a:rPr lang="zh-CN" altLang="en-US" sz="1800" dirty="0">
                <a:solidFill>
                  <a:srgbClr val="000000"/>
                </a:solidFill>
                <a:latin typeface="RIFLGJ+SimSun"/>
                <a:cs typeface="RIFLGJ+SimSun"/>
              </a:rPr>
              <a:t>流通性</a:t>
            </a:r>
            <a:r>
              <a:rPr lang="en-US" altLang="zh-CN" sz="1800" dirty="0">
                <a:solidFill>
                  <a:srgbClr val="000000"/>
                </a:solidFill>
                <a:latin typeface="RIFLGJ+SimSun"/>
                <a:cs typeface="RIFLGJ+SimSun"/>
              </a:rPr>
              <a:t>\</a:t>
            </a:r>
            <a:endParaRPr lang="zh-CN" alt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up)">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ppt_x</p:attrName>
                                        </p:attrNameLst>
                                      </p:cBhvr>
                                      <p:tavLst>
                                        <p:tav tm="0">
                                          <p:val>
                                            <p:strVal val="0-#ppt_w/2"/>
                                          </p:val>
                                        </p:tav>
                                        <p:tav tm="100000">
                                          <p:val>
                                            <p:strVal val="#ppt_x"/>
                                          </p:val>
                                        </p:tav>
                                      </p:tavLst>
                                    </p:anim>
                                    <p:anim calcmode="lin" valueType="num">
                                      <p:cBhvr>
                                        <p:cTn id="37"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ppt_x</p:attrName>
                                        </p:attrNameLst>
                                      </p:cBhvr>
                                      <p:tavLst>
                                        <p:tav tm="0">
                                          <p:val>
                                            <p:strVal val="#ppt_x"/>
                                          </p:val>
                                        </p:tav>
                                        <p:tav tm="100000">
                                          <p:val>
                                            <p:strVal val="#ppt_x"/>
                                          </p:val>
                                        </p:tav>
                                      </p:tavLst>
                                    </p:anim>
                                    <p:anim calcmode="lin" valueType="num">
                                      <p:cBhvr>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ppt_x</p:attrName>
                                        </p:attrNameLst>
                                      </p:cBhvr>
                                      <p:tavLst>
                                        <p:tav tm="0">
                                          <p:val>
                                            <p:strVal val="#ppt_x"/>
                                          </p:val>
                                        </p:tav>
                                        <p:tav tm="100000">
                                          <p:val>
                                            <p:strVal val="#ppt_x"/>
                                          </p:val>
                                        </p:tav>
                                      </p:tavLst>
                                    </p:anim>
                                    <p:anim calcmode="lin" valueType="num">
                                      <p:cBhvr>
                                        <p:cTn id="4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
                                        </p:tgtEl>
                                        <p:attrNameLst>
                                          <p:attrName>style.visibility</p:attrName>
                                        </p:attrNameLst>
                                      </p:cBhvr>
                                      <p:to>
                                        <p:strVal val="visible"/>
                                      </p:to>
                                    </p:set>
                                    <p:anim calcmode="lin" valueType="num">
                                      <p:cBhvr>
                                        <p:cTn id="54" dur="500" fill="hold"/>
                                        <p:tgtEl>
                                          <p:spTgt spid="2"/>
                                        </p:tgtEl>
                                        <p:attrNameLst>
                                          <p:attrName>ppt_x</p:attrName>
                                        </p:attrNameLst>
                                      </p:cBhvr>
                                      <p:tavLst>
                                        <p:tav tm="0">
                                          <p:val>
                                            <p:strVal val="#ppt_x"/>
                                          </p:val>
                                        </p:tav>
                                        <p:tav tm="100000">
                                          <p:val>
                                            <p:strVal val="#ppt_x"/>
                                          </p:val>
                                        </p:tav>
                                      </p:tavLst>
                                    </p:anim>
                                    <p:anim calcmode="lin" valueType="num">
                                      <p:cBhvr>
                                        <p:cTn id="55" dur="500" fill="hold"/>
                                        <p:tgtEl>
                                          <p:spTgt spid="2"/>
                                        </p:tgtEl>
                                        <p:attrNameLst>
                                          <p:attrName>ppt_y</p:attrName>
                                        </p:attrNameLst>
                                      </p:cBhvr>
                                      <p:tavLst>
                                        <p:tav tm="0">
                                          <p:val>
                                            <p:strVal val="1+#ppt_h/2"/>
                                          </p:val>
                                        </p:tav>
                                        <p:tav tm="100000">
                                          <p:val>
                                            <p:strVal val="#ppt_y"/>
                                          </p:val>
                                        </p:tav>
                                      </p:tavLst>
                                    </p:anim>
                                  </p:childTnLst>
                                </p:cTn>
                              </p:par>
                              <p:par>
                                <p:cTn id="56" presetID="47" presetClass="entr" presetSubtype="0" fill="hold" grpId="0" nodeType="withEffect">
                                  <p:stCondLst>
                                    <p:cond delay="40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1000"/>
                                        <p:tgtEl>
                                          <p:spTgt spid="22"/>
                                        </p:tgtEl>
                                      </p:cBhvr>
                                    </p:animEffect>
                                    <p:anim calcmode="lin" valueType="num">
                                      <p:cBhvr>
                                        <p:cTn id="59" dur="1000" fill="hold"/>
                                        <p:tgtEl>
                                          <p:spTgt spid="22"/>
                                        </p:tgtEl>
                                        <p:attrNameLst>
                                          <p:attrName>ppt_x</p:attrName>
                                        </p:attrNameLst>
                                      </p:cBhvr>
                                      <p:tavLst>
                                        <p:tav tm="0">
                                          <p:val>
                                            <p:strVal val="#ppt_x"/>
                                          </p:val>
                                        </p:tav>
                                        <p:tav tm="100000">
                                          <p:val>
                                            <p:strVal val="#ppt_x"/>
                                          </p:val>
                                        </p:tav>
                                      </p:tavLst>
                                    </p:anim>
                                    <p:anim calcmode="lin" valueType="num">
                                      <p:cBhvr>
                                        <p:cTn id="6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20" grpId="0" build="p"/>
      <p:bldP spid="22" grpId="0" bldLvl="0" animBg="1"/>
      <p:bldP spid="2"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图片 2" descr="201709041612488698"/>
          <p:cNvPicPr>
            <a:picLocks noChangeAspect="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83118" y="430214"/>
            <a:ext cx="139276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4"/>
          <p:cNvSpPr txBox="1">
            <a:spLocks noChangeArrowheads="1"/>
          </p:cNvSpPr>
          <p:nvPr/>
        </p:nvSpPr>
        <p:spPr bwMode="auto">
          <a:xfrm>
            <a:off x="2829985" y="300038"/>
            <a:ext cx="4555105" cy="554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a:latin typeface="微软雅黑" panose="020B0503020204020204" pitchFamily="34" charset="-122"/>
                <a:ea typeface="微软雅黑" panose="020B0503020204020204" pitchFamily="34" charset="-122"/>
                <a:sym typeface="微软雅黑" panose="020B0503020204020204" pitchFamily="34" charset="-122"/>
              </a:rPr>
              <a:t>吸收直接投资与发行普通股</a:t>
            </a:r>
            <a:endParaRPr lang="zh-CN" altLang="zh-CN" sz="28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Line 6"/>
          <p:cNvSpPr>
            <a:spLocks noChangeShapeType="1"/>
          </p:cNvSpPr>
          <p:nvPr/>
        </p:nvSpPr>
        <p:spPr bwMode="auto">
          <a:xfrm>
            <a:off x="1" y="417513"/>
            <a:ext cx="3128433" cy="1270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8" name="Line 7"/>
          <p:cNvSpPr>
            <a:spLocks noChangeShapeType="1"/>
          </p:cNvSpPr>
          <p:nvPr/>
        </p:nvSpPr>
        <p:spPr bwMode="auto">
          <a:xfrm>
            <a:off x="8904818" y="376239"/>
            <a:ext cx="2652183" cy="14287"/>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26" name="灯片编号占位符 2"/>
          <p:cNvSpPr txBox="1">
            <a:spLocks noGrp="1"/>
          </p:cNvSpPr>
          <p:nvPr/>
        </p:nvSpPr>
        <p:spPr>
          <a:xfrm>
            <a:off x="8610600" y="6343651"/>
            <a:ext cx="2743200" cy="365125"/>
          </a:xfrm>
          <a:prstGeom prst="rect">
            <a:avLst/>
          </a:prstGeom>
          <a:noFill/>
        </p:spPr>
        <p:txBody>
          <a:bodyPr anchor="ctr"/>
          <a:lstStyle/>
          <a:p>
            <a:pPr algn="r" fontAlgn="auto">
              <a:defRPr/>
            </a:pPr>
            <a:fld id="{2A20491A-3A5A-4973-A7D7-D8D60B8AAD78}" type="slidenum">
              <a:rPr lang="en-US" sz="1200" noProof="1">
                <a:solidFill>
                  <a:schemeClr val="tx1">
                    <a:tint val="75000"/>
                  </a:schemeClr>
                </a:solidFill>
                <a:latin typeface="+mn-lt"/>
                <a:ea typeface="+mn-ea"/>
              </a:rPr>
            </a:fld>
            <a:endParaRPr lang="en-US" sz="1200" noProof="1">
              <a:solidFill>
                <a:schemeClr val="tx1">
                  <a:tint val="75000"/>
                </a:schemeClr>
              </a:solidFill>
              <a:latin typeface="Calibri" panose="020F0502020204030204" pitchFamily="34" charset="0"/>
            </a:endParaRPr>
          </a:p>
        </p:txBody>
      </p:sp>
      <p:sp>
        <p:nvSpPr>
          <p:cNvPr id="35856" name="内容占位符 2"/>
          <p:cNvSpPr/>
          <p:nvPr/>
        </p:nvSpPr>
        <p:spPr bwMode="auto">
          <a:xfrm>
            <a:off x="63501" y="1265239"/>
            <a:ext cx="6151033" cy="5157787"/>
          </a:xfrm>
          <a:prstGeom prst="rect">
            <a:avLst/>
          </a:prstGeom>
          <a:solidFill>
            <a:srgbClr val="FF0000"/>
          </a:solidFill>
          <a:ln w="50800" cmpd="sng">
            <a:solidFill>
              <a:schemeClr val="tx2">
                <a:lumMod val="75000"/>
              </a:schemeClr>
            </a:solidFill>
            <a:prstDash val="solid"/>
            <a:miter lim="800000"/>
          </a:ln>
          <a:effectLst>
            <a:outerShdw blurRad="50800" dist="38100" dir="8100000" sx="103000" sy="103000" algn="tr" rotWithShape="0">
              <a:prstClr val="black">
                <a:alpha val="49000"/>
              </a:prstClr>
            </a:outerShdw>
          </a:effectLst>
        </p:spPr>
        <p:txBody>
          <a:bodyPr/>
          <a:lstStyle/>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2007年8月，京东赢得国际著名风险投资基金今日资本的青睐，首批融资千万美金。</a:t>
            </a:r>
            <a:endPar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2009年1月，京东商城获得来自今日资本、雄牛资本以及亚洲著名投资银行家梁伯韬先生的共计2100万美元的联合注资。</a:t>
            </a:r>
            <a:endPar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2010年1月，京东商城获得老虎环球基金领投的总金额超过1.5亿美元的第三轮融资。</a:t>
            </a:r>
            <a:endPar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2011年4月，投资方俄罗斯的DST、老虎基金等六家基金和一些社会知名人士融资金额总计15亿美元。</a:t>
            </a:r>
            <a:endPar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2012年10月</a:t>
            </a:r>
            <a:r>
              <a:rPr lang="zh-CN" altLang="en-US"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a:t>
            </a: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安大略教师退休基金领投，老虎基金跟投，两者分别投资2.5亿美元和5000万美元。</a:t>
            </a:r>
            <a:endPar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2013年2月，京东完成新一轮7亿美元融资，投资方包括加拿大安大略教师退休基金和沙特亿万富翁阿尔瓦利德王子控股的王国控股集团以及公司一些主要股东跟投</a:t>
            </a:r>
            <a:r>
              <a:rPr lang="en-US" altLang="zh-CN" sz="2000" dirty="0">
                <a:solidFill>
                  <a:schemeClr val="bg1"/>
                </a:solidFill>
                <a:latin typeface="微软雅黑" panose="020B0503020204020204" pitchFamily="34" charset="-122"/>
                <a:ea typeface="微软雅黑" panose="020B0503020204020204" pitchFamily="34" charset="-122"/>
                <a:sym typeface="宋体" panose="02010600030101010101" pitchFamily="2" charset="-122"/>
              </a:rPr>
              <a:t>。</a:t>
            </a:r>
            <a:endParaRPr lang="en-US" altLang="zh-CN" sz="2000" dirty="0">
              <a:solidFill>
                <a:schemeClr val="bg1"/>
              </a:solidFill>
              <a:latin typeface="微软雅黑" panose="020B0503020204020204" pitchFamily="34" charset="-122"/>
              <a:ea typeface="微软雅黑" panose="020B0503020204020204" pitchFamily="34" charset="-122"/>
              <a:sym typeface="宋体" panose="02010600030101010101" pitchFamily="2" charset="-122"/>
            </a:endParaRPr>
          </a:p>
        </p:txBody>
      </p:sp>
      <p:sp>
        <p:nvSpPr>
          <p:cNvPr id="2" name="文本框 1"/>
          <p:cNvSpPr txBox="1"/>
          <p:nvPr/>
        </p:nvSpPr>
        <p:spPr>
          <a:xfrm>
            <a:off x="6434667" y="1265239"/>
            <a:ext cx="5738284" cy="3717941"/>
          </a:xfrm>
          <a:prstGeom prst="rect">
            <a:avLst/>
          </a:prstGeom>
          <a:solidFill>
            <a:srgbClr val="FF7036"/>
          </a:solidFill>
          <a:ln w="50800" cmpd="sng">
            <a:solidFill>
              <a:schemeClr val="tx1"/>
            </a:solidFill>
            <a:prstDash val="solid"/>
          </a:ln>
          <a:effectLst>
            <a:outerShdw blurRad="50800" dist="38100" dir="8040000" sx="103000" sy="103000" algn="tr" rotWithShape="0">
              <a:prstClr val="black">
                <a:alpha val="48000"/>
              </a:prstClr>
            </a:outerShdw>
          </a:effectLst>
        </p:spPr>
        <p:txBody>
          <a:bodyPr>
            <a:spAutoFit/>
          </a:bodyPr>
          <a:lstStyle/>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rPr>
              <a:t>2014年09月06日，阿里巴巴集团向美国证券交易委员会（SEC）提交更新后的招股文件称，集团将以每股美国存托凭证60美元到66美元的价格挂牌上市。</a:t>
            </a:r>
            <a:endParaRPr lang="en-US" altLang="zh-CN" b="1" dirty="0">
              <a:solidFill>
                <a:schemeClr val="bg1"/>
              </a:solidFill>
              <a:latin typeface="微软雅黑" panose="020B0503020204020204" pitchFamily="34" charset="-122"/>
              <a:ea typeface="微软雅黑" panose="020B0503020204020204" pitchFamily="34"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rPr>
              <a:t>2014年9月19日，阿里巴巴集团周四将其IPO（首次公开招股）价格确定为每股68美元，也就是此前定价区间的上限，这项交易将创下全球范围内规模最大的IPO交易之一。阿里巴巴集团今晚正式在纽交所挂牌交易，股票代码BABA。</a:t>
            </a:r>
            <a:endParaRPr lang="en-US" altLang="zh-CN" b="1" dirty="0">
              <a:solidFill>
                <a:schemeClr val="bg1"/>
              </a:solidFill>
              <a:latin typeface="微软雅黑" panose="020B0503020204020204" pitchFamily="34" charset="-122"/>
              <a:ea typeface="微软雅黑" panose="020B0503020204020204" pitchFamily="34"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rPr>
              <a:t>2014年9月20日，阿里巴巴在美国纽约证券交易所挂牌上市，首日报收于93.89美元，较发行价上涨38.07%，以收盘价计算，其市值破2300亿美元。</a:t>
            </a:r>
            <a:endParaRPr lang="en-US" altLang="zh-CN" b="1" dirty="0">
              <a:solidFill>
                <a:schemeClr val="bg1"/>
              </a:solidFill>
              <a:latin typeface="微软雅黑" panose="020B0503020204020204" pitchFamily="34" charset="-122"/>
              <a:ea typeface="微软雅黑" panose="020B0503020204020204" pitchFamily="34" charset="-122"/>
            </a:endParaRPr>
          </a:p>
          <a:p>
            <a:pPr marL="228600" indent="-228600">
              <a:lnSpc>
                <a:spcPct val="90000"/>
              </a:lnSpc>
              <a:spcBef>
                <a:spcPts val="1000"/>
              </a:spcBef>
              <a:defRPr/>
            </a:pPr>
            <a:r>
              <a:rPr lang="en-US" altLang="zh-CN" b="1" dirty="0">
                <a:solidFill>
                  <a:schemeClr val="bg1"/>
                </a:solidFill>
                <a:latin typeface="微软雅黑" panose="020B0503020204020204" pitchFamily="34" charset="-122"/>
                <a:ea typeface="微软雅黑" panose="020B0503020204020204" pitchFamily="34" charset="-122"/>
              </a:rPr>
              <a:t>从50万元人民币初创到上市市值达到2300亿美元左右，阿里巴巴用了15年。</a:t>
            </a:r>
            <a:endParaRPr lang="en-US" altLang="zh-CN" b="1" dirty="0">
              <a:solidFill>
                <a:schemeClr val="bg1"/>
              </a:solidFill>
              <a:latin typeface="微软雅黑" panose="020B0503020204020204" pitchFamily="34" charset="-122"/>
              <a:ea typeface="微软雅黑" panose="020B0503020204020204" pitchFamily="34" charset="-122"/>
            </a:endParaRPr>
          </a:p>
        </p:txBody>
      </p:sp>
      <p:pic>
        <p:nvPicPr>
          <p:cNvPr id="20489" name="图片 3" descr="d058ccbf6c81800a43c7ec6ab03533fa828b47b7"/>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57267" y="500064"/>
            <a:ext cx="209973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ppt_x</p:attrName>
                                        </p:attrNameLst>
                                      </p:cBhvr>
                                      <p:tavLst>
                                        <p:tav tm="0">
                                          <p:val>
                                            <p:strVal val="1+#ppt_w/2"/>
                                          </p:val>
                                        </p:tav>
                                        <p:tav tm="100000">
                                          <p:val>
                                            <p:strVal val="#ppt_x"/>
                                          </p:val>
                                        </p:tav>
                                      </p:tavLst>
                                    </p:anim>
                                    <p:anim calcmode="lin" valueType="num">
                                      <p:cBhvr>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ppt_x</p:attrName>
                                        </p:attrNameLst>
                                      </p:cBhvr>
                                      <p:tavLst>
                                        <p:tav tm="0">
                                          <p:val>
                                            <p:strVal val="0-#ppt_w/2"/>
                                          </p:val>
                                        </p:tav>
                                        <p:tav tm="100000">
                                          <p:val>
                                            <p:strVal val="#ppt_x"/>
                                          </p:val>
                                        </p:tav>
                                      </p:tavLst>
                                    </p:anim>
                                    <p:anim calcmode="lin" valueType="num">
                                      <p:cBhvr>
                                        <p:cTn id="20"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p:bldP spid="17" grpId="0" animBg="1"/>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428750" y="1875678"/>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365250" y="3981684"/>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46538" y="1857375"/>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不用发生筹资费用。</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46538" y="2754313"/>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维持公司的控制权分布。</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057650" y="3968611"/>
            <a:ext cx="4403725"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筹资数额有限。</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805611" y="67890"/>
            <a:ext cx="4359275" cy="709612"/>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（三）利用留存收益</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 name="内容占位符 2"/>
          <p:cNvSpPr>
            <a:spLocks noGrp="1"/>
          </p:cNvSpPr>
          <p:nvPr>
            <p:ph idx="1"/>
          </p:nvPr>
        </p:nvSpPr>
        <p:spPr>
          <a:xfrm>
            <a:off x="519113" y="958850"/>
            <a:ext cx="11215687" cy="676275"/>
          </a:xfrm>
        </p:spPr>
        <p:txBody>
          <a:bodyPr/>
          <a:lstStyle/>
          <a:p>
            <a:pPr>
              <a:buFont typeface="Arial" panose="020B0604020202020204" pitchFamily="34" charset="0"/>
              <a:buNone/>
            </a:pPr>
            <a:r>
              <a:rPr lang="zh-CN" altLang="en-US" dirty="0">
                <a:latin typeface="微软雅黑" panose="020B0503020204020204" pitchFamily="34" charset="-122"/>
                <a:ea typeface="微软雅黑" panose="020B0503020204020204" pitchFamily="34" charset="-122"/>
                <a:sym typeface="宋体" panose="02010600030101010101" pitchFamily="2" charset="-122"/>
              </a:rPr>
              <a:t>企业留存利润是指企业税后利润中提取的盈余公积金以及未分配利润。</a:t>
            </a:r>
            <a:endParaRPr lang="zh-CN" altLang="en-US"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2" name="Freeform 7"/>
          <p:cNvSpPr>
            <a:spLocks noChangeArrowheads="1"/>
          </p:cNvSpPr>
          <p:nvPr/>
        </p:nvSpPr>
        <p:spPr bwMode="auto">
          <a:xfrm>
            <a:off x="9437688" y="2317750"/>
            <a:ext cx="2043112" cy="2579688"/>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w="9525">
            <a:noFill/>
            <a:miter lim="800000"/>
          </a:ln>
        </p:spPr>
        <p:txBody>
          <a:bodyPr/>
          <a:lstStyle/>
          <a:p>
            <a:endParaRPr lang="zh-CN" altLang="en-US"/>
          </a:p>
        </p:txBody>
      </p:sp>
      <p:sp>
        <p:nvSpPr>
          <p:cNvPr id="9" name="文本框 8"/>
          <p:cNvSpPr txBox="1"/>
          <p:nvPr/>
        </p:nvSpPr>
        <p:spPr>
          <a:xfrm>
            <a:off x="1317821" y="5227662"/>
            <a:ext cx="7056802" cy="492443"/>
          </a:xfrm>
          <a:prstGeom prst="rect">
            <a:avLst/>
          </a:prstGeom>
          <a:noFill/>
          <a:ln w="28575" cmpd="sng">
            <a:noFill/>
            <a:prstDash val="solid"/>
          </a:ln>
          <a:effectLst>
            <a:innerShdw blurRad="63500" dist="114300" dir="20700000">
              <a:prstClr val="black">
                <a:alpha val="50000"/>
              </a:prstClr>
            </a:innerShdw>
          </a:effectLst>
          <a:scene3d>
            <a:camera prst="orthographicFront"/>
            <a:lightRig rig="threePt" dir="t"/>
          </a:scene3d>
          <a:sp3d prstMaterial="matte"/>
        </p:spPr>
        <p:txBody>
          <a:bodyPr wrap="square" rtlCol="0">
            <a:spAutoFit/>
          </a:bodyPr>
          <a:lstStyle/>
          <a:p>
            <a:r>
              <a:rPr lang="zh-CN" altLang="en-US" sz="2600" b="1" dirty="0">
                <a:latin typeface="华文仿宋" panose="02010600040101010101" pitchFamily="2" charset="-122"/>
                <a:ea typeface="华文仿宋" panose="02010600040101010101" pitchFamily="2" charset="-122"/>
              </a:rPr>
              <a:t>提示：一般先考虑内部筹资，再考虑外部筹资。</a:t>
            </a:r>
            <a:endParaRPr lang="zh-CN" altLang="en-US" sz="2600" b="1" dirty="0">
              <a:latin typeface="华文仿宋" panose="02010600040101010101" pitchFamily="2" charset="-122"/>
              <a:ea typeface="华文仿宋" panose="02010600040101010101" pitchFamily="2" charset="-122"/>
            </a:endParaRPr>
          </a:p>
        </p:txBody>
      </p:sp>
      <p:sp>
        <p:nvSpPr>
          <p:cNvPr id="14"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19" name="Line 6"/>
          <p:cNvSpPr>
            <a:spLocks noChangeShapeType="1"/>
          </p:cNvSpPr>
          <p:nvPr/>
        </p:nvSpPr>
        <p:spPr bwMode="auto">
          <a:xfrm>
            <a:off x="0" y="417513"/>
            <a:ext cx="3960000" cy="0"/>
          </a:xfrm>
          <a:prstGeom prst="line">
            <a:avLst/>
          </a:prstGeom>
          <a:noFill/>
          <a:ln w="6350">
            <a:solidFill>
              <a:srgbClr val="0070C0"/>
            </a:solidFill>
            <a:round/>
          </a:ln>
        </p:spPr>
        <p:txBody>
          <a:bodyPr lIns="121926" tIns="60963" rIns="121926" bIns="60963"/>
          <a:lstStyle/>
          <a:p>
            <a:endParaRPr lang="zh-CN" altLang="en-US"/>
          </a:p>
        </p:txBody>
      </p:sp>
      <p:sp>
        <p:nvSpPr>
          <p:cNvPr id="21" name="Line 7"/>
          <p:cNvSpPr>
            <a:spLocks noChangeShapeType="1"/>
          </p:cNvSpPr>
          <p:nvPr/>
        </p:nvSpPr>
        <p:spPr bwMode="auto">
          <a:xfrm flipV="1">
            <a:off x="8216620" y="390525"/>
            <a:ext cx="3960000" cy="0"/>
          </a:xfrm>
          <a:prstGeom prst="line">
            <a:avLst/>
          </a:prstGeom>
          <a:noFill/>
          <a:ln w="6350">
            <a:solidFill>
              <a:srgbClr val="0070C0"/>
            </a:solidFill>
            <a:round/>
          </a:ln>
        </p:spPr>
        <p:txBody>
          <a:bodyPr lIns="121926" tIns="60963" rIns="121926" bIns="60963"/>
          <a:lstStyle/>
          <a:p>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up)">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500" fill="hold"/>
                                        <p:tgtEl>
                                          <p:spTgt spid="5"/>
                                        </p:tgtEl>
                                        <p:attrNameLst>
                                          <p:attrName>ppt_x</p:attrName>
                                        </p:attrNameLst>
                                      </p:cBhvr>
                                      <p:tavLst>
                                        <p:tav tm="0">
                                          <p:val>
                                            <p:strVal val="0-#ppt_w/2"/>
                                          </p:val>
                                        </p:tav>
                                        <p:tav tm="100000">
                                          <p:val>
                                            <p:strVal val="#ppt_x"/>
                                          </p:val>
                                        </p:tav>
                                      </p:tavLst>
                                    </p:anim>
                                    <p:anim calcmode="lin" valueType="num">
                                      <p:cBhvr>
                                        <p:cTn id="31"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p:cTn id="36" dur="500" fill="hold"/>
                                        <p:tgtEl>
                                          <p:spTgt spid="15"/>
                                        </p:tgtEl>
                                        <p:attrNameLst>
                                          <p:attrName>ppt_x</p:attrName>
                                        </p:attrNameLst>
                                      </p:cBhvr>
                                      <p:tavLst>
                                        <p:tav tm="0">
                                          <p:val>
                                            <p:strVal val="#ppt_x"/>
                                          </p:val>
                                        </p:tav>
                                        <p:tav tm="100000">
                                          <p:val>
                                            <p:strVal val="#ppt_x"/>
                                          </p:val>
                                        </p:tav>
                                      </p:tavLst>
                                    </p:anim>
                                    <p:anim calcmode="lin" valueType="num">
                                      <p:cBhvr>
                                        <p:cTn id="37" dur="500" fill="hold"/>
                                        <p:tgtEl>
                                          <p:spTgt spid="15"/>
                                        </p:tgtEl>
                                        <p:attrNameLst>
                                          <p:attrName>ppt_y</p:attrName>
                                        </p:attrNameLst>
                                      </p:cBhvr>
                                      <p:tavLst>
                                        <p:tav tm="0">
                                          <p:val>
                                            <p:strVal val="1+#ppt_h/2"/>
                                          </p:val>
                                        </p:tav>
                                        <p:tav tm="100000">
                                          <p:val>
                                            <p:strVal val="#ppt_y"/>
                                          </p:val>
                                        </p:tav>
                                      </p:tavLst>
                                    </p:anim>
                                  </p:childTnLst>
                                </p:cTn>
                              </p:par>
                              <p:par>
                                <p:cTn id="38" presetID="47" presetClass="entr" presetSubtype="0" fill="hold" grpId="0" nodeType="withEffect">
                                  <p:stCondLst>
                                    <p:cond delay="400"/>
                                  </p:stCondLst>
                                  <p:childTnLst>
                                    <p:set>
                                      <p:cBhvr>
                                        <p:cTn id="39" dur="1" fill="hold">
                                          <p:stCondLst>
                                            <p:cond delay="0"/>
                                          </p:stCondLst>
                                        </p:cTn>
                                        <p:tgtEl>
                                          <p:spTgt spid="22"/>
                                        </p:tgtEl>
                                        <p:attrNameLst>
                                          <p:attrName>style.visibility</p:attrName>
                                        </p:attrNameLst>
                                      </p:cBhvr>
                                      <p:to>
                                        <p:strVal val="visible"/>
                                      </p:to>
                                    </p:set>
                                    <p:animEffect transition="in" filter="fade">
                                      <p:cBhvr>
                                        <p:cTn id="40" dur="1000"/>
                                        <p:tgtEl>
                                          <p:spTgt spid="22"/>
                                        </p:tgtEl>
                                      </p:cBhvr>
                                    </p:animEffect>
                                    <p:anim calcmode="lin" valueType="num">
                                      <p:cBhvr>
                                        <p:cTn id="41" dur="1000" fill="hold"/>
                                        <p:tgtEl>
                                          <p:spTgt spid="22"/>
                                        </p:tgtEl>
                                        <p:attrNameLst>
                                          <p:attrName>ppt_x</p:attrName>
                                        </p:attrNameLst>
                                      </p:cBhvr>
                                      <p:tavLst>
                                        <p:tav tm="0">
                                          <p:val>
                                            <p:strVal val="#ppt_x"/>
                                          </p:val>
                                        </p:tav>
                                        <p:tav tm="100000">
                                          <p:val>
                                            <p:strVal val="#ppt_x"/>
                                          </p:val>
                                        </p:tav>
                                      </p:tavLst>
                                    </p:anim>
                                    <p:anim calcmode="lin" valueType="num">
                                      <p:cBhvr>
                                        <p:cTn id="42"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diamond(in)">
                                      <p:cBhvr>
                                        <p:cTn id="4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5" grpId="0" bldLvl="0" animBg="1"/>
      <p:bldP spid="20" grpId="0" build="p"/>
      <p:bldP spid="22" grpId="0" bldLvl="0" animBg="1"/>
      <p:bldP spid="9" grpId="0" bldLvl="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3620" y="2028824"/>
            <a:ext cx="12192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tx2"/>
                </a:solidFill>
              </a:rPr>
              <a:t> </a:t>
            </a:r>
            <a:endParaRPr lang="zh-CN" altLang="en-US" dirty="0">
              <a:solidFill>
                <a:schemeClr val="tx2"/>
              </a:solidFill>
            </a:endParaRPr>
          </a:p>
        </p:txBody>
      </p:sp>
      <p:cxnSp>
        <p:nvCxnSpPr>
          <p:cNvPr id="6" name="直接连接符 5"/>
          <p:cNvCxnSpPr/>
          <p:nvPr/>
        </p:nvCxnSpPr>
        <p:spPr>
          <a:xfrm>
            <a:off x="-88900" y="49149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88900" y="2197100"/>
            <a:ext cx="12509500"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8" name="图片 7"/>
          <p:cNvPicPr>
            <a:picLocks noChangeAspect="1"/>
          </p:cNvPicPr>
          <p:nvPr/>
        </p:nvPicPr>
        <p:blipFill>
          <a:blip r:embed="rId1" cstate="print"/>
          <a:srcRect/>
          <a:stretch>
            <a:fillRect/>
          </a:stretch>
        </p:blipFill>
        <p:spPr bwMode="auto">
          <a:xfrm>
            <a:off x="1879600" y="2714625"/>
            <a:ext cx="1244600" cy="1606550"/>
          </a:xfrm>
          <a:prstGeom prst="rect">
            <a:avLst/>
          </a:prstGeom>
          <a:noFill/>
          <a:ln w="9525">
            <a:noFill/>
            <a:miter lim="800000"/>
            <a:headEnd/>
            <a:tailEnd/>
          </a:ln>
        </p:spPr>
      </p:pic>
      <p:cxnSp>
        <p:nvCxnSpPr>
          <p:cNvPr id="9" name="直接连接符 8"/>
          <p:cNvCxnSpPr/>
          <p:nvPr/>
        </p:nvCxnSpPr>
        <p:spPr>
          <a:xfrm>
            <a:off x="4078288"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3345085" y="2240695"/>
            <a:ext cx="8296054" cy="2080480"/>
          </a:xfrm>
          <a:prstGeom prst="rect">
            <a:avLst/>
          </a:prstGeom>
          <a:noFill/>
          <a:ln w="9525">
            <a:noFill/>
            <a:miter lim="800000"/>
          </a:ln>
        </p:spPr>
        <p:txBody>
          <a:bodyPr lIns="36000" rIns="36000" anchor="b"/>
          <a:lstStyle/>
          <a:p>
            <a:pPr marL="742950" indent="-742950">
              <a:lnSpc>
                <a:spcPct val="150000"/>
              </a:lnSpc>
            </a:pPr>
            <a:endParaRPr lang="en-US" altLang="zh-CN" sz="4000" dirty="0">
              <a:latin typeface="方正尚酷简体"/>
              <a:ea typeface="方正尚酷简体"/>
              <a:cs typeface="方正尚酷简体"/>
            </a:endParaRPr>
          </a:p>
          <a:p>
            <a:pPr eaLnBrk="1" hangingPunct="1">
              <a:spcBef>
                <a:spcPct val="50000"/>
              </a:spcBef>
              <a:buFontTx/>
              <a:buNone/>
            </a:pPr>
            <a:r>
              <a:rPr lang="zh-CN" altLang="en-US" sz="4000" b="1" dirty="0">
                <a:latin typeface="华文隶书" panose="02010800040101010101" pitchFamily="2" charset="-122"/>
                <a:ea typeface="华文隶书" panose="02010800040101010101" pitchFamily="2" charset="-122"/>
              </a:rPr>
              <a:t>一</a:t>
            </a:r>
            <a:r>
              <a:rPr lang="zh-CN" altLang="en-US" sz="4000" b="1" dirty="0">
                <a:latin typeface="华文隶书" panose="02010800040101010101" pitchFamily="2" charset="-122"/>
                <a:ea typeface="华文隶书" panose="02010800040101010101" pitchFamily="2" charset="-122"/>
              </a:rPr>
              <a:t>、筹资渠道与筹资方式 </a:t>
            </a:r>
            <a:endParaRPr lang="en-US" altLang="zh-CN" sz="4000" b="1" dirty="0">
              <a:latin typeface="华文隶书" panose="02010800040101010101" pitchFamily="2" charset="-122"/>
              <a:ea typeface="华文隶书" panose="02010800040101010101" pitchFamily="2" charset="-122"/>
            </a:endParaRPr>
          </a:p>
          <a:p>
            <a:pPr eaLnBrk="1" hangingPunct="1">
              <a:spcBef>
                <a:spcPct val="50000"/>
              </a:spcBef>
              <a:buFontTx/>
              <a:buNone/>
            </a:pPr>
            <a:r>
              <a:rPr lang="zh-CN" altLang="en-US" sz="4000" b="1" dirty="0">
                <a:latin typeface="华文隶书" panose="02010800040101010101" pitchFamily="2" charset="-122"/>
                <a:ea typeface="华文隶书" panose="02010800040101010101" pitchFamily="2" charset="-122"/>
              </a:rPr>
              <a:t>二、筹资类型 </a:t>
            </a:r>
            <a:endParaRPr lang="en-US" altLang="zh-CN" sz="4000" b="1" dirty="0">
              <a:latin typeface="华文隶书" panose="02010800040101010101" pitchFamily="2" charset="-122"/>
              <a:ea typeface="华文隶书" panose="02010800040101010101" pitchFamily="2" charset="-122"/>
            </a:endParaRPr>
          </a:p>
        </p:txBody>
      </p:sp>
      <p:sp>
        <p:nvSpPr>
          <p:cNvPr id="11" name="灯片编号占位符 2"/>
          <p:cNvSpPr>
            <a:spLocks noGrp="1"/>
          </p:cNvSpPr>
          <p:nvPr>
            <p:ph type="sldNum" sz="quarter" idx="12"/>
          </p:nvPr>
        </p:nvSpPr>
        <p:spPr>
          <a:xfrm>
            <a:off x="11323638" y="6240463"/>
            <a:ext cx="495300" cy="354012"/>
          </a:xfrm>
        </p:spPr>
        <p:txBody>
          <a:bodyPr/>
          <a:lstStyle/>
          <a:p>
            <a:pPr>
              <a:defRPr/>
            </a:pPr>
            <a:fld id="{892242B0-3E0A-40C2-B193-4FB3FFEA0574}" type="slidenum">
              <a:rPr lang="en-US"/>
            </a:fld>
            <a:endParaRPr lang="en-US" dirty="0"/>
          </a:p>
        </p:txBody>
      </p:sp>
      <p:sp>
        <p:nvSpPr>
          <p:cNvPr id="12" name="Title 2"/>
          <p:cNvSpPr txBox="1"/>
          <p:nvPr/>
        </p:nvSpPr>
        <p:spPr bwMode="auto">
          <a:xfrm>
            <a:off x="2142481" y="317170"/>
            <a:ext cx="8046738" cy="1501162"/>
          </a:xfrm>
          <a:prstGeom prst="rect">
            <a:avLst/>
          </a:prstGeom>
          <a:noFill/>
          <a:ln w="9525">
            <a:noFill/>
            <a:miter lim="800000"/>
          </a:ln>
        </p:spPr>
        <p:txBody>
          <a:bodyPr lIns="36000" rIns="36000" anchor="b"/>
          <a:lstStyle/>
          <a:p>
            <a:pPr eaLnBrk="1" hangingPunct="1">
              <a:spcBef>
                <a:spcPct val="50000"/>
              </a:spcBef>
              <a:buFontTx/>
              <a:buNone/>
            </a:pPr>
            <a:r>
              <a:rPr lang="zh-CN" altLang="en-US" sz="4000" b="1" dirty="0" smtClean="0">
                <a:latin typeface="华文隶书" panose="02010800040101010101" pitchFamily="2" charset="-122"/>
                <a:ea typeface="华文隶书" panose="02010800040101010101" pitchFamily="2" charset="-122"/>
              </a:rPr>
              <a:t>任务二 </a:t>
            </a:r>
            <a:r>
              <a:rPr lang="zh-CN" altLang="en-US" sz="4000" b="1" dirty="0">
                <a:latin typeface="华文隶书" panose="02010800040101010101" pitchFamily="2" charset="-122"/>
                <a:ea typeface="华文隶书" panose="02010800040101010101" pitchFamily="2" charset="-122"/>
              </a:rPr>
              <a:t>筹资渠道与筹资方式 </a:t>
            </a:r>
            <a:endParaRPr lang="en-US" altLang="zh-CN" sz="4000" b="1" dirty="0">
              <a:latin typeface="华文隶书" panose="02010800040101010101" pitchFamily="2" charset="-122"/>
              <a:ea typeface="华文隶书" panose="02010800040101010101" pitchFamily="2" charset="-122"/>
            </a:endParaRPr>
          </a:p>
          <a:p>
            <a:pPr marL="742950" indent="-742950">
              <a:lnSpc>
                <a:spcPct val="150000"/>
              </a:lnSpc>
            </a:pPr>
            <a:r>
              <a:rPr lang="zh-CN" altLang="en-US" sz="3600" b="1" dirty="0" smtClean="0">
                <a:latin typeface="华文隶书" panose="02010800040101010101" pitchFamily="2" charset="-122"/>
                <a:ea typeface="华文隶书" panose="02010800040101010101" pitchFamily="2" charset="-122"/>
              </a:rPr>
              <a:t>相关知识</a:t>
            </a:r>
            <a:endParaRPr lang="en-US" altLang="zh-CN" sz="3600" b="1" dirty="0">
              <a:latin typeface="华文隶书" panose="02010800040101010101" pitchFamily="2" charset="-122"/>
              <a:ea typeface="华文隶书" panose="0201080004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194840" y="1277938"/>
            <a:ext cx="9945688" cy="1884777"/>
          </a:xfrm>
        </p:spPr>
        <p:txBody>
          <a:bodyPr/>
          <a:lstStyle/>
          <a:p>
            <a:pPr marL="0" indent="0">
              <a:lnSpc>
                <a:spcPct val="150000"/>
              </a:lnSpc>
              <a:buNone/>
            </a:pPr>
            <a:r>
              <a:rPr lang="zh-CN" altLang="en-US" dirty="0">
                <a:latin typeface="微软雅黑" panose="020B0503020204020204" pitchFamily="34" charset="-122"/>
                <a:ea typeface="微软雅黑" panose="020B0503020204020204" pitchFamily="34" charset="-122"/>
                <a:sym typeface="宋体" panose="02010600030101010101" pitchFamily="2" charset="-122"/>
              </a:rPr>
              <a:t>负债资金的筹资是企业通过借款、发行债券、融资租赁以及赊购商品或服务等方式取得的资金从而形成的在规定期限内需要清偿的债务。</a:t>
            </a:r>
            <a:endParaRPr lang="zh-CN" altLang="en-US" dirty="0">
              <a:latin typeface="微软雅黑" panose="020B0503020204020204" pitchFamily="34" charset="-122"/>
              <a:ea typeface="微软雅黑" panose="020B0503020204020204" pitchFamily="34" charset="-122"/>
            </a:endParaRPr>
          </a:p>
        </p:txBody>
      </p:sp>
      <p:sp>
        <p:nvSpPr>
          <p:cNvPr id="22530" name="Text Box 3"/>
          <p:cNvSpPr txBox="1">
            <a:spLocks noChangeArrowheads="1"/>
          </p:cNvSpPr>
          <p:nvPr/>
        </p:nvSpPr>
        <p:spPr bwMode="auto">
          <a:xfrm>
            <a:off x="3730718" y="319462"/>
            <a:ext cx="4816475" cy="646331"/>
          </a:xfrm>
          <a:prstGeom prst="rect">
            <a:avLst/>
          </a:prstGeom>
          <a:noFill/>
          <a:ln w="9525">
            <a:noFill/>
            <a:miter lim="800000"/>
          </a:ln>
        </p:spPr>
        <p:txBody>
          <a:bodyPr>
            <a:spAutoFit/>
          </a:bodyPr>
          <a:lstStyle/>
          <a:p>
            <a:pPr>
              <a:spcBef>
                <a:spcPct val="50000"/>
              </a:spcBef>
            </a:pPr>
            <a:r>
              <a:rPr lang="zh-CN" altLang="en-US" sz="3600" b="1" dirty="0">
                <a:latin typeface="微软雅黑" panose="020B0503020204020204" pitchFamily="34" charset="-122"/>
                <a:ea typeface="微软雅黑" panose="020B0503020204020204" pitchFamily="34" charset="-122"/>
              </a:rPr>
              <a:t>四</a:t>
            </a:r>
            <a:r>
              <a:rPr lang="zh-CN" altLang="en-US" sz="3600" b="1" dirty="0" smtClean="0">
                <a:latin typeface="微软雅黑" panose="020B0503020204020204" pitchFamily="34" charset="-122"/>
                <a:ea typeface="微软雅黑" panose="020B0503020204020204" pitchFamily="34" charset="-122"/>
              </a:rPr>
              <a:t>、</a:t>
            </a:r>
            <a:r>
              <a:rPr lang="zh-CN" altLang="en-US" sz="3600" b="1" dirty="0">
                <a:latin typeface="微软雅黑" panose="020B0503020204020204" pitchFamily="34" charset="-122"/>
                <a:ea typeface="微软雅黑" panose="020B0503020204020204" pitchFamily="34" charset="-122"/>
              </a:rPr>
              <a:t>负债资金的筹集 </a:t>
            </a:r>
            <a:endParaRPr lang="zh-CN" altLang="en-US" sz="3600" b="1" dirty="0">
              <a:latin typeface="微软雅黑" panose="020B0503020204020204" pitchFamily="34" charset="-122"/>
              <a:ea typeface="微软雅黑" panose="020B0503020204020204" pitchFamily="34" charset="-122"/>
            </a:endParaRPr>
          </a:p>
        </p:txBody>
      </p:sp>
      <p:grpSp>
        <p:nvGrpSpPr>
          <p:cNvPr id="7" name="组合 6"/>
          <p:cNvGrpSpPr/>
          <p:nvPr/>
        </p:nvGrpSpPr>
        <p:grpSpPr bwMode="auto">
          <a:xfrm>
            <a:off x="3596527" y="1062318"/>
            <a:ext cx="4783137" cy="134938"/>
            <a:chOff x="5357217" y="1143000"/>
            <a:chExt cx="1490133" cy="101600"/>
          </a:xfrm>
        </p:grpSpPr>
        <p:cxnSp>
          <p:nvCxnSpPr>
            <p:cNvPr id="8"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31"/>
            <p:cNvCxnSpPr/>
            <p:nvPr/>
          </p:nvCxnSpPr>
          <p:spPr>
            <a:xfrm>
              <a:off x="5509516" y="1244600"/>
              <a:ext cx="1185535"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515078" name="文本框 515077"/>
          <p:cNvSpPr txBox="1">
            <a:spLocks noChangeArrowheads="1"/>
          </p:cNvSpPr>
          <p:nvPr/>
        </p:nvSpPr>
        <p:spPr bwMode="auto">
          <a:xfrm>
            <a:off x="1945308" y="4500978"/>
            <a:ext cx="1447800" cy="460375"/>
          </a:xfrm>
          <a:prstGeom prst="rect">
            <a:avLst/>
          </a:prstGeom>
          <a:solidFill>
            <a:srgbClr val="3DE3C7"/>
          </a:solidFill>
          <a:ln w="9525">
            <a:noFill/>
            <a:miter lim="800000"/>
          </a:ln>
        </p:spPr>
        <p:txBody>
          <a:bodyPr>
            <a:spAutoFit/>
          </a:bodyPr>
          <a:lstStyle/>
          <a:p>
            <a:pPr>
              <a:spcBef>
                <a:spcPct val="50000"/>
              </a:spcBef>
            </a:pPr>
            <a:r>
              <a:rPr lang="zh-CN" altLang="en-US" sz="2400" dirty="0">
                <a:latin typeface="微软雅黑" panose="020B0503020204020204" pitchFamily="34" charset="-122"/>
                <a:ea typeface="微软雅黑" panose="020B0503020204020204" pitchFamily="34" charset="-122"/>
              </a:rPr>
              <a:t>负债筹资</a:t>
            </a:r>
            <a:endParaRPr lang="zh-CN" altLang="en-US" sz="2400" dirty="0">
              <a:latin typeface="微软雅黑" panose="020B0503020204020204" pitchFamily="34" charset="-122"/>
              <a:ea typeface="微软雅黑" panose="020B0503020204020204" pitchFamily="34" charset="-122"/>
            </a:endParaRPr>
          </a:p>
        </p:txBody>
      </p:sp>
      <p:sp>
        <p:nvSpPr>
          <p:cNvPr id="515079" name="左大括号 515078"/>
          <p:cNvSpPr/>
          <p:nvPr/>
        </p:nvSpPr>
        <p:spPr bwMode="auto">
          <a:xfrm>
            <a:off x="3621708" y="3434178"/>
            <a:ext cx="76200" cy="2590800"/>
          </a:xfrm>
          <a:prstGeom prst="leftBrace">
            <a:avLst>
              <a:gd name="adj1" fmla="val 283176"/>
              <a:gd name="adj2" fmla="val 50000"/>
            </a:avLst>
          </a:prstGeom>
          <a:noFill/>
          <a:ln w="9525">
            <a:solidFill>
              <a:schemeClr val="tx1"/>
            </a:solidFill>
            <a:round/>
          </a:ln>
        </p:spPr>
        <p:txBody>
          <a:bodyPr/>
          <a:lstStyle/>
          <a:p>
            <a:endParaRPr lang="zh-CN" altLang="en-US"/>
          </a:p>
        </p:txBody>
      </p:sp>
      <p:sp>
        <p:nvSpPr>
          <p:cNvPr id="515080" name="文本框 515079"/>
          <p:cNvSpPr txBox="1"/>
          <p:nvPr/>
        </p:nvSpPr>
        <p:spPr>
          <a:xfrm>
            <a:off x="3850308" y="3434178"/>
            <a:ext cx="2057400" cy="461665"/>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银行借款</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1" name="文本框 515080"/>
          <p:cNvSpPr txBox="1"/>
          <p:nvPr/>
        </p:nvSpPr>
        <p:spPr>
          <a:xfrm>
            <a:off x="3850308" y="4262442"/>
            <a:ext cx="2057400" cy="482600"/>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发行债券</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2" name="文本框 515081"/>
          <p:cNvSpPr txBox="1"/>
          <p:nvPr/>
        </p:nvSpPr>
        <p:spPr>
          <a:xfrm>
            <a:off x="3850308" y="5117203"/>
            <a:ext cx="2057400" cy="482600"/>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融资租赁</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3" name="右大括号 515082"/>
          <p:cNvSpPr/>
          <p:nvPr/>
        </p:nvSpPr>
        <p:spPr bwMode="auto">
          <a:xfrm>
            <a:off x="5983908" y="3510378"/>
            <a:ext cx="76200" cy="2514600"/>
          </a:xfrm>
          <a:prstGeom prst="rightBrace">
            <a:avLst>
              <a:gd name="adj1" fmla="val 275000"/>
              <a:gd name="adj2" fmla="val 50000"/>
            </a:avLst>
          </a:prstGeom>
          <a:noFill/>
          <a:ln w="9525">
            <a:solidFill>
              <a:schemeClr val="tx1"/>
            </a:solidFill>
            <a:round/>
          </a:ln>
        </p:spPr>
        <p:txBody>
          <a:bodyPr/>
          <a:lstStyle/>
          <a:p>
            <a:endParaRPr lang="zh-CN" altLang="en-US"/>
          </a:p>
        </p:txBody>
      </p:sp>
      <p:sp>
        <p:nvSpPr>
          <p:cNvPr id="515084" name="文本框 515083"/>
          <p:cNvSpPr txBox="1"/>
          <p:nvPr/>
        </p:nvSpPr>
        <p:spPr>
          <a:xfrm>
            <a:off x="6221278" y="4162051"/>
            <a:ext cx="2997752" cy="1135054"/>
          </a:xfrm>
          <a:prstGeom prst="rect">
            <a:avLst/>
          </a:prstGeom>
          <a:solidFill>
            <a:schemeClr val="accent4">
              <a:lumMod val="60000"/>
              <a:lumOff val="40000"/>
            </a:schemeClr>
          </a:solidFill>
          <a:ln w="28575" cmpd="sng">
            <a:noFill/>
            <a:prstDash val="solid"/>
            <a:miter/>
          </a:ln>
        </p:spPr>
        <p:txBody>
          <a:bodyPr wrap="square">
            <a:spAutoFit/>
          </a:bodyPr>
          <a:lstStyle/>
          <a:p>
            <a:pPr fontAlgn="auto">
              <a:lnSpc>
                <a:spcPct val="150000"/>
              </a:lnSpc>
              <a:spcBef>
                <a:spcPct val="50000"/>
              </a:spcBef>
              <a:defRPr/>
            </a:pPr>
            <a:r>
              <a:rPr lang="zh-CN" altLang="en-US" sz="2400" noProof="1">
                <a:latin typeface="微软雅黑" panose="020B0503020204020204" pitchFamily="34" charset="-122"/>
                <a:ea typeface="微软雅黑" panose="020B0503020204020204" pitchFamily="34" charset="-122"/>
              </a:rPr>
              <a:t>构成企业债务资金，风险大、成本小</a:t>
            </a:r>
            <a:endParaRPr lang="zh-CN" altLang="en-US" sz="2400" noProof="1">
              <a:latin typeface="微软雅黑" panose="020B0503020204020204" pitchFamily="34" charset="-122"/>
              <a:ea typeface="微软雅黑" panose="020B0503020204020204" pitchFamily="34" charset="-122"/>
            </a:endParaRPr>
          </a:p>
        </p:txBody>
      </p:sp>
      <p:sp>
        <p:nvSpPr>
          <p:cNvPr id="15" name="文本框 14"/>
          <p:cNvSpPr txBox="1"/>
          <p:nvPr/>
        </p:nvSpPr>
        <p:spPr>
          <a:xfrm>
            <a:off x="3850308" y="5841315"/>
            <a:ext cx="2057400" cy="461665"/>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利用商业信用</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17"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5078"/>
                                        </p:tgtEl>
                                        <p:attrNameLst>
                                          <p:attrName>style.visibility</p:attrName>
                                        </p:attrNameLst>
                                      </p:cBhvr>
                                      <p:to>
                                        <p:strVal val="visible"/>
                                      </p:to>
                                    </p:set>
                                    <p:animEffect transition="in" filter="wipe(left)">
                                      <p:cBhvr>
                                        <p:cTn id="12" dur="500"/>
                                        <p:tgtEl>
                                          <p:spTgt spid="51507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15079"/>
                                        </p:tgtEl>
                                        <p:attrNameLst>
                                          <p:attrName>style.visibility</p:attrName>
                                        </p:attrNameLst>
                                      </p:cBhvr>
                                      <p:to>
                                        <p:strVal val="visible"/>
                                      </p:to>
                                    </p:set>
                                    <p:animEffect transition="in" filter="wipe(left)">
                                      <p:cBhvr>
                                        <p:cTn id="17" dur="500"/>
                                        <p:tgtEl>
                                          <p:spTgt spid="5150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15080"/>
                                        </p:tgtEl>
                                        <p:attrNameLst>
                                          <p:attrName>style.visibility</p:attrName>
                                        </p:attrNameLst>
                                      </p:cBhvr>
                                      <p:to>
                                        <p:strVal val="visible"/>
                                      </p:to>
                                    </p:set>
                                    <p:animEffect transition="in" filter="wipe(left)">
                                      <p:cBhvr>
                                        <p:cTn id="22" dur="500"/>
                                        <p:tgtEl>
                                          <p:spTgt spid="51508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15081"/>
                                        </p:tgtEl>
                                        <p:attrNameLst>
                                          <p:attrName>style.visibility</p:attrName>
                                        </p:attrNameLst>
                                      </p:cBhvr>
                                      <p:to>
                                        <p:strVal val="visible"/>
                                      </p:to>
                                    </p:set>
                                    <p:animEffect transition="in" filter="wipe(left)">
                                      <p:cBhvr>
                                        <p:cTn id="27" dur="500"/>
                                        <p:tgtEl>
                                          <p:spTgt spid="51508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15082"/>
                                        </p:tgtEl>
                                        <p:attrNameLst>
                                          <p:attrName>style.visibility</p:attrName>
                                        </p:attrNameLst>
                                      </p:cBhvr>
                                      <p:to>
                                        <p:strVal val="visible"/>
                                      </p:to>
                                    </p:set>
                                    <p:animEffect transition="in" filter="wipe(left)">
                                      <p:cBhvr>
                                        <p:cTn id="32" dur="500"/>
                                        <p:tgtEl>
                                          <p:spTgt spid="51508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15083"/>
                                        </p:tgtEl>
                                        <p:attrNameLst>
                                          <p:attrName>style.visibility</p:attrName>
                                        </p:attrNameLst>
                                      </p:cBhvr>
                                      <p:to>
                                        <p:strVal val="visible"/>
                                      </p:to>
                                    </p:set>
                                    <p:animEffect transition="in" filter="wipe(left)">
                                      <p:cBhvr>
                                        <p:cTn id="37" dur="500"/>
                                        <p:tgtEl>
                                          <p:spTgt spid="51508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15084"/>
                                        </p:tgtEl>
                                        <p:attrNameLst>
                                          <p:attrName>style.visibility</p:attrName>
                                        </p:attrNameLst>
                                      </p:cBhvr>
                                      <p:to>
                                        <p:strVal val="visible"/>
                                      </p:to>
                                    </p:set>
                                    <p:animEffect transition="in" filter="wipe(left)">
                                      <p:cBhvr>
                                        <p:cTn id="42" dur="500"/>
                                        <p:tgtEl>
                                          <p:spTgt spid="51508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left)">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15078" grpId="0" bldLvl="0" animBg="1"/>
      <p:bldP spid="515080" grpId="0" bldLvl="0" animBg="1"/>
      <p:bldP spid="515081" grpId="0" bldLvl="0" animBg="1"/>
      <p:bldP spid="515082" grpId="0" bldLvl="0" animBg="1"/>
      <p:bldP spid="515084" grpId="0" bldLvl="0" animBg="1"/>
      <p:bldP spid="15"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490507" y="2151943"/>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490507" y="4874313"/>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89245" y="2117907"/>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融资迅速。</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89245" y="2740301"/>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借款弹性较大。</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4116232" y="3358585"/>
            <a:ext cx="4373563"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筹资成本低。</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4140112" y="4879235"/>
            <a:ext cx="4418013" cy="482600"/>
          </a:xfrm>
          <a:prstGeom prst="rect">
            <a:avLst/>
          </a:prstGeom>
          <a:noFill/>
          <a:ln w="12700">
            <a:solidFill>
              <a:srgbClr val="92D05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财务风险较高。</a:t>
            </a:r>
            <a:endParaRPr lang="zh-CN" altLang="en-US" sz="2400" dirty="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140112" y="5489956"/>
            <a:ext cx="4403725" cy="482600"/>
          </a:xfrm>
          <a:prstGeom prst="rect">
            <a:avLst/>
          </a:prstGeom>
          <a:noFill/>
          <a:ln w="12700">
            <a:solidFill>
              <a:srgbClr val="FF000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限制性条款较多。</a:t>
            </a:r>
            <a:endParaRPr lang="zh-CN" altLang="en-US" sz="2400" dirty="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4262812" y="78956"/>
            <a:ext cx="3477887" cy="677114"/>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（一）银行借款</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 name="内容占位符 2"/>
          <p:cNvSpPr>
            <a:spLocks noGrp="1"/>
          </p:cNvSpPr>
          <p:nvPr>
            <p:ph idx="1"/>
          </p:nvPr>
        </p:nvSpPr>
        <p:spPr>
          <a:xfrm>
            <a:off x="620619" y="872028"/>
            <a:ext cx="11317474" cy="1087564"/>
          </a:xfrm>
        </p:spPr>
        <p:txBody>
          <a:bodyPr/>
          <a:lstStyle/>
          <a:p>
            <a:pPr>
              <a:lnSpc>
                <a:spcPct val="120000"/>
              </a:lnSpc>
            </a:pPr>
            <a:r>
              <a:rPr lang="zh-CN" altLang="en-US" dirty="0">
                <a:latin typeface="微软雅黑" panose="020B0503020204020204" pitchFamily="34" charset="-122"/>
                <a:ea typeface="微软雅黑" panose="020B0503020204020204" pitchFamily="34" charset="-122"/>
                <a:sym typeface="宋体" panose="02010600030101010101" pitchFamily="2" charset="-122"/>
              </a:rPr>
              <a:t>银行借款是指企业向银行或其他非银行金融机构借入的、需要还本付息的款项，包括偿还期限超过</a:t>
            </a:r>
            <a:r>
              <a:rPr lang="en-US" altLang="zh-CN" dirty="0">
                <a:latin typeface="微软雅黑" panose="020B0503020204020204" pitchFamily="34" charset="-122"/>
                <a:ea typeface="微软雅黑" panose="020B0503020204020204" pitchFamily="34" charset="-122"/>
                <a:sym typeface="宋体" panose="02010600030101010101" pitchFamily="2" charset="-122"/>
              </a:rPr>
              <a:t>1</a:t>
            </a:r>
            <a:r>
              <a:rPr lang="zh-CN" altLang="en-US" dirty="0">
                <a:latin typeface="微软雅黑" panose="020B0503020204020204" pitchFamily="34" charset="-122"/>
                <a:ea typeface="微软雅黑" panose="020B0503020204020204" pitchFamily="34" charset="-122"/>
                <a:sym typeface="宋体" panose="02010600030101010101" pitchFamily="2" charset="-122"/>
              </a:rPr>
              <a:t>年的长期借款和不足</a:t>
            </a:r>
            <a:r>
              <a:rPr lang="en-US" altLang="zh-CN" dirty="0">
                <a:latin typeface="微软雅黑" panose="020B0503020204020204" pitchFamily="34" charset="-122"/>
                <a:ea typeface="微软雅黑" panose="020B0503020204020204" pitchFamily="34" charset="-122"/>
                <a:sym typeface="宋体" panose="02010600030101010101" pitchFamily="2" charset="-122"/>
              </a:rPr>
              <a:t>1</a:t>
            </a:r>
            <a:r>
              <a:rPr lang="zh-CN" altLang="en-US" dirty="0">
                <a:latin typeface="微软雅黑" panose="020B0503020204020204" pitchFamily="34" charset="-122"/>
                <a:ea typeface="微软雅黑" panose="020B0503020204020204" pitchFamily="34" charset="-122"/>
                <a:sym typeface="宋体" panose="02010600030101010101" pitchFamily="2" charset="-122"/>
              </a:rPr>
              <a:t>年的短期借款。</a:t>
            </a:r>
            <a:endParaRPr lang="zh-CN" altLang="en-US"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 name="文本框 1"/>
          <p:cNvSpPr txBox="1">
            <a:spLocks noChangeArrowheads="1"/>
          </p:cNvSpPr>
          <p:nvPr/>
        </p:nvSpPr>
        <p:spPr bwMode="auto">
          <a:xfrm>
            <a:off x="4131080" y="3960995"/>
            <a:ext cx="4400550" cy="482600"/>
          </a:xfrm>
          <a:prstGeom prst="rect">
            <a:avLst/>
          </a:prstGeom>
          <a:noFill/>
          <a:ln w="12700">
            <a:solidFill>
              <a:srgbClr val="92D05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具有财务杠杆作用。</a:t>
            </a:r>
            <a:endParaRPr lang="zh-CN" altLang="en-US" sz="2400" dirty="0">
              <a:latin typeface="微软雅黑" panose="020B0503020204020204" pitchFamily="34" charset="-122"/>
              <a:ea typeface="微软雅黑" panose="020B0503020204020204" pitchFamily="34" charset="-122"/>
            </a:endParaRPr>
          </a:p>
        </p:txBody>
      </p:sp>
      <p:sp>
        <p:nvSpPr>
          <p:cNvPr id="3" name="文本框 2"/>
          <p:cNvSpPr txBox="1">
            <a:spLocks noChangeArrowheads="1"/>
          </p:cNvSpPr>
          <p:nvPr/>
        </p:nvSpPr>
        <p:spPr bwMode="auto">
          <a:xfrm>
            <a:off x="4152812" y="6093206"/>
            <a:ext cx="4418013" cy="482600"/>
          </a:xfrm>
          <a:prstGeom prst="rect">
            <a:avLst/>
          </a:prstGeom>
          <a:noFill/>
          <a:ln w="12700">
            <a:solidFill>
              <a:srgbClr val="92D05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筹资数量有限。</a:t>
            </a:r>
            <a:endParaRPr lang="zh-CN" altLang="en-US" sz="2400" dirty="0">
              <a:latin typeface="微软雅黑" panose="020B0503020204020204" pitchFamily="34" charset="-122"/>
              <a:ea typeface="微软雅黑" panose="020B0503020204020204" pitchFamily="34" charset="-122"/>
            </a:endParaRPr>
          </a:p>
        </p:txBody>
      </p:sp>
      <p:sp>
        <p:nvSpPr>
          <p:cNvPr id="19"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1" name="Line 6"/>
          <p:cNvSpPr>
            <a:spLocks noChangeShapeType="1"/>
          </p:cNvSpPr>
          <p:nvPr/>
        </p:nvSpPr>
        <p:spPr bwMode="auto">
          <a:xfrm>
            <a:off x="0" y="417513"/>
            <a:ext cx="4320000" cy="0"/>
          </a:xfrm>
          <a:prstGeom prst="line">
            <a:avLst/>
          </a:prstGeom>
          <a:noFill/>
          <a:ln w="6350">
            <a:solidFill>
              <a:srgbClr val="0070C0"/>
            </a:solidFill>
            <a:round/>
          </a:ln>
        </p:spPr>
        <p:txBody>
          <a:bodyPr lIns="121926" tIns="60963" rIns="121926" bIns="60963"/>
          <a:lstStyle/>
          <a:p>
            <a:endParaRPr lang="zh-CN" altLang="en-US"/>
          </a:p>
        </p:txBody>
      </p:sp>
      <p:sp>
        <p:nvSpPr>
          <p:cNvPr id="22" name="Line 7"/>
          <p:cNvSpPr>
            <a:spLocks noChangeShapeType="1"/>
          </p:cNvSpPr>
          <p:nvPr/>
        </p:nvSpPr>
        <p:spPr bwMode="auto">
          <a:xfrm flipV="1">
            <a:off x="7893892" y="390525"/>
            <a:ext cx="4320000" cy="0"/>
          </a:xfrm>
          <a:prstGeom prst="line">
            <a:avLst/>
          </a:prstGeom>
          <a:noFill/>
          <a:ln w="6350">
            <a:solidFill>
              <a:srgbClr val="0070C0"/>
            </a:solidFill>
            <a:round/>
          </a:ln>
        </p:spPr>
        <p:txBody>
          <a:bodyPr lIns="121926" tIns="60963" rIns="121926" bIns="60963"/>
          <a:lstStyle/>
          <a:p>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up)">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 calcmode="lin" valueType="num">
                                      <p:cBhvr>
                                        <p:cTn id="36" dur="500" fill="hold"/>
                                        <p:tgtEl>
                                          <p:spTgt spid="2"/>
                                        </p:tgtEl>
                                        <p:attrNameLst>
                                          <p:attrName>ppt_x</p:attrName>
                                        </p:attrNameLst>
                                      </p:cBhvr>
                                      <p:tavLst>
                                        <p:tav tm="0">
                                          <p:val>
                                            <p:strVal val="#ppt_x"/>
                                          </p:val>
                                        </p:tav>
                                        <p:tav tm="100000">
                                          <p:val>
                                            <p:strVal val="#ppt_x"/>
                                          </p:val>
                                        </p:tav>
                                      </p:tavLst>
                                    </p:anim>
                                    <p:anim calcmode="lin" valueType="num">
                                      <p:cBhvr>
                                        <p:cTn id="3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 calcmode="lin" valueType="num">
                                      <p:cBhvr>
                                        <p:cTn id="42" dur="500" fill="hold"/>
                                        <p:tgtEl>
                                          <p:spTgt spid="5"/>
                                        </p:tgtEl>
                                        <p:attrNameLst>
                                          <p:attrName>ppt_x</p:attrName>
                                        </p:attrNameLst>
                                      </p:cBhvr>
                                      <p:tavLst>
                                        <p:tav tm="0">
                                          <p:val>
                                            <p:strVal val="0-#ppt_w/2"/>
                                          </p:val>
                                        </p:tav>
                                        <p:tav tm="100000">
                                          <p:val>
                                            <p:strVal val="#ppt_x"/>
                                          </p:val>
                                        </p:tav>
                                      </p:tavLst>
                                    </p:anim>
                                    <p:anim calcmode="lin" valueType="num">
                                      <p:cBhvr>
                                        <p:cTn id="43"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p:cTn id="48" dur="500" fill="hold"/>
                                        <p:tgtEl>
                                          <p:spTgt spid="14"/>
                                        </p:tgtEl>
                                        <p:attrNameLst>
                                          <p:attrName>ppt_x</p:attrName>
                                        </p:attrNameLst>
                                      </p:cBhvr>
                                      <p:tavLst>
                                        <p:tav tm="0">
                                          <p:val>
                                            <p:strVal val="#ppt_x"/>
                                          </p:val>
                                        </p:tav>
                                        <p:tav tm="100000">
                                          <p:val>
                                            <p:strVal val="#ppt_x"/>
                                          </p:val>
                                        </p:tav>
                                      </p:tavLst>
                                    </p:anim>
                                    <p:anim calcmode="lin" valueType="num">
                                      <p:cBhvr>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ppt_x</p:attrName>
                                        </p:attrNameLst>
                                      </p:cBhvr>
                                      <p:tavLst>
                                        <p:tav tm="0">
                                          <p:val>
                                            <p:strVal val="#ppt_x"/>
                                          </p:val>
                                        </p:tav>
                                        <p:tav tm="100000">
                                          <p:val>
                                            <p:strVal val="#ppt_x"/>
                                          </p:val>
                                        </p:tav>
                                      </p:tavLst>
                                    </p:anim>
                                    <p:anim calcmode="lin" valueType="num">
                                      <p:cBhvr>
                                        <p:cTn id="5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500" fill="hold"/>
                                        <p:tgtEl>
                                          <p:spTgt spid="3"/>
                                        </p:tgtEl>
                                        <p:attrNameLst>
                                          <p:attrName>ppt_x</p:attrName>
                                        </p:attrNameLst>
                                      </p:cBhvr>
                                      <p:tavLst>
                                        <p:tav tm="0">
                                          <p:val>
                                            <p:strVal val="#ppt_x"/>
                                          </p:val>
                                        </p:tav>
                                        <p:tav tm="100000">
                                          <p:val>
                                            <p:strVal val="#ppt_x"/>
                                          </p:val>
                                        </p:tav>
                                      </p:tavLst>
                                    </p:anim>
                                    <p:anim calcmode="lin" valueType="num">
                                      <p:cBhvr>
                                        <p:cTn id="6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20" grpId="0" build="p"/>
      <p:bldP spid="2" grpId="0" bldLvl="0" animBg="1"/>
      <p:bldP spid="3"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296230" y="2382355"/>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232730" y="4761811"/>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3914018" y="2382355"/>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rPr>
              <a:t>资金成本较低。</a:t>
            </a:r>
            <a:r>
              <a:rPr lang="en-US" altLang="zh-CN" sz="2400">
                <a:latin typeface="微软雅黑" panose="020B0503020204020204" pitchFamily="34" charset="-122"/>
                <a:ea typeface="微软雅黑" panose="020B0503020204020204" pitchFamily="34" charset="-122"/>
              </a:rPr>
              <a:t>	</a:t>
            </a:r>
            <a:endParaRPr lang="en-US" altLang="zh-CN"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3914018" y="3031643"/>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rPr>
              <a:t>可利用财务杠杆作用。</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3941005" y="3636480"/>
            <a:ext cx="4373563"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保障股东对公司的控制权。</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3925130" y="4736411"/>
            <a:ext cx="4418013"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财务风险较高。</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3925130" y="5441261"/>
            <a:ext cx="4403725"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限制条件较多。</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4320000" y="41649"/>
            <a:ext cx="3444875" cy="709612"/>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（二）发行债券</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 name="内容占位符 2"/>
          <p:cNvSpPr>
            <a:spLocks noGrp="1"/>
          </p:cNvSpPr>
          <p:nvPr>
            <p:ph idx="1"/>
          </p:nvPr>
        </p:nvSpPr>
        <p:spPr>
          <a:xfrm>
            <a:off x="628650" y="958533"/>
            <a:ext cx="10725150" cy="1092200"/>
          </a:xfrm>
        </p:spPr>
        <p:txBody>
          <a:bodyPr/>
          <a:lstStyle/>
          <a:p>
            <a:pPr>
              <a:lnSpc>
                <a:spcPct val="120000"/>
              </a:lnSpc>
              <a:buNone/>
            </a:pPr>
            <a:r>
              <a:rPr lang="zh-CN" altLang="en-US" dirty="0">
                <a:latin typeface="微软雅黑" panose="020B0503020204020204" pitchFamily="34" charset="-122"/>
                <a:ea typeface="微软雅黑" panose="020B0503020204020204" pitchFamily="34" charset="-122"/>
                <a:sym typeface="宋体" panose="02010600030101010101" pitchFamily="2" charset="-122"/>
              </a:rPr>
              <a:t>企业债券是企业为筹集资金而发行的到期还本付息的有价证券，也是债权人按规定取得固定利息和到期收回本金的债券证书。</a:t>
            </a:r>
            <a:endParaRPr lang="zh-CN" altLang="en-US"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3" name="文本框 2"/>
          <p:cNvSpPr txBox="1">
            <a:spLocks noChangeArrowheads="1"/>
          </p:cNvSpPr>
          <p:nvPr/>
        </p:nvSpPr>
        <p:spPr bwMode="auto">
          <a:xfrm>
            <a:off x="3937830" y="6044511"/>
            <a:ext cx="4418013"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筹资数量有限。</a:t>
            </a:r>
            <a:endParaRPr lang="zh-CN" altLang="en-US" sz="2400">
              <a:latin typeface="微软雅黑" panose="020B0503020204020204" pitchFamily="34" charset="-122"/>
              <a:ea typeface="微软雅黑" panose="020B0503020204020204" pitchFamily="34" charset="-122"/>
            </a:endParaRPr>
          </a:p>
        </p:txBody>
      </p:sp>
      <p:sp>
        <p:nvSpPr>
          <p:cNvPr id="19"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3" name="Line 6"/>
          <p:cNvSpPr>
            <a:spLocks noChangeShapeType="1"/>
          </p:cNvSpPr>
          <p:nvPr/>
        </p:nvSpPr>
        <p:spPr bwMode="auto">
          <a:xfrm>
            <a:off x="0" y="417513"/>
            <a:ext cx="4320000" cy="0"/>
          </a:xfrm>
          <a:prstGeom prst="line">
            <a:avLst/>
          </a:prstGeom>
          <a:noFill/>
          <a:ln w="6350">
            <a:solidFill>
              <a:srgbClr val="0070C0"/>
            </a:solidFill>
            <a:round/>
          </a:ln>
        </p:spPr>
        <p:txBody>
          <a:bodyPr lIns="121926" tIns="60963" rIns="121926" bIns="60963"/>
          <a:lstStyle/>
          <a:p>
            <a:endParaRPr lang="zh-CN" altLang="en-US"/>
          </a:p>
        </p:txBody>
      </p:sp>
      <p:sp>
        <p:nvSpPr>
          <p:cNvPr id="24" name="Line 7"/>
          <p:cNvSpPr>
            <a:spLocks noChangeShapeType="1"/>
          </p:cNvSpPr>
          <p:nvPr/>
        </p:nvSpPr>
        <p:spPr bwMode="auto">
          <a:xfrm flipV="1">
            <a:off x="7893892" y="390525"/>
            <a:ext cx="4320000" cy="0"/>
          </a:xfrm>
          <a:prstGeom prst="line">
            <a:avLst/>
          </a:prstGeom>
          <a:noFill/>
          <a:ln w="6350">
            <a:solidFill>
              <a:srgbClr val="0070C0"/>
            </a:solidFill>
            <a:round/>
          </a:ln>
        </p:spPr>
        <p:txBody>
          <a:bodyPr lIns="121926" tIns="60963" rIns="121926" bIns="60963"/>
          <a:lstStyle/>
          <a:p>
            <a:endParaRPr lang="zh-CN" altLang="en-US"/>
          </a:p>
        </p:txBody>
      </p:sp>
      <p:sp>
        <p:nvSpPr>
          <p:cNvPr id="17" name="文本框 1"/>
          <p:cNvSpPr txBox="1">
            <a:spLocks noChangeArrowheads="1"/>
          </p:cNvSpPr>
          <p:nvPr/>
        </p:nvSpPr>
        <p:spPr bwMode="auto">
          <a:xfrm>
            <a:off x="8662622" y="2280548"/>
            <a:ext cx="2989263" cy="4246563"/>
          </a:xfrm>
          <a:prstGeom prst="rect">
            <a:avLst/>
          </a:prstGeom>
          <a:noFill/>
          <a:ln w="2857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dirty="0">
                <a:latin typeface="微软雅黑" panose="020B0503020204020204" pitchFamily="34" charset="-122"/>
                <a:ea typeface="微软雅黑" panose="020B0503020204020204" pitchFamily="34" charset="-122"/>
              </a:rPr>
              <a:t>2018</a:t>
            </a:r>
            <a:r>
              <a:rPr lang="zh-CN" altLang="en-US" dirty="0">
                <a:latin typeface="微软雅黑" panose="020B0503020204020204" pitchFamily="34" charset="-122"/>
                <a:ea typeface="微软雅黑" panose="020B0503020204020204" pitchFamily="34" charset="-122"/>
              </a:rPr>
              <a:t>年</a:t>
            </a:r>
            <a:r>
              <a:rPr lang="en-US" altLang="zh-CN" dirty="0">
                <a:latin typeface="微软雅黑" panose="020B0503020204020204" pitchFamily="34" charset="-122"/>
                <a:ea typeface="微软雅黑" panose="020B0503020204020204" pitchFamily="34" charset="-122"/>
              </a:rPr>
              <a:t>1</a:t>
            </a:r>
            <a:r>
              <a:rPr lang="zh-CN" altLang="en-US" dirty="0">
                <a:latin typeface="微软雅黑" panose="020B0503020204020204" pitchFamily="34" charset="-122"/>
                <a:ea typeface="微软雅黑" panose="020B0503020204020204" pitchFamily="34" charset="-122"/>
              </a:rPr>
              <a:t>月</a:t>
            </a:r>
            <a:r>
              <a:rPr lang="en-US" altLang="zh-CN" dirty="0">
                <a:latin typeface="微软雅黑" panose="020B0503020204020204" pitchFamily="34" charset="-122"/>
                <a:ea typeface="微软雅黑" panose="020B0503020204020204" pitchFamily="34" charset="-122"/>
              </a:rPr>
              <a:t>10</a:t>
            </a:r>
            <a:r>
              <a:rPr lang="zh-CN" altLang="en-US" dirty="0">
                <a:latin typeface="微软雅黑" panose="020B0503020204020204" pitchFamily="34" charset="-122"/>
                <a:ea typeface="微软雅黑" panose="020B0503020204020204" pitchFamily="34" charset="-122"/>
              </a:rPr>
              <a:t>日，国家发展改革委分别核准中信集团、中国邮政集团两家央企各发行企业债券300亿元，进一步支持优质企业融资，服务实体经济，防范金融风险。</a:t>
            </a:r>
            <a:endParaRPr lang="zh-CN" altLang="en-US" dirty="0">
              <a:latin typeface="微软雅黑" panose="020B0503020204020204" pitchFamily="34" charset="-122"/>
              <a:ea typeface="微软雅黑" panose="020B0503020204020204" pitchFamily="34" charset="-122"/>
            </a:endParaRPr>
          </a:p>
          <a:p>
            <a:pPr eaLnBrk="1" hangingPunct="1"/>
            <a:endParaRPr lang="zh-CN" altLang="en-US" dirty="0">
              <a:latin typeface="微软雅黑" panose="020B0503020204020204" pitchFamily="34" charset="-122"/>
              <a:ea typeface="微软雅黑" panose="020B0503020204020204" pitchFamily="34" charset="-122"/>
            </a:endParaRPr>
          </a:p>
          <a:p>
            <a:pPr eaLnBrk="1" hangingPunct="1"/>
            <a:r>
              <a:rPr lang="zh-CN" altLang="en-US" dirty="0">
                <a:latin typeface="微软雅黑" panose="020B0503020204020204" pitchFamily="34" charset="-122"/>
                <a:ea typeface="微软雅黑" panose="020B0503020204020204" pitchFamily="34" charset="-122"/>
              </a:rPr>
              <a:t>此次中信、中邮获批的600亿元企业债券，主要用于制造业、资源能源、环保、通讯，以及普遍服务、服务民生、服务“三农”、信息化建设、陆运及航运网络建设、国际物流及海外仓储建设等国家重点支持的产业领域 </a:t>
            </a:r>
            <a:endParaRPr lang="zh-CN" alt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wipe(up)">
                                      <p:cBhvr>
                                        <p:cTn id="7" dur="500"/>
                                        <p:tgtEl>
                                          <p:spTgt spid="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ppt_x</p:attrName>
                                        </p:attrNameLst>
                                      </p:cBhvr>
                                      <p:tavLst>
                                        <p:tav tm="0">
                                          <p:val>
                                            <p:strVal val="0-#ppt_w/2"/>
                                          </p:val>
                                        </p:tav>
                                        <p:tav tm="100000">
                                          <p:val>
                                            <p:strVal val="#ppt_x"/>
                                          </p:val>
                                        </p:tav>
                                      </p:tavLst>
                                    </p:anim>
                                    <p:anim calcmode="lin" valueType="num">
                                      <p:cBhvr>
                                        <p:cTn id="37"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ppt_x</p:attrName>
                                        </p:attrNameLst>
                                      </p:cBhvr>
                                      <p:tavLst>
                                        <p:tav tm="0">
                                          <p:val>
                                            <p:strVal val="#ppt_x"/>
                                          </p:val>
                                        </p:tav>
                                        <p:tav tm="100000">
                                          <p:val>
                                            <p:strVal val="#ppt_x"/>
                                          </p:val>
                                        </p:tav>
                                      </p:tavLst>
                                    </p:anim>
                                    <p:anim calcmode="lin" valueType="num">
                                      <p:cBhvr>
                                        <p:cTn id="4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ppt_x</p:attrName>
                                        </p:attrNameLst>
                                      </p:cBhvr>
                                      <p:tavLst>
                                        <p:tav tm="0">
                                          <p:val>
                                            <p:strVal val="#ppt_x"/>
                                          </p:val>
                                        </p:tav>
                                        <p:tav tm="100000">
                                          <p:val>
                                            <p:strVal val="#ppt_x"/>
                                          </p:val>
                                        </p:tav>
                                      </p:tavLst>
                                    </p:anim>
                                    <p:anim calcmode="lin" valueType="num">
                                      <p:cBhvr>
                                        <p:cTn id="4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anim calcmode="lin" valueType="num">
                                      <p:cBhvr>
                                        <p:cTn id="54" dur="500" fill="hold"/>
                                        <p:tgtEl>
                                          <p:spTgt spid="3"/>
                                        </p:tgtEl>
                                        <p:attrNameLst>
                                          <p:attrName>ppt_x</p:attrName>
                                        </p:attrNameLst>
                                      </p:cBhvr>
                                      <p:tavLst>
                                        <p:tav tm="0">
                                          <p:val>
                                            <p:strVal val="#ppt_x"/>
                                          </p:val>
                                        </p:tav>
                                        <p:tav tm="100000">
                                          <p:val>
                                            <p:strVal val="#ppt_x"/>
                                          </p:val>
                                        </p:tav>
                                      </p:tavLst>
                                    </p:anim>
                                    <p:anim calcmode="lin" valueType="num">
                                      <p:cBhvr>
                                        <p:cTn id="5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ipe(up)">
                                      <p:cBhvr>
                                        <p:cTn id="6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20" grpId="0" build="p"/>
      <p:bldP spid="3" grpId="0" bldLvl="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428750" y="2706142"/>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350963" y="5294808"/>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46538" y="2706142"/>
            <a:ext cx="4429125" cy="482600"/>
          </a:xfrm>
          <a:prstGeom prst="rect">
            <a:avLst/>
          </a:prstGeom>
          <a:noFill/>
          <a:ln w="12700">
            <a:solidFill>
              <a:srgbClr val="41719C"/>
            </a:solidFill>
            <a:round/>
          </a:ln>
        </p:spPr>
        <p:txBody>
          <a:bodyPr>
            <a:spAutoFit/>
          </a:bodyPr>
          <a:lstStyle/>
          <a:p>
            <a:r>
              <a:rPr lang="zh-CN" altLang="en-US" sz="2400">
                <a:latin typeface="微软雅黑" panose="020B0503020204020204" pitchFamily="34" charset="-122"/>
                <a:ea typeface="微软雅黑" panose="020B0503020204020204" pitchFamily="34" charset="-122"/>
              </a:rPr>
              <a:t>筹资速度快。</a:t>
            </a:r>
            <a:r>
              <a:rPr lang="en-US" altLang="zh-CN" sz="2400">
                <a:latin typeface="微软雅黑" panose="020B0503020204020204" pitchFamily="34" charset="-122"/>
                <a:ea typeface="微软雅黑" panose="020B0503020204020204" pitchFamily="34" charset="-122"/>
              </a:rPr>
              <a:t>	</a:t>
            </a:r>
            <a:endParaRPr lang="en-US" altLang="zh-CN"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46538" y="3355430"/>
            <a:ext cx="4400550"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rPr>
              <a:t>租赁融资限制较少。</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4073525" y="3960267"/>
            <a:ext cx="4373563"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税收负担轻。</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4057650" y="4566692"/>
            <a:ext cx="4418013" cy="484188"/>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到期还本负担轻。</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043363" y="5335172"/>
            <a:ext cx="4403725" cy="482600"/>
          </a:xfrm>
          <a:prstGeom prst="rect">
            <a:avLst/>
          </a:prstGeom>
          <a:noFill/>
          <a:ln w="12700">
            <a:solidFill>
              <a:srgbClr val="FF000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资金成本较高。</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4266212" y="62707"/>
            <a:ext cx="3444875" cy="709612"/>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（三）融资租赁</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2" name="Freeform 7"/>
          <p:cNvSpPr>
            <a:spLocks noChangeArrowheads="1"/>
          </p:cNvSpPr>
          <p:nvPr/>
        </p:nvSpPr>
        <p:spPr bwMode="auto">
          <a:xfrm>
            <a:off x="9110141" y="3233120"/>
            <a:ext cx="2043112" cy="2579688"/>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w="9525">
            <a:noFill/>
            <a:miter lim="800000"/>
          </a:ln>
        </p:spPr>
        <p:txBody>
          <a:bodyPr/>
          <a:lstStyle/>
          <a:p>
            <a:endParaRPr lang="zh-CN" altLang="en-US"/>
          </a:p>
        </p:txBody>
      </p:sp>
      <p:sp>
        <p:nvSpPr>
          <p:cNvPr id="3" name="文本框 2"/>
          <p:cNvSpPr txBox="1">
            <a:spLocks noChangeArrowheads="1"/>
          </p:cNvSpPr>
          <p:nvPr/>
        </p:nvSpPr>
        <p:spPr bwMode="auto">
          <a:xfrm>
            <a:off x="4029075" y="6000485"/>
            <a:ext cx="4418013" cy="482600"/>
          </a:xfrm>
          <a:prstGeom prst="rect">
            <a:avLst/>
          </a:prstGeom>
          <a:noFill/>
          <a:ln w="12700">
            <a:solidFill>
              <a:srgbClr val="92D050"/>
            </a:solidFill>
            <a:miter lim="800000"/>
          </a:ln>
        </p:spPr>
        <p:txBody>
          <a:bodyPr>
            <a:spAutoFit/>
          </a:bodyPr>
          <a:lstStyle/>
          <a:p>
            <a:r>
              <a:rPr lang="zh-CN" altLang="en-US" sz="2400">
                <a:latin typeface="微软雅黑" panose="020B0503020204020204" pitchFamily="34" charset="-122"/>
                <a:ea typeface="微软雅黑" panose="020B0503020204020204" pitchFamily="34" charset="-122"/>
                <a:sym typeface="宋体" panose="02010600030101010101" pitchFamily="2" charset="-122"/>
              </a:rPr>
              <a:t>承租人一般不享有设备残值。</a:t>
            </a:r>
            <a:endParaRPr lang="zh-CN" altLang="en-US" sz="2400">
              <a:latin typeface="微软雅黑" panose="020B0503020204020204" pitchFamily="34" charset="-122"/>
              <a:ea typeface="微软雅黑" panose="020B0503020204020204" pitchFamily="34" charset="-122"/>
            </a:endParaRPr>
          </a:p>
        </p:txBody>
      </p:sp>
      <p:sp>
        <p:nvSpPr>
          <p:cNvPr id="19" name="内容占位符 2"/>
          <p:cNvSpPr>
            <a:spLocks noGrp="1"/>
          </p:cNvSpPr>
          <p:nvPr>
            <p:ph idx="1"/>
          </p:nvPr>
        </p:nvSpPr>
        <p:spPr>
          <a:xfrm>
            <a:off x="478894" y="823296"/>
            <a:ext cx="11189942" cy="1550987"/>
          </a:xfrm>
        </p:spPr>
        <p:txBody>
          <a:bodyPr/>
          <a:lstStyle/>
          <a:p>
            <a:pPr>
              <a:lnSpc>
                <a:spcPct val="120000"/>
              </a:lnSpc>
            </a:pPr>
            <a:r>
              <a:rPr lang="zh-CN" altLang="en-US" dirty="0">
                <a:latin typeface="微软雅黑" panose="020B0503020204020204" pitchFamily="34" charset="-122"/>
                <a:ea typeface="微软雅黑" panose="020B0503020204020204" pitchFamily="34" charset="-122"/>
                <a:sym typeface="宋体" panose="02010600030101010101" pitchFamily="2" charset="-122"/>
              </a:rPr>
              <a:t>租赁，是指通过签订资产出让合同的方式，使用资产的一方（承租方）通过支付租金，向出让资产的一方（出租方）取得资产使用权的一种交易行为。</a:t>
            </a:r>
            <a:endParaRPr lang="zh-CN" altLang="en-US"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0"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1" name="Line 6"/>
          <p:cNvSpPr>
            <a:spLocks noChangeShapeType="1"/>
          </p:cNvSpPr>
          <p:nvPr/>
        </p:nvSpPr>
        <p:spPr bwMode="auto">
          <a:xfrm>
            <a:off x="0" y="417513"/>
            <a:ext cx="4320000" cy="0"/>
          </a:xfrm>
          <a:prstGeom prst="line">
            <a:avLst/>
          </a:prstGeom>
          <a:noFill/>
          <a:ln w="6350">
            <a:solidFill>
              <a:srgbClr val="0070C0"/>
            </a:solidFill>
            <a:round/>
          </a:ln>
        </p:spPr>
        <p:txBody>
          <a:bodyPr lIns="121926" tIns="60963" rIns="121926" bIns="60963"/>
          <a:lstStyle/>
          <a:p>
            <a:endParaRPr lang="zh-CN" altLang="en-US"/>
          </a:p>
        </p:txBody>
      </p:sp>
      <p:sp>
        <p:nvSpPr>
          <p:cNvPr id="23" name="Line 7"/>
          <p:cNvSpPr>
            <a:spLocks noChangeShapeType="1"/>
          </p:cNvSpPr>
          <p:nvPr/>
        </p:nvSpPr>
        <p:spPr bwMode="auto">
          <a:xfrm flipV="1">
            <a:off x="7893892" y="390525"/>
            <a:ext cx="4320000" cy="0"/>
          </a:xfrm>
          <a:prstGeom prst="line">
            <a:avLst/>
          </a:prstGeom>
          <a:noFill/>
          <a:ln w="6350">
            <a:solidFill>
              <a:srgbClr val="0070C0"/>
            </a:solidFill>
            <a:round/>
          </a:ln>
        </p:spPr>
        <p:txBody>
          <a:bodyPr lIns="121926" tIns="60963" rIns="121926" bIns="60963"/>
          <a:lstStyle/>
          <a:p>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ppt_x</p:attrName>
                                        </p:attrNameLst>
                                      </p:cBhvr>
                                      <p:tavLst>
                                        <p:tav tm="0">
                                          <p:val>
                                            <p:strVal val="#ppt_x"/>
                                          </p:val>
                                        </p:tav>
                                        <p:tav tm="100000">
                                          <p:val>
                                            <p:strVal val="#ppt_x"/>
                                          </p:val>
                                        </p:tav>
                                      </p:tavLst>
                                    </p:anim>
                                    <p:anim calcmode="lin" valueType="num">
                                      <p:cBhvr>
                                        <p:cTn id="3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 calcmode="lin" valueType="num">
                                      <p:cBhvr>
                                        <p:cTn id="42" dur="500" fill="hold"/>
                                        <p:tgtEl>
                                          <p:spTgt spid="5"/>
                                        </p:tgtEl>
                                        <p:attrNameLst>
                                          <p:attrName>ppt_x</p:attrName>
                                        </p:attrNameLst>
                                      </p:cBhvr>
                                      <p:tavLst>
                                        <p:tav tm="0">
                                          <p:val>
                                            <p:strVal val="0-#ppt_w/2"/>
                                          </p:val>
                                        </p:tav>
                                        <p:tav tm="100000">
                                          <p:val>
                                            <p:strVal val="#ppt_x"/>
                                          </p:val>
                                        </p:tav>
                                      </p:tavLst>
                                    </p:anim>
                                    <p:anim calcmode="lin" valueType="num">
                                      <p:cBhvr>
                                        <p:cTn id="43"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ppt_x</p:attrName>
                                        </p:attrNameLst>
                                      </p:cBhvr>
                                      <p:tavLst>
                                        <p:tav tm="0">
                                          <p:val>
                                            <p:strVal val="#ppt_x"/>
                                          </p:val>
                                        </p:tav>
                                        <p:tav tm="100000">
                                          <p:val>
                                            <p:strVal val="#ppt_x"/>
                                          </p:val>
                                        </p:tav>
                                      </p:tavLst>
                                    </p:anim>
                                    <p:anim calcmode="lin" valueType="num">
                                      <p:cBhvr>
                                        <p:cTn id="4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anim calcmode="lin" valueType="num">
                                      <p:cBhvr>
                                        <p:cTn id="54" dur="500" fill="hold"/>
                                        <p:tgtEl>
                                          <p:spTgt spid="3"/>
                                        </p:tgtEl>
                                        <p:attrNameLst>
                                          <p:attrName>ppt_x</p:attrName>
                                        </p:attrNameLst>
                                      </p:cBhvr>
                                      <p:tavLst>
                                        <p:tav tm="0">
                                          <p:val>
                                            <p:strVal val="#ppt_x"/>
                                          </p:val>
                                        </p:tav>
                                        <p:tav tm="100000">
                                          <p:val>
                                            <p:strVal val="#ppt_x"/>
                                          </p:val>
                                        </p:tav>
                                      </p:tavLst>
                                    </p:anim>
                                    <p:anim calcmode="lin" valueType="num">
                                      <p:cBhvr>
                                        <p:cTn id="55" dur="500" fill="hold"/>
                                        <p:tgtEl>
                                          <p:spTgt spid="3"/>
                                        </p:tgtEl>
                                        <p:attrNameLst>
                                          <p:attrName>ppt_y</p:attrName>
                                        </p:attrNameLst>
                                      </p:cBhvr>
                                      <p:tavLst>
                                        <p:tav tm="0">
                                          <p:val>
                                            <p:strVal val="1+#ppt_h/2"/>
                                          </p:val>
                                        </p:tav>
                                        <p:tav tm="100000">
                                          <p:val>
                                            <p:strVal val="#ppt_y"/>
                                          </p:val>
                                        </p:tav>
                                      </p:tavLst>
                                    </p:anim>
                                  </p:childTnLst>
                                </p:cTn>
                              </p:par>
                              <p:par>
                                <p:cTn id="56" presetID="47" presetClass="entr" presetSubtype="0" fill="hold" grpId="0" nodeType="withEffect">
                                  <p:stCondLst>
                                    <p:cond delay="40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1000"/>
                                        <p:tgtEl>
                                          <p:spTgt spid="22"/>
                                        </p:tgtEl>
                                      </p:cBhvr>
                                    </p:animEffect>
                                    <p:anim calcmode="lin" valueType="num">
                                      <p:cBhvr>
                                        <p:cTn id="59" dur="1000" fill="hold"/>
                                        <p:tgtEl>
                                          <p:spTgt spid="22"/>
                                        </p:tgtEl>
                                        <p:attrNameLst>
                                          <p:attrName>ppt_x</p:attrName>
                                        </p:attrNameLst>
                                      </p:cBhvr>
                                      <p:tavLst>
                                        <p:tav tm="0">
                                          <p:val>
                                            <p:strVal val="#ppt_x"/>
                                          </p:val>
                                        </p:tav>
                                        <p:tav tm="100000">
                                          <p:val>
                                            <p:strVal val="#ppt_x"/>
                                          </p:val>
                                        </p:tav>
                                      </p:tavLst>
                                    </p:anim>
                                    <p:anim calcmode="lin" valueType="num">
                                      <p:cBhvr>
                                        <p:cTn id="6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22" grpId="0" bldLvl="0" animBg="1"/>
      <p:bldP spid="3" grpId="0" bldLvl="0" animBg="1"/>
      <p:bldP spid="1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图片 5" descr="timg (2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16933" y="2195513"/>
            <a:ext cx="12208933"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119107" name="Group 3"/>
          <p:cNvGraphicFramePr>
            <a:graphicFrameLocks noGrp="1"/>
          </p:cNvGraphicFramePr>
          <p:nvPr/>
        </p:nvGraphicFramePr>
        <p:xfrm>
          <a:off x="135467" y="53975"/>
          <a:ext cx="11904133" cy="6688138"/>
        </p:xfrm>
        <a:graphic>
          <a:graphicData uri="http://schemas.openxmlformats.org/drawingml/2006/table">
            <a:tbl>
              <a:tblPr/>
              <a:tblGrid>
                <a:gridCol w="4123451"/>
                <a:gridCol w="3468713"/>
                <a:gridCol w="4311969"/>
              </a:tblGrid>
              <a:tr h="709874">
                <a:tc>
                  <a:txBody>
                    <a:bodyPr/>
                    <a:lstStyle/>
                    <a:p>
                      <a:pPr algn="ctr" fontAlgn="auto">
                        <a:defRPr/>
                      </a:pPr>
                      <a:r>
                        <a:rPr lang="zh-CN" altLang="en-US" sz="2000" b="1" dirty="0">
                          <a:solidFill>
                            <a:schemeClr val="bg1"/>
                          </a:solidFill>
                          <a:latin typeface="微软雅黑" panose="020B0503020204020204" pitchFamily="34" charset="-122"/>
                          <a:ea typeface="微软雅黑" panose="020B0503020204020204" pitchFamily="34" charset="-122"/>
                          <a:sym typeface="+mn-ea"/>
                        </a:rPr>
                        <a:t>直接租赁</a:t>
                      </a:r>
                      <a:endParaRPr kumimoji="0" lang="zh-CN" altLang="en-US" sz="2000" b="1" i="0" u="none" strike="noStrike" cap="none" normalizeH="0" baseline="0" dirty="0">
                        <a:ln>
                          <a:noFill/>
                        </a:ln>
                        <a:solidFill>
                          <a:schemeClr val="bg1"/>
                        </a:solidFill>
                        <a:effectLst/>
                        <a:latin typeface="微软雅黑" panose="020B0503020204020204" pitchFamily="34" charset="-122"/>
                        <a:ea typeface="微软雅黑" panose="020B0503020204020204" pitchFamily="34" charset="-122"/>
                        <a:sym typeface="+mn-ea"/>
                      </a:endParaRPr>
                    </a:p>
                  </a:txBody>
                  <a:tcPr marL="0" marR="0" marT="0" marB="0" anchor="ctr" horzOverflow="overflow">
                    <a:lnL w="28575" cap="flat" cmpd="sng" algn="ctr">
                      <a:solidFill>
                        <a:schemeClr val="hlink"/>
                      </a:solidFill>
                      <a:prstDash val="solid"/>
                      <a:round/>
                      <a:headEnd type="none" w="med" len="med"/>
                      <a:tailEnd type="none" w="med" len="med"/>
                    </a:lnL>
                    <a:lnR w="19050" cap="flat" cmpd="sng" algn="ctr">
                      <a:solidFill>
                        <a:schemeClr val="hlink"/>
                      </a:solidFill>
                      <a:prstDash val="sysDashDot"/>
                      <a:round/>
                      <a:headEnd type="none" w="med" len="med"/>
                      <a:tailEnd type="none" w="med" len="med"/>
                    </a:lnR>
                    <a:lnT w="28575" cap="flat" cmpd="sng" algn="ctr">
                      <a:solidFill>
                        <a:schemeClr val="hlink"/>
                      </a:solidFill>
                      <a:prstDash val="solid"/>
                      <a:round/>
                      <a:headEnd type="none" w="med" len="med"/>
                      <a:tailEnd type="none" w="med" len="med"/>
                    </a:lnT>
                    <a:lnB w="19050" cap="flat" cmpd="sng" algn="ctr">
                      <a:solidFill>
                        <a:schemeClr val="hlink"/>
                      </a:solidFill>
                      <a:prstDash val="sysDashDot"/>
                      <a:round/>
                      <a:headEnd type="none" w="med" len="med"/>
                      <a:tailEnd type="none" w="med" len="med"/>
                    </a:lnB>
                    <a:lnTlToBr>
                      <a:noFill/>
                    </a:lnTlToBr>
                    <a:lnBlToTr>
                      <a:noFill/>
                    </a:lnBlToTr>
                    <a:solidFill>
                      <a:schemeClr val="folHlink"/>
                    </a:solidFill>
                  </a:tcPr>
                </a:tc>
                <a:tc>
                  <a:txBody>
                    <a:bodyPr/>
                    <a:lstStyle/>
                    <a:p>
                      <a:pPr algn="ctr" fontAlgn="auto">
                        <a:defRPr/>
                      </a:pPr>
                      <a:r>
                        <a:rPr lang="zh-CN" altLang="en-US" sz="2000" b="1">
                          <a:solidFill>
                            <a:schemeClr val="bg1"/>
                          </a:solidFill>
                          <a:latin typeface="微软雅黑" panose="020B0503020204020204" pitchFamily="34" charset="-122"/>
                          <a:ea typeface="微软雅黑" panose="020B0503020204020204" pitchFamily="34" charset="-122"/>
                          <a:sym typeface="+mn-ea"/>
                        </a:rPr>
                        <a:t>售后回租</a:t>
                      </a:r>
                      <a:endParaRPr kumimoji="0" lang="zh-CN" altLang="en-US" sz="2000" b="1" i="0" u="none" strike="noStrike" cap="none" normalizeH="0" baseline="0">
                        <a:ln>
                          <a:noFill/>
                        </a:ln>
                        <a:solidFill>
                          <a:schemeClr val="bg1"/>
                        </a:solidFill>
                        <a:effectLst/>
                        <a:latin typeface="微软雅黑" panose="020B0503020204020204" pitchFamily="34" charset="-122"/>
                        <a:ea typeface="微软雅黑" panose="020B0503020204020204" pitchFamily="34" charset="-122"/>
                        <a:sym typeface="+mn-ea"/>
                      </a:endParaRPr>
                    </a:p>
                  </a:txBody>
                  <a:tcPr marL="0" marR="0" marT="0" marB="0" anchor="ctr" horzOverflow="overflow">
                    <a:lnL w="19050" cap="flat" cmpd="sng" algn="ctr">
                      <a:solidFill>
                        <a:schemeClr val="hlink"/>
                      </a:solidFill>
                      <a:prstDash val="sysDashDot"/>
                      <a:round/>
                      <a:headEnd type="none" w="med" len="med"/>
                      <a:tailEnd type="none" w="med" len="med"/>
                    </a:lnL>
                    <a:lnR w="19050" cap="flat" cmpd="sng" algn="ctr">
                      <a:solidFill>
                        <a:schemeClr val="hlink"/>
                      </a:solidFill>
                      <a:prstDash val="sysDashDot"/>
                      <a:round/>
                      <a:headEnd type="none" w="med" len="med"/>
                      <a:tailEnd type="none" w="med" len="med"/>
                    </a:lnR>
                    <a:lnT w="28575" cap="flat" cmpd="sng" algn="ctr">
                      <a:solidFill>
                        <a:schemeClr val="hlink"/>
                      </a:solidFill>
                      <a:prstDash val="solid"/>
                      <a:round/>
                      <a:headEnd type="none" w="med" len="med"/>
                      <a:tailEnd type="none" w="med" len="med"/>
                    </a:lnT>
                    <a:lnB w="19050" cap="flat" cmpd="sng" algn="ctr">
                      <a:solidFill>
                        <a:schemeClr val="hlink"/>
                      </a:solidFill>
                      <a:prstDash val="sysDashDot"/>
                      <a:round/>
                      <a:headEnd type="none" w="med" len="med"/>
                      <a:tailEnd type="none" w="med" len="med"/>
                    </a:lnB>
                    <a:lnTlToBr>
                      <a:noFill/>
                    </a:lnTlToBr>
                    <a:lnBlToTr>
                      <a:noFill/>
                    </a:lnBlToTr>
                    <a:solidFill>
                      <a:schemeClr val="folHlink"/>
                    </a:solidFill>
                  </a:tcPr>
                </a:tc>
                <a:tc>
                  <a:txBody>
                    <a:bodyPr/>
                    <a:lstStyle/>
                    <a:p>
                      <a:pPr marL="0" marR="0" lvl="0" indent="0" algn="ctr" defTabSz="952500" rtl="0" eaLnBrk="1" fontAlgn="base" latinLnBrk="0" hangingPunct="1">
                        <a:lnSpc>
                          <a:spcPct val="100000"/>
                        </a:lnSpc>
                        <a:spcBef>
                          <a:spcPct val="0"/>
                        </a:spcBef>
                        <a:spcAft>
                          <a:spcPct val="0"/>
                        </a:spcAft>
                        <a:buClrTx/>
                        <a:buSzTx/>
                        <a:buFontTx/>
                        <a:buNone/>
                      </a:pPr>
                      <a:r>
                        <a:rPr lang="zh-CN" altLang="en-US" sz="2000" b="1" dirty="0">
                          <a:solidFill>
                            <a:schemeClr val="bg1"/>
                          </a:solidFill>
                          <a:latin typeface="微软雅黑" panose="020B0503020204020204" pitchFamily="34" charset="-122"/>
                          <a:ea typeface="微软雅黑" panose="020B0503020204020204" pitchFamily="34" charset="-122"/>
                          <a:sym typeface="+mn-ea"/>
                        </a:rPr>
                        <a:t>杠杆租赁</a:t>
                      </a:r>
                      <a:endParaRPr kumimoji="0" lang="zh-CN" altLang="en-US" sz="2000" b="1" i="0" u="none" strike="noStrike" cap="none" normalizeH="0" baseline="0" dirty="0">
                        <a:ln>
                          <a:noFill/>
                        </a:ln>
                        <a:solidFill>
                          <a:schemeClr val="bg1"/>
                        </a:solidFill>
                        <a:effectLst/>
                        <a:latin typeface="微软雅黑" panose="020B0503020204020204" pitchFamily="34" charset="-122"/>
                        <a:ea typeface="微软雅黑" panose="020B0503020204020204" pitchFamily="34" charset="-122"/>
                        <a:sym typeface="+mn-ea"/>
                      </a:endParaRPr>
                    </a:p>
                  </a:txBody>
                  <a:tcPr marL="0" marR="0" marT="0" marB="0" anchor="ctr" horzOverflow="overflow">
                    <a:lnL w="19050" cap="flat" cmpd="sng" algn="ctr">
                      <a:solidFill>
                        <a:schemeClr val="hlink"/>
                      </a:solidFill>
                      <a:prstDash val="sysDashDot"/>
                      <a:round/>
                      <a:headEnd type="none" w="med" len="med"/>
                      <a:tailEnd type="none" w="med" len="med"/>
                    </a:lnL>
                    <a:lnR w="28575" cap="flat" cmpd="sng" algn="ctr">
                      <a:solidFill>
                        <a:schemeClr val="hlink"/>
                      </a:solidFill>
                      <a:prstDash val="solid"/>
                      <a:round/>
                      <a:headEnd type="none" w="med" len="med"/>
                      <a:tailEnd type="none" w="med" len="med"/>
                    </a:lnR>
                    <a:lnT w="28575" cap="flat" cmpd="sng" algn="ctr">
                      <a:solidFill>
                        <a:schemeClr val="hlink"/>
                      </a:solidFill>
                      <a:prstDash val="solid"/>
                      <a:round/>
                      <a:headEnd type="none" w="med" len="med"/>
                      <a:tailEnd type="none" w="med" len="med"/>
                    </a:lnT>
                    <a:lnB w="19050" cap="flat" cmpd="sng" algn="ctr">
                      <a:solidFill>
                        <a:schemeClr val="hlink"/>
                      </a:solidFill>
                      <a:prstDash val="sysDashDot"/>
                      <a:round/>
                      <a:headEnd type="none" w="med" len="med"/>
                      <a:tailEnd type="none" w="med" len="med"/>
                    </a:lnB>
                    <a:lnTlToBr>
                      <a:noFill/>
                    </a:lnTlToBr>
                    <a:lnBlToTr>
                      <a:noFill/>
                    </a:lnBlToTr>
                    <a:solidFill>
                      <a:schemeClr val="folHlink"/>
                    </a:solidFill>
                  </a:tcPr>
                </a:tc>
              </a:tr>
              <a:tr h="5978264">
                <a:tc>
                  <a:txBody>
                    <a:bodyPr/>
                    <a:lstStyle/>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err="1">
                          <a:ln>
                            <a:noFill/>
                          </a:ln>
                          <a:solidFill>
                            <a:schemeClr val="tx1"/>
                          </a:solidFill>
                          <a:effectLst/>
                          <a:latin typeface="微软雅黑" panose="020B0503020204020204" pitchFamily="34" charset="-122"/>
                          <a:ea typeface="微软雅黑" panose="020B0503020204020204" pitchFamily="34" charset="-122"/>
                        </a:rPr>
                        <a:t>直接租赁是指出租人用自有资金或在资金市场上筹措到的资金购进设备，直接出租给承租人的租赁</a:t>
                      </a: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云南建工集团采用融资租赁的方式为其子公司融资0.58亿元采购其急需的建筑设备盾构机。云南建工集团本次采用直接租赁购买价值0.58亿元的两台盾构机，主要是供其中标天津地铁项目的施工所用，云南建工集团为了能够实现项目设备投资与项目成本回收周期的正向匹配，选用了直接租赁的方式，由租赁公司委托其自行购买设备后，以租赁的方式获取此设备的使用权，此次融资模式有效的缓解了企业在项目前期的资金压力，实现项目资金的有效搭配。</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L="53995" marR="35996" marT="53996" marB="53996" horzOverflow="overflow">
                    <a:lnL w="28575" cap="flat" cmpd="sng" algn="ctr">
                      <a:solidFill>
                        <a:schemeClr val="hlink"/>
                      </a:solidFill>
                      <a:prstDash val="solid"/>
                      <a:round/>
                      <a:headEnd type="none" w="med" len="med"/>
                      <a:tailEnd type="none" w="med" len="med"/>
                    </a:lnL>
                    <a:lnR w="19050" cap="flat" cmpd="sng" algn="ctr">
                      <a:solidFill>
                        <a:schemeClr val="hlink"/>
                      </a:solidFill>
                      <a:prstDash val="sysDashDot"/>
                      <a:round/>
                      <a:headEnd type="none" w="med" len="med"/>
                      <a:tailEnd type="none" w="med" len="med"/>
                    </a:lnR>
                    <a:lnT w="19050" cap="flat" cmpd="sng" algn="ctr">
                      <a:solidFill>
                        <a:schemeClr val="hlink"/>
                      </a:solidFill>
                      <a:prstDash val="sysDashDot"/>
                      <a:round/>
                      <a:headEnd type="none" w="med" len="med"/>
                      <a:tailEnd type="none" w="med" len="med"/>
                    </a:lnT>
                    <a:lnB w="28575"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　</a:t>
                      </a:r>
                      <a:r>
                        <a:rPr kumimoji="0" lang="en-US" altLang="zh-CN" sz="1400" b="1" i="0" u="none" strike="noStrike" cap="none" normalizeH="0" baseline="0" dirty="0" err="1">
                          <a:ln>
                            <a:noFill/>
                          </a:ln>
                          <a:solidFill>
                            <a:schemeClr val="tx1"/>
                          </a:solidFill>
                          <a:effectLst/>
                          <a:latin typeface="微软雅黑" panose="020B0503020204020204" pitchFamily="34" charset="-122"/>
                          <a:ea typeface="微软雅黑" panose="020B0503020204020204" pitchFamily="34" charset="-122"/>
                        </a:rPr>
                        <a:t>售后回租是承租人将自制或外购的资产出售给出租人，然后向出租人租回并使用的租赁模式</a:t>
                      </a: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灵宝黄金公布，2017年12月29日，该公司与九鼎融资租赁订立该等协议，据此，九鼎融资租赁同意以人民币2亿元的代价向该公司购买租赁资产，并于其后将租赁资产回租予该公司，由2017年12月29日起计为期 3 </a:t>
                      </a:r>
                      <a:r>
                        <a:rPr kumimoji="0" lang="en-US" altLang="zh-CN" sz="1400" b="1" i="0" u="none" strike="noStrike" cap="none" normalizeH="0" baseline="0" dirty="0" err="1">
                          <a:ln>
                            <a:noFill/>
                          </a:ln>
                          <a:solidFill>
                            <a:schemeClr val="tx1"/>
                          </a:solidFill>
                          <a:effectLst/>
                          <a:latin typeface="微软雅黑" panose="020B0503020204020204" pitchFamily="34" charset="-122"/>
                          <a:ea typeface="微软雅黑" panose="020B0503020204020204" pitchFamily="34" charset="-122"/>
                        </a:rPr>
                        <a:t>年，利率根据中国人民银行不时颁布的人民币</a:t>
                      </a: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 1 - 5 </a:t>
                      </a:r>
                      <a:r>
                        <a:rPr kumimoji="0" lang="en-US" altLang="zh-CN" sz="1400" b="1" i="0" u="none" strike="noStrike" cap="none" normalizeH="0" baseline="0" dirty="0" err="1">
                          <a:ln>
                            <a:noFill/>
                          </a:ln>
                          <a:solidFill>
                            <a:schemeClr val="tx1"/>
                          </a:solidFill>
                          <a:effectLst/>
                          <a:latin typeface="微软雅黑" panose="020B0503020204020204" pitchFamily="34" charset="-122"/>
                          <a:ea typeface="微软雅黑" panose="020B0503020204020204" pitchFamily="34" charset="-122"/>
                        </a:rPr>
                        <a:t>年期的人民币贷款基准利率厘定</a:t>
                      </a: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L="71993" marR="17999" marT="53996" marB="53996" horzOverflow="overflow">
                    <a:lnL w="19050" cap="flat" cmpd="sng" algn="ctr">
                      <a:solidFill>
                        <a:schemeClr val="hlink"/>
                      </a:solidFill>
                      <a:prstDash val="sysDashDot"/>
                      <a:round/>
                      <a:headEnd type="none" w="med" len="med"/>
                      <a:tailEnd type="none" w="med" len="med"/>
                    </a:lnL>
                    <a:lnR w="19050" cap="flat" cmpd="sng" algn="ctr">
                      <a:solidFill>
                        <a:schemeClr val="hlink"/>
                      </a:solidFill>
                      <a:prstDash val="sysDashDot"/>
                      <a:round/>
                      <a:headEnd type="none" w="med" len="med"/>
                      <a:tailEnd type="none" w="med" len="med"/>
                    </a:lnR>
                    <a:lnT w="19050" cap="flat" cmpd="sng" algn="ctr">
                      <a:solidFill>
                        <a:schemeClr val="hlink"/>
                      </a:solidFill>
                      <a:prstDash val="sysDashDot"/>
                      <a:round/>
                      <a:headEnd type="none" w="med" len="med"/>
                      <a:tailEnd type="none" w="med" len="med"/>
                    </a:lnT>
                    <a:lnB w="28575" cap="flat" cmpd="sng" algn="ctr">
                      <a:solidFill>
                        <a:schemeClr val="hlink"/>
                      </a:solidFill>
                      <a:prstDash val="solid"/>
                      <a:round/>
                      <a:headEnd type="none" w="med" len="med"/>
                      <a:tailEnd type="none" w="med" len="med"/>
                    </a:lnB>
                    <a:lnTlToBr>
                      <a:noFill/>
                    </a:lnTlToBr>
                    <a:lnBlToTr>
                      <a:noFill/>
                    </a:lnBlToTr>
                    <a:noFill/>
                  </a:tcPr>
                </a:tc>
                <a:tc>
                  <a:txBody>
                    <a:bodyPr/>
                    <a:lstStyle/>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杠杆租赁是融资租赁的一种特殊方式，即由贸易方政府向设备出租者提供减税及信贷刺激，而使租赁公司以较优惠条件进行设备出租的一种方式。</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p>
                      <a:pPr marL="0" marR="0" lvl="0" indent="0" algn="l" defTabSz="952500" rtl="0" eaLnBrk="1" fontAlgn="base" latinLnBrk="0" hangingPunct="1">
                        <a:lnSpc>
                          <a:spcPct val="145000"/>
                        </a:lnSpc>
                        <a:spcBef>
                          <a:spcPct val="0"/>
                        </a:spcBef>
                        <a:spcAft>
                          <a:spcPct val="0"/>
                        </a:spcAft>
                        <a:buClrTx/>
                        <a:buSzTx/>
                        <a:buFontTx/>
                        <a:buNone/>
                      </a:pPr>
                      <a:r>
                        <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rPr>
                        <a:t>　恰那铁矿采取的是一种非公司型合资结构。中国冶金进出口公司,通过在澳大利亚的全资子公司在项目合伙结构中持有40%的权益,哈默斯铁矿公司持有60%的权益,项目融资由合资双方联合安排,但是融资的债务责任由合资双方分别承担。铁矿项目属于资源性项目,前期投资高,项目折旧、摊销和税务抵免额都很高;项目前10年需要相当大的追加投入,用于采矿设备方面,进一步限制了项目前期的债务偿还能力。利用这些特点,安排杠杆租赁融资模式,在项目前期,通过税务亏损来实现债务偿还,不需要使用项目的现金流量。</a:t>
                      </a:r>
                      <a:endParaRPr kumimoji="0" lang="en-US" altLang="zh-CN" sz="1400" b="1" i="0" u="none" strike="noStrike" cap="none" normalizeH="0" baseline="0" dirty="0">
                        <a:ln>
                          <a:noFill/>
                        </a:ln>
                        <a:solidFill>
                          <a:schemeClr val="tx1"/>
                        </a:solidFill>
                        <a:effectLst/>
                        <a:latin typeface="微软雅黑" panose="020B0503020204020204" pitchFamily="34" charset="-122"/>
                        <a:ea typeface="微软雅黑" panose="020B0503020204020204" pitchFamily="34" charset="-122"/>
                      </a:endParaRPr>
                    </a:p>
                  </a:txBody>
                  <a:tcPr marL="71993" marR="17999" marT="53996" marB="53996" horzOverflow="overflow">
                    <a:lnL w="19050" cap="flat" cmpd="sng" algn="ctr">
                      <a:solidFill>
                        <a:schemeClr val="hlink"/>
                      </a:solidFill>
                      <a:prstDash val="sysDashDot"/>
                      <a:round/>
                      <a:headEnd type="none" w="med" len="med"/>
                      <a:tailEnd type="none" w="med" len="med"/>
                    </a:lnL>
                    <a:lnR w="28575" cap="flat" cmpd="sng" algn="ctr">
                      <a:solidFill>
                        <a:schemeClr val="hlink"/>
                      </a:solidFill>
                      <a:prstDash val="solid"/>
                      <a:round/>
                      <a:headEnd type="none" w="med" len="med"/>
                      <a:tailEnd type="none" w="med" len="med"/>
                    </a:lnR>
                    <a:lnT w="19050" cap="flat" cmpd="sng" algn="ctr">
                      <a:solidFill>
                        <a:schemeClr val="hlink"/>
                      </a:solidFill>
                      <a:prstDash val="sysDashDot"/>
                      <a:round/>
                      <a:headEnd type="none" w="med" len="med"/>
                      <a:tailEnd type="none" w="med" len="med"/>
                    </a:lnT>
                    <a:lnB w="28575" cap="flat" cmpd="sng" algn="ctr">
                      <a:solidFill>
                        <a:schemeClr val="hlink"/>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1428750" y="2440726"/>
            <a:ext cx="2243138" cy="492443"/>
          </a:xfrm>
          <a:prstGeom prst="rect">
            <a:avLst/>
          </a:prstGeom>
          <a:gradFill rotWithShape="0">
            <a:gsLst>
              <a:gs pos="0">
                <a:srgbClr val="D4ECB7"/>
              </a:gs>
              <a:gs pos="62000">
                <a:srgbClr val="D4ECB7"/>
              </a:gs>
              <a:gs pos="100000">
                <a:srgbClr val="0B6E38"/>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1365250" y="4763233"/>
            <a:ext cx="2205038" cy="492443"/>
          </a:xfrm>
          <a:prstGeom prst="rect">
            <a:avLst/>
          </a:prstGeom>
          <a:gradFill rotWithShape="0">
            <a:gsLst>
              <a:gs pos="0">
                <a:srgbClr val="FBFB11"/>
              </a:gs>
              <a:gs pos="60001">
                <a:srgbClr val="FBFB11"/>
              </a:gs>
              <a:gs pos="100000">
                <a:srgbClr val="838309"/>
              </a:gs>
            </a:gsLst>
            <a:lin ang="5400000"/>
          </a:gradFill>
          <a:ln w="9525">
            <a:noFill/>
            <a:miter lim="800000"/>
          </a:ln>
        </p:spPr>
        <p:txBody>
          <a:bodyPr>
            <a:spAutoFit/>
          </a:bodyPr>
          <a:lstStyle/>
          <a:p>
            <a:pPr algn="ctr"/>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4046538" y="2475309"/>
            <a:ext cx="4429125" cy="461665"/>
          </a:xfrm>
          <a:prstGeom prst="rect">
            <a:avLst/>
          </a:prstGeom>
          <a:noFill/>
          <a:ln w="12700">
            <a:solidFill>
              <a:srgbClr val="41719C"/>
            </a:solidFill>
            <a:round/>
          </a:ln>
        </p:spPr>
        <p:txBody>
          <a:bodyPr>
            <a:spAutoFit/>
          </a:bodyPr>
          <a:lstStyle/>
          <a:p>
            <a:r>
              <a:rPr lang="zh-CN" altLang="en-US" sz="2400" dirty="0">
                <a:latin typeface="微软雅黑" panose="020B0503020204020204" pitchFamily="34" charset="-122"/>
                <a:ea typeface="微软雅黑" panose="020B0503020204020204" pitchFamily="34" charset="-122"/>
              </a:rPr>
              <a:t>筹资方便。</a:t>
            </a:r>
            <a:r>
              <a:rPr lang="en-US" altLang="zh-CN" sz="2400" dirty="0">
                <a:latin typeface="微软雅黑" panose="020B0503020204020204" pitchFamily="34" charset="-122"/>
                <a:ea typeface="微软雅黑" panose="020B0503020204020204" pitchFamily="34" charset="-122"/>
              </a:rPr>
              <a:t>	</a:t>
            </a:r>
            <a:endParaRPr lang="en-US" altLang="zh-CN" sz="2400" dirty="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4043363" y="3124597"/>
            <a:ext cx="4400550" cy="461665"/>
          </a:xfrm>
          <a:prstGeom prst="rect">
            <a:avLst/>
          </a:prstGeom>
          <a:noFill/>
          <a:ln w="12700">
            <a:solidFill>
              <a:srgbClr val="92D05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rPr>
              <a:t>限制条件少。</a:t>
            </a:r>
            <a:endParaRPr lang="zh-CN" altLang="en-US" sz="2400" dirty="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4058443" y="3776607"/>
            <a:ext cx="4373563" cy="461665"/>
          </a:xfrm>
          <a:prstGeom prst="rect">
            <a:avLst/>
          </a:prstGeom>
          <a:noFill/>
          <a:ln w="12700">
            <a:solidFill>
              <a:srgbClr val="FF000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筹资成本低。</a:t>
            </a:r>
            <a:endParaRPr lang="zh-CN" altLang="en-US" sz="2400" dirty="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4028281" y="4739343"/>
            <a:ext cx="4403725" cy="461665"/>
          </a:xfrm>
          <a:prstGeom prst="rect">
            <a:avLst/>
          </a:prstGeom>
          <a:noFill/>
          <a:ln w="12700">
            <a:solidFill>
              <a:srgbClr val="FF000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筹资期限通常较短。</a:t>
            </a:r>
            <a:endParaRPr lang="zh-CN" altLang="en-US" sz="2400" dirty="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4375664" y="78956"/>
            <a:ext cx="3477887" cy="677114"/>
          </a:xfrm>
          <a:prstGeom prst="rect">
            <a:avLst/>
          </a:prstGeom>
          <a:noFill/>
          <a:ln w="9525">
            <a:noFill/>
            <a:miter lim="800000"/>
          </a:ln>
        </p:spPr>
        <p:txBody>
          <a:bodyPr wrap="none" lIns="121926" tIns="60963" rIns="121926" bIns="60963">
            <a:spAutoFit/>
          </a:bodyPr>
          <a:lstStyle/>
          <a:p>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（四）商业信用</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2" name="Freeform 7"/>
          <p:cNvSpPr>
            <a:spLocks noChangeArrowheads="1"/>
          </p:cNvSpPr>
          <p:nvPr/>
        </p:nvSpPr>
        <p:spPr bwMode="auto">
          <a:xfrm>
            <a:off x="9119620" y="3165088"/>
            <a:ext cx="2043112" cy="2579688"/>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w="9525">
            <a:noFill/>
            <a:miter lim="800000"/>
          </a:ln>
        </p:spPr>
        <p:txBody>
          <a:bodyPr/>
          <a:lstStyle/>
          <a:p>
            <a:endParaRPr lang="zh-CN" altLang="en-US"/>
          </a:p>
        </p:txBody>
      </p:sp>
      <p:sp>
        <p:nvSpPr>
          <p:cNvPr id="3" name="文本框 2"/>
          <p:cNvSpPr txBox="1">
            <a:spLocks noChangeArrowheads="1"/>
          </p:cNvSpPr>
          <p:nvPr/>
        </p:nvSpPr>
        <p:spPr bwMode="auto">
          <a:xfrm>
            <a:off x="4013993" y="5387394"/>
            <a:ext cx="4418013" cy="461665"/>
          </a:xfrm>
          <a:prstGeom prst="rect">
            <a:avLst/>
          </a:prstGeom>
          <a:noFill/>
          <a:ln w="12700">
            <a:solidFill>
              <a:srgbClr val="92D050"/>
            </a:solidFill>
            <a:miter lim="800000"/>
          </a:ln>
        </p:spPr>
        <p:txBody>
          <a:bodyPr>
            <a:spAutoFit/>
          </a:bodyPr>
          <a:lstStyle/>
          <a:p>
            <a:r>
              <a:rPr lang="zh-CN" altLang="en-US" sz="2400" dirty="0">
                <a:latin typeface="微软雅黑" panose="020B0503020204020204" pitchFamily="34" charset="-122"/>
                <a:ea typeface="微软雅黑" panose="020B0503020204020204" pitchFamily="34" charset="-122"/>
                <a:sym typeface="宋体" panose="02010600030101010101" pitchFamily="2" charset="-122"/>
              </a:rPr>
              <a:t>容易恶化企业的信用水平。</a:t>
            </a:r>
            <a:endParaRPr lang="zh-CN" altLang="en-US" sz="2400" dirty="0">
              <a:latin typeface="微软雅黑" panose="020B0503020204020204" pitchFamily="34" charset="-122"/>
              <a:ea typeface="微软雅黑" panose="020B0503020204020204" pitchFamily="34" charset="-122"/>
            </a:endParaRPr>
          </a:p>
        </p:txBody>
      </p:sp>
      <p:sp>
        <p:nvSpPr>
          <p:cNvPr id="19" name="内容占位符 2"/>
          <p:cNvSpPr>
            <a:spLocks noGrp="1"/>
          </p:cNvSpPr>
          <p:nvPr>
            <p:ph idx="1"/>
          </p:nvPr>
        </p:nvSpPr>
        <p:spPr>
          <a:xfrm>
            <a:off x="478894" y="823297"/>
            <a:ext cx="11189942" cy="1339304"/>
          </a:xfrm>
        </p:spPr>
        <p:txBody>
          <a:bodyPr/>
          <a:lstStyle/>
          <a:p>
            <a:pPr>
              <a:lnSpc>
                <a:spcPct val="120000"/>
              </a:lnSpc>
            </a:pPr>
            <a:r>
              <a:rPr lang="zh-CN" altLang="en-US" dirty="0">
                <a:latin typeface="微软雅黑" panose="020B0503020204020204" pitchFamily="34" charset="-122"/>
                <a:ea typeface="微软雅黑" panose="020B0503020204020204" pitchFamily="34" charset="-122"/>
                <a:sym typeface="宋体" panose="02010600030101010101" pitchFamily="2" charset="-122"/>
              </a:rPr>
              <a:t>商业信用筹资是利用商业信用进行融资行为；商业信用的具体形式应包括应付账款、应付票据、预收账款等。</a:t>
            </a:r>
            <a:endParaRPr lang="zh-CN" altLang="en-US"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20" name="灯片编号占位符 2"/>
          <p:cNvSpPr>
            <a:spLocks noGrp="1"/>
          </p:cNvSpPr>
          <p:nvPr>
            <p:ph type="sldNum" sz="quarter" idx="12"/>
          </p:nvPr>
        </p:nvSpPr>
        <p:spPr>
          <a:xfrm>
            <a:off x="11092070" y="6356350"/>
            <a:ext cx="388730" cy="365125"/>
          </a:xfrm>
          <a:solidFill>
            <a:schemeClr val="accent5">
              <a:lumMod val="50000"/>
            </a:schemeClr>
          </a:solidFill>
        </p:spPr>
        <p:txBody>
          <a:bodyPr/>
          <a:lstStyle/>
          <a:p>
            <a:pPr>
              <a:defRPr/>
            </a:pPr>
            <a:fld id="{60D8A101-A91E-4806-BC37-825009AF7932}" type="slidenum">
              <a:rPr lang="en-US">
                <a:solidFill>
                  <a:schemeClr val="bg1"/>
                </a:solidFill>
              </a:rPr>
            </a:fld>
            <a:endParaRPr lang="en-US" dirty="0">
              <a:solidFill>
                <a:schemeClr val="bg1"/>
              </a:solidFill>
              <a:ea typeface="宋体" panose="02010600030101010101" pitchFamily="2" charset="-122"/>
            </a:endParaRPr>
          </a:p>
        </p:txBody>
      </p:sp>
      <p:sp>
        <p:nvSpPr>
          <p:cNvPr id="21" name="Line 6"/>
          <p:cNvSpPr>
            <a:spLocks noChangeShapeType="1"/>
          </p:cNvSpPr>
          <p:nvPr/>
        </p:nvSpPr>
        <p:spPr bwMode="auto">
          <a:xfrm>
            <a:off x="0" y="417513"/>
            <a:ext cx="4320000" cy="0"/>
          </a:xfrm>
          <a:prstGeom prst="line">
            <a:avLst/>
          </a:prstGeom>
          <a:noFill/>
          <a:ln w="6350">
            <a:solidFill>
              <a:srgbClr val="0070C0"/>
            </a:solidFill>
            <a:round/>
          </a:ln>
        </p:spPr>
        <p:txBody>
          <a:bodyPr lIns="121926" tIns="60963" rIns="121926" bIns="60963"/>
          <a:lstStyle/>
          <a:p>
            <a:endParaRPr lang="zh-CN" altLang="en-US"/>
          </a:p>
        </p:txBody>
      </p:sp>
      <p:sp>
        <p:nvSpPr>
          <p:cNvPr id="23" name="Line 7"/>
          <p:cNvSpPr>
            <a:spLocks noChangeShapeType="1"/>
          </p:cNvSpPr>
          <p:nvPr/>
        </p:nvSpPr>
        <p:spPr bwMode="auto">
          <a:xfrm flipV="1">
            <a:off x="7893892" y="390525"/>
            <a:ext cx="4320000" cy="0"/>
          </a:xfrm>
          <a:prstGeom prst="line">
            <a:avLst/>
          </a:prstGeom>
          <a:noFill/>
          <a:ln w="6350">
            <a:solidFill>
              <a:srgbClr val="0070C0"/>
            </a:solidFill>
            <a:round/>
          </a:ln>
        </p:spPr>
        <p:txBody>
          <a:bodyPr lIns="121926" tIns="60963" rIns="121926" bIns="60963"/>
          <a:lstStyle/>
          <a:p>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up)">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ppt_x</p:attrName>
                                        </p:attrNameLst>
                                      </p:cBhvr>
                                      <p:tavLst>
                                        <p:tav tm="0">
                                          <p:val>
                                            <p:strVal val="0-#ppt_w/2"/>
                                          </p:val>
                                        </p:tav>
                                        <p:tav tm="100000">
                                          <p:val>
                                            <p:strVal val="#ppt_x"/>
                                          </p:val>
                                        </p:tav>
                                      </p:tavLst>
                                    </p:anim>
                                    <p:anim calcmode="lin" valueType="num">
                                      <p:cBhvr>
                                        <p:cTn id="13"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ppt_x</p:attrName>
                                        </p:attrNameLst>
                                      </p:cBhvr>
                                      <p:tavLst>
                                        <p:tav tm="0">
                                          <p:val>
                                            <p:strVal val="#ppt_x"/>
                                          </p:val>
                                        </p:tav>
                                        <p:tav tm="100000">
                                          <p:val>
                                            <p:strVal val="#ppt_x"/>
                                          </p:val>
                                        </p:tav>
                                      </p:tavLst>
                                    </p:anim>
                                    <p:anim calcmode="lin" valueType="num">
                                      <p:cBhvr>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 calcmode="lin" valueType="num">
                                      <p:cBhvr>
                                        <p:cTn id="36" dur="500" fill="hold"/>
                                        <p:tgtEl>
                                          <p:spTgt spid="5"/>
                                        </p:tgtEl>
                                        <p:attrNameLst>
                                          <p:attrName>ppt_x</p:attrName>
                                        </p:attrNameLst>
                                      </p:cBhvr>
                                      <p:tavLst>
                                        <p:tav tm="0">
                                          <p:val>
                                            <p:strVal val="0-#ppt_w/2"/>
                                          </p:val>
                                        </p:tav>
                                        <p:tav tm="100000">
                                          <p:val>
                                            <p:strVal val="#ppt_x"/>
                                          </p:val>
                                        </p:tav>
                                      </p:tavLst>
                                    </p:anim>
                                    <p:anim calcmode="lin" valueType="num">
                                      <p:cBhvr>
                                        <p:cTn id="37"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ppt_x</p:attrName>
                                        </p:attrNameLst>
                                      </p:cBhvr>
                                      <p:tavLst>
                                        <p:tav tm="0">
                                          <p:val>
                                            <p:strVal val="#ppt_x"/>
                                          </p:val>
                                        </p:tav>
                                        <p:tav tm="100000">
                                          <p:val>
                                            <p:strVal val="#ppt_x"/>
                                          </p:val>
                                        </p:tav>
                                      </p:tavLst>
                                    </p:anim>
                                    <p:anim calcmode="lin" valueType="num">
                                      <p:cBhvr>
                                        <p:cTn id="4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 calcmode="lin" valueType="num">
                                      <p:cBhvr>
                                        <p:cTn id="48" dur="500" fill="hold"/>
                                        <p:tgtEl>
                                          <p:spTgt spid="3"/>
                                        </p:tgtEl>
                                        <p:attrNameLst>
                                          <p:attrName>ppt_x</p:attrName>
                                        </p:attrNameLst>
                                      </p:cBhvr>
                                      <p:tavLst>
                                        <p:tav tm="0">
                                          <p:val>
                                            <p:strVal val="#ppt_x"/>
                                          </p:val>
                                        </p:tav>
                                        <p:tav tm="100000">
                                          <p:val>
                                            <p:strVal val="#ppt_x"/>
                                          </p:val>
                                        </p:tav>
                                      </p:tavLst>
                                    </p:anim>
                                    <p:anim calcmode="lin" valueType="num">
                                      <p:cBhvr>
                                        <p:cTn id="49" dur="500" fill="hold"/>
                                        <p:tgtEl>
                                          <p:spTgt spid="3"/>
                                        </p:tgtEl>
                                        <p:attrNameLst>
                                          <p:attrName>ppt_y</p:attrName>
                                        </p:attrNameLst>
                                      </p:cBhvr>
                                      <p:tavLst>
                                        <p:tav tm="0">
                                          <p:val>
                                            <p:strVal val="1+#ppt_h/2"/>
                                          </p:val>
                                        </p:tav>
                                        <p:tav tm="100000">
                                          <p:val>
                                            <p:strVal val="#ppt_y"/>
                                          </p:val>
                                        </p:tav>
                                      </p:tavLst>
                                    </p:anim>
                                  </p:childTnLst>
                                </p:cTn>
                              </p:par>
                              <p:par>
                                <p:cTn id="50" presetID="47" presetClass="entr" presetSubtype="0" fill="hold" grpId="0" nodeType="withEffect">
                                  <p:stCondLst>
                                    <p:cond delay="400"/>
                                  </p:stCondLst>
                                  <p:childTnLst>
                                    <p:set>
                                      <p:cBhvr>
                                        <p:cTn id="51" dur="1" fill="hold">
                                          <p:stCondLst>
                                            <p:cond delay="0"/>
                                          </p:stCondLst>
                                        </p:cTn>
                                        <p:tgtEl>
                                          <p:spTgt spid="22"/>
                                        </p:tgtEl>
                                        <p:attrNameLst>
                                          <p:attrName>style.visibility</p:attrName>
                                        </p:attrNameLst>
                                      </p:cBhvr>
                                      <p:to>
                                        <p:strVal val="visible"/>
                                      </p:to>
                                    </p:set>
                                    <p:animEffect transition="in" filter="fade">
                                      <p:cBhvr>
                                        <p:cTn id="52" dur="1000"/>
                                        <p:tgtEl>
                                          <p:spTgt spid="22"/>
                                        </p:tgtEl>
                                      </p:cBhvr>
                                    </p:animEffect>
                                    <p:anim calcmode="lin" valueType="num">
                                      <p:cBhvr>
                                        <p:cTn id="53" dur="1000" fill="hold"/>
                                        <p:tgtEl>
                                          <p:spTgt spid="22"/>
                                        </p:tgtEl>
                                        <p:attrNameLst>
                                          <p:attrName>ppt_x</p:attrName>
                                        </p:attrNameLst>
                                      </p:cBhvr>
                                      <p:tavLst>
                                        <p:tav tm="0">
                                          <p:val>
                                            <p:strVal val="#ppt_x"/>
                                          </p:val>
                                        </p:tav>
                                        <p:tav tm="100000">
                                          <p:val>
                                            <p:strVal val="#ppt_x"/>
                                          </p:val>
                                        </p:tav>
                                      </p:tavLst>
                                    </p:anim>
                                    <p:anim calcmode="lin" valueType="num">
                                      <p:cBhvr>
                                        <p:cTn id="54"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5" grpId="0" bldLvl="0" animBg="1"/>
      <p:bldP spid="22" grpId="0" bldLvl="0" animBg="1"/>
      <p:bldP spid="3" grpId="0" bldLvl="0" animBg="1"/>
      <p:bldP spid="1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01133" y="1414464"/>
            <a:ext cx="11133667" cy="1316037"/>
          </a:xfrm>
        </p:spPr>
        <p:txBody>
          <a:bodyPr/>
          <a:lstStyle/>
          <a:p>
            <a:pPr>
              <a:lnSpc>
                <a:spcPct val="110000"/>
              </a:lnSpc>
              <a:buNone/>
            </a:pPr>
            <a:r>
              <a:rPr lang="zh-CN" altLang="en-US" dirty="0">
                <a:latin typeface="微软雅黑" panose="020B0503020204020204" pitchFamily="34" charset="-122"/>
                <a:ea typeface="微软雅黑" panose="020B0503020204020204" pitchFamily="34" charset="-122"/>
              </a:rPr>
              <a:t>衍生工具筹资</a:t>
            </a:r>
            <a:r>
              <a:rPr lang="zh-CN" altLang="en-US" sz="2800" dirty="0">
                <a:latin typeface="微软雅黑" panose="020B0503020204020204" pitchFamily="34" charset="-122"/>
                <a:ea typeface="微软雅黑" panose="020B0503020204020204" pitchFamily="34" charset="-122"/>
              </a:rPr>
              <a:t>，即兼具股权和债务特征的资金。</a:t>
            </a:r>
            <a:endParaRPr lang="zh-CN" altLang="en-US" sz="2800" dirty="0">
              <a:latin typeface="微软雅黑" panose="020B0503020204020204" pitchFamily="34" charset="-122"/>
              <a:ea typeface="微软雅黑" panose="020B0503020204020204" pitchFamily="34" charset="-122"/>
            </a:endParaRPr>
          </a:p>
        </p:txBody>
      </p:sp>
      <p:sp>
        <p:nvSpPr>
          <p:cNvPr id="28675" name="Text Box 3"/>
          <p:cNvSpPr txBox="1">
            <a:spLocks noChangeArrowheads="1"/>
          </p:cNvSpPr>
          <p:nvPr/>
        </p:nvSpPr>
        <p:spPr bwMode="auto">
          <a:xfrm>
            <a:off x="3511388" y="434975"/>
            <a:ext cx="519869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4000" b="1" dirty="0">
                <a:latin typeface="微软雅黑" panose="020B0503020204020204" pitchFamily="34" charset="-122"/>
                <a:ea typeface="微软雅黑" panose="020B0503020204020204" pitchFamily="34" charset="-122"/>
              </a:rPr>
              <a:t>五</a:t>
            </a:r>
            <a:r>
              <a:rPr lang="zh-CN" altLang="en-US" sz="4000" b="1" dirty="0" smtClean="0">
                <a:latin typeface="微软雅黑" panose="020B0503020204020204" pitchFamily="34" charset="-122"/>
                <a:ea typeface="微软雅黑" panose="020B0503020204020204" pitchFamily="34" charset="-122"/>
              </a:rPr>
              <a:t>、</a:t>
            </a:r>
            <a:r>
              <a:rPr lang="zh-CN" altLang="en-US" sz="4000" dirty="0">
                <a:latin typeface="微软雅黑" panose="020B0503020204020204" pitchFamily="34" charset="-122"/>
                <a:ea typeface="微软雅黑" panose="020B0503020204020204" pitchFamily="34" charset="-122"/>
              </a:rPr>
              <a:t>衍生工具筹资</a:t>
            </a:r>
            <a:r>
              <a:rPr lang="zh-CN" altLang="en-US" sz="4000" b="1" dirty="0">
                <a:latin typeface="微软雅黑" panose="020B0503020204020204" pitchFamily="34" charset="-122"/>
                <a:ea typeface="微软雅黑" panose="020B0503020204020204" pitchFamily="34" charset="-122"/>
              </a:rPr>
              <a:t> </a:t>
            </a:r>
            <a:endParaRPr lang="zh-CN" altLang="en-US" sz="4000" b="1" dirty="0">
              <a:latin typeface="微软雅黑" panose="020B0503020204020204" pitchFamily="34" charset="-122"/>
              <a:ea typeface="微软雅黑" panose="020B0503020204020204" pitchFamily="34" charset="-122"/>
            </a:endParaRPr>
          </a:p>
        </p:txBody>
      </p:sp>
      <p:grpSp>
        <p:nvGrpSpPr>
          <p:cNvPr id="7" name="组合 6"/>
          <p:cNvGrpSpPr/>
          <p:nvPr/>
        </p:nvGrpSpPr>
        <p:grpSpPr bwMode="auto">
          <a:xfrm>
            <a:off x="3380318" y="1143000"/>
            <a:ext cx="5329767" cy="134938"/>
            <a:chOff x="5357217" y="1143000"/>
            <a:chExt cx="1490133" cy="101600"/>
          </a:xfrm>
        </p:grpSpPr>
        <p:cxnSp>
          <p:nvCxnSpPr>
            <p:cNvPr id="8"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31"/>
            <p:cNvCxnSpPr/>
            <p:nvPr/>
          </p:nvCxnSpPr>
          <p:spPr>
            <a:xfrm>
              <a:off x="5509307" y="1244600"/>
              <a:ext cx="1185952"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8677" name="灯片编号占位符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8BC9134C-A00B-476A-A9DA-E9549E1BD74E}" type="slidenum">
              <a:rPr lang="en-US" altLang="zh-CN" smtClean="0"/>
            </a:fld>
            <a:endParaRPr lang="en-US" altLang="zh-CN"/>
          </a:p>
        </p:txBody>
      </p:sp>
      <p:sp>
        <p:nvSpPr>
          <p:cNvPr id="515078" name="文本框 515077"/>
          <p:cNvSpPr txBox="1">
            <a:spLocks noChangeArrowheads="1"/>
          </p:cNvSpPr>
          <p:nvPr/>
        </p:nvSpPr>
        <p:spPr bwMode="auto">
          <a:xfrm>
            <a:off x="814917" y="3676650"/>
            <a:ext cx="2218267" cy="461665"/>
          </a:xfrm>
          <a:prstGeom prst="rect">
            <a:avLst/>
          </a:prstGeom>
          <a:solidFill>
            <a:srgbClr val="3DE3C7"/>
          </a:solidFill>
          <a:ln w="9525">
            <a:solidFill>
              <a:schemeClr val="accent1"/>
            </a:solidFill>
            <a:miter lim="800000"/>
          </a:ln>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zh-CN" altLang="en-US" sz="2400" dirty="0">
                <a:latin typeface="微软雅黑" panose="020B0503020204020204" pitchFamily="34" charset="-122"/>
                <a:ea typeface="微软雅黑" panose="020B0503020204020204" pitchFamily="34" charset="-122"/>
              </a:rPr>
              <a:t>衍生工具筹资</a:t>
            </a:r>
            <a:endParaRPr lang="zh-CN" altLang="en-US" sz="2400" dirty="0">
              <a:latin typeface="微软雅黑" panose="020B0503020204020204" pitchFamily="34" charset="-122"/>
              <a:ea typeface="微软雅黑" panose="020B0503020204020204" pitchFamily="34" charset="-122"/>
            </a:endParaRPr>
          </a:p>
        </p:txBody>
      </p:sp>
      <p:sp>
        <p:nvSpPr>
          <p:cNvPr id="515079" name="左大括号 515078"/>
          <p:cNvSpPr/>
          <p:nvPr/>
        </p:nvSpPr>
        <p:spPr bwMode="auto">
          <a:xfrm>
            <a:off x="3342217" y="2979738"/>
            <a:ext cx="76200" cy="2590800"/>
          </a:xfrm>
          <a:prstGeom prst="leftBrace">
            <a:avLst>
              <a:gd name="adj1" fmla="val 283123"/>
              <a:gd name="adj2" fmla="val 50000"/>
            </a:avLst>
          </a:prstGeom>
          <a:noFill/>
          <a:ln w="9525">
            <a:solidFill>
              <a:schemeClr val="tx1"/>
            </a:solidFill>
            <a:rou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p>
        </p:txBody>
      </p:sp>
      <p:sp>
        <p:nvSpPr>
          <p:cNvPr id="515080" name="文本框 515079"/>
          <p:cNvSpPr txBox="1"/>
          <p:nvPr/>
        </p:nvSpPr>
        <p:spPr>
          <a:xfrm>
            <a:off x="3879851" y="2982913"/>
            <a:ext cx="3276600" cy="461962"/>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可转换债券</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1" name="文本框 515080"/>
          <p:cNvSpPr txBox="1"/>
          <p:nvPr/>
        </p:nvSpPr>
        <p:spPr>
          <a:xfrm>
            <a:off x="3977217" y="3860801"/>
            <a:ext cx="2057400" cy="461963"/>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认股权证</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
        <p:nvSpPr>
          <p:cNvPr id="515082" name="文本框 515081"/>
          <p:cNvSpPr txBox="1"/>
          <p:nvPr/>
        </p:nvSpPr>
        <p:spPr>
          <a:xfrm>
            <a:off x="3987800" y="4795838"/>
            <a:ext cx="2057400" cy="461962"/>
          </a:xfrm>
          <a:prstGeom prst="rect">
            <a:avLst/>
          </a:prstGeom>
          <a:solidFill>
            <a:srgbClr val="0000FF"/>
          </a:solidFill>
          <a:ln w="9525">
            <a:solidFill>
              <a:schemeClr val="accent5"/>
            </a:solidFill>
            <a:miter/>
          </a:ln>
        </p:spPr>
        <p:txBody>
          <a:bodyPr>
            <a:spAutoFit/>
          </a:bodyPr>
          <a:lstStyle/>
          <a:p>
            <a:pPr fontAlgn="auto">
              <a:spcBef>
                <a:spcPct val="50000"/>
              </a:spcBef>
              <a:defRPr/>
            </a:pPr>
            <a:r>
              <a:rPr lang="zh-CN" altLang="en-US" sz="2400" b="1" noProof="1">
                <a:solidFill>
                  <a:schemeClr val="bg1"/>
                </a:solidFill>
                <a:latin typeface="微软雅黑" panose="020B0503020204020204" pitchFamily="34" charset="-122"/>
                <a:ea typeface="微软雅黑" panose="020B0503020204020204" pitchFamily="34" charset="-122"/>
              </a:rPr>
              <a:t>优先股</a:t>
            </a:r>
            <a:endParaRPr lang="zh-CN" altLang="en-US" sz="2400" b="1" noProof="1">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1000"/>
                                        <p:tgtEl>
                                          <p:spTgt spid="3">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515078"/>
                                        </p:tgtEl>
                                        <p:attrNameLst>
                                          <p:attrName>style.visibility</p:attrName>
                                        </p:attrNameLst>
                                      </p:cBhvr>
                                      <p:to>
                                        <p:strVal val="visible"/>
                                      </p:to>
                                    </p:set>
                                    <p:animEffect transition="in" filter="wipe(left)">
                                      <p:cBhvr>
                                        <p:cTn id="16" dur="500"/>
                                        <p:tgtEl>
                                          <p:spTgt spid="51507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515079"/>
                                        </p:tgtEl>
                                        <p:attrNameLst>
                                          <p:attrName>style.visibility</p:attrName>
                                        </p:attrNameLst>
                                      </p:cBhvr>
                                      <p:to>
                                        <p:strVal val="visible"/>
                                      </p:to>
                                    </p:set>
                                    <p:animEffect transition="in" filter="wipe(left)">
                                      <p:cBhvr>
                                        <p:cTn id="21" dur="500"/>
                                        <p:tgtEl>
                                          <p:spTgt spid="51507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515080"/>
                                        </p:tgtEl>
                                        <p:attrNameLst>
                                          <p:attrName>style.visibility</p:attrName>
                                        </p:attrNameLst>
                                      </p:cBhvr>
                                      <p:to>
                                        <p:strVal val="visible"/>
                                      </p:to>
                                    </p:set>
                                    <p:animEffect transition="in" filter="wipe(left)">
                                      <p:cBhvr>
                                        <p:cTn id="26" dur="500"/>
                                        <p:tgtEl>
                                          <p:spTgt spid="51508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15081"/>
                                        </p:tgtEl>
                                        <p:attrNameLst>
                                          <p:attrName>style.visibility</p:attrName>
                                        </p:attrNameLst>
                                      </p:cBhvr>
                                      <p:to>
                                        <p:strVal val="visible"/>
                                      </p:to>
                                    </p:set>
                                    <p:animEffect transition="in" filter="wipe(left)">
                                      <p:cBhvr>
                                        <p:cTn id="31" dur="500"/>
                                        <p:tgtEl>
                                          <p:spTgt spid="51508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15082"/>
                                        </p:tgtEl>
                                        <p:attrNameLst>
                                          <p:attrName>style.visibility</p:attrName>
                                        </p:attrNameLst>
                                      </p:cBhvr>
                                      <p:to>
                                        <p:strVal val="visible"/>
                                      </p:to>
                                    </p:set>
                                    <p:animEffect transition="in" filter="wipe(left)">
                                      <p:cBhvr>
                                        <p:cTn id="36" dur="500"/>
                                        <p:tgtEl>
                                          <p:spTgt spid="515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15078" grpId="0" bldLvl="0" animBg="1"/>
      <p:bldP spid="515080" grpId="0" bldLvl="0" animBg="1"/>
      <p:bldP spid="515081" grpId="0" bldLvl="0" animBg="1"/>
      <p:bldP spid="515082"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719667" y="2303464"/>
            <a:ext cx="2243667" cy="492125"/>
          </a:xfrm>
          <a:prstGeom prst="rect">
            <a:avLst/>
          </a:prstGeom>
          <a:gradFill rotWithShape="0">
            <a:gsLst>
              <a:gs pos="0">
                <a:srgbClr val="D4ECB7"/>
              </a:gs>
              <a:gs pos="62000">
                <a:srgbClr val="D4ECB7"/>
              </a:gs>
              <a:gs pos="100000">
                <a:srgbClr val="0B6E38"/>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599018" y="4679951"/>
            <a:ext cx="2205567" cy="492125"/>
          </a:xfrm>
          <a:prstGeom prst="rect">
            <a:avLst/>
          </a:prstGeom>
          <a:gradFill rotWithShape="0">
            <a:gsLst>
              <a:gs pos="0">
                <a:srgbClr val="FBFB11"/>
              </a:gs>
              <a:gs pos="60001">
                <a:srgbClr val="FBFB11"/>
              </a:gs>
              <a:gs pos="100000">
                <a:srgbClr val="838309"/>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2963334" y="2179638"/>
            <a:ext cx="3613151" cy="461962"/>
          </a:xfrm>
          <a:prstGeom prst="rect">
            <a:avLst/>
          </a:prstGeom>
          <a:noFill/>
          <a:ln w="12700">
            <a:solidFill>
              <a:srgbClr val="41719C"/>
            </a:solidFill>
            <a:rou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筹资灵活。</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2990852" y="2795588"/>
            <a:ext cx="3321049" cy="461962"/>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资本成本较低。</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3018367" y="3400426"/>
            <a:ext cx="3558117" cy="461963"/>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筹资效率高。</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2804584" y="4217988"/>
            <a:ext cx="4417483" cy="461962"/>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存在不转换的财务压力。</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2819401" y="4797426"/>
            <a:ext cx="4044951" cy="461963"/>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存在回售的财务压力。</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685118" y="188913"/>
            <a:ext cx="3939552" cy="677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600">
                <a:latin typeface="微软雅黑" panose="020B0503020204020204" pitchFamily="34" charset="-122"/>
                <a:ea typeface="微软雅黑" panose="020B0503020204020204" pitchFamily="34" charset="-122"/>
                <a:sym typeface="微软雅黑" panose="020B0503020204020204" pitchFamily="34" charset="-122"/>
              </a:rPr>
              <a:t>（一）可转换债券</a:t>
            </a:r>
            <a:endParaRPr lang="zh-CN" altLang="zh-CN" sz="36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Line 6"/>
          <p:cNvSpPr>
            <a:spLocks noChangeShapeType="1"/>
          </p:cNvSpPr>
          <p:nvPr/>
        </p:nvSpPr>
        <p:spPr bwMode="auto">
          <a:xfrm>
            <a:off x="0" y="417513"/>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8" name="Line 7"/>
          <p:cNvSpPr>
            <a:spLocks noChangeShapeType="1"/>
          </p:cNvSpPr>
          <p:nvPr/>
        </p:nvSpPr>
        <p:spPr bwMode="auto">
          <a:xfrm flipV="1">
            <a:off x="8136467" y="390525"/>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20" name="内容占位符 2"/>
          <p:cNvSpPr>
            <a:spLocks noGrp="1"/>
          </p:cNvSpPr>
          <p:nvPr>
            <p:ph idx="1"/>
          </p:nvPr>
        </p:nvSpPr>
        <p:spPr>
          <a:xfrm>
            <a:off x="93134" y="820738"/>
            <a:ext cx="12012084" cy="1128712"/>
          </a:xfrm>
        </p:spPr>
        <p:txBody>
          <a:bodyPr/>
          <a:lstStyle/>
          <a:p>
            <a:pPr>
              <a:buFont typeface="Arial" panose="020B0604020202020204" pitchFamily="34" charset="0"/>
              <a:buNone/>
            </a:pPr>
            <a:r>
              <a:rPr lang="zh-CN" altLang="en-US" sz="2400" noProof="1">
                <a:latin typeface="微软雅黑" panose="020B0503020204020204" pitchFamily="34" charset="-122"/>
                <a:ea typeface="微软雅黑" panose="020B0503020204020204" pitchFamily="34" charset="-122"/>
                <a:sym typeface="+mn-ea"/>
              </a:rPr>
              <a:t>普通债券与证券期权的组合体；</a:t>
            </a:r>
            <a:endParaRPr lang="zh-CN" altLang="en-US" sz="2400" noProof="1">
              <a:latin typeface="微软雅黑" panose="020B0503020204020204" pitchFamily="34" charset="-122"/>
              <a:ea typeface="微软雅黑" panose="020B0503020204020204" pitchFamily="34" charset="-122"/>
              <a:sym typeface="+mn-ea"/>
            </a:endParaRPr>
          </a:p>
          <a:p>
            <a:pPr>
              <a:buFont typeface="Arial" panose="020B0604020202020204" pitchFamily="34" charset="0"/>
              <a:buNone/>
            </a:pPr>
            <a:r>
              <a:rPr lang="zh-CN" altLang="en-US" sz="2400" noProof="1">
                <a:latin typeface="微软雅黑" panose="020B0503020204020204" pitchFamily="34" charset="-122"/>
                <a:ea typeface="微软雅黑" panose="020B0503020204020204" pitchFamily="34" charset="-122"/>
                <a:sym typeface="+mn-ea"/>
              </a:rPr>
              <a:t>在一定的期限内，可以按照事先规定的价格或者转换比例，自由地选择是否转换为公司普通股。</a:t>
            </a:r>
            <a:endParaRPr lang="zh-CN" altLang="en-US" sz="2400" noProof="1">
              <a:latin typeface="微软雅黑" panose="020B0503020204020204" pitchFamily="34" charset="-122"/>
              <a:ea typeface="微软雅黑" panose="020B0503020204020204" pitchFamily="34" charset="-122"/>
              <a:sym typeface="+mn-ea"/>
            </a:endParaRPr>
          </a:p>
        </p:txBody>
      </p:sp>
      <p:sp>
        <p:nvSpPr>
          <p:cNvPr id="29709" name="灯片编号占位符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AE75B10D-A707-48EE-BFE0-60F81EDE4A15}" type="slidenum">
              <a:rPr lang="en-US" altLang="zh-CN" smtClean="0"/>
            </a:fld>
            <a:endParaRPr lang="en-US" altLang="zh-CN"/>
          </a:p>
        </p:txBody>
      </p:sp>
      <p:sp>
        <p:nvSpPr>
          <p:cNvPr id="3" name="文本框 2"/>
          <p:cNvSpPr txBox="1">
            <a:spLocks noChangeArrowheads="1"/>
          </p:cNvSpPr>
          <p:nvPr/>
        </p:nvSpPr>
        <p:spPr bwMode="auto">
          <a:xfrm>
            <a:off x="2829985" y="5359401"/>
            <a:ext cx="4034367" cy="461963"/>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股价大幅度上扬风险。</a:t>
            </a:r>
            <a:endParaRPr lang="zh-CN" altLang="en-US" sz="2400">
              <a:latin typeface="微软雅黑" panose="020B0503020204020204" pitchFamily="34" charset="-122"/>
              <a:ea typeface="微软雅黑" panose="020B0503020204020204" pitchFamily="34" charset="-122"/>
            </a:endParaRPr>
          </a:p>
        </p:txBody>
      </p:sp>
      <p:sp>
        <p:nvSpPr>
          <p:cNvPr id="2" name="文本框 1"/>
          <p:cNvSpPr txBox="1">
            <a:spLocks noChangeArrowheads="1"/>
          </p:cNvSpPr>
          <p:nvPr/>
        </p:nvSpPr>
        <p:spPr bwMode="auto">
          <a:xfrm>
            <a:off x="7247467" y="1751014"/>
            <a:ext cx="4857751" cy="3323987"/>
          </a:xfrm>
          <a:prstGeom prst="rect">
            <a:avLst/>
          </a:prstGeom>
          <a:noFill/>
          <a:ln w="31750">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1400" b="1">
                <a:latin typeface="微软雅黑" panose="020B0503020204020204" pitchFamily="34" charset="-122"/>
                <a:ea typeface="微软雅黑" panose="020B0503020204020204" pitchFamily="34" charset="-122"/>
              </a:rPr>
              <a:t>宁波银行发行可转换债券部分公告</a:t>
            </a:r>
            <a:endParaRPr lang="zh-CN" altLang="en-US" sz="1400" b="1">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一、可转换公司债券中文简称：宁行转债</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二、可转换公司债券代码： 128024</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三、可转换公司债券发行量： 1,000,000 万元（ 10,000 万张， 1,000 万手）</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四、可转换公司债券上市量： 1,000,000 万元（ 10,000 万张， 1,000 万手）</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五、可转换公司债券上市地点：深圳证券交易所</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六、可转换公司债券上市时间： 2018 年 1 月 12 日</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七、可转换公司债券存续的起止日期： 2017 年 12 月 5 日至 2023 年 12 月 5 日 。</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八、 可转换公司债券转股的起止日期： 2018 年 6 月 11 日 至 2023 年 12 月 5 日</a:t>
            </a:r>
            <a:endParaRPr lang="zh-CN" altLang="en-US" sz="1400">
              <a:latin typeface="微软雅黑" panose="020B0503020204020204" pitchFamily="34" charset="-122"/>
              <a:ea typeface="微软雅黑" panose="020B0503020204020204" pitchFamily="34" charset="-122"/>
            </a:endParaRPr>
          </a:p>
          <a:p>
            <a:pPr eaLnBrk="1" hangingPunct="1"/>
            <a:r>
              <a:rPr lang="zh-CN" altLang="en-US" sz="1400">
                <a:latin typeface="微软雅黑" panose="020B0503020204020204" pitchFamily="34" charset="-122"/>
                <a:ea typeface="微软雅黑" panose="020B0503020204020204" pitchFamily="34" charset="-122"/>
              </a:rPr>
              <a:t>九、可转换公司债券的付息日：每年的付息日为本次发行的可转债发行首日起每满一年的当日。</a:t>
            </a:r>
            <a:endParaRPr lang="zh-CN" altLang="en-US" sz="1600">
              <a:latin typeface="微软雅黑" panose="020B0503020204020204" pitchFamily="34" charset="-122"/>
              <a:ea typeface="微软雅黑" panose="020B0503020204020204" pitchFamily="34"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ppt_x</p:attrName>
                                        </p:attrNameLst>
                                      </p:cBhvr>
                                      <p:tavLst>
                                        <p:tav tm="0">
                                          <p:val>
                                            <p:strVal val="1+#ppt_w/2"/>
                                          </p:val>
                                        </p:tav>
                                        <p:tav tm="100000">
                                          <p:val>
                                            <p:strVal val="#ppt_x"/>
                                          </p:val>
                                        </p:tav>
                                      </p:tavLst>
                                    </p:anim>
                                    <p:anim calcmode="lin" valueType="num">
                                      <p:cBhvr>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ppt_x</p:attrName>
                                        </p:attrNameLst>
                                      </p:cBhvr>
                                      <p:tavLst>
                                        <p:tav tm="0">
                                          <p:val>
                                            <p:strVal val="0-#ppt_w/2"/>
                                          </p:val>
                                        </p:tav>
                                        <p:tav tm="100000">
                                          <p:val>
                                            <p:strVal val="#ppt_x"/>
                                          </p:val>
                                        </p:tav>
                                      </p:tavLst>
                                    </p:anim>
                                    <p:anim calcmode="lin" valueType="num">
                                      <p:cBhvr>
                                        <p:cTn id="20"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0">
                                            <p:txEl>
                                              <p:pRg st="0" end="0"/>
                                            </p:txEl>
                                          </p:spTgt>
                                        </p:tgtEl>
                                        <p:attrNameLst>
                                          <p:attrName>style.visibility</p:attrName>
                                        </p:attrNameLst>
                                      </p:cBhvr>
                                      <p:to>
                                        <p:strVal val="visible"/>
                                      </p:to>
                                    </p:set>
                                    <p:animEffect transition="in" filter="wipe(up)">
                                      <p:cBhvr>
                                        <p:cTn id="25" dur="500"/>
                                        <p:tgtEl>
                                          <p:spTgt spid="20">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20">
                                            <p:txEl>
                                              <p:pRg st="1" end="1"/>
                                            </p:txEl>
                                          </p:spTgt>
                                        </p:tgtEl>
                                        <p:attrNameLst>
                                          <p:attrName>style.visibility</p:attrName>
                                        </p:attrNameLst>
                                      </p:cBhvr>
                                      <p:to>
                                        <p:strVal val="visible"/>
                                      </p:to>
                                    </p:set>
                                    <p:animEffect transition="in" filter="wipe(up)">
                                      <p:cBhvr>
                                        <p:cTn id="30" dur="500"/>
                                        <p:tgtEl>
                                          <p:spTgt spid="20">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ppt_x</p:attrName>
                                        </p:attrNameLst>
                                      </p:cBhvr>
                                      <p:tavLst>
                                        <p:tav tm="0">
                                          <p:val>
                                            <p:strVal val="0-#ppt_w/2"/>
                                          </p:val>
                                        </p:tav>
                                        <p:tav tm="100000">
                                          <p:val>
                                            <p:strVal val="#ppt_x"/>
                                          </p:val>
                                        </p:tav>
                                      </p:tavLst>
                                    </p:anim>
                                    <p:anim calcmode="lin" valueType="num">
                                      <p:cBhvr>
                                        <p:cTn id="36"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p:cTn id="41" dur="500" fill="hold"/>
                                        <p:tgtEl>
                                          <p:spTgt spid="6"/>
                                        </p:tgtEl>
                                        <p:attrNameLst>
                                          <p:attrName>ppt_x</p:attrName>
                                        </p:attrNameLst>
                                      </p:cBhvr>
                                      <p:tavLst>
                                        <p:tav tm="0">
                                          <p:val>
                                            <p:strVal val="#ppt_x"/>
                                          </p:val>
                                        </p:tav>
                                        <p:tav tm="100000">
                                          <p:val>
                                            <p:strVal val="#ppt_x"/>
                                          </p:val>
                                        </p:tav>
                                      </p:tavLst>
                                    </p:anim>
                                    <p:anim calcmode="lin" valueType="num">
                                      <p:cBhvr>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ppt_x</p:attrName>
                                        </p:attrNameLst>
                                      </p:cBhvr>
                                      <p:tavLst>
                                        <p:tav tm="0">
                                          <p:val>
                                            <p:strVal val="#ppt_x"/>
                                          </p:val>
                                        </p:tav>
                                        <p:tav tm="100000">
                                          <p:val>
                                            <p:strVal val="#ppt_x"/>
                                          </p:val>
                                        </p:tav>
                                      </p:tavLst>
                                    </p:anim>
                                    <p:anim calcmode="lin" valueType="num">
                                      <p:cBhvr>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ppt_x</p:attrName>
                                        </p:attrNameLst>
                                      </p:cBhvr>
                                      <p:tavLst>
                                        <p:tav tm="0">
                                          <p:val>
                                            <p:strVal val="#ppt_x"/>
                                          </p:val>
                                        </p:tav>
                                        <p:tav tm="100000">
                                          <p:val>
                                            <p:strVal val="#ppt_x"/>
                                          </p:val>
                                        </p:tav>
                                      </p:tavLst>
                                    </p:anim>
                                    <p:anim calcmode="lin" valueType="num">
                                      <p:cBhvr>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anim calcmode="lin" valueType="num">
                                      <p:cBhvr>
                                        <p:cTn id="59" dur="500" fill="hold"/>
                                        <p:tgtEl>
                                          <p:spTgt spid="5"/>
                                        </p:tgtEl>
                                        <p:attrNameLst>
                                          <p:attrName>ppt_x</p:attrName>
                                        </p:attrNameLst>
                                      </p:cBhvr>
                                      <p:tavLst>
                                        <p:tav tm="0">
                                          <p:val>
                                            <p:strVal val="0-#ppt_w/2"/>
                                          </p:val>
                                        </p:tav>
                                        <p:tav tm="100000">
                                          <p:val>
                                            <p:strVal val="#ppt_x"/>
                                          </p:val>
                                        </p:tav>
                                      </p:tavLst>
                                    </p:anim>
                                    <p:anim calcmode="lin" valueType="num">
                                      <p:cBhvr>
                                        <p:cTn id="6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p:cTn id="65" dur="500" fill="hold"/>
                                        <p:tgtEl>
                                          <p:spTgt spid="14"/>
                                        </p:tgtEl>
                                        <p:attrNameLst>
                                          <p:attrName>ppt_x</p:attrName>
                                        </p:attrNameLst>
                                      </p:cBhvr>
                                      <p:tavLst>
                                        <p:tav tm="0">
                                          <p:val>
                                            <p:strVal val="#ppt_x"/>
                                          </p:val>
                                        </p:tav>
                                        <p:tav tm="100000">
                                          <p:val>
                                            <p:strVal val="#ppt_x"/>
                                          </p:val>
                                        </p:tav>
                                      </p:tavLst>
                                    </p:anim>
                                    <p:anim calcmode="lin" valueType="num">
                                      <p:cBhvr>
                                        <p:cTn id="6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p:cTn id="71" dur="500" fill="hold"/>
                                        <p:tgtEl>
                                          <p:spTgt spid="15"/>
                                        </p:tgtEl>
                                        <p:attrNameLst>
                                          <p:attrName>ppt_x</p:attrName>
                                        </p:attrNameLst>
                                      </p:cBhvr>
                                      <p:tavLst>
                                        <p:tav tm="0">
                                          <p:val>
                                            <p:strVal val="#ppt_x"/>
                                          </p:val>
                                        </p:tav>
                                        <p:tav tm="100000">
                                          <p:val>
                                            <p:strVal val="#ppt_x"/>
                                          </p:val>
                                        </p:tav>
                                      </p:tavLst>
                                    </p:anim>
                                    <p:anim calcmode="lin" valueType="num">
                                      <p:cBhvr>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
                                        </p:tgtEl>
                                        <p:attrNameLst>
                                          <p:attrName>style.visibility</p:attrName>
                                        </p:attrNameLst>
                                      </p:cBhvr>
                                      <p:to>
                                        <p:strVal val="visible"/>
                                      </p:to>
                                    </p:set>
                                    <p:anim calcmode="lin" valueType="num">
                                      <p:cBhvr>
                                        <p:cTn id="77" dur="500" fill="hold"/>
                                        <p:tgtEl>
                                          <p:spTgt spid="3"/>
                                        </p:tgtEl>
                                        <p:attrNameLst>
                                          <p:attrName>ppt_x</p:attrName>
                                        </p:attrNameLst>
                                      </p:cBhvr>
                                      <p:tavLst>
                                        <p:tav tm="0">
                                          <p:val>
                                            <p:strVal val="#ppt_x"/>
                                          </p:val>
                                        </p:tav>
                                        <p:tav tm="100000">
                                          <p:val>
                                            <p:strVal val="#ppt_x"/>
                                          </p:val>
                                        </p:tav>
                                      </p:tavLst>
                                    </p:anim>
                                    <p:anim calcmode="lin" valueType="num">
                                      <p:cBhvr>
                                        <p:cTn id="7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grpId="0" nodeType="clickEffect">
                                  <p:stCondLst>
                                    <p:cond delay="0"/>
                                  </p:stCondLst>
                                  <p:childTnLst>
                                    <p:set>
                                      <p:cBhvr>
                                        <p:cTn id="82" dur="1" fill="hold">
                                          <p:stCondLst>
                                            <p:cond delay="0"/>
                                          </p:stCondLst>
                                        </p:cTn>
                                        <p:tgtEl>
                                          <p:spTgt spid="2"/>
                                        </p:tgtEl>
                                        <p:attrNameLst>
                                          <p:attrName>style.visibility</p:attrName>
                                        </p:attrNameLst>
                                      </p:cBhvr>
                                      <p:to>
                                        <p:strVal val="visible"/>
                                      </p:to>
                                    </p:set>
                                    <p:animEffect transition="in" filter="blinds(horizontal)">
                                      <p:cBhvr>
                                        <p:cTn id="8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16" grpId="0" bldLvl="0" animBg="1"/>
      <p:bldP spid="17" grpId="0" animBg="1"/>
      <p:bldP spid="18" grpId="0" animBg="1"/>
      <p:bldP spid="20" grpId="0" build="p"/>
      <p:bldP spid="3" grpId="0" bldLvl="0" animBg="1"/>
      <p:bldP spid="2"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719667" y="2224089"/>
            <a:ext cx="2243667" cy="492125"/>
          </a:xfrm>
          <a:prstGeom prst="rect">
            <a:avLst/>
          </a:prstGeom>
          <a:gradFill rotWithShape="0">
            <a:gsLst>
              <a:gs pos="0">
                <a:srgbClr val="D4ECB7"/>
              </a:gs>
              <a:gs pos="62000">
                <a:srgbClr val="D4ECB7"/>
              </a:gs>
              <a:gs pos="100000">
                <a:srgbClr val="0B6E38"/>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802218" y="4799014"/>
            <a:ext cx="2205567" cy="492125"/>
          </a:xfrm>
          <a:prstGeom prst="rect">
            <a:avLst/>
          </a:prstGeom>
          <a:gradFill rotWithShape="0">
            <a:gsLst>
              <a:gs pos="0">
                <a:srgbClr val="FBFB11"/>
              </a:gs>
              <a:gs pos="60001">
                <a:srgbClr val="FBFB11"/>
              </a:gs>
              <a:gs pos="100000">
                <a:srgbClr val="838309"/>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3007784" y="1965326"/>
            <a:ext cx="4428067" cy="460375"/>
          </a:xfrm>
          <a:prstGeom prst="rect">
            <a:avLst/>
          </a:prstGeom>
          <a:noFill/>
          <a:ln w="12700">
            <a:solidFill>
              <a:srgbClr val="41719C"/>
            </a:solidFill>
            <a:rou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rPr>
              <a:t>融资促进作用。</a:t>
            </a:r>
            <a:r>
              <a:rPr lang="en-US" altLang="zh-CN" sz="2400">
                <a:latin typeface="微软雅黑" panose="020B0503020204020204" pitchFamily="34" charset="-122"/>
                <a:ea typeface="微软雅黑" panose="020B0503020204020204" pitchFamily="34" charset="-122"/>
              </a:rPr>
              <a:t>	</a:t>
            </a:r>
            <a:endParaRPr lang="en-US" altLang="zh-CN"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3041651" y="2587625"/>
            <a:ext cx="4400549" cy="831850"/>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dirty="0">
                <a:latin typeface="微软雅黑" panose="020B0503020204020204" pitchFamily="34" charset="-122"/>
                <a:ea typeface="微软雅黑" panose="020B0503020204020204" pitchFamily="34" charset="-122"/>
              </a:rPr>
              <a:t>有助于改善上市公司治理结构。</a:t>
            </a:r>
            <a:endParaRPr lang="zh-CN" altLang="en-US" sz="2400" dirty="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3056468" y="3573463"/>
            <a:ext cx="4373033" cy="461665"/>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推进公司的股权激励机制。</a:t>
            </a:r>
            <a:endParaRPr lang="zh-CN" altLang="en-US" sz="2400">
              <a:latin typeface="微软雅黑" panose="020B0503020204020204" pitchFamily="34" charset="-122"/>
              <a:ea typeface="微软雅黑" panose="020B0503020204020204" pitchFamily="34" charset="-122"/>
            </a:endParaRPr>
          </a:p>
        </p:txBody>
      </p:sp>
      <p:sp>
        <p:nvSpPr>
          <p:cNvPr id="14" name="文本框 13"/>
          <p:cNvSpPr txBox="1">
            <a:spLocks noChangeArrowheads="1"/>
          </p:cNvSpPr>
          <p:nvPr/>
        </p:nvSpPr>
        <p:spPr bwMode="auto">
          <a:xfrm>
            <a:off x="3079751" y="4598989"/>
            <a:ext cx="4419600" cy="460375"/>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灵活性较差。</a:t>
            </a:r>
            <a:endParaRPr lang="zh-CN" altLang="en-US" sz="240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3094567" y="5137151"/>
            <a:ext cx="4404784" cy="849313"/>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附带认股权证债券的承销费用高于债务融资。</a:t>
            </a:r>
            <a:endParaRPr lang="zh-CN" altLang="en-US" sz="240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685117" y="188913"/>
            <a:ext cx="3477887" cy="677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（二）认股权证</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Line 6"/>
          <p:cNvSpPr>
            <a:spLocks noChangeShapeType="1"/>
          </p:cNvSpPr>
          <p:nvPr/>
        </p:nvSpPr>
        <p:spPr bwMode="auto">
          <a:xfrm>
            <a:off x="0" y="417513"/>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8" name="Line 7"/>
          <p:cNvSpPr>
            <a:spLocks noChangeShapeType="1"/>
          </p:cNvSpPr>
          <p:nvPr/>
        </p:nvSpPr>
        <p:spPr bwMode="auto">
          <a:xfrm flipV="1">
            <a:off x="8136467" y="390525"/>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20" name="内容占位符 2"/>
          <p:cNvSpPr>
            <a:spLocks noGrp="1"/>
          </p:cNvSpPr>
          <p:nvPr>
            <p:ph idx="1"/>
          </p:nvPr>
        </p:nvSpPr>
        <p:spPr>
          <a:xfrm>
            <a:off x="569385" y="944563"/>
            <a:ext cx="11220449" cy="1092200"/>
          </a:xfrm>
        </p:spPr>
        <p:txBody>
          <a:bodyPr/>
          <a:lstStyle/>
          <a:p>
            <a:pPr>
              <a:buFont typeface="Arial" panose="020B0604020202020204" pitchFamily="34" charset="0"/>
              <a:buNone/>
            </a:pPr>
            <a:r>
              <a:rPr lang="zh-CN" altLang="en-US" sz="2400" dirty="0">
                <a:latin typeface="微软雅黑" panose="020B0503020204020204" pitchFamily="34" charset="-122"/>
                <a:ea typeface="微软雅黑" panose="020B0503020204020204" pitchFamily="34" charset="-122"/>
                <a:sym typeface="宋体" panose="02010600030101010101" pitchFamily="2" charset="-122"/>
              </a:rPr>
              <a:t>一种上市公司发行的证明文件；持有人有权在</a:t>
            </a:r>
            <a:r>
              <a:rPr lang="zh-CN" altLang="en-US" sz="2400" dirty="0">
                <a:solidFill>
                  <a:srgbClr val="FF0000"/>
                </a:solidFill>
                <a:latin typeface="微软雅黑" panose="020B0503020204020204" pitchFamily="34" charset="-122"/>
                <a:ea typeface="微软雅黑" panose="020B0503020204020204" pitchFamily="34" charset="-122"/>
                <a:sym typeface="宋体" panose="02010600030101010101" pitchFamily="2" charset="-122"/>
              </a:rPr>
              <a:t>一定时间</a:t>
            </a:r>
            <a:r>
              <a:rPr lang="zh-CN" altLang="en-US" sz="2400" dirty="0">
                <a:latin typeface="微软雅黑" panose="020B0503020204020204" pitchFamily="34" charset="-122"/>
                <a:ea typeface="微软雅黑" panose="020B0503020204020204" pitchFamily="34" charset="-122"/>
                <a:sym typeface="宋体" panose="02010600030101010101" pitchFamily="2" charset="-122"/>
              </a:rPr>
              <a:t>内以</a:t>
            </a:r>
            <a:r>
              <a:rPr lang="zh-CN" altLang="en-US" sz="2400" dirty="0">
                <a:solidFill>
                  <a:srgbClr val="FF0000"/>
                </a:solidFill>
                <a:latin typeface="微软雅黑" panose="020B0503020204020204" pitchFamily="34" charset="-122"/>
                <a:ea typeface="微软雅黑" panose="020B0503020204020204" pitchFamily="34" charset="-122"/>
                <a:sym typeface="宋体" panose="02010600030101010101" pitchFamily="2" charset="-122"/>
              </a:rPr>
              <a:t>约定价格认购</a:t>
            </a:r>
            <a:r>
              <a:rPr lang="zh-CN" altLang="en-US" sz="2400" dirty="0">
                <a:latin typeface="微软雅黑" panose="020B0503020204020204" pitchFamily="34" charset="-122"/>
                <a:ea typeface="微软雅黑" panose="020B0503020204020204" pitchFamily="34" charset="-122"/>
                <a:sym typeface="宋体" panose="02010600030101010101" pitchFamily="2" charset="-122"/>
              </a:rPr>
              <a:t>该公司发行的一定数量的股票。</a:t>
            </a:r>
            <a:endParaRPr lang="zh-CN" altLang="en-US" sz="2400"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30733" name="灯片编号占位符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93E31ECE-BA9E-44C9-ADAD-DFDACCE2DE89}" type="slidenum">
              <a:rPr lang="en-US" altLang="zh-CN" smtClean="0"/>
            </a:fld>
            <a:endParaRPr lang="en-US" altLang="zh-CN"/>
          </a:p>
        </p:txBody>
      </p:sp>
      <p:sp>
        <p:nvSpPr>
          <p:cNvPr id="2" name="文本框 1"/>
          <p:cNvSpPr txBox="1">
            <a:spLocks noChangeArrowheads="1"/>
          </p:cNvSpPr>
          <p:nvPr/>
        </p:nvSpPr>
        <p:spPr bwMode="auto">
          <a:xfrm>
            <a:off x="7823201" y="2068514"/>
            <a:ext cx="3966633" cy="2554545"/>
          </a:xfrm>
          <a:prstGeom prst="rect">
            <a:avLst/>
          </a:prstGeom>
          <a:noFill/>
          <a:ln w="28575">
            <a:solidFill>
              <a:schemeClr val="tx1"/>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000">
                <a:latin typeface="微软雅黑" panose="020B0503020204020204" pitchFamily="34" charset="-122"/>
                <a:ea typeface="微软雅黑" panose="020B0503020204020204" pitchFamily="34" charset="-122"/>
              </a:rPr>
              <a:t>美东汽车公布，</a:t>
            </a:r>
            <a:endParaRPr lang="zh-CN" altLang="en-US" sz="2000">
              <a:latin typeface="微软雅黑" panose="020B0503020204020204" pitchFamily="34" charset="-122"/>
              <a:ea typeface="微软雅黑" panose="020B0503020204020204" pitchFamily="34" charset="-122"/>
            </a:endParaRPr>
          </a:p>
          <a:p>
            <a:pPr eaLnBrk="1" hangingPunct="1"/>
            <a:r>
              <a:rPr lang="zh-CN" altLang="en-US" sz="2000">
                <a:latin typeface="微软雅黑" panose="020B0503020204020204" pitchFamily="34" charset="-122"/>
                <a:ea typeface="微软雅黑" panose="020B0503020204020204" pitchFamily="34" charset="-122"/>
              </a:rPr>
              <a:t>于2018年1月9日根据2015年3月9日的认股权证文书行使认股权证而发行300万股，占现有已发行股本约0.27%，每股发行价为人民币1.883元(相当于约2.26港元) ，较上一营业日每股收市价2.54港元折让约11.02%。</a:t>
            </a:r>
            <a:endParaRPr lang="zh-CN" altLang="en-US" sz="2000">
              <a:latin typeface="微软雅黑" panose="020B0503020204020204" pitchFamily="34" charset="-122"/>
              <a:ea typeface="微软雅黑" panose="020B0503020204020204" pitchFamily="34"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ppt_x</p:attrName>
                                        </p:attrNameLst>
                                      </p:cBhvr>
                                      <p:tavLst>
                                        <p:tav tm="0">
                                          <p:val>
                                            <p:strVal val="1+#ppt_w/2"/>
                                          </p:val>
                                        </p:tav>
                                        <p:tav tm="100000">
                                          <p:val>
                                            <p:strVal val="#ppt_x"/>
                                          </p:val>
                                        </p:tav>
                                      </p:tavLst>
                                    </p:anim>
                                    <p:anim calcmode="lin" valueType="num">
                                      <p:cBhvr>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ppt_x</p:attrName>
                                        </p:attrNameLst>
                                      </p:cBhvr>
                                      <p:tavLst>
                                        <p:tav tm="0">
                                          <p:val>
                                            <p:strVal val="0-#ppt_w/2"/>
                                          </p:val>
                                        </p:tav>
                                        <p:tav tm="100000">
                                          <p:val>
                                            <p:strVal val="#ppt_x"/>
                                          </p:val>
                                        </p:tav>
                                      </p:tavLst>
                                    </p:anim>
                                    <p:anim calcmode="lin" valueType="num">
                                      <p:cBhvr>
                                        <p:cTn id="20"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0">
                                            <p:txEl>
                                              <p:pRg st="0" end="0"/>
                                            </p:txEl>
                                          </p:spTgt>
                                        </p:tgtEl>
                                        <p:attrNameLst>
                                          <p:attrName>style.visibility</p:attrName>
                                        </p:attrNameLst>
                                      </p:cBhvr>
                                      <p:to>
                                        <p:strVal val="visible"/>
                                      </p:to>
                                    </p:set>
                                    <p:animEffect transition="in" filter="wipe(up)">
                                      <p:cBhvr>
                                        <p:cTn id="25" dur="500"/>
                                        <p:tgtEl>
                                          <p:spTgt spid="20">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ppt_x</p:attrName>
                                        </p:attrNameLst>
                                      </p:cBhvr>
                                      <p:tavLst>
                                        <p:tav tm="0">
                                          <p:val>
                                            <p:strVal val="0-#ppt_w/2"/>
                                          </p:val>
                                        </p:tav>
                                        <p:tav tm="100000">
                                          <p:val>
                                            <p:strVal val="#ppt_x"/>
                                          </p:val>
                                        </p:tav>
                                      </p:tavLst>
                                    </p:anim>
                                    <p:anim calcmode="lin" valueType="num">
                                      <p:cBhvr>
                                        <p:cTn id="31"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p:cTn id="36" dur="500" fill="hold"/>
                                        <p:tgtEl>
                                          <p:spTgt spid="6"/>
                                        </p:tgtEl>
                                        <p:attrNameLst>
                                          <p:attrName>ppt_x</p:attrName>
                                        </p:attrNameLst>
                                      </p:cBhvr>
                                      <p:tavLst>
                                        <p:tav tm="0">
                                          <p:val>
                                            <p:strVal val="#ppt_x"/>
                                          </p:val>
                                        </p:tav>
                                        <p:tav tm="100000">
                                          <p:val>
                                            <p:strVal val="#ppt_x"/>
                                          </p:val>
                                        </p:tav>
                                      </p:tavLst>
                                    </p:anim>
                                    <p:anim calcmode="lin" valueType="num">
                                      <p:cBhvr>
                                        <p:cTn id="3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p:cTn id="42" dur="500" fill="hold"/>
                                        <p:tgtEl>
                                          <p:spTgt spid="11"/>
                                        </p:tgtEl>
                                        <p:attrNameLst>
                                          <p:attrName>ppt_x</p:attrName>
                                        </p:attrNameLst>
                                      </p:cBhvr>
                                      <p:tavLst>
                                        <p:tav tm="0">
                                          <p:val>
                                            <p:strVal val="#ppt_x"/>
                                          </p:val>
                                        </p:tav>
                                        <p:tav tm="100000">
                                          <p:val>
                                            <p:strVal val="#ppt_x"/>
                                          </p:val>
                                        </p:tav>
                                      </p:tavLst>
                                    </p:anim>
                                    <p:anim calcmode="lin" valueType="num">
                                      <p:cBhvr>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 calcmode="lin" valueType="num">
                                      <p:cBhvr>
                                        <p:cTn id="48" dur="500" fill="hold"/>
                                        <p:tgtEl>
                                          <p:spTgt spid="12"/>
                                        </p:tgtEl>
                                        <p:attrNameLst>
                                          <p:attrName>ppt_x</p:attrName>
                                        </p:attrNameLst>
                                      </p:cBhvr>
                                      <p:tavLst>
                                        <p:tav tm="0">
                                          <p:val>
                                            <p:strVal val="#ppt_x"/>
                                          </p:val>
                                        </p:tav>
                                        <p:tav tm="100000">
                                          <p:val>
                                            <p:strVal val="#ppt_x"/>
                                          </p:val>
                                        </p:tav>
                                      </p:tavLst>
                                    </p:anim>
                                    <p:anim calcmode="lin" valueType="num">
                                      <p:cBhvr>
                                        <p:cTn id="4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5"/>
                                        </p:tgtEl>
                                        <p:attrNameLst>
                                          <p:attrName>style.visibility</p:attrName>
                                        </p:attrNameLst>
                                      </p:cBhvr>
                                      <p:to>
                                        <p:strVal val="visible"/>
                                      </p:to>
                                    </p:set>
                                    <p:anim calcmode="lin" valueType="num">
                                      <p:cBhvr>
                                        <p:cTn id="54" dur="500" fill="hold"/>
                                        <p:tgtEl>
                                          <p:spTgt spid="5"/>
                                        </p:tgtEl>
                                        <p:attrNameLst>
                                          <p:attrName>ppt_x</p:attrName>
                                        </p:attrNameLst>
                                      </p:cBhvr>
                                      <p:tavLst>
                                        <p:tav tm="0">
                                          <p:val>
                                            <p:strVal val="0-#ppt_w/2"/>
                                          </p:val>
                                        </p:tav>
                                        <p:tav tm="100000">
                                          <p:val>
                                            <p:strVal val="#ppt_x"/>
                                          </p:val>
                                        </p:tav>
                                      </p:tavLst>
                                    </p:anim>
                                    <p:anim calcmode="lin" valueType="num">
                                      <p:cBhvr>
                                        <p:cTn id="55"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500" fill="hold"/>
                                        <p:tgtEl>
                                          <p:spTgt spid="14"/>
                                        </p:tgtEl>
                                        <p:attrNameLst>
                                          <p:attrName>ppt_x</p:attrName>
                                        </p:attrNameLst>
                                      </p:cBhvr>
                                      <p:tavLst>
                                        <p:tav tm="0">
                                          <p:val>
                                            <p:strVal val="#ppt_x"/>
                                          </p:val>
                                        </p:tav>
                                        <p:tav tm="100000">
                                          <p:val>
                                            <p:strVal val="#ppt_x"/>
                                          </p:val>
                                        </p:tav>
                                      </p:tavLst>
                                    </p:anim>
                                    <p:anim calcmode="lin" valueType="num">
                                      <p:cBhvr>
                                        <p:cTn id="6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5"/>
                                        </p:tgtEl>
                                        <p:attrNameLst>
                                          <p:attrName>style.visibility</p:attrName>
                                        </p:attrNameLst>
                                      </p:cBhvr>
                                      <p:to>
                                        <p:strVal val="visible"/>
                                      </p:to>
                                    </p:set>
                                    <p:anim calcmode="lin" valueType="num">
                                      <p:cBhvr>
                                        <p:cTn id="66" dur="500" fill="hold"/>
                                        <p:tgtEl>
                                          <p:spTgt spid="15"/>
                                        </p:tgtEl>
                                        <p:attrNameLst>
                                          <p:attrName>ppt_x</p:attrName>
                                        </p:attrNameLst>
                                      </p:cBhvr>
                                      <p:tavLst>
                                        <p:tav tm="0">
                                          <p:val>
                                            <p:strVal val="#ppt_x"/>
                                          </p:val>
                                        </p:tav>
                                        <p:tav tm="100000">
                                          <p:val>
                                            <p:strVal val="#ppt_x"/>
                                          </p:val>
                                        </p:tav>
                                      </p:tavLst>
                                    </p:anim>
                                    <p:anim calcmode="lin" valueType="num">
                                      <p:cBhvr>
                                        <p:cTn id="6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grpId="0" nodeType="clickEffect">
                                  <p:stCondLst>
                                    <p:cond delay="0"/>
                                  </p:stCondLst>
                                  <p:childTnLst>
                                    <p:set>
                                      <p:cBhvr>
                                        <p:cTn id="71" dur="1" fill="hold">
                                          <p:stCondLst>
                                            <p:cond delay="0"/>
                                          </p:stCondLst>
                                        </p:cTn>
                                        <p:tgtEl>
                                          <p:spTgt spid="2"/>
                                        </p:tgtEl>
                                        <p:attrNameLst>
                                          <p:attrName>style.visibility</p:attrName>
                                        </p:attrNameLst>
                                      </p:cBhvr>
                                      <p:to>
                                        <p:strVal val="visible"/>
                                      </p:to>
                                    </p:set>
                                    <p:animEffect transition="in" filter="wipe(up)">
                                      <p:cBhvr>
                                        <p:cTn id="7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4" grpId="0" bldLvl="0" animBg="1"/>
      <p:bldP spid="15" grpId="0" bldLvl="0" animBg="1"/>
      <p:bldP spid="16" grpId="0" bldLvl="0" animBg="1"/>
      <p:bldP spid="17" grpId="0" animBg="1"/>
      <p:bldP spid="18" grpId="0" animBg="1"/>
      <p:bldP spid="20" grpId="0" build="p"/>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400" dirty="0">
                <a:latin typeface="微软雅黑" panose="020B0503020204020204" pitchFamily="34" charset="-122"/>
                <a:ea typeface="微软雅黑" panose="020B0503020204020204" pitchFamily="34" charset="-122"/>
                <a:sym typeface="微软雅黑" panose="020B0503020204020204" pitchFamily="34" charset="-122"/>
              </a:rPr>
              <a:t>（二）认股权证</a:t>
            </a:r>
            <a:endParaRPr lang="zh-CN" altLang="en-US" dirty="0"/>
          </a:p>
        </p:txBody>
      </p:sp>
      <p:sp>
        <p:nvSpPr>
          <p:cNvPr id="3" name="内容占位符 2"/>
          <p:cNvSpPr>
            <a:spLocks noGrp="1"/>
          </p:cNvSpPr>
          <p:nvPr>
            <p:ph idx="1"/>
          </p:nvPr>
        </p:nvSpPr>
        <p:spPr/>
        <p:txBody>
          <a:bodyPr/>
          <a:lstStyle/>
          <a:p>
            <a:r>
              <a:rPr lang="zh-CN" altLang="en-US" sz="2800" dirty="0">
                <a:solidFill>
                  <a:srgbClr val="000000"/>
                </a:solidFill>
                <a:latin typeface="NJEINC+SimSun"/>
                <a:cs typeface="NJEINC+SimSun"/>
              </a:rPr>
              <a:t>认股权证本质上是一种</a:t>
            </a:r>
            <a:r>
              <a:rPr lang="zh-CN" altLang="en-US" sz="2800" dirty="0">
                <a:solidFill>
                  <a:srgbClr val="FF0000"/>
                </a:solidFill>
                <a:latin typeface="NJEINC+SimSun"/>
                <a:cs typeface="NJEINC+SimSun"/>
              </a:rPr>
              <a:t>股票期权</a:t>
            </a:r>
            <a:r>
              <a:rPr lang="zh-CN" altLang="en-US" sz="2800" dirty="0">
                <a:solidFill>
                  <a:srgbClr val="000000"/>
                </a:solidFill>
                <a:latin typeface="NJEINC+SimSun"/>
                <a:cs typeface="NJEINC+SimSun"/>
              </a:rPr>
              <a:t>，属于衍生金融工具，具有实现</a:t>
            </a:r>
            <a:endParaRPr lang="en-US" altLang="zh-CN" sz="2800" dirty="0">
              <a:solidFill>
                <a:srgbClr val="000000"/>
              </a:solidFill>
              <a:latin typeface="NJEINC+SimSun"/>
              <a:cs typeface="NJEINC+SimSun"/>
            </a:endParaRPr>
          </a:p>
          <a:p>
            <a:pPr marL="0" indent="0">
              <a:buNone/>
            </a:pPr>
            <a:r>
              <a:rPr lang="zh-CN" altLang="en-US" sz="2800" dirty="0">
                <a:solidFill>
                  <a:srgbClr val="000000"/>
                </a:solidFill>
                <a:latin typeface="NJEINC+SimSun"/>
                <a:cs typeface="NJEINC+SimSun"/>
              </a:rPr>
              <a:t>融资和股票期权激励的双重功能。但认股权证本身是一种认购普通</a:t>
            </a:r>
            <a:endParaRPr lang="en-US" altLang="zh-CN" sz="2800" dirty="0">
              <a:solidFill>
                <a:srgbClr val="000000"/>
              </a:solidFill>
              <a:latin typeface="NJEINC+SimSun"/>
              <a:cs typeface="NJEINC+SimSun"/>
            </a:endParaRPr>
          </a:p>
          <a:p>
            <a:pPr marL="0" indent="0">
              <a:buNone/>
            </a:pPr>
            <a:r>
              <a:rPr lang="zh-CN" altLang="en-US" sz="2800" dirty="0">
                <a:solidFill>
                  <a:srgbClr val="000000"/>
                </a:solidFill>
                <a:latin typeface="NJEINC+SimSun"/>
                <a:cs typeface="NJEINC+SimSun"/>
              </a:rPr>
              <a:t>股的期权，它没有普通股的红利收入，也没有普通股相应的投票权。</a:t>
            </a:r>
            <a:endParaRPr lang="zh-CN" altLang="en-US" sz="2800" dirty="0">
              <a:solidFill>
                <a:srgbClr val="000000"/>
              </a:solidFill>
              <a:latin typeface="NJEINC+SimSun"/>
              <a:cs typeface="NJEINC+SimSun"/>
            </a:endParaRPr>
          </a:p>
          <a:p>
            <a:endParaRPr lang="en-US" altLang="zh-CN" sz="2800" dirty="0">
              <a:solidFill>
                <a:srgbClr val="000000"/>
              </a:solidFill>
              <a:latin typeface="NJEINC+SimSun"/>
              <a:cs typeface="NJEINC+SimSun"/>
            </a:endParaRPr>
          </a:p>
          <a:p>
            <a:endParaRPr lang="en-US" altLang="zh-CN" dirty="0">
              <a:solidFill>
                <a:srgbClr val="000000"/>
              </a:solidFill>
              <a:latin typeface="NJEINC+SimSun"/>
              <a:cs typeface="NJEINC+SimSun"/>
            </a:endParaRPr>
          </a:p>
          <a:p>
            <a:pPr marL="0" marR="0">
              <a:lnSpc>
                <a:spcPts val="1055"/>
              </a:lnSpc>
              <a:spcBef>
                <a:spcPts val="0"/>
              </a:spcBef>
              <a:spcAft>
                <a:spcPts val="0"/>
              </a:spcAft>
            </a:pPr>
            <a:r>
              <a:rPr lang="zh-CN" altLang="en-US" sz="2800" dirty="0">
                <a:solidFill>
                  <a:srgbClr val="000000"/>
                </a:solidFill>
                <a:latin typeface="NJEINC+SimSun"/>
                <a:cs typeface="NJEINC+SimSun"/>
              </a:rPr>
              <a:t>投资者可以通过购买认股权证获得市场价与认购价之间的股票差</a:t>
            </a: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endParaRPr lang="en-US" altLang="zh-CN" dirty="0">
              <a:solidFill>
                <a:srgbClr val="000000"/>
              </a:solidFill>
              <a:latin typeface="NJEINC+SimSun"/>
              <a:cs typeface="NJEINC+SimSun"/>
            </a:endParaRPr>
          </a:p>
          <a:p>
            <a:pPr marL="0" marR="0">
              <a:lnSpc>
                <a:spcPts val="1055"/>
              </a:lnSpc>
              <a:spcBef>
                <a:spcPts val="0"/>
              </a:spcBef>
              <a:spcAft>
                <a:spcPts val="0"/>
              </a:spcAft>
            </a:pPr>
            <a:endParaRPr lang="en-US" altLang="zh-CN" sz="2800" dirty="0">
              <a:solidFill>
                <a:srgbClr val="000000"/>
              </a:solidFill>
              <a:latin typeface="NJEINC+SimSun"/>
              <a:cs typeface="NJEINC+SimSun"/>
            </a:endParaRPr>
          </a:p>
          <a:p>
            <a:pPr marL="0" marR="0">
              <a:lnSpc>
                <a:spcPts val="1055"/>
              </a:lnSpc>
              <a:spcBef>
                <a:spcPts val="0"/>
              </a:spcBef>
              <a:spcAft>
                <a:spcPts val="0"/>
              </a:spcAft>
            </a:pP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r>
              <a:rPr lang="zh-CN" altLang="en-US" sz="2800" dirty="0">
                <a:solidFill>
                  <a:srgbClr val="000000"/>
                </a:solidFill>
                <a:latin typeface="NJEINC+SimSun"/>
                <a:cs typeface="NJEINC+SimSun"/>
              </a:rPr>
              <a:t>价收益，因此它是一种工具</a:t>
            </a:r>
            <a:r>
              <a:rPr lang="zh-CN" altLang="en-US" sz="2800" spc="1082" dirty="0">
                <a:solidFill>
                  <a:srgbClr val="000000"/>
                </a:solidFill>
                <a:latin typeface="DejaVu Sans"/>
                <a:cs typeface="DejaVu Sans"/>
              </a:rPr>
              <a:t>。</a:t>
            </a:r>
            <a:r>
              <a:rPr lang="zh-CN" altLang="en-US" sz="2800" dirty="0">
                <a:solidFill>
                  <a:srgbClr val="000000"/>
                </a:solidFill>
                <a:latin typeface="NJEINC+SimSun"/>
                <a:cs typeface="NJEINC+SimSun"/>
              </a:rPr>
              <a:t>具有内在价值的投资工具。</a:t>
            </a:r>
            <a:endParaRPr lang="en-US" altLang="zh-CN" sz="2800" dirty="0">
              <a:solidFill>
                <a:srgbClr val="000000"/>
              </a:solidFill>
              <a:latin typeface="NJEINC+SimSun"/>
              <a:cs typeface="NJEINC+SimSun"/>
            </a:endParaRPr>
          </a:p>
          <a:p>
            <a:pPr marL="0" marR="0" indent="0">
              <a:lnSpc>
                <a:spcPts val="1055"/>
              </a:lnSpc>
              <a:spcBef>
                <a:spcPts val="0"/>
              </a:spcBef>
              <a:spcAft>
                <a:spcPts val="0"/>
              </a:spcAft>
              <a:buNone/>
            </a:pP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endParaRPr lang="en-US" altLang="zh-CN" sz="2800" dirty="0">
              <a:solidFill>
                <a:srgbClr val="000000"/>
              </a:solidFill>
              <a:latin typeface="NJEINC+SimSun"/>
              <a:cs typeface="NJEINC+SimSun"/>
            </a:endParaRPr>
          </a:p>
          <a:p>
            <a:pPr marL="0" marR="0" indent="0">
              <a:lnSpc>
                <a:spcPts val="1055"/>
              </a:lnSpc>
              <a:spcBef>
                <a:spcPts val="0"/>
              </a:spcBef>
              <a:spcAft>
                <a:spcPts val="0"/>
              </a:spcAft>
              <a:buNone/>
            </a:pP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endParaRPr lang="en-US" altLang="zh-CN" sz="2800" dirty="0">
              <a:solidFill>
                <a:srgbClr val="000000"/>
              </a:solidFill>
              <a:latin typeface="NJEINC+SimSun"/>
              <a:cs typeface="NJEINC+SimSun"/>
            </a:endParaRPr>
          </a:p>
          <a:p>
            <a:pPr marL="0" marR="0" indent="0">
              <a:lnSpc>
                <a:spcPts val="1055"/>
              </a:lnSpc>
              <a:spcBef>
                <a:spcPts val="0"/>
              </a:spcBef>
              <a:spcAft>
                <a:spcPts val="0"/>
              </a:spcAft>
              <a:buNone/>
            </a:pP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认股权证</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1.2</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元</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股，认股价</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12</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元</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股，未来股价</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16</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元</a:t>
            </a:r>
            <a:r>
              <a:rPr lang="en-US" altLang="zh-CN" sz="2800" dirty="0">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2800" dirty="0">
                <a:latin typeface="微软雅黑" panose="020B0503020204020204" pitchFamily="34" charset="-122"/>
                <a:ea typeface="微软雅黑" panose="020B0503020204020204" pitchFamily="34" charset="-122"/>
                <a:sym typeface="微软雅黑" panose="020B0503020204020204" pitchFamily="34" charset="-122"/>
              </a:rPr>
              <a:t>股</a:t>
            </a:r>
            <a:endParaRPr lang="en-US" altLang="zh-CN" sz="2800" dirty="0">
              <a:solidFill>
                <a:srgbClr val="000000"/>
              </a:solidFill>
              <a:latin typeface="NJEINC+SimSun"/>
              <a:cs typeface="NJEINC+SimSun"/>
            </a:endParaRPr>
          </a:p>
          <a:p>
            <a:pPr marL="0" marR="0" indent="0">
              <a:lnSpc>
                <a:spcPts val="1055"/>
              </a:lnSpc>
              <a:spcBef>
                <a:spcPts val="0"/>
              </a:spcBef>
              <a:spcAft>
                <a:spcPts val="0"/>
              </a:spcAft>
              <a:buNone/>
            </a:pPr>
            <a:endParaRPr lang="zh-CN" altLang="en-US" sz="2800" dirty="0">
              <a:solidFill>
                <a:srgbClr val="000000"/>
              </a:solidFill>
              <a:latin typeface="NJEINC+SimSun"/>
              <a:cs typeface="NJEINC+SimSun"/>
            </a:endParaRPr>
          </a:p>
          <a:p>
            <a:pPr marL="0" indent="0">
              <a:buNone/>
            </a:pPr>
            <a:endParaRPr lang="zh-CN" altLang="en-US" sz="2800" dirty="0">
              <a:solidFill>
                <a:srgbClr val="000000"/>
              </a:solidFill>
              <a:latin typeface="NJEINC+SimSun"/>
              <a:cs typeface="NJEINC+SimSu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3234268" y="398463"/>
            <a:ext cx="698923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3600" b="1" dirty="0">
                <a:latin typeface="微软雅黑" panose="020B0503020204020204" pitchFamily="34" charset="-122"/>
                <a:ea typeface="微软雅黑" panose="020B0503020204020204" pitchFamily="34" charset="-122"/>
              </a:rPr>
              <a:t>一、筹资渠道与筹资方式 </a:t>
            </a:r>
            <a:endParaRPr lang="zh-CN" altLang="en-US" sz="3600" b="1" dirty="0">
              <a:latin typeface="微软雅黑" panose="020B0503020204020204" pitchFamily="34" charset="-122"/>
              <a:ea typeface="微软雅黑" panose="020B0503020204020204" pitchFamily="34" charset="-122"/>
            </a:endParaRPr>
          </a:p>
        </p:txBody>
      </p:sp>
      <p:sp>
        <p:nvSpPr>
          <p:cNvPr id="7171" name="Text Box 5"/>
          <p:cNvSpPr txBox="1">
            <a:spLocks noChangeArrowheads="1"/>
          </p:cNvSpPr>
          <p:nvPr/>
        </p:nvSpPr>
        <p:spPr bwMode="auto">
          <a:xfrm>
            <a:off x="937684" y="1581150"/>
            <a:ext cx="4699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2800" dirty="0">
                <a:solidFill>
                  <a:srgbClr val="000000"/>
                </a:solidFill>
                <a:latin typeface="微软雅黑" panose="020B0503020204020204" pitchFamily="34" charset="-122"/>
                <a:ea typeface="微软雅黑" panose="020B0503020204020204" pitchFamily="34" charset="-122"/>
              </a:rPr>
              <a:t>筹资活动是资金运动的起点。</a:t>
            </a:r>
            <a:endParaRPr lang="zh-CN" altLang="en-US" sz="2800" b="1" dirty="0">
              <a:solidFill>
                <a:srgbClr val="000000"/>
              </a:solidFill>
              <a:latin typeface="微软雅黑" panose="020B0503020204020204" pitchFamily="34" charset="-122"/>
              <a:ea typeface="微软雅黑" panose="020B0503020204020204" pitchFamily="34" charset="-122"/>
            </a:endParaRPr>
          </a:p>
        </p:txBody>
      </p:sp>
      <p:grpSp>
        <p:nvGrpSpPr>
          <p:cNvPr id="5" name="组合 4"/>
          <p:cNvGrpSpPr/>
          <p:nvPr/>
        </p:nvGrpSpPr>
        <p:grpSpPr bwMode="auto">
          <a:xfrm>
            <a:off x="3382433" y="1143000"/>
            <a:ext cx="5327651" cy="134938"/>
            <a:chOff x="5357217" y="1143000"/>
            <a:chExt cx="1490133" cy="101600"/>
          </a:xfrm>
        </p:grpSpPr>
        <p:cxnSp>
          <p:nvCxnSpPr>
            <p:cNvPr id="12"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31"/>
            <p:cNvCxnSpPr/>
            <p:nvPr/>
          </p:nvCxnSpPr>
          <p:spPr>
            <a:xfrm>
              <a:off x="5509368" y="1244600"/>
              <a:ext cx="1185831"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1"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3574C636-8F2F-4550-BD07-9FD8AAC048F5}"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
        <p:nvSpPr>
          <p:cNvPr id="11" name="流程图: 可选过程 10"/>
          <p:cNvSpPr/>
          <p:nvPr/>
        </p:nvSpPr>
        <p:spPr>
          <a:xfrm>
            <a:off x="5894918" y="2374901"/>
            <a:ext cx="2271183" cy="714375"/>
          </a:xfrm>
          <a:prstGeom prst="flowChartAlternate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200" noProof="1">
                <a:solidFill>
                  <a:schemeClr val="tx1"/>
                </a:solidFill>
                <a:latin typeface="微软雅黑" panose="020B0503020204020204" pitchFamily="34" charset="-122"/>
                <a:ea typeface="微软雅黑" panose="020B0503020204020204" pitchFamily="34" charset="-122"/>
              </a:rPr>
              <a:t>筹资活动</a:t>
            </a:r>
            <a:endParaRPr lang="zh-CN" altLang="en-US" sz="2200" noProof="1">
              <a:solidFill>
                <a:schemeClr val="tx1"/>
              </a:solidFill>
              <a:latin typeface="微软雅黑" panose="020B0503020204020204" pitchFamily="34" charset="-122"/>
              <a:ea typeface="微软雅黑" panose="020B0503020204020204" pitchFamily="34" charset="-122"/>
            </a:endParaRPr>
          </a:p>
        </p:txBody>
      </p:sp>
      <p:sp>
        <p:nvSpPr>
          <p:cNvPr id="14" name="流程图: 可选过程 13"/>
          <p:cNvSpPr/>
          <p:nvPr/>
        </p:nvSpPr>
        <p:spPr>
          <a:xfrm>
            <a:off x="7211485" y="3244851"/>
            <a:ext cx="2643716" cy="714375"/>
          </a:xfrm>
          <a:prstGeom prst="flowChartAlternateProcess">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200" noProof="1">
                <a:latin typeface="微软雅黑" panose="020B0503020204020204" pitchFamily="34" charset="-122"/>
                <a:ea typeface="微软雅黑" panose="020B0503020204020204" pitchFamily="34" charset="-122"/>
              </a:rPr>
              <a:t>项目投资</a:t>
            </a:r>
            <a:endParaRPr lang="zh-CN" altLang="en-US" sz="2200" noProof="1">
              <a:latin typeface="微软雅黑" panose="020B0503020204020204" pitchFamily="34" charset="-122"/>
              <a:ea typeface="微软雅黑" panose="020B0503020204020204" pitchFamily="34" charset="-122"/>
            </a:endParaRPr>
          </a:p>
        </p:txBody>
      </p:sp>
      <p:sp>
        <p:nvSpPr>
          <p:cNvPr id="15" name="流程图: 可选过程 14"/>
          <p:cNvSpPr/>
          <p:nvPr/>
        </p:nvSpPr>
        <p:spPr>
          <a:xfrm>
            <a:off x="8616951" y="4181476"/>
            <a:ext cx="2015067" cy="714375"/>
          </a:xfrm>
          <a:prstGeom prst="flowChartAlternateProcess">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200" noProof="1">
                <a:latin typeface="微软雅黑" panose="020B0503020204020204" pitchFamily="34" charset="-122"/>
                <a:ea typeface="微软雅黑" panose="020B0503020204020204" pitchFamily="34" charset="-122"/>
              </a:rPr>
              <a:t>营运资金管理</a:t>
            </a:r>
            <a:endParaRPr lang="zh-CN" altLang="en-US" sz="2200" noProof="1">
              <a:latin typeface="微软雅黑" panose="020B0503020204020204" pitchFamily="34" charset="-122"/>
              <a:ea typeface="微软雅黑" panose="020B0503020204020204" pitchFamily="34" charset="-122"/>
            </a:endParaRPr>
          </a:p>
        </p:txBody>
      </p:sp>
      <p:sp>
        <p:nvSpPr>
          <p:cNvPr id="16" name="流程图: 可选过程 15"/>
          <p:cNvSpPr/>
          <p:nvPr/>
        </p:nvSpPr>
        <p:spPr>
          <a:xfrm>
            <a:off x="9859434" y="5064126"/>
            <a:ext cx="2332567" cy="714375"/>
          </a:xfrm>
          <a:prstGeom prst="flowChartAlternateProcess">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200" noProof="1">
                <a:latin typeface="微软雅黑" panose="020B0503020204020204" pitchFamily="34" charset="-122"/>
                <a:ea typeface="微软雅黑" panose="020B0503020204020204" pitchFamily="34" charset="-122"/>
              </a:rPr>
              <a:t>收益分配</a:t>
            </a:r>
            <a:endParaRPr lang="zh-CN" altLang="en-US" sz="2200" noProof="1">
              <a:latin typeface="微软雅黑" panose="020B0503020204020204" pitchFamily="34" charset="-122"/>
              <a:ea typeface="微软雅黑" panose="020B0503020204020204" pitchFamily="34" charset="-122"/>
            </a:endParaRPr>
          </a:p>
        </p:txBody>
      </p:sp>
      <p:sp>
        <p:nvSpPr>
          <p:cNvPr id="17" name="直角上箭头 16"/>
          <p:cNvSpPr/>
          <p:nvPr/>
        </p:nvSpPr>
        <p:spPr>
          <a:xfrm rot="5400000">
            <a:off x="6652419" y="3057791"/>
            <a:ext cx="550863" cy="575733"/>
          </a:xfrm>
          <a:prstGeom prst="ben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
        <p:nvSpPr>
          <p:cNvPr id="18" name="直角上箭头 17"/>
          <p:cNvSpPr/>
          <p:nvPr/>
        </p:nvSpPr>
        <p:spPr>
          <a:xfrm rot="5400000">
            <a:off x="7979569" y="4003411"/>
            <a:ext cx="550862" cy="567267"/>
          </a:xfrm>
          <a:prstGeom prst="ben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sp>
        <p:nvSpPr>
          <p:cNvPr id="19" name="直角上箭头 18"/>
          <p:cNvSpPr/>
          <p:nvPr/>
        </p:nvSpPr>
        <p:spPr>
          <a:xfrm rot="5400000">
            <a:off x="9292961" y="4905111"/>
            <a:ext cx="550862" cy="573616"/>
          </a:xfrm>
          <a:prstGeom prst="ben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endParaRPr lang="zh-CN" altLang="en-US" noProof="1"/>
          </a:p>
        </p:txBody>
      </p:sp>
      <p:pic>
        <p:nvPicPr>
          <p:cNvPr id="6157"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214968" y="2852739"/>
            <a:ext cx="4347633"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 calcmode="lin" valueType="num">
                                      <p:cBhvr>
                                        <p:cTn id="7" dur="1" fill="hold"/>
                                        <p:tgtEl>
                                          <p:spTgt spid="7171"/>
                                        </p:tgtEl>
                                      </p:cBhvr>
                                    </p:anim>
                                  </p:childTnLst>
                                </p:cTn>
                              </p:par>
                            </p:childTnLst>
                          </p:cTn>
                        </p:par>
                        <p:par>
                          <p:cTn id="8" fill="hold">
                            <p:stCondLst>
                              <p:cond delay="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ppt_x</p:attrName>
                                        </p:attrNameLst>
                                      </p:cBhvr>
                                      <p:tavLst>
                                        <p:tav tm="0">
                                          <p:val>
                                            <p:strVal val="0-#ppt_w/2"/>
                                          </p:val>
                                        </p:tav>
                                        <p:tav tm="100000">
                                          <p:val>
                                            <p:strVal val="#ppt_x"/>
                                          </p:val>
                                        </p:tav>
                                      </p:tavLst>
                                    </p:anim>
                                    <p:anim calcmode="lin" valueType="num">
                                      <p:cBhvr>
                                        <p:cTn id="17"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1"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ppt_x</p:attrName>
                                        </p:attrNameLst>
                                      </p:cBhvr>
                                      <p:tavLst>
                                        <p:tav tm="0">
                                          <p:val>
                                            <p:strVal val="0-#ppt_w/2"/>
                                          </p:val>
                                        </p:tav>
                                        <p:tav tm="100000">
                                          <p:val>
                                            <p:strVal val="#ppt_x"/>
                                          </p:val>
                                        </p:tav>
                                      </p:tavLst>
                                    </p:anim>
                                    <p:anim calcmode="lin" valueType="num">
                                      <p:cBhvr>
                                        <p:cTn id="2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left)">
                                      <p:cBhvr>
                                        <p:cTn id="33" dur="5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p:cTn id="38" dur="500" fill="hold"/>
                                        <p:tgtEl>
                                          <p:spTgt spid="15"/>
                                        </p:tgtEl>
                                        <p:attrNameLst>
                                          <p:attrName>ppt_x</p:attrName>
                                        </p:attrNameLst>
                                      </p:cBhvr>
                                      <p:tavLst>
                                        <p:tav tm="0">
                                          <p:val>
                                            <p:strVal val="0-#ppt_w/2"/>
                                          </p:val>
                                        </p:tav>
                                        <p:tav tm="100000">
                                          <p:val>
                                            <p:strVal val="#ppt_x"/>
                                          </p:val>
                                        </p:tav>
                                      </p:tavLst>
                                    </p:anim>
                                    <p:anim calcmode="lin" valueType="num">
                                      <p:cBhvr>
                                        <p:cTn id="39"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wipe(left)">
                                      <p:cBhvr>
                                        <p:cTn id="44" dur="50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p:cTn id="49" dur="500" fill="hold"/>
                                        <p:tgtEl>
                                          <p:spTgt spid="16"/>
                                        </p:tgtEl>
                                        <p:attrNameLst>
                                          <p:attrName>ppt_x</p:attrName>
                                        </p:attrNameLst>
                                      </p:cBhvr>
                                      <p:tavLst>
                                        <p:tav tm="0">
                                          <p:val>
                                            <p:strVal val="0-#ppt_w/2"/>
                                          </p:val>
                                        </p:tav>
                                        <p:tav tm="100000">
                                          <p:val>
                                            <p:strVal val="#ppt_x"/>
                                          </p:val>
                                        </p:tav>
                                      </p:tavLst>
                                    </p:anim>
                                    <p:anim calcmode="lin" valueType="num">
                                      <p:cBhvr>
                                        <p:cTn id="50"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11" grpId="0" bldLvl="0" animBg="1"/>
      <p:bldP spid="14" grpId="0" bldLvl="0" animBg="1"/>
      <p:bldP spid="15" grpId="0" bldLvl="0" animBg="1"/>
      <p:bldP spid="16" grpId="0" bldLvl="0" animBg="1"/>
      <p:bldP spid="17" grpId="0" animBg="1"/>
      <p:bldP spid="17" grpId="1" bldLvl="0" animBg="1"/>
      <p:bldP spid="18" grpId="0" bldLvl="0" animBg="1"/>
      <p:bldP spid="19"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a:spLocks noChangeArrowheads="1"/>
          </p:cNvSpPr>
          <p:nvPr/>
        </p:nvSpPr>
        <p:spPr bwMode="auto">
          <a:xfrm>
            <a:off x="692151" y="2195514"/>
            <a:ext cx="2241549" cy="492125"/>
          </a:xfrm>
          <a:prstGeom prst="rect">
            <a:avLst/>
          </a:prstGeom>
          <a:gradFill rotWithShape="0">
            <a:gsLst>
              <a:gs pos="0">
                <a:srgbClr val="D4ECB7"/>
              </a:gs>
              <a:gs pos="62000">
                <a:srgbClr val="D4ECB7"/>
              </a:gs>
              <a:gs pos="100000">
                <a:srgbClr val="0B6E38"/>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优点</a:t>
            </a:r>
            <a:endParaRPr lang="zh-CN" altLang="en-US" sz="2600" b="1">
              <a:latin typeface="微软雅黑" panose="020B0503020204020204" pitchFamily="34" charset="-122"/>
              <a:ea typeface="微软雅黑" panose="020B0503020204020204" pitchFamily="34" charset="-122"/>
            </a:endParaRPr>
          </a:p>
        </p:txBody>
      </p:sp>
      <p:sp>
        <p:nvSpPr>
          <p:cNvPr id="5" name="文本框 4"/>
          <p:cNvSpPr txBox="1">
            <a:spLocks noChangeArrowheads="1"/>
          </p:cNvSpPr>
          <p:nvPr/>
        </p:nvSpPr>
        <p:spPr bwMode="auto">
          <a:xfrm>
            <a:off x="660400" y="4462464"/>
            <a:ext cx="2203451" cy="492125"/>
          </a:xfrm>
          <a:prstGeom prst="rect">
            <a:avLst/>
          </a:prstGeom>
          <a:gradFill rotWithShape="0">
            <a:gsLst>
              <a:gs pos="0">
                <a:srgbClr val="FBFB11"/>
              </a:gs>
              <a:gs pos="60001">
                <a:srgbClr val="FBFB11"/>
              </a:gs>
              <a:gs pos="100000">
                <a:srgbClr val="838309"/>
              </a:gs>
            </a:gsLst>
            <a:lin ang="5400000"/>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600" b="1">
                <a:latin typeface="微软雅黑" panose="020B0503020204020204" pitchFamily="34" charset="-122"/>
                <a:ea typeface="微软雅黑" panose="020B0503020204020204" pitchFamily="34" charset="-122"/>
              </a:rPr>
              <a:t>缺点</a:t>
            </a:r>
            <a:endParaRPr lang="zh-CN" altLang="en-US" sz="2600" b="1">
              <a:latin typeface="微软雅黑" panose="020B0503020204020204" pitchFamily="34" charset="-122"/>
              <a:ea typeface="微软雅黑" panose="020B0503020204020204" pitchFamily="34" charset="-122"/>
            </a:endParaRPr>
          </a:p>
        </p:txBody>
      </p:sp>
      <p:sp>
        <p:nvSpPr>
          <p:cNvPr id="6" name="文本框 5"/>
          <p:cNvSpPr txBox="1">
            <a:spLocks noChangeArrowheads="1"/>
          </p:cNvSpPr>
          <p:nvPr/>
        </p:nvSpPr>
        <p:spPr bwMode="auto">
          <a:xfrm>
            <a:off x="3022600" y="1857376"/>
            <a:ext cx="5113867" cy="461963"/>
          </a:xfrm>
          <a:prstGeom prst="rect">
            <a:avLst/>
          </a:prstGeom>
          <a:noFill/>
          <a:ln w="12700">
            <a:solidFill>
              <a:srgbClr val="41719C"/>
            </a:solidFill>
            <a:rou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rPr>
              <a:t>丰富资本市场的投资结构。</a:t>
            </a:r>
            <a:endParaRPr lang="zh-CN" altLang="en-US" sz="2400">
              <a:latin typeface="微软雅黑" panose="020B0503020204020204" pitchFamily="34" charset="-122"/>
              <a:ea typeface="微软雅黑" panose="020B0503020204020204" pitchFamily="34" charset="-122"/>
            </a:endParaRPr>
          </a:p>
        </p:txBody>
      </p:sp>
      <p:sp>
        <p:nvSpPr>
          <p:cNvPr id="11" name="文本框 10"/>
          <p:cNvSpPr txBox="1">
            <a:spLocks noChangeArrowheads="1"/>
          </p:cNvSpPr>
          <p:nvPr/>
        </p:nvSpPr>
        <p:spPr bwMode="auto">
          <a:xfrm>
            <a:off x="3022600" y="2471738"/>
            <a:ext cx="5715000" cy="461962"/>
          </a:xfrm>
          <a:prstGeom prst="rect">
            <a:avLst/>
          </a:prstGeom>
          <a:noFill/>
          <a:ln w="12700">
            <a:solidFill>
              <a:srgbClr val="92D05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rPr>
              <a:t>有助于调整股份公司资本结构。</a:t>
            </a:r>
            <a:endParaRPr lang="zh-CN" altLang="en-US" sz="2400">
              <a:latin typeface="微软雅黑" panose="020B0503020204020204" pitchFamily="34" charset="-122"/>
              <a:ea typeface="微软雅黑" panose="020B0503020204020204" pitchFamily="34" charset="-122"/>
            </a:endParaRPr>
          </a:p>
        </p:txBody>
      </p:sp>
      <p:sp>
        <p:nvSpPr>
          <p:cNvPr id="12" name="文本框 11"/>
          <p:cNvSpPr txBox="1">
            <a:spLocks noChangeArrowheads="1"/>
          </p:cNvSpPr>
          <p:nvPr/>
        </p:nvSpPr>
        <p:spPr bwMode="auto">
          <a:xfrm>
            <a:off x="3022600" y="3033713"/>
            <a:ext cx="5437717" cy="461962"/>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dirty="0">
                <a:latin typeface="微软雅黑" panose="020B0503020204020204" pitchFamily="34" charset="-122"/>
                <a:ea typeface="微软雅黑" panose="020B0503020204020204" pitchFamily="34" charset="-122"/>
                <a:sym typeface="宋体" panose="02010600030101010101" pitchFamily="2" charset="-122"/>
              </a:rPr>
              <a:t>保障普通股收益和控制权。</a:t>
            </a:r>
            <a:endParaRPr lang="zh-CN" altLang="en-US" sz="2400" dirty="0">
              <a:latin typeface="微软雅黑" panose="020B0503020204020204" pitchFamily="34" charset="-122"/>
              <a:ea typeface="微软雅黑" panose="020B0503020204020204" pitchFamily="34" charset="-122"/>
            </a:endParaRPr>
          </a:p>
        </p:txBody>
      </p:sp>
      <p:sp>
        <p:nvSpPr>
          <p:cNvPr id="15" name="文本框 14"/>
          <p:cNvSpPr txBox="1">
            <a:spLocks noChangeArrowheads="1"/>
          </p:cNvSpPr>
          <p:nvPr/>
        </p:nvSpPr>
        <p:spPr bwMode="auto">
          <a:xfrm>
            <a:off x="3071284" y="4581526"/>
            <a:ext cx="5520267" cy="461665"/>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dirty="0">
                <a:latin typeface="微软雅黑" panose="020B0503020204020204" pitchFamily="34" charset="-122"/>
                <a:ea typeface="微软雅黑" panose="020B0503020204020204" pitchFamily="34" charset="-122"/>
              </a:rPr>
              <a:t>可能给股份公司带来一定的财务压力。</a:t>
            </a:r>
            <a:endParaRPr lang="zh-CN" altLang="en-US" sz="2400" dirty="0">
              <a:latin typeface="微软雅黑" panose="020B0503020204020204" pitchFamily="34" charset="-122"/>
              <a:ea typeface="微软雅黑" panose="020B0503020204020204" pitchFamily="34" charset="-122"/>
            </a:endParaRPr>
          </a:p>
        </p:txBody>
      </p:sp>
      <p:sp>
        <p:nvSpPr>
          <p:cNvPr id="16" name="Text Box 4"/>
          <p:cNvSpPr txBox="1">
            <a:spLocks noChangeArrowheads="1"/>
          </p:cNvSpPr>
          <p:nvPr/>
        </p:nvSpPr>
        <p:spPr bwMode="auto">
          <a:xfrm>
            <a:off x="3685117" y="188913"/>
            <a:ext cx="3016222" cy="677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600" dirty="0">
                <a:latin typeface="微软雅黑" panose="020B0503020204020204" pitchFamily="34" charset="-122"/>
                <a:ea typeface="微软雅黑" panose="020B0503020204020204" pitchFamily="34" charset="-122"/>
                <a:sym typeface="微软雅黑" panose="020B0503020204020204" pitchFamily="34" charset="-122"/>
              </a:rPr>
              <a:t>（三）优先股</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Line 6"/>
          <p:cNvSpPr>
            <a:spLocks noChangeShapeType="1"/>
          </p:cNvSpPr>
          <p:nvPr/>
        </p:nvSpPr>
        <p:spPr bwMode="auto">
          <a:xfrm>
            <a:off x="0" y="417513"/>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8" name="Line 7"/>
          <p:cNvSpPr>
            <a:spLocks noChangeShapeType="1"/>
          </p:cNvSpPr>
          <p:nvPr/>
        </p:nvSpPr>
        <p:spPr bwMode="auto">
          <a:xfrm flipV="1">
            <a:off x="8136467" y="390525"/>
            <a:ext cx="34205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20" name="内容占位符 2"/>
          <p:cNvSpPr>
            <a:spLocks noGrp="1"/>
          </p:cNvSpPr>
          <p:nvPr>
            <p:ph idx="1"/>
          </p:nvPr>
        </p:nvSpPr>
        <p:spPr>
          <a:xfrm>
            <a:off x="658284" y="957263"/>
            <a:ext cx="10725149" cy="1092200"/>
          </a:xfrm>
        </p:spPr>
        <p:txBody>
          <a:bodyPr/>
          <a:lstStyle/>
          <a:p>
            <a:pPr>
              <a:buFont typeface="Arial" panose="020B0604020202020204" pitchFamily="34" charset="0"/>
              <a:buNone/>
            </a:pPr>
            <a:r>
              <a:rPr lang="zh-CN" altLang="en-US" sz="2400" dirty="0">
                <a:latin typeface="微软雅黑" panose="020B0503020204020204" pitchFamily="34" charset="-122"/>
                <a:ea typeface="微软雅黑" panose="020B0503020204020204" pitchFamily="34" charset="-122"/>
                <a:sym typeface="宋体" panose="02010600030101010101" pitchFamily="2" charset="-122"/>
              </a:rPr>
              <a:t>具有优先股利，优先分配利润和享有剩余财产清偿的权利；在参与公司决策管</a:t>
            </a:r>
            <a:endParaRPr lang="en-US" altLang="zh-CN" sz="2400" dirty="0">
              <a:latin typeface="微软雅黑" panose="020B0503020204020204" pitchFamily="34" charset="-122"/>
              <a:ea typeface="微软雅黑" panose="020B0503020204020204" pitchFamily="34" charset="-122"/>
              <a:sym typeface="宋体" panose="02010600030101010101" pitchFamily="2" charset="-122"/>
            </a:endParaRPr>
          </a:p>
          <a:p>
            <a:pPr>
              <a:buFont typeface="Arial" panose="020B0604020202020204" pitchFamily="34" charset="0"/>
              <a:buNone/>
            </a:pPr>
            <a:r>
              <a:rPr lang="zh-CN" altLang="en-US" sz="2400" dirty="0">
                <a:latin typeface="微软雅黑" panose="020B0503020204020204" pitchFamily="34" charset="-122"/>
                <a:ea typeface="微软雅黑" panose="020B0503020204020204" pitchFamily="34" charset="-122"/>
                <a:sym typeface="宋体" panose="02010600030101010101" pitchFamily="2" charset="-122"/>
              </a:rPr>
              <a:t>理方面，优先股的权利受到限制。</a:t>
            </a:r>
            <a:endParaRPr lang="zh-CN" altLang="en-US" sz="2400" dirty="0">
              <a:latin typeface="微软雅黑" panose="020B0503020204020204" pitchFamily="34" charset="-122"/>
              <a:ea typeface="微软雅黑" panose="020B0503020204020204" pitchFamily="34" charset="-122"/>
              <a:sym typeface="宋体" panose="02010600030101010101" pitchFamily="2" charset="-122"/>
            </a:endParaRPr>
          </a:p>
        </p:txBody>
      </p:sp>
      <p:sp>
        <p:nvSpPr>
          <p:cNvPr id="31756" name="灯片编号占位符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fld id="{249A66A0-192E-49A6-AF3A-A8FD49BFA331}" type="slidenum">
              <a:rPr lang="en-US" altLang="zh-CN" smtClean="0"/>
            </a:fld>
            <a:endParaRPr lang="en-US" altLang="zh-CN"/>
          </a:p>
        </p:txBody>
      </p:sp>
      <p:sp>
        <p:nvSpPr>
          <p:cNvPr id="22" name="Freeform 7"/>
          <p:cNvSpPr>
            <a:spLocks noChangeArrowheads="1"/>
          </p:cNvSpPr>
          <p:nvPr/>
        </p:nvSpPr>
        <p:spPr bwMode="auto">
          <a:xfrm>
            <a:off x="8976784" y="3495675"/>
            <a:ext cx="2887133" cy="2921000"/>
          </a:xfrm>
          <a:custGeom>
            <a:avLst/>
            <a:gdLst>
              <a:gd name="T0" fmla="*/ 0 w 4367"/>
              <a:gd name="T1" fmla="*/ 0 h 6013"/>
              <a:gd name="T2" fmla="*/ 0 w 4367"/>
              <a:gd name="T3" fmla="*/ 0 h 6013"/>
              <a:gd name="T4" fmla="*/ 0 w 4367"/>
              <a:gd name="T5" fmla="*/ 0 h 6013"/>
              <a:gd name="T6" fmla="*/ 0 w 4367"/>
              <a:gd name="T7" fmla="*/ 0 h 6013"/>
              <a:gd name="T8" fmla="*/ 0 w 4367"/>
              <a:gd name="T9" fmla="*/ 0 h 6013"/>
              <a:gd name="T10" fmla="*/ 0 w 4367"/>
              <a:gd name="T11" fmla="*/ 0 h 6013"/>
              <a:gd name="T12" fmla="*/ 0 w 4367"/>
              <a:gd name="T13" fmla="*/ 0 h 6013"/>
              <a:gd name="T14" fmla="*/ 0 w 4367"/>
              <a:gd name="T15" fmla="*/ 0 h 6013"/>
              <a:gd name="T16" fmla="*/ 0 w 4367"/>
              <a:gd name="T17" fmla="*/ 0 h 6013"/>
              <a:gd name="T18" fmla="*/ 0 w 4367"/>
              <a:gd name="T19" fmla="*/ 0 h 6013"/>
              <a:gd name="T20" fmla="*/ 0 w 4367"/>
              <a:gd name="T21" fmla="*/ 0 h 6013"/>
              <a:gd name="T22" fmla="*/ 0 w 4367"/>
              <a:gd name="T23" fmla="*/ 0 h 601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367"/>
              <a:gd name="T37" fmla="*/ 0 h 6013"/>
              <a:gd name="T38" fmla="*/ 4367 w 4367"/>
              <a:gd name="T39" fmla="*/ 6013 h 601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367" h="6013">
                <a:moveTo>
                  <a:pt x="222" y="0"/>
                </a:moveTo>
                <a:lnTo>
                  <a:pt x="4146" y="0"/>
                </a:lnTo>
                <a:cubicBezTo>
                  <a:pt x="4267" y="0"/>
                  <a:pt x="4367" y="100"/>
                  <a:pt x="4367" y="222"/>
                </a:cubicBezTo>
                <a:lnTo>
                  <a:pt x="4367" y="5791"/>
                </a:lnTo>
                <a:cubicBezTo>
                  <a:pt x="4367" y="5913"/>
                  <a:pt x="4267" y="6013"/>
                  <a:pt x="4146" y="6013"/>
                </a:cubicBezTo>
                <a:lnTo>
                  <a:pt x="3730" y="6013"/>
                </a:lnTo>
                <a:lnTo>
                  <a:pt x="3533" y="5672"/>
                </a:lnTo>
                <a:lnTo>
                  <a:pt x="3337" y="6013"/>
                </a:lnTo>
                <a:lnTo>
                  <a:pt x="222" y="6013"/>
                </a:lnTo>
                <a:cubicBezTo>
                  <a:pt x="100" y="6013"/>
                  <a:pt x="0" y="5913"/>
                  <a:pt x="0" y="5791"/>
                </a:cubicBezTo>
                <a:lnTo>
                  <a:pt x="0" y="222"/>
                </a:lnTo>
                <a:cubicBezTo>
                  <a:pt x="0" y="100"/>
                  <a:pt x="100" y="0"/>
                  <a:pt x="222" y="0"/>
                </a:cubicBezTo>
                <a:close/>
              </a:path>
            </a:pathLst>
          </a:custGeom>
          <a:blipFill dpi="0" rotWithShape="1">
            <a:blip r:embed="rId1"/>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2" name="文本框 1"/>
          <p:cNvSpPr txBox="1">
            <a:spLocks noChangeArrowheads="1"/>
          </p:cNvSpPr>
          <p:nvPr/>
        </p:nvSpPr>
        <p:spPr bwMode="auto">
          <a:xfrm>
            <a:off x="3071284" y="3876676"/>
            <a:ext cx="5520267" cy="461963"/>
          </a:xfrm>
          <a:prstGeom prst="rect">
            <a:avLst/>
          </a:prstGeom>
          <a:noFill/>
          <a:ln w="12700">
            <a:solidFill>
              <a:srgbClr val="FF0000"/>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400">
                <a:latin typeface="微软雅黑" panose="020B0503020204020204" pitchFamily="34" charset="-122"/>
                <a:ea typeface="微软雅黑" panose="020B0503020204020204" pitchFamily="34" charset="-122"/>
                <a:sym typeface="宋体" panose="02010600030101010101" pitchFamily="2" charset="-122"/>
              </a:rPr>
              <a:t>有利于降低公司的财务风险。</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grpId="0" nodeType="after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ppt_x</p:attrName>
                                        </p:attrNameLst>
                                      </p:cBhvr>
                                      <p:tavLst>
                                        <p:tav tm="0">
                                          <p:val>
                                            <p:strVal val="1+#ppt_w/2"/>
                                          </p:val>
                                        </p:tav>
                                        <p:tav tm="100000">
                                          <p:val>
                                            <p:strVal val="#ppt_x"/>
                                          </p:val>
                                        </p:tav>
                                      </p:tavLst>
                                    </p:anim>
                                    <p:anim calcmode="lin" valueType="num">
                                      <p:cBhvr>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ppt_x</p:attrName>
                                        </p:attrNameLst>
                                      </p:cBhvr>
                                      <p:tavLst>
                                        <p:tav tm="0">
                                          <p:val>
                                            <p:strVal val="0-#ppt_w/2"/>
                                          </p:val>
                                        </p:tav>
                                        <p:tav tm="100000">
                                          <p:val>
                                            <p:strVal val="#ppt_x"/>
                                          </p:val>
                                        </p:tav>
                                      </p:tavLst>
                                    </p:anim>
                                    <p:anim calcmode="lin" valueType="num">
                                      <p:cBhvr>
                                        <p:cTn id="20"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0">
                                            <p:txEl>
                                              <p:pRg st="0" end="0"/>
                                            </p:txEl>
                                          </p:spTgt>
                                        </p:tgtEl>
                                        <p:attrNameLst>
                                          <p:attrName>style.visibility</p:attrName>
                                        </p:attrNameLst>
                                      </p:cBhvr>
                                      <p:to>
                                        <p:strVal val="visible"/>
                                      </p:to>
                                    </p:set>
                                    <p:animEffect transition="in" filter="wipe(up)">
                                      <p:cBhvr>
                                        <p:cTn id="25" dur="500"/>
                                        <p:tgtEl>
                                          <p:spTgt spid="20">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20">
                                            <p:txEl>
                                              <p:pRg st="1" end="1"/>
                                            </p:txEl>
                                          </p:spTgt>
                                        </p:tgtEl>
                                        <p:attrNameLst>
                                          <p:attrName>style.visibility</p:attrName>
                                        </p:attrNameLst>
                                      </p:cBhvr>
                                      <p:to>
                                        <p:strVal val="visible"/>
                                      </p:to>
                                    </p:set>
                                    <p:animEffect transition="in" filter="wipe(up)">
                                      <p:cBhvr>
                                        <p:cTn id="30" dur="500"/>
                                        <p:tgtEl>
                                          <p:spTgt spid="20">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ppt_x</p:attrName>
                                        </p:attrNameLst>
                                      </p:cBhvr>
                                      <p:tavLst>
                                        <p:tav tm="0">
                                          <p:val>
                                            <p:strVal val="0-#ppt_w/2"/>
                                          </p:val>
                                        </p:tav>
                                        <p:tav tm="100000">
                                          <p:val>
                                            <p:strVal val="#ppt_x"/>
                                          </p:val>
                                        </p:tav>
                                      </p:tavLst>
                                    </p:anim>
                                    <p:anim calcmode="lin" valueType="num">
                                      <p:cBhvr>
                                        <p:cTn id="36"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 calcmode="lin" valueType="num">
                                      <p:cBhvr>
                                        <p:cTn id="41" dur="500" fill="hold"/>
                                        <p:tgtEl>
                                          <p:spTgt spid="6"/>
                                        </p:tgtEl>
                                        <p:attrNameLst>
                                          <p:attrName>ppt_x</p:attrName>
                                        </p:attrNameLst>
                                      </p:cBhvr>
                                      <p:tavLst>
                                        <p:tav tm="0">
                                          <p:val>
                                            <p:strVal val="#ppt_x"/>
                                          </p:val>
                                        </p:tav>
                                        <p:tav tm="100000">
                                          <p:val>
                                            <p:strVal val="#ppt_x"/>
                                          </p:val>
                                        </p:tav>
                                      </p:tavLst>
                                    </p:anim>
                                    <p:anim calcmode="lin" valueType="num">
                                      <p:cBhvr>
                                        <p:cTn id="4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ppt_x</p:attrName>
                                        </p:attrNameLst>
                                      </p:cBhvr>
                                      <p:tavLst>
                                        <p:tav tm="0">
                                          <p:val>
                                            <p:strVal val="#ppt_x"/>
                                          </p:val>
                                        </p:tav>
                                        <p:tav tm="100000">
                                          <p:val>
                                            <p:strVal val="#ppt_x"/>
                                          </p:val>
                                        </p:tav>
                                      </p:tavLst>
                                    </p:anim>
                                    <p:anim calcmode="lin" valueType="num">
                                      <p:cBhvr>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ppt_x</p:attrName>
                                        </p:attrNameLst>
                                      </p:cBhvr>
                                      <p:tavLst>
                                        <p:tav tm="0">
                                          <p:val>
                                            <p:strVal val="#ppt_x"/>
                                          </p:val>
                                        </p:tav>
                                        <p:tav tm="100000">
                                          <p:val>
                                            <p:strVal val="#ppt_x"/>
                                          </p:val>
                                        </p:tav>
                                      </p:tavLst>
                                    </p:anim>
                                    <p:anim calcmode="lin" valueType="num">
                                      <p:cBhvr>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anim calcmode="lin" valueType="num">
                                      <p:cBhvr>
                                        <p:cTn id="59" dur="500" fill="hold"/>
                                        <p:tgtEl>
                                          <p:spTgt spid="2"/>
                                        </p:tgtEl>
                                        <p:attrNameLst>
                                          <p:attrName>ppt_x</p:attrName>
                                        </p:attrNameLst>
                                      </p:cBhvr>
                                      <p:tavLst>
                                        <p:tav tm="0">
                                          <p:val>
                                            <p:strVal val="#ppt_x"/>
                                          </p:val>
                                        </p:tav>
                                        <p:tav tm="100000">
                                          <p:val>
                                            <p:strVal val="#ppt_x"/>
                                          </p:val>
                                        </p:tav>
                                      </p:tavLst>
                                    </p:anim>
                                    <p:anim calcmode="lin" valueType="num">
                                      <p:cBhvr>
                                        <p:cTn id="6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 calcmode="lin" valueType="num">
                                      <p:cBhvr>
                                        <p:cTn id="65" dur="500" fill="hold"/>
                                        <p:tgtEl>
                                          <p:spTgt spid="5"/>
                                        </p:tgtEl>
                                        <p:attrNameLst>
                                          <p:attrName>ppt_x</p:attrName>
                                        </p:attrNameLst>
                                      </p:cBhvr>
                                      <p:tavLst>
                                        <p:tav tm="0">
                                          <p:val>
                                            <p:strVal val="0-#ppt_w/2"/>
                                          </p:val>
                                        </p:tav>
                                        <p:tav tm="100000">
                                          <p:val>
                                            <p:strVal val="#ppt_x"/>
                                          </p:val>
                                        </p:tav>
                                      </p:tavLst>
                                    </p:anim>
                                    <p:anim calcmode="lin" valueType="num">
                                      <p:cBhvr>
                                        <p:cTn id="6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p:cTn id="71" dur="500" fill="hold"/>
                                        <p:tgtEl>
                                          <p:spTgt spid="15"/>
                                        </p:tgtEl>
                                        <p:attrNameLst>
                                          <p:attrName>ppt_x</p:attrName>
                                        </p:attrNameLst>
                                      </p:cBhvr>
                                      <p:tavLst>
                                        <p:tav tm="0">
                                          <p:val>
                                            <p:strVal val="#ppt_x"/>
                                          </p:val>
                                        </p:tav>
                                        <p:tav tm="100000">
                                          <p:val>
                                            <p:strVal val="#ppt_x"/>
                                          </p:val>
                                        </p:tav>
                                      </p:tavLst>
                                    </p:anim>
                                    <p:anim calcmode="lin" valueType="num">
                                      <p:cBhvr>
                                        <p:cTn id="72" dur="500" fill="hold"/>
                                        <p:tgtEl>
                                          <p:spTgt spid="15"/>
                                        </p:tgtEl>
                                        <p:attrNameLst>
                                          <p:attrName>ppt_y</p:attrName>
                                        </p:attrNameLst>
                                      </p:cBhvr>
                                      <p:tavLst>
                                        <p:tav tm="0">
                                          <p:val>
                                            <p:strVal val="1+#ppt_h/2"/>
                                          </p:val>
                                        </p:tav>
                                        <p:tav tm="100000">
                                          <p:val>
                                            <p:strVal val="#ppt_y"/>
                                          </p:val>
                                        </p:tav>
                                      </p:tavLst>
                                    </p:anim>
                                  </p:childTnLst>
                                </p:cTn>
                              </p:par>
                              <p:par>
                                <p:cTn id="73" presetID="47" presetClass="entr" presetSubtype="0" fill="hold" grpId="0" nodeType="withEffect">
                                  <p:stCondLst>
                                    <p:cond delay="400"/>
                                  </p:stCondLst>
                                  <p:childTnLst>
                                    <p:set>
                                      <p:cBhvr>
                                        <p:cTn id="74" dur="1" fill="hold">
                                          <p:stCondLst>
                                            <p:cond delay="0"/>
                                          </p:stCondLst>
                                        </p:cTn>
                                        <p:tgtEl>
                                          <p:spTgt spid="22"/>
                                        </p:tgtEl>
                                        <p:attrNameLst>
                                          <p:attrName>style.visibility</p:attrName>
                                        </p:attrNameLst>
                                      </p:cBhvr>
                                      <p:to>
                                        <p:strVal val="visible"/>
                                      </p:to>
                                    </p:set>
                                    <p:animEffect transition="in" filter="fade">
                                      <p:cBhvr>
                                        <p:cTn id="75" dur="1000"/>
                                        <p:tgtEl>
                                          <p:spTgt spid="22"/>
                                        </p:tgtEl>
                                      </p:cBhvr>
                                    </p:animEffect>
                                    <p:anim calcmode="lin" valueType="num">
                                      <p:cBhvr>
                                        <p:cTn id="76" dur="1000" fill="hold"/>
                                        <p:tgtEl>
                                          <p:spTgt spid="22"/>
                                        </p:tgtEl>
                                        <p:attrNameLst>
                                          <p:attrName>ppt_x</p:attrName>
                                        </p:attrNameLst>
                                      </p:cBhvr>
                                      <p:tavLst>
                                        <p:tav tm="0">
                                          <p:val>
                                            <p:strVal val="#ppt_x"/>
                                          </p:val>
                                        </p:tav>
                                        <p:tav tm="100000">
                                          <p:val>
                                            <p:strVal val="#ppt_x"/>
                                          </p:val>
                                        </p:tav>
                                      </p:tavLst>
                                    </p:anim>
                                    <p:anim calcmode="lin" valueType="num">
                                      <p:cBhvr>
                                        <p:cTn id="7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11" grpId="0" bldLvl="0" animBg="1"/>
      <p:bldP spid="12" grpId="0" bldLvl="0" animBg="1"/>
      <p:bldP spid="15" grpId="0" bldLvl="0" animBg="1"/>
      <p:bldP spid="16" grpId="0" bldLvl="0" animBg="1"/>
      <p:bldP spid="17" grpId="0" animBg="1"/>
      <p:bldP spid="18" grpId="0" animBg="1"/>
      <p:bldP spid="20" grpId="0" build="p"/>
      <p:bldP spid="22" grpId="0" animBg="1"/>
      <p:bldP spid="2" grpId="0" bldLvl="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4400" dirty="0">
                <a:latin typeface="微软雅黑" panose="020B0503020204020204" pitchFamily="34" charset="-122"/>
                <a:ea typeface="微软雅黑" panose="020B0503020204020204" pitchFamily="34" charset="-122"/>
                <a:sym typeface="微软雅黑" panose="020B0503020204020204" pitchFamily="34" charset="-122"/>
              </a:rPr>
              <a:t>（三）优先股</a:t>
            </a:r>
            <a:endParaRPr lang="zh-CN" altLang="en-US" dirty="0"/>
          </a:p>
        </p:txBody>
      </p:sp>
      <p:sp>
        <p:nvSpPr>
          <p:cNvPr id="3" name="内容占位符 2"/>
          <p:cNvSpPr>
            <a:spLocks noGrp="1"/>
          </p:cNvSpPr>
          <p:nvPr>
            <p:ph idx="1"/>
          </p:nvPr>
        </p:nvSpPr>
        <p:spPr/>
        <p:txBody>
          <a:bodyPr/>
          <a:lstStyle/>
          <a:p>
            <a:pPr marL="0" indent="0">
              <a:buNone/>
            </a:pPr>
            <a:r>
              <a:rPr lang="zh-CN" altLang="en-US" sz="2800" b="1" dirty="0">
                <a:solidFill>
                  <a:srgbClr val="000000"/>
                </a:solidFill>
                <a:latin typeface="NJEINC+SimSun"/>
                <a:cs typeface="NJEINC+SimSun"/>
              </a:rPr>
              <a:t>优先股的种类：</a:t>
            </a:r>
            <a:endParaRPr lang="en-US" altLang="zh-CN" b="1" dirty="0">
              <a:solidFill>
                <a:srgbClr val="FF0000"/>
              </a:solidFill>
            </a:endParaRPr>
          </a:p>
          <a:p>
            <a:pPr marL="0" indent="0">
              <a:buNone/>
            </a:pPr>
            <a:r>
              <a:rPr lang="zh-CN" altLang="en-US" dirty="0">
                <a:solidFill>
                  <a:srgbClr val="FF0000"/>
                </a:solidFill>
              </a:rPr>
              <a:t>股息率是否固定</a:t>
            </a:r>
            <a:r>
              <a:rPr lang="en-US" altLang="zh-CN" dirty="0"/>
              <a:t>---</a:t>
            </a:r>
            <a:r>
              <a:rPr lang="zh-CN" altLang="en-US" u="sng" dirty="0"/>
              <a:t>固定股息率优先股</a:t>
            </a:r>
            <a:r>
              <a:rPr lang="zh-CN" altLang="en-US" dirty="0"/>
              <a:t>和浮动股息率优先股</a:t>
            </a:r>
            <a:endParaRPr lang="en-US" altLang="zh-CN" dirty="0"/>
          </a:p>
          <a:p>
            <a:pPr marL="0" indent="0">
              <a:buNone/>
            </a:pPr>
            <a:r>
              <a:rPr lang="zh-CN" altLang="en-US" dirty="0">
                <a:solidFill>
                  <a:srgbClr val="FF0000"/>
                </a:solidFill>
              </a:rPr>
              <a:t>分红是否强制</a:t>
            </a:r>
            <a:r>
              <a:rPr lang="en-US" altLang="zh-CN" dirty="0"/>
              <a:t>---</a:t>
            </a:r>
            <a:r>
              <a:rPr lang="zh-CN" altLang="en-US" u="sng" dirty="0"/>
              <a:t>强制分红优先股</a:t>
            </a:r>
            <a:r>
              <a:rPr lang="zh-CN" altLang="en-US" dirty="0"/>
              <a:t>与非强制分红优先股</a:t>
            </a:r>
            <a:endParaRPr lang="en-US" altLang="zh-CN" dirty="0"/>
          </a:p>
          <a:p>
            <a:pPr marL="0" indent="0">
              <a:buNone/>
            </a:pPr>
            <a:r>
              <a:rPr lang="zh-CN" altLang="en-US" dirty="0">
                <a:solidFill>
                  <a:srgbClr val="FF0000"/>
                </a:solidFill>
              </a:rPr>
              <a:t>股息是否累积</a:t>
            </a:r>
            <a:r>
              <a:rPr lang="en-US" altLang="zh-CN" dirty="0"/>
              <a:t>---</a:t>
            </a:r>
            <a:r>
              <a:rPr lang="zh-CN" altLang="en-US" u="sng" dirty="0"/>
              <a:t>累积优先股</a:t>
            </a:r>
            <a:r>
              <a:rPr lang="zh-CN" altLang="en-US" dirty="0"/>
              <a:t>和非累积优先股</a:t>
            </a:r>
            <a:endParaRPr lang="en-US" altLang="zh-CN" dirty="0"/>
          </a:p>
          <a:p>
            <a:pPr marL="0" indent="0">
              <a:buNone/>
            </a:pPr>
            <a:r>
              <a:rPr lang="zh-CN" altLang="en-US" dirty="0">
                <a:solidFill>
                  <a:srgbClr val="FF0000"/>
                </a:solidFill>
              </a:rPr>
              <a:t>分红的范围权限</a:t>
            </a:r>
            <a:r>
              <a:rPr lang="en-US" altLang="zh-CN" dirty="0"/>
              <a:t>---</a:t>
            </a:r>
            <a:r>
              <a:rPr lang="zh-CN" altLang="en-US" dirty="0"/>
              <a:t>参与优先股和</a:t>
            </a:r>
            <a:r>
              <a:rPr lang="zh-CN" altLang="en-US" u="sng" dirty="0"/>
              <a:t>非参与优先股</a:t>
            </a:r>
            <a:endParaRPr lang="en-US" altLang="zh-CN" u="sng" dirty="0"/>
          </a:p>
          <a:p>
            <a:pPr marL="0" indent="0">
              <a:buNone/>
            </a:pPr>
            <a:r>
              <a:rPr lang="zh-CN" altLang="en-US" dirty="0">
                <a:solidFill>
                  <a:srgbClr val="FF0000"/>
                </a:solidFill>
              </a:rPr>
              <a:t>是否可以转换</a:t>
            </a:r>
            <a:r>
              <a:rPr lang="en-US" altLang="zh-CN" dirty="0"/>
              <a:t>---</a:t>
            </a:r>
            <a:r>
              <a:rPr lang="zh-CN" altLang="en-US" dirty="0"/>
              <a:t>可转换优先股和</a:t>
            </a:r>
            <a:r>
              <a:rPr lang="zh-CN" altLang="en-US" u="sng" dirty="0"/>
              <a:t>不可转换优先股</a:t>
            </a:r>
            <a:endParaRPr lang="en-US" altLang="zh-CN" u="sng" dirty="0"/>
          </a:p>
          <a:p>
            <a:pPr marL="0" indent="0">
              <a:buNone/>
            </a:pPr>
            <a:r>
              <a:rPr lang="zh-CN" altLang="en-US" dirty="0">
                <a:solidFill>
                  <a:srgbClr val="FF0000"/>
                </a:solidFill>
              </a:rPr>
              <a:t>是否可以回购</a:t>
            </a:r>
            <a:r>
              <a:rPr lang="en-US" altLang="zh-CN" dirty="0"/>
              <a:t>---</a:t>
            </a:r>
            <a:r>
              <a:rPr lang="zh-CN" altLang="en-US" dirty="0"/>
              <a:t>可回购优先股和</a:t>
            </a:r>
            <a:r>
              <a:rPr lang="zh-CN" altLang="en-US" u="sng" dirty="0"/>
              <a:t>不可回购优先股</a:t>
            </a:r>
            <a:br>
              <a:rPr lang="zh-CN" altLang="en-US" u="sng" dirty="0"/>
            </a:br>
            <a:endParaRPr lang="zh-CN" altLang="en-US" u="sng"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53192"/>
            <a:ext cx="10515600" cy="797067"/>
          </a:xfrm>
        </p:spPr>
        <p:txBody>
          <a:bodyPr/>
          <a:lstStyle/>
          <a:p>
            <a:r>
              <a:rPr lang="zh-CN" altLang="en-US" sz="4400" dirty="0">
                <a:latin typeface="微软雅黑" panose="020B0503020204020204" pitchFamily="34" charset="-122"/>
                <a:ea typeface="微软雅黑" panose="020B0503020204020204" pitchFamily="34" charset="-122"/>
                <a:sym typeface="微软雅黑" panose="020B0503020204020204" pitchFamily="34" charset="-122"/>
              </a:rPr>
              <a:t>（三）优先股</a:t>
            </a:r>
            <a:endParaRPr lang="zh-CN" altLang="en-US" dirty="0"/>
          </a:p>
        </p:txBody>
      </p:sp>
      <p:sp>
        <p:nvSpPr>
          <p:cNvPr id="3" name="内容占位符 2"/>
          <p:cNvSpPr>
            <a:spLocks noGrp="1"/>
          </p:cNvSpPr>
          <p:nvPr>
            <p:ph idx="1"/>
          </p:nvPr>
        </p:nvSpPr>
        <p:spPr>
          <a:xfrm>
            <a:off x="412376" y="950258"/>
            <a:ext cx="11519647" cy="5585013"/>
          </a:xfrm>
        </p:spPr>
        <p:txBody>
          <a:bodyPr/>
          <a:lstStyle/>
          <a:p>
            <a:r>
              <a:rPr lang="zh-CN" altLang="en-US" sz="2800" dirty="0">
                <a:solidFill>
                  <a:srgbClr val="FF0000"/>
                </a:solidFill>
                <a:latin typeface="NJEINC+SimSun"/>
                <a:cs typeface="NJEINC+SimSun"/>
              </a:rPr>
              <a:t>约定股息：</a:t>
            </a:r>
            <a:r>
              <a:rPr lang="zh-CN" altLang="en-US" sz="2800" spc="650" dirty="0">
                <a:solidFill>
                  <a:srgbClr val="FF0000"/>
                </a:solidFill>
                <a:latin typeface="DejaVu Sans"/>
                <a:cs typeface="DejaVu Sans"/>
              </a:rPr>
              <a:t> </a:t>
            </a:r>
            <a:r>
              <a:rPr lang="zh-CN" altLang="en-US" sz="2800" dirty="0">
                <a:solidFill>
                  <a:srgbClr val="000000"/>
                </a:solidFill>
                <a:latin typeface="NJEINC+SimSun"/>
                <a:cs typeface="NJEINC+SimSun"/>
              </a:rPr>
              <a:t>股利收益是事先约定的，相对固定。固定股息率各年可以不同，优先股也可以采用浮动股息率分配利润</a:t>
            </a:r>
            <a:endParaRPr lang="en-US" altLang="zh-CN" sz="2800" dirty="0">
              <a:solidFill>
                <a:srgbClr val="000000"/>
              </a:solidFill>
              <a:latin typeface="NJEINC+SimSun"/>
              <a:cs typeface="NJEINC+SimSun"/>
            </a:endParaRPr>
          </a:p>
          <a:p>
            <a:endParaRPr lang="zh-CN" altLang="en-US" sz="2800" dirty="0">
              <a:solidFill>
                <a:srgbClr val="000000"/>
              </a:solidFill>
              <a:latin typeface="NJEINC+SimSun"/>
              <a:cs typeface="NJEINC+SimSun"/>
            </a:endParaRPr>
          </a:p>
          <a:p>
            <a:pPr marL="268605" marR="0">
              <a:lnSpc>
                <a:spcPts val="1055"/>
              </a:lnSpc>
              <a:spcBef>
                <a:spcPts val="0"/>
              </a:spcBef>
              <a:spcAft>
                <a:spcPts val="0"/>
              </a:spcAft>
            </a:pPr>
            <a:r>
              <a:rPr lang="zh-CN" altLang="en-US" sz="2800" dirty="0">
                <a:solidFill>
                  <a:srgbClr val="000000"/>
                </a:solidFill>
                <a:latin typeface="NJEINC+SimSun"/>
                <a:cs typeface="NJEINC+SimSun"/>
              </a:rPr>
              <a:t>根据</a:t>
            </a:r>
            <a:r>
              <a:rPr lang="zh-CN" altLang="en-US" sz="2800" dirty="0">
                <a:solidFill>
                  <a:srgbClr val="FF0000"/>
                </a:solidFill>
                <a:latin typeface="NJEINC+SimSun"/>
                <a:cs typeface="NJEINC+SimSun"/>
              </a:rPr>
              <a:t>我国</a:t>
            </a:r>
            <a:r>
              <a:rPr lang="zh-CN" altLang="en-US" sz="2800" spc="-63" dirty="0">
                <a:solidFill>
                  <a:srgbClr val="000000"/>
                </a:solidFill>
                <a:latin typeface="DejaVu Sans"/>
                <a:cs typeface="DejaVu Sans"/>
              </a:rPr>
              <a:t> </a:t>
            </a:r>
            <a:r>
              <a:rPr lang="en-US" altLang="zh-CN" sz="2800" dirty="0">
                <a:solidFill>
                  <a:srgbClr val="000000"/>
                </a:solidFill>
                <a:latin typeface="CHDIHA+SimSun"/>
                <a:cs typeface="CHDIHA+SimSun"/>
              </a:rPr>
              <a:t>2014</a:t>
            </a:r>
            <a:r>
              <a:rPr lang="zh-CN" altLang="en-US" sz="2800" dirty="0">
                <a:solidFill>
                  <a:srgbClr val="000000"/>
                </a:solidFill>
                <a:latin typeface="NJEINC+SimSun"/>
                <a:cs typeface="NJEINC+SimSun"/>
              </a:rPr>
              <a:t>年起实行的</a:t>
            </a:r>
            <a:r>
              <a:rPr lang="en-US" altLang="zh-CN" sz="2800" dirty="0">
                <a:solidFill>
                  <a:srgbClr val="FF0000"/>
                </a:solidFill>
                <a:latin typeface="NJEINC+SimSun"/>
                <a:cs typeface="NJEINC+SimSun"/>
              </a:rPr>
              <a:t>《</a:t>
            </a:r>
            <a:r>
              <a:rPr lang="zh-CN" altLang="en-US" sz="2800" dirty="0">
                <a:solidFill>
                  <a:srgbClr val="FF0000"/>
                </a:solidFill>
                <a:latin typeface="NJEINC+SimSun"/>
                <a:cs typeface="NJEINC+SimSun"/>
              </a:rPr>
              <a:t>优先股试点管理办法</a:t>
            </a:r>
            <a:r>
              <a:rPr lang="en-US" altLang="zh-CN" sz="2800" dirty="0">
                <a:solidFill>
                  <a:srgbClr val="FF0000"/>
                </a:solidFill>
                <a:latin typeface="NJEINC+SimSun"/>
                <a:cs typeface="NJEINC+SimSun"/>
              </a:rPr>
              <a:t>》</a:t>
            </a:r>
            <a:r>
              <a:rPr lang="zh-CN" altLang="en-US" sz="2800" dirty="0">
                <a:solidFill>
                  <a:srgbClr val="000000"/>
                </a:solidFill>
                <a:latin typeface="NJEINC+SimSun"/>
                <a:cs typeface="NJEINC+SimSun"/>
              </a:rPr>
              <a:t>：优先股每股</a:t>
            </a:r>
            <a:endParaRPr lang="en-US" altLang="zh-CN" sz="2800" dirty="0">
              <a:solidFill>
                <a:srgbClr val="000000"/>
              </a:solidFill>
              <a:latin typeface="NJEINC+SimSun"/>
              <a:cs typeface="NJEINC+SimSun"/>
            </a:endParaRPr>
          </a:p>
          <a:p>
            <a:pPr marL="40005" marR="0" indent="0">
              <a:lnSpc>
                <a:spcPts val="1055"/>
              </a:lnSpc>
              <a:spcBef>
                <a:spcPts val="0"/>
              </a:spcBef>
              <a:spcAft>
                <a:spcPts val="0"/>
              </a:spcAft>
              <a:buNone/>
            </a:pPr>
            <a:endParaRPr lang="en-US" altLang="zh-CN" dirty="0">
              <a:solidFill>
                <a:srgbClr val="000000"/>
              </a:solidFill>
              <a:latin typeface="NJEINC+SimSun"/>
              <a:cs typeface="NJEINC+SimSun"/>
            </a:endParaRPr>
          </a:p>
          <a:p>
            <a:pPr marL="40005" marR="0" indent="0">
              <a:lnSpc>
                <a:spcPts val="1055"/>
              </a:lnSpc>
              <a:spcBef>
                <a:spcPts val="0"/>
              </a:spcBef>
              <a:spcAft>
                <a:spcPts val="0"/>
              </a:spcAft>
              <a:buNone/>
            </a:pPr>
            <a:endParaRPr lang="en-US" altLang="zh-CN" sz="2800" dirty="0">
              <a:solidFill>
                <a:srgbClr val="000000"/>
              </a:solidFill>
              <a:latin typeface="NJEINC+SimSun"/>
              <a:cs typeface="NJEINC+SimSun"/>
            </a:endParaRPr>
          </a:p>
          <a:p>
            <a:pPr marL="40005" marR="0" indent="0">
              <a:lnSpc>
                <a:spcPts val="1055"/>
              </a:lnSpc>
              <a:spcBef>
                <a:spcPts val="0"/>
              </a:spcBef>
              <a:spcAft>
                <a:spcPts val="0"/>
              </a:spcAft>
              <a:buNone/>
            </a:pPr>
            <a:r>
              <a:rPr lang="zh-CN" altLang="en-US" sz="2800" dirty="0">
                <a:solidFill>
                  <a:srgbClr val="000000"/>
                </a:solidFill>
                <a:latin typeface="NJEINC+SimSun"/>
                <a:cs typeface="NJEINC+SimSun"/>
              </a:rPr>
              <a:t>票面金额为</a:t>
            </a:r>
            <a:r>
              <a:rPr lang="zh-CN" altLang="en-US" sz="2800" spc="-64" dirty="0">
                <a:solidFill>
                  <a:srgbClr val="000000"/>
                </a:solidFill>
                <a:latin typeface="DejaVu Sans"/>
                <a:cs typeface="DejaVu Sans"/>
              </a:rPr>
              <a:t> </a:t>
            </a:r>
            <a:r>
              <a:rPr lang="en-US" altLang="zh-CN" sz="2800" dirty="0">
                <a:solidFill>
                  <a:srgbClr val="000000"/>
                </a:solidFill>
                <a:latin typeface="CHDIHA+SimSun"/>
                <a:cs typeface="CHDIHA+SimSun"/>
              </a:rPr>
              <a:t>100</a:t>
            </a:r>
            <a:r>
              <a:rPr lang="zh-CN" altLang="en-US" sz="2800" dirty="0">
                <a:solidFill>
                  <a:srgbClr val="000000"/>
                </a:solidFill>
                <a:latin typeface="NJEINC+SimSun"/>
                <a:cs typeface="NJEINC+SimSun"/>
              </a:rPr>
              <a:t>元；上市公司不得发行可转换为普通股的优先股；</a:t>
            </a:r>
            <a:endParaRPr lang="en-US" altLang="zh-CN" sz="2800" dirty="0">
              <a:solidFill>
                <a:srgbClr val="000000"/>
              </a:solidFill>
              <a:latin typeface="NJEINC+SimSun"/>
              <a:cs typeface="NJEINC+SimSun"/>
            </a:endParaRPr>
          </a:p>
          <a:p>
            <a:pPr marL="40005" marR="0" indent="0">
              <a:lnSpc>
                <a:spcPts val="1055"/>
              </a:lnSpc>
              <a:spcBef>
                <a:spcPts val="0"/>
              </a:spcBef>
              <a:spcAft>
                <a:spcPts val="0"/>
              </a:spcAft>
              <a:buNone/>
            </a:pPr>
            <a:endParaRPr lang="en-US" altLang="zh-CN" dirty="0">
              <a:solidFill>
                <a:srgbClr val="000000"/>
              </a:solidFill>
              <a:latin typeface="NJEINC+SimSun"/>
              <a:cs typeface="NJEINC+SimSun"/>
            </a:endParaRPr>
          </a:p>
          <a:p>
            <a:pPr marL="40005" marR="0" indent="0">
              <a:lnSpc>
                <a:spcPts val="1055"/>
              </a:lnSpc>
              <a:spcBef>
                <a:spcPts val="0"/>
              </a:spcBef>
              <a:spcAft>
                <a:spcPts val="0"/>
              </a:spcAft>
              <a:buNone/>
            </a:pPr>
            <a:endParaRPr lang="en-US" altLang="zh-CN" sz="2800" dirty="0">
              <a:solidFill>
                <a:srgbClr val="000000"/>
              </a:solidFill>
              <a:latin typeface="NJEINC+SimSun"/>
              <a:cs typeface="NJEINC+SimSun"/>
            </a:endParaRPr>
          </a:p>
          <a:p>
            <a:pPr marL="40005" marR="0" indent="0">
              <a:lnSpc>
                <a:spcPts val="1055"/>
              </a:lnSpc>
              <a:spcBef>
                <a:spcPts val="0"/>
              </a:spcBef>
              <a:spcAft>
                <a:spcPts val="0"/>
              </a:spcAft>
              <a:buNone/>
            </a:pPr>
            <a:r>
              <a:rPr lang="zh-CN" altLang="en-US" sz="2800" dirty="0">
                <a:solidFill>
                  <a:srgbClr val="000000"/>
                </a:solidFill>
                <a:latin typeface="NJEINC+SimSun"/>
                <a:cs typeface="NJEINC+SimSun"/>
              </a:rPr>
              <a:t>上市公司公开发行的优先股，应当在公司章程中规定以下事项：</a:t>
            </a:r>
            <a:endParaRPr lang="zh-CN" altLang="en-US" sz="2800" dirty="0">
              <a:solidFill>
                <a:srgbClr val="000000"/>
              </a:solidFill>
              <a:latin typeface="NJEINC+SimSun"/>
              <a:cs typeface="NJEINC+SimSun"/>
            </a:endParaRPr>
          </a:p>
          <a:p>
            <a:pPr marL="268605" marR="0">
              <a:lnSpc>
                <a:spcPts val="1055"/>
              </a:lnSpc>
              <a:spcBef>
                <a:spcPts val="515"/>
              </a:spcBef>
              <a:spcAft>
                <a:spcPts val="0"/>
              </a:spcAft>
            </a:pPr>
            <a:endParaRPr lang="en-US" altLang="zh-CN" sz="2800" dirty="0">
              <a:solidFill>
                <a:srgbClr val="000000"/>
              </a:solidFill>
              <a:latin typeface="NJEINC+SimSun"/>
              <a:cs typeface="NJEINC+SimSun"/>
            </a:endParaRPr>
          </a:p>
          <a:p>
            <a:pPr marL="268605" marR="0">
              <a:lnSpc>
                <a:spcPts val="1055"/>
              </a:lnSpc>
              <a:spcBef>
                <a:spcPts val="515"/>
              </a:spcBef>
              <a:spcAft>
                <a:spcPts val="0"/>
              </a:spcAft>
            </a:pPr>
            <a:endParaRPr lang="en-US" altLang="zh-CN" dirty="0">
              <a:solidFill>
                <a:srgbClr val="000000"/>
              </a:solidFill>
              <a:latin typeface="NJEINC+SimSun"/>
              <a:cs typeface="NJEINC+SimSun"/>
            </a:endParaRPr>
          </a:p>
          <a:p>
            <a:pPr marL="40005" marR="0" indent="0">
              <a:lnSpc>
                <a:spcPts val="1055"/>
              </a:lnSpc>
              <a:spcBef>
                <a:spcPts val="515"/>
              </a:spcBef>
              <a:spcAft>
                <a:spcPts val="0"/>
              </a:spcAft>
              <a:buNone/>
            </a:pPr>
            <a:r>
              <a:rPr lang="zh-CN" altLang="en-US" sz="2800" dirty="0">
                <a:solidFill>
                  <a:srgbClr val="000000"/>
                </a:solidFill>
                <a:latin typeface="NJEINC+SimSun"/>
                <a:cs typeface="NJEINC+SimSun"/>
              </a:rPr>
              <a:t>（</a:t>
            </a:r>
            <a:r>
              <a:rPr lang="en-US" altLang="zh-CN" sz="2800" dirty="0">
                <a:solidFill>
                  <a:srgbClr val="000000"/>
                </a:solidFill>
                <a:latin typeface="CHDIHA+SimSun"/>
                <a:cs typeface="CHDIHA+SimSun"/>
              </a:rPr>
              <a:t>1</a:t>
            </a:r>
            <a:r>
              <a:rPr lang="zh-CN" altLang="en-US" sz="2800" dirty="0">
                <a:solidFill>
                  <a:srgbClr val="000000"/>
                </a:solidFill>
                <a:latin typeface="NJEINC+SimSun"/>
                <a:cs typeface="NJEINC+SimSun"/>
              </a:rPr>
              <a:t>）采取固定股息率；</a:t>
            </a:r>
            <a:endParaRPr lang="en-US" altLang="zh-CN" sz="2800" dirty="0">
              <a:solidFill>
                <a:srgbClr val="000000"/>
              </a:solidFill>
              <a:latin typeface="NJEINC+SimSun"/>
              <a:cs typeface="NJEINC+SimSun"/>
            </a:endParaRPr>
          </a:p>
          <a:p>
            <a:pPr marL="40005" marR="0" indent="0">
              <a:lnSpc>
                <a:spcPts val="1055"/>
              </a:lnSpc>
              <a:spcBef>
                <a:spcPts val="515"/>
              </a:spcBef>
              <a:spcAft>
                <a:spcPts val="0"/>
              </a:spcAft>
              <a:buNone/>
            </a:pPr>
            <a:endParaRPr lang="en-US" altLang="zh-CN" dirty="0">
              <a:solidFill>
                <a:srgbClr val="000000"/>
              </a:solidFill>
              <a:latin typeface="NJEINC+SimSun"/>
              <a:cs typeface="NJEINC+SimSun"/>
            </a:endParaRPr>
          </a:p>
          <a:p>
            <a:pPr marL="40005" marR="0" indent="0">
              <a:lnSpc>
                <a:spcPts val="1055"/>
              </a:lnSpc>
              <a:spcBef>
                <a:spcPts val="515"/>
              </a:spcBef>
              <a:spcAft>
                <a:spcPts val="0"/>
              </a:spcAft>
              <a:buNone/>
            </a:pPr>
            <a:endParaRPr lang="en-US" altLang="zh-CN" sz="2800" dirty="0">
              <a:solidFill>
                <a:srgbClr val="000000"/>
              </a:solidFill>
              <a:latin typeface="NJEINC+SimSun"/>
              <a:cs typeface="NJEINC+SimSun"/>
            </a:endParaRPr>
          </a:p>
          <a:p>
            <a:pPr marL="40005" marR="0" indent="0">
              <a:lnSpc>
                <a:spcPts val="1055"/>
              </a:lnSpc>
              <a:spcBef>
                <a:spcPts val="515"/>
              </a:spcBef>
              <a:spcAft>
                <a:spcPts val="0"/>
              </a:spcAft>
              <a:buNone/>
            </a:pPr>
            <a:r>
              <a:rPr lang="zh-CN" altLang="en-US" sz="2800" dirty="0">
                <a:solidFill>
                  <a:srgbClr val="000000"/>
                </a:solidFill>
                <a:latin typeface="NJEINC+SimSun"/>
                <a:cs typeface="NJEINC+SimSun"/>
              </a:rPr>
              <a:t>（</a:t>
            </a:r>
            <a:r>
              <a:rPr lang="en-US" altLang="zh-CN" sz="2800" dirty="0">
                <a:solidFill>
                  <a:srgbClr val="000000"/>
                </a:solidFill>
                <a:latin typeface="CHDIHA+SimSun"/>
                <a:cs typeface="CHDIHA+SimSun"/>
              </a:rPr>
              <a:t>2</a:t>
            </a:r>
            <a:r>
              <a:rPr lang="zh-CN" altLang="en-US" sz="2800" dirty="0">
                <a:solidFill>
                  <a:srgbClr val="000000"/>
                </a:solidFill>
                <a:latin typeface="NJEINC+SimSun"/>
                <a:cs typeface="NJEINC+SimSun"/>
              </a:rPr>
              <a:t>）在有可分配税后利润的情况下必须向优先股股东分配股息；</a:t>
            </a:r>
            <a:endParaRPr lang="zh-CN" altLang="en-US" sz="2800" dirty="0">
              <a:solidFill>
                <a:srgbClr val="000000"/>
              </a:solidFill>
              <a:latin typeface="NJEINC+SimSun"/>
              <a:cs typeface="NJEINC+SimSun"/>
            </a:endParaRPr>
          </a:p>
          <a:p>
            <a:pPr marL="0" indent="0">
              <a:buNone/>
            </a:pPr>
            <a:endParaRPr lang="zh-CN" altLang="en-US" sz="2800" dirty="0">
              <a:solidFill>
                <a:srgbClr val="000000"/>
              </a:solidFill>
              <a:latin typeface="NJEINC+SimSun"/>
              <a:cs typeface="NJEINC+SimSun"/>
            </a:endParaRPr>
          </a:p>
          <a:p>
            <a:pPr marL="0" marR="0" indent="0">
              <a:lnSpc>
                <a:spcPts val="1055"/>
              </a:lnSpc>
              <a:spcBef>
                <a:spcPts val="0"/>
              </a:spcBef>
              <a:spcAft>
                <a:spcPts val="0"/>
              </a:spcAft>
              <a:buNone/>
            </a:pPr>
            <a:r>
              <a:rPr lang="zh-CN" altLang="en-US" sz="2800" dirty="0">
                <a:solidFill>
                  <a:srgbClr val="000000"/>
                </a:solidFill>
                <a:latin typeface="NJEINC+SimSun"/>
                <a:cs typeface="NJEINC+SimSun"/>
              </a:rPr>
              <a:t>（</a:t>
            </a:r>
            <a:r>
              <a:rPr lang="en-US" altLang="zh-CN" sz="2800" dirty="0">
                <a:solidFill>
                  <a:srgbClr val="000000"/>
                </a:solidFill>
                <a:latin typeface="CHDIHA+SimSun"/>
                <a:cs typeface="CHDIHA+SimSun"/>
              </a:rPr>
              <a:t>3</a:t>
            </a:r>
            <a:r>
              <a:rPr lang="zh-CN" altLang="en-US" sz="2800" dirty="0">
                <a:solidFill>
                  <a:srgbClr val="000000"/>
                </a:solidFill>
                <a:latin typeface="NJEINC+SimSun"/>
                <a:cs typeface="NJEINC+SimSun"/>
              </a:rPr>
              <a:t>）未向优先股股东足额派发股息的差额部分应当累积到下一会计</a:t>
            </a:r>
            <a:endParaRPr lang="en-US" altLang="zh-CN" sz="2800" dirty="0">
              <a:solidFill>
                <a:srgbClr val="000000"/>
              </a:solidFill>
              <a:latin typeface="NJEINC+SimSun"/>
              <a:cs typeface="NJEINC+SimSun"/>
            </a:endParaRPr>
          </a:p>
          <a:p>
            <a:pPr marL="0" marR="0">
              <a:lnSpc>
                <a:spcPts val="1055"/>
              </a:lnSpc>
              <a:spcBef>
                <a:spcPts val="0"/>
              </a:spcBef>
              <a:spcAft>
                <a:spcPts val="0"/>
              </a:spcAft>
            </a:pPr>
            <a:endParaRPr lang="en-US" altLang="zh-CN" dirty="0">
              <a:solidFill>
                <a:srgbClr val="000000"/>
              </a:solidFill>
              <a:latin typeface="NJEINC+SimSun"/>
              <a:cs typeface="NJEINC+SimSun"/>
            </a:endParaRPr>
          </a:p>
          <a:p>
            <a:pPr marL="0" marR="0" indent="0">
              <a:lnSpc>
                <a:spcPts val="1055"/>
              </a:lnSpc>
              <a:spcBef>
                <a:spcPts val="0"/>
              </a:spcBef>
              <a:spcAft>
                <a:spcPts val="0"/>
              </a:spcAft>
              <a:buNone/>
            </a:pPr>
            <a:endParaRPr lang="en-US" altLang="zh-CN" sz="2800" dirty="0">
              <a:solidFill>
                <a:srgbClr val="000000"/>
              </a:solidFill>
              <a:latin typeface="NJEINC+SimSun"/>
              <a:cs typeface="NJEINC+SimSun"/>
            </a:endParaRPr>
          </a:p>
          <a:p>
            <a:pPr marL="0" marR="0" indent="0">
              <a:lnSpc>
                <a:spcPts val="1055"/>
              </a:lnSpc>
              <a:spcBef>
                <a:spcPts val="0"/>
              </a:spcBef>
              <a:spcAft>
                <a:spcPts val="0"/>
              </a:spcAft>
              <a:buNone/>
            </a:pPr>
            <a:r>
              <a:rPr lang="zh-CN" altLang="en-US" sz="2800" dirty="0">
                <a:solidFill>
                  <a:srgbClr val="000000"/>
                </a:solidFill>
                <a:latin typeface="NJEINC+SimSun"/>
                <a:cs typeface="NJEINC+SimSun"/>
              </a:rPr>
              <a:t>年度；</a:t>
            </a:r>
            <a:endParaRPr lang="zh-CN" altLang="en-US" sz="2800" dirty="0">
              <a:solidFill>
                <a:srgbClr val="000000"/>
              </a:solidFill>
              <a:latin typeface="NJEINC+SimSun"/>
              <a:cs typeface="NJEINC+SimSun"/>
            </a:endParaRPr>
          </a:p>
          <a:p>
            <a:pPr marL="0" marR="0">
              <a:lnSpc>
                <a:spcPts val="1055"/>
              </a:lnSpc>
              <a:spcBef>
                <a:spcPts val="525"/>
              </a:spcBef>
              <a:spcAft>
                <a:spcPts val="0"/>
              </a:spcAft>
            </a:pPr>
            <a:endParaRPr lang="en-US" altLang="zh-CN" sz="2800" dirty="0">
              <a:solidFill>
                <a:srgbClr val="000000"/>
              </a:solidFill>
              <a:latin typeface="NJEINC+SimSun"/>
              <a:cs typeface="NJEINC+SimSun"/>
            </a:endParaRPr>
          </a:p>
          <a:p>
            <a:pPr marL="0" marR="0" indent="0">
              <a:lnSpc>
                <a:spcPts val="1055"/>
              </a:lnSpc>
              <a:spcBef>
                <a:spcPts val="525"/>
              </a:spcBef>
              <a:spcAft>
                <a:spcPts val="0"/>
              </a:spcAft>
              <a:buNone/>
            </a:pPr>
            <a:r>
              <a:rPr lang="zh-CN" altLang="en-US" sz="2800" dirty="0">
                <a:solidFill>
                  <a:srgbClr val="000000"/>
                </a:solidFill>
                <a:latin typeface="NJEINC+SimSun"/>
                <a:cs typeface="NJEINC+SimSun"/>
              </a:rPr>
              <a:t>（</a:t>
            </a:r>
            <a:r>
              <a:rPr lang="en-US" altLang="zh-CN" sz="2800" dirty="0">
                <a:solidFill>
                  <a:srgbClr val="000000"/>
                </a:solidFill>
                <a:latin typeface="CHDIHA+SimSun"/>
                <a:cs typeface="CHDIHA+SimSun"/>
              </a:rPr>
              <a:t>4</a:t>
            </a:r>
            <a:r>
              <a:rPr lang="zh-CN" altLang="en-US" sz="2800" dirty="0">
                <a:solidFill>
                  <a:srgbClr val="000000"/>
                </a:solidFill>
                <a:latin typeface="NJEINC+SimSun"/>
                <a:cs typeface="NJEINC+SimSun"/>
              </a:rPr>
              <a:t>）优先股股东按照约定的股息率分配股息后，不再同普通股股东</a:t>
            </a:r>
            <a:endParaRPr lang="en-US" altLang="zh-CN" sz="2800" dirty="0">
              <a:solidFill>
                <a:srgbClr val="000000"/>
              </a:solidFill>
              <a:latin typeface="NJEINC+SimSun"/>
              <a:cs typeface="NJEINC+SimSun"/>
            </a:endParaRPr>
          </a:p>
          <a:p>
            <a:pPr marL="0" marR="0">
              <a:lnSpc>
                <a:spcPts val="1055"/>
              </a:lnSpc>
              <a:spcBef>
                <a:spcPts val="525"/>
              </a:spcBef>
              <a:spcAft>
                <a:spcPts val="0"/>
              </a:spcAft>
            </a:pPr>
            <a:endParaRPr lang="en-US" altLang="zh-CN" dirty="0">
              <a:solidFill>
                <a:srgbClr val="000000"/>
              </a:solidFill>
              <a:latin typeface="NJEINC+SimSun"/>
              <a:cs typeface="NJEINC+SimSun"/>
            </a:endParaRPr>
          </a:p>
          <a:p>
            <a:pPr marL="0" marR="0" indent="0">
              <a:lnSpc>
                <a:spcPts val="1055"/>
              </a:lnSpc>
              <a:spcBef>
                <a:spcPts val="525"/>
              </a:spcBef>
              <a:spcAft>
                <a:spcPts val="0"/>
              </a:spcAft>
              <a:buNone/>
            </a:pPr>
            <a:r>
              <a:rPr lang="zh-CN" altLang="en-US" sz="2800" dirty="0">
                <a:solidFill>
                  <a:srgbClr val="000000"/>
                </a:solidFill>
                <a:latin typeface="NJEINC+SimSun"/>
                <a:cs typeface="NJEINC+SimSun"/>
              </a:rPr>
              <a:t>一起参加剩余利润分配。</a:t>
            </a:r>
            <a:endParaRPr lang="zh-CN" altLang="en-US" sz="2800" dirty="0">
              <a:solidFill>
                <a:srgbClr val="000000"/>
              </a:solidFill>
              <a:latin typeface="NJEINC+SimSun"/>
              <a:cs typeface="NJEINC+SimSun"/>
            </a:endParaRPr>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37"/>
          <p:cNvSpPr txBox="1">
            <a:spLocks noChangeArrowheads="1"/>
          </p:cNvSpPr>
          <p:nvPr/>
        </p:nvSpPr>
        <p:spPr bwMode="auto">
          <a:xfrm>
            <a:off x="1172633" y="890588"/>
            <a:ext cx="10236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zh-CN" altLang="en-US" sz="2800">
                <a:latin typeface="微软雅黑" panose="020B0503020204020204" pitchFamily="34" charset="-122"/>
                <a:ea typeface="微软雅黑" panose="020B0503020204020204" pitchFamily="34" charset="-122"/>
                <a:sym typeface="宋体" panose="02010600030101010101" pitchFamily="2" charset="-122"/>
              </a:rPr>
              <a:t>     筹资渠道是指筹集资金来源的方向与通道，体现资金来源与供应量。我国企业目前筹资渠道主要有：</a:t>
            </a:r>
            <a:endParaRPr lang="zh-CN" altLang="en-US" sz="2800">
              <a:solidFill>
                <a:srgbClr val="000000"/>
              </a:solidFill>
              <a:latin typeface="微软雅黑" panose="020B0503020204020204" pitchFamily="34" charset="-122"/>
              <a:ea typeface="微软雅黑" panose="020B0503020204020204" pitchFamily="34" charset="-122"/>
            </a:endParaRPr>
          </a:p>
        </p:txBody>
      </p:sp>
      <p:sp>
        <p:nvSpPr>
          <p:cNvPr id="33" name="Text Box 4"/>
          <p:cNvSpPr txBox="1">
            <a:spLocks noChangeArrowheads="1"/>
          </p:cNvSpPr>
          <p:nvPr/>
        </p:nvSpPr>
        <p:spPr bwMode="auto">
          <a:xfrm>
            <a:off x="4125385" y="184150"/>
            <a:ext cx="311784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200">
                <a:latin typeface="微软雅黑" panose="020B0503020204020204" pitchFamily="34" charset="-122"/>
                <a:ea typeface="微软雅黑" panose="020B0503020204020204" pitchFamily="34" charset="-122"/>
                <a:sym typeface="微软雅黑" panose="020B0503020204020204" pitchFamily="34" charset="-122"/>
              </a:rPr>
              <a:t>（一）筹资渠道</a:t>
            </a:r>
            <a:endParaRPr lang="zh-CN" altLang="zh-CN" sz="32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4" name="Line 6"/>
          <p:cNvSpPr>
            <a:spLocks noChangeShapeType="1"/>
          </p:cNvSpPr>
          <p:nvPr/>
        </p:nvSpPr>
        <p:spPr bwMode="auto">
          <a:xfrm>
            <a:off x="1" y="482600"/>
            <a:ext cx="40936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35" name="Line 7"/>
          <p:cNvSpPr>
            <a:spLocks noChangeShapeType="1"/>
          </p:cNvSpPr>
          <p:nvPr/>
        </p:nvSpPr>
        <p:spPr bwMode="auto">
          <a:xfrm flipV="1">
            <a:off x="7577667" y="436563"/>
            <a:ext cx="46143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31"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8D644FBD-B455-4BC8-985D-12F00D2304EF}"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
        <p:nvSpPr>
          <p:cNvPr id="3" name="同侧圆角矩形 2"/>
          <p:cNvSpPr/>
          <p:nvPr/>
        </p:nvSpPr>
        <p:spPr>
          <a:xfrm>
            <a:off x="2315634" y="2854326"/>
            <a:ext cx="3649133" cy="379413"/>
          </a:xfrm>
          <a:prstGeom prst="round2Same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国家财政资金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sp>
        <p:nvSpPr>
          <p:cNvPr id="5" name="同侧圆角矩形 4"/>
          <p:cNvSpPr/>
          <p:nvPr/>
        </p:nvSpPr>
        <p:spPr>
          <a:xfrm>
            <a:off x="2315634" y="3470276"/>
            <a:ext cx="3647017" cy="379413"/>
          </a:xfrm>
          <a:prstGeom prst="round2Same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银行信贷资金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sp>
        <p:nvSpPr>
          <p:cNvPr id="6" name="同侧圆角矩形 5"/>
          <p:cNvSpPr/>
          <p:nvPr/>
        </p:nvSpPr>
        <p:spPr>
          <a:xfrm>
            <a:off x="2315634" y="4029076"/>
            <a:ext cx="4356100" cy="379413"/>
          </a:xfrm>
          <a:prstGeom prst="round2Same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其他金融机构资金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sp>
        <p:nvSpPr>
          <p:cNvPr id="7" name="同侧圆角矩形 6"/>
          <p:cNvSpPr/>
          <p:nvPr/>
        </p:nvSpPr>
        <p:spPr>
          <a:xfrm>
            <a:off x="2315634" y="4545013"/>
            <a:ext cx="3647017" cy="379412"/>
          </a:xfrm>
          <a:prstGeom prst="round2Same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其他企业资金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sp>
        <p:nvSpPr>
          <p:cNvPr id="8" name="同侧圆角矩形 7"/>
          <p:cNvSpPr/>
          <p:nvPr/>
        </p:nvSpPr>
        <p:spPr>
          <a:xfrm>
            <a:off x="2315634" y="5073651"/>
            <a:ext cx="3647017" cy="379413"/>
          </a:xfrm>
          <a:prstGeom prst="round2Same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居民个人资金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sp>
        <p:nvSpPr>
          <p:cNvPr id="9" name="同侧圆角矩形 8"/>
          <p:cNvSpPr/>
          <p:nvPr/>
        </p:nvSpPr>
        <p:spPr>
          <a:xfrm>
            <a:off x="2315634" y="5600701"/>
            <a:ext cx="3647017" cy="379413"/>
          </a:xfrm>
          <a:prstGeom prst="round2Same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800" noProof="1">
                <a:solidFill>
                  <a:schemeClr val="tx1"/>
                </a:solidFill>
                <a:latin typeface="微软雅黑" panose="020B0503020204020204" pitchFamily="34" charset="-122"/>
                <a:ea typeface="微软雅黑" panose="020B0503020204020204" pitchFamily="34" charset="-122"/>
              </a:rPr>
              <a:t>企业自留资金</a:t>
            </a:r>
            <a:endParaRPr lang="zh-CN" altLang="en-US" sz="2800" noProof="1">
              <a:solidFill>
                <a:schemeClr val="tx1"/>
              </a:solidFill>
              <a:latin typeface="微软雅黑" panose="020B0503020204020204" pitchFamily="34" charset="-122"/>
              <a:ea typeface="微软雅黑" panose="020B0503020204020204" pitchFamily="34" charset="-122"/>
            </a:endParaRPr>
          </a:p>
        </p:txBody>
      </p:sp>
      <p:cxnSp>
        <p:nvCxnSpPr>
          <p:cNvPr id="10" name="直接连接符 9"/>
          <p:cNvCxnSpPr/>
          <p:nvPr/>
        </p:nvCxnSpPr>
        <p:spPr>
          <a:xfrm>
            <a:off x="2794000" y="2898775"/>
            <a:ext cx="0" cy="29987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直接连接符 10"/>
          <p:cNvCxnSpPr/>
          <p:nvPr/>
        </p:nvCxnSpPr>
        <p:spPr>
          <a:xfrm>
            <a:off x="8195733" y="2897189"/>
            <a:ext cx="0" cy="3000375"/>
          </a:xfrm>
          <a:prstGeom prst="line">
            <a:avLst/>
          </a:prstGeom>
        </p:spPr>
        <p:style>
          <a:lnRef idx="3">
            <a:schemeClr val="accent1"/>
          </a:lnRef>
          <a:fillRef idx="0">
            <a:schemeClr val="accent1"/>
          </a:fillRef>
          <a:effectRef idx="2">
            <a:schemeClr val="accent1"/>
          </a:effectRef>
          <a:fontRef idx="minor">
            <a:schemeClr val="tx1"/>
          </a:fontRef>
        </p:style>
      </p:cxnSp>
      <p:pic>
        <p:nvPicPr>
          <p:cNvPr id="50179" name="Picture 3"/>
          <p:cNvPicPr>
            <a:picLocks noChangeAspect="1"/>
          </p:cNvPicPr>
          <p:nvPr/>
        </p:nvPicPr>
        <p:blipFill>
          <a:blip r:embed="rId1"/>
          <a:srcRect/>
          <a:stretch>
            <a:fillRect/>
          </a:stretch>
        </p:blipFill>
        <p:spPr bwMode="auto">
          <a:xfrm>
            <a:off x="7179734" y="2852738"/>
            <a:ext cx="2823633" cy="3097212"/>
          </a:xfrm>
          <a:prstGeom prst="rect">
            <a:avLst/>
          </a:prstGeom>
          <a:ln>
            <a:noFill/>
          </a:ln>
          <a:effectLst>
            <a:outerShdw blurRad="190500" algn="tl" rotWithShape="0">
              <a:srgbClr val="000000">
                <a:alpha val="70000"/>
              </a:srgbClr>
            </a:outerShdw>
          </a:effectLst>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1000"/>
                                        <p:tgtEl>
                                          <p:spTgt spid="33"/>
                                        </p:tgtEl>
                                      </p:cBhvr>
                                    </p:animEffect>
                                    <p:anim calcmode="lin" valueType="num">
                                      <p:cBhvr>
                                        <p:cTn id="8" dur="1000" fill="hold"/>
                                        <p:tgtEl>
                                          <p:spTgt spid="33"/>
                                        </p:tgtEl>
                                        <p:attrNameLst>
                                          <p:attrName>ppt_x</p:attrName>
                                        </p:attrNameLst>
                                      </p:cBhvr>
                                      <p:tavLst>
                                        <p:tav tm="0">
                                          <p:val>
                                            <p:strVal val="#ppt_x"/>
                                          </p:val>
                                        </p:tav>
                                        <p:tav tm="100000">
                                          <p:val>
                                            <p:strVal val="#ppt_x"/>
                                          </p:val>
                                        </p:tav>
                                      </p:tavLst>
                                    </p:anim>
                                    <p:anim calcmode="lin" valueType="num">
                                      <p:cBhvr>
                                        <p:cTn id="9" dur="1000" fill="hold"/>
                                        <p:tgtEl>
                                          <p:spTgt spid="3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grpId="0" nodeType="after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p:cTn id="13" dur="500" fill="hold"/>
                                        <p:tgtEl>
                                          <p:spTgt spid="34"/>
                                        </p:tgtEl>
                                        <p:attrNameLst>
                                          <p:attrName>ppt_x</p:attrName>
                                        </p:attrNameLst>
                                      </p:cBhvr>
                                      <p:tavLst>
                                        <p:tav tm="0">
                                          <p:val>
                                            <p:strVal val="1+#ppt_w/2"/>
                                          </p:val>
                                        </p:tav>
                                        <p:tav tm="100000">
                                          <p:val>
                                            <p:strVal val="#ppt_x"/>
                                          </p:val>
                                        </p:tav>
                                      </p:tavLst>
                                    </p:anim>
                                    <p:anim calcmode="lin" valueType="num">
                                      <p:cBhvr>
                                        <p:cTn id="14" dur="500" fill="hold"/>
                                        <p:tgtEl>
                                          <p:spTgt spid="3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p:cTn id="19" dur="500" fill="hold"/>
                                        <p:tgtEl>
                                          <p:spTgt spid="35"/>
                                        </p:tgtEl>
                                        <p:attrNameLst>
                                          <p:attrName>ppt_x</p:attrName>
                                        </p:attrNameLst>
                                      </p:cBhvr>
                                      <p:tavLst>
                                        <p:tav tm="0">
                                          <p:val>
                                            <p:strVal val="0-#ppt_w/2"/>
                                          </p:val>
                                        </p:tav>
                                        <p:tav tm="100000">
                                          <p:val>
                                            <p:strVal val="#ppt_x"/>
                                          </p:val>
                                        </p:tav>
                                      </p:tavLst>
                                    </p:anim>
                                    <p:anim calcmode="lin" valueType="num">
                                      <p:cBhvr>
                                        <p:cTn id="20"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8196"/>
                                        </p:tgtEl>
                                        <p:attrNameLst>
                                          <p:attrName>style.visibility</p:attrName>
                                        </p:attrNameLst>
                                      </p:cBhvr>
                                      <p:to>
                                        <p:strVal val="visible"/>
                                      </p:to>
                                    </p:set>
                                    <p:anim calcmode="lin" valueType="num">
                                      <p:cBhvr>
                                        <p:cTn id="25" dur="1" fill="hold"/>
                                        <p:tgtEl>
                                          <p:spTgt spid="8196"/>
                                        </p:tgtEl>
                                      </p:cBhvr>
                                    </p:anim>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50179"/>
                                        </p:tgtEl>
                                        <p:attrNameLst>
                                          <p:attrName>style.visibility</p:attrName>
                                        </p:attrNameLst>
                                      </p:cBhvr>
                                      <p:to>
                                        <p:strVal val="visible"/>
                                      </p:to>
                                    </p:set>
                                    <p:animEffect transition="in" filter="box(in)">
                                      <p:cBhvr>
                                        <p:cTn id="30" dur="1000"/>
                                        <p:tgtEl>
                                          <p:spTgt spid="50179"/>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500" fill="hold"/>
                                        <p:tgtEl>
                                          <p:spTgt spid="3"/>
                                        </p:tgtEl>
                                        <p:attrNameLst>
                                          <p:attrName>ppt_x</p:attrName>
                                        </p:attrNameLst>
                                      </p:cBhvr>
                                      <p:tavLst>
                                        <p:tav tm="0">
                                          <p:val>
                                            <p:strVal val="0-#ppt_w/2"/>
                                          </p:val>
                                        </p:tav>
                                        <p:tav tm="100000">
                                          <p:val>
                                            <p:strVal val="#ppt_x"/>
                                          </p:val>
                                        </p:tav>
                                      </p:tavLst>
                                    </p:anim>
                                    <p:anim calcmode="lin" valueType="num">
                                      <p:cBhvr>
                                        <p:cTn id="36"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ppt_x</p:attrName>
                                        </p:attrNameLst>
                                      </p:cBhvr>
                                      <p:tavLst>
                                        <p:tav tm="0">
                                          <p:val>
                                            <p:strVal val="0-#ppt_w/2"/>
                                          </p:val>
                                        </p:tav>
                                        <p:tav tm="100000">
                                          <p:val>
                                            <p:strVal val="#ppt_x"/>
                                          </p:val>
                                        </p:tav>
                                      </p:tavLst>
                                    </p:anim>
                                    <p:anim calcmode="lin" valueType="num">
                                      <p:cBhvr>
                                        <p:cTn id="42"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p:cTn id="47" dur="500" fill="hold"/>
                                        <p:tgtEl>
                                          <p:spTgt spid="6"/>
                                        </p:tgtEl>
                                        <p:attrNameLst>
                                          <p:attrName>ppt_x</p:attrName>
                                        </p:attrNameLst>
                                      </p:cBhvr>
                                      <p:tavLst>
                                        <p:tav tm="0">
                                          <p:val>
                                            <p:strVal val="0-#ppt_w/2"/>
                                          </p:val>
                                        </p:tav>
                                        <p:tav tm="100000">
                                          <p:val>
                                            <p:strVal val="#ppt_x"/>
                                          </p:val>
                                        </p:tav>
                                      </p:tavLst>
                                    </p:anim>
                                    <p:anim calcmode="lin" valueType="num">
                                      <p:cBhvr>
                                        <p:cTn id="4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p:cTn id="53" dur="500" fill="hold"/>
                                        <p:tgtEl>
                                          <p:spTgt spid="7"/>
                                        </p:tgtEl>
                                        <p:attrNameLst>
                                          <p:attrName>ppt_x</p:attrName>
                                        </p:attrNameLst>
                                      </p:cBhvr>
                                      <p:tavLst>
                                        <p:tav tm="0">
                                          <p:val>
                                            <p:strVal val="0-#ppt_w/2"/>
                                          </p:val>
                                        </p:tav>
                                        <p:tav tm="100000">
                                          <p:val>
                                            <p:strVal val="#ppt_x"/>
                                          </p:val>
                                        </p:tav>
                                      </p:tavLst>
                                    </p:anim>
                                    <p:anim calcmode="lin" valueType="num">
                                      <p:cBhvr>
                                        <p:cTn id="5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 calcmode="lin" valueType="num">
                                      <p:cBhvr>
                                        <p:cTn id="59" dur="500" fill="hold"/>
                                        <p:tgtEl>
                                          <p:spTgt spid="8"/>
                                        </p:tgtEl>
                                        <p:attrNameLst>
                                          <p:attrName>ppt_x</p:attrName>
                                        </p:attrNameLst>
                                      </p:cBhvr>
                                      <p:tavLst>
                                        <p:tav tm="0">
                                          <p:val>
                                            <p:strVal val="0-#ppt_w/2"/>
                                          </p:val>
                                        </p:tav>
                                        <p:tav tm="100000">
                                          <p:val>
                                            <p:strVal val="#ppt_x"/>
                                          </p:val>
                                        </p:tav>
                                      </p:tavLst>
                                    </p:anim>
                                    <p:anim calcmode="lin" valueType="num">
                                      <p:cBhvr>
                                        <p:cTn id="6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9"/>
                                        </p:tgtEl>
                                        <p:attrNameLst>
                                          <p:attrName>style.visibility</p:attrName>
                                        </p:attrNameLst>
                                      </p:cBhvr>
                                      <p:to>
                                        <p:strVal val="visible"/>
                                      </p:to>
                                    </p:set>
                                    <p:anim calcmode="lin" valueType="num">
                                      <p:cBhvr>
                                        <p:cTn id="65" dur="500" fill="hold"/>
                                        <p:tgtEl>
                                          <p:spTgt spid="9"/>
                                        </p:tgtEl>
                                        <p:attrNameLst>
                                          <p:attrName>ppt_x</p:attrName>
                                        </p:attrNameLst>
                                      </p:cBhvr>
                                      <p:tavLst>
                                        <p:tav tm="0">
                                          <p:val>
                                            <p:strVal val="0-#ppt_w/2"/>
                                          </p:val>
                                        </p:tav>
                                        <p:tav tm="100000">
                                          <p:val>
                                            <p:strVal val="#ppt_x"/>
                                          </p:val>
                                        </p:tav>
                                      </p:tavLst>
                                    </p:anim>
                                    <p:anim calcmode="lin" valueType="num">
                                      <p:cBhvr>
                                        <p:cTn id="66"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33" grpId="0" bldLvl="0" animBg="1"/>
      <p:bldP spid="34" grpId="0" animBg="1"/>
      <p:bldP spid="35" grpId="0" animBg="1"/>
      <p:bldP spid="3" grpId="0" bldLvl="0" animBg="1"/>
      <p:bldP spid="5" grpId="0" bldLvl="0" animBg="1"/>
      <p:bldP spid="6" grpId="0" bldLvl="0" animBg="1"/>
      <p:bldP spid="7" grpId="0" bldLvl="0" animBg="1"/>
      <p:bldP spid="8" grpId="0" bldLvl="0" animBg="1"/>
      <p:bldP spid="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5"/>
          <p:cNvSpPr txBox="1">
            <a:spLocks noChangeArrowheads="1"/>
          </p:cNvSpPr>
          <p:nvPr/>
        </p:nvSpPr>
        <p:spPr bwMode="auto">
          <a:xfrm>
            <a:off x="230717" y="1033464"/>
            <a:ext cx="11529483"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en-US" altLang="zh-CN" sz="2400">
                <a:latin typeface="微软雅黑" panose="020B0503020204020204" pitchFamily="34" charset="-122"/>
                <a:ea typeface="微软雅黑" panose="020B0503020204020204" pitchFamily="34" charset="-122"/>
              </a:rPr>
              <a:t>   </a:t>
            </a:r>
            <a:r>
              <a:rPr lang="zh-CN" altLang="en-US" sz="2400" b="1">
                <a:latin typeface="Calibri" panose="020F0502020204030204" pitchFamily="34" charset="0"/>
                <a:sym typeface="宋体" panose="02010600030101010101" pitchFamily="2" charset="-122"/>
              </a:rPr>
              <a:t>   </a:t>
            </a:r>
            <a:r>
              <a:rPr lang="zh-CN" altLang="en-US" sz="2800">
                <a:latin typeface="微软雅黑" panose="020B0503020204020204" pitchFamily="34" charset="-122"/>
                <a:ea typeface="微软雅黑" panose="020B0503020204020204" pitchFamily="34" charset="-122"/>
                <a:sym typeface="宋体" panose="02010600030101010101" pitchFamily="2" charset="-122"/>
              </a:rPr>
              <a:t>筹资方式是指企业筹集资金所采用的具体方式</a:t>
            </a:r>
            <a:r>
              <a:rPr lang="zh-CN" altLang="en-US" sz="2400" b="1">
                <a:latin typeface="Calibri" panose="020F0502020204030204" pitchFamily="34" charset="0"/>
                <a:sym typeface="宋体" panose="02010600030101010101" pitchFamily="2" charset="-122"/>
              </a:rPr>
              <a:t>。</a:t>
            </a:r>
            <a:endParaRPr lang="zh-CN" altLang="en-US" sz="2600">
              <a:solidFill>
                <a:srgbClr val="000000"/>
              </a:solidFill>
              <a:latin typeface="微软雅黑" panose="020B0503020204020204" pitchFamily="34" charset="-122"/>
              <a:ea typeface="微软雅黑" panose="020B0503020204020204" pitchFamily="34" charset="-122"/>
            </a:endParaRPr>
          </a:p>
        </p:txBody>
      </p:sp>
      <p:sp>
        <p:nvSpPr>
          <p:cNvPr id="19" name="Text Box 4"/>
          <p:cNvSpPr txBox="1">
            <a:spLocks noChangeArrowheads="1"/>
          </p:cNvSpPr>
          <p:nvPr/>
        </p:nvSpPr>
        <p:spPr bwMode="auto">
          <a:xfrm>
            <a:off x="4237567" y="198438"/>
            <a:ext cx="3117851"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200">
                <a:latin typeface="微软雅黑" panose="020B0503020204020204" pitchFamily="34" charset="-122"/>
                <a:ea typeface="微软雅黑" panose="020B0503020204020204" pitchFamily="34" charset="-122"/>
                <a:sym typeface="微软雅黑" panose="020B0503020204020204" pitchFamily="34" charset="-122"/>
              </a:rPr>
              <a:t>（二）筹资方式</a:t>
            </a:r>
            <a:endParaRPr lang="zh-CN" altLang="zh-CN" sz="32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0" name="Line 6"/>
          <p:cNvSpPr>
            <a:spLocks noChangeShapeType="1"/>
          </p:cNvSpPr>
          <p:nvPr/>
        </p:nvSpPr>
        <p:spPr bwMode="auto">
          <a:xfrm>
            <a:off x="1" y="482600"/>
            <a:ext cx="40936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21" name="Line 7"/>
          <p:cNvSpPr>
            <a:spLocks noChangeShapeType="1"/>
          </p:cNvSpPr>
          <p:nvPr/>
        </p:nvSpPr>
        <p:spPr bwMode="auto">
          <a:xfrm flipV="1">
            <a:off x="7577667" y="436563"/>
            <a:ext cx="46143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7"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F0342CD6-7888-4E0E-80C3-63133B8B01C6}"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
        <p:nvSpPr>
          <p:cNvPr id="517126" name="文本框 517125"/>
          <p:cNvSpPr txBox="1">
            <a:spLocks noChangeArrowheads="1"/>
          </p:cNvSpPr>
          <p:nvPr/>
        </p:nvSpPr>
        <p:spPr bwMode="auto">
          <a:xfrm>
            <a:off x="7903633" y="3595688"/>
            <a:ext cx="1949451" cy="430212"/>
          </a:xfrm>
          <a:prstGeom prst="rect">
            <a:avLst/>
          </a:prstGeom>
          <a:solidFill>
            <a:schemeClr val="accent2">
              <a:lumMod val="60000"/>
              <a:lumOff val="40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商业信用</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27" name="文本框 517126"/>
          <p:cNvSpPr txBox="1">
            <a:spLocks noChangeArrowheads="1"/>
          </p:cNvSpPr>
          <p:nvPr/>
        </p:nvSpPr>
        <p:spPr bwMode="auto">
          <a:xfrm>
            <a:off x="7954434" y="2046288"/>
            <a:ext cx="1885951" cy="430212"/>
          </a:xfrm>
          <a:prstGeom prst="rect">
            <a:avLst/>
          </a:prstGeom>
          <a:solidFill>
            <a:schemeClr val="accent2">
              <a:lumMod val="60000"/>
              <a:lumOff val="40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银行借款</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0" name="文本框 517129"/>
          <p:cNvSpPr txBox="1">
            <a:spLocks noChangeArrowheads="1"/>
          </p:cNvSpPr>
          <p:nvPr/>
        </p:nvSpPr>
        <p:spPr bwMode="auto">
          <a:xfrm>
            <a:off x="1555751" y="2211388"/>
            <a:ext cx="2006600" cy="430212"/>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吸收投资</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1" name="文本框 517130"/>
          <p:cNvSpPr txBox="1">
            <a:spLocks noChangeArrowheads="1"/>
          </p:cNvSpPr>
          <p:nvPr/>
        </p:nvSpPr>
        <p:spPr bwMode="auto">
          <a:xfrm>
            <a:off x="1538817" y="3114675"/>
            <a:ext cx="1996016" cy="431800"/>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发行股票</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2" name="文本框 517131"/>
          <p:cNvSpPr txBox="1">
            <a:spLocks noChangeArrowheads="1"/>
          </p:cNvSpPr>
          <p:nvPr/>
        </p:nvSpPr>
        <p:spPr bwMode="auto">
          <a:xfrm>
            <a:off x="7903634" y="2797176"/>
            <a:ext cx="1936751" cy="430213"/>
          </a:xfrm>
          <a:prstGeom prst="rect">
            <a:avLst/>
          </a:prstGeom>
          <a:solidFill>
            <a:schemeClr val="accent2">
              <a:lumMod val="60000"/>
              <a:lumOff val="40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发行债券</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4" name="文本框 517133"/>
          <p:cNvSpPr txBox="1">
            <a:spLocks noChangeArrowheads="1"/>
          </p:cNvSpPr>
          <p:nvPr/>
        </p:nvSpPr>
        <p:spPr bwMode="auto">
          <a:xfrm>
            <a:off x="7903634" y="4395788"/>
            <a:ext cx="1936751" cy="430212"/>
          </a:xfrm>
          <a:prstGeom prst="rect">
            <a:avLst/>
          </a:prstGeom>
          <a:solidFill>
            <a:schemeClr val="accent2">
              <a:lumMod val="60000"/>
              <a:lumOff val="40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融资租赁</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5" name="文本框 517134"/>
          <p:cNvSpPr txBox="1">
            <a:spLocks noChangeArrowheads="1"/>
          </p:cNvSpPr>
          <p:nvPr/>
        </p:nvSpPr>
        <p:spPr bwMode="auto">
          <a:xfrm>
            <a:off x="1549400" y="4078288"/>
            <a:ext cx="2025651" cy="430212"/>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利用留存收益</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3" name="左大括号 2"/>
          <p:cNvSpPr/>
          <p:nvPr/>
        </p:nvSpPr>
        <p:spPr>
          <a:xfrm>
            <a:off x="7325785" y="2144713"/>
            <a:ext cx="501649" cy="2628900"/>
          </a:xfrm>
          <a:prstGeom prst="leftBrace">
            <a:avLst/>
          </a:prstGeom>
          <a:ln w="28575" cmpd="sng">
            <a:solidFill>
              <a:schemeClr val="accent5">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buFontTx/>
              <a:buNone/>
              <a:defRPr/>
            </a:pPr>
            <a:endParaRPr lang="zh-CN" altLang="en-US" noProof="1"/>
          </a:p>
        </p:txBody>
      </p:sp>
      <p:sp>
        <p:nvSpPr>
          <p:cNvPr id="5" name="圆角矩形 4"/>
          <p:cNvSpPr/>
          <p:nvPr/>
        </p:nvSpPr>
        <p:spPr>
          <a:xfrm>
            <a:off x="6330951" y="2243138"/>
            <a:ext cx="685800" cy="2430462"/>
          </a:xfrm>
          <a:prstGeom prst="round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负债筹资</a:t>
            </a:r>
            <a:endParaRPr lang="zh-CN" altLang="en-US" sz="2400" b="1" noProof="1">
              <a:latin typeface="微软雅黑" panose="020B0503020204020204" pitchFamily="34" charset="-122"/>
              <a:ea typeface="微软雅黑" panose="020B0503020204020204" pitchFamily="34" charset="-122"/>
            </a:endParaRPr>
          </a:p>
        </p:txBody>
      </p:sp>
      <p:sp>
        <p:nvSpPr>
          <p:cNvPr id="6" name="圆角矩形 5"/>
          <p:cNvSpPr/>
          <p:nvPr/>
        </p:nvSpPr>
        <p:spPr>
          <a:xfrm>
            <a:off x="4705351" y="2243138"/>
            <a:ext cx="685800" cy="243046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权益筹资</a:t>
            </a:r>
            <a:endParaRPr lang="zh-CN" altLang="en-US" sz="2400" b="1" noProof="1">
              <a:latin typeface="微软雅黑" panose="020B0503020204020204" pitchFamily="34" charset="-122"/>
              <a:ea typeface="微软雅黑" panose="020B0503020204020204" pitchFamily="34" charset="-122"/>
            </a:endParaRPr>
          </a:p>
        </p:txBody>
      </p:sp>
      <p:sp>
        <p:nvSpPr>
          <p:cNvPr id="7" name="右大括号 6"/>
          <p:cNvSpPr/>
          <p:nvPr/>
        </p:nvSpPr>
        <p:spPr>
          <a:xfrm>
            <a:off x="4138084" y="2538414"/>
            <a:ext cx="465667" cy="1843087"/>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buFontTx/>
              <a:buNone/>
              <a:defRPr/>
            </a:pPr>
            <a:endParaRPr lang="zh-CN" altLang="en-US" noProof="1"/>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ppt_x</p:attrName>
                                        </p:attrNameLst>
                                      </p:cBhvr>
                                      <p:tavLst>
                                        <p:tav tm="0">
                                          <p:val>
                                            <p:strVal val="0-#ppt_w/2"/>
                                          </p:val>
                                        </p:tav>
                                        <p:tav tm="100000">
                                          <p:val>
                                            <p:strVal val="#ppt_x"/>
                                          </p:val>
                                        </p:tav>
                                      </p:tavLst>
                                    </p:anim>
                                    <p:anim calcmode="lin" valueType="num">
                                      <p:cBhvr>
                                        <p:cTn id="15"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4" presetClass="entr" presetSubtype="0" fill="hold" grpId="0" nodeType="clickEffect">
                                  <p:stCondLst>
                                    <p:cond delay="0"/>
                                  </p:stCondLst>
                                  <p:childTnLst>
                                    <p:set>
                                      <p:cBhvr>
                                        <p:cTn id="19" dur="1" fill="hold">
                                          <p:stCondLst>
                                            <p:cond delay="0"/>
                                          </p:stCondLst>
                                        </p:cTn>
                                        <p:tgtEl>
                                          <p:spTgt spid="169986"/>
                                        </p:tgtEl>
                                        <p:attrNameLst>
                                          <p:attrName>style.visibility</p:attrName>
                                        </p:attrNameLst>
                                      </p:cBhvr>
                                      <p:to>
                                        <p:strVal val="visible"/>
                                      </p:to>
                                    </p:set>
                                    <p:anim calcmode="lin" valueType="num">
                                      <p:cBhvr>
                                        <p:cTn id="20" dur="1" fill="hold"/>
                                        <p:tgtEl>
                                          <p:spTgt spid="169986"/>
                                        </p:tgtEl>
                                      </p:cBhvr>
                                    </p:anim>
                                  </p:childTnLst>
                                </p:cTn>
                              </p:par>
                            </p:childTnLst>
                          </p:cTn>
                        </p:par>
                        <p:par>
                          <p:cTn id="21" fill="hold">
                            <p:stCondLst>
                              <p:cond delay="0"/>
                            </p:stCondLst>
                            <p:childTnLst>
                              <p:par>
                                <p:cTn id="22" presetID="2" presetClass="entr" presetSubtype="2"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p:cTn id="24" dur="500" fill="hold"/>
                                        <p:tgtEl>
                                          <p:spTgt spid="20"/>
                                        </p:tgtEl>
                                        <p:attrNameLst>
                                          <p:attrName>ppt_x</p:attrName>
                                        </p:attrNameLst>
                                      </p:cBhvr>
                                      <p:tavLst>
                                        <p:tav tm="0">
                                          <p:val>
                                            <p:strVal val="1+#ppt_w/2"/>
                                          </p:val>
                                        </p:tav>
                                        <p:tav tm="100000">
                                          <p:val>
                                            <p:strVal val="#ppt_x"/>
                                          </p:val>
                                        </p:tav>
                                      </p:tavLst>
                                    </p:anim>
                                    <p:anim calcmode="lin" valueType="num">
                                      <p:cBhvr>
                                        <p:cTn id="25"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8" presetClass="entr" presetSubtype="32" fill="hold" grpId="2"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diamond(out)">
                                      <p:cBhvr>
                                        <p:cTn id="30" dur="10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right)">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517130"/>
                                        </p:tgtEl>
                                        <p:attrNameLst>
                                          <p:attrName>style.visibility</p:attrName>
                                        </p:attrNameLst>
                                      </p:cBhvr>
                                      <p:to>
                                        <p:strVal val="visible"/>
                                      </p:to>
                                    </p:set>
                                    <p:animEffect transition="in" filter="wipe(right)">
                                      <p:cBhvr>
                                        <p:cTn id="40" dur="500"/>
                                        <p:tgtEl>
                                          <p:spTgt spid="517130"/>
                                        </p:tgtEl>
                                      </p:cBhvr>
                                    </p:animEffect>
                                  </p:childTnLst>
                                </p:cTn>
                              </p:par>
                              <p:par>
                                <p:cTn id="41" presetID="22" presetClass="entr" presetSubtype="2" fill="hold" grpId="0" nodeType="withEffect">
                                  <p:stCondLst>
                                    <p:cond delay="0"/>
                                  </p:stCondLst>
                                  <p:childTnLst>
                                    <p:set>
                                      <p:cBhvr>
                                        <p:cTn id="42" dur="1" fill="hold">
                                          <p:stCondLst>
                                            <p:cond delay="0"/>
                                          </p:stCondLst>
                                        </p:cTn>
                                        <p:tgtEl>
                                          <p:spTgt spid="517131"/>
                                        </p:tgtEl>
                                        <p:attrNameLst>
                                          <p:attrName>style.visibility</p:attrName>
                                        </p:attrNameLst>
                                      </p:cBhvr>
                                      <p:to>
                                        <p:strVal val="visible"/>
                                      </p:to>
                                    </p:set>
                                    <p:animEffect transition="in" filter="wipe(right)">
                                      <p:cBhvr>
                                        <p:cTn id="43" dur="500"/>
                                        <p:tgtEl>
                                          <p:spTgt spid="517131"/>
                                        </p:tgtEl>
                                      </p:cBhvr>
                                    </p:animEffect>
                                  </p:childTnLst>
                                </p:cTn>
                              </p:par>
                              <p:par>
                                <p:cTn id="44" presetID="22" presetClass="entr" presetSubtype="2" fill="hold" grpId="0" nodeType="withEffect">
                                  <p:stCondLst>
                                    <p:cond delay="0"/>
                                  </p:stCondLst>
                                  <p:childTnLst>
                                    <p:set>
                                      <p:cBhvr>
                                        <p:cTn id="45" dur="1" fill="hold">
                                          <p:stCondLst>
                                            <p:cond delay="0"/>
                                          </p:stCondLst>
                                        </p:cTn>
                                        <p:tgtEl>
                                          <p:spTgt spid="517135"/>
                                        </p:tgtEl>
                                        <p:attrNameLst>
                                          <p:attrName>style.visibility</p:attrName>
                                        </p:attrNameLst>
                                      </p:cBhvr>
                                      <p:to>
                                        <p:strVal val="visible"/>
                                      </p:to>
                                    </p:set>
                                    <p:animEffect transition="in" filter="wipe(right)">
                                      <p:cBhvr>
                                        <p:cTn id="46" dur="500"/>
                                        <p:tgtEl>
                                          <p:spTgt spid="517135"/>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32"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diamond(out)">
                                      <p:cBhvr>
                                        <p:cTn id="51" dur="500"/>
                                        <p:tgtEl>
                                          <p:spTgt spid="5"/>
                                        </p:tgtEl>
                                      </p:cBhvr>
                                    </p:animEffect>
                                  </p:childTnLst>
                                </p:cTn>
                              </p:par>
                            </p:childTnLst>
                          </p:cTn>
                        </p:par>
                      </p:childTnLst>
                    </p:cTn>
                  </p:par>
                  <p:par>
                    <p:cTn id="52" fill="hold">
                      <p:stCondLst>
                        <p:cond delay="indefinite"/>
                      </p:stCondLst>
                      <p:childTnLst>
                        <p:par>
                          <p:cTn id="53" fill="hold">
                            <p:stCondLst>
                              <p:cond delay="0"/>
                            </p:stCondLst>
                            <p:childTnLst>
                              <p:par>
                                <p:cTn id="54" presetID="2" presetClass="entr" presetSubtype="8"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 calcmode="lin" valueType="num">
                                      <p:cBhvr>
                                        <p:cTn id="56" dur="500" fill="hold"/>
                                        <p:tgtEl>
                                          <p:spTgt spid="3"/>
                                        </p:tgtEl>
                                        <p:attrNameLst>
                                          <p:attrName>ppt_x</p:attrName>
                                        </p:attrNameLst>
                                      </p:cBhvr>
                                      <p:tavLst>
                                        <p:tav tm="0">
                                          <p:val>
                                            <p:strVal val="0-#ppt_w/2"/>
                                          </p:val>
                                        </p:tav>
                                        <p:tav tm="100000">
                                          <p:val>
                                            <p:strVal val="#ppt_x"/>
                                          </p:val>
                                        </p:tav>
                                      </p:tavLst>
                                    </p:anim>
                                    <p:anim calcmode="lin" valueType="num">
                                      <p:cBhvr>
                                        <p:cTn id="57"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517126"/>
                                        </p:tgtEl>
                                        <p:attrNameLst>
                                          <p:attrName>style.visibility</p:attrName>
                                        </p:attrNameLst>
                                      </p:cBhvr>
                                      <p:to>
                                        <p:strVal val="visible"/>
                                      </p:to>
                                    </p:set>
                                    <p:anim calcmode="lin" valueType="num">
                                      <p:cBhvr>
                                        <p:cTn id="62" dur="500" fill="hold"/>
                                        <p:tgtEl>
                                          <p:spTgt spid="517126"/>
                                        </p:tgtEl>
                                        <p:attrNameLst>
                                          <p:attrName>ppt_x</p:attrName>
                                        </p:attrNameLst>
                                      </p:cBhvr>
                                      <p:tavLst>
                                        <p:tav tm="0">
                                          <p:val>
                                            <p:strVal val="0-#ppt_w/2"/>
                                          </p:val>
                                        </p:tav>
                                        <p:tav tm="100000">
                                          <p:val>
                                            <p:strVal val="#ppt_x"/>
                                          </p:val>
                                        </p:tav>
                                      </p:tavLst>
                                    </p:anim>
                                    <p:anim calcmode="lin" valueType="num">
                                      <p:cBhvr>
                                        <p:cTn id="63" dur="500" fill="hold"/>
                                        <p:tgtEl>
                                          <p:spTgt spid="517126"/>
                                        </p:tgtEl>
                                        <p:attrNameLst>
                                          <p:attrName>ppt_y</p:attrName>
                                        </p:attrNameLst>
                                      </p:cBhvr>
                                      <p:tavLst>
                                        <p:tav tm="0">
                                          <p:val>
                                            <p:strVal val="#ppt_y"/>
                                          </p:val>
                                        </p:tav>
                                        <p:tav tm="100000">
                                          <p:val>
                                            <p:strVal val="#ppt_y"/>
                                          </p:val>
                                        </p:tav>
                                      </p:tavLst>
                                    </p:anim>
                                  </p:childTnLst>
                                </p:cTn>
                              </p:par>
                              <p:par>
                                <p:cTn id="64" presetID="2" presetClass="entr" presetSubtype="8" fill="hold" grpId="0" nodeType="withEffect">
                                  <p:stCondLst>
                                    <p:cond delay="0"/>
                                  </p:stCondLst>
                                  <p:childTnLst>
                                    <p:set>
                                      <p:cBhvr>
                                        <p:cTn id="65" dur="1" fill="hold">
                                          <p:stCondLst>
                                            <p:cond delay="0"/>
                                          </p:stCondLst>
                                        </p:cTn>
                                        <p:tgtEl>
                                          <p:spTgt spid="517127"/>
                                        </p:tgtEl>
                                        <p:attrNameLst>
                                          <p:attrName>style.visibility</p:attrName>
                                        </p:attrNameLst>
                                      </p:cBhvr>
                                      <p:to>
                                        <p:strVal val="visible"/>
                                      </p:to>
                                    </p:set>
                                    <p:anim calcmode="lin" valueType="num">
                                      <p:cBhvr>
                                        <p:cTn id="66" dur="500" fill="hold"/>
                                        <p:tgtEl>
                                          <p:spTgt spid="517127"/>
                                        </p:tgtEl>
                                        <p:attrNameLst>
                                          <p:attrName>ppt_x</p:attrName>
                                        </p:attrNameLst>
                                      </p:cBhvr>
                                      <p:tavLst>
                                        <p:tav tm="0">
                                          <p:val>
                                            <p:strVal val="0-#ppt_w/2"/>
                                          </p:val>
                                        </p:tav>
                                        <p:tav tm="100000">
                                          <p:val>
                                            <p:strVal val="#ppt_x"/>
                                          </p:val>
                                        </p:tav>
                                      </p:tavLst>
                                    </p:anim>
                                    <p:anim calcmode="lin" valueType="num">
                                      <p:cBhvr>
                                        <p:cTn id="67" dur="500" fill="hold"/>
                                        <p:tgtEl>
                                          <p:spTgt spid="517127"/>
                                        </p:tgtEl>
                                        <p:attrNameLst>
                                          <p:attrName>ppt_y</p:attrName>
                                        </p:attrNameLst>
                                      </p:cBhvr>
                                      <p:tavLst>
                                        <p:tav tm="0">
                                          <p:val>
                                            <p:strVal val="#ppt_y"/>
                                          </p:val>
                                        </p:tav>
                                        <p:tav tm="100000">
                                          <p:val>
                                            <p:strVal val="#ppt_y"/>
                                          </p:val>
                                        </p:tav>
                                      </p:tavLst>
                                    </p:anim>
                                  </p:childTnLst>
                                </p:cTn>
                              </p:par>
                              <p:par>
                                <p:cTn id="68" presetID="2" presetClass="entr" presetSubtype="8" fill="hold" grpId="0" nodeType="withEffect">
                                  <p:stCondLst>
                                    <p:cond delay="0"/>
                                  </p:stCondLst>
                                  <p:childTnLst>
                                    <p:set>
                                      <p:cBhvr>
                                        <p:cTn id="69" dur="1" fill="hold">
                                          <p:stCondLst>
                                            <p:cond delay="0"/>
                                          </p:stCondLst>
                                        </p:cTn>
                                        <p:tgtEl>
                                          <p:spTgt spid="517132"/>
                                        </p:tgtEl>
                                        <p:attrNameLst>
                                          <p:attrName>style.visibility</p:attrName>
                                        </p:attrNameLst>
                                      </p:cBhvr>
                                      <p:to>
                                        <p:strVal val="visible"/>
                                      </p:to>
                                    </p:set>
                                    <p:anim calcmode="lin" valueType="num">
                                      <p:cBhvr>
                                        <p:cTn id="70" dur="500" fill="hold"/>
                                        <p:tgtEl>
                                          <p:spTgt spid="517132"/>
                                        </p:tgtEl>
                                        <p:attrNameLst>
                                          <p:attrName>ppt_x</p:attrName>
                                        </p:attrNameLst>
                                      </p:cBhvr>
                                      <p:tavLst>
                                        <p:tav tm="0">
                                          <p:val>
                                            <p:strVal val="0-#ppt_w/2"/>
                                          </p:val>
                                        </p:tav>
                                        <p:tav tm="100000">
                                          <p:val>
                                            <p:strVal val="#ppt_x"/>
                                          </p:val>
                                        </p:tav>
                                      </p:tavLst>
                                    </p:anim>
                                    <p:anim calcmode="lin" valueType="num">
                                      <p:cBhvr>
                                        <p:cTn id="71" dur="500" fill="hold"/>
                                        <p:tgtEl>
                                          <p:spTgt spid="517132"/>
                                        </p:tgtEl>
                                        <p:attrNameLst>
                                          <p:attrName>ppt_y</p:attrName>
                                        </p:attrNameLst>
                                      </p:cBhvr>
                                      <p:tavLst>
                                        <p:tav tm="0">
                                          <p:val>
                                            <p:strVal val="#ppt_y"/>
                                          </p:val>
                                        </p:tav>
                                        <p:tav tm="100000">
                                          <p:val>
                                            <p:strVal val="#ppt_y"/>
                                          </p:val>
                                        </p:tav>
                                      </p:tavLst>
                                    </p:anim>
                                  </p:childTnLst>
                                </p:cTn>
                              </p:par>
                              <p:par>
                                <p:cTn id="72" presetID="2" presetClass="entr" presetSubtype="8" fill="hold" grpId="0" nodeType="withEffect">
                                  <p:stCondLst>
                                    <p:cond delay="0"/>
                                  </p:stCondLst>
                                  <p:childTnLst>
                                    <p:set>
                                      <p:cBhvr>
                                        <p:cTn id="73" dur="1" fill="hold">
                                          <p:stCondLst>
                                            <p:cond delay="0"/>
                                          </p:stCondLst>
                                        </p:cTn>
                                        <p:tgtEl>
                                          <p:spTgt spid="517134"/>
                                        </p:tgtEl>
                                        <p:attrNameLst>
                                          <p:attrName>style.visibility</p:attrName>
                                        </p:attrNameLst>
                                      </p:cBhvr>
                                      <p:to>
                                        <p:strVal val="visible"/>
                                      </p:to>
                                    </p:set>
                                    <p:anim calcmode="lin" valueType="num">
                                      <p:cBhvr>
                                        <p:cTn id="74" dur="500" fill="hold"/>
                                        <p:tgtEl>
                                          <p:spTgt spid="517134"/>
                                        </p:tgtEl>
                                        <p:attrNameLst>
                                          <p:attrName>ppt_x</p:attrName>
                                        </p:attrNameLst>
                                      </p:cBhvr>
                                      <p:tavLst>
                                        <p:tav tm="0">
                                          <p:val>
                                            <p:strVal val="0-#ppt_w/2"/>
                                          </p:val>
                                        </p:tav>
                                        <p:tav tm="100000">
                                          <p:val>
                                            <p:strVal val="#ppt_x"/>
                                          </p:val>
                                        </p:tav>
                                      </p:tavLst>
                                    </p:anim>
                                    <p:anim calcmode="lin" valueType="num">
                                      <p:cBhvr>
                                        <p:cTn id="75" dur="500" fill="hold"/>
                                        <p:tgtEl>
                                          <p:spTgt spid="5171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9" grpId="0" bldLvl="0" animBg="1"/>
      <p:bldP spid="20" grpId="0" animBg="1"/>
      <p:bldP spid="21" grpId="0" animBg="1"/>
      <p:bldP spid="517126" grpId="0" bldLvl="0" animBg="1"/>
      <p:bldP spid="517127" grpId="0" bldLvl="0" animBg="1"/>
      <p:bldP spid="517130" grpId="0" bldLvl="0" animBg="1"/>
      <p:bldP spid="517131" grpId="0" bldLvl="0" animBg="1"/>
      <p:bldP spid="517132" grpId="0" bldLvl="0" animBg="1"/>
      <p:bldP spid="517134" grpId="0" bldLvl="0" animBg="1"/>
      <p:bldP spid="517135" grpId="0" bldLvl="0" animBg="1"/>
      <p:bldP spid="3" grpId="0" bldLvl="0" animBg="1"/>
      <p:bldP spid="5" grpId="0" bldLvl="0" animBg="1"/>
      <p:bldP spid="6" grpId="0" animBg="1"/>
      <p:bldP spid="6" grpId="1" animBg="1"/>
      <p:bldP spid="6" grpId="2" bldLvl="0" animBg="1"/>
      <p:bldP spid="7"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1871134" y="220664"/>
            <a:ext cx="844973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buFontTx/>
              <a:buNone/>
            </a:pPr>
            <a:r>
              <a:rPr lang="zh-CN" altLang="en-US" sz="3200">
                <a:latin typeface="微软雅黑" panose="020B0503020204020204" pitchFamily="34" charset="-122"/>
                <a:ea typeface="微软雅黑" panose="020B0503020204020204" pitchFamily="34" charset="-122"/>
              </a:rPr>
              <a:t>筹资渠道与筹资方式的联系与区别</a:t>
            </a:r>
            <a:r>
              <a:rPr lang="zh-CN" altLang="en-US" sz="3200" b="1">
                <a:solidFill>
                  <a:srgbClr val="767171"/>
                </a:solidFill>
                <a:latin typeface="微软雅黑" panose="020B0503020204020204" pitchFamily="34" charset="-122"/>
                <a:ea typeface="微软雅黑" panose="020B0503020204020204" pitchFamily="34" charset="-122"/>
              </a:rPr>
              <a:t> </a:t>
            </a:r>
            <a:endParaRPr lang="zh-CN" altLang="en-US" sz="3200" b="1">
              <a:solidFill>
                <a:srgbClr val="767171"/>
              </a:solidFill>
              <a:latin typeface="微软雅黑" panose="020B0503020204020204" pitchFamily="34" charset="-122"/>
              <a:ea typeface="微软雅黑" panose="020B0503020204020204" pitchFamily="34" charset="-122"/>
            </a:endParaRPr>
          </a:p>
        </p:txBody>
      </p:sp>
      <p:sp>
        <p:nvSpPr>
          <p:cNvPr id="171011" name="Text Box 5"/>
          <p:cNvSpPr txBox="1">
            <a:spLocks noChangeArrowheads="1"/>
          </p:cNvSpPr>
          <p:nvPr/>
        </p:nvSpPr>
        <p:spPr bwMode="auto">
          <a:xfrm>
            <a:off x="3350685" y="2689225"/>
            <a:ext cx="8003116" cy="1532727"/>
          </a:xfrm>
          <a:prstGeom prst="rect">
            <a:avLst/>
          </a:prstGeom>
          <a:noFill/>
          <a:ln w="28575">
            <a:solidFill>
              <a:schemeClr val="accent2"/>
            </a:solidFill>
            <a:miter lim="800000"/>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30000"/>
              </a:lnSpc>
              <a:buFontTx/>
              <a:buNone/>
            </a:pPr>
            <a:r>
              <a:rPr lang="zh-CN" altLang="en-US" sz="2400">
                <a:solidFill>
                  <a:srgbClr val="000000"/>
                </a:solidFill>
                <a:latin typeface="微软雅黑" panose="020B0503020204020204" pitchFamily="34" charset="-122"/>
                <a:ea typeface="微软雅黑" panose="020B0503020204020204" pitchFamily="34" charset="-122"/>
              </a:rPr>
              <a:t>       一定的筹资方式可能只适用于某一特定的筹资渠道，但是同一渠道的资金往往可以采取不同的方式取得，而同一筹资方式又往往适用于不同的筹资渠道。       </a:t>
            </a:r>
            <a:endParaRPr lang="zh-CN" altLang="en-US" sz="2400">
              <a:solidFill>
                <a:srgbClr val="000000"/>
              </a:solidFill>
              <a:latin typeface="微软雅黑" panose="020B0503020204020204" pitchFamily="34" charset="-122"/>
              <a:ea typeface="微软雅黑" panose="020B0503020204020204" pitchFamily="34" charset="-122"/>
            </a:endParaRPr>
          </a:p>
        </p:txBody>
      </p:sp>
      <p:sp>
        <p:nvSpPr>
          <p:cNvPr id="41"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AC150B7E-69BC-40FC-9951-133B19297B10}" type="slidenum">
              <a:rPr lang="en-US" sz="1200" noProof="1">
                <a:solidFill>
                  <a:schemeClr val="tx1">
                    <a:tint val="75000"/>
                  </a:schemeClr>
                </a:solidFill>
                <a:latin typeface="+mn-lt"/>
                <a:ea typeface="+mn-ea"/>
              </a:rPr>
            </a:fld>
            <a:endParaRPr lang="en-US" sz="1200" noProof="1">
              <a:solidFill>
                <a:schemeClr val="tx1">
                  <a:tint val="75000"/>
                </a:schemeClr>
              </a:solidFill>
              <a:latin typeface="Calibri" panose="020F0502020204030204" pitchFamily="34" charset="0"/>
            </a:endParaRPr>
          </a:p>
        </p:txBody>
      </p:sp>
      <p:pic>
        <p:nvPicPr>
          <p:cNvPr id="9221" name="Picture 7" descr="003"/>
          <p:cNvPicPr>
            <a:picLocks noChangeAspect="1"/>
          </p:cNvPicPr>
          <p:nvPr/>
        </p:nvPicPr>
        <p:blipFill>
          <a:blip r:embed="rId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05885" y="2689225"/>
            <a:ext cx="2730500" cy="305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矩形 8"/>
          <p:cNvSpPr>
            <a:spLocks noChangeArrowheads="1"/>
          </p:cNvSpPr>
          <p:nvPr/>
        </p:nvSpPr>
        <p:spPr bwMode="auto">
          <a:xfrm>
            <a:off x="1284817" y="1238251"/>
            <a:ext cx="557106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2800">
                <a:solidFill>
                  <a:srgbClr val="000000"/>
                </a:solidFill>
                <a:latin typeface="微软雅黑" panose="020B0503020204020204" pitchFamily="34" charset="-122"/>
                <a:ea typeface="微软雅黑" panose="020B0503020204020204" pitchFamily="34" charset="-122"/>
              </a:rPr>
              <a:t>筹资渠道解决的是资金来源问题。</a:t>
            </a:r>
            <a:endParaRPr lang="en-US" altLang="zh-CN" sz="2800">
              <a:solidFill>
                <a:srgbClr val="000000"/>
              </a:solidFill>
              <a:latin typeface="微软雅黑" panose="020B0503020204020204" pitchFamily="34" charset="-122"/>
              <a:ea typeface="微软雅黑" panose="020B0503020204020204" pitchFamily="34" charset="-122"/>
            </a:endParaRPr>
          </a:p>
        </p:txBody>
      </p:sp>
      <p:sp>
        <p:nvSpPr>
          <p:cNvPr id="10" name="Line 6"/>
          <p:cNvSpPr>
            <a:spLocks noChangeShapeType="1"/>
          </p:cNvSpPr>
          <p:nvPr/>
        </p:nvSpPr>
        <p:spPr bwMode="auto">
          <a:xfrm flipV="1">
            <a:off x="1" y="436563"/>
            <a:ext cx="3043767"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1" name="Line 7"/>
          <p:cNvSpPr>
            <a:spLocks noChangeShapeType="1"/>
          </p:cNvSpPr>
          <p:nvPr/>
        </p:nvSpPr>
        <p:spPr bwMode="auto">
          <a:xfrm flipV="1">
            <a:off x="9527117" y="436563"/>
            <a:ext cx="266488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9225" name="矩形 13"/>
          <p:cNvSpPr>
            <a:spLocks noChangeArrowheads="1"/>
          </p:cNvSpPr>
          <p:nvPr/>
        </p:nvSpPr>
        <p:spPr bwMode="auto">
          <a:xfrm>
            <a:off x="1253067" y="1879601"/>
            <a:ext cx="736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2800">
                <a:solidFill>
                  <a:srgbClr val="000000"/>
                </a:solidFill>
                <a:latin typeface="微软雅黑" panose="020B0503020204020204" pitchFamily="34" charset="-122"/>
                <a:ea typeface="微软雅黑" panose="020B0503020204020204" pitchFamily="34" charset="-122"/>
              </a:rPr>
              <a:t>筹资方式解决通过何种方式取得资金的问题。</a:t>
            </a:r>
            <a:endParaRPr lang="zh-CN" altLang="en-US" sz="2800">
              <a:solidFill>
                <a:srgbClr val="000000"/>
              </a:solidFill>
              <a:latin typeface="微软雅黑" panose="020B0503020204020204" pitchFamily="34" charset="-122"/>
              <a:ea typeface="微软雅黑" panose="020B0503020204020204" pitchFamily="34" charset="-122"/>
            </a:endParaRPr>
          </a:p>
        </p:txBody>
      </p:sp>
      <p:sp>
        <p:nvSpPr>
          <p:cNvPr id="9226" name="矩形 14"/>
          <p:cNvSpPr>
            <a:spLocks noChangeArrowheads="1"/>
          </p:cNvSpPr>
          <p:nvPr/>
        </p:nvSpPr>
        <p:spPr bwMode="auto">
          <a:xfrm>
            <a:off x="3350684" y="5127625"/>
            <a:ext cx="63401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2400">
                <a:solidFill>
                  <a:srgbClr val="000000"/>
                </a:solidFill>
                <a:latin typeface="微软雅黑" panose="020B0503020204020204" pitchFamily="34" charset="-122"/>
                <a:ea typeface="微软雅黑" panose="020B0503020204020204" pitchFamily="34" charset="-122"/>
              </a:rPr>
              <a:t>企业筹集资金时，必须实现两者的合理配合。</a:t>
            </a:r>
            <a:endParaRPr lang="zh-CN" altLang="en-US" sz="2400">
              <a:latin typeface="Calibri" panose="020F0502020204030204" pitchFamily="34"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71011"/>
                                        </p:tgtEl>
                                        <p:attrNameLst>
                                          <p:attrName>style.visibility</p:attrName>
                                        </p:attrNameLst>
                                      </p:cBhvr>
                                      <p:to>
                                        <p:strVal val="visible"/>
                                      </p:to>
                                    </p:set>
                                    <p:anim calcmode="lin" valueType="num">
                                      <p:cBhvr>
                                        <p:cTn id="7" dur="1" fill="hold"/>
                                        <p:tgtEl>
                                          <p:spTgt spid="171011"/>
                                        </p:tgtEl>
                                      </p:cBhvr>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ppt_x</p:attrName>
                                        </p:attrNameLst>
                                      </p:cBhvr>
                                      <p:tavLst>
                                        <p:tav tm="0">
                                          <p:val>
                                            <p:strVal val="0-#ppt_w/2"/>
                                          </p:val>
                                        </p:tav>
                                        <p:tav tm="100000">
                                          <p:val>
                                            <p:strVal val="#ppt_x"/>
                                          </p:val>
                                        </p:tav>
                                      </p:tavLst>
                                    </p:anim>
                                    <p:anim calcmode="lin" valueType="num">
                                      <p:cBhvr>
                                        <p:cTn id="13" dur="500" fill="hold"/>
                                        <p:tgtEl>
                                          <p:spTgt spid="11"/>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2" presetClass="entr" presetSubtype="2"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ppt_x</p:attrName>
                                        </p:attrNameLst>
                                      </p:cBhvr>
                                      <p:tavLst>
                                        <p:tav tm="0">
                                          <p:val>
                                            <p:strVal val="1+#ppt_w/2"/>
                                          </p:val>
                                        </p:tav>
                                        <p:tav tm="100000">
                                          <p:val>
                                            <p:strVal val="#ppt_x"/>
                                          </p:val>
                                        </p:tav>
                                      </p:tavLst>
                                    </p:anim>
                                    <p:anim calcmode="lin" valueType="num">
                                      <p:cBhvr>
                                        <p:cTn id="18"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1" grpId="0" bldLvl="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9" descr="举着牌子的人物大图 点击还原"/>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1013884" y="1408113"/>
            <a:ext cx="9683749" cy="415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3"/>
          <p:cNvSpPr txBox="1">
            <a:spLocks noChangeArrowheads="1"/>
          </p:cNvSpPr>
          <p:nvPr/>
        </p:nvSpPr>
        <p:spPr bwMode="auto">
          <a:xfrm>
            <a:off x="3790951" y="384175"/>
            <a:ext cx="508846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buFontTx/>
              <a:buNone/>
            </a:pPr>
            <a:r>
              <a:rPr lang="zh-CN" altLang="en-US" sz="3600" b="1" dirty="0">
                <a:latin typeface="微软雅黑" panose="020B0503020204020204" pitchFamily="34" charset="-122"/>
                <a:ea typeface="微软雅黑" panose="020B0503020204020204" pitchFamily="34" charset="-122"/>
              </a:rPr>
              <a:t>二、筹资类型 </a:t>
            </a:r>
            <a:endParaRPr lang="zh-CN" altLang="en-US" sz="3600" b="1" dirty="0">
              <a:latin typeface="微软雅黑" panose="020B0503020204020204" pitchFamily="34" charset="-122"/>
              <a:ea typeface="微软雅黑" panose="020B0503020204020204" pitchFamily="34" charset="-122"/>
            </a:endParaRPr>
          </a:p>
        </p:txBody>
      </p:sp>
      <p:sp>
        <p:nvSpPr>
          <p:cNvPr id="7171" name="Text Box 5"/>
          <p:cNvSpPr txBox="1">
            <a:spLocks noChangeArrowheads="1"/>
          </p:cNvSpPr>
          <p:nvPr/>
        </p:nvSpPr>
        <p:spPr bwMode="auto">
          <a:xfrm>
            <a:off x="1871134" y="3149601"/>
            <a:ext cx="8032751" cy="105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0000"/>
              </a:lnSpc>
              <a:buFontTx/>
              <a:buNone/>
            </a:pPr>
            <a:r>
              <a:rPr lang="zh-CN" altLang="en-US" sz="2600">
                <a:solidFill>
                  <a:srgbClr val="000000"/>
                </a:solidFill>
                <a:latin typeface="微软雅黑" panose="020B0503020204020204" pitchFamily="34" charset="-122"/>
                <a:ea typeface="微软雅黑" panose="020B0503020204020204" pitchFamily="34" charset="-122"/>
              </a:rPr>
              <a:t>       企业筹集的资金，根据不同的性质可以将它们划分为不同的类型。</a:t>
            </a:r>
            <a:endParaRPr lang="zh-CN" altLang="en-US" sz="2600" b="1">
              <a:solidFill>
                <a:srgbClr val="000000"/>
              </a:solidFill>
              <a:latin typeface="微软雅黑" panose="020B0503020204020204" pitchFamily="34" charset="-122"/>
              <a:ea typeface="微软雅黑" panose="020B0503020204020204" pitchFamily="34" charset="-122"/>
            </a:endParaRPr>
          </a:p>
        </p:txBody>
      </p:sp>
      <p:grpSp>
        <p:nvGrpSpPr>
          <p:cNvPr id="5" name="组合 4"/>
          <p:cNvGrpSpPr/>
          <p:nvPr/>
        </p:nvGrpSpPr>
        <p:grpSpPr bwMode="auto">
          <a:xfrm>
            <a:off x="4353985" y="1092200"/>
            <a:ext cx="3016249" cy="103188"/>
            <a:chOff x="5357217" y="1143000"/>
            <a:chExt cx="1490133" cy="101600"/>
          </a:xfrm>
        </p:grpSpPr>
        <p:cxnSp>
          <p:nvCxnSpPr>
            <p:cNvPr id="12"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31"/>
            <p:cNvCxnSpPr/>
            <p:nvPr/>
          </p:nvCxnSpPr>
          <p:spPr>
            <a:xfrm>
              <a:off x="5509890" y="1244600"/>
              <a:ext cx="118478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1"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B7C7EFC1-70C4-474E-A7E8-441123A86CF6}"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5058"/>
                                        </p:tgtEl>
                                        <p:attrNameLst>
                                          <p:attrName>style.visibility</p:attrName>
                                        </p:attrNameLst>
                                      </p:cBhvr>
                                      <p:to>
                                        <p:strVal val="visible"/>
                                      </p:to>
                                    </p:set>
                                    <p:anim calcmode="lin" valueType="num">
                                      <p:cBhvr>
                                        <p:cTn id="12" dur="500"/>
                                        <p:tgtEl>
                                          <p:spTgt spid="45058"/>
                                        </p:tgtEl>
                                        <p:attrNameLst>
                                          <p:attrName>ppt_y</p:attrName>
                                        </p:attrNameLst>
                                      </p:cBhvr>
                                      <p:tavLst>
                                        <p:tav tm="0">
                                          <p:val>
                                            <p:strVal val="#ppt_y+#ppt_h*1.125000"/>
                                          </p:val>
                                        </p:tav>
                                        <p:tav tm="100000">
                                          <p:val>
                                            <p:strVal val="#ppt_y"/>
                                          </p:val>
                                        </p:tav>
                                      </p:tavLst>
                                    </p:anim>
                                    <p:animEffect transition="in" filter="wipe(up)">
                                      <p:cBhvr>
                                        <p:cTn id="13" dur="500"/>
                                        <p:tgtEl>
                                          <p:spTgt spid="45058"/>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7171">
                                            <p:txEl>
                                              <p:pRg st="0" end="0"/>
                                            </p:txEl>
                                          </p:spTgt>
                                        </p:tgtEl>
                                        <p:attrNameLst>
                                          <p:attrName>style.visibility</p:attrName>
                                        </p:attrNameLst>
                                      </p:cBhvr>
                                      <p:to>
                                        <p:strVal val="visible"/>
                                      </p:to>
                                    </p:set>
                                    <p:animEffect transition="in" filter="wedge">
                                      <p:cBhvr>
                                        <p:cTn id="18"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接连接符 1"/>
          <p:cNvCxnSpPr/>
          <p:nvPr/>
        </p:nvCxnSpPr>
        <p:spPr>
          <a:xfrm>
            <a:off x="201084" y="549275"/>
            <a:ext cx="4239683" cy="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a:stCxn id="22" idx="3"/>
          </p:cNvCxnSpPr>
          <p:nvPr/>
        </p:nvCxnSpPr>
        <p:spPr>
          <a:xfrm flipV="1">
            <a:off x="9593698" y="508000"/>
            <a:ext cx="2598303" cy="4108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sp>
        <p:nvSpPr>
          <p:cNvPr id="22" name="Text Box 4"/>
          <p:cNvSpPr txBox="1">
            <a:spLocks noChangeArrowheads="1"/>
          </p:cNvSpPr>
          <p:nvPr/>
        </p:nvSpPr>
        <p:spPr bwMode="auto">
          <a:xfrm>
            <a:off x="3191933" y="241300"/>
            <a:ext cx="6401765" cy="615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200" dirty="0">
                <a:latin typeface="微软雅黑" panose="020B0503020204020204" pitchFamily="34" charset="-122"/>
                <a:ea typeface="微软雅黑" panose="020B0503020204020204" pitchFamily="34" charset="-122"/>
                <a:sym typeface="微软雅黑" panose="020B0503020204020204" pitchFamily="34" charset="-122"/>
              </a:rPr>
              <a:t>（一）权益、债务及</a:t>
            </a:r>
            <a:r>
              <a:rPr lang="zh-CN" altLang="en-US" sz="3200" dirty="0">
                <a:latin typeface="微软雅黑" panose="020B0503020204020204" pitchFamily="34" charset="-122"/>
                <a:ea typeface="微软雅黑" panose="020B0503020204020204" pitchFamily="34" charset="-122"/>
              </a:rPr>
              <a:t>衍生工具筹资</a:t>
            </a:r>
            <a:endParaRPr lang="zh-CN" altLang="zh-CN" sz="32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1" name="Text Box 5"/>
          <p:cNvSpPr txBox="1">
            <a:spLocks noChangeArrowheads="1"/>
          </p:cNvSpPr>
          <p:nvPr/>
        </p:nvSpPr>
        <p:spPr bwMode="auto">
          <a:xfrm>
            <a:off x="499533" y="927101"/>
            <a:ext cx="1032086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20000"/>
              </a:lnSpc>
              <a:buFontTx/>
              <a:buNone/>
            </a:pPr>
            <a:r>
              <a:rPr lang="zh-CN" altLang="en-US" sz="2400" dirty="0">
                <a:latin typeface="微软雅黑" panose="020B0503020204020204" pitchFamily="34" charset="-122"/>
                <a:ea typeface="微软雅黑" panose="020B0503020204020204" pitchFamily="34" charset="-122"/>
              </a:rPr>
              <a:t>       </a:t>
            </a:r>
            <a:r>
              <a:rPr lang="zh-CN" altLang="en-US" sz="2600" dirty="0">
                <a:latin typeface="微软雅黑" panose="020B0503020204020204" pitchFamily="34" charset="-122"/>
                <a:ea typeface="微软雅黑" panose="020B0503020204020204" pitchFamily="34" charset="-122"/>
              </a:rPr>
              <a:t>按企业所取得资金的权益特性不同，企业筹资分为权益筹资、债务筹资和衍生工具筹资。</a:t>
            </a:r>
            <a:endParaRPr lang="zh-CN" altLang="en-US" sz="2600" dirty="0">
              <a:solidFill>
                <a:srgbClr val="000000"/>
              </a:solidFill>
              <a:latin typeface="微软雅黑" panose="020B0503020204020204" pitchFamily="34" charset="-122"/>
              <a:ea typeface="微软雅黑" panose="020B0503020204020204" pitchFamily="34" charset="-122"/>
            </a:endParaRPr>
          </a:p>
        </p:txBody>
      </p:sp>
      <p:sp>
        <p:nvSpPr>
          <p:cNvPr id="11270" name="灯片编号占位符 2"/>
          <p:cNvSpPr txBox="1">
            <a:spLocks noChangeArrowheads="1"/>
          </p:cNvSpPr>
          <p:nvPr/>
        </p:nvSpPr>
        <p:spPr bwMode="auto">
          <a:xfrm>
            <a:off x="11311467" y="6224589"/>
            <a:ext cx="520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buFontTx/>
              <a:buNone/>
            </a:pPr>
            <a:fld id="{440DE486-5F8B-439C-809C-9792CADB5BD0}" type="slidenum">
              <a:rPr lang="en-US" altLang="en-US" sz="1400" b="1">
                <a:solidFill>
                  <a:schemeClr val="bg1"/>
                </a:solidFill>
                <a:latin typeface="Calibri Light" panose="020F0302020204030204" pitchFamily="34" charset="0"/>
              </a:rPr>
            </a:fld>
            <a:endParaRPr lang="en-US" altLang="en-US" sz="1400" b="1">
              <a:solidFill>
                <a:schemeClr val="bg1"/>
              </a:solidFill>
              <a:latin typeface="Calibri Light" panose="020F0302020204030204" pitchFamily="34" charset="0"/>
            </a:endParaRPr>
          </a:p>
        </p:txBody>
      </p:sp>
      <p:sp>
        <p:nvSpPr>
          <p:cNvPr id="517126" name="文本框 517125"/>
          <p:cNvSpPr txBox="1">
            <a:spLocks noChangeArrowheads="1"/>
          </p:cNvSpPr>
          <p:nvPr/>
        </p:nvSpPr>
        <p:spPr bwMode="auto">
          <a:xfrm>
            <a:off x="2245785" y="5408613"/>
            <a:ext cx="2214033" cy="430212"/>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商业信用</a:t>
            </a:r>
            <a:endParaRPr lang="zh-CN" altLang="en-US" sz="2200">
              <a:latin typeface="微软雅黑" panose="020B0503020204020204" pitchFamily="34" charset="-122"/>
              <a:ea typeface="微软雅黑" panose="020B0503020204020204" pitchFamily="34" charset="-122"/>
            </a:endParaRPr>
          </a:p>
        </p:txBody>
      </p:sp>
      <p:sp>
        <p:nvSpPr>
          <p:cNvPr id="517127" name="文本框 517126"/>
          <p:cNvSpPr txBox="1">
            <a:spLocks noChangeArrowheads="1"/>
          </p:cNvSpPr>
          <p:nvPr/>
        </p:nvSpPr>
        <p:spPr bwMode="auto">
          <a:xfrm>
            <a:off x="2258484" y="4219575"/>
            <a:ext cx="2216149" cy="43180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银行借款</a:t>
            </a:r>
            <a:endParaRPr lang="zh-CN" altLang="en-US" sz="2200">
              <a:latin typeface="微软雅黑" panose="020B0503020204020204" pitchFamily="34" charset="-122"/>
              <a:ea typeface="微软雅黑" panose="020B0503020204020204" pitchFamily="34" charset="-122"/>
            </a:endParaRPr>
          </a:p>
        </p:txBody>
      </p:sp>
      <p:sp>
        <p:nvSpPr>
          <p:cNvPr id="517130" name="文本框 517129"/>
          <p:cNvSpPr txBox="1">
            <a:spLocks noChangeArrowheads="1"/>
          </p:cNvSpPr>
          <p:nvPr/>
        </p:nvSpPr>
        <p:spPr bwMode="auto">
          <a:xfrm>
            <a:off x="2290234" y="2244726"/>
            <a:ext cx="2216151" cy="430213"/>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吸收投资</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1" name="文本框 517130"/>
          <p:cNvSpPr txBox="1">
            <a:spLocks noChangeArrowheads="1"/>
          </p:cNvSpPr>
          <p:nvPr/>
        </p:nvSpPr>
        <p:spPr bwMode="auto">
          <a:xfrm>
            <a:off x="2300818" y="2846388"/>
            <a:ext cx="2214033" cy="431800"/>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发行股票</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2" name="文本框 517131"/>
          <p:cNvSpPr txBox="1">
            <a:spLocks noChangeArrowheads="1"/>
          </p:cNvSpPr>
          <p:nvPr/>
        </p:nvSpPr>
        <p:spPr bwMode="auto">
          <a:xfrm>
            <a:off x="2258484" y="4827588"/>
            <a:ext cx="2216149" cy="43180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发行债券</a:t>
            </a:r>
            <a:endParaRPr lang="zh-CN" altLang="en-US" sz="2200">
              <a:latin typeface="微软雅黑" panose="020B0503020204020204" pitchFamily="34" charset="-122"/>
              <a:ea typeface="微软雅黑" panose="020B0503020204020204" pitchFamily="34" charset="-122"/>
            </a:endParaRPr>
          </a:p>
        </p:txBody>
      </p:sp>
      <p:sp>
        <p:nvSpPr>
          <p:cNvPr id="517134" name="文本框 517133"/>
          <p:cNvSpPr txBox="1">
            <a:spLocks noChangeArrowheads="1"/>
          </p:cNvSpPr>
          <p:nvPr/>
        </p:nvSpPr>
        <p:spPr bwMode="auto">
          <a:xfrm>
            <a:off x="2245785" y="5984876"/>
            <a:ext cx="2214033" cy="430213"/>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融资租赁</a:t>
            </a:r>
            <a:endParaRPr lang="zh-CN" altLang="en-US" sz="2200">
              <a:latin typeface="微软雅黑" panose="020B0503020204020204" pitchFamily="34" charset="-122"/>
              <a:ea typeface="微软雅黑" panose="020B0503020204020204" pitchFamily="34" charset="-122"/>
            </a:endParaRPr>
          </a:p>
        </p:txBody>
      </p:sp>
      <p:sp>
        <p:nvSpPr>
          <p:cNvPr id="517135" name="文本框 517134"/>
          <p:cNvSpPr txBox="1">
            <a:spLocks noChangeArrowheads="1"/>
          </p:cNvSpPr>
          <p:nvPr/>
        </p:nvSpPr>
        <p:spPr bwMode="auto">
          <a:xfrm>
            <a:off x="2286001" y="3462338"/>
            <a:ext cx="2214033" cy="430212"/>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利用留存收益</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7" name="圆角矩形 6"/>
          <p:cNvSpPr/>
          <p:nvPr/>
        </p:nvSpPr>
        <p:spPr>
          <a:xfrm>
            <a:off x="6578600" y="1938338"/>
            <a:ext cx="668867" cy="194151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权益筹资</a:t>
            </a:r>
            <a:endParaRPr lang="zh-CN" altLang="en-US" sz="2400" b="1" noProof="1">
              <a:latin typeface="微软雅黑" panose="020B0503020204020204" pitchFamily="34" charset="-122"/>
              <a:ea typeface="微软雅黑" panose="020B0503020204020204" pitchFamily="34" charset="-122"/>
            </a:endParaRPr>
          </a:p>
        </p:txBody>
      </p:sp>
      <p:sp>
        <p:nvSpPr>
          <p:cNvPr id="8" name="右大括号 7"/>
          <p:cNvSpPr/>
          <p:nvPr/>
        </p:nvSpPr>
        <p:spPr>
          <a:xfrm>
            <a:off x="5433484" y="2320926"/>
            <a:ext cx="465667" cy="1173163"/>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buFontTx/>
              <a:buNone/>
              <a:defRPr/>
            </a:pPr>
            <a:endParaRPr lang="zh-CN" altLang="en-US" noProof="1"/>
          </a:p>
        </p:txBody>
      </p:sp>
      <p:sp>
        <p:nvSpPr>
          <p:cNvPr id="20" name="右大括号 19"/>
          <p:cNvSpPr/>
          <p:nvPr/>
        </p:nvSpPr>
        <p:spPr>
          <a:xfrm>
            <a:off x="5541433" y="4535489"/>
            <a:ext cx="467784" cy="1195387"/>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buFontTx/>
              <a:buNone/>
              <a:defRPr/>
            </a:pPr>
            <a:endParaRPr lang="zh-CN" altLang="en-US" noProof="1"/>
          </a:p>
        </p:txBody>
      </p:sp>
      <p:sp>
        <p:nvSpPr>
          <p:cNvPr id="21" name="右大括号 20"/>
          <p:cNvSpPr/>
          <p:nvPr/>
        </p:nvSpPr>
        <p:spPr>
          <a:xfrm>
            <a:off x="7452785" y="3282950"/>
            <a:ext cx="467783" cy="1195388"/>
          </a:xfrm>
          <a:prstGeom prst="rightBrac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buFontTx/>
              <a:buNone/>
              <a:defRPr/>
            </a:pPr>
            <a:endParaRPr lang="zh-CN" altLang="en-US" noProof="1"/>
          </a:p>
        </p:txBody>
      </p:sp>
      <p:sp>
        <p:nvSpPr>
          <p:cNvPr id="23" name="椭圆 22"/>
          <p:cNvSpPr/>
          <p:nvPr/>
        </p:nvSpPr>
        <p:spPr>
          <a:xfrm>
            <a:off x="8206149" y="2580498"/>
            <a:ext cx="2605515" cy="2391410"/>
          </a:xfrm>
          <a:prstGeom prst="ellipse">
            <a:avLst/>
          </a:prstGeom>
          <a:solidFill>
            <a:schemeClr val="bg1">
              <a:lumMod val="85000"/>
            </a:schemeClr>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3200" b="1" dirty="0">
                <a:solidFill>
                  <a:schemeClr val="tx1"/>
                </a:solidFill>
                <a:latin typeface="微软雅黑" panose="020B0503020204020204" pitchFamily="34" charset="-122"/>
                <a:ea typeface="微软雅黑" panose="020B0503020204020204" pitchFamily="34" charset="-122"/>
              </a:rPr>
              <a:t>衍生工具</a:t>
            </a:r>
            <a:r>
              <a:rPr lang="zh-CN" altLang="en-US" sz="3200" b="1" noProof="1">
                <a:solidFill>
                  <a:schemeClr val="tx1"/>
                </a:solidFill>
                <a:latin typeface="微软雅黑" panose="020B0503020204020204" pitchFamily="34" charset="-122"/>
                <a:ea typeface="微软雅黑" panose="020B0503020204020204" pitchFamily="34" charset="-122"/>
              </a:rPr>
              <a:t>筹资</a:t>
            </a:r>
            <a:endParaRPr lang="zh-CN" altLang="en-US" sz="3200" b="1" noProof="1">
              <a:solidFill>
                <a:schemeClr val="tx1"/>
              </a:solidFill>
              <a:latin typeface="微软雅黑" panose="020B0503020204020204" pitchFamily="34" charset="-122"/>
              <a:ea typeface="微软雅黑" panose="020B0503020204020204" pitchFamily="34" charset="-122"/>
            </a:endParaRPr>
          </a:p>
        </p:txBody>
      </p:sp>
      <p:sp>
        <p:nvSpPr>
          <p:cNvPr id="27" name="圆角矩形 26"/>
          <p:cNvSpPr/>
          <p:nvPr/>
        </p:nvSpPr>
        <p:spPr>
          <a:xfrm>
            <a:off x="6553200" y="4097338"/>
            <a:ext cx="668867" cy="1941512"/>
          </a:xfrm>
          <a:prstGeom prst="round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负债筹资</a:t>
            </a:r>
            <a:endParaRPr lang="zh-CN" altLang="en-US" sz="2400" b="1" noProof="1">
              <a:latin typeface="微软雅黑" panose="020B0503020204020204" pitchFamily="34" charset="-122"/>
              <a:ea typeface="微软雅黑" panose="020B0503020204020204" pitchFamily="34" charset="-122"/>
            </a:endParaRPr>
          </a:p>
        </p:txBody>
      </p:sp>
    </p:spTree>
  </p:cSld>
  <p:clrMapOvr>
    <a:masterClrMapping/>
  </p:clrMapOvr>
  <p:transition advClick="0" advTm="7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1000"/>
                                        <p:tgtEl>
                                          <p:spTgt spid="22"/>
                                        </p:tgtEl>
                                      </p:cBhvr>
                                    </p:animEffect>
                                    <p:anim calcmode="lin" valueType="num">
                                      <p:cBhvr>
                                        <p:cTn id="16" dur="1000" fill="hold"/>
                                        <p:tgtEl>
                                          <p:spTgt spid="22"/>
                                        </p:tgtEl>
                                        <p:attrNameLst>
                                          <p:attrName>ppt_x</p:attrName>
                                        </p:attrNameLst>
                                      </p:cBhvr>
                                      <p:tavLst>
                                        <p:tav tm="0">
                                          <p:val>
                                            <p:strVal val="#ppt_x"/>
                                          </p:val>
                                        </p:tav>
                                        <p:tav tm="100000">
                                          <p:val>
                                            <p:strVal val="#ppt_x"/>
                                          </p:val>
                                        </p:tav>
                                      </p:tavLst>
                                    </p:anim>
                                    <p:anim calcmode="lin" valueType="num">
                                      <p:cBhvr>
                                        <p:cTn id="17"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 calcmode="lin" valueType="num">
                                      <p:cBhvr>
                                        <p:cTn id="22" dur="1" fill="hold"/>
                                        <p:tgtEl>
                                          <p:spTgt spid="41"/>
                                        </p:tgtEl>
                                      </p:cBhvr>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517130"/>
                                        </p:tgtEl>
                                        <p:attrNameLst>
                                          <p:attrName>style.visibility</p:attrName>
                                        </p:attrNameLst>
                                      </p:cBhvr>
                                      <p:to>
                                        <p:strVal val="visible"/>
                                      </p:to>
                                    </p:set>
                                    <p:anim calcmode="lin" valueType="num">
                                      <p:cBhvr>
                                        <p:cTn id="27" dur="500" fill="hold"/>
                                        <p:tgtEl>
                                          <p:spTgt spid="517130"/>
                                        </p:tgtEl>
                                        <p:attrNameLst>
                                          <p:attrName>ppt_x</p:attrName>
                                        </p:attrNameLst>
                                      </p:cBhvr>
                                      <p:tavLst>
                                        <p:tav tm="0">
                                          <p:val>
                                            <p:strVal val="0-#ppt_w/2"/>
                                          </p:val>
                                        </p:tav>
                                        <p:tav tm="100000">
                                          <p:val>
                                            <p:strVal val="#ppt_x"/>
                                          </p:val>
                                        </p:tav>
                                      </p:tavLst>
                                    </p:anim>
                                    <p:anim calcmode="lin" valueType="num">
                                      <p:cBhvr>
                                        <p:cTn id="28" dur="500" fill="hold"/>
                                        <p:tgtEl>
                                          <p:spTgt spid="517130"/>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517131"/>
                                        </p:tgtEl>
                                        <p:attrNameLst>
                                          <p:attrName>style.visibility</p:attrName>
                                        </p:attrNameLst>
                                      </p:cBhvr>
                                      <p:to>
                                        <p:strVal val="visible"/>
                                      </p:to>
                                    </p:set>
                                    <p:anim calcmode="lin" valueType="num">
                                      <p:cBhvr>
                                        <p:cTn id="31" dur="500" fill="hold"/>
                                        <p:tgtEl>
                                          <p:spTgt spid="517131"/>
                                        </p:tgtEl>
                                        <p:attrNameLst>
                                          <p:attrName>ppt_x</p:attrName>
                                        </p:attrNameLst>
                                      </p:cBhvr>
                                      <p:tavLst>
                                        <p:tav tm="0">
                                          <p:val>
                                            <p:strVal val="0-#ppt_w/2"/>
                                          </p:val>
                                        </p:tav>
                                        <p:tav tm="100000">
                                          <p:val>
                                            <p:strVal val="#ppt_x"/>
                                          </p:val>
                                        </p:tav>
                                      </p:tavLst>
                                    </p:anim>
                                    <p:anim calcmode="lin" valueType="num">
                                      <p:cBhvr>
                                        <p:cTn id="32" dur="500" fill="hold"/>
                                        <p:tgtEl>
                                          <p:spTgt spid="517131"/>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517135"/>
                                        </p:tgtEl>
                                        <p:attrNameLst>
                                          <p:attrName>style.visibility</p:attrName>
                                        </p:attrNameLst>
                                      </p:cBhvr>
                                      <p:to>
                                        <p:strVal val="visible"/>
                                      </p:to>
                                    </p:set>
                                    <p:anim calcmode="lin" valueType="num">
                                      <p:cBhvr>
                                        <p:cTn id="35" dur="500" fill="hold"/>
                                        <p:tgtEl>
                                          <p:spTgt spid="517135"/>
                                        </p:tgtEl>
                                        <p:attrNameLst>
                                          <p:attrName>ppt_x</p:attrName>
                                        </p:attrNameLst>
                                      </p:cBhvr>
                                      <p:tavLst>
                                        <p:tav tm="0">
                                          <p:val>
                                            <p:strVal val="0-#ppt_w/2"/>
                                          </p:val>
                                        </p:tav>
                                        <p:tav tm="100000">
                                          <p:val>
                                            <p:strVal val="#ppt_x"/>
                                          </p:val>
                                        </p:tav>
                                      </p:tavLst>
                                    </p:anim>
                                    <p:anim calcmode="lin" valueType="num">
                                      <p:cBhvr>
                                        <p:cTn id="36" dur="500" fill="hold"/>
                                        <p:tgtEl>
                                          <p:spTgt spid="517135"/>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p:cTn id="41" dur="500" fill="hold"/>
                                        <p:tgtEl>
                                          <p:spTgt spid="8"/>
                                        </p:tgtEl>
                                        <p:attrNameLst>
                                          <p:attrName>ppt_x</p:attrName>
                                        </p:attrNameLst>
                                      </p:cBhvr>
                                      <p:tavLst>
                                        <p:tav tm="0">
                                          <p:val>
                                            <p:strVal val="0-#ppt_w/2"/>
                                          </p:val>
                                        </p:tav>
                                        <p:tav tm="100000">
                                          <p:val>
                                            <p:strVal val="#ppt_x"/>
                                          </p:val>
                                        </p:tav>
                                      </p:tavLst>
                                    </p:anim>
                                    <p:anim calcmode="lin" valueType="num">
                                      <p:cBhvr>
                                        <p:cTn id="42"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diamond(in)">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517126"/>
                                        </p:tgtEl>
                                        <p:attrNameLst>
                                          <p:attrName>style.visibility</p:attrName>
                                        </p:attrNameLst>
                                      </p:cBhvr>
                                      <p:to>
                                        <p:strVal val="visible"/>
                                      </p:to>
                                    </p:set>
                                    <p:anim calcmode="lin" valueType="num">
                                      <p:cBhvr>
                                        <p:cTn id="52" dur="500" fill="hold"/>
                                        <p:tgtEl>
                                          <p:spTgt spid="517126"/>
                                        </p:tgtEl>
                                        <p:attrNameLst>
                                          <p:attrName>ppt_x</p:attrName>
                                        </p:attrNameLst>
                                      </p:cBhvr>
                                      <p:tavLst>
                                        <p:tav tm="0">
                                          <p:val>
                                            <p:strVal val="0-#ppt_w/2"/>
                                          </p:val>
                                        </p:tav>
                                        <p:tav tm="100000">
                                          <p:val>
                                            <p:strVal val="#ppt_x"/>
                                          </p:val>
                                        </p:tav>
                                      </p:tavLst>
                                    </p:anim>
                                    <p:anim calcmode="lin" valueType="num">
                                      <p:cBhvr>
                                        <p:cTn id="53" dur="500" fill="hold"/>
                                        <p:tgtEl>
                                          <p:spTgt spid="517126"/>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517127"/>
                                        </p:tgtEl>
                                        <p:attrNameLst>
                                          <p:attrName>style.visibility</p:attrName>
                                        </p:attrNameLst>
                                      </p:cBhvr>
                                      <p:to>
                                        <p:strVal val="visible"/>
                                      </p:to>
                                    </p:set>
                                    <p:anim calcmode="lin" valueType="num">
                                      <p:cBhvr>
                                        <p:cTn id="56" dur="500" fill="hold"/>
                                        <p:tgtEl>
                                          <p:spTgt spid="517127"/>
                                        </p:tgtEl>
                                        <p:attrNameLst>
                                          <p:attrName>ppt_x</p:attrName>
                                        </p:attrNameLst>
                                      </p:cBhvr>
                                      <p:tavLst>
                                        <p:tav tm="0">
                                          <p:val>
                                            <p:strVal val="0-#ppt_w/2"/>
                                          </p:val>
                                        </p:tav>
                                        <p:tav tm="100000">
                                          <p:val>
                                            <p:strVal val="#ppt_x"/>
                                          </p:val>
                                        </p:tav>
                                      </p:tavLst>
                                    </p:anim>
                                    <p:anim calcmode="lin" valueType="num">
                                      <p:cBhvr>
                                        <p:cTn id="57" dur="500" fill="hold"/>
                                        <p:tgtEl>
                                          <p:spTgt spid="517127"/>
                                        </p:tgtEl>
                                        <p:attrNameLst>
                                          <p:attrName>ppt_y</p:attrName>
                                        </p:attrNameLst>
                                      </p:cBhvr>
                                      <p:tavLst>
                                        <p:tav tm="0">
                                          <p:val>
                                            <p:strVal val="#ppt_y"/>
                                          </p:val>
                                        </p:tav>
                                        <p:tav tm="100000">
                                          <p:val>
                                            <p:strVal val="#ppt_y"/>
                                          </p:val>
                                        </p:tav>
                                      </p:tavLst>
                                    </p:anim>
                                  </p:childTnLst>
                                </p:cTn>
                              </p:par>
                              <p:par>
                                <p:cTn id="58" presetID="2" presetClass="entr" presetSubtype="8" fill="hold" grpId="0" nodeType="withEffect">
                                  <p:stCondLst>
                                    <p:cond delay="0"/>
                                  </p:stCondLst>
                                  <p:childTnLst>
                                    <p:set>
                                      <p:cBhvr>
                                        <p:cTn id="59" dur="1" fill="hold">
                                          <p:stCondLst>
                                            <p:cond delay="0"/>
                                          </p:stCondLst>
                                        </p:cTn>
                                        <p:tgtEl>
                                          <p:spTgt spid="517132"/>
                                        </p:tgtEl>
                                        <p:attrNameLst>
                                          <p:attrName>style.visibility</p:attrName>
                                        </p:attrNameLst>
                                      </p:cBhvr>
                                      <p:to>
                                        <p:strVal val="visible"/>
                                      </p:to>
                                    </p:set>
                                    <p:anim calcmode="lin" valueType="num">
                                      <p:cBhvr>
                                        <p:cTn id="60" dur="500" fill="hold"/>
                                        <p:tgtEl>
                                          <p:spTgt spid="517132"/>
                                        </p:tgtEl>
                                        <p:attrNameLst>
                                          <p:attrName>ppt_x</p:attrName>
                                        </p:attrNameLst>
                                      </p:cBhvr>
                                      <p:tavLst>
                                        <p:tav tm="0">
                                          <p:val>
                                            <p:strVal val="0-#ppt_w/2"/>
                                          </p:val>
                                        </p:tav>
                                        <p:tav tm="100000">
                                          <p:val>
                                            <p:strVal val="#ppt_x"/>
                                          </p:val>
                                        </p:tav>
                                      </p:tavLst>
                                    </p:anim>
                                    <p:anim calcmode="lin" valueType="num">
                                      <p:cBhvr>
                                        <p:cTn id="61" dur="500" fill="hold"/>
                                        <p:tgtEl>
                                          <p:spTgt spid="517132"/>
                                        </p:tgtEl>
                                        <p:attrNameLst>
                                          <p:attrName>ppt_y</p:attrName>
                                        </p:attrNameLst>
                                      </p:cBhvr>
                                      <p:tavLst>
                                        <p:tav tm="0">
                                          <p:val>
                                            <p:strVal val="#ppt_y"/>
                                          </p:val>
                                        </p:tav>
                                        <p:tav tm="100000">
                                          <p:val>
                                            <p:strVal val="#ppt_y"/>
                                          </p:val>
                                        </p:tav>
                                      </p:tavLst>
                                    </p:anim>
                                  </p:childTnLst>
                                </p:cTn>
                              </p:par>
                              <p:par>
                                <p:cTn id="62" presetID="2" presetClass="entr" presetSubtype="8" fill="hold" grpId="0" nodeType="withEffect">
                                  <p:stCondLst>
                                    <p:cond delay="0"/>
                                  </p:stCondLst>
                                  <p:childTnLst>
                                    <p:set>
                                      <p:cBhvr>
                                        <p:cTn id="63" dur="1" fill="hold">
                                          <p:stCondLst>
                                            <p:cond delay="0"/>
                                          </p:stCondLst>
                                        </p:cTn>
                                        <p:tgtEl>
                                          <p:spTgt spid="517134"/>
                                        </p:tgtEl>
                                        <p:attrNameLst>
                                          <p:attrName>style.visibility</p:attrName>
                                        </p:attrNameLst>
                                      </p:cBhvr>
                                      <p:to>
                                        <p:strVal val="visible"/>
                                      </p:to>
                                    </p:set>
                                    <p:anim calcmode="lin" valueType="num">
                                      <p:cBhvr>
                                        <p:cTn id="64" dur="500" fill="hold"/>
                                        <p:tgtEl>
                                          <p:spTgt spid="517134"/>
                                        </p:tgtEl>
                                        <p:attrNameLst>
                                          <p:attrName>ppt_x</p:attrName>
                                        </p:attrNameLst>
                                      </p:cBhvr>
                                      <p:tavLst>
                                        <p:tav tm="0">
                                          <p:val>
                                            <p:strVal val="0-#ppt_w/2"/>
                                          </p:val>
                                        </p:tav>
                                        <p:tav tm="100000">
                                          <p:val>
                                            <p:strVal val="#ppt_x"/>
                                          </p:val>
                                        </p:tav>
                                      </p:tavLst>
                                    </p:anim>
                                    <p:anim calcmode="lin" valueType="num">
                                      <p:cBhvr>
                                        <p:cTn id="65" dur="500" fill="hold"/>
                                        <p:tgtEl>
                                          <p:spTgt spid="517134"/>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8" fill="hold" grpId="0" nodeType="clickEffect">
                                  <p:stCondLst>
                                    <p:cond delay="0"/>
                                  </p:stCondLst>
                                  <p:childTnLst>
                                    <p:set>
                                      <p:cBhvr>
                                        <p:cTn id="69" dur="1" fill="hold">
                                          <p:stCondLst>
                                            <p:cond delay="0"/>
                                          </p:stCondLst>
                                        </p:cTn>
                                        <p:tgtEl>
                                          <p:spTgt spid="20"/>
                                        </p:tgtEl>
                                        <p:attrNameLst>
                                          <p:attrName>style.visibility</p:attrName>
                                        </p:attrNameLst>
                                      </p:cBhvr>
                                      <p:to>
                                        <p:strVal val="visible"/>
                                      </p:to>
                                    </p:set>
                                    <p:anim calcmode="lin" valueType="num">
                                      <p:cBhvr>
                                        <p:cTn id="70" dur="500" fill="hold"/>
                                        <p:tgtEl>
                                          <p:spTgt spid="20"/>
                                        </p:tgtEl>
                                        <p:attrNameLst>
                                          <p:attrName>ppt_x</p:attrName>
                                        </p:attrNameLst>
                                      </p:cBhvr>
                                      <p:tavLst>
                                        <p:tav tm="0">
                                          <p:val>
                                            <p:strVal val="0-#ppt_w/2"/>
                                          </p:val>
                                        </p:tav>
                                        <p:tav tm="100000">
                                          <p:val>
                                            <p:strVal val="#ppt_x"/>
                                          </p:val>
                                        </p:tav>
                                      </p:tavLst>
                                    </p:anim>
                                    <p:anim calcmode="lin" valueType="num">
                                      <p:cBhvr>
                                        <p:cTn id="71"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8" fill="hold" grpId="0" nodeType="clickEffect">
                                  <p:stCondLst>
                                    <p:cond delay="0"/>
                                  </p:stCondLst>
                                  <p:childTnLst>
                                    <p:set>
                                      <p:cBhvr>
                                        <p:cTn id="75" dur="1" fill="hold">
                                          <p:stCondLst>
                                            <p:cond delay="0"/>
                                          </p:stCondLst>
                                        </p:cTn>
                                        <p:tgtEl>
                                          <p:spTgt spid="21"/>
                                        </p:tgtEl>
                                        <p:attrNameLst>
                                          <p:attrName>style.visibility</p:attrName>
                                        </p:attrNameLst>
                                      </p:cBhvr>
                                      <p:to>
                                        <p:strVal val="visible"/>
                                      </p:to>
                                    </p:set>
                                    <p:anim calcmode="lin" valueType="num">
                                      <p:cBhvr>
                                        <p:cTn id="76" dur="500" fill="hold"/>
                                        <p:tgtEl>
                                          <p:spTgt spid="21"/>
                                        </p:tgtEl>
                                        <p:attrNameLst>
                                          <p:attrName>ppt_x</p:attrName>
                                        </p:attrNameLst>
                                      </p:cBhvr>
                                      <p:tavLst>
                                        <p:tav tm="0">
                                          <p:val>
                                            <p:strVal val="0-#ppt_w/2"/>
                                          </p:val>
                                        </p:tav>
                                        <p:tav tm="100000">
                                          <p:val>
                                            <p:strVal val="#ppt_x"/>
                                          </p:val>
                                        </p:tav>
                                      </p:tavLst>
                                    </p:anim>
                                    <p:anim calcmode="lin" valueType="num">
                                      <p:cBhvr>
                                        <p:cTn id="77"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5" presetClass="entr" presetSubtype="5" fill="hold"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checkerboard(down)">
                                      <p:cBhvr>
                                        <p:cTn id="82" dur="10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8" presetClass="entr" presetSubtype="16"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diamond(in)">
                                      <p:cBhvr>
                                        <p:cTn id="8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ldLvl="0" animBg="1"/>
      <p:bldP spid="41" grpId="0"/>
      <p:bldP spid="517126" grpId="0" bldLvl="0" animBg="1"/>
      <p:bldP spid="517127" grpId="0" bldLvl="0" animBg="1"/>
      <p:bldP spid="517130" grpId="0" bldLvl="0" animBg="1"/>
      <p:bldP spid="517131" grpId="0" bldLvl="0" animBg="1"/>
      <p:bldP spid="517132" grpId="0" bldLvl="0" animBg="1"/>
      <p:bldP spid="517134" grpId="0" bldLvl="0" animBg="1"/>
      <p:bldP spid="517135" grpId="0" bldLvl="0" animBg="1"/>
      <p:bldP spid="7" grpId="0" bldLvl="0" animBg="1"/>
      <p:bldP spid="8" grpId="0" bldLvl="0" animBg="1"/>
      <p:bldP spid="20" grpId="0" bldLvl="0" animBg="1"/>
      <p:bldP spid="21" grpId="0" bldLvl="0" animBg="1"/>
      <p:bldP spid="27"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4"/>
          <p:cNvSpPr txBox="1">
            <a:spLocks noChangeArrowheads="1"/>
          </p:cNvSpPr>
          <p:nvPr/>
        </p:nvSpPr>
        <p:spPr bwMode="auto">
          <a:xfrm>
            <a:off x="3708401" y="169863"/>
            <a:ext cx="4349751"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926" tIns="60963" rIns="121926" bIns="60963">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Tx/>
              <a:buNone/>
            </a:pPr>
            <a:r>
              <a:rPr lang="zh-CN" altLang="en-US" sz="3200">
                <a:latin typeface="微软雅黑" panose="020B0503020204020204" pitchFamily="34" charset="-122"/>
                <a:ea typeface="微软雅黑" panose="020B0503020204020204" pitchFamily="34" charset="-122"/>
                <a:sym typeface="微软雅黑" panose="020B0503020204020204" pitchFamily="34" charset="-122"/>
              </a:rPr>
              <a:t>（二）短期与长期筹资</a:t>
            </a:r>
            <a:endParaRPr lang="zh-CN" altLang="zh-CN" sz="320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5" name="Line 6"/>
          <p:cNvSpPr>
            <a:spLocks noChangeShapeType="1"/>
          </p:cNvSpPr>
          <p:nvPr/>
        </p:nvSpPr>
        <p:spPr bwMode="auto">
          <a:xfrm flipV="1">
            <a:off x="0" y="482600"/>
            <a:ext cx="3699933"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6" name="Line 7"/>
          <p:cNvSpPr>
            <a:spLocks noChangeShapeType="1"/>
          </p:cNvSpPr>
          <p:nvPr/>
        </p:nvSpPr>
        <p:spPr bwMode="auto">
          <a:xfrm>
            <a:off x="8322733" y="484188"/>
            <a:ext cx="3869267" cy="0"/>
          </a:xfrm>
          <a:prstGeom prst="line">
            <a:avLst/>
          </a:prstGeom>
          <a:noFill/>
          <a:ln w="6350">
            <a:solidFill>
              <a:srgbClr val="0070C0"/>
            </a:solidFill>
            <a:round/>
          </a:ln>
          <a:extLst>
            <a:ext uri="{909E8E84-426E-40DD-AFC4-6F175D3DCCD1}">
              <a14:hiddenFill xmlns:a14="http://schemas.microsoft.com/office/drawing/2010/main">
                <a:noFill/>
              </a14:hiddenFill>
            </a:ext>
          </a:extLst>
        </p:spPr>
        <p:txBody>
          <a:bodyPr lIns="121926" tIns="60963" rIns="121926" bIns="60963"/>
          <a:lstStyle/>
          <a:p>
            <a:endParaRPr lang="zh-CN" altLang="en-US"/>
          </a:p>
        </p:txBody>
      </p:sp>
      <p:sp>
        <p:nvSpPr>
          <p:cNvPr id="11" name="灯片编号占位符 2"/>
          <p:cNvSpPr txBox="1">
            <a:spLocks noGrp="1"/>
          </p:cNvSpPr>
          <p:nvPr/>
        </p:nvSpPr>
        <p:spPr>
          <a:xfrm>
            <a:off x="8610600" y="6356351"/>
            <a:ext cx="2743200" cy="365125"/>
          </a:xfrm>
          <a:prstGeom prst="rect">
            <a:avLst/>
          </a:prstGeom>
          <a:noFill/>
        </p:spPr>
        <p:txBody>
          <a:bodyPr anchor="ctr"/>
          <a:lstStyle/>
          <a:p>
            <a:pPr algn="r">
              <a:buFontTx/>
              <a:buNone/>
              <a:defRPr/>
            </a:pPr>
            <a:fld id="{E52FF774-7EFE-454B-BDA2-A63C37C4000F}" type="slidenum">
              <a:rPr lang="en-US" sz="1200" noProof="1">
                <a:solidFill>
                  <a:schemeClr val="tx1">
                    <a:tint val="75000"/>
                  </a:schemeClr>
                </a:solidFill>
                <a:latin typeface="+mn-lt"/>
                <a:ea typeface="+mn-ea"/>
              </a:rPr>
            </a:fld>
            <a:endParaRPr lang="en-US" sz="1200" noProof="1">
              <a:solidFill>
                <a:schemeClr val="tx1">
                  <a:tint val="75000"/>
                </a:schemeClr>
              </a:solidFill>
              <a:latin typeface="+mn-lt"/>
            </a:endParaRPr>
          </a:p>
        </p:txBody>
      </p:sp>
      <p:sp>
        <p:nvSpPr>
          <p:cNvPr id="175110" name="Text Box 5"/>
          <p:cNvSpPr txBox="1">
            <a:spLocks noChangeArrowheads="1"/>
          </p:cNvSpPr>
          <p:nvPr/>
        </p:nvSpPr>
        <p:spPr bwMode="auto">
          <a:xfrm>
            <a:off x="599018" y="769938"/>
            <a:ext cx="1075478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lnSpc>
                <a:spcPct val="150000"/>
              </a:lnSpc>
              <a:buFontTx/>
              <a:buNone/>
            </a:pPr>
            <a:r>
              <a:rPr lang="en-US" altLang="zh-CN" sz="2400">
                <a:latin typeface="微软雅黑" panose="020B0503020204020204" pitchFamily="34" charset="-122"/>
                <a:ea typeface="微软雅黑" panose="020B0503020204020204" pitchFamily="34" charset="-122"/>
              </a:rPr>
              <a:t>   </a:t>
            </a:r>
            <a:r>
              <a:rPr lang="zh-CN" altLang="en-US" sz="2400">
                <a:latin typeface="微软雅黑" panose="020B0503020204020204" pitchFamily="34" charset="-122"/>
                <a:ea typeface="微软雅黑" panose="020B0503020204020204" pitchFamily="34" charset="-122"/>
              </a:rPr>
              <a:t>按所筹集资金的使用期限不同，企业筹资分为长期筹资和短期筹资。</a:t>
            </a:r>
            <a:endParaRPr lang="zh-CN" altLang="en-US" sz="2600">
              <a:solidFill>
                <a:srgbClr val="000000"/>
              </a:solidFill>
              <a:latin typeface="微软雅黑" panose="020B0503020204020204" pitchFamily="34" charset="-122"/>
              <a:ea typeface="微软雅黑" panose="020B0503020204020204" pitchFamily="34" charset="-122"/>
            </a:endParaRPr>
          </a:p>
        </p:txBody>
      </p:sp>
      <p:sp>
        <p:nvSpPr>
          <p:cNvPr id="517126" name="文本框 517125"/>
          <p:cNvSpPr txBox="1">
            <a:spLocks noChangeArrowheads="1"/>
          </p:cNvSpPr>
          <p:nvPr/>
        </p:nvSpPr>
        <p:spPr bwMode="auto">
          <a:xfrm>
            <a:off x="1902884" y="4903788"/>
            <a:ext cx="2216149" cy="430212"/>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商业信用</a:t>
            </a:r>
            <a:endParaRPr lang="zh-CN" altLang="en-US" sz="2200">
              <a:latin typeface="微软雅黑" panose="020B0503020204020204" pitchFamily="34" charset="-122"/>
              <a:ea typeface="微软雅黑" panose="020B0503020204020204" pitchFamily="34" charset="-122"/>
            </a:endParaRPr>
          </a:p>
        </p:txBody>
      </p:sp>
      <p:sp>
        <p:nvSpPr>
          <p:cNvPr id="517127" name="文本框 517126"/>
          <p:cNvSpPr txBox="1">
            <a:spLocks noChangeArrowheads="1"/>
          </p:cNvSpPr>
          <p:nvPr/>
        </p:nvSpPr>
        <p:spPr bwMode="auto">
          <a:xfrm>
            <a:off x="1917701" y="3714750"/>
            <a:ext cx="2214033" cy="431800"/>
          </a:xfrm>
          <a:prstGeom prst="rect">
            <a:avLst/>
          </a:prstGeom>
          <a:solidFill>
            <a:srgbClr val="BEBEBE"/>
          </a:solidFill>
          <a:ln w="9525">
            <a:noFill/>
            <a:miter lim="800000"/>
          </a:ln>
        </p:spPr>
        <p:txBody>
          <a:bodyPr>
            <a:spAutoFit/>
          </a:bodyPr>
          <a:lstStyle/>
          <a:p>
            <a:pPr>
              <a:spcBef>
                <a:spcPct val="50000"/>
              </a:spcBef>
              <a:buFontTx/>
              <a:buNone/>
              <a:defRPr/>
            </a:pPr>
            <a:r>
              <a:rPr lang="zh-CN" altLang="en-US" sz="2200" dirty="0">
                <a:solidFill>
                  <a:schemeClr val="bg2">
                    <a:lumMod val="25000"/>
                  </a:schemeClr>
                </a:solidFill>
                <a:latin typeface="微软雅黑" panose="020B0503020204020204" pitchFamily="34" charset="-122"/>
                <a:ea typeface="微软雅黑" panose="020B0503020204020204" pitchFamily="34" charset="-122"/>
              </a:rPr>
              <a:t>银行借款</a:t>
            </a:r>
            <a:endParaRPr lang="zh-CN" altLang="en-US" sz="2200" dirty="0">
              <a:solidFill>
                <a:schemeClr val="bg2">
                  <a:lumMod val="25000"/>
                </a:schemeClr>
              </a:solidFill>
              <a:latin typeface="微软雅黑" panose="020B0503020204020204" pitchFamily="34" charset="-122"/>
              <a:ea typeface="微软雅黑" panose="020B0503020204020204" pitchFamily="34" charset="-122"/>
            </a:endParaRPr>
          </a:p>
        </p:txBody>
      </p:sp>
      <p:sp>
        <p:nvSpPr>
          <p:cNvPr id="517130" name="文本框 517129"/>
          <p:cNvSpPr txBox="1">
            <a:spLocks noChangeArrowheads="1"/>
          </p:cNvSpPr>
          <p:nvPr/>
        </p:nvSpPr>
        <p:spPr bwMode="auto">
          <a:xfrm>
            <a:off x="1964268" y="1957388"/>
            <a:ext cx="2214033" cy="4318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吸收投资</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517131" name="文本框 517130"/>
          <p:cNvSpPr txBox="1">
            <a:spLocks noChangeArrowheads="1"/>
          </p:cNvSpPr>
          <p:nvPr/>
        </p:nvSpPr>
        <p:spPr bwMode="auto">
          <a:xfrm>
            <a:off x="1945218" y="2498725"/>
            <a:ext cx="2214033" cy="431800"/>
          </a:xfrm>
          <a:prstGeom prst="rect">
            <a:avLst/>
          </a:prstGeom>
          <a:solidFill>
            <a:schemeClr val="accent1">
              <a:lumMod val="75000"/>
            </a:schemeClr>
          </a:solidFill>
          <a:ln w="9525">
            <a:noFill/>
            <a:miter lim="800000"/>
          </a:ln>
        </p:spPr>
        <p:txBody>
          <a:bodyPr>
            <a:spAutoFit/>
          </a:bodyPr>
          <a:lstStyle/>
          <a:p>
            <a:pPr>
              <a:spcBef>
                <a:spcPct val="50000"/>
              </a:spcBef>
              <a:buFontTx/>
              <a:buNone/>
              <a:defRPr/>
            </a:pPr>
            <a:r>
              <a:rPr lang="zh-CN" altLang="en-US" sz="2200" dirty="0">
                <a:solidFill>
                  <a:schemeClr val="bg1"/>
                </a:solidFill>
                <a:latin typeface="微软雅黑" panose="020B0503020204020204" pitchFamily="34" charset="-122"/>
                <a:ea typeface="微软雅黑" panose="020B0503020204020204" pitchFamily="34" charset="-122"/>
              </a:rPr>
              <a:t>发行股票</a:t>
            </a:r>
            <a:endParaRPr lang="zh-CN" altLang="en-US" sz="2200" dirty="0">
              <a:solidFill>
                <a:schemeClr val="bg1"/>
              </a:solidFill>
              <a:latin typeface="微软雅黑" panose="020B0503020204020204" pitchFamily="34" charset="-122"/>
              <a:ea typeface="微软雅黑" panose="020B0503020204020204" pitchFamily="34" charset="-122"/>
            </a:endParaRPr>
          </a:p>
        </p:txBody>
      </p:sp>
      <p:sp>
        <p:nvSpPr>
          <p:cNvPr id="517132" name="文本框 517131"/>
          <p:cNvSpPr txBox="1">
            <a:spLocks noChangeArrowheads="1"/>
          </p:cNvSpPr>
          <p:nvPr/>
        </p:nvSpPr>
        <p:spPr bwMode="auto">
          <a:xfrm>
            <a:off x="1902884" y="4349750"/>
            <a:ext cx="2216149" cy="43180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发行债券</a:t>
            </a:r>
            <a:endParaRPr lang="zh-CN" altLang="en-US" sz="2200">
              <a:latin typeface="微软雅黑" panose="020B0503020204020204" pitchFamily="34" charset="-122"/>
              <a:ea typeface="微软雅黑" panose="020B0503020204020204" pitchFamily="34" charset="-122"/>
            </a:endParaRPr>
          </a:p>
        </p:txBody>
      </p:sp>
      <p:sp>
        <p:nvSpPr>
          <p:cNvPr id="517134" name="文本框 517133"/>
          <p:cNvSpPr txBox="1">
            <a:spLocks noChangeArrowheads="1"/>
          </p:cNvSpPr>
          <p:nvPr/>
        </p:nvSpPr>
        <p:spPr bwMode="auto">
          <a:xfrm>
            <a:off x="1890184" y="5451475"/>
            <a:ext cx="2216149" cy="43180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latin typeface="微软雅黑" panose="020B0503020204020204" pitchFamily="34" charset="-122"/>
                <a:ea typeface="微软雅黑" panose="020B0503020204020204" pitchFamily="34" charset="-122"/>
              </a:rPr>
              <a:t>融资租赁</a:t>
            </a:r>
            <a:endParaRPr lang="zh-CN" altLang="en-US" sz="2200">
              <a:latin typeface="微软雅黑" panose="020B0503020204020204" pitchFamily="34" charset="-122"/>
              <a:ea typeface="微软雅黑" panose="020B0503020204020204" pitchFamily="34" charset="-122"/>
            </a:endParaRPr>
          </a:p>
        </p:txBody>
      </p:sp>
      <p:sp>
        <p:nvSpPr>
          <p:cNvPr id="517135" name="文本框 517134"/>
          <p:cNvSpPr txBox="1">
            <a:spLocks noChangeArrowheads="1"/>
          </p:cNvSpPr>
          <p:nvPr/>
        </p:nvSpPr>
        <p:spPr bwMode="auto">
          <a:xfrm>
            <a:off x="1945218" y="3038475"/>
            <a:ext cx="2214033" cy="4318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利用留存收益</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19" name="文本框 18"/>
          <p:cNvSpPr txBox="1">
            <a:spLocks noChangeArrowheads="1"/>
          </p:cNvSpPr>
          <p:nvPr/>
        </p:nvSpPr>
        <p:spPr bwMode="auto">
          <a:xfrm>
            <a:off x="4832352" y="3433763"/>
            <a:ext cx="2214033" cy="4318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Tx/>
              <a:buNone/>
            </a:pPr>
            <a:r>
              <a:rPr lang="zh-CN" altLang="en-US" sz="2200">
                <a:solidFill>
                  <a:schemeClr val="bg1"/>
                </a:solidFill>
                <a:latin typeface="微软雅黑" panose="020B0503020204020204" pitchFamily="34" charset="-122"/>
                <a:ea typeface="微软雅黑" panose="020B0503020204020204" pitchFamily="34" charset="-122"/>
              </a:rPr>
              <a:t>银行长期借款</a:t>
            </a:r>
            <a:endParaRPr lang="zh-CN" altLang="en-US" sz="2200">
              <a:solidFill>
                <a:schemeClr val="bg1"/>
              </a:solidFill>
              <a:latin typeface="微软雅黑" panose="020B0503020204020204" pitchFamily="34" charset="-122"/>
              <a:ea typeface="微软雅黑" panose="020B0503020204020204" pitchFamily="34" charset="-122"/>
            </a:endParaRPr>
          </a:p>
        </p:txBody>
      </p:sp>
      <p:sp>
        <p:nvSpPr>
          <p:cNvPr id="22" name="文本框 21"/>
          <p:cNvSpPr txBox="1">
            <a:spLocks noChangeArrowheads="1"/>
          </p:cNvSpPr>
          <p:nvPr/>
        </p:nvSpPr>
        <p:spPr bwMode="auto">
          <a:xfrm>
            <a:off x="4826001" y="4035426"/>
            <a:ext cx="2214033" cy="430213"/>
          </a:xfrm>
          <a:prstGeom prst="rect">
            <a:avLst/>
          </a:prstGeom>
          <a:solidFill>
            <a:srgbClr val="FFCC99"/>
          </a:solidFill>
          <a:ln w="9525">
            <a:noFill/>
            <a:miter lim="800000"/>
          </a:ln>
        </p:spPr>
        <p:txBody>
          <a:bodyPr>
            <a:spAutoFit/>
          </a:bodyPr>
          <a:lstStyle/>
          <a:p>
            <a:pPr>
              <a:spcBef>
                <a:spcPct val="50000"/>
              </a:spcBef>
              <a:buFontTx/>
              <a:buNone/>
              <a:defRPr/>
            </a:pPr>
            <a:r>
              <a:rPr lang="zh-CN" altLang="en-US" sz="2200" dirty="0">
                <a:solidFill>
                  <a:schemeClr val="bg2">
                    <a:lumMod val="25000"/>
                  </a:schemeClr>
                </a:solidFill>
                <a:latin typeface="微软雅黑" panose="020B0503020204020204" pitchFamily="34" charset="-122"/>
                <a:ea typeface="微软雅黑" panose="020B0503020204020204" pitchFamily="34" charset="-122"/>
              </a:rPr>
              <a:t>银行短期借款</a:t>
            </a:r>
            <a:endParaRPr lang="zh-CN" altLang="en-US" sz="2200" dirty="0">
              <a:solidFill>
                <a:schemeClr val="bg2">
                  <a:lumMod val="25000"/>
                </a:schemeClr>
              </a:solidFill>
              <a:latin typeface="微软雅黑" panose="020B0503020204020204" pitchFamily="34" charset="-122"/>
              <a:ea typeface="微软雅黑" panose="020B0503020204020204" pitchFamily="34" charset="-122"/>
            </a:endParaRPr>
          </a:p>
        </p:txBody>
      </p:sp>
      <p:sp>
        <p:nvSpPr>
          <p:cNvPr id="28" name="圆角矩形 27"/>
          <p:cNvSpPr/>
          <p:nvPr/>
        </p:nvSpPr>
        <p:spPr>
          <a:xfrm>
            <a:off x="8809567" y="4325939"/>
            <a:ext cx="607484" cy="1781175"/>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短期筹资</a:t>
            </a:r>
            <a:endParaRPr lang="zh-CN" altLang="en-US" sz="2400" b="1" noProof="1">
              <a:latin typeface="微软雅黑" panose="020B0503020204020204" pitchFamily="34" charset="-122"/>
              <a:ea typeface="微软雅黑" panose="020B0503020204020204" pitchFamily="34" charset="-122"/>
            </a:endParaRPr>
          </a:p>
        </p:txBody>
      </p:sp>
      <p:cxnSp>
        <p:nvCxnSpPr>
          <p:cNvPr id="35" name="直接连接符 34"/>
          <p:cNvCxnSpPr>
            <a:stCxn id="517127" idx="3"/>
          </p:cNvCxnSpPr>
          <p:nvPr/>
        </p:nvCxnSpPr>
        <p:spPr>
          <a:xfrm flipV="1">
            <a:off x="5509685" y="3649664"/>
            <a:ext cx="933449" cy="280987"/>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a:stCxn id="517127" idx="3"/>
          </p:cNvCxnSpPr>
          <p:nvPr/>
        </p:nvCxnSpPr>
        <p:spPr>
          <a:xfrm>
            <a:off x="5509685" y="3930650"/>
            <a:ext cx="924983" cy="319088"/>
          </a:xfrm>
          <a:prstGeom prst="line">
            <a:avLst/>
          </a:prstGeom>
          <a:ln w="28575">
            <a:solidFill>
              <a:srgbClr val="FFCC99"/>
            </a:solidFill>
          </a:ln>
        </p:spPr>
        <p:style>
          <a:lnRef idx="1">
            <a:schemeClr val="accent1"/>
          </a:lnRef>
          <a:fillRef idx="0">
            <a:schemeClr val="accent1"/>
          </a:fillRef>
          <a:effectRef idx="0">
            <a:schemeClr val="accent1"/>
          </a:effectRef>
          <a:fontRef idx="minor">
            <a:schemeClr val="tx1"/>
          </a:fontRef>
        </p:style>
      </p:cxnSp>
      <p:sp>
        <p:nvSpPr>
          <p:cNvPr id="38" name="圆角矩形 37"/>
          <p:cNvSpPr/>
          <p:nvPr/>
        </p:nvSpPr>
        <p:spPr>
          <a:xfrm>
            <a:off x="8743951" y="1995489"/>
            <a:ext cx="607483" cy="1779587"/>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FontTx/>
              <a:buNone/>
              <a:defRPr/>
            </a:pPr>
            <a:r>
              <a:rPr lang="zh-CN" altLang="en-US" sz="2400" b="1" noProof="1">
                <a:latin typeface="微软雅黑" panose="020B0503020204020204" pitchFamily="34" charset="-122"/>
                <a:ea typeface="微软雅黑" panose="020B0503020204020204" pitchFamily="34" charset="-122"/>
              </a:rPr>
              <a:t>长期筹资</a:t>
            </a:r>
            <a:endParaRPr lang="zh-CN" altLang="en-US" sz="2400" b="1" noProof="1">
              <a:latin typeface="微软雅黑" panose="020B0503020204020204" pitchFamily="34" charset="-122"/>
              <a:ea typeface="微软雅黑" panose="020B0503020204020204" pitchFamily="34" charset="-122"/>
            </a:endParaRPr>
          </a:p>
        </p:txBody>
      </p:sp>
      <p:cxnSp>
        <p:nvCxnSpPr>
          <p:cNvPr id="40" name="直接连接符 39"/>
          <p:cNvCxnSpPr>
            <a:stCxn id="517130" idx="3"/>
            <a:endCxn id="38" idx="1"/>
          </p:cNvCxnSpPr>
          <p:nvPr/>
        </p:nvCxnSpPr>
        <p:spPr>
          <a:xfrm>
            <a:off x="5571067" y="2173288"/>
            <a:ext cx="6087533" cy="711200"/>
          </a:xfrm>
          <a:prstGeom prst="line">
            <a:avLst/>
          </a:prstGeom>
          <a:ln w="28575">
            <a:solidFill>
              <a:srgbClr val="0070C0"/>
            </a:solidFill>
          </a:ln>
        </p:spPr>
        <p:style>
          <a:lnRef idx="1">
            <a:schemeClr val="accent4"/>
          </a:lnRef>
          <a:fillRef idx="0">
            <a:schemeClr val="accent4"/>
          </a:fillRef>
          <a:effectRef idx="0">
            <a:schemeClr val="accent4"/>
          </a:effectRef>
          <a:fontRef idx="minor">
            <a:schemeClr val="tx1"/>
          </a:fontRef>
        </p:style>
      </p:cxnSp>
      <p:cxnSp>
        <p:nvCxnSpPr>
          <p:cNvPr id="43" name="直接连接符 42"/>
          <p:cNvCxnSpPr>
            <a:endCxn id="38" idx="1"/>
          </p:cNvCxnSpPr>
          <p:nvPr/>
        </p:nvCxnSpPr>
        <p:spPr>
          <a:xfrm>
            <a:off x="5490634" y="2755900"/>
            <a:ext cx="6167967" cy="128588"/>
          </a:xfrm>
          <a:prstGeom prst="line">
            <a:avLst/>
          </a:prstGeom>
          <a:ln w="28575">
            <a:solidFill>
              <a:srgbClr val="0070C0"/>
            </a:solidFill>
          </a:ln>
        </p:spPr>
        <p:style>
          <a:lnRef idx="1">
            <a:schemeClr val="accent4"/>
          </a:lnRef>
          <a:fillRef idx="0">
            <a:schemeClr val="accent4"/>
          </a:fillRef>
          <a:effectRef idx="0">
            <a:schemeClr val="accent4"/>
          </a:effectRef>
          <a:fontRef idx="minor">
            <a:schemeClr val="tx1"/>
          </a:fontRef>
        </p:style>
      </p:cxnSp>
      <p:cxnSp>
        <p:nvCxnSpPr>
          <p:cNvPr id="46" name="直接连接符 45"/>
          <p:cNvCxnSpPr>
            <a:stCxn id="517135" idx="3"/>
            <a:endCxn id="38" idx="1"/>
          </p:cNvCxnSpPr>
          <p:nvPr/>
        </p:nvCxnSpPr>
        <p:spPr>
          <a:xfrm flipV="1">
            <a:off x="5545667" y="2884489"/>
            <a:ext cx="6112933" cy="369887"/>
          </a:xfrm>
          <a:prstGeom prst="line">
            <a:avLst/>
          </a:prstGeom>
          <a:ln w="28575">
            <a:solidFill>
              <a:srgbClr val="0070C0"/>
            </a:solidFill>
          </a:ln>
        </p:spPr>
        <p:style>
          <a:lnRef idx="1">
            <a:schemeClr val="accent4"/>
          </a:lnRef>
          <a:fillRef idx="0">
            <a:schemeClr val="accent4"/>
          </a:fillRef>
          <a:effectRef idx="0">
            <a:schemeClr val="accent4"/>
          </a:effectRef>
          <a:fontRef idx="minor">
            <a:schemeClr val="tx1"/>
          </a:fontRef>
        </p:style>
      </p:cxnSp>
      <p:cxnSp>
        <p:nvCxnSpPr>
          <p:cNvPr id="48" name="直接连接符 47"/>
          <p:cNvCxnSpPr>
            <a:stCxn id="19" idx="3"/>
            <a:endCxn id="38" idx="1"/>
          </p:cNvCxnSpPr>
          <p:nvPr/>
        </p:nvCxnSpPr>
        <p:spPr>
          <a:xfrm flipV="1">
            <a:off x="9395885" y="2884489"/>
            <a:ext cx="2262716" cy="765175"/>
          </a:xfrm>
          <a:prstGeom prst="line">
            <a:avLst/>
          </a:prstGeom>
          <a:ln w="28575">
            <a:solidFill>
              <a:srgbClr val="0070C0"/>
            </a:solidFill>
          </a:ln>
        </p:spPr>
        <p:style>
          <a:lnRef idx="1">
            <a:schemeClr val="accent4"/>
          </a:lnRef>
          <a:fillRef idx="0">
            <a:schemeClr val="accent4"/>
          </a:fillRef>
          <a:effectRef idx="0">
            <a:schemeClr val="accent4"/>
          </a:effectRef>
          <a:fontRef idx="minor">
            <a:schemeClr val="tx1"/>
          </a:fontRef>
        </p:style>
      </p:cxnSp>
      <p:cxnSp>
        <p:nvCxnSpPr>
          <p:cNvPr id="50" name="直接连接符 49"/>
          <p:cNvCxnSpPr>
            <a:stCxn id="22" idx="3"/>
            <a:endCxn id="28" idx="1"/>
          </p:cNvCxnSpPr>
          <p:nvPr/>
        </p:nvCxnSpPr>
        <p:spPr>
          <a:xfrm>
            <a:off x="9385301" y="4249739"/>
            <a:ext cx="2360084" cy="966787"/>
          </a:xfrm>
          <a:prstGeom prst="line">
            <a:avLst/>
          </a:prstGeom>
          <a:ln w="28575">
            <a:solidFill>
              <a:srgbClr val="FFCC99"/>
            </a:solidFill>
          </a:ln>
        </p:spPr>
        <p:style>
          <a:lnRef idx="2">
            <a:schemeClr val="accent1"/>
          </a:lnRef>
          <a:fillRef idx="0">
            <a:schemeClr val="accent1"/>
          </a:fillRef>
          <a:effectRef idx="1">
            <a:schemeClr val="accent1"/>
          </a:effectRef>
          <a:fontRef idx="minor">
            <a:schemeClr val="tx1"/>
          </a:fontRef>
        </p:style>
      </p:cxnSp>
      <p:cxnSp>
        <p:nvCxnSpPr>
          <p:cNvPr id="52" name="直接连接符 51"/>
          <p:cNvCxnSpPr>
            <a:stCxn id="517132" idx="3"/>
            <a:endCxn id="28" idx="1"/>
          </p:cNvCxnSpPr>
          <p:nvPr/>
        </p:nvCxnSpPr>
        <p:spPr>
          <a:xfrm>
            <a:off x="5490634" y="4565651"/>
            <a:ext cx="6254751" cy="650875"/>
          </a:xfrm>
          <a:prstGeom prst="line">
            <a:avLst/>
          </a:prstGeom>
          <a:ln w="28575">
            <a:solidFill>
              <a:srgbClr val="FFCC99"/>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a:stCxn id="517126" idx="3"/>
            <a:endCxn id="28" idx="1"/>
          </p:cNvCxnSpPr>
          <p:nvPr/>
        </p:nvCxnSpPr>
        <p:spPr>
          <a:xfrm>
            <a:off x="5490634" y="5119689"/>
            <a:ext cx="6254751" cy="96837"/>
          </a:xfrm>
          <a:prstGeom prst="line">
            <a:avLst/>
          </a:prstGeom>
          <a:ln w="28575">
            <a:solidFill>
              <a:srgbClr val="FFCC99"/>
            </a:solidFill>
          </a:ln>
        </p:spPr>
        <p:style>
          <a:lnRef idx="1">
            <a:schemeClr val="accent1"/>
          </a:lnRef>
          <a:fillRef idx="0">
            <a:schemeClr val="accent1"/>
          </a:fillRef>
          <a:effectRef idx="0">
            <a:schemeClr val="accent1"/>
          </a:effectRef>
          <a:fontRef idx="minor">
            <a:schemeClr val="tx1"/>
          </a:fontRef>
        </p:style>
      </p:cxnSp>
      <p:cxnSp>
        <p:nvCxnSpPr>
          <p:cNvPr id="56" name="直接连接符 55"/>
          <p:cNvCxnSpPr>
            <a:stCxn id="517134" idx="3"/>
            <a:endCxn id="28" idx="1"/>
          </p:cNvCxnSpPr>
          <p:nvPr/>
        </p:nvCxnSpPr>
        <p:spPr>
          <a:xfrm flipV="1">
            <a:off x="5473701" y="5216525"/>
            <a:ext cx="6271684" cy="450850"/>
          </a:xfrm>
          <a:prstGeom prst="line">
            <a:avLst/>
          </a:prstGeom>
          <a:ln w="28575">
            <a:solidFill>
              <a:srgbClr val="FFCC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1+#ppt_w/2"/>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ppt_x</p:attrName>
                                        </p:attrNameLst>
                                      </p:cBhvr>
                                      <p:tavLst>
                                        <p:tav tm="0">
                                          <p:val>
                                            <p:strVal val="0-#ppt_w/2"/>
                                          </p:val>
                                        </p:tav>
                                        <p:tav tm="100000">
                                          <p:val>
                                            <p:strVal val="#ppt_x"/>
                                          </p:val>
                                        </p:tav>
                                      </p:tavLst>
                                    </p:anim>
                                    <p:anim calcmode="lin" valueType="num">
                                      <p:cBhvr>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4" presetClass="entr" presetSubtype="0" fill="hold" grpId="0" nodeType="clickEffect">
                                  <p:stCondLst>
                                    <p:cond delay="0"/>
                                  </p:stCondLst>
                                  <p:childTnLst>
                                    <p:set>
                                      <p:cBhvr>
                                        <p:cTn id="25" dur="1" fill="hold">
                                          <p:stCondLst>
                                            <p:cond delay="0"/>
                                          </p:stCondLst>
                                        </p:cTn>
                                        <p:tgtEl>
                                          <p:spTgt spid="175110"/>
                                        </p:tgtEl>
                                        <p:attrNameLst>
                                          <p:attrName>style.visibility</p:attrName>
                                        </p:attrNameLst>
                                      </p:cBhvr>
                                      <p:to>
                                        <p:strVal val="visible"/>
                                      </p:to>
                                    </p:set>
                                    <p:anim calcmode="lin" valueType="num">
                                      <p:cBhvr>
                                        <p:cTn id="26" dur="1" fill="hold"/>
                                        <p:tgtEl>
                                          <p:spTgt spid="175110"/>
                                        </p:tgtEl>
                                      </p:cBhvr>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7126"/>
                                        </p:tgtEl>
                                        <p:attrNameLst>
                                          <p:attrName>style.visibility</p:attrName>
                                        </p:attrNameLst>
                                      </p:cBhvr>
                                      <p:to>
                                        <p:strVal val="visible"/>
                                      </p:to>
                                    </p:set>
                                    <p:anim calcmode="lin" valueType="num">
                                      <p:cBhvr>
                                        <p:cTn id="31" dur="500" fill="hold"/>
                                        <p:tgtEl>
                                          <p:spTgt spid="517126"/>
                                        </p:tgtEl>
                                        <p:attrNameLst>
                                          <p:attrName>ppt_x</p:attrName>
                                        </p:attrNameLst>
                                      </p:cBhvr>
                                      <p:tavLst>
                                        <p:tav tm="0">
                                          <p:val>
                                            <p:strVal val="0-#ppt_w/2"/>
                                          </p:val>
                                        </p:tav>
                                        <p:tav tm="100000">
                                          <p:val>
                                            <p:strVal val="#ppt_x"/>
                                          </p:val>
                                        </p:tav>
                                      </p:tavLst>
                                    </p:anim>
                                    <p:anim calcmode="lin" valueType="num">
                                      <p:cBhvr>
                                        <p:cTn id="32" dur="500" fill="hold"/>
                                        <p:tgtEl>
                                          <p:spTgt spid="517126"/>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517127"/>
                                        </p:tgtEl>
                                        <p:attrNameLst>
                                          <p:attrName>style.visibility</p:attrName>
                                        </p:attrNameLst>
                                      </p:cBhvr>
                                      <p:to>
                                        <p:strVal val="visible"/>
                                      </p:to>
                                    </p:set>
                                    <p:anim calcmode="lin" valueType="num">
                                      <p:cBhvr>
                                        <p:cTn id="35" dur="500" fill="hold"/>
                                        <p:tgtEl>
                                          <p:spTgt spid="517127"/>
                                        </p:tgtEl>
                                        <p:attrNameLst>
                                          <p:attrName>ppt_x</p:attrName>
                                        </p:attrNameLst>
                                      </p:cBhvr>
                                      <p:tavLst>
                                        <p:tav tm="0">
                                          <p:val>
                                            <p:strVal val="0-#ppt_w/2"/>
                                          </p:val>
                                        </p:tav>
                                        <p:tav tm="100000">
                                          <p:val>
                                            <p:strVal val="#ppt_x"/>
                                          </p:val>
                                        </p:tav>
                                      </p:tavLst>
                                    </p:anim>
                                    <p:anim calcmode="lin" valueType="num">
                                      <p:cBhvr>
                                        <p:cTn id="36" dur="500" fill="hold"/>
                                        <p:tgtEl>
                                          <p:spTgt spid="517127"/>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517130"/>
                                        </p:tgtEl>
                                        <p:attrNameLst>
                                          <p:attrName>style.visibility</p:attrName>
                                        </p:attrNameLst>
                                      </p:cBhvr>
                                      <p:to>
                                        <p:strVal val="visible"/>
                                      </p:to>
                                    </p:set>
                                    <p:anim calcmode="lin" valueType="num">
                                      <p:cBhvr>
                                        <p:cTn id="39" dur="500" fill="hold"/>
                                        <p:tgtEl>
                                          <p:spTgt spid="517130"/>
                                        </p:tgtEl>
                                        <p:attrNameLst>
                                          <p:attrName>ppt_x</p:attrName>
                                        </p:attrNameLst>
                                      </p:cBhvr>
                                      <p:tavLst>
                                        <p:tav tm="0">
                                          <p:val>
                                            <p:strVal val="0-#ppt_w/2"/>
                                          </p:val>
                                        </p:tav>
                                        <p:tav tm="100000">
                                          <p:val>
                                            <p:strVal val="#ppt_x"/>
                                          </p:val>
                                        </p:tav>
                                      </p:tavLst>
                                    </p:anim>
                                    <p:anim calcmode="lin" valueType="num">
                                      <p:cBhvr>
                                        <p:cTn id="40" dur="500" fill="hold"/>
                                        <p:tgtEl>
                                          <p:spTgt spid="517130"/>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517131"/>
                                        </p:tgtEl>
                                        <p:attrNameLst>
                                          <p:attrName>style.visibility</p:attrName>
                                        </p:attrNameLst>
                                      </p:cBhvr>
                                      <p:to>
                                        <p:strVal val="visible"/>
                                      </p:to>
                                    </p:set>
                                    <p:anim calcmode="lin" valueType="num">
                                      <p:cBhvr>
                                        <p:cTn id="43" dur="500" fill="hold"/>
                                        <p:tgtEl>
                                          <p:spTgt spid="517131"/>
                                        </p:tgtEl>
                                        <p:attrNameLst>
                                          <p:attrName>ppt_x</p:attrName>
                                        </p:attrNameLst>
                                      </p:cBhvr>
                                      <p:tavLst>
                                        <p:tav tm="0">
                                          <p:val>
                                            <p:strVal val="0-#ppt_w/2"/>
                                          </p:val>
                                        </p:tav>
                                        <p:tav tm="100000">
                                          <p:val>
                                            <p:strVal val="#ppt_x"/>
                                          </p:val>
                                        </p:tav>
                                      </p:tavLst>
                                    </p:anim>
                                    <p:anim calcmode="lin" valueType="num">
                                      <p:cBhvr>
                                        <p:cTn id="44" dur="500" fill="hold"/>
                                        <p:tgtEl>
                                          <p:spTgt spid="517131"/>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517132"/>
                                        </p:tgtEl>
                                        <p:attrNameLst>
                                          <p:attrName>style.visibility</p:attrName>
                                        </p:attrNameLst>
                                      </p:cBhvr>
                                      <p:to>
                                        <p:strVal val="visible"/>
                                      </p:to>
                                    </p:set>
                                    <p:anim calcmode="lin" valueType="num">
                                      <p:cBhvr>
                                        <p:cTn id="47" dur="500" fill="hold"/>
                                        <p:tgtEl>
                                          <p:spTgt spid="517132"/>
                                        </p:tgtEl>
                                        <p:attrNameLst>
                                          <p:attrName>ppt_x</p:attrName>
                                        </p:attrNameLst>
                                      </p:cBhvr>
                                      <p:tavLst>
                                        <p:tav tm="0">
                                          <p:val>
                                            <p:strVal val="0-#ppt_w/2"/>
                                          </p:val>
                                        </p:tav>
                                        <p:tav tm="100000">
                                          <p:val>
                                            <p:strVal val="#ppt_x"/>
                                          </p:val>
                                        </p:tav>
                                      </p:tavLst>
                                    </p:anim>
                                    <p:anim calcmode="lin" valueType="num">
                                      <p:cBhvr>
                                        <p:cTn id="48" dur="500" fill="hold"/>
                                        <p:tgtEl>
                                          <p:spTgt spid="517132"/>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517134"/>
                                        </p:tgtEl>
                                        <p:attrNameLst>
                                          <p:attrName>style.visibility</p:attrName>
                                        </p:attrNameLst>
                                      </p:cBhvr>
                                      <p:to>
                                        <p:strVal val="visible"/>
                                      </p:to>
                                    </p:set>
                                    <p:anim calcmode="lin" valueType="num">
                                      <p:cBhvr>
                                        <p:cTn id="51" dur="500" fill="hold"/>
                                        <p:tgtEl>
                                          <p:spTgt spid="517134"/>
                                        </p:tgtEl>
                                        <p:attrNameLst>
                                          <p:attrName>ppt_x</p:attrName>
                                        </p:attrNameLst>
                                      </p:cBhvr>
                                      <p:tavLst>
                                        <p:tav tm="0">
                                          <p:val>
                                            <p:strVal val="0-#ppt_w/2"/>
                                          </p:val>
                                        </p:tav>
                                        <p:tav tm="100000">
                                          <p:val>
                                            <p:strVal val="#ppt_x"/>
                                          </p:val>
                                        </p:tav>
                                      </p:tavLst>
                                    </p:anim>
                                    <p:anim calcmode="lin" valueType="num">
                                      <p:cBhvr>
                                        <p:cTn id="52" dur="500" fill="hold"/>
                                        <p:tgtEl>
                                          <p:spTgt spid="517134"/>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517135"/>
                                        </p:tgtEl>
                                        <p:attrNameLst>
                                          <p:attrName>style.visibility</p:attrName>
                                        </p:attrNameLst>
                                      </p:cBhvr>
                                      <p:to>
                                        <p:strVal val="visible"/>
                                      </p:to>
                                    </p:set>
                                    <p:anim calcmode="lin" valueType="num">
                                      <p:cBhvr>
                                        <p:cTn id="55" dur="500" fill="hold"/>
                                        <p:tgtEl>
                                          <p:spTgt spid="517135"/>
                                        </p:tgtEl>
                                        <p:attrNameLst>
                                          <p:attrName>ppt_x</p:attrName>
                                        </p:attrNameLst>
                                      </p:cBhvr>
                                      <p:tavLst>
                                        <p:tav tm="0">
                                          <p:val>
                                            <p:strVal val="0-#ppt_w/2"/>
                                          </p:val>
                                        </p:tav>
                                        <p:tav tm="100000">
                                          <p:val>
                                            <p:strVal val="#ppt_x"/>
                                          </p:val>
                                        </p:tav>
                                      </p:tavLst>
                                    </p:anim>
                                    <p:anim calcmode="lin" valueType="num">
                                      <p:cBhvr>
                                        <p:cTn id="56" dur="500" fill="hold"/>
                                        <p:tgtEl>
                                          <p:spTgt spid="517135"/>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p:cTn id="61" dur="500" fill="hold"/>
                                        <p:tgtEl>
                                          <p:spTgt spid="19"/>
                                        </p:tgtEl>
                                        <p:attrNameLst>
                                          <p:attrName>ppt_x</p:attrName>
                                        </p:attrNameLst>
                                      </p:cBhvr>
                                      <p:tavLst>
                                        <p:tav tm="0">
                                          <p:val>
                                            <p:strVal val="0-#ppt_w/2"/>
                                          </p:val>
                                        </p:tav>
                                        <p:tav tm="100000">
                                          <p:val>
                                            <p:strVal val="#ppt_x"/>
                                          </p:val>
                                        </p:tav>
                                      </p:tavLst>
                                    </p:anim>
                                    <p:anim calcmode="lin" valueType="num">
                                      <p:cBhvr>
                                        <p:cTn id="62"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 calcmode="lin" valueType="num">
                                      <p:cBhvr>
                                        <p:cTn id="67" dur="500" fill="hold"/>
                                        <p:tgtEl>
                                          <p:spTgt spid="22"/>
                                        </p:tgtEl>
                                        <p:attrNameLst>
                                          <p:attrName>ppt_x</p:attrName>
                                        </p:attrNameLst>
                                      </p:cBhvr>
                                      <p:tavLst>
                                        <p:tav tm="0">
                                          <p:val>
                                            <p:strVal val="0-#ppt_w/2"/>
                                          </p:val>
                                        </p:tav>
                                        <p:tav tm="100000">
                                          <p:val>
                                            <p:strVal val="#ppt_x"/>
                                          </p:val>
                                        </p:tav>
                                      </p:tavLst>
                                    </p:anim>
                                    <p:anim calcmode="lin" valueType="num">
                                      <p:cBhvr>
                                        <p:cTn id="68"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8" presetClass="entr" presetSubtype="16" fill="hold" grpId="0" nodeType="click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diamond(in)">
                                      <p:cBhvr>
                                        <p:cTn id="73" dur="1000"/>
                                        <p:tgtEl>
                                          <p:spTgt spid="28"/>
                                        </p:tgtEl>
                                      </p:cBhvr>
                                    </p:animEffect>
                                  </p:childTnLst>
                                </p:cTn>
                              </p:par>
                            </p:childTnLst>
                          </p:cTn>
                        </p:par>
                      </p:childTnLst>
                    </p:cTn>
                  </p:par>
                  <p:par>
                    <p:cTn id="74" fill="hold">
                      <p:stCondLst>
                        <p:cond delay="indefinite"/>
                      </p:stCondLst>
                      <p:childTnLst>
                        <p:par>
                          <p:cTn id="75" fill="hold">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38"/>
                                        </p:tgtEl>
                                        <p:attrNameLst>
                                          <p:attrName>style.visibility</p:attrName>
                                        </p:attrNameLst>
                                      </p:cBhvr>
                                      <p:to>
                                        <p:strVal val="visible"/>
                                      </p:to>
                                    </p:set>
                                    <p:animEffect transition="in" filter="diamond(in)">
                                      <p:cBhvr>
                                        <p:cTn id="78"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5" grpId="0" animBg="1"/>
      <p:bldP spid="16" grpId="0" animBg="1"/>
      <p:bldP spid="175110" grpId="0"/>
      <p:bldP spid="517126" grpId="0" bldLvl="0" animBg="1"/>
      <p:bldP spid="517127" grpId="0" bldLvl="0" animBg="1"/>
      <p:bldP spid="517130" grpId="0" bldLvl="0" animBg="1"/>
      <p:bldP spid="517131" grpId="0" bldLvl="0" animBg="1"/>
      <p:bldP spid="517132" grpId="0" bldLvl="0" animBg="1"/>
      <p:bldP spid="517134" grpId="0" bldLvl="0" animBg="1"/>
      <p:bldP spid="517135" grpId="0" bldLvl="0" animBg="1"/>
      <p:bldP spid="19" grpId="0" bldLvl="0" animBg="1"/>
      <p:bldP spid="22" grpId="0" bldLvl="0" animBg="1"/>
      <p:bldP spid="28" grpId="0" bldLvl="0" animBg="1"/>
      <p:bldP spid="38" grpId="0" bldLvl="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5101</Words>
  <Application>WPS 演示</Application>
  <PresentationFormat>自定义</PresentationFormat>
  <Paragraphs>601</Paragraphs>
  <Slides>32</Slides>
  <Notes>3</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32</vt:i4>
      </vt:variant>
    </vt:vector>
  </HeadingPairs>
  <TitlesOfParts>
    <vt:vector size="53" baseType="lpstr">
      <vt:lpstr>Arial</vt:lpstr>
      <vt:lpstr>宋体</vt:lpstr>
      <vt:lpstr>Wingdings</vt:lpstr>
      <vt:lpstr>Calibri</vt:lpstr>
      <vt:lpstr>Calibri Light</vt:lpstr>
      <vt:lpstr>华文隶书</vt:lpstr>
      <vt:lpstr>Times New Roman</vt:lpstr>
      <vt:lpstr>黑体</vt:lpstr>
      <vt:lpstr>方正尚酷简体</vt:lpstr>
      <vt:lpstr>微软雅黑</vt:lpstr>
      <vt:lpstr>Calibri Light</vt:lpstr>
      <vt:lpstr>Arial Unicode MS</vt:lpstr>
      <vt:lpstr>Calibri</vt:lpstr>
      <vt:lpstr>Raleway</vt:lpstr>
      <vt:lpstr>Segoe Print</vt:lpstr>
      <vt:lpstr>RIFLGJ+SimSun</vt:lpstr>
      <vt:lpstr>华文仿宋</vt:lpstr>
      <vt:lpstr>NJEINC+SimSun</vt:lpstr>
      <vt:lpstr>DejaVu Sans</vt:lpstr>
      <vt:lpstr>CHDIHA+SimSun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筹资方式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（二）认股权证</vt:lpstr>
      <vt:lpstr>PowerPoint 演示文稿</vt:lpstr>
      <vt:lpstr>（三）优先股</vt:lpstr>
      <vt:lpstr>（三）优先股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Ralph.C</dc:creator>
  <cp:lastModifiedBy>乐天</cp:lastModifiedBy>
  <cp:revision>147</cp:revision>
  <dcterms:created xsi:type="dcterms:W3CDTF">2018-01-04T07:12:00Z</dcterms:created>
  <dcterms:modified xsi:type="dcterms:W3CDTF">2025-08-28T08:23:29Z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CA8A84E72872458285E58310D8ADE9C9_12</vt:lpwstr>
  </property>
</Properties>
</file>