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jpeg" ContentType="image/jpeg"/>
  <Default Extension="JPG" ContentType="image/.jpg"/>
  <Default Extension="wmf" ContentType="image/x-wmf"/>
  <Default Extension="emf" ContentType="image/x-e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33"/>
  </p:handoutMasterIdLst>
  <p:sldIdLst>
    <p:sldId id="551" r:id="rId3"/>
    <p:sldId id="569" r:id="rId5"/>
    <p:sldId id="491" r:id="rId6"/>
    <p:sldId id="573" r:id="rId7"/>
    <p:sldId id="574" r:id="rId8"/>
    <p:sldId id="575" r:id="rId9"/>
    <p:sldId id="579" r:id="rId10"/>
    <p:sldId id="521" r:id="rId11"/>
    <p:sldId id="495" r:id="rId12"/>
    <p:sldId id="577" r:id="rId13"/>
    <p:sldId id="537" r:id="rId14"/>
    <p:sldId id="580" r:id="rId15"/>
    <p:sldId id="526" r:id="rId16"/>
    <p:sldId id="578" r:id="rId17"/>
    <p:sldId id="540" r:id="rId18"/>
    <p:sldId id="588" r:id="rId19"/>
    <p:sldId id="581" r:id="rId20"/>
    <p:sldId id="501" r:id="rId21"/>
    <p:sldId id="558" r:id="rId22"/>
    <p:sldId id="589" r:id="rId23"/>
    <p:sldId id="593" r:id="rId24"/>
    <p:sldId id="590" r:id="rId25"/>
    <p:sldId id="583" r:id="rId26"/>
    <p:sldId id="560" r:id="rId27"/>
    <p:sldId id="561" r:id="rId28"/>
    <p:sldId id="594" r:id="rId29"/>
    <p:sldId id="595" r:id="rId30"/>
    <p:sldId id="596" r:id="rId31"/>
    <p:sldId id="568" r:id="rId32"/>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7386" userDrawn="1">
          <p15:clr>
            <a:srgbClr val="A4A3A4"/>
          </p15:clr>
        </p15:guide>
        <p15:guide id="3" pos="284" userDrawn="1">
          <p15:clr>
            <a:srgbClr val="A4A3A4"/>
          </p15:clr>
        </p15:guide>
        <p15:guide id="4" pos="385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000"/>
    <a:srgbClr val="FFD8A3"/>
    <a:srgbClr val="FFFAF3"/>
    <a:srgbClr val="CCFFFF"/>
    <a:srgbClr val="2ABDC7"/>
    <a:srgbClr val="2AB4C7"/>
    <a:srgbClr val="FF9933"/>
    <a:srgbClr val="006600"/>
    <a:srgbClr val="FF9900"/>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9" autoAdjust="0"/>
    <p:restoredTop sz="99816" autoAdjust="0"/>
  </p:normalViewPr>
  <p:slideViewPr>
    <p:cSldViewPr snapToGrid="0" showGuides="1">
      <p:cViewPr varScale="1">
        <p:scale>
          <a:sx n="87" d="100"/>
          <a:sy n="87" d="100"/>
        </p:scale>
        <p:origin x="-389" y="-82"/>
      </p:cViewPr>
      <p:guideLst>
        <p:guide orient="horz" pos="2160"/>
        <p:guide pos="7386"/>
        <p:guide pos="284"/>
        <p:guide pos="3852"/>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86" d="100"/>
          <a:sy n="86" d="100"/>
        </p:scale>
        <p:origin x="2904" y="54"/>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handoutMaster" Target="handoutMasters/handoutMaster1.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dirty="0">
                <a:latin typeface="+mn-lt"/>
                <a:ea typeface="+mn-ea"/>
              </a:defRPr>
            </a:lvl1pPr>
          </a:lstStyle>
          <a:p>
            <a:pPr>
              <a:defRPr/>
            </a:pP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defRPr>
            </a:lvl1pPr>
          </a:lstStyle>
          <a:p>
            <a:pPr>
              <a:defRPr/>
            </a:pPr>
            <a:fld id="{82CCE0F1-807D-4C82-B22F-756EFC07CA2D}" type="datetimeFigureOut">
              <a:rPr lang="en-US"/>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dirty="0">
                <a:latin typeface="+mn-lt"/>
                <a:ea typeface="+mn-ea"/>
              </a:defRPr>
            </a:lvl1pPr>
          </a:lstStyle>
          <a:p>
            <a:pPr>
              <a:defRPr/>
            </a:pP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defRPr>
            </a:lvl1pPr>
          </a:lstStyle>
          <a:p>
            <a:pPr>
              <a:defRPr/>
            </a:pPr>
            <a:fld id="{EFAC1C6F-9948-48DF-A6B4-1A6F3EB89DFD}" type="slidenum">
              <a:rPr lang="en-US"/>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dirty="0">
                <a:latin typeface="+mn-lt"/>
                <a:ea typeface="+mn-ea"/>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defRPr>
            </a:lvl1pPr>
          </a:lstStyle>
          <a:p>
            <a:pPr>
              <a:defRPr/>
            </a:pPr>
            <a:fld id="{3855D817-44B5-4853-82EB-35BE51776756}" type="datetimeFigureOut">
              <a:rPr lang="en-US"/>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endParaRPr lang="en-US" noProof="0"/>
          </a:p>
          <a:p>
            <a:pPr lvl="1"/>
            <a:r>
              <a:rPr lang="en-US" noProof="0"/>
              <a:t>Second level</a:t>
            </a:r>
            <a:endParaRPr lang="en-US" noProof="0"/>
          </a:p>
          <a:p>
            <a:pPr lvl="2"/>
            <a:r>
              <a:rPr lang="en-US" noProof="0"/>
              <a:t>Third level</a:t>
            </a:r>
            <a:endParaRPr lang="en-US" noProof="0"/>
          </a:p>
          <a:p>
            <a:pPr lvl="3"/>
            <a:r>
              <a:rPr lang="en-US" noProof="0"/>
              <a:t>Fourth level</a:t>
            </a:r>
            <a:endParaRPr lang="en-US" noProof="0"/>
          </a:p>
          <a:p>
            <a:pPr lvl="4"/>
            <a:r>
              <a:rPr lang="en-US" noProof="0"/>
              <a:t>Fifth level</a:t>
            </a:r>
            <a:endParaRPr lang="en-US"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dirty="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defRPr>
            </a:lvl1pPr>
          </a:lstStyle>
          <a:p>
            <a:pPr>
              <a:defRPr/>
            </a:pPr>
            <a:fld id="{1D5BB71C-8B26-49A5-8F81-4B4E06623EF6}" type="slidenum">
              <a:rPr lang="en-US"/>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4096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ea typeface="宋体" panose="02010600030101010101" pitchFamily="2" charset="-122"/>
            </a:endParaRPr>
          </a:p>
        </p:txBody>
      </p:sp>
      <p:sp>
        <p:nvSpPr>
          <p:cNvPr id="4096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2600">
                <a:solidFill>
                  <a:srgbClr val="6699FF"/>
                </a:solidFill>
                <a:latin typeface="Times New Roman" panose="02020603050405020304" pitchFamily="18" charset="0"/>
                <a:ea typeface="黑体" panose="02010609060101010101" pitchFamily="49" charset="-122"/>
              </a:defRPr>
            </a:lvl1pPr>
            <a:lvl2pPr marL="742950" indent="-285750">
              <a:defRPr sz="2600">
                <a:solidFill>
                  <a:srgbClr val="6699FF"/>
                </a:solidFill>
                <a:latin typeface="Times New Roman" panose="02020603050405020304" pitchFamily="18" charset="0"/>
                <a:ea typeface="黑体" panose="02010609060101010101" pitchFamily="49" charset="-122"/>
              </a:defRPr>
            </a:lvl2pPr>
            <a:lvl3pPr marL="1143000" indent="-228600">
              <a:defRPr sz="2600">
                <a:solidFill>
                  <a:srgbClr val="6699FF"/>
                </a:solidFill>
                <a:latin typeface="Times New Roman" panose="02020603050405020304" pitchFamily="18" charset="0"/>
                <a:ea typeface="黑体" panose="02010609060101010101" pitchFamily="49" charset="-122"/>
              </a:defRPr>
            </a:lvl3pPr>
            <a:lvl4pPr marL="1600200" indent="-228600">
              <a:defRPr sz="2600">
                <a:solidFill>
                  <a:srgbClr val="6699FF"/>
                </a:solidFill>
                <a:latin typeface="Times New Roman" panose="02020603050405020304" pitchFamily="18" charset="0"/>
                <a:ea typeface="黑体" panose="02010609060101010101" pitchFamily="49" charset="-122"/>
              </a:defRPr>
            </a:lvl4pPr>
            <a:lvl5pPr marL="2057400" indent="-228600">
              <a:defRPr sz="2600">
                <a:solidFill>
                  <a:srgbClr val="6699FF"/>
                </a:solidFill>
                <a:latin typeface="Times New Roman" panose="02020603050405020304" pitchFamily="18" charset="0"/>
                <a:ea typeface="黑体" panose="02010609060101010101" pitchFamily="49" charset="-122"/>
              </a:defRPr>
            </a:lvl5pPr>
            <a:lvl6pPr marL="2514600" indent="-228600" eaLnBrk="0" fontAlgn="base" hangingPunct="0">
              <a:lnSpc>
                <a:spcPct val="110000"/>
              </a:lnSpc>
              <a:spcBef>
                <a:spcPct val="0"/>
              </a:spcBef>
              <a:spcAft>
                <a:spcPct val="0"/>
              </a:spcAft>
              <a:defRPr sz="2600">
                <a:solidFill>
                  <a:srgbClr val="6699FF"/>
                </a:solidFill>
                <a:latin typeface="Times New Roman" panose="02020603050405020304" pitchFamily="18" charset="0"/>
                <a:ea typeface="黑体" panose="02010609060101010101" pitchFamily="49" charset="-122"/>
              </a:defRPr>
            </a:lvl6pPr>
            <a:lvl7pPr marL="2971800" indent="-228600" eaLnBrk="0" fontAlgn="base" hangingPunct="0">
              <a:lnSpc>
                <a:spcPct val="110000"/>
              </a:lnSpc>
              <a:spcBef>
                <a:spcPct val="0"/>
              </a:spcBef>
              <a:spcAft>
                <a:spcPct val="0"/>
              </a:spcAft>
              <a:defRPr sz="2600">
                <a:solidFill>
                  <a:srgbClr val="6699FF"/>
                </a:solidFill>
                <a:latin typeface="Times New Roman" panose="02020603050405020304" pitchFamily="18" charset="0"/>
                <a:ea typeface="黑体" panose="02010609060101010101" pitchFamily="49" charset="-122"/>
              </a:defRPr>
            </a:lvl7pPr>
            <a:lvl8pPr marL="3429000" indent="-228600" eaLnBrk="0" fontAlgn="base" hangingPunct="0">
              <a:lnSpc>
                <a:spcPct val="110000"/>
              </a:lnSpc>
              <a:spcBef>
                <a:spcPct val="0"/>
              </a:spcBef>
              <a:spcAft>
                <a:spcPct val="0"/>
              </a:spcAft>
              <a:defRPr sz="2600">
                <a:solidFill>
                  <a:srgbClr val="6699FF"/>
                </a:solidFill>
                <a:latin typeface="Times New Roman" panose="02020603050405020304" pitchFamily="18" charset="0"/>
                <a:ea typeface="黑体" panose="02010609060101010101" pitchFamily="49" charset="-122"/>
              </a:defRPr>
            </a:lvl8pPr>
            <a:lvl9pPr marL="3886200" indent="-228600" eaLnBrk="0" fontAlgn="base" hangingPunct="0">
              <a:lnSpc>
                <a:spcPct val="110000"/>
              </a:lnSpc>
              <a:spcBef>
                <a:spcPct val="0"/>
              </a:spcBef>
              <a:spcAft>
                <a:spcPct val="0"/>
              </a:spcAft>
              <a:defRPr sz="2600">
                <a:solidFill>
                  <a:srgbClr val="6699FF"/>
                </a:solidFill>
                <a:latin typeface="Times New Roman" panose="02020603050405020304" pitchFamily="18" charset="0"/>
                <a:ea typeface="黑体" panose="02010609060101010101" pitchFamily="49" charset="-122"/>
              </a:defRPr>
            </a:lvl9pPr>
          </a:lstStyle>
          <a:p>
            <a:fld id="{FF8907A5-A783-485A-80FF-FB6ACF78B875}" type="slidenum">
              <a:rPr lang="en-US" altLang="zh-CN" sz="1200" smtClean="0"/>
            </a:fld>
            <a:endParaRPr lang="en-US" altLang="zh-CN"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521BC2-708E-480B-B324-44C37D414B52}"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9" name="图片占位符 8"/>
          <p:cNvSpPr>
            <a:spLocks noGrp="1"/>
          </p:cNvSpPr>
          <p:nvPr>
            <p:ph type="pic" sz="quarter" idx="13"/>
          </p:nvPr>
        </p:nvSpPr>
        <p:spPr>
          <a:xfrm>
            <a:off x="-1" y="1601971"/>
            <a:ext cx="2717822" cy="3919872"/>
          </a:xfrm>
          <a:custGeom>
            <a:avLst/>
            <a:gdLst>
              <a:gd name="connsiteX0" fmla="*/ 0 w 2717822"/>
              <a:gd name="connsiteY0" fmla="*/ 0 h 3919872"/>
              <a:gd name="connsiteX1" fmla="*/ 2717822 w 2717822"/>
              <a:gd name="connsiteY1" fmla="*/ 2332076 h 3919872"/>
              <a:gd name="connsiteX2" fmla="*/ 0 w 2717822"/>
              <a:gd name="connsiteY2" fmla="*/ 3919872 h 3919872"/>
            </a:gdLst>
            <a:ahLst/>
            <a:cxnLst>
              <a:cxn ang="0">
                <a:pos x="connsiteX0" y="connsiteY0"/>
              </a:cxn>
              <a:cxn ang="0">
                <a:pos x="connsiteX1" y="connsiteY1"/>
              </a:cxn>
              <a:cxn ang="0">
                <a:pos x="connsiteX2" y="connsiteY2"/>
              </a:cxn>
            </a:cxnLst>
            <a:rect l="l" t="t" r="r" b="b"/>
            <a:pathLst>
              <a:path w="2717822" h="3919872">
                <a:moveTo>
                  <a:pt x="0" y="0"/>
                </a:moveTo>
                <a:lnTo>
                  <a:pt x="2717822" y="2332076"/>
                </a:lnTo>
                <a:lnTo>
                  <a:pt x="0" y="3919872"/>
                </a:lnTo>
                <a:close/>
              </a:path>
            </a:pathLst>
          </a:custGeom>
        </p:spPr>
        <p:txBody>
          <a:bodyPr rtlCol="0">
            <a:noAutofit/>
          </a:bodyPr>
          <a:lstStyle/>
          <a:p>
            <a:pPr lvl="0"/>
            <a:endParaRPr lang="zh-CN" altLang="en-US" noProof="0"/>
          </a:p>
        </p:txBody>
      </p:sp>
      <p:sp>
        <p:nvSpPr>
          <p:cNvPr id="11" name="图片占位符 10"/>
          <p:cNvSpPr>
            <a:spLocks noGrp="1"/>
          </p:cNvSpPr>
          <p:nvPr>
            <p:ph type="pic" sz="quarter" idx="14"/>
          </p:nvPr>
        </p:nvSpPr>
        <p:spPr>
          <a:xfrm>
            <a:off x="0" y="0"/>
            <a:ext cx="12192000" cy="6858000"/>
          </a:xfrm>
        </p:spPr>
        <p:txBody>
          <a:bodyPr rtlCol="0">
            <a:normAutofit/>
          </a:bodyPr>
          <a:lstStyle/>
          <a:p>
            <a:pPr lvl="0"/>
            <a:endParaRPr lang="zh-CN" altLang="en-US" noProof="0"/>
          </a:p>
        </p:txBody>
      </p:sp>
      <p:sp>
        <p:nvSpPr>
          <p:cNvPr id="5" name="日期占位符 2"/>
          <p:cNvSpPr>
            <a:spLocks noGrp="1"/>
          </p:cNvSpPr>
          <p:nvPr>
            <p:ph type="dt" sz="half" idx="15"/>
          </p:nvPr>
        </p:nvSpPr>
        <p:spPr/>
        <p:txBody>
          <a:bodyPr/>
          <a:lstStyle>
            <a:lvl1pPr>
              <a:defRPr/>
            </a:lvl1pPr>
          </a:lstStyle>
          <a:p>
            <a:pPr>
              <a:defRPr/>
            </a:pPr>
            <a:fld id="{9C11A570-30D4-4210-B038-00C571C59525}" type="datetime1">
              <a:rPr lang="en-US"/>
            </a:fld>
            <a:endParaRPr lang="en-US" dirty="0"/>
          </a:p>
        </p:txBody>
      </p:sp>
      <p:sp>
        <p:nvSpPr>
          <p:cNvPr id="6" name="页脚占位符 3"/>
          <p:cNvSpPr>
            <a:spLocks noGrp="1"/>
          </p:cNvSpPr>
          <p:nvPr>
            <p:ph type="ftr" sz="quarter" idx="16"/>
          </p:nvPr>
        </p:nvSpPr>
        <p:spPr/>
        <p:txBody>
          <a:bodyPr/>
          <a:lstStyle>
            <a:lvl1pPr>
              <a:defRPr/>
            </a:lvl1pPr>
          </a:lstStyle>
          <a:p>
            <a:pPr>
              <a:defRPr/>
            </a:pPr>
            <a:endParaRPr lang="en-US"/>
          </a:p>
        </p:txBody>
      </p:sp>
      <p:sp>
        <p:nvSpPr>
          <p:cNvPr id="7" name="灯片编号占位符 4"/>
          <p:cNvSpPr>
            <a:spLocks noGrp="1"/>
          </p:cNvSpPr>
          <p:nvPr>
            <p:ph type="sldNum" sz="quarter" idx="17"/>
          </p:nvPr>
        </p:nvSpPr>
        <p:spPr/>
        <p:txBody>
          <a:bodyPr/>
          <a:lstStyle>
            <a:lvl1pPr>
              <a:defRPr/>
            </a:lvl1pPr>
          </a:lstStyle>
          <a:p>
            <a:pPr>
              <a:defRPr/>
            </a:pPr>
            <a:fld id="{DDFFA3F2-EAA3-4FD2-99A8-77C6A00F96EE}" type="slidenum">
              <a:rPr lang="en-US"/>
            </a:fld>
            <a:endParaRPr lang="en-US" dirty="0"/>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showMasterSp="0">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lvl1pPr>
              <a:defRPr/>
            </a:lvl1pPr>
          </a:lstStyle>
          <a:p>
            <a:pPr>
              <a:defRPr/>
            </a:pPr>
            <a:fld id="{C8E53083-F588-4A96-8229-79BEDAE2F235}" type="datetime1">
              <a:rPr lang="en-US"/>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0F1A65E-FF5D-4B2A-8F88-46F20F4A8840}" type="slidenum">
              <a:rPr lang="en-US"/>
            </a:fld>
            <a:endParaRPr lang="en-US" dirty="0"/>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lvl1pPr>
              <a:defRPr/>
            </a:lvl1pPr>
          </a:lstStyle>
          <a:p>
            <a:pPr>
              <a:defRPr/>
            </a:pPr>
            <a:fld id="{A01F700F-476D-4F13-B999-EF7FC215FB74}" type="datetime1">
              <a:rPr lang="en-US"/>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2E2D0E6-0BB0-46D4-88AD-0765C1FBD8D1}" type="slidenum">
              <a:rPr lang="en-US"/>
            </a:fld>
            <a:endParaRPr lang="en-US" dirty="0"/>
          </a:p>
        </p:txBody>
      </p:sp>
    </p:spTree>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795AC16D-F714-41EE-9892-4ACBCB14ED81}" type="datetime1">
              <a:rPr lang="en-US" smtClean="0"/>
            </a:fld>
            <a:endParaRPr lang="en-US" dirty="0"/>
          </a:p>
        </p:txBody>
      </p:sp>
      <p:sp>
        <p:nvSpPr>
          <p:cNvPr id="5" name="页脚占位符 4"/>
          <p:cNvSpPr>
            <a:spLocks noGrp="1"/>
          </p:cNvSpPr>
          <p:nvPr>
            <p:ph type="ftr" sz="quarter" idx="11"/>
          </p:nvPr>
        </p:nvSpPr>
        <p:spPr/>
        <p:txBody>
          <a:bodyPr/>
          <a:lstStyle/>
          <a:p>
            <a:pPr>
              <a:defRPr/>
            </a:pPr>
            <a:endParaRPr lang="en-US"/>
          </a:p>
        </p:txBody>
      </p:sp>
      <p:sp>
        <p:nvSpPr>
          <p:cNvPr id="6" name="灯片编号占位符 5"/>
          <p:cNvSpPr>
            <a:spLocks noGrp="1"/>
          </p:cNvSpPr>
          <p:nvPr>
            <p:ph type="sldNum" sz="quarter" idx="12"/>
          </p:nvPr>
        </p:nvSpPr>
        <p:spPr/>
        <p:txBody>
          <a:bodyPr/>
          <a:lstStyle/>
          <a:p>
            <a:pPr>
              <a:defRPr/>
            </a:pPr>
            <a:fld id="{0489DC52-0FCA-4D3F-B774-E2B022F9179D}" type="slidenum">
              <a:rPr lang="en-US" smtClean="0"/>
            </a:fld>
            <a:endParaRPr lang="en-US" dirty="0"/>
          </a:p>
        </p:txBody>
      </p:sp>
    </p:spTree>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795AC16D-F714-41EE-9892-4ACBCB14ED81}" type="datetime1">
              <a:rPr lang="en-US" smtClean="0"/>
            </a:fld>
            <a:endParaRPr lang="en-US" dirty="0"/>
          </a:p>
        </p:txBody>
      </p:sp>
      <p:sp>
        <p:nvSpPr>
          <p:cNvPr id="5" name="页脚占位符 4"/>
          <p:cNvSpPr>
            <a:spLocks noGrp="1"/>
          </p:cNvSpPr>
          <p:nvPr>
            <p:ph type="ftr" sz="quarter" idx="11"/>
          </p:nvPr>
        </p:nvSpPr>
        <p:spPr/>
        <p:txBody>
          <a:bodyPr/>
          <a:lstStyle/>
          <a:p>
            <a:pPr>
              <a:defRPr/>
            </a:pPr>
            <a:endParaRPr lang="en-US"/>
          </a:p>
        </p:txBody>
      </p:sp>
      <p:sp>
        <p:nvSpPr>
          <p:cNvPr id="6" name="灯片编号占位符 5"/>
          <p:cNvSpPr>
            <a:spLocks noGrp="1"/>
          </p:cNvSpPr>
          <p:nvPr>
            <p:ph type="sldNum" sz="quarter" idx="12"/>
          </p:nvPr>
        </p:nvSpPr>
        <p:spPr/>
        <p:txBody>
          <a:bodyPr/>
          <a:lstStyle/>
          <a:p>
            <a:pPr>
              <a:defRPr/>
            </a:pPr>
            <a:fld id="{0489DC52-0FCA-4D3F-B774-E2B022F9179D}" type="slidenum">
              <a:rPr lang="en-US" smtClean="0"/>
            </a:fld>
            <a:endParaRPr lang="en-US" dirty="0"/>
          </a:p>
        </p:txBody>
      </p:sp>
    </p:spTree>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标题幻灯片">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98306" name="Rectangle 2"/>
          <p:cNvSpPr>
            <a:spLocks noGrp="1" noRot="1" noChangeArrowheads="1"/>
          </p:cNvSpPr>
          <p:nvPr>
            <p:ph type="ctrTitle"/>
          </p:nvPr>
        </p:nvSpPr>
        <p:spPr>
          <a:xfrm>
            <a:off x="914400" y="2286000"/>
            <a:ext cx="10363200" cy="1143000"/>
          </a:xfrm>
        </p:spPr>
        <p:txBody>
          <a:bodyPr/>
          <a:lstStyle>
            <a:lvl1pPr>
              <a:defRPr/>
            </a:lvl1pPr>
          </a:lstStyle>
          <a:p>
            <a:r>
              <a:rPr lang="zh-CN" altLang="en-US" noProof="1"/>
              <a:t>单击此处编辑母版标题样式</a:t>
            </a:r>
            <a:endParaRPr lang="zh-CN" altLang="en-US" noProof="1"/>
          </a:p>
        </p:txBody>
      </p:sp>
      <p:sp>
        <p:nvSpPr>
          <p:cNvPr id="98307" name="Rectangle 3"/>
          <p:cNvSpPr>
            <a:spLocks noGrp="1" noRot="1" noChangeArrowheads="1"/>
          </p:cNvSpPr>
          <p:nvPr>
            <p:ph type="subTitle" idx="1"/>
          </p:nvPr>
        </p:nvSpPr>
        <p:spPr>
          <a:xfrm>
            <a:off x="1828800" y="3886200"/>
            <a:ext cx="8534400" cy="1752600"/>
          </a:xfrm>
        </p:spPr>
        <p:txBody>
          <a:bodyPr/>
          <a:lstStyle>
            <a:lvl1pPr marL="0" indent="0" algn="ctr">
              <a:buFont typeface="Wingdings" panose="05000000000000000000" pitchFamily="2" charset="2"/>
              <a:buNone/>
              <a:defRPr/>
            </a:lvl1pPr>
          </a:lstStyle>
          <a:p>
            <a:r>
              <a:rPr lang="zh-CN" altLang="en-US" noProof="1"/>
              <a:t>单击此处编辑母版副标题样式</a:t>
            </a:r>
            <a:endParaRPr lang="zh-CN" altLang="en-US" noProof="1"/>
          </a:p>
        </p:txBody>
      </p:sp>
      <p:sp>
        <p:nvSpPr>
          <p:cNvPr id="4" name="Rectangle 4"/>
          <p:cNvSpPr>
            <a:spLocks noGrp="1" noChangeArrowheads="1"/>
          </p:cNvSpPr>
          <p:nvPr>
            <p:ph type="dt" sz="half" idx="10"/>
          </p:nvPr>
        </p:nvSpPr>
        <p:spPr/>
        <p:txBody>
          <a:bodyPr/>
          <a:lstStyle>
            <a:lvl1pPr>
              <a:defRPr/>
            </a:lvl1pPr>
          </a:lstStyle>
          <a:p>
            <a:pPr>
              <a:defRPr/>
            </a:pPr>
            <a:fld id="{49E48723-BFC7-488E-94BA-C271E0192351}" type="datetime1">
              <a:rPr lang="zh-CN" altLang="en-US"/>
            </a:fld>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a:lvl1pPr>
          </a:lstStyle>
          <a:p>
            <a:fld id="{C45FEFCD-9568-4AD5-B593-BBCEF7A63596}" type="slidenum">
              <a:rPr lang="zh-CN" altLang="en-US"/>
            </a:fld>
            <a:endParaRPr lang="zh-CN" altLang="en-US"/>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lvl1pPr>
              <a:defRPr/>
            </a:lvl1pPr>
          </a:lstStyle>
          <a:p>
            <a:pPr>
              <a:defRPr/>
            </a:pPr>
            <a:fld id="{66358D33-C1FE-42C5-9977-BDCB02350E20}" type="datetime1">
              <a:rPr lang="en-US"/>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A062354-C426-4A96-8EE7-35301D6A8D0E}" type="slidenum">
              <a:rPr lang="en-US"/>
            </a:fld>
            <a:endParaRPr lang="en-US" dirty="0"/>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lvl1pPr>
              <a:defRPr/>
            </a:lvl1pPr>
          </a:lstStyle>
          <a:p>
            <a:pPr>
              <a:defRPr/>
            </a:pPr>
            <a:fld id="{8027996D-5BA5-497C-B2E2-029F62598F0D}" type="datetime1">
              <a:rPr lang="en-US"/>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AC2C763-A468-4192-91CE-2E6248E54D38}" type="slidenum">
              <a:rPr lang="en-US"/>
            </a:fld>
            <a:endParaRPr lang="en-US" dirty="0"/>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showMasterSp="0">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lvl1pPr>
              <a:defRPr/>
            </a:lvl1pPr>
          </a:lstStyle>
          <a:p>
            <a:pPr>
              <a:defRPr/>
            </a:pPr>
            <a:fld id="{01F02FCD-FB15-4440-A89A-53FB79FC5DFA}" type="datetime1">
              <a:rPr lang="en-US"/>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4601AF44-3632-443A-97DE-09109AC36228}" type="slidenum">
              <a:rPr lang="en-US"/>
            </a:fld>
            <a:endParaRPr lang="en-US" dirty="0"/>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lvl1pPr>
              <a:defRPr/>
            </a:lvl1pPr>
          </a:lstStyle>
          <a:p>
            <a:pPr>
              <a:defRPr/>
            </a:pPr>
            <a:fld id="{A3C236CC-3B45-424A-A769-EEE94604E5C7}" type="datetime1">
              <a:rPr lang="en-US"/>
            </a:fld>
            <a:endParaRPr lang="en-US" dirty="0"/>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57D0A373-4B5C-4292-B843-ACF5516AF9A3}" type="slidenum">
              <a:rPr lang="en-US"/>
            </a:fld>
            <a:endParaRPr lang="en-US" dirty="0"/>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showMasterSp="0">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b="0"/>
            </a:lvl1p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lvl1pPr>
              <a:defRPr/>
            </a:lvl1pPr>
          </a:lstStyle>
          <a:p>
            <a:pPr>
              <a:defRPr/>
            </a:pPr>
            <a:fld id="{F86881EA-4CFD-43C5-BC32-9CE615201D37}" type="datetime1">
              <a:rPr lang="en-US"/>
            </a:fld>
            <a:endParaRPr lang="en-US" dirty="0"/>
          </a:p>
        </p:txBody>
      </p:sp>
      <p:sp>
        <p:nvSpPr>
          <p:cNvPr id="4" name="Footer Placeholder 3"/>
          <p:cNvSpPr>
            <a:spLocks noGrp="1"/>
          </p:cNvSpPr>
          <p:nvPr>
            <p:ph type="ftr" sz="quarter" idx="11"/>
          </p:nvPr>
        </p:nvSpPr>
        <p:spPr/>
        <p:txBody>
          <a:bodyPr/>
          <a:lstStyle>
            <a:lvl1pPr>
              <a:defRPr dirty="0">
                <a:solidFill>
                  <a:schemeClr val="bg2">
                    <a:lumMod val="75000"/>
                  </a:schemeClr>
                </a:solidFill>
              </a:defRPr>
            </a:lvl1pPr>
          </a:lstStyle>
          <a:p>
            <a:pPr>
              <a:defRPr/>
            </a:pPr>
            <a:endParaRPr lang="en-US"/>
          </a:p>
        </p:txBody>
      </p:sp>
      <p:sp>
        <p:nvSpPr>
          <p:cNvPr id="5" name="Slide Number Placeholder 4"/>
          <p:cNvSpPr>
            <a:spLocks noGrp="1"/>
          </p:cNvSpPr>
          <p:nvPr>
            <p:ph type="sldNum" sz="quarter" idx="12"/>
          </p:nvPr>
        </p:nvSpPr>
        <p:spPr>
          <a:xfrm>
            <a:off x="11323638" y="6229350"/>
            <a:ext cx="495300" cy="365125"/>
          </a:xfrm>
        </p:spPr>
        <p:txBody>
          <a:bodyPr/>
          <a:lstStyle>
            <a:lvl1pPr algn="ctr">
              <a:defRPr smtClean="0"/>
            </a:lvl1pPr>
          </a:lstStyle>
          <a:p>
            <a:pPr>
              <a:defRPr/>
            </a:pPr>
            <a:fld id="{17F33020-A901-4593-A0EE-C79508A35B46}" type="slidenum">
              <a:rPr lang="en-US"/>
            </a:fld>
            <a:endParaRPr lang="en-US" dirty="0"/>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D6A13F2C-2FD6-4520-BB58-A1C68DEB3A26}" type="datetime1">
              <a:rPr lang="en-US"/>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8844E932-066E-4623-B856-CB6975F3DEC6}" type="slidenum">
              <a:rPr lang="en-US"/>
            </a:fld>
            <a:endParaRPr lang="en-US" dirty="0"/>
          </a:p>
        </p:txBody>
      </p:sp>
    </p:spTree>
  </p:cSld>
  <p:clrMapOvr>
    <a:masterClrMapping/>
  </p:clrMapOvr>
  <p:transition spd="med">
    <p:fade/>
  </p:transition>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lvl1pPr>
              <a:defRPr/>
            </a:lvl1pPr>
          </a:lstStyle>
          <a:p>
            <a:pPr>
              <a:defRPr/>
            </a:pPr>
            <a:fld id="{4463F900-6FDA-43E3-AFD2-CFE92A768C98}" type="datetime1">
              <a:rPr lang="en-US"/>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8C22C560-F14B-41D7-B1A8-5586B1BFA912}" type="slidenum">
              <a:rPr lang="en-US"/>
            </a:fld>
            <a:endParaRPr lang="en-US" dirty="0"/>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lvl1pPr>
              <a:defRPr/>
            </a:lvl1pPr>
          </a:lstStyle>
          <a:p>
            <a:pPr>
              <a:defRPr/>
            </a:pPr>
            <a:fld id="{363D04C2-4DCE-495F-93B2-8E6249C18B99}" type="datetime1">
              <a:rPr lang="en-US"/>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E6B29AD1-4011-49EC-AD1F-12F563D63B86}" type="slidenum">
              <a:rPr lang="en-US"/>
            </a:fld>
            <a:endParaRPr lang="en-US" dirty="0"/>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auto">
          <a:xfrm>
            <a:off x="838200" y="438150"/>
            <a:ext cx="10515600" cy="715963"/>
          </a:xfrm>
          <a:prstGeom prst="rect">
            <a:avLst/>
          </a:prstGeom>
          <a:noFill/>
          <a:ln w="9525">
            <a:noFill/>
            <a:miter lim="800000"/>
          </a:ln>
        </p:spPr>
        <p:txBody>
          <a:bodyPr vert="horz" wrap="square" lIns="36000" tIns="45720" rIns="36000" bIns="45720" numCol="1" anchor="ctr" anchorCtr="0" compatLnSpc="1"/>
          <a:lstStyle/>
          <a:p>
            <a:pPr lvl="0"/>
            <a:r>
              <a:rPr lang="en-US" altLang="zh-CN"/>
              <a:t>Click to edit Master title style</a:t>
            </a:r>
            <a:endParaRPr lang="en-US" altLang="zh-CN"/>
          </a:p>
        </p:txBody>
      </p:sp>
      <p:sp>
        <p:nvSpPr>
          <p:cNvPr id="1027" name="Text Placeholder 2"/>
          <p:cNvSpPr>
            <a:spLocks noGrp="1"/>
          </p:cNvSpPr>
          <p:nvPr>
            <p:ph type="body" idx="1"/>
          </p:nvPr>
        </p:nvSpPr>
        <p:spPr bwMode="auto">
          <a:xfrm>
            <a:off x="838200" y="1295400"/>
            <a:ext cx="10515600" cy="4881563"/>
          </a:xfrm>
          <a:prstGeom prst="rect">
            <a:avLst/>
          </a:prstGeom>
          <a:noFill/>
          <a:ln w="9525">
            <a:noFill/>
            <a:miter lim="800000"/>
          </a:ln>
        </p:spPr>
        <p:txBody>
          <a:bodyPr vert="horz" wrap="square" lIns="91440" tIns="45720" rIns="91440" bIns="45720" numCol="1" anchor="t" anchorCtr="0" compatLnSpc="1"/>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en-US" altLang="zh-CN"/>
          </a:p>
        </p:txBody>
      </p:sp>
      <p:sp>
        <p:nvSpPr>
          <p:cNvPr id="4" name="Date Placeholder 3"/>
          <p:cNvSpPr>
            <a:spLocks noGrp="1"/>
          </p:cNvSpPr>
          <p:nvPr>
            <p:ph type="dt" sz="half" idx="2"/>
          </p:nvPr>
        </p:nvSpPr>
        <p:spPr>
          <a:xfrm>
            <a:off x="5410200" y="624840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795AC16D-F714-41EE-9892-4ACBCB14ED81}" type="datetime1">
              <a:rPr lang="en-US"/>
            </a:fld>
            <a:endParaRPr lang="en-US" dirty="0"/>
          </a:p>
        </p:txBody>
      </p:sp>
      <p:sp>
        <p:nvSpPr>
          <p:cNvPr id="5" name="Footer Placeholder 4"/>
          <p:cNvSpPr>
            <a:spLocks noGrp="1"/>
          </p:cNvSpPr>
          <p:nvPr>
            <p:ph type="ftr" sz="quarter" idx="3"/>
          </p:nvPr>
        </p:nvSpPr>
        <p:spPr>
          <a:xfrm>
            <a:off x="838200" y="6248400"/>
            <a:ext cx="4114800" cy="365125"/>
          </a:xfrm>
          <a:prstGeom prst="rect">
            <a:avLst/>
          </a:prstGeom>
        </p:spPr>
        <p:txBody>
          <a:bodyPr vert="horz" lIns="0" tIns="45720" rIns="91440" bIns="45720" rtlCol="0" anchor="ctr"/>
          <a:lstStyle>
            <a:lvl1pPr algn="l" fontAlgn="auto">
              <a:spcBef>
                <a:spcPts val="0"/>
              </a:spcBef>
              <a:spcAft>
                <a:spcPts val="0"/>
              </a:spcAft>
              <a:defRPr sz="1400" dirty="0">
                <a:solidFill>
                  <a:schemeClr val="tx1">
                    <a:tint val="75000"/>
                  </a:schemeClr>
                </a:solidFill>
                <a:latin typeface="+mn-lt"/>
                <a:ea typeface="+mn-ea"/>
              </a:defRPr>
            </a:lvl1pPr>
          </a:lstStyle>
          <a:p>
            <a:pPr>
              <a:defRPr/>
            </a:pPr>
            <a:endParaRPr lang="en-US"/>
          </a:p>
        </p:txBody>
      </p:sp>
      <p:sp>
        <p:nvSpPr>
          <p:cNvPr id="8" name="Rectangle 7"/>
          <p:cNvSpPr/>
          <p:nvPr/>
        </p:nvSpPr>
        <p:spPr>
          <a:xfrm>
            <a:off x="11353800" y="6178550"/>
            <a:ext cx="434975" cy="4460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Slide Number Placeholder 5"/>
          <p:cNvSpPr>
            <a:spLocks noGrp="1"/>
          </p:cNvSpPr>
          <p:nvPr>
            <p:ph type="sldNum" sz="quarter" idx="4"/>
          </p:nvPr>
        </p:nvSpPr>
        <p:spPr>
          <a:xfrm>
            <a:off x="11310938" y="6224588"/>
            <a:ext cx="520700" cy="365125"/>
          </a:xfrm>
          <a:prstGeom prst="rect">
            <a:avLst/>
          </a:prstGeom>
        </p:spPr>
        <p:txBody>
          <a:bodyPr vert="horz" lIns="91440" tIns="45720" rIns="91440" bIns="45720" rtlCol="0" anchor="ctr"/>
          <a:lstStyle>
            <a:lvl1pPr algn="ctr" fontAlgn="auto">
              <a:spcBef>
                <a:spcPts val="0"/>
              </a:spcBef>
              <a:spcAft>
                <a:spcPts val="0"/>
              </a:spcAft>
              <a:defRPr sz="1400" b="1" smtClean="0">
                <a:solidFill>
                  <a:schemeClr val="bg1"/>
                </a:solidFill>
                <a:latin typeface="+mj-lt"/>
                <a:ea typeface="+mn-ea"/>
              </a:defRPr>
            </a:lvl1pPr>
          </a:lstStyle>
          <a:p>
            <a:pPr>
              <a:defRPr/>
            </a:pPr>
            <a:fld id="{0489DC52-0FCA-4D3F-B774-E2B022F9179D}" type="slidenum">
              <a:rPr lang="en-US"/>
            </a:fld>
            <a:endParaRPr lang="en-US" dirty="0"/>
          </a:p>
        </p:txBody>
      </p:sp>
      <p:sp>
        <p:nvSpPr>
          <p:cNvPr id="9" name="Rectangle 8"/>
          <p:cNvSpPr/>
          <p:nvPr/>
        </p:nvSpPr>
        <p:spPr>
          <a:xfrm>
            <a:off x="11353800" y="6178550"/>
            <a:ext cx="434975" cy="4460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hf hdr="0" ftr="0" dt="0"/>
  <p:txStyles>
    <p:titleStyle>
      <a:lvl1pPr algn="l" rtl="0" fontAlgn="base">
        <a:lnSpc>
          <a:spcPct val="90000"/>
        </a:lnSpc>
        <a:spcBef>
          <a:spcPct val="0"/>
        </a:spcBef>
        <a:spcAft>
          <a:spcPct val="0"/>
        </a:spcAft>
        <a:defRPr sz="4000" b="1" kern="1200">
          <a:solidFill>
            <a:srgbClr val="495A66"/>
          </a:solidFill>
          <a:latin typeface="+mj-lt"/>
          <a:ea typeface="+mj-ea"/>
          <a:cs typeface="+mj-cs"/>
        </a:defRPr>
      </a:lvl1pPr>
      <a:lvl2pPr algn="l" rtl="0" fontAlgn="base">
        <a:lnSpc>
          <a:spcPct val="90000"/>
        </a:lnSpc>
        <a:spcBef>
          <a:spcPct val="0"/>
        </a:spcBef>
        <a:spcAft>
          <a:spcPct val="0"/>
        </a:spcAft>
        <a:defRPr sz="4000" b="1">
          <a:solidFill>
            <a:srgbClr val="495A66"/>
          </a:solidFill>
          <a:latin typeface="Lato" panose="020F0502020204030203"/>
        </a:defRPr>
      </a:lvl2pPr>
      <a:lvl3pPr algn="l" rtl="0" fontAlgn="base">
        <a:lnSpc>
          <a:spcPct val="90000"/>
        </a:lnSpc>
        <a:spcBef>
          <a:spcPct val="0"/>
        </a:spcBef>
        <a:spcAft>
          <a:spcPct val="0"/>
        </a:spcAft>
        <a:defRPr sz="4000" b="1">
          <a:solidFill>
            <a:srgbClr val="495A66"/>
          </a:solidFill>
          <a:latin typeface="Lato" panose="020F0502020204030203"/>
        </a:defRPr>
      </a:lvl3pPr>
      <a:lvl4pPr algn="l" rtl="0" fontAlgn="base">
        <a:lnSpc>
          <a:spcPct val="90000"/>
        </a:lnSpc>
        <a:spcBef>
          <a:spcPct val="0"/>
        </a:spcBef>
        <a:spcAft>
          <a:spcPct val="0"/>
        </a:spcAft>
        <a:defRPr sz="4000" b="1">
          <a:solidFill>
            <a:srgbClr val="495A66"/>
          </a:solidFill>
          <a:latin typeface="Lato" panose="020F0502020204030203"/>
        </a:defRPr>
      </a:lvl4pPr>
      <a:lvl5pPr algn="l" rtl="0" fontAlgn="base">
        <a:lnSpc>
          <a:spcPct val="90000"/>
        </a:lnSpc>
        <a:spcBef>
          <a:spcPct val="0"/>
        </a:spcBef>
        <a:spcAft>
          <a:spcPct val="0"/>
        </a:spcAft>
        <a:defRPr sz="4000" b="1">
          <a:solidFill>
            <a:srgbClr val="495A66"/>
          </a:solidFill>
          <a:latin typeface="Lato" panose="020F0502020204030203"/>
        </a:defRPr>
      </a:lvl5pPr>
      <a:lvl6pPr marL="457200" algn="l" rtl="0" fontAlgn="base">
        <a:lnSpc>
          <a:spcPct val="90000"/>
        </a:lnSpc>
        <a:spcBef>
          <a:spcPct val="0"/>
        </a:spcBef>
        <a:spcAft>
          <a:spcPct val="0"/>
        </a:spcAft>
        <a:defRPr sz="4000" b="1">
          <a:solidFill>
            <a:srgbClr val="495A66"/>
          </a:solidFill>
          <a:latin typeface="Lato" panose="020F0502020204030203"/>
        </a:defRPr>
      </a:lvl6pPr>
      <a:lvl7pPr marL="914400" algn="l" rtl="0" fontAlgn="base">
        <a:lnSpc>
          <a:spcPct val="90000"/>
        </a:lnSpc>
        <a:spcBef>
          <a:spcPct val="0"/>
        </a:spcBef>
        <a:spcAft>
          <a:spcPct val="0"/>
        </a:spcAft>
        <a:defRPr sz="4000" b="1">
          <a:solidFill>
            <a:srgbClr val="495A66"/>
          </a:solidFill>
          <a:latin typeface="Lato" panose="020F0502020204030203"/>
        </a:defRPr>
      </a:lvl7pPr>
      <a:lvl8pPr marL="1371600" algn="l" rtl="0" fontAlgn="base">
        <a:lnSpc>
          <a:spcPct val="90000"/>
        </a:lnSpc>
        <a:spcBef>
          <a:spcPct val="0"/>
        </a:spcBef>
        <a:spcAft>
          <a:spcPct val="0"/>
        </a:spcAft>
        <a:defRPr sz="4000" b="1">
          <a:solidFill>
            <a:srgbClr val="495A66"/>
          </a:solidFill>
          <a:latin typeface="Lato" panose="020F0502020204030203"/>
        </a:defRPr>
      </a:lvl8pPr>
      <a:lvl9pPr marL="1828800" algn="l" rtl="0" fontAlgn="base">
        <a:lnSpc>
          <a:spcPct val="90000"/>
        </a:lnSpc>
        <a:spcBef>
          <a:spcPct val="0"/>
        </a:spcBef>
        <a:spcAft>
          <a:spcPct val="0"/>
        </a:spcAft>
        <a:defRPr sz="4000" b="1">
          <a:solidFill>
            <a:srgbClr val="495A66"/>
          </a:solidFill>
          <a:latin typeface="Lato" panose="020F0502020204030203"/>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rgbClr val="6E8798"/>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rgbClr val="6E8798"/>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rgbClr val="6E8798"/>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rgbClr val="6E8798"/>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rgbClr val="6E8798"/>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2.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emf"/></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e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1.wmf"/><Relationship Id="rId1" Type="http://schemas.openxmlformats.org/officeDocument/2006/relationships/image" Target="../media/image10.wmf"/></Relationships>
</file>

<file path=ppt/slides/_rels/slide28.xml.rels><?xml version="1.0" encoding="UTF-8" standalone="yes"?>
<Relationships xmlns="http://schemas.openxmlformats.org/package/2006/relationships"><Relationship Id="rId6" Type="http://schemas.openxmlformats.org/officeDocument/2006/relationships/vmlDrawing" Target="../drawings/vmlDrawing1.vml"/><Relationship Id="rId5" Type="http://schemas.openxmlformats.org/officeDocument/2006/relationships/slideLayout" Target="../slideLayouts/slideLayout2.xml"/><Relationship Id="rId4" Type="http://schemas.openxmlformats.org/officeDocument/2006/relationships/image" Target="../media/image13.wmf"/><Relationship Id="rId3" Type="http://schemas.openxmlformats.org/officeDocument/2006/relationships/oleObject" Target="../embeddings/oleObject2.bin"/><Relationship Id="rId2" Type="http://schemas.openxmlformats.org/officeDocument/2006/relationships/image" Target="../media/image12.wmf"/><Relationship Id="rId1" Type="http://schemas.openxmlformats.org/officeDocument/2006/relationships/oleObject" Target="../embeddings/oleObject1.bin"/></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a:defRPr/>
            </a:pPr>
            <a:fld id="{0FFC0F28-587E-4132-A394-B2DE7D61BEC2}" type="slidenum">
              <a:rPr lang="en-US" smtClean="0"/>
            </a:fld>
            <a:endParaRPr lang="en-US"/>
          </a:p>
        </p:txBody>
      </p:sp>
      <p:sp>
        <p:nvSpPr>
          <p:cNvPr id="7" name="Title 2"/>
          <p:cNvSpPr txBox="1">
            <a:spLocks noChangeArrowheads="1"/>
          </p:cNvSpPr>
          <p:nvPr/>
        </p:nvSpPr>
        <p:spPr bwMode="auto">
          <a:xfrm>
            <a:off x="3119967" y="1536701"/>
            <a:ext cx="6144684"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rIns="36000" anchor="b"/>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lnSpc>
                <a:spcPct val="90000"/>
              </a:lnSpc>
              <a:buFont typeface="Arial" panose="020B0604020202020204" pitchFamily="34" charset="0"/>
              <a:buNone/>
            </a:pPr>
            <a:r>
              <a:rPr lang="zh-CN" altLang="en-US" sz="4800" b="1" dirty="0">
                <a:latin typeface="华文隶书" panose="02010800040101010101" pitchFamily="2" charset="-122"/>
                <a:ea typeface="华文隶书" panose="02010800040101010101" pitchFamily="2" charset="-122"/>
              </a:rPr>
              <a:t>财务管理实务</a:t>
            </a:r>
            <a:endParaRPr lang="zh-CN" altLang="en-US" sz="4800" b="1" dirty="0">
              <a:latin typeface="华文隶书" panose="02010800040101010101" pitchFamily="2" charset="-122"/>
              <a:ea typeface="华文隶书" panose="02010800040101010101" pitchFamily="2" charset="-122"/>
            </a:endParaRPr>
          </a:p>
        </p:txBody>
      </p:sp>
      <p:sp>
        <p:nvSpPr>
          <p:cNvPr id="9" name="矩形 1"/>
          <p:cNvSpPr>
            <a:spLocks noChangeArrowheads="1"/>
          </p:cNvSpPr>
          <p:nvPr/>
        </p:nvSpPr>
        <p:spPr bwMode="auto">
          <a:xfrm>
            <a:off x="3945540" y="2775988"/>
            <a:ext cx="449353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zh-CN" altLang="en-US" sz="4800" b="1" dirty="0" smtClean="0">
                <a:latin typeface="华文隶书" panose="02010800040101010101" pitchFamily="2" charset="-122"/>
                <a:ea typeface="华文隶书" panose="02010800040101010101" pitchFamily="2" charset="-122"/>
              </a:rPr>
              <a:t>项目二筹资管理</a:t>
            </a:r>
            <a:endParaRPr lang="zh-CN" altLang="en-US" sz="4800" b="1" dirty="0">
              <a:latin typeface="华文隶书" panose="02010800040101010101" pitchFamily="2" charset="-122"/>
              <a:ea typeface="华文隶书" panose="02010800040101010101" pitchFamily="2" charset="-122"/>
            </a:endParaRPr>
          </a:p>
        </p:txBody>
      </p:sp>
      <p:pic>
        <p:nvPicPr>
          <p:cNvPr id="11" name="图片 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3011145" y="2775988"/>
            <a:ext cx="16584084" cy="621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流程图: 可选过程 89"/>
          <p:cNvSpPr/>
          <p:nvPr/>
        </p:nvSpPr>
        <p:spPr>
          <a:xfrm>
            <a:off x="1876425" y="2490788"/>
            <a:ext cx="2411413" cy="898525"/>
          </a:xfrm>
          <a:prstGeom prst="flowChartAlternate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 name="灯片编号占位符 1"/>
          <p:cNvSpPr>
            <a:spLocks noGrp="1"/>
          </p:cNvSpPr>
          <p:nvPr>
            <p:ph type="sldNum" sz="quarter" idx="12"/>
          </p:nvPr>
        </p:nvSpPr>
        <p:spPr/>
        <p:txBody>
          <a:bodyPr/>
          <a:lstStyle/>
          <a:p>
            <a:pPr>
              <a:defRPr/>
            </a:pPr>
            <a:fld id="{2DAC6140-A994-4A92-A53D-294070D732F5}" type="slidenum">
              <a:rPr lang="en-US">
                <a:solidFill>
                  <a:schemeClr val="tx1"/>
                </a:solidFill>
              </a:rPr>
            </a:fld>
            <a:endParaRPr lang="en-US" dirty="0">
              <a:solidFill>
                <a:schemeClr val="tx1"/>
              </a:solidFill>
            </a:endParaRPr>
          </a:p>
        </p:txBody>
      </p:sp>
      <p:grpSp>
        <p:nvGrpSpPr>
          <p:cNvPr id="13" name="组合 22"/>
          <p:cNvGrpSpPr/>
          <p:nvPr/>
        </p:nvGrpSpPr>
        <p:grpSpPr bwMode="auto">
          <a:xfrm>
            <a:off x="1801238" y="1198563"/>
            <a:ext cx="5135074" cy="603954"/>
            <a:chOff x="710968" y="980728"/>
            <a:chExt cx="10557522" cy="1746402"/>
          </a:xfrm>
        </p:grpSpPr>
        <p:grpSp>
          <p:nvGrpSpPr>
            <p:cNvPr id="31766" name="组合 43"/>
            <p:cNvGrpSpPr/>
            <p:nvPr/>
          </p:nvGrpSpPr>
          <p:grpSpPr bwMode="auto">
            <a:xfrm>
              <a:off x="1568624" y="980728"/>
              <a:ext cx="6696744" cy="864096"/>
              <a:chOff x="4304043" y="1286668"/>
              <a:chExt cx="3837944" cy="2757793"/>
            </a:xfrm>
          </p:grpSpPr>
          <p:sp>
            <p:nvSpPr>
              <p:cNvPr id="21" name="圆角矩形 20"/>
              <p:cNvSpPr/>
              <p:nvPr/>
            </p:nvSpPr>
            <p:spPr>
              <a:xfrm>
                <a:off x="4304464" y="1286668"/>
                <a:ext cx="3838321" cy="2757793"/>
              </a:xfrm>
              <a:prstGeom prst="roundRect">
                <a:avLst/>
              </a:prstGeom>
              <a:gradFill>
                <a:gsLst>
                  <a:gs pos="62000">
                    <a:schemeClr val="bg1">
                      <a:lumMod val="95000"/>
                    </a:schemeClr>
                  </a:gs>
                  <a:gs pos="0">
                    <a:schemeClr val="bg1"/>
                  </a:gs>
                  <a:gs pos="100000">
                    <a:schemeClr val="bg1">
                      <a:lumMod val="85000"/>
                    </a:schemeClr>
                  </a:gs>
                  <a:gs pos="0">
                    <a:schemeClr val="bg1"/>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2" name="圆角矩形 21"/>
              <p:cNvSpPr/>
              <p:nvPr/>
            </p:nvSpPr>
            <p:spPr>
              <a:xfrm>
                <a:off x="4353097" y="1370027"/>
                <a:ext cx="3741054" cy="2591075"/>
              </a:xfrm>
              <a:prstGeom prst="roundRect">
                <a:avLst/>
              </a:prstGeom>
              <a:gradFill>
                <a:gsLst>
                  <a:gs pos="42000">
                    <a:srgbClr val="F0F0F0"/>
                  </a:gs>
                  <a:gs pos="0">
                    <a:schemeClr val="bg1"/>
                  </a:gs>
                  <a:gs pos="100000">
                    <a:schemeClr val="bg1">
                      <a:lumMod val="85000"/>
                    </a:schemeClr>
                  </a:gs>
                  <a:gs pos="0">
                    <a:schemeClr val="bg1"/>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zh-CN" altLang="en-US" sz="2600" dirty="0" smtClean="0">
                    <a:solidFill>
                      <a:schemeClr val="tx1"/>
                    </a:solidFill>
                    <a:latin typeface="微软雅黑" panose="020B0503020204020204" pitchFamily="34" charset="-122"/>
                    <a:ea typeface="微软雅黑" panose="020B0503020204020204" pitchFamily="34" charset="-122"/>
                  </a:rPr>
                  <a:t>非变动</a:t>
                </a:r>
                <a:r>
                  <a:rPr lang="zh-CN" altLang="en-US" sz="2600" dirty="0">
                    <a:solidFill>
                      <a:schemeClr val="tx1"/>
                    </a:solidFill>
                    <a:latin typeface="微软雅黑" panose="020B0503020204020204" pitchFamily="34" charset="-122"/>
                    <a:ea typeface="微软雅黑" panose="020B0503020204020204" pitchFamily="34" charset="-122"/>
                  </a:rPr>
                  <a:t>项目的判断</a:t>
                </a:r>
                <a:endParaRPr lang="zh-CN" altLang="en-US" sz="2600" dirty="0">
                  <a:solidFill>
                    <a:schemeClr val="tx1"/>
                  </a:solidFill>
                  <a:latin typeface="微软雅黑" panose="020B0503020204020204" pitchFamily="34" charset="-122"/>
                  <a:ea typeface="微软雅黑" panose="020B0503020204020204" pitchFamily="34" charset="-122"/>
                </a:endParaRPr>
              </a:p>
            </p:txBody>
          </p:sp>
        </p:grpSp>
        <p:grpSp>
          <p:nvGrpSpPr>
            <p:cNvPr id="31767" name="组合 12"/>
            <p:cNvGrpSpPr/>
            <p:nvPr/>
          </p:nvGrpSpPr>
          <p:grpSpPr bwMode="auto">
            <a:xfrm>
              <a:off x="710968" y="980728"/>
              <a:ext cx="882296" cy="828060"/>
              <a:chOff x="494944" y="1916832"/>
              <a:chExt cx="882296" cy="828060"/>
            </a:xfrm>
          </p:grpSpPr>
          <p:grpSp>
            <p:nvGrpSpPr>
              <p:cNvPr id="17" name="组合 49"/>
              <p:cNvGrpSpPr/>
              <p:nvPr/>
            </p:nvGrpSpPr>
            <p:grpSpPr>
              <a:xfrm>
                <a:off x="494944" y="1916832"/>
                <a:ext cx="882296" cy="828060"/>
                <a:chOff x="-941562" y="673100"/>
                <a:chExt cx="5246862" cy="4000500"/>
              </a:xfrm>
              <a:effectLst>
                <a:outerShdw blurRad="444500" dist="254000" dir="8100000" algn="tr" rotWithShape="0">
                  <a:prstClr val="black">
                    <a:alpha val="50000"/>
                  </a:prstClr>
                </a:outerShdw>
              </a:effectLst>
            </p:grpSpPr>
            <p:sp>
              <p:nvSpPr>
                <p:cNvPr id="19" name="同心圆 1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defTabSz="1218565" fontAlgn="auto">
                    <a:spcBef>
                      <a:spcPts val="0"/>
                    </a:spcBef>
                    <a:spcAft>
                      <a:spcPts val="0"/>
                    </a:spcAft>
                    <a:defRPr/>
                  </a:pPr>
                  <a:endParaRPr lang="zh-CN" altLang="en-US" sz="2400" kern="0">
                    <a:solidFill>
                      <a:sysClr val="windowText" lastClr="000000"/>
                    </a:solidFill>
                    <a:latin typeface="Calibri" panose="020F0502020204030204"/>
                    <a:ea typeface="宋体" panose="02010600030101010101" pitchFamily="2" charset="-122"/>
                  </a:endParaRPr>
                </a:p>
              </p:txBody>
            </p:sp>
            <p:sp>
              <p:nvSpPr>
                <p:cNvPr id="20" name="椭圆 19"/>
                <p:cNvSpPr/>
                <p:nvPr/>
              </p:nvSpPr>
              <p:spPr>
                <a:xfrm>
                  <a:off x="-941562" y="760414"/>
                  <a:ext cx="5159554" cy="3825872"/>
                </a:xfrm>
                <a:prstGeom prst="ellipse">
                  <a:avLst/>
                </a:prstGeom>
                <a:gradFill>
                  <a:gsLst>
                    <a:gs pos="0">
                      <a:srgbClr val="00B2CA"/>
                    </a:gs>
                    <a:gs pos="100000">
                      <a:srgbClr val="067FC9"/>
                    </a:gs>
                  </a:gsLst>
                  <a:lin ang="0" scaled="0"/>
                </a:gradFill>
                <a:ln w="25400" cap="flat" cmpd="sng" algn="ctr">
                  <a:noFill/>
                  <a:prstDash val="solid"/>
                </a:ln>
                <a:effectLst/>
              </p:spPr>
              <p:txBody>
                <a:bodyPr anchor="ctr"/>
                <a:lstStyle/>
                <a:p>
                  <a:pPr algn="ctr" defTabSz="1218565" fontAlgn="auto">
                    <a:spcBef>
                      <a:spcPts val="0"/>
                    </a:spcBef>
                    <a:spcAft>
                      <a:spcPts val="0"/>
                    </a:spcAft>
                    <a:defRPr/>
                  </a:pPr>
                  <a:endParaRPr lang="zh-CN" altLang="en-US" sz="2400" kern="0">
                    <a:solidFill>
                      <a:sysClr val="window" lastClr="FFFFFF"/>
                    </a:solidFill>
                    <a:latin typeface="Calibri" panose="020F0502020204030204"/>
                    <a:ea typeface="宋体" panose="02010600030101010101" pitchFamily="2" charset="-122"/>
                  </a:endParaRPr>
                </a:p>
              </p:txBody>
            </p:sp>
          </p:grpSp>
          <p:sp>
            <p:nvSpPr>
              <p:cNvPr id="18" name="Freeform 9"/>
              <p:cNvSpPr>
                <a:spLocks noEditPoints="1"/>
              </p:cNvSpPr>
              <p:nvPr/>
            </p:nvSpPr>
            <p:spPr bwMode="auto">
              <a:xfrm>
                <a:off x="726676" y="2234611"/>
                <a:ext cx="303538" cy="300366"/>
              </a:xfrm>
              <a:custGeom>
                <a:avLst/>
                <a:gdLst>
                  <a:gd name="T0" fmla="*/ 54 w 159"/>
                  <a:gd name="T1" fmla="*/ 126 h 128"/>
                  <a:gd name="T2" fmla="*/ 57 w 159"/>
                  <a:gd name="T3" fmla="*/ 127 h 128"/>
                  <a:gd name="T4" fmla="*/ 81 w 159"/>
                  <a:gd name="T5" fmla="*/ 105 h 128"/>
                  <a:gd name="T6" fmla="*/ 54 w 159"/>
                  <a:gd name="T7" fmla="*/ 91 h 128"/>
                  <a:gd name="T8" fmla="*/ 54 w 159"/>
                  <a:gd name="T9" fmla="*/ 126 h 128"/>
                  <a:gd name="T10" fmla="*/ 154 w 159"/>
                  <a:gd name="T11" fmla="*/ 1 h 128"/>
                  <a:gd name="T12" fmla="*/ 3 w 159"/>
                  <a:gd name="T13" fmla="*/ 54 h 128"/>
                  <a:gd name="T14" fmla="*/ 2 w 159"/>
                  <a:gd name="T15" fmla="*/ 58 h 128"/>
                  <a:gd name="T16" fmla="*/ 35 w 159"/>
                  <a:gd name="T17" fmla="*/ 71 h 128"/>
                  <a:gd name="T18" fmla="*/ 35 w 159"/>
                  <a:gd name="T19" fmla="*/ 71 h 128"/>
                  <a:gd name="T20" fmla="*/ 54 w 159"/>
                  <a:gd name="T21" fmla="*/ 79 h 128"/>
                  <a:gd name="T22" fmla="*/ 148 w 159"/>
                  <a:gd name="T23" fmla="*/ 10 h 128"/>
                  <a:gd name="T24" fmla="*/ 150 w 159"/>
                  <a:gd name="T25" fmla="*/ 12 h 128"/>
                  <a:gd name="T26" fmla="*/ 83 w 159"/>
                  <a:gd name="T27" fmla="*/ 85 h 128"/>
                  <a:gd name="T28" fmla="*/ 83 w 159"/>
                  <a:gd name="T29" fmla="*/ 85 h 128"/>
                  <a:gd name="T30" fmla="*/ 79 w 159"/>
                  <a:gd name="T31" fmla="*/ 89 h 128"/>
                  <a:gd name="T32" fmla="*/ 84 w 159"/>
                  <a:gd name="T33" fmla="*/ 92 h 128"/>
                  <a:gd name="T34" fmla="*/ 84 w 159"/>
                  <a:gd name="T35" fmla="*/ 92 h 128"/>
                  <a:gd name="T36" fmla="*/ 127 w 159"/>
                  <a:gd name="T37" fmla="*/ 115 h 128"/>
                  <a:gd name="T38" fmla="*/ 133 w 159"/>
                  <a:gd name="T39" fmla="*/ 112 h 128"/>
                  <a:gd name="T40" fmla="*/ 158 w 159"/>
                  <a:gd name="T41" fmla="*/ 5 h 128"/>
                  <a:gd name="T42" fmla="*/ 154 w 159"/>
                  <a:gd name="T43" fmla="*/ 1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59" h="128">
                    <a:moveTo>
                      <a:pt x="54" y="126"/>
                    </a:moveTo>
                    <a:cubicBezTo>
                      <a:pt x="54" y="128"/>
                      <a:pt x="55" y="128"/>
                      <a:pt x="57" y="127"/>
                    </a:cubicBezTo>
                    <a:cubicBezTo>
                      <a:pt x="59" y="125"/>
                      <a:pt x="81" y="105"/>
                      <a:pt x="81" y="105"/>
                    </a:cubicBezTo>
                    <a:cubicBezTo>
                      <a:pt x="54" y="91"/>
                      <a:pt x="54" y="91"/>
                      <a:pt x="54" y="91"/>
                    </a:cubicBezTo>
                    <a:cubicBezTo>
                      <a:pt x="54" y="126"/>
                      <a:pt x="54" y="126"/>
                      <a:pt x="54" y="126"/>
                    </a:cubicBezTo>
                    <a:close/>
                    <a:moveTo>
                      <a:pt x="154" y="1"/>
                    </a:moveTo>
                    <a:cubicBezTo>
                      <a:pt x="151" y="2"/>
                      <a:pt x="5" y="53"/>
                      <a:pt x="3" y="54"/>
                    </a:cubicBezTo>
                    <a:cubicBezTo>
                      <a:pt x="0" y="55"/>
                      <a:pt x="0" y="57"/>
                      <a:pt x="2" y="58"/>
                    </a:cubicBezTo>
                    <a:cubicBezTo>
                      <a:pt x="6" y="60"/>
                      <a:pt x="35" y="71"/>
                      <a:pt x="35" y="71"/>
                    </a:cubicBezTo>
                    <a:cubicBezTo>
                      <a:pt x="35" y="71"/>
                      <a:pt x="35" y="71"/>
                      <a:pt x="35" y="71"/>
                    </a:cubicBezTo>
                    <a:cubicBezTo>
                      <a:pt x="54" y="79"/>
                      <a:pt x="54" y="79"/>
                      <a:pt x="54" y="79"/>
                    </a:cubicBezTo>
                    <a:cubicBezTo>
                      <a:pt x="54" y="79"/>
                      <a:pt x="147" y="11"/>
                      <a:pt x="148" y="10"/>
                    </a:cubicBezTo>
                    <a:cubicBezTo>
                      <a:pt x="150" y="9"/>
                      <a:pt x="151" y="11"/>
                      <a:pt x="150" y="12"/>
                    </a:cubicBezTo>
                    <a:cubicBezTo>
                      <a:pt x="149" y="13"/>
                      <a:pt x="83" y="85"/>
                      <a:pt x="83" y="85"/>
                    </a:cubicBezTo>
                    <a:cubicBezTo>
                      <a:pt x="83" y="85"/>
                      <a:pt x="83" y="85"/>
                      <a:pt x="83" y="85"/>
                    </a:cubicBezTo>
                    <a:cubicBezTo>
                      <a:pt x="79" y="89"/>
                      <a:pt x="79" y="89"/>
                      <a:pt x="79" y="89"/>
                    </a:cubicBezTo>
                    <a:cubicBezTo>
                      <a:pt x="84" y="92"/>
                      <a:pt x="84" y="92"/>
                      <a:pt x="84" y="92"/>
                    </a:cubicBezTo>
                    <a:cubicBezTo>
                      <a:pt x="84" y="92"/>
                      <a:pt x="84" y="92"/>
                      <a:pt x="84" y="92"/>
                    </a:cubicBezTo>
                    <a:cubicBezTo>
                      <a:pt x="84" y="92"/>
                      <a:pt x="124" y="113"/>
                      <a:pt x="127" y="115"/>
                    </a:cubicBezTo>
                    <a:cubicBezTo>
                      <a:pt x="129" y="116"/>
                      <a:pt x="132" y="115"/>
                      <a:pt x="133" y="112"/>
                    </a:cubicBezTo>
                    <a:cubicBezTo>
                      <a:pt x="134" y="108"/>
                      <a:pt x="158" y="7"/>
                      <a:pt x="158" y="5"/>
                    </a:cubicBezTo>
                    <a:cubicBezTo>
                      <a:pt x="159" y="2"/>
                      <a:pt x="157" y="0"/>
                      <a:pt x="154" y="1"/>
                    </a:cubicBezTo>
                    <a:close/>
                  </a:path>
                </a:pathLst>
              </a:custGeom>
              <a:solidFill>
                <a:schemeClr val="bg1"/>
              </a:solidFill>
              <a:ln>
                <a:noFill/>
              </a:ln>
            </p:spPr>
            <p:txBody>
              <a:bodyPr lIns="121920" tIns="60960" rIns="121920" bIns="60960"/>
              <a:lstStyle/>
              <a:p>
                <a:pPr algn="ctr">
                  <a:defRPr/>
                </a:pPr>
                <a:endParaRPr lang="en-US" sz="2935" kern="0" dirty="0">
                  <a:solidFill>
                    <a:srgbClr val="000000"/>
                  </a:solidFill>
                  <a:latin typeface="微软雅黑" panose="020B0503020204020204" pitchFamily="34" charset="-122"/>
                  <a:ea typeface="微软雅黑" panose="020B0503020204020204" pitchFamily="34" charset="-122"/>
                  <a:sym typeface="Gill Sans" charset="0"/>
                </a:endParaRPr>
              </a:p>
            </p:txBody>
          </p:sp>
        </p:grpSp>
        <p:sp>
          <p:nvSpPr>
            <p:cNvPr id="31768" name="Text Box 5"/>
            <p:cNvSpPr txBox="1">
              <a:spLocks noChangeArrowheads="1"/>
            </p:cNvSpPr>
            <p:nvPr/>
          </p:nvSpPr>
          <p:spPr bwMode="auto">
            <a:xfrm>
              <a:off x="2843627" y="2203910"/>
              <a:ext cx="8424863" cy="523220"/>
            </a:xfrm>
            <a:prstGeom prst="rect">
              <a:avLst/>
            </a:prstGeom>
            <a:noFill/>
            <a:ln w="9525">
              <a:noFill/>
              <a:miter lim="800000"/>
            </a:ln>
          </p:spPr>
          <p:txBody>
            <a:bodyPr>
              <a:spAutoFit/>
            </a:bodyPr>
            <a:lstStyle/>
            <a:p>
              <a:pPr>
                <a:spcBef>
                  <a:spcPct val="50000"/>
                </a:spcBef>
              </a:pPr>
              <a:endParaRPr lang="ja-JP" altLang="en-US" sz="2800">
                <a:latin typeface="微软雅黑" panose="020B0503020204020204" pitchFamily="34" charset="-122"/>
                <a:ea typeface="微软雅黑" panose="020B0503020204020204" pitchFamily="34" charset="-122"/>
              </a:endParaRPr>
            </a:p>
          </p:txBody>
        </p:sp>
      </p:grpSp>
      <p:grpSp>
        <p:nvGrpSpPr>
          <p:cNvPr id="31750" name="组合 93"/>
          <p:cNvGrpSpPr/>
          <p:nvPr/>
        </p:nvGrpSpPr>
        <p:grpSpPr bwMode="auto">
          <a:xfrm>
            <a:off x="6648450" y="2517775"/>
            <a:ext cx="2411413" cy="898525"/>
            <a:chOff x="6647793" y="2517222"/>
            <a:chExt cx="2412124" cy="898634"/>
          </a:xfrm>
        </p:grpSpPr>
        <p:sp>
          <p:nvSpPr>
            <p:cNvPr id="91" name="流程图: 可选过程 90"/>
            <p:cNvSpPr/>
            <p:nvPr/>
          </p:nvSpPr>
          <p:spPr>
            <a:xfrm>
              <a:off x="6647793" y="2517222"/>
              <a:ext cx="2412124" cy="898634"/>
            </a:xfrm>
            <a:prstGeom prst="flowChartAlternate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1765" name="TextBox 92"/>
            <p:cNvSpPr txBox="1">
              <a:spLocks noChangeArrowheads="1"/>
            </p:cNvSpPr>
            <p:nvPr/>
          </p:nvSpPr>
          <p:spPr bwMode="auto">
            <a:xfrm>
              <a:off x="6999890" y="2617076"/>
              <a:ext cx="1813034" cy="579262"/>
            </a:xfrm>
            <a:prstGeom prst="rect">
              <a:avLst/>
            </a:prstGeom>
            <a:noFill/>
            <a:ln w="9525">
              <a:noFill/>
              <a:miter lim="800000"/>
            </a:ln>
          </p:spPr>
          <p:txBody>
            <a:bodyPr lIns="36000" tIns="46800" rIns="36000" bIns="46800">
              <a:spAutoFit/>
            </a:bodyPr>
            <a:lstStyle/>
            <a:p>
              <a:pPr>
                <a:lnSpc>
                  <a:spcPct val="125000"/>
                </a:lnSpc>
              </a:pPr>
              <a:r>
                <a:rPr lang="zh-CN" altLang="en-US" sz="2800" b="1">
                  <a:solidFill>
                    <a:schemeClr val="bg1"/>
                  </a:solidFill>
                  <a:latin typeface="微软雅黑" panose="020B0503020204020204" pitchFamily="34" charset="-122"/>
                  <a:ea typeface="微软雅黑" panose="020B0503020204020204" pitchFamily="34" charset="-122"/>
                </a:rPr>
                <a:t>变动负债</a:t>
              </a:r>
              <a:endParaRPr lang="zh-CN" altLang="en-US" sz="2800" b="1">
                <a:solidFill>
                  <a:schemeClr val="bg1"/>
                </a:solidFill>
                <a:latin typeface="微软雅黑" panose="020B0503020204020204" pitchFamily="34" charset="-122"/>
                <a:ea typeface="微软雅黑" panose="020B0503020204020204" pitchFamily="34" charset="-122"/>
              </a:endParaRPr>
            </a:p>
          </p:txBody>
        </p:sp>
      </p:grpSp>
      <p:grpSp>
        <p:nvGrpSpPr>
          <p:cNvPr id="33" name="组合 32"/>
          <p:cNvGrpSpPr/>
          <p:nvPr/>
        </p:nvGrpSpPr>
        <p:grpSpPr bwMode="auto">
          <a:xfrm>
            <a:off x="1913950" y="2874580"/>
            <a:ext cx="2783161" cy="2517229"/>
            <a:chOff x="1063209" y="3047316"/>
            <a:chExt cx="2888900" cy="2785941"/>
          </a:xfrm>
        </p:grpSpPr>
        <p:sp>
          <p:nvSpPr>
            <p:cNvPr id="72" name="TextBox 55"/>
            <p:cNvSpPr txBox="1"/>
            <p:nvPr/>
          </p:nvSpPr>
          <p:spPr>
            <a:xfrm>
              <a:off x="1516953" y="3530240"/>
              <a:ext cx="1829670" cy="661749"/>
            </a:xfrm>
            <a:prstGeom prst="rect">
              <a:avLst/>
            </a:prstGeom>
            <a:noFill/>
            <a:ln>
              <a:noFill/>
            </a:ln>
            <a:effectLst/>
          </p:spPr>
          <p:txBody>
            <a:bodyPr wrap="square">
              <a:spAutoFit/>
            </a:bodyPr>
            <a:lstStyle/>
            <a:p>
              <a:pPr>
                <a:lnSpc>
                  <a:spcPct val="130000"/>
                </a:lnSpc>
              </a:pPr>
              <a:endParaRPr lang="en-US" altLang="zh-CN" sz="2800" dirty="0">
                <a:latin typeface="微软雅黑" panose="020B0503020204020204" pitchFamily="34" charset="-122"/>
                <a:ea typeface="微软雅黑" panose="020B0503020204020204" pitchFamily="34" charset="-122"/>
              </a:endParaRPr>
            </a:p>
          </p:txBody>
        </p:sp>
        <p:sp>
          <p:nvSpPr>
            <p:cNvPr id="34" name="圆角矩形 33"/>
            <p:cNvSpPr/>
            <p:nvPr/>
          </p:nvSpPr>
          <p:spPr>
            <a:xfrm>
              <a:off x="1063209" y="3047316"/>
              <a:ext cx="2888900" cy="2785941"/>
            </a:xfrm>
            <a:prstGeom prst="roundRect">
              <a:avLst/>
            </a:prstGeom>
            <a:noFill/>
            <a:ln w="63500">
              <a:solidFill>
                <a:srgbClr val="00B0F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grpSp>
        <p:nvGrpSpPr>
          <p:cNvPr id="35" name="组合 34"/>
          <p:cNvGrpSpPr/>
          <p:nvPr/>
        </p:nvGrpSpPr>
        <p:grpSpPr bwMode="auto">
          <a:xfrm>
            <a:off x="2048970" y="2254305"/>
            <a:ext cx="2413000" cy="898525"/>
            <a:chOff x="1876097" y="2490952"/>
            <a:chExt cx="2412124" cy="898634"/>
          </a:xfrm>
        </p:grpSpPr>
        <p:sp>
          <p:nvSpPr>
            <p:cNvPr id="36" name="流程图: 可选过程 35"/>
            <p:cNvSpPr/>
            <p:nvPr/>
          </p:nvSpPr>
          <p:spPr>
            <a:xfrm>
              <a:off x="1876097" y="2490952"/>
              <a:ext cx="2412124" cy="898634"/>
            </a:xfrm>
            <a:prstGeom prst="flowChartAlternate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7" name="流程图: 可选过程 36"/>
            <p:cNvSpPr/>
            <p:nvPr/>
          </p:nvSpPr>
          <p:spPr>
            <a:xfrm>
              <a:off x="2001464" y="2570337"/>
              <a:ext cx="2161390" cy="708111"/>
            </a:xfrm>
            <a:prstGeom prst="flowChartAlternateProcess">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1761" name="TextBox 37"/>
            <p:cNvSpPr txBox="1">
              <a:spLocks noChangeArrowheads="1"/>
            </p:cNvSpPr>
            <p:nvPr/>
          </p:nvSpPr>
          <p:spPr bwMode="auto">
            <a:xfrm>
              <a:off x="2238703" y="2585545"/>
              <a:ext cx="1970690" cy="633123"/>
            </a:xfrm>
            <a:prstGeom prst="rect">
              <a:avLst/>
            </a:prstGeom>
            <a:noFill/>
            <a:ln w="9525">
              <a:noFill/>
              <a:miter lim="800000"/>
            </a:ln>
          </p:spPr>
          <p:txBody>
            <a:bodyPr lIns="36000" tIns="46800" rIns="36000" bIns="46800">
              <a:spAutoFit/>
            </a:bodyPr>
            <a:lstStyle/>
            <a:p>
              <a:pPr>
                <a:lnSpc>
                  <a:spcPct val="125000"/>
                </a:lnSpc>
              </a:pPr>
              <a:r>
                <a:rPr lang="zh-CN" altLang="en-US" sz="2800" b="1" dirty="0" smtClean="0">
                  <a:solidFill>
                    <a:schemeClr val="bg1"/>
                  </a:solidFill>
                  <a:latin typeface="微软雅黑" panose="020B0503020204020204" pitchFamily="34" charset="-122"/>
                  <a:ea typeface="微软雅黑" panose="020B0503020204020204" pitchFamily="34" charset="-122"/>
                </a:rPr>
                <a:t>非变动</a:t>
              </a:r>
              <a:r>
                <a:rPr lang="zh-CN" altLang="en-US" sz="2800" b="1" dirty="0">
                  <a:solidFill>
                    <a:schemeClr val="bg1"/>
                  </a:solidFill>
                  <a:latin typeface="微软雅黑" panose="020B0503020204020204" pitchFamily="34" charset="-122"/>
                  <a:ea typeface="微软雅黑" panose="020B0503020204020204" pitchFamily="34" charset="-122"/>
                </a:rPr>
                <a:t>资产</a:t>
              </a:r>
              <a:endParaRPr lang="zh-CN" altLang="en-US" sz="2800" b="1" dirty="0">
                <a:solidFill>
                  <a:schemeClr val="bg1"/>
                </a:solidFill>
                <a:latin typeface="微软雅黑" panose="020B0503020204020204" pitchFamily="34" charset="-122"/>
                <a:ea typeface="微软雅黑" panose="020B0503020204020204" pitchFamily="34" charset="-122"/>
              </a:endParaRPr>
            </a:p>
          </p:txBody>
        </p:sp>
      </p:grpSp>
      <p:sp>
        <p:nvSpPr>
          <p:cNvPr id="40" name="圆角矩形 39"/>
          <p:cNvSpPr/>
          <p:nvPr/>
        </p:nvSpPr>
        <p:spPr>
          <a:xfrm>
            <a:off x="6346004" y="2883454"/>
            <a:ext cx="2638800" cy="2516400"/>
          </a:xfrm>
          <a:prstGeom prst="roundRect">
            <a:avLst/>
          </a:prstGeom>
          <a:noFill/>
          <a:ln w="63500">
            <a:solidFill>
              <a:srgbClr val="FDBE08"/>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nvGrpSpPr>
          <p:cNvPr id="41" name="组合 40"/>
          <p:cNvGrpSpPr/>
          <p:nvPr/>
        </p:nvGrpSpPr>
        <p:grpSpPr bwMode="auto">
          <a:xfrm>
            <a:off x="6584129" y="2186261"/>
            <a:ext cx="2449512" cy="898525"/>
            <a:chOff x="6647793" y="2517222"/>
            <a:chExt cx="2448909" cy="898634"/>
          </a:xfrm>
        </p:grpSpPr>
        <p:sp>
          <p:nvSpPr>
            <p:cNvPr id="42" name="流程图: 可选过程 41"/>
            <p:cNvSpPr/>
            <p:nvPr/>
          </p:nvSpPr>
          <p:spPr>
            <a:xfrm>
              <a:off x="6647793" y="2517222"/>
              <a:ext cx="2412406" cy="898634"/>
            </a:xfrm>
            <a:prstGeom prst="flowChartAlternate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43" name="流程图: 可选过程 42"/>
            <p:cNvSpPr/>
            <p:nvPr/>
          </p:nvSpPr>
          <p:spPr>
            <a:xfrm>
              <a:off x="6773174" y="2612484"/>
              <a:ext cx="2160056" cy="708111"/>
            </a:xfrm>
            <a:prstGeom prst="flowChartAlternateProcess">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1758" name="TextBox 43"/>
            <p:cNvSpPr txBox="1">
              <a:spLocks noChangeArrowheads="1"/>
            </p:cNvSpPr>
            <p:nvPr/>
          </p:nvSpPr>
          <p:spPr bwMode="auto">
            <a:xfrm>
              <a:off x="6999889" y="2617076"/>
              <a:ext cx="2096813" cy="633123"/>
            </a:xfrm>
            <a:prstGeom prst="rect">
              <a:avLst/>
            </a:prstGeom>
            <a:noFill/>
            <a:ln w="9525">
              <a:noFill/>
              <a:miter lim="800000"/>
            </a:ln>
          </p:spPr>
          <p:txBody>
            <a:bodyPr lIns="36000" tIns="46800" rIns="36000" bIns="46800">
              <a:spAutoFit/>
            </a:bodyPr>
            <a:lstStyle/>
            <a:p>
              <a:pPr>
                <a:lnSpc>
                  <a:spcPct val="125000"/>
                </a:lnSpc>
              </a:pPr>
              <a:r>
                <a:rPr lang="zh-CN" altLang="en-US" sz="2800" b="1" dirty="0" smtClean="0">
                  <a:solidFill>
                    <a:schemeClr val="bg1"/>
                  </a:solidFill>
                  <a:latin typeface="微软雅黑" panose="020B0503020204020204" pitchFamily="34" charset="-122"/>
                  <a:ea typeface="微软雅黑" panose="020B0503020204020204" pitchFamily="34" charset="-122"/>
                </a:rPr>
                <a:t>非变动</a:t>
              </a:r>
              <a:r>
                <a:rPr lang="zh-CN" altLang="en-US" sz="2800" b="1" dirty="0">
                  <a:solidFill>
                    <a:schemeClr val="bg1"/>
                  </a:solidFill>
                  <a:latin typeface="微软雅黑" panose="020B0503020204020204" pitchFamily="34" charset="-122"/>
                  <a:ea typeface="微软雅黑" panose="020B0503020204020204" pitchFamily="34" charset="-122"/>
                </a:rPr>
                <a:t>负债</a:t>
              </a:r>
              <a:endParaRPr lang="zh-CN" altLang="en-US" sz="2800" b="1" dirty="0">
                <a:solidFill>
                  <a:schemeClr val="bg1"/>
                </a:solidFill>
                <a:latin typeface="微软雅黑" panose="020B0503020204020204" pitchFamily="34" charset="-122"/>
                <a:ea typeface="微软雅黑" panose="020B0503020204020204" pitchFamily="34" charset="-122"/>
              </a:endParaRPr>
            </a:p>
          </p:txBody>
        </p:sp>
      </p:grpSp>
      <p:sp>
        <p:nvSpPr>
          <p:cNvPr id="46" name="Text Box 4"/>
          <p:cNvSpPr txBox="1">
            <a:spLocks noChangeArrowheads="1"/>
          </p:cNvSpPr>
          <p:nvPr/>
        </p:nvSpPr>
        <p:spPr bwMode="auto">
          <a:xfrm>
            <a:off x="863247" y="325470"/>
            <a:ext cx="10965514" cy="492449"/>
          </a:xfrm>
          <a:prstGeom prst="rect">
            <a:avLst/>
          </a:prstGeom>
          <a:noFill/>
          <a:ln>
            <a:noFill/>
          </a:ln>
          <a:effec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auto" hangingPunct="1">
              <a:spcBef>
                <a:spcPts val="0"/>
              </a:spcBef>
              <a:spcAft>
                <a:spcPts val="0"/>
              </a:spcAft>
              <a:defRPr/>
            </a:pPr>
            <a:r>
              <a:rPr lang="en-US" altLang="zh-CN" sz="2400" dirty="0">
                <a:latin typeface="微软雅黑" panose="020B0503020204020204" pitchFamily="34" charset="-122"/>
                <a:ea typeface="微软雅黑" panose="020B0503020204020204" pitchFamily="34" charset="-122"/>
              </a:rPr>
              <a:t>1.</a:t>
            </a:r>
            <a:r>
              <a:rPr lang="zh-CN" altLang="en-US" sz="2400" dirty="0">
                <a:latin typeface="微软雅黑" panose="020B0503020204020204" pitchFamily="34" charset="-122"/>
                <a:ea typeface="微软雅黑" panose="020B0503020204020204" pitchFamily="34" charset="-122"/>
              </a:rPr>
              <a:t>确定变动资产和变动负债项目及这些项目的基期金额占基期销售收入的百分比</a:t>
            </a:r>
            <a:endParaRPr lang="zh-CN" altLang="zh-CN" sz="2400" dirty="0">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49" name="矩形 48"/>
          <p:cNvSpPr/>
          <p:nvPr/>
        </p:nvSpPr>
        <p:spPr>
          <a:xfrm>
            <a:off x="0" y="6154738"/>
            <a:ext cx="12192000" cy="70326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8" name="灯片编号占位符 1"/>
          <p:cNvSpPr txBox="1"/>
          <p:nvPr/>
        </p:nvSpPr>
        <p:spPr>
          <a:xfrm>
            <a:off x="11463338" y="6376988"/>
            <a:ext cx="520700" cy="365125"/>
          </a:xfrm>
          <a:prstGeom prst="rect">
            <a:avLst/>
          </a:prstGeom>
        </p:spPr>
        <p:txBody>
          <a:bodyPr vert="horz" lIns="91440" tIns="45720" rIns="91440" bIns="45720" rtlCol="0" anchor="ctr"/>
          <a:lstStyle>
            <a:defPPr>
              <a:defRPr lang="en-US"/>
            </a:defPPr>
            <a:lvl1pPr algn="ctr" rtl="0" fontAlgn="auto">
              <a:spcBef>
                <a:spcPts val="0"/>
              </a:spcBef>
              <a:spcAft>
                <a:spcPts val="0"/>
              </a:spcAft>
              <a:defRPr sz="1400" b="1"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a:lstStyle>
          <a:p>
            <a:pPr>
              <a:defRPr/>
            </a:pPr>
            <a:fld id="{8BFD2EC8-D00B-4577-B6C1-666797B6B523}" type="slidenum">
              <a:rPr lang="en-US" smtClean="0">
                <a:solidFill>
                  <a:schemeClr val="tx1"/>
                </a:solidFill>
              </a:rPr>
            </a:fld>
            <a:endParaRPr lang="en-US" dirty="0">
              <a:solidFill>
                <a:schemeClr val="tx1"/>
              </a:solidFill>
            </a:endParaRPr>
          </a:p>
        </p:txBody>
      </p:sp>
      <p:sp>
        <p:nvSpPr>
          <p:cNvPr id="3" name="矩形 2"/>
          <p:cNvSpPr/>
          <p:nvPr/>
        </p:nvSpPr>
        <p:spPr>
          <a:xfrm>
            <a:off x="2411708" y="3539486"/>
            <a:ext cx="1723549" cy="461665"/>
          </a:xfrm>
          <a:prstGeom prst="rect">
            <a:avLst/>
          </a:prstGeom>
        </p:spPr>
        <p:txBody>
          <a:bodyPr wrap="none">
            <a:spAutoFit/>
          </a:bodyPr>
          <a:lstStyle/>
          <a:p>
            <a:pPr eaLnBrk="1" hangingPunct="1"/>
            <a:r>
              <a:rPr lang="zh-CN" altLang="en-US" sz="2400" dirty="0">
                <a:latin typeface="微软雅黑" panose="020B0503020204020204" pitchFamily="34" charset="-122"/>
                <a:ea typeface="微软雅黑" panose="020B0503020204020204" pitchFamily="34" charset="-122"/>
              </a:rPr>
              <a:t>长期资产等</a:t>
            </a:r>
            <a:endParaRPr lang="zh-CN" altLang="en-US" sz="2400" b="1" dirty="0">
              <a:latin typeface="微软雅黑" panose="020B0503020204020204" pitchFamily="34" charset="-122"/>
              <a:ea typeface="微软雅黑" panose="020B0503020204020204" pitchFamily="34" charset="-122"/>
              <a:cs typeface="方正书宋简体"/>
            </a:endParaRPr>
          </a:p>
        </p:txBody>
      </p:sp>
      <p:sp>
        <p:nvSpPr>
          <p:cNvPr id="39" name="TextBox 55"/>
          <p:cNvSpPr txBox="1">
            <a:spLocks noChangeArrowheads="1"/>
          </p:cNvSpPr>
          <p:nvPr/>
        </p:nvSpPr>
        <p:spPr bwMode="auto">
          <a:xfrm>
            <a:off x="6695018" y="3635376"/>
            <a:ext cx="2117925"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Arial" panose="020B0604020202020204" pitchFamily="34" charset="0"/>
                <a:ea typeface="宋体" panose="02010600030101010101" pitchFamily="2" charset="-122"/>
              </a:defRPr>
            </a:lvl1pPr>
            <a:lvl2pPr>
              <a:defRPr sz="2800">
                <a:solidFill>
                  <a:schemeClr val="tx1"/>
                </a:solidFill>
                <a:latin typeface="Arial" panose="020B0604020202020204" pitchFamily="34" charset="0"/>
                <a:ea typeface="宋体" panose="02010600030101010101" pitchFamily="2" charset="-122"/>
              </a:defRPr>
            </a:lvl2pPr>
            <a:lvl3pPr>
              <a:defRPr sz="2400">
                <a:solidFill>
                  <a:schemeClr val="tx1"/>
                </a:solidFill>
                <a:latin typeface="Arial" panose="020B0604020202020204" pitchFamily="34" charset="0"/>
                <a:ea typeface="宋体" panose="02010600030101010101" pitchFamily="2" charset="-122"/>
              </a:defRPr>
            </a:lvl3pPr>
            <a:lvl4pPr>
              <a:defRPr sz="2000">
                <a:solidFill>
                  <a:schemeClr val="tx1"/>
                </a:solidFill>
                <a:latin typeface="Arial" panose="020B0604020202020204" pitchFamily="34" charset="0"/>
                <a:ea typeface="宋体" panose="02010600030101010101" pitchFamily="2" charset="-122"/>
              </a:defRPr>
            </a:lvl4pPr>
            <a:lvl5pPr>
              <a:defRPr sz="2000">
                <a:solidFill>
                  <a:schemeClr val="tx1"/>
                </a:solidFill>
                <a:latin typeface="Arial" panose="020B0604020202020204" pitchFamily="34" charset="0"/>
                <a:ea typeface="宋体" panose="02010600030101010101" pitchFamily="2" charset="-122"/>
              </a:defRPr>
            </a:lvl5pPr>
            <a:lvl6pPr eaLnBrk="0" hangingPunct="0">
              <a:defRPr sz="2000">
                <a:solidFill>
                  <a:schemeClr val="tx1"/>
                </a:solidFill>
                <a:latin typeface="Arial" panose="020B0604020202020204" pitchFamily="34" charset="0"/>
                <a:ea typeface="宋体" panose="02010600030101010101" pitchFamily="2" charset="-122"/>
              </a:defRPr>
            </a:lvl6pPr>
            <a:lvl7pPr eaLnBrk="0" hangingPunct="0">
              <a:defRPr sz="2000">
                <a:solidFill>
                  <a:schemeClr val="tx1"/>
                </a:solidFill>
                <a:latin typeface="Arial" panose="020B0604020202020204" pitchFamily="34" charset="0"/>
                <a:ea typeface="宋体" panose="02010600030101010101" pitchFamily="2" charset="-122"/>
              </a:defRPr>
            </a:lvl7pPr>
            <a:lvl8pPr eaLnBrk="0" hangingPunct="0">
              <a:defRPr sz="2000">
                <a:solidFill>
                  <a:schemeClr val="tx1"/>
                </a:solidFill>
                <a:latin typeface="Arial" panose="020B0604020202020204" pitchFamily="34" charset="0"/>
                <a:ea typeface="宋体" panose="02010600030101010101" pitchFamily="2" charset="-122"/>
              </a:defRPr>
            </a:lvl8pPr>
            <a:lvl9pPr eaLnBrk="0" hangingPunct="0">
              <a:defRPr sz="2000">
                <a:solidFill>
                  <a:schemeClr val="tx1"/>
                </a:solidFill>
                <a:latin typeface="Arial" panose="020B0604020202020204" pitchFamily="34" charset="0"/>
                <a:ea typeface="宋体" panose="02010600030101010101" pitchFamily="2" charset="-122"/>
              </a:defRPr>
            </a:lvl9pPr>
          </a:lstStyle>
          <a:p>
            <a:pPr eaLnBrk="1" hangingPunct="1">
              <a:lnSpc>
                <a:spcPct val="130000"/>
              </a:lnSpc>
            </a:pPr>
            <a:r>
              <a:rPr lang="zh-CN" altLang="en-US" sz="2800" dirty="0">
                <a:latin typeface="微软雅黑" panose="020B0503020204020204" pitchFamily="34" charset="-122"/>
                <a:ea typeface="微软雅黑" panose="020B0503020204020204" pitchFamily="34" charset="-122"/>
              </a:rPr>
              <a:t>短期借款</a:t>
            </a:r>
            <a:endParaRPr lang="en-US" altLang="zh-CN" sz="2800" dirty="0">
              <a:latin typeface="微软雅黑" panose="020B0503020204020204" pitchFamily="34" charset="-122"/>
              <a:ea typeface="微软雅黑" panose="020B0503020204020204" pitchFamily="34" charset="-122"/>
            </a:endParaRPr>
          </a:p>
          <a:p>
            <a:pPr eaLnBrk="1" hangingPunct="1">
              <a:lnSpc>
                <a:spcPct val="130000"/>
              </a:lnSpc>
            </a:pPr>
            <a:r>
              <a:rPr lang="zh-CN" altLang="en-US" sz="2800" dirty="0">
                <a:latin typeface="微软雅黑" panose="020B0503020204020204" pitchFamily="34" charset="-122"/>
                <a:ea typeface="微软雅黑" panose="020B0503020204020204" pitchFamily="34" charset="-122"/>
              </a:rPr>
              <a:t>长期负债等</a:t>
            </a:r>
            <a:endParaRPr lang="zh-CN" altLang="en-US" sz="2800" b="1" dirty="0">
              <a:latin typeface="微软雅黑" panose="020B0503020204020204" pitchFamily="34" charset="-122"/>
              <a:ea typeface="微软雅黑" panose="020B0503020204020204" pitchFamily="34" charset="-122"/>
              <a:cs typeface="方正书宋简体"/>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lide(fromBottom)">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box(in)">
                                      <p:cBhvr>
                                        <p:cTn id="12" dur="500"/>
                                        <p:tgtEl>
                                          <p:spTgt spid="3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3"/>
                                        </p:tgtEl>
                                        <p:attrNameLst>
                                          <p:attrName>style.visibility</p:attrName>
                                        </p:attrNameLst>
                                      </p:cBhvr>
                                      <p:to>
                                        <p:strVal val="visible"/>
                                      </p:to>
                                    </p:set>
                                    <p:animEffect transition="in" filter="wipe(down)">
                                      <p:cBhvr>
                                        <p:cTn id="17" dur="500"/>
                                        <p:tgtEl>
                                          <p:spTgt spid="33"/>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slide(fromBottom)">
                                      <p:cBhvr>
                                        <p:cTn id="22" dur="500"/>
                                        <p:tgtEl>
                                          <p:spTgt spid="41"/>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40"/>
                                        </p:tgtEl>
                                        <p:attrNameLst>
                                          <p:attrName>style.visibility</p:attrName>
                                        </p:attrNameLst>
                                      </p:cBhvr>
                                      <p:to>
                                        <p:strVal val="visible"/>
                                      </p:to>
                                    </p:set>
                                    <p:animEffect transition="in" filter="wipe(down)">
                                      <p:cBhvr>
                                        <p:cTn id="25" dur="500"/>
                                        <p:tgtEl>
                                          <p:spTgt spid="40"/>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39"/>
                                        </p:tgtEl>
                                        <p:attrNameLst>
                                          <p:attrName>style.visibility</p:attrName>
                                        </p:attrNameLst>
                                      </p:cBhvr>
                                      <p:to>
                                        <p:strVal val="visible"/>
                                      </p:to>
                                    </p:set>
                                    <p:animEffect transition="in" filter="wipe(down)">
                                      <p:cBhvr>
                                        <p:cTn id="30"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3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40"/>
          <p:cNvGrpSpPr/>
          <p:nvPr/>
        </p:nvGrpSpPr>
        <p:grpSpPr>
          <a:xfrm>
            <a:off x="788276" y="2011851"/>
            <a:ext cx="5277199" cy="1503915"/>
            <a:chOff x="4083615" y="1804361"/>
            <a:chExt cx="1839970" cy="1503915"/>
          </a:xfrm>
        </p:grpSpPr>
        <p:sp>
          <p:nvSpPr>
            <p:cNvPr id="42" name="矩形 41"/>
            <p:cNvSpPr/>
            <p:nvPr/>
          </p:nvSpPr>
          <p:spPr>
            <a:xfrm>
              <a:off x="4083615" y="1804361"/>
              <a:ext cx="1839970" cy="1503915"/>
            </a:xfrm>
            <a:prstGeom prst="rect">
              <a:avLst/>
            </a:prstGeom>
            <a:solidFill>
              <a:srgbClr val="4C4B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43" name="文本框 42" descr="e7d195523061f1c0deeec63e560781cfd59afb0ea006f2a87ABB68BF51EA6619813959095094C18C62A12F549504892A4AAA8C1554C6663626E05CA27F281A14E6983772AFC3FB97135759321DEA3D709AACD122C08E6ED192FFACBB1E1BECB2ED91EE5F1ED7B5B4D639FA608C47C1EEEE0A899CA8C6B4A60DCCA6D3BA80ED4161D4A4778988E171"/>
            <p:cNvSpPr txBox="1"/>
            <p:nvPr/>
          </p:nvSpPr>
          <p:spPr>
            <a:xfrm>
              <a:off x="4177354" y="2102608"/>
              <a:ext cx="1674046" cy="1005788"/>
            </a:xfrm>
            <a:prstGeom prst="rect">
              <a:avLst/>
            </a:prstGeom>
            <a:noFill/>
            <a:effectLst/>
          </p:spPr>
          <p:txBody>
            <a:bodyPr wrap="none" rtlCol="0">
              <a:spAutoFit/>
            </a:bodyPr>
            <a:lstStyle/>
            <a:p>
              <a:pPr marL="457200" indent="-457200">
                <a:lnSpc>
                  <a:spcPct val="130000"/>
                </a:lnSpc>
              </a:pPr>
              <a:r>
                <a:rPr lang="zh-CN" altLang="en-US" sz="2400" dirty="0">
                  <a:solidFill>
                    <a:schemeClr val="bg1"/>
                  </a:solidFill>
                  <a:latin typeface="微软雅黑" panose="020B0503020204020204" pitchFamily="34" charset="-122"/>
                  <a:ea typeface="微软雅黑" panose="020B0503020204020204" pitchFamily="34" charset="-122"/>
                </a:rPr>
                <a:t>如果企业的生产能力已经饱和，增</a:t>
              </a:r>
              <a:endParaRPr lang="en-US" altLang="zh-CN" sz="2400" dirty="0">
                <a:solidFill>
                  <a:schemeClr val="bg1"/>
                </a:solidFill>
                <a:latin typeface="微软雅黑" panose="020B0503020204020204" pitchFamily="34" charset="-122"/>
                <a:ea typeface="微软雅黑" panose="020B0503020204020204" pitchFamily="34" charset="-122"/>
              </a:endParaRPr>
            </a:p>
            <a:p>
              <a:pPr marL="457200" indent="-457200">
                <a:lnSpc>
                  <a:spcPct val="130000"/>
                </a:lnSpc>
              </a:pPr>
              <a:r>
                <a:rPr lang="zh-CN" altLang="en-US" sz="2400" dirty="0">
                  <a:solidFill>
                    <a:schemeClr val="bg1"/>
                  </a:solidFill>
                  <a:latin typeface="微软雅黑" panose="020B0503020204020204" pitchFamily="34" charset="-122"/>
                  <a:ea typeface="微软雅黑" panose="020B0503020204020204" pitchFamily="34" charset="-122"/>
                </a:rPr>
                <a:t>加销售收入需增加新的固定资产。</a:t>
              </a:r>
              <a:endParaRPr lang="zh-CN" altLang="en-US" sz="2400" dirty="0">
                <a:solidFill>
                  <a:schemeClr val="bg1"/>
                </a:solidFill>
                <a:latin typeface="微软雅黑" panose="020B0503020204020204" pitchFamily="34" charset="-122"/>
                <a:ea typeface="微软雅黑" panose="020B0503020204020204" pitchFamily="34" charset="-122"/>
              </a:endParaRPr>
            </a:p>
          </p:txBody>
        </p:sp>
      </p:grpSp>
      <p:grpSp>
        <p:nvGrpSpPr>
          <p:cNvPr id="7" name="组合 43"/>
          <p:cNvGrpSpPr/>
          <p:nvPr/>
        </p:nvGrpSpPr>
        <p:grpSpPr>
          <a:xfrm>
            <a:off x="709449" y="4207902"/>
            <a:ext cx="5340260" cy="1503916"/>
            <a:chOff x="4130911" y="4680648"/>
            <a:chExt cx="1839970" cy="1503916"/>
          </a:xfrm>
        </p:grpSpPr>
        <p:sp>
          <p:nvSpPr>
            <p:cNvPr id="45" name="矩形 44"/>
            <p:cNvSpPr/>
            <p:nvPr/>
          </p:nvSpPr>
          <p:spPr>
            <a:xfrm>
              <a:off x="4130911" y="4680648"/>
              <a:ext cx="1839970" cy="1503916"/>
            </a:xfrm>
            <a:prstGeom prst="rect">
              <a:avLst/>
            </a:prstGeom>
            <a:solidFill>
              <a:srgbClr val="2AB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46" name="文本框 45" descr="e7d195523061f1c0deeec63e560781cfd59afb0ea006f2a87ABB68BF51EA6619813959095094C18C62A12F549504892A4AAA8C1554C6663626E05CA27F281A14E6983772AFC3FB97135759321DEA3D709AACD122C08E6ED192FFACBB1E1BECB2ED91EE5F1ED7B5B4D639FA608C47C1EEEE0A899CA8C6B4A60DCCA6D3BA80ED4161D4A4778988E171"/>
            <p:cNvSpPr txBox="1"/>
            <p:nvPr/>
          </p:nvSpPr>
          <p:spPr>
            <a:xfrm>
              <a:off x="4178416" y="4972109"/>
              <a:ext cx="1761499" cy="1052596"/>
            </a:xfrm>
            <a:prstGeom prst="rect">
              <a:avLst/>
            </a:prstGeom>
            <a:noFill/>
            <a:effectLst/>
          </p:spPr>
          <p:txBody>
            <a:bodyPr wrap="square" rtlCol="0">
              <a:spAutoFit/>
            </a:bodyPr>
            <a:lstStyle/>
            <a:p>
              <a:pPr marL="457200" indent="-457200">
                <a:lnSpc>
                  <a:spcPct val="130000"/>
                </a:lnSpc>
              </a:pPr>
              <a:r>
                <a:rPr lang="zh-CN" altLang="en-US" sz="2400" dirty="0">
                  <a:solidFill>
                    <a:schemeClr val="bg1"/>
                  </a:solidFill>
                  <a:latin typeface="微软雅黑" panose="020B0503020204020204" pitchFamily="34" charset="-122"/>
                  <a:ea typeface="微软雅黑" panose="020B0503020204020204" pitchFamily="34" charset="-122"/>
                </a:rPr>
                <a:t>如果企业尚有足够剩余生</a:t>
              </a:r>
              <a:r>
                <a:rPr lang="zh-CN" altLang="en-US" sz="2400" dirty="0">
                  <a:solidFill>
                    <a:srgbClr val="FF0000"/>
                  </a:solidFill>
                  <a:latin typeface="微软雅黑" panose="020B0503020204020204" pitchFamily="34" charset="-122"/>
                  <a:ea typeface="微软雅黑" panose="020B0503020204020204" pitchFamily="34" charset="-122"/>
                </a:rPr>
                <a:t>产能</a:t>
              </a:r>
              <a:r>
                <a:rPr lang="zh-CN" altLang="en-US" sz="2400" dirty="0">
                  <a:solidFill>
                    <a:schemeClr val="bg1"/>
                  </a:solidFill>
                  <a:latin typeface="微软雅黑" panose="020B0503020204020204" pitchFamily="34" charset="-122"/>
                  <a:ea typeface="微软雅黑" panose="020B0503020204020204" pitchFamily="34" charset="-122"/>
                </a:rPr>
                <a:t>力，增</a:t>
              </a:r>
              <a:endParaRPr lang="en-US" altLang="zh-CN" sz="2400" dirty="0">
                <a:solidFill>
                  <a:schemeClr val="bg1"/>
                </a:solidFill>
                <a:latin typeface="微软雅黑" panose="020B0503020204020204" pitchFamily="34" charset="-122"/>
                <a:ea typeface="微软雅黑" panose="020B0503020204020204" pitchFamily="34" charset="-122"/>
              </a:endParaRPr>
            </a:p>
            <a:p>
              <a:pPr marL="457200" indent="-457200">
                <a:lnSpc>
                  <a:spcPct val="130000"/>
                </a:lnSpc>
              </a:pPr>
              <a:r>
                <a:rPr lang="zh-CN" altLang="en-US" sz="2400" dirty="0">
                  <a:solidFill>
                    <a:schemeClr val="bg1"/>
                  </a:solidFill>
                  <a:latin typeface="微软雅黑" panose="020B0503020204020204" pitchFamily="34" charset="-122"/>
                  <a:ea typeface="微软雅黑" panose="020B0503020204020204" pitchFamily="34" charset="-122"/>
                </a:rPr>
                <a:t>加销售收入不需要增加新的固定资产。</a:t>
              </a:r>
              <a:endParaRPr lang="zh-CN" altLang="en-US" sz="2400" dirty="0">
                <a:solidFill>
                  <a:schemeClr val="bg1"/>
                </a:solidFill>
                <a:latin typeface="微软雅黑" panose="020B0503020204020204" pitchFamily="34" charset="-122"/>
                <a:ea typeface="微软雅黑" panose="020B0503020204020204" pitchFamily="34" charset="-122"/>
              </a:endParaRPr>
            </a:p>
          </p:txBody>
        </p:sp>
      </p:grpSp>
      <p:sp>
        <p:nvSpPr>
          <p:cNvPr id="48" name="椭圆 47"/>
          <p:cNvSpPr>
            <a:spLocks noChangeAspect="1"/>
          </p:cNvSpPr>
          <p:nvPr/>
        </p:nvSpPr>
        <p:spPr>
          <a:xfrm>
            <a:off x="6230412" y="2594592"/>
            <a:ext cx="311439" cy="311439"/>
          </a:xfrm>
          <a:prstGeom prst="ellipse">
            <a:avLst/>
          </a:prstGeom>
          <a:solidFill>
            <a:srgbClr val="4C4B50"/>
          </a:solidFill>
          <a:ln w="254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49" name="椭圆 48"/>
          <p:cNvSpPr>
            <a:spLocks noChangeAspect="1"/>
          </p:cNvSpPr>
          <p:nvPr/>
        </p:nvSpPr>
        <p:spPr>
          <a:xfrm>
            <a:off x="6195606" y="4809887"/>
            <a:ext cx="311439" cy="311439"/>
          </a:xfrm>
          <a:prstGeom prst="ellipse">
            <a:avLst/>
          </a:prstGeom>
          <a:solidFill>
            <a:srgbClr val="2ABDC7"/>
          </a:solidFill>
          <a:ln w="254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50" name="TextBox 26"/>
          <p:cNvSpPr txBox="1"/>
          <p:nvPr/>
        </p:nvSpPr>
        <p:spPr bwMode="auto">
          <a:xfrm>
            <a:off x="6463502" y="2053196"/>
            <a:ext cx="4178222" cy="430887"/>
          </a:xfrm>
          <a:prstGeom prst="rect">
            <a:avLst/>
          </a:prstGeom>
          <a:noFill/>
        </p:spPr>
        <p:txBody>
          <a:bodyPr wrap="square">
            <a:spAutoFit/>
          </a:bodyPr>
          <a:lstStyle/>
          <a:p>
            <a:r>
              <a:rPr lang="zh-CN" altLang="en-US" sz="2200" dirty="0">
                <a:latin typeface="微软雅黑" panose="020B0503020204020204" pitchFamily="34" charset="-122"/>
                <a:ea typeface="微软雅黑" panose="020B0503020204020204" pitchFamily="34" charset="-122"/>
              </a:rPr>
              <a:t>固定资产随销售收入成比例变动</a:t>
            </a:r>
            <a:endParaRPr lang="zh-CN" altLang="en-US" sz="2200" dirty="0">
              <a:latin typeface="微软雅黑" panose="020B0503020204020204" pitchFamily="34" charset="-122"/>
              <a:ea typeface="微软雅黑" panose="020B0503020204020204" pitchFamily="34" charset="-122"/>
            </a:endParaRPr>
          </a:p>
        </p:txBody>
      </p:sp>
      <p:sp>
        <p:nvSpPr>
          <p:cNvPr id="52" name="TextBox 26"/>
          <p:cNvSpPr txBox="1"/>
          <p:nvPr/>
        </p:nvSpPr>
        <p:spPr bwMode="auto">
          <a:xfrm>
            <a:off x="6531819" y="4614301"/>
            <a:ext cx="1776609" cy="581057"/>
          </a:xfrm>
          <a:prstGeom prst="rect">
            <a:avLst/>
          </a:prstGeom>
          <a:noFill/>
        </p:spPr>
        <p:txBody>
          <a:bodyPr wrap="square">
            <a:spAutoFit/>
          </a:bodyPr>
          <a:lstStyle/>
          <a:p>
            <a:pPr>
              <a:lnSpc>
                <a:spcPct val="150000"/>
              </a:lnSpc>
            </a:pPr>
            <a:r>
              <a:rPr lang="zh-CN" altLang="en-US" sz="2400" b="1" dirty="0">
                <a:solidFill>
                  <a:srgbClr val="FF0000"/>
                </a:solidFill>
                <a:latin typeface="微软雅黑" panose="020B0503020204020204" pitchFamily="34" charset="-122"/>
                <a:ea typeface="微软雅黑" panose="020B0503020204020204" pitchFamily="34" charset="-122"/>
              </a:rPr>
              <a:t>非变动资产</a:t>
            </a:r>
            <a:endParaRPr lang="zh-CN" altLang="en-US" sz="2400" b="1" dirty="0">
              <a:solidFill>
                <a:srgbClr val="FF0000"/>
              </a:solidFill>
              <a:latin typeface="微软雅黑" panose="020B0503020204020204" pitchFamily="34" charset="-122"/>
              <a:ea typeface="微软雅黑" panose="020B0503020204020204" pitchFamily="34" charset="-122"/>
            </a:endParaRPr>
          </a:p>
        </p:txBody>
      </p:sp>
      <p:sp>
        <p:nvSpPr>
          <p:cNvPr id="54" name="矩形 53"/>
          <p:cNvSpPr>
            <a:spLocks noChangeArrowheads="1"/>
          </p:cNvSpPr>
          <p:nvPr/>
        </p:nvSpPr>
        <p:spPr bwMode="auto">
          <a:xfrm>
            <a:off x="822126" y="1195388"/>
            <a:ext cx="1612900" cy="520700"/>
          </a:xfrm>
          <a:prstGeom prst="rect">
            <a:avLst/>
          </a:prstGeom>
          <a:noFill/>
          <a:ln w="9525">
            <a:noFill/>
            <a:miter lim="800000"/>
          </a:ln>
        </p:spPr>
        <p:txBody>
          <a:bodyPr wrap="none">
            <a:spAutoFit/>
          </a:bodyPr>
          <a:lstStyle/>
          <a:p>
            <a:r>
              <a:rPr lang="zh-CN" altLang="en-US" sz="2800" b="1" dirty="0">
                <a:latin typeface="微软雅黑" panose="020B0503020204020204" pitchFamily="34" charset="-122"/>
                <a:ea typeface="微软雅黑" panose="020B0503020204020204" pitchFamily="34" charset="-122"/>
              </a:rPr>
              <a:t>固定资产</a:t>
            </a:r>
            <a:endParaRPr lang="zh-CN" altLang="en-US" sz="2800" b="1" dirty="0">
              <a:latin typeface="微软雅黑" panose="020B0503020204020204" pitchFamily="34" charset="-122"/>
              <a:ea typeface="微软雅黑" panose="020B0503020204020204" pitchFamily="34" charset="-122"/>
            </a:endParaRPr>
          </a:p>
        </p:txBody>
      </p:sp>
      <p:sp>
        <p:nvSpPr>
          <p:cNvPr id="55" name="TextBox 26"/>
          <p:cNvSpPr txBox="1"/>
          <p:nvPr/>
        </p:nvSpPr>
        <p:spPr bwMode="auto">
          <a:xfrm>
            <a:off x="6474012" y="3041169"/>
            <a:ext cx="4672209" cy="430887"/>
          </a:xfrm>
          <a:prstGeom prst="rect">
            <a:avLst/>
          </a:prstGeom>
          <a:noFill/>
        </p:spPr>
        <p:txBody>
          <a:bodyPr wrap="square">
            <a:spAutoFit/>
          </a:bodyPr>
          <a:lstStyle/>
          <a:p>
            <a:r>
              <a:rPr lang="zh-CN" altLang="en-US" sz="2200" dirty="0">
                <a:latin typeface="微软雅黑" panose="020B0503020204020204" pitchFamily="34" charset="-122"/>
                <a:ea typeface="微软雅黑" panose="020B0503020204020204" pitchFamily="34" charset="-122"/>
              </a:rPr>
              <a:t>固定资产不随销售收入成比例变动</a:t>
            </a:r>
            <a:endParaRPr lang="zh-CN" altLang="en-US" sz="2200" dirty="0">
              <a:latin typeface="微软雅黑" panose="020B0503020204020204" pitchFamily="34" charset="-122"/>
              <a:ea typeface="微软雅黑" panose="020B0503020204020204" pitchFamily="34" charset="-122"/>
            </a:endParaRPr>
          </a:p>
        </p:txBody>
      </p:sp>
      <p:sp>
        <p:nvSpPr>
          <p:cNvPr id="56" name="TextBox 26"/>
          <p:cNvSpPr txBox="1"/>
          <p:nvPr/>
        </p:nvSpPr>
        <p:spPr bwMode="auto">
          <a:xfrm>
            <a:off x="9679667" y="3473928"/>
            <a:ext cx="1776609" cy="581057"/>
          </a:xfrm>
          <a:prstGeom prst="rect">
            <a:avLst/>
          </a:prstGeom>
          <a:noFill/>
        </p:spPr>
        <p:txBody>
          <a:bodyPr wrap="square">
            <a:spAutoFit/>
          </a:bodyPr>
          <a:lstStyle/>
          <a:p>
            <a:pPr>
              <a:lnSpc>
                <a:spcPct val="150000"/>
              </a:lnSpc>
            </a:pPr>
            <a:r>
              <a:rPr lang="zh-CN" altLang="en-US" sz="2400" b="1" dirty="0">
                <a:solidFill>
                  <a:srgbClr val="FF0000"/>
                </a:solidFill>
                <a:latin typeface="微软雅黑" panose="020B0503020204020204" pitchFamily="34" charset="-122"/>
                <a:ea typeface="微软雅黑" panose="020B0503020204020204" pitchFamily="34" charset="-122"/>
              </a:rPr>
              <a:t>非变动资产</a:t>
            </a:r>
            <a:endParaRPr lang="zh-CN" altLang="en-US" sz="2400" b="1" dirty="0">
              <a:solidFill>
                <a:srgbClr val="FF0000"/>
              </a:solidFill>
              <a:latin typeface="微软雅黑" panose="020B0503020204020204" pitchFamily="34" charset="-122"/>
              <a:ea typeface="微软雅黑" panose="020B0503020204020204" pitchFamily="34" charset="-122"/>
            </a:endParaRPr>
          </a:p>
        </p:txBody>
      </p:sp>
      <p:sp>
        <p:nvSpPr>
          <p:cNvPr id="57" name="TextBox 26"/>
          <p:cNvSpPr txBox="1"/>
          <p:nvPr/>
        </p:nvSpPr>
        <p:spPr bwMode="auto">
          <a:xfrm>
            <a:off x="9963447" y="2401874"/>
            <a:ext cx="1513849" cy="646331"/>
          </a:xfrm>
          <a:prstGeom prst="rect">
            <a:avLst/>
          </a:prstGeom>
          <a:noFill/>
        </p:spPr>
        <p:txBody>
          <a:bodyPr wrap="square">
            <a:spAutoFit/>
          </a:bodyPr>
          <a:lstStyle/>
          <a:p>
            <a:pPr>
              <a:lnSpc>
                <a:spcPct val="150000"/>
              </a:lnSpc>
            </a:pPr>
            <a:r>
              <a:rPr lang="zh-CN" altLang="en-US" sz="2400" b="1" dirty="0">
                <a:solidFill>
                  <a:srgbClr val="FF0000"/>
                </a:solidFill>
                <a:latin typeface="微软雅黑" panose="020B0503020204020204" pitchFamily="34" charset="-122"/>
                <a:ea typeface="微软雅黑" panose="020B0503020204020204" pitchFamily="34" charset="-122"/>
              </a:rPr>
              <a:t>变动资产</a:t>
            </a:r>
            <a:endParaRPr lang="zh-CN" altLang="en-US" sz="2400" b="1" dirty="0">
              <a:solidFill>
                <a:srgbClr val="FF0000"/>
              </a:solidFill>
              <a:latin typeface="微软雅黑" panose="020B0503020204020204" pitchFamily="34" charset="-122"/>
              <a:ea typeface="微软雅黑" panose="020B0503020204020204" pitchFamily="34" charset="-122"/>
            </a:endParaRPr>
          </a:p>
        </p:txBody>
      </p:sp>
      <p:pic>
        <p:nvPicPr>
          <p:cNvPr id="59" name="图片 58"/>
          <p:cNvPicPr>
            <a:picLocks noChangeAspect="1"/>
          </p:cNvPicPr>
          <p:nvPr/>
        </p:nvPicPr>
        <p:blipFill>
          <a:blip r:embed="rId1" cstate="print">
            <a:extLst>
              <a:ext uri="{28A0092B-C50C-407E-A947-70E740481C1C}">
                <a14:useLocalDpi xmlns:a14="http://schemas.microsoft.com/office/drawing/2010/main" val="0"/>
              </a:ext>
            </a:extLst>
          </a:blip>
          <a:srcRect t="36399" b="25871"/>
          <a:stretch>
            <a:fillRect/>
          </a:stretch>
        </p:blipFill>
        <p:spPr>
          <a:xfrm>
            <a:off x="8627911" y="4178892"/>
            <a:ext cx="2833543" cy="1499532"/>
          </a:xfrm>
          <a:custGeom>
            <a:avLst/>
            <a:gdLst>
              <a:gd name="connsiteX0" fmla="*/ 0 w 4656408"/>
              <a:gd name="connsiteY0" fmla="*/ 0 h 1169414"/>
              <a:gd name="connsiteX1" fmla="*/ 4656408 w 4656408"/>
              <a:gd name="connsiteY1" fmla="*/ 0 h 1169414"/>
              <a:gd name="connsiteX2" fmla="*/ 4656408 w 4656408"/>
              <a:gd name="connsiteY2" fmla="*/ 1169414 h 1169414"/>
              <a:gd name="connsiteX3" fmla="*/ 0 w 4656408"/>
              <a:gd name="connsiteY3" fmla="*/ 1169414 h 1169414"/>
            </a:gdLst>
            <a:ahLst/>
            <a:cxnLst>
              <a:cxn ang="0">
                <a:pos x="connsiteX0" y="connsiteY0"/>
              </a:cxn>
              <a:cxn ang="0">
                <a:pos x="connsiteX1" y="connsiteY1"/>
              </a:cxn>
              <a:cxn ang="0">
                <a:pos x="connsiteX2" y="connsiteY2"/>
              </a:cxn>
              <a:cxn ang="0">
                <a:pos x="connsiteX3" y="connsiteY3"/>
              </a:cxn>
            </a:cxnLst>
            <a:rect l="l" t="t" r="r" b="b"/>
            <a:pathLst>
              <a:path w="4656408" h="1169414">
                <a:moveTo>
                  <a:pt x="0" y="0"/>
                </a:moveTo>
                <a:lnTo>
                  <a:pt x="4656408" y="0"/>
                </a:lnTo>
                <a:lnTo>
                  <a:pt x="4656408" y="1169414"/>
                </a:lnTo>
                <a:lnTo>
                  <a:pt x="0" y="1169414"/>
                </a:lnTo>
                <a:close/>
              </a:path>
            </a:pathLst>
          </a:custGeom>
        </p:spPr>
      </p:pic>
      <p:sp>
        <p:nvSpPr>
          <p:cNvPr id="20" name="灯片编号占位符 1"/>
          <p:cNvSpPr>
            <a:spLocks noGrp="1"/>
          </p:cNvSpPr>
          <p:nvPr>
            <p:ph type="sldNum" sz="quarter" idx="12"/>
          </p:nvPr>
        </p:nvSpPr>
        <p:spPr>
          <a:xfrm>
            <a:off x="11310938" y="6224588"/>
            <a:ext cx="520700" cy="365125"/>
          </a:xfrm>
        </p:spPr>
        <p:txBody>
          <a:bodyPr/>
          <a:lstStyle/>
          <a:p>
            <a:pPr>
              <a:defRPr/>
            </a:pPr>
            <a:fld id="{8BFD2EC8-D00B-4577-B6C1-666797B6B523}" type="slidenum">
              <a:rPr lang="en-US">
                <a:solidFill>
                  <a:schemeClr val="tx1"/>
                </a:solidFill>
              </a:rPr>
            </a:fld>
            <a:endParaRPr lang="en-US" dirty="0">
              <a:solidFill>
                <a:schemeClr val="tx1"/>
              </a:solidFill>
            </a:endParaRPr>
          </a:p>
        </p:txBody>
      </p:sp>
      <p:sp>
        <p:nvSpPr>
          <p:cNvPr id="21" name="Text Box 4"/>
          <p:cNvSpPr txBox="1">
            <a:spLocks noChangeArrowheads="1"/>
          </p:cNvSpPr>
          <p:nvPr/>
        </p:nvSpPr>
        <p:spPr bwMode="auto">
          <a:xfrm>
            <a:off x="788276" y="341371"/>
            <a:ext cx="10965514" cy="492449"/>
          </a:xfrm>
          <a:prstGeom prst="rect">
            <a:avLst/>
          </a:prstGeom>
          <a:noFill/>
          <a:ln>
            <a:noFill/>
          </a:ln>
          <a:effec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auto" hangingPunct="1">
              <a:spcBef>
                <a:spcPts val="0"/>
              </a:spcBef>
              <a:spcAft>
                <a:spcPts val="0"/>
              </a:spcAft>
              <a:defRPr/>
            </a:pPr>
            <a:r>
              <a:rPr lang="en-US" altLang="zh-CN" sz="2400" dirty="0">
                <a:latin typeface="微软雅黑" panose="020B0503020204020204" pitchFamily="34" charset="-122"/>
                <a:ea typeface="微软雅黑" panose="020B0503020204020204" pitchFamily="34" charset="-122"/>
              </a:rPr>
              <a:t>1.</a:t>
            </a:r>
            <a:r>
              <a:rPr lang="zh-CN" altLang="en-US" sz="2400" dirty="0">
                <a:latin typeface="微软雅黑" panose="020B0503020204020204" pitchFamily="34" charset="-122"/>
                <a:ea typeface="微软雅黑" panose="020B0503020204020204" pitchFamily="34" charset="-122"/>
              </a:rPr>
              <a:t>确定变动资产和变动负债项目及这些项目的基期金额占基期销售收入的百分比</a:t>
            </a:r>
            <a:endParaRPr lang="zh-CN" altLang="zh-CN" sz="2400" dirty="0">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250" advClick="0" advTm="0">
        <p14:switch dir="r"/>
      </p:transition>
    </mc:Choice>
    <mc:Fallback>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animEffect transition="in" filter="slide(fromBottom)">
                                      <p:cBhvr>
                                        <p:cTn id="7" dur="500"/>
                                        <p:tgtEl>
                                          <p:spTgt spid="5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childTnLst>
                          </p:cTn>
                        </p:par>
                        <p:par>
                          <p:cTn id="15" fill="hold">
                            <p:stCondLst>
                              <p:cond delay="500"/>
                            </p:stCondLst>
                            <p:childTnLst>
                              <p:par>
                                <p:cTn id="16" presetID="10" presetClass="entr" presetSubtype="0" fill="hold" grpId="0" nodeType="afterEffect">
                                  <p:stCondLst>
                                    <p:cond delay="0"/>
                                  </p:stCondLst>
                                  <p:childTnLst>
                                    <p:set>
                                      <p:cBhvr>
                                        <p:cTn id="17" dur="1" fill="hold">
                                          <p:stCondLst>
                                            <p:cond delay="0"/>
                                          </p:stCondLst>
                                        </p:cTn>
                                        <p:tgtEl>
                                          <p:spTgt spid="48"/>
                                        </p:tgtEl>
                                        <p:attrNameLst>
                                          <p:attrName>style.visibility</p:attrName>
                                        </p:attrNameLst>
                                      </p:cBhvr>
                                      <p:to>
                                        <p:strVal val="visible"/>
                                      </p:to>
                                    </p:set>
                                    <p:animEffect transition="in" filter="fade">
                                      <p:cBhvr>
                                        <p:cTn id="18" dur="500"/>
                                        <p:tgtEl>
                                          <p:spTgt spid="48"/>
                                        </p:tgtEl>
                                      </p:cBhvr>
                                    </p:animEffect>
                                  </p:childTnLst>
                                </p:cTn>
                              </p:par>
                            </p:childTnLst>
                          </p:cTn>
                        </p:par>
                        <p:par>
                          <p:cTn id="19" fill="hold">
                            <p:stCondLst>
                              <p:cond delay="1000"/>
                            </p:stCondLst>
                            <p:childTnLst>
                              <p:par>
                                <p:cTn id="20" presetID="22" presetClass="entr" presetSubtype="8" fill="hold" grpId="0" nodeType="afterEffect">
                                  <p:stCondLst>
                                    <p:cond delay="0"/>
                                  </p:stCondLst>
                                  <p:childTnLst>
                                    <p:set>
                                      <p:cBhvr>
                                        <p:cTn id="21" dur="1" fill="hold">
                                          <p:stCondLst>
                                            <p:cond delay="0"/>
                                          </p:stCondLst>
                                        </p:cTn>
                                        <p:tgtEl>
                                          <p:spTgt spid="50"/>
                                        </p:tgtEl>
                                        <p:attrNameLst>
                                          <p:attrName>style.visibility</p:attrName>
                                        </p:attrNameLst>
                                      </p:cBhvr>
                                      <p:to>
                                        <p:strVal val="visible"/>
                                      </p:to>
                                    </p:set>
                                    <p:animEffect transition="in" filter="wipe(left)">
                                      <p:cBhvr>
                                        <p:cTn id="22" dur="500"/>
                                        <p:tgtEl>
                                          <p:spTgt spid="50"/>
                                        </p:tgtEl>
                                      </p:cBhvr>
                                    </p:animEffect>
                                  </p:childTnLst>
                                </p:cTn>
                              </p:par>
                            </p:childTnLst>
                          </p:cTn>
                        </p:par>
                        <p:par>
                          <p:cTn id="23" fill="hold">
                            <p:stCondLst>
                              <p:cond delay="1500"/>
                            </p:stCondLst>
                            <p:childTnLst>
                              <p:par>
                                <p:cTn id="24" presetID="22" presetClass="entr" presetSubtype="8" fill="hold" grpId="0" nodeType="afterEffect">
                                  <p:stCondLst>
                                    <p:cond delay="0"/>
                                  </p:stCondLst>
                                  <p:childTnLst>
                                    <p:set>
                                      <p:cBhvr>
                                        <p:cTn id="25" dur="1" fill="hold">
                                          <p:stCondLst>
                                            <p:cond delay="0"/>
                                          </p:stCondLst>
                                        </p:cTn>
                                        <p:tgtEl>
                                          <p:spTgt spid="57"/>
                                        </p:tgtEl>
                                        <p:attrNameLst>
                                          <p:attrName>style.visibility</p:attrName>
                                        </p:attrNameLst>
                                      </p:cBhvr>
                                      <p:to>
                                        <p:strVal val="visible"/>
                                      </p:to>
                                    </p:set>
                                    <p:animEffect transition="in" filter="wipe(left)">
                                      <p:cBhvr>
                                        <p:cTn id="26" dur="500"/>
                                        <p:tgtEl>
                                          <p:spTgt spid="57"/>
                                        </p:tgtEl>
                                      </p:cBhvr>
                                    </p:animEffect>
                                  </p:childTnLst>
                                </p:cTn>
                              </p:par>
                            </p:childTnLst>
                          </p:cTn>
                        </p:par>
                        <p:par>
                          <p:cTn id="27" fill="hold">
                            <p:stCondLst>
                              <p:cond delay="2000"/>
                            </p:stCondLst>
                            <p:childTnLst>
                              <p:par>
                                <p:cTn id="28" presetID="22" presetClass="entr" presetSubtype="8" fill="hold" grpId="0" nodeType="afterEffect">
                                  <p:stCondLst>
                                    <p:cond delay="0"/>
                                  </p:stCondLst>
                                  <p:childTnLst>
                                    <p:set>
                                      <p:cBhvr>
                                        <p:cTn id="29" dur="1" fill="hold">
                                          <p:stCondLst>
                                            <p:cond delay="0"/>
                                          </p:stCondLst>
                                        </p:cTn>
                                        <p:tgtEl>
                                          <p:spTgt spid="55"/>
                                        </p:tgtEl>
                                        <p:attrNameLst>
                                          <p:attrName>style.visibility</p:attrName>
                                        </p:attrNameLst>
                                      </p:cBhvr>
                                      <p:to>
                                        <p:strVal val="visible"/>
                                      </p:to>
                                    </p:set>
                                    <p:animEffect transition="in" filter="wipe(left)">
                                      <p:cBhvr>
                                        <p:cTn id="30" dur="500"/>
                                        <p:tgtEl>
                                          <p:spTgt spid="55"/>
                                        </p:tgtEl>
                                      </p:cBhvr>
                                    </p:animEffect>
                                  </p:childTnLst>
                                </p:cTn>
                              </p:par>
                            </p:childTnLst>
                          </p:cTn>
                        </p:par>
                        <p:par>
                          <p:cTn id="31" fill="hold">
                            <p:stCondLst>
                              <p:cond delay="2500"/>
                            </p:stCondLst>
                            <p:childTnLst>
                              <p:par>
                                <p:cTn id="32" presetID="22" presetClass="entr" presetSubtype="8" fill="hold" grpId="0" nodeType="afterEffect">
                                  <p:stCondLst>
                                    <p:cond delay="0"/>
                                  </p:stCondLst>
                                  <p:childTnLst>
                                    <p:set>
                                      <p:cBhvr>
                                        <p:cTn id="33" dur="1" fill="hold">
                                          <p:stCondLst>
                                            <p:cond delay="0"/>
                                          </p:stCondLst>
                                        </p:cTn>
                                        <p:tgtEl>
                                          <p:spTgt spid="52"/>
                                        </p:tgtEl>
                                        <p:attrNameLst>
                                          <p:attrName>style.visibility</p:attrName>
                                        </p:attrNameLst>
                                      </p:cBhvr>
                                      <p:to>
                                        <p:strVal val="visible"/>
                                      </p:to>
                                    </p:set>
                                    <p:animEffect transition="in" filter="wipe(left)">
                                      <p:cBhvr>
                                        <p:cTn id="34" dur="500"/>
                                        <p:tgtEl>
                                          <p:spTgt spid="52"/>
                                        </p:tgtEl>
                                      </p:cBhvr>
                                    </p:animEffect>
                                  </p:childTnLst>
                                </p:cTn>
                              </p:par>
                            </p:childTnLst>
                          </p:cTn>
                        </p:par>
                        <p:par>
                          <p:cTn id="35" fill="hold">
                            <p:stCondLst>
                              <p:cond delay="3000"/>
                            </p:stCondLst>
                            <p:childTnLst>
                              <p:par>
                                <p:cTn id="36" presetID="53" presetClass="entr" presetSubtype="16" fill="hold" nodeType="afterEffect">
                                  <p:stCondLst>
                                    <p:cond delay="0"/>
                                  </p:stCondLst>
                                  <p:childTnLst>
                                    <p:set>
                                      <p:cBhvr>
                                        <p:cTn id="37" dur="1" fill="hold">
                                          <p:stCondLst>
                                            <p:cond delay="0"/>
                                          </p:stCondLst>
                                        </p:cTn>
                                        <p:tgtEl>
                                          <p:spTgt spid="7"/>
                                        </p:tgtEl>
                                        <p:attrNameLst>
                                          <p:attrName>style.visibility</p:attrName>
                                        </p:attrNameLst>
                                      </p:cBhvr>
                                      <p:to>
                                        <p:strVal val="visible"/>
                                      </p:to>
                                    </p:set>
                                    <p:anim calcmode="lin" valueType="num">
                                      <p:cBhvr>
                                        <p:cTn id="38" dur="500" fill="hold"/>
                                        <p:tgtEl>
                                          <p:spTgt spid="7"/>
                                        </p:tgtEl>
                                        <p:attrNameLst>
                                          <p:attrName>ppt_w</p:attrName>
                                        </p:attrNameLst>
                                      </p:cBhvr>
                                      <p:tavLst>
                                        <p:tav tm="0">
                                          <p:val>
                                            <p:fltVal val="0"/>
                                          </p:val>
                                        </p:tav>
                                        <p:tav tm="100000">
                                          <p:val>
                                            <p:strVal val="#ppt_w"/>
                                          </p:val>
                                        </p:tav>
                                      </p:tavLst>
                                    </p:anim>
                                    <p:anim calcmode="lin" valueType="num">
                                      <p:cBhvr>
                                        <p:cTn id="39" dur="500" fill="hold"/>
                                        <p:tgtEl>
                                          <p:spTgt spid="7"/>
                                        </p:tgtEl>
                                        <p:attrNameLst>
                                          <p:attrName>ppt_h</p:attrName>
                                        </p:attrNameLst>
                                      </p:cBhvr>
                                      <p:tavLst>
                                        <p:tav tm="0">
                                          <p:val>
                                            <p:fltVal val="0"/>
                                          </p:val>
                                        </p:tav>
                                        <p:tav tm="100000">
                                          <p:val>
                                            <p:strVal val="#ppt_h"/>
                                          </p:val>
                                        </p:tav>
                                      </p:tavLst>
                                    </p:anim>
                                    <p:animEffect transition="in" filter="fade">
                                      <p:cBhvr>
                                        <p:cTn id="40" dur="500"/>
                                        <p:tgtEl>
                                          <p:spTgt spid="7"/>
                                        </p:tgtEl>
                                      </p:cBhvr>
                                    </p:animEffect>
                                  </p:childTnLst>
                                </p:cTn>
                              </p:par>
                            </p:childTnLst>
                          </p:cTn>
                        </p:par>
                        <p:par>
                          <p:cTn id="41" fill="hold">
                            <p:stCondLst>
                              <p:cond delay="3500"/>
                            </p:stCondLst>
                            <p:childTnLst>
                              <p:par>
                                <p:cTn id="42" presetID="10" presetClass="entr" presetSubtype="0" fill="hold" grpId="0" nodeType="afterEffect">
                                  <p:stCondLst>
                                    <p:cond delay="0"/>
                                  </p:stCondLst>
                                  <p:childTnLst>
                                    <p:set>
                                      <p:cBhvr>
                                        <p:cTn id="43" dur="1" fill="hold">
                                          <p:stCondLst>
                                            <p:cond delay="0"/>
                                          </p:stCondLst>
                                        </p:cTn>
                                        <p:tgtEl>
                                          <p:spTgt spid="49"/>
                                        </p:tgtEl>
                                        <p:attrNameLst>
                                          <p:attrName>style.visibility</p:attrName>
                                        </p:attrNameLst>
                                      </p:cBhvr>
                                      <p:to>
                                        <p:strVal val="visible"/>
                                      </p:to>
                                    </p:set>
                                    <p:animEffect transition="in" filter="fade">
                                      <p:cBhvr>
                                        <p:cTn id="44" dur="500"/>
                                        <p:tgtEl>
                                          <p:spTgt spid="49"/>
                                        </p:tgtEl>
                                      </p:cBhvr>
                                    </p:animEffect>
                                  </p:childTnLst>
                                </p:cTn>
                              </p:par>
                            </p:childTnLst>
                          </p:cTn>
                        </p:par>
                        <p:par>
                          <p:cTn id="45" fill="hold">
                            <p:stCondLst>
                              <p:cond delay="4000"/>
                            </p:stCondLst>
                            <p:childTnLst>
                              <p:par>
                                <p:cTn id="46" presetID="22" presetClass="entr" presetSubtype="8" fill="hold" grpId="0" nodeType="afterEffect">
                                  <p:stCondLst>
                                    <p:cond delay="0"/>
                                  </p:stCondLst>
                                  <p:childTnLst>
                                    <p:set>
                                      <p:cBhvr>
                                        <p:cTn id="47" dur="1" fill="hold">
                                          <p:stCondLst>
                                            <p:cond delay="0"/>
                                          </p:stCondLst>
                                        </p:cTn>
                                        <p:tgtEl>
                                          <p:spTgt spid="56"/>
                                        </p:tgtEl>
                                        <p:attrNameLst>
                                          <p:attrName>style.visibility</p:attrName>
                                        </p:attrNameLst>
                                      </p:cBhvr>
                                      <p:to>
                                        <p:strVal val="visible"/>
                                      </p:to>
                                    </p:set>
                                    <p:animEffect transition="in" filter="wipe(left)">
                                      <p:cBhvr>
                                        <p:cTn id="48" dur="500"/>
                                        <p:tgtEl>
                                          <p:spTgt spid="56"/>
                                        </p:tgtEl>
                                      </p:cBhvr>
                                    </p:animEffect>
                                  </p:childTnLst>
                                </p:cTn>
                              </p:par>
                            </p:childTnLst>
                          </p:cTn>
                        </p:par>
                        <p:par>
                          <p:cTn id="49" fill="hold">
                            <p:stCondLst>
                              <p:cond delay="4500"/>
                            </p:stCondLst>
                            <p:childTnLst>
                              <p:par>
                                <p:cTn id="50" presetID="22" presetClass="entr" presetSubtype="8" fill="hold" nodeType="afterEffect">
                                  <p:stCondLst>
                                    <p:cond delay="0"/>
                                  </p:stCondLst>
                                  <p:childTnLst>
                                    <p:set>
                                      <p:cBhvr>
                                        <p:cTn id="51" dur="1" fill="hold">
                                          <p:stCondLst>
                                            <p:cond delay="0"/>
                                          </p:stCondLst>
                                        </p:cTn>
                                        <p:tgtEl>
                                          <p:spTgt spid="59"/>
                                        </p:tgtEl>
                                        <p:attrNameLst>
                                          <p:attrName>style.visibility</p:attrName>
                                        </p:attrNameLst>
                                      </p:cBhvr>
                                      <p:to>
                                        <p:strVal val="visible"/>
                                      </p:to>
                                    </p:set>
                                    <p:animEffect transition="in" filter="wipe(left)">
                                      <p:cBhvr>
                                        <p:cTn id="52"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9" grpId="0" animBg="1"/>
      <p:bldP spid="50" grpId="0"/>
      <p:bldP spid="52" grpId="0"/>
      <p:bldP spid="54" grpId="0"/>
      <p:bldP spid="55" grpId="0"/>
      <p:bldP spid="56" grpId="0"/>
      <p:bldP spid="5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灯片编号占位符 4"/>
          <p:cNvSpPr>
            <a:spLocks noGrp="1"/>
          </p:cNvSpPr>
          <p:nvPr>
            <p:ph type="sldNum" sz="quarter" idx="17"/>
          </p:nvPr>
        </p:nvSpPr>
        <p:spPr/>
        <p:txBody>
          <a:bodyPr/>
          <a:lstStyle/>
          <a:p>
            <a:pPr>
              <a:defRPr/>
            </a:pPr>
            <a:fld id="{AF42C6B2-AAE2-4522-B6B8-273B12451B3C}" type="slidenum">
              <a:rPr lang="en-US" smtClean="0">
                <a:solidFill>
                  <a:schemeClr val="tx1"/>
                </a:solidFill>
              </a:rPr>
            </a:fld>
            <a:endParaRPr lang="en-US" dirty="0">
              <a:solidFill>
                <a:schemeClr val="tx1"/>
              </a:solidFill>
            </a:endParaRPr>
          </a:p>
        </p:txBody>
      </p:sp>
      <p:sp>
        <p:nvSpPr>
          <p:cNvPr id="9" name="流程图: 可选过程 8"/>
          <p:cNvSpPr/>
          <p:nvPr/>
        </p:nvSpPr>
        <p:spPr>
          <a:xfrm>
            <a:off x="2192945" y="1298064"/>
            <a:ext cx="9190672" cy="832559"/>
          </a:xfrm>
          <a:prstGeom prst="flowChartAlternateProcess">
            <a:avLst/>
          </a:prstGeom>
          <a:noFill/>
          <a:ln w="41275" cmpd="sng">
            <a:solidFill>
              <a:srgbClr val="6666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2179438" y="1413770"/>
            <a:ext cx="9071659" cy="572464"/>
          </a:xfrm>
          <a:prstGeom prst="rect">
            <a:avLst/>
          </a:prstGeom>
        </p:spPr>
        <p:txBody>
          <a:bodyPr wrap="square">
            <a:spAutoFit/>
          </a:bodyPr>
          <a:lstStyle/>
          <a:p>
            <a:pPr>
              <a:lnSpc>
                <a:spcPct val="130000"/>
              </a:lnSpc>
            </a:pPr>
            <a:r>
              <a:rPr lang="zh-CN" altLang="en-US" sz="2400" dirty="0" smtClean="0">
                <a:latin typeface="微软雅黑" panose="020B0503020204020204" pitchFamily="34" charset="-122"/>
                <a:ea typeface="微软雅黑" panose="020B0503020204020204" pitchFamily="34" charset="-122"/>
              </a:rPr>
              <a:t>计算增加的变动资产和变动负债。</a:t>
            </a:r>
            <a:endParaRPr lang="zh-CN" altLang="en-US" sz="2400" dirty="0">
              <a:latin typeface="微软雅黑" panose="020B0503020204020204" pitchFamily="34" charset="-122"/>
              <a:ea typeface="微软雅黑" panose="020B0503020204020204" pitchFamily="34" charset="-122"/>
            </a:endParaRPr>
          </a:p>
        </p:txBody>
      </p:sp>
      <p:grpSp>
        <p:nvGrpSpPr>
          <p:cNvPr id="3" name="组合 2"/>
          <p:cNvGrpSpPr/>
          <p:nvPr/>
        </p:nvGrpSpPr>
        <p:grpSpPr>
          <a:xfrm>
            <a:off x="760328" y="1227636"/>
            <a:ext cx="1343175" cy="949260"/>
            <a:chOff x="760328" y="1227636"/>
            <a:chExt cx="1343175" cy="949260"/>
          </a:xfrm>
        </p:grpSpPr>
        <p:sp>
          <p:nvSpPr>
            <p:cNvPr id="16" name="Freeform 6"/>
            <p:cNvSpPr/>
            <p:nvPr/>
          </p:nvSpPr>
          <p:spPr bwMode="auto">
            <a:xfrm>
              <a:off x="760328" y="1227636"/>
              <a:ext cx="1343175" cy="949260"/>
            </a:xfrm>
            <a:custGeom>
              <a:avLst/>
              <a:gdLst>
                <a:gd name="T0" fmla="*/ 4479 w 4516"/>
                <a:gd name="T1" fmla="*/ 2074 h 3947"/>
                <a:gd name="T2" fmla="*/ 3967 w 4516"/>
                <a:gd name="T3" fmla="*/ 2960 h 3947"/>
                <a:gd name="T4" fmla="*/ 3455 w 4516"/>
                <a:gd name="T5" fmla="*/ 3847 h 3947"/>
                <a:gd name="T6" fmla="*/ 3282 w 4516"/>
                <a:gd name="T7" fmla="*/ 3947 h 3947"/>
                <a:gd name="T8" fmla="*/ 2258 w 4516"/>
                <a:gd name="T9" fmla="*/ 3947 h 3947"/>
                <a:gd name="T10" fmla="*/ 1234 w 4516"/>
                <a:gd name="T11" fmla="*/ 3947 h 3947"/>
                <a:gd name="T12" fmla="*/ 1061 w 4516"/>
                <a:gd name="T13" fmla="*/ 3847 h 3947"/>
                <a:gd name="T14" fmla="*/ 549 w 4516"/>
                <a:gd name="T15" fmla="*/ 2960 h 3947"/>
                <a:gd name="T16" fmla="*/ 37 w 4516"/>
                <a:gd name="T17" fmla="*/ 2074 h 3947"/>
                <a:gd name="T18" fmla="*/ 37 w 4516"/>
                <a:gd name="T19" fmla="*/ 1874 h 3947"/>
                <a:gd name="T20" fmla="*/ 549 w 4516"/>
                <a:gd name="T21" fmla="*/ 987 h 3947"/>
                <a:gd name="T22" fmla="*/ 1061 w 4516"/>
                <a:gd name="T23" fmla="*/ 100 h 3947"/>
                <a:gd name="T24" fmla="*/ 1234 w 4516"/>
                <a:gd name="T25" fmla="*/ 0 h 3947"/>
                <a:gd name="T26" fmla="*/ 2258 w 4516"/>
                <a:gd name="T27" fmla="*/ 0 h 3947"/>
                <a:gd name="T28" fmla="*/ 3282 w 4516"/>
                <a:gd name="T29" fmla="*/ 0 h 3947"/>
                <a:gd name="T30" fmla="*/ 3455 w 4516"/>
                <a:gd name="T31" fmla="*/ 100 h 3947"/>
                <a:gd name="T32" fmla="*/ 3967 w 4516"/>
                <a:gd name="T33" fmla="*/ 987 h 3947"/>
                <a:gd name="T34" fmla="*/ 4479 w 4516"/>
                <a:gd name="T35" fmla="*/ 1874 h 3947"/>
                <a:gd name="T36" fmla="*/ 4479 w 4516"/>
                <a:gd name="T37" fmla="*/ 2074 h 3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16" h="3947">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chemeClr val="bg1">
                    <a:lumMod val="82000"/>
                    <a:lumOff val="18000"/>
                  </a:schemeClr>
                </a:gs>
                <a:gs pos="47000">
                  <a:srgbClr val="F5F5F5"/>
                </a:gs>
                <a:gs pos="100000">
                  <a:schemeClr val="bg1">
                    <a:lumMod val="95000"/>
                    <a:lumOff val="5000"/>
                  </a:schemeClr>
                </a:gs>
              </a:gsLst>
              <a:lin ang="18900000" scaled="0"/>
            </a:gradFill>
            <a:ln w="7938" cap="flat">
              <a:noFill/>
              <a:prstDash val="solid"/>
              <a:miter lim="800000"/>
            </a:ln>
            <a:effectLst/>
          </p:spPr>
          <p:txBody>
            <a:bodyPr vert="horz" wrap="square" lIns="121920" tIns="60960" rIns="121920" bIns="60960" numCol="1" anchor="t" anchorCtr="0" compatLnSpc="1"/>
            <a:lstStyle/>
            <a:p>
              <a:endParaRPr lang="zh-CN" altLang="en-US" sz="100">
                <a:latin typeface="+mj-ea"/>
                <a:ea typeface="+mj-ea"/>
              </a:endParaRPr>
            </a:p>
          </p:txBody>
        </p:sp>
        <p:sp>
          <p:nvSpPr>
            <p:cNvPr id="15" name="Freeform 7"/>
            <p:cNvSpPr/>
            <p:nvPr/>
          </p:nvSpPr>
          <p:spPr bwMode="auto">
            <a:xfrm>
              <a:off x="930322" y="1349470"/>
              <a:ext cx="1003189" cy="705592"/>
            </a:xfrm>
            <a:custGeom>
              <a:avLst/>
              <a:gdLst>
                <a:gd name="T0" fmla="*/ 3404 w 3431"/>
                <a:gd name="T1" fmla="*/ 1576 h 2999"/>
                <a:gd name="T2" fmla="*/ 3015 w 3431"/>
                <a:gd name="T3" fmla="*/ 2249 h 2999"/>
                <a:gd name="T4" fmla="*/ 2625 w 3431"/>
                <a:gd name="T5" fmla="*/ 2923 h 2999"/>
                <a:gd name="T6" fmla="*/ 2494 w 3431"/>
                <a:gd name="T7" fmla="*/ 2999 h 2999"/>
                <a:gd name="T8" fmla="*/ 1716 w 3431"/>
                <a:gd name="T9" fmla="*/ 2999 h 2999"/>
                <a:gd name="T10" fmla="*/ 938 w 3431"/>
                <a:gd name="T11" fmla="*/ 2999 h 2999"/>
                <a:gd name="T12" fmla="*/ 806 w 3431"/>
                <a:gd name="T13" fmla="*/ 2923 h 2999"/>
                <a:gd name="T14" fmla="*/ 417 w 3431"/>
                <a:gd name="T15" fmla="*/ 2249 h 2999"/>
                <a:gd name="T16" fmla="*/ 28 w 3431"/>
                <a:gd name="T17" fmla="*/ 1576 h 2999"/>
                <a:gd name="T18" fmla="*/ 28 w 3431"/>
                <a:gd name="T19" fmla="*/ 1424 h 2999"/>
                <a:gd name="T20" fmla="*/ 417 w 3431"/>
                <a:gd name="T21" fmla="*/ 750 h 2999"/>
                <a:gd name="T22" fmla="*/ 806 w 3431"/>
                <a:gd name="T23" fmla="*/ 76 h 2999"/>
                <a:gd name="T24" fmla="*/ 938 w 3431"/>
                <a:gd name="T25" fmla="*/ 0 h 2999"/>
                <a:gd name="T26" fmla="*/ 1716 w 3431"/>
                <a:gd name="T27" fmla="*/ 0 h 2999"/>
                <a:gd name="T28" fmla="*/ 2494 w 3431"/>
                <a:gd name="T29" fmla="*/ 0 h 2999"/>
                <a:gd name="T30" fmla="*/ 2625 w 3431"/>
                <a:gd name="T31" fmla="*/ 76 h 2999"/>
                <a:gd name="T32" fmla="*/ 3015 w 3431"/>
                <a:gd name="T33" fmla="*/ 750 h 2999"/>
                <a:gd name="T34" fmla="*/ 3404 w 3431"/>
                <a:gd name="T35" fmla="*/ 1424 h 2999"/>
                <a:gd name="T36" fmla="*/ 3404 w 3431"/>
                <a:gd name="T37" fmla="*/ 1576 h 29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431" h="2999">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1"/>
            </a:solidFill>
            <a:ln w="7938" cap="flat">
              <a:noFill/>
              <a:prstDash val="solid"/>
              <a:miter lim="800000"/>
            </a:ln>
            <a:effectLst/>
          </p:spPr>
          <p:txBody>
            <a:bodyPr vert="horz" wrap="square" lIns="121920" tIns="60960" rIns="121920" bIns="60960" numCol="1" anchor="t" anchorCtr="0" compatLnSpc="1"/>
            <a:lstStyle/>
            <a:p>
              <a:endParaRPr lang="zh-CN" altLang="en-US" sz="100">
                <a:latin typeface="+mj-ea"/>
                <a:ea typeface="+mj-ea"/>
              </a:endParaRPr>
            </a:p>
          </p:txBody>
        </p:sp>
        <p:sp>
          <p:nvSpPr>
            <p:cNvPr id="18" name="TextBox 17"/>
            <p:cNvSpPr txBox="1"/>
            <p:nvPr/>
          </p:nvSpPr>
          <p:spPr>
            <a:xfrm>
              <a:off x="1146385" y="1485551"/>
              <a:ext cx="654742" cy="406536"/>
            </a:xfrm>
            <a:prstGeom prst="rect">
              <a:avLst/>
            </a:prstGeom>
            <a:noFill/>
          </p:spPr>
          <p:txBody>
            <a:bodyPr wrap="square" rtlCol="0">
              <a:spAutoFit/>
            </a:bodyPr>
            <a:lstStyle/>
            <a:p>
              <a:r>
                <a:rPr lang="en-US" altLang="zh-CN" sz="2400" dirty="0">
                  <a:solidFill>
                    <a:schemeClr val="bg1"/>
                  </a:solidFill>
                  <a:latin typeface="+mj-ea"/>
                  <a:ea typeface="+mj-ea"/>
                </a:rPr>
                <a:t>01</a:t>
              </a:r>
              <a:endParaRPr lang="zh-CN" altLang="en-US" sz="2400" dirty="0">
                <a:solidFill>
                  <a:schemeClr val="bg1"/>
                </a:solidFill>
                <a:latin typeface="+mj-ea"/>
                <a:ea typeface="+mj-ea"/>
              </a:endParaRPr>
            </a:p>
          </p:txBody>
        </p:sp>
      </p:grpSp>
      <mc:AlternateContent xmlns:mc="http://schemas.openxmlformats.org/markup-compatibility/2006">
        <mc:Choice xmlns:a14="http://schemas.microsoft.com/office/drawing/2010/main" Requires="a14">
          <p:sp>
            <p:nvSpPr>
              <p:cNvPr id="2" name="TextBox 1"/>
              <p:cNvSpPr txBox="1"/>
              <p:nvPr/>
            </p:nvSpPr>
            <p:spPr>
              <a:xfrm>
                <a:off x="2192945" y="2579753"/>
                <a:ext cx="6741195" cy="598819"/>
              </a:xfrm>
              <a:prstGeom prst="rect">
                <a:avLst/>
              </a:prstGeom>
              <a:noFill/>
            </p:spPr>
            <p:txBody>
              <a:bodyPr wrap="none" lIns="36000" tIns="46800" rIns="36000" bIns="46800" rtlCol="0">
                <a:spAutoFit/>
              </a:bodyPr>
              <a:lstStyle/>
              <a:p>
                <a:pPr>
                  <a:lnSpc>
                    <a:spcPct val="125000"/>
                  </a:lnSpc>
                </a:pPr>
                <a:r>
                  <a:rPr lang="zh-CN" altLang="en-US" sz="2600" b="1" dirty="0" smtClean="0">
                    <a:solidFill>
                      <a:schemeClr val="tx1"/>
                    </a:solidFill>
                    <a:latin typeface="微软雅黑" panose="020B0503020204020204" pitchFamily="34" charset="-122"/>
                    <a:ea typeface="微软雅黑" panose="020B0503020204020204" pitchFamily="34" charset="-122"/>
                  </a:rPr>
                  <a:t>变动</a:t>
                </a:r>
                <a14:m>
                  <m:oMath xmlns:m="http://schemas.openxmlformats.org/officeDocument/2006/math">
                    <m:r>
                      <a:rPr lang="zh-CN" altLang="en-US" sz="2600" b="1">
                        <a:latin typeface="Cambria Math" panose="02040503050406030204"/>
                        <a:ea typeface="微软雅黑" panose="020B0503020204020204" pitchFamily="34" charset="-122"/>
                      </a:rPr>
                      <m:t>项目是随销售收入成正比例变动的项目。</m:t>
                    </m:r>
                  </m:oMath>
                </a14:m>
                <a:endParaRPr lang="zh-CN" altLang="en-US" sz="2600" b="1" dirty="0">
                  <a:latin typeface="微软雅黑" panose="020B0503020204020204" pitchFamily="34" charset="-122"/>
                  <a:ea typeface="微软雅黑" panose="020B0503020204020204" pitchFamily="34" charset="-122"/>
                </a:endParaRPr>
              </a:p>
            </p:txBody>
          </p:sp>
        </mc:Choice>
        <mc:Fallback>
          <p:sp>
            <p:nvSpPr>
              <p:cNvPr id="2" name="TextBox 1"/>
              <p:cNvSpPr txBox="1">
                <a:spLocks noRot="1" noChangeAspect="1" noMove="1" noResize="1" noEditPoints="1" noAdjustHandles="1" noChangeArrowheads="1" noChangeShapeType="1" noTextEdit="1"/>
              </p:cNvSpPr>
              <p:nvPr/>
            </p:nvSpPr>
            <p:spPr>
              <a:xfrm>
                <a:off x="2192945" y="2579753"/>
                <a:ext cx="6741195" cy="598819"/>
              </a:xfrm>
              <a:prstGeom prst="rect">
                <a:avLst/>
              </a:prstGeom>
              <a:blipFill rotWithShape="1">
                <a:blip r:embed="rId1"/>
                <a:stretch>
                  <a:fillRect l="-4" t="-64" r="-1352" b="-20718"/>
                </a:stretch>
              </a:blipFill>
            </p:spPr>
            <p:txBody>
              <a:bodyPr/>
              <a:lstStyle/>
              <a:p>
                <a:r>
                  <a:rPr lang="zh-CN" altLang="en-US">
                    <a:noFill/>
                  </a:rPr>
                  <a:t> </a:t>
                </a:r>
              </a:p>
            </p:txBody>
          </p:sp>
        </mc:Fallback>
      </mc:AlternateContent>
      <p:sp>
        <p:nvSpPr>
          <p:cNvPr id="19" name="矩形 18"/>
          <p:cNvSpPr/>
          <p:nvPr/>
        </p:nvSpPr>
        <p:spPr>
          <a:xfrm>
            <a:off x="1" y="6154738"/>
            <a:ext cx="12192000" cy="70326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1" name="Line 6"/>
          <p:cNvSpPr>
            <a:spLocks noChangeShapeType="1"/>
          </p:cNvSpPr>
          <p:nvPr/>
        </p:nvSpPr>
        <p:spPr bwMode="auto">
          <a:xfrm>
            <a:off x="1" y="499624"/>
            <a:ext cx="3452648"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22" name="Line 7"/>
          <p:cNvSpPr>
            <a:spLocks noChangeShapeType="1"/>
          </p:cNvSpPr>
          <p:nvPr/>
        </p:nvSpPr>
        <p:spPr bwMode="auto">
          <a:xfrm>
            <a:off x="9301655" y="478977"/>
            <a:ext cx="2890345"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mc:AlternateContent xmlns:mc="http://schemas.openxmlformats.org/markup-compatibility/2006">
        <mc:Choice xmlns:a14="http://schemas.microsoft.com/office/drawing/2010/main" Requires="a14">
          <p:sp>
            <p:nvSpPr>
              <p:cNvPr id="23" name="TextBox 22"/>
              <p:cNvSpPr txBox="1"/>
              <p:nvPr/>
            </p:nvSpPr>
            <p:spPr>
              <a:xfrm>
                <a:off x="1431915" y="3413058"/>
                <a:ext cx="7895357" cy="551049"/>
              </a:xfrm>
              <a:prstGeom prst="rect">
                <a:avLst/>
              </a:prstGeom>
              <a:noFill/>
            </p:spPr>
            <p:txBody>
              <a:bodyPr wrap="none" lIns="36000" tIns="46800" rIns="36000" bIns="46800" rtlCol="0">
                <a:spAutoFit/>
              </a:bodyPr>
              <a:lstStyle/>
              <a:p>
                <a:pPr>
                  <a:lnSpc>
                    <a:spcPct val="125000"/>
                  </a:lnSpc>
                </a:pPr>
                <a:r>
                  <a:rPr lang="zh-CN" altLang="en-US" sz="2600" b="1" dirty="0" smtClean="0">
                    <a:solidFill>
                      <a:schemeClr val="tx1"/>
                    </a:solidFill>
                    <a:latin typeface="微软雅黑" panose="020B0503020204020204" pitchFamily="34" charset="-122"/>
                    <a:ea typeface="微软雅黑" panose="020B0503020204020204" pitchFamily="34" charset="-122"/>
                  </a:rPr>
                  <a:t>增加的变动</a:t>
                </a:r>
                <a14:m>
                  <m:oMath xmlns:m="http://schemas.openxmlformats.org/officeDocument/2006/math">
                    <m:r>
                      <a:rPr lang="zh-CN" altLang="en-US" sz="2600" b="1" i="1">
                        <a:latin typeface="Cambria Math" panose="02040503050406030204"/>
                        <a:ea typeface="微软雅黑" panose="020B0503020204020204" pitchFamily="34" charset="-122"/>
                      </a:rPr>
                      <m:t>项目</m:t>
                    </m:r>
                    <m:r>
                      <a:rPr lang="en-US" altLang="zh-CN" sz="2600" b="1" i="1" smtClean="0">
                        <a:latin typeface="Cambria Math" panose="02040503050406030204"/>
                        <a:ea typeface="微软雅黑" panose="020B0503020204020204" pitchFamily="34" charset="-122"/>
                      </a:rPr>
                      <m:t>=</m:t>
                    </m:r>
                    <m:r>
                      <a:rPr lang="zh-CN" altLang="en-US" sz="2600" b="1" i="1">
                        <a:latin typeface="Cambria Math" panose="02040503050406030204"/>
                        <a:ea typeface="微软雅黑" panose="020B0503020204020204" pitchFamily="34" charset="-122"/>
                      </a:rPr>
                      <m:t>基</m:t>
                    </m:r>
                    <m:r>
                      <a:rPr lang="zh-CN" altLang="en-US" sz="2600" b="1" i="1" smtClean="0">
                        <a:latin typeface="Cambria Math" panose="02040503050406030204"/>
                        <a:ea typeface="微软雅黑" panose="020B0503020204020204" pitchFamily="34" charset="-122"/>
                      </a:rPr>
                      <m:t>期的</m:t>
                    </m:r>
                    <m:r>
                      <a:rPr lang="zh-CN" altLang="en-US" sz="2600" b="1" i="1">
                        <a:latin typeface="Cambria Math" panose="02040503050406030204"/>
                        <a:ea typeface="微软雅黑" panose="020B0503020204020204" pitchFamily="34" charset="-122"/>
                      </a:rPr>
                      <m:t>变动</m:t>
                    </m:r>
                    <m:r>
                      <a:rPr lang="zh-CN" altLang="en-US" sz="2600" b="1" i="1" smtClean="0">
                        <a:latin typeface="Cambria Math" panose="02040503050406030204"/>
                        <a:ea typeface="微软雅黑" panose="020B0503020204020204" pitchFamily="34" charset="-122"/>
                      </a:rPr>
                      <m:t>项目</m:t>
                    </m:r>
                    <m:r>
                      <a:rPr lang="en-US" altLang="zh-CN" sz="2600" b="1" i="1" smtClean="0">
                        <a:latin typeface="Cambria Math" panose="02040503050406030204"/>
                        <a:ea typeface="微软雅黑" panose="020B0503020204020204" pitchFamily="34" charset="-122"/>
                      </a:rPr>
                      <m:t>×</m:t>
                    </m:r>
                    <m:r>
                      <a:rPr lang="zh-CN" altLang="en-US" sz="2600" b="1" i="1">
                        <a:latin typeface="Cambria Math" panose="02040503050406030204"/>
                        <a:ea typeface="微软雅黑" panose="020B0503020204020204" pitchFamily="34" charset="-122"/>
                      </a:rPr>
                      <m:t>销售</m:t>
                    </m:r>
                    <m:r>
                      <a:rPr lang="zh-CN" altLang="en-US" sz="2600" b="1" i="1" smtClean="0">
                        <a:latin typeface="Cambria Math" panose="02040503050406030204"/>
                        <a:ea typeface="微软雅黑" panose="020B0503020204020204" pitchFamily="34" charset="-122"/>
                      </a:rPr>
                      <m:t>收入</m:t>
                    </m:r>
                    <m:r>
                      <a:rPr lang="zh-CN" altLang="en-US" sz="2600" b="1" i="1">
                        <a:latin typeface="Cambria Math" panose="02040503050406030204"/>
                        <a:ea typeface="微软雅黑" panose="020B0503020204020204" pitchFamily="34" charset="-122"/>
                      </a:rPr>
                      <m:t>增长</m:t>
                    </m:r>
                    <m:r>
                      <a:rPr lang="zh-CN" altLang="en-US" sz="2600" b="1" i="1" smtClean="0">
                        <a:latin typeface="Cambria Math" panose="02040503050406030204"/>
                        <a:ea typeface="微软雅黑" panose="020B0503020204020204" pitchFamily="34" charset="-122"/>
                      </a:rPr>
                      <m:t>率</m:t>
                    </m:r>
                  </m:oMath>
                </a14:m>
                <a:endParaRPr lang="zh-CN" altLang="en-US" sz="2600" b="1" dirty="0">
                  <a:solidFill>
                    <a:schemeClr val="tx1"/>
                  </a:solidFill>
                  <a:latin typeface="微软雅黑" panose="020B0503020204020204" pitchFamily="34" charset="-122"/>
                  <a:ea typeface="微软雅黑" panose="020B0503020204020204" pitchFamily="34" charset="-122"/>
                </a:endParaRPr>
              </a:p>
            </p:txBody>
          </p:sp>
        </mc:Choice>
        <mc:Fallback>
          <p:sp>
            <p:nvSpPr>
              <p:cNvPr id="23" name="TextBox 22"/>
              <p:cNvSpPr txBox="1">
                <a:spLocks noRot="1" noChangeAspect="1" noMove="1" noResize="1" noEditPoints="1" noAdjustHandles="1" noChangeArrowheads="1" noChangeShapeType="1" noTextEdit="1"/>
              </p:cNvSpPr>
              <p:nvPr/>
            </p:nvSpPr>
            <p:spPr>
              <a:xfrm>
                <a:off x="1431915" y="3413058"/>
                <a:ext cx="7895357" cy="551049"/>
              </a:xfrm>
              <a:prstGeom prst="rect">
                <a:avLst/>
              </a:prstGeom>
              <a:blipFill rotWithShape="1">
                <a:blip r:embed="rId2"/>
                <a:stretch>
                  <a:fillRect l="-8" t="-103" r="-1033" b="-31149"/>
                </a:stretch>
              </a:blipFill>
            </p:spPr>
            <p:txBody>
              <a:bodyPr/>
              <a:lstStyle/>
              <a:p>
                <a:r>
                  <a:rPr lang="zh-CN" altLang="en-US">
                    <a:noFill/>
                  </a:rPr>
                  <a:t> </a:t>
                </a:r>
              </a:p>
            </p:txBody>
          </p:sp>
        </mc:Fallback>
      </mc:AlternateContent>
      <p:sp>
        <p:nvSpPr>
          <p:cNvPr id="24" name="矩形 23"/>
          <p:cNvSpPr>
            <a:spLocks noChangeArrowheads="1"/>
          </p:cNvSpPr>
          <p:nvPr/>
        </p:nvSpPr>
        <p:spPr bwMode="auto">
          <a:xfrm>
            <a:off x="1431915" y="4200036"/>
            <a:ext cx="8340397" cy="646331"/>
          </a:xfrm>
          <a:prstGeom prst="rect">
            <a:avLst/>
          </a:prstGeom>
          <a:noFill/>
          <a:ln w="9525">
            <a:noFill/>
            <a:miter lim="800000"/>
          </a:ln>
        </p:spPr>
        <p:txBody>
          <a:bodyPr wrap="square">
            <a:spAutoFit/>
          </a:bodyPr>
          <a:lstStyle/>
          <a:p>
            <a:pPr eaLnBrk="0" hangingPunct="0">
              <a:lnSpc>
                <a:spcPct val="150000"/>
              </a:lnSpc>
            </a:pPr>
            <a:r>
              <a:rPr lang="zh-CN" altLang="zh-CN" sz="2400" dirty="0">
                <a:latin typeface="微软雅黑" panose="020B0503020204020204" pitchFamily="34" charset="-122"/>
                <a:ea typeface="微软雅黑" panose="020B0503020204020204" pitchFamily="34" charset="-122"/>
                <a:cs typeface="Times New Roman" panose="02020603050405020304" pitchFamily="18" charset="0"/>
              </a:rPr>
              <a:t>增加的变动</a:t>
            </a:r>
            <a:r>
              <a:rPr lang="zh-CN" altLang="zh-CN" sz="2400" dirty="0" smtClean="0">
                <a:latin typeface="微软雅黑" panose="020B0503020204020204" pitchFamily="34" charset="-122"/>
                <a:ea typeface="微软雅黑" panose="020B0503020204020204" pitchFamily="34" charset="-122"/>
                <a:cs typeface="Times New Roman" panose="02020603050405020304" pitchFamily="18" charset="0"/>
              </a:rPr>
              <a:t>资产</a:t>
            </a:r>
            <a:r>
              <a:rPr lang="zh-CN" altLang="zh-CN" sz="2200" dirty="0" smtClean="0">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2400" i="1" dirty="0" smtClean="0">
                <a:latin typeface="微软雅黑" panose="020B0503020204020204" pitchFamily="34" charset="-122"/>
                <a:ea typeface="微软雅黑" panose="020B0503020204020204" pitchFamily="34" charset="-122"/>
              </a:rPr>
              <a:t> </a:t>
            </a:r>
            <a:r>
              <a:rPr lang="zh-CN" altLang="en-US" sz="2400" i="1" dirty="0" smtClean="0">
                <a:latin typeface="微软雅黑" panose="020B0503020204020204" pitchFamily="34" charset="-122"/>
                <a:ea typeface="微软雅黑" panose="020B0503020204020204" pitchFamily="34" charset="-122"/>
              </a:rPr>
              <a:t>基期变动资产</a:t>
            </a:r>
            <a:r>
              <a:rPr lang="en-US" altLang="zh-CN" sz="2400" i="1" dirty="0" smtClean="0">
                <a:latin typeface="微软雅黑" panose="020B0503020204020204" pitchFamily="34" charset="-122"/>
                <a:ea typeface="微软雅黑" panose="020B0503020204020204" pitchFamily="34" charset="-122"/>
              </a:rPr>
              <a:t>×</a:t>
            </a:r>
            <a:r>
              <a:rPr lang="zh-CN" altLang="en-US" sz="2400" i="1" dirty="0" smtClean="0">
                <a:latin typeface="微软雅黑" panose="020B0503020204020204" pitchFamily="34" charset="-122"/>
                <a:ea typeface="微软雅黑" panose="020B0503020204020204" pitchFamily="34" charset="-122"/>
              </a:rPr>
              <a:t>销售收入增长率</a:t>
            </a:r>
            <a:endParaRPr lang="en-US" altLang="zh-CN" sz="2200"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5" name="矩形 24"/>
          <p:cNvSpPr>
            <a:spLocks noChangeArrowheads="1"/>
          </p:cNvSpPr>
          <p:nvPr/>
        </p:nvSpPr>
        <p:spPr bwMode="auto">
          <a:xfrm>
            <a:off x="1431915" y="4959673"/>
            <a:ext cx="6886822" cy="461665"/>
          </a:xfrm>
          <a:prstGeom prst="rect">
            <a:avLst/>
          </a:prstGeom>
          <a:noFill/>
          <a:ln w="9525">
            <a:noFill/>
            <a:miter lim="800000"/>
          </a:ln>
        </p:spPr>
        <p:txBody>
          <a:bodyPr wrap="none">
            <a:spAutoFit/>
          </a:bodyPr>
          <a:lstStyle/>
          <a:p>
            <a:r>
              <a:rPr lang="zh-CN" altLang="zh-CN" sz="2400" dirty="0" smtClean="0">
                <a:latin typeface="微软雅黑" panose="020B0503020204020204" pitchFamily="34" charset="-122"/>
                <a:ea typeface="微软雅黑" panose="020B0503020204020204" pitchFamily="34" charset="-122"/>
                <a:cs typeface="Times New Roman" panose="02020603050405020304" pitchFamily="18" charset="0"/>
              </a:rPr>
              <a:t>增加的</a:t>
            </a:r>
            <a:r>
              <a:rPr lang="zh-CN" altLang="en-US" sz="2400" dirty="0" smtClean="0">
                <a:latin typeface="微软雅黑" panose="020B0503020204020204" pitchFamily="34" charset="-122"/>
                <a:ea typeface="微软雅黑" panose="020B0503020204020204" pitchFamily="34" charset="-122"/>
                <a:cs typeface="Times New Roman" panose="02020603050405020304" pitchFamily="18" charset="0"/>
              </a:rPr>
              <a:t>变动</a:t>
            </a:r>
            <a:r>
              <a:rPr lang="zh-CN" altLang="zh-CN" sz="2400" dirty="0" smtClean="0">
                <a:latin typeface="微软雅黑" panose="020B0503020204020204" pitchFamily="34" charset="-122"/>
                <a:ea typeface="微软雅黑" panose="020B0503020204020204" pitchFamily="34" charset="-122"/>
                <a:cs typeface="Times New Roman" panose="02020603050405020304" pitchFamily="18" charset="0"/>
              </a:rPr>
              <a:t>负债=</a:t>
            </a:r>
            <a:r>
              <a:rPr lang="en-US" altLang="zh-CN" sz="2400" i="1" dirty="0">
                <a:latin typeface="微软雅黑" panose="020B0503020204020204" pitchFamily="34" charset="-122"/>
                <a:ea typeface="微软雅黑" panose="020B0503020204020204" pitchFamily="34" charset="-122"/>
              </a:rPr>
              <a:t> </a:t>
            </a:r>
            <a:r>
              <a:rPr lang="zh-CN" altLang="en-US" sz="2400" i="1" dirty="0" smtClean="0">
                <a:latin typeface="微软雅黑" panose="020B0503020204020204" pitchFamily="34" charset="-122"/>
                <a:ea typeface="微软雅黑" panose="020B0503020204020204" pitchFamily="34" charset="-122"/>
              </a:rPr>
              <a:t>基期变动负债</a:t>
            </a:r>
            <a:r>
              <a:rPr lang="en-US" altLang="zh-CN" sz="2400" i="1" dirty="0" smtClean="0">
                <a:latin typeface="微软雅黑" panose="020B0503020204020204" pitchFamily="34" charset="-122"/>
                <a:ea typeface="微软雅黑" panose="020B0503020204020204" pitchFamily="34" charset="-122"/>
              </a:rPr>
              <a:t>×</a:t>
            </a:r>
            <a:r>
              <a:rPr lang="zh-CN" altLang="en-US" sz="2400" i="1" dirty="0" smtClean="0">
                <a:latin typeface="微软雅黑" panose="020B0503020204020204" pitchFamily="34" charset="-122"/>
                <a:ea typeface="微软雅黑" panose="020B0503020204020204" pitchFamily="34" charset="-122"/>
              </a:rPr>
              <a:t>销售收入增长率</a:t>
            </a:r>
            <a:endParaRPr lang="zh-CN" altLang="en-US" sz="2400" dirty="0">
              <a:latin typeface="Lato" panose="020F0502020204030203"/>
              <a:ea typeface="微软雅黑" panose="020B0503020204020204" pitchFamily="34" charset="-122"/>
              <a:cs typeface="Times New Roman" panose="02020603050405020304" pitchFamily="18" charset="0"/>
            </a:endParaRPr>
          </a:p>
        </p:txBody>
      </p:sp>
      <p:sp>
        <p:nvSpPr>
          <p:cNvPr id="17" name="Text Box 4"/>
          <p:cNvSpPr txBox="1">
            <a:spLocks noChangeArrowheads="1"/>
          </p:cNvSpPr>
          <p:nvPr/>
        </p:nvSpPr>
        <p:spPr bwMode="auto">
          <a:xfrm>
            <a:off x="788276" y="341371"/>
            <a:ext cx="10965514" cy="492449"/>
          </a:xfrm>
          <a:prstGeom prst="rect">
            <a:avLst/>
          </a:prstGeom>
          <a:noFill/>
          <a:ln>
            <a:noFill/>
          </a:ln>
          <a:effec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auto" hangingPunct="1">
              <a:spcBef>
                <a:spcPts val="0"/>
              </a:spcBef>
              <a:spcAft>
                <a:spcPts val="0"/>
              </a:spcAft>
              <a:defRPr/>
            </a:pPr>
            <a:r>
              <a:rPr lang="en-US" altLang="zh-CN" sz="2400" dirty="0">
                <a:latin typeface="微软雅黑" panose="020B0503020204020204" pitchFamily="34" charset="-122"/>
                <a:ea typeface="微软雅黑" panose="020B0503020204020204" pitchFamily="34" charset="-122"/>
              </a:rPr>
              <a:t>1.</a:t>
            </a:r>
            <a:r>
              <a:rPr lang="zh-CN" altLang="en-US" sz="2400" dirty="0">
                <a:latin typeface="微软雅黑" panose="020B0503020204020204" pitchFamily="34" charset="-122"/>
                <a:ea typeface="微软雅黑" panose="020B0503020204020204" pitchFamily="34" charset="-122"/>
              </a:rPr>
              <a:t>确定变动资产和变动负债项目及这些项目的基期金额占基期销售收入的百分比</a:t>
            </a:r>
            <a:endParaRPr lang="zh-CN" altLang="zh-CN" sz="2400" dirty="0">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ppt_x</p:attrName>
                                        </p:attrNameLst>
                                      </p:cBhvr>
                                      <p:tavLst>
                                        <p:tav tm="0">
                                          <p:val>
                                            <p:strVal val="#ppt_x-.2"/>
                                          </p:val>
                                        </p:tav>
                                        <p:tav tm="100000">
                                          <p:val>
                                            <p:strVal val="#ppt_x"/>
                                          </p:val>
                                        </p:tav>
                                      </p:tavLst>
                                    </p:anim>
                                    <p:anim calcmode="lin" valueType="num">
                                      <p:cBhvr>
                                        <p:cTn id="8" dur="5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9" dur="500"/>
                                        <p:tgtEl>
                                          <p:spTgt spid="13"/>
                                        </p:tgtEl>
                                      </p:cBhvr>
                                    </p:animEffect>
                                  </p:childTnLst>
                                </p:cTn>
                              </p:par>
                            </p:childTnLst>
                          </p:cTn>
                        </p:par>
                        <p:par>
                          <p:cTn id="10" fill="hold">
                            <p:stCondLst>
                              <p:cond delay="500"/>
                            </p:stCondLst>
                            <p:childTnLst>
                              <p:par>
                                <p:cTn id="11" presetID="3" presetClass="entr" presetSubtype="10" fill="hold" grpId="1" nodeType="after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linds(horizontal)">
                                      <p:cBhvr>
                                        <p:cTn id="13" dur="500"/>
                                        <p:tgtEl>
                                          <p:spTgt spid="9"/>
                                        </p:tgtEl>
                                      </p:cBhvr>
                                    </p:animEffect>
                                  </p:childTnLst>
                                </p:cTn>
                              </p:par>
                              <p:par>
                                <p:cTn id="14" presetID="34" presetClass="entr" presetSubtype="0" fill="hold" grpId="0" nodeType="withEffect">
                                  <p:stCondLst>
                                    <p:cond delay="0"/>
                                  </p:stCondLst>
                                  <p:childTnLst>
                                    <p:set>
                                      <p:cBhvr>
                                        <p:cTn id="15" dur="1" fill="hold">
                                          <p:stCondLst>
                                            <p:cond delay="0"/>
                                          </p:stCondLst>
                                        </p:cTn>
                                        <p:tgtEl>
                                          <p:spTgt spid="24"/>
                                        </p:tgtEl>
                                        <p:attrNameLst>
                                          <p:attrName>style.visibility</p:attrName>
                                        </p:attrNameLst>
                                      </p:cBhvr>
                                      <p:to>
                                        <p:strVal val="visible"/>
                                      </p:to>
                                    </p:set>
                                    <p:anim from="(-#ppt_w/2)" to="(#ppt_x)" calcmode="lin" valueType="num">
                                      <p:cBhvr>
                                        <p:cTn id="16" dur="600" fill="hold">
                                          <p:stCondLst>
                                            <p:cond delay="0"/>
                                          </p:stCondLst>
                                        </p:cTn>
                                        <p:tgtEl>
                                          <p:spTgt spid="24"/>
                                        </p:tgtEl>
                                        <p:attrNameLst>
                                          <p:attrName>ppt_x</p:attrName>
                                        </p:attrNameLst>
                                      </p:cBhvr>
                                    </p:anim>
                                    <p:anim from="0" to="-1.0" calcmode="lin" valueType="num">
                                      <p:cBhvr>
                                        <p:cTn id="17" dur="200" decel="50000" autoRev="1" fill="hold">
                                          <p:stCondLst>
                                            <p:cond delay="600"/>
                                          </p:stCondLst>
                                        </p:cTn>
                                        <p:tgtEl>
                                          <p:spTgt spid="24"/>
                                        </p:tgtEl>
                                        <p:attrNameLst>
                                          <p:attrName>xshear</p:attrName>
                                        </p:attrNameLst>
                                      </p:cBhvr>
                                    </p:anim>
                                    <p:animScale>
                                      <p:cBhvr>
                                        <p:cTn id="18" dur="200" decel="100000" autoRev="1" fill="hold">
                                          <p:stCondLst>
                                            <p:cond delay="600"/>
                                          </p:stCondLst>
                                        </p:cTn>
                                        <p:tgtEl>
                                          <p:spTgt spid="24"/>
                                        </p:tgtEl>
                                      </p:cBhvr>
                                      <p:from x="100000" y="100000"/>
                                      <p:to x="80000" y="100000"/>
                                    </p:animScale>
                                    <p:anim by="(#ppt_h/3+#ppt_w*0.1)" calcmode="lin" valueType="num">
                                      <p:cBhvr additive="sum">
                                        <p:cTn id="19" dur="200" decel="100000" autoRev="1" fill="hold">
                                          <p:stCondLst>
                                            <p:cond delay="600"/>
                                          </p:stCondLst>
                                        </p:cTn>
                                        <p:tgtEl>
                                          <p:spTgt spid="24"/>
                                        </p:tgtEl>
                                        <p:attrNameLst>
                                          <p:attrName>ppt_x</p:attrName>
                                        </p:attrNameLst>
                                      </p:cBhvr>
                                    </p:anim>
                                  </p:childTnLst>
                                </p:cTn>
                              </p:par>
                              <p:par>
                                <p:cTn id="20" presetID="34" presetClass="entr" presetSubtype="0" fill="hold" grpId="0" nodeType="withEffect">
                                  <p:stCondLst>
                                    <p:cond delay="0"/>
                                  </p:stCondLst>
                                  <p:childTnLst>
                                    <p:set>
                                      <p:cBhvr>
                                        <p:cTn id="21" dur="1" fill="hold">
                                          <p:stCondLst>
                                            <p:cond delay="0"/>
                                          </p:stCondLst>
                                        </p:cTn>
                                        <p:tgtEl>
                                          <p:spTgt spid="25"/>
                                        </p:tgtEl>
                                        <p:attrNameLst>
                                          <p:attrName>style.visibility</p:attrName>
                                        </p:attrNameLst>
                                      </p:cBhvr>
                                      <p:to>
                                        <p:strVal val="visible"/>
                                      </p:to>
                                    </p:set>
                                    <p:anim from="(-#ppt_w/2)" to="(#ppt_x)" calcmode="lin" valueType="num">
                                      <p:cBhvr>
                                        <p:cTn id="22" dur="600" fill="hold">
                                          <p:stCondLst>
                                            <p:cond delay="0"/>
                                          </p:stCondLst>
                                        </p:cTn>
                                        <p:tgtEl>
                                          <p:spTgt spid="25"/>
                                        </p:tgtEl>
                                        <p:attrNameLst>
                                          <p:attrName>ppt_x</p:attrName>
                                        </p:attrNameLst>
                                      </p:cBhvr>
                                    </p:anim>
                                    <p:anim from="0" to="-1.0" calcmode="lin" valueType="num">
                                      <p:cBhvr>
                                        <p:cTn id="23" dur="200" decel="50000" autoRev="1" fill="hold">
                                          <p:stCondLst>
                                            <p:cond delay="600"/>
                                          </p:stCondLst>
                                        </p:cTn>
                                        <p:tgtEl>
                                          <p:spTgt spid="25"/>
                                        </p:tgtEl>
                                        <p:attrNameLst>
                                          <p:attrName>xshear</p:attrName>
                                        </p:attrNameLst>
                                      </p:cBhvr>
                                    </p:anim>
                                    <p:animScale>
                                      <p:cBhvr>
                                        <p:cTn id="24" dur="200" decel="100000" autoRev="1" fill="hold">
                                          <p:stCondLst>
                                            <p:cond delay="600"/>
                                          </p:stCondLst>
                                        </p:cTn>
                                        <p:tgtEl>
                                          <p:spTgt spid="25"/>
                                        </p:tgtEl>
                                      </p:cBhvr>
                                      <p:from x="100000" y="100000"/>
                                      <p:to x="80000" y="100000"/>
                                    </p:animScale>
                                    <p:anim by="(#ppt_h/3+#ppt_w*0.1)" calcmode="lin" valueType="num">
                                      <p:cBhvr additive="sum">
                                        <p:cTn id="25" dur="200" decel="100000" autoRev="1" fill="hold">
                                          <p:stCondLst>
                                            <p:cond delay="600"/>
                                          </p:stCondLst>
                                        </p:cTn>
                                        <p:tgtEl>
                                          <p:spTgt spid="25"/>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bldLvl="0" animBg="1"/>
      <p:bldP spid="9" grpId="2" animBg="1"/>
      <p:bldP spid="13" grpId="0"/>
      <p:bldP spid="24" grpId="0"/>
      <p:bldP spid="2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76A725A2-7986-4AA3-AB42-BB772B62D584}" type="slidenum">
              <a:rPr lang="en-US">
                <a:solidFill>
                  <a:schemeClr val="tx1"/>
                </a:solidFill>
              </a:rPr>
            </a:fld>
            <a:endParaRPr lang="en-US" dirty="0">
              <a:solidFill>
                <a:schemeClr val="tx1"/>
              </a:solidFill>
            </a:endParaRPr>
          </a:p>
        </p:txBody>
      </p:sp>
      <p:sp>
        <p:nvSpPr>
          <p:cNvPr id="13" name="矩形 12"/>
          <p:cNvSpPr>
            <a:spLocks noChangeArrowheads="1"/>
          </p:cNvSpPr>
          <p:nvPr/>
        </p:nvSpPr>
        <p:spPr bwMode="auto">
          <a:xfrm>
            <a:off x="7000055" y="2283926"/>
            <a:ext cx="1103312" cy="768350"/>
          </a:xfrm>
          <a:prstGeom prst="rect">
            <a:avLst/>
          </a:prstGeom>
          <a:noFill/>
          <a:ln w="9525">
            <a:noFill/>
            <a:miter lim="800000"/>
          </a:ln>
        </p:spPr>
        <p:txBody>
          <a:bodyPr>
            <a:spAutoFit/>
          </a:bodyPr>
          <a:lstStyle/>
          <a:p>
            <a:r>
              <a:rPr lang="en-US" altLang="zh-CN" sz="4400" b="1" dirty="0">
                <a:latin typeface="微软雅黑" panose="020B0503020204020204" pitchFamily="34" charset="-122"/>
                <a:ea typeface="微软雅黑" panose="020B0503020204020204" pitchFamily="34" charset="-122"/>
              </a:rPr>
              <a:t>+</a:t>
            </a:r>
            <a:endParaRPr lang="zh-CN" altLang="zh-CN" sz="4400" b="1" dirty="0">
              <a:latin typeface="微软雅黑" panose="020B0503020204020204" pitchFamily="34" charset="-122"/>
              <a:ea typeface="微软雅黑" panose="020B0503020204020204" pitchFamily="34" charset="-122"/>
            </a:endParaRPr>
          </a:p>
        </p:txBody>
      </p:sp>
      <p:sp>
        <p:nvSpPr>
          <p:cNvPr id="21" name="左大括号 20"/>
          <p:cNvSpPr/>
          <p:nvPr/>
        </p:nvSpPr>
        <p:spPr>
          <a:xfrm rot="16200000">
            <a:off x="7086601" y="1906920"/>
            <a:ext cx="252358" cy="3609975"/>
          </a:xfrm>
          <a:prstGeom prst="leftBrace">
            <a:avLst>
              <a:gd name="adj1" fmla="val 8333"/>
              <a:gd name="adj2" fmla="val 54000"/>
            </a:avLst>
          </a:prstGeom>
          <a:noFill/>
          <a:ln w="381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zh-CN" altLang="en-US"/>
          </a:p>
        </p:txBody>
      </p:sp>
      <p:sp>
        <p:nvSpPr>
          <p:cNvPr id="22" name="TextBox 21"/>
          <p:cNvSpPr txBox="1"/>
          <p:nvPr/>
        </p:nvSpPr>
        <p:spPr>
          <a:xfrm>
            <a:off x="6558730" y="4134951"/>
            <a:ext cx="1560512" cy="633412"/>
          </a:xfrm>
          <a:prstGeom prst="rect">
            <a:avLst/>
          </a:prstGeom>
          <a:noFill/>
          <a:ln>
            <a:solidFill>
              <a:schemeClr val="accent4">
                <a:lumMod val="75000"/>
              </a:schemeClr>
            </a:solidFill>
          </a:ln>
        </p:spPr>
        <p:txBody>
          <a:bodyPr lIns="36000" tIns="46800" rIns="36000" bIns="46800">
            <a:spAutoFit/>
          </a:bodyPr>
          <a:lstStyle/>
          <a:p>
            <a:pPr fontAlgn="auto">
              <a:lnSpc>
                <a:spcPct val="125000"/>
              </a:lnSpc>
              <a:spcBef>
                <a:spcPts val="0"/>
              </a:spcBef>
              <a:spcAft>
                <a:spcPts val="0"/>
              </a:spcAft>
              <a:defRPr/>
            </a:pPr>
            <a:r>
              <a:rPr lang="zh-CN" altLang="en-US" sz="2800" dirty="0">
                <a:latin typeface="微软雅黑" panose="020B0503020204020204" pitchFamily="34" charset="-122"/>
                <a:ea typeface="微软雅黑" panose="020B0503020204020204" pitchFamily="34" charset="-122"/>
              </a:rPr>
              <a:t>资金来源</a:t>
            </a:r>
            <a:endParaRPr lang="zh-CN" altLang="en-US" sz="2800" dirty="0">
              <a:latin typeface="微软雅黑" panose="020B0503020204020204" pitchFamily="34" charset="-122"/>
              <a:ea typeface="微软雅黑" panose="020B0503020204020204" pitchFamily="34" charset="-122"/>
            </a:endParaRPr>
          </a:p>
        </p:txBody>
      </p:sp>
      <p:sp>
        <p:nvSpPr>
          <p:cNvPr id="23" name="TextBox 22"/>
          <p:cNvSpPr txBox="1"/>
          <p:nvPr/>
        </p:nvSpPr>
        <p:spPr>
          <a:xfrm>
            <a:off x="1823217" y="4192101"/>
            <a:ext cx="1560513" cy="584200"/>
          </a:xfrm>
          <a:prstGeom prst="rect">
            <a:avLst/>
          </a:prstGeom>
          <a:noFill/>
          <a:ln>
            <a:solidFill>
              <a:schemeClr val="accent4">
                <a:lumMod val="75000"/>
              </a:schemeClr>
            </a:solidFill>
          </a:ln>
        </p:spPr>
        <p:txBody>
          <a:bodyPr lIns="36000" tIns="46800" rIns="36000" bIns="46800">
            <a:spAutoFit/>
          </a:bodyPr>
          <a:lstStyle/>
          <a:p>
            <a:pPr fontAlgn="auto">
              <a:lnSpc>
                <a:spcPct val="125000"/>
              </a:lnSpc>
              <a:spcBef>
                <a:spcPts val="0"/>
              </a:spcBef>
              <a:spcAft>
                <a:spcPts val="0"/>
              </a:spcAft>
              <a:defRPr/>
            </a:pPr>
            <a:r>
              <a:rPr lang="zh-CN" altLang="en-US" sz="2800" dirty="0">
                <a:latin typeface="微软雅黑" panose="020B0503020204020204" pitchFamily="34" charset="-122"/>
                <a:ea typeface="微软雅黑" panose="020B0503020204020204" pitchFamily="34" charset="-122"/>
              </a:rPr>
              <a:t>资金占用</a:t>
            </a:r>
            <a:endParaRPr lang="zh-CN" altLang="en-US" sz="2800" dirty="0">
              <a:latin typeface="微软雅黑" panose="020B0503020204020204" pitchFamily="34" charset="-122"/>
              <a:ea typeface="微软雅黑" panose="020B0503020204020204" pitchFamily="34" charset="-122"/>
            </a:endParaRPr>
          </a:p>
        </p:txBody>
      </p:sp>
      <p:cxnSp>
        <p:nvCxnSpPr>
          <p:cNvPr id="27" name="直接箭头连接符 26"/>
          <p:cNvCxnSpPr/>
          <p:nvPr/>
        </p:nvCxnSpPr>
        <p:spPr>
          <a:xfrm flipH="1">
            <a:off x="2742380" y="3522176"/>
            <a:ext cx="0" cy="5048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nvGrpSpPr>
          <p:cNvPr id="32" name="组合 31"/>
          <p:cNvGrpSpPr/>
          <p:nvPr/>
        </p:nvGrpSpPr>
        <p:grpSpPr bwMode="auto">
          <a:xfrm>
            <a:off x="5155380" y="2150576"/>
            <a:ext cx="1498228" cy="1262062"/>
            <a:chOff x="4808572" y="2900855"/>
            <a:chExt cx="1497725" cy="1261241"/>
          </a:xfrm>
          <a:solidFill>
            <a:srgbClr val="2ABDC7"/>
          </a:solidFill>
        </p:grpSpPr>
        <p:sp>
          <p:nvSpPr>
            <p:cNvPr id="35858" name="椭圆 40"/>
            <p:cNvSpPr>
              <a:spLocks noChangeArrowheads="1"/>
            </p:cNvSpPr>
            <p:nvPr/>
          </p:nvSpPr>
          <p:spPr bwMode="auto">
            <a:xfrm>
              <a:off x="4808572" y="2900855"/>
              <a:ext cx="1497725" cy="1261241"/>
            </a:xfrm>
            <a:prstGeom prst="ellipse">
              <a:avLst/>
            </a:prstGeom>
            <a:grpFill/>
            <a:ln w="9525" algn="ctr">
              <a:solidFill>
                <a:schemeClr val="bg1"/>
              </a:solidFill>
              <a:round/>
            </a:ln>
          </p:spPr>
          <p:txBody>
            <a:bodyPr/>
            <a:lstStyle/>
            <a:p>
              <a:pPr eaLnBrk="0" hangingPunct="0"/>
              <a:endParaRPr lang="zh-CN" altLang="en-US" b="1">
                <a:latin typeface="时尚中黑简体"/>
                <a:ea typeface="时尚中黑简体"/>
                <a:cs typeface="时尚中黑简体"/>
              </a:endParaRPr>
            </a:p>
          </p:txBody>
        </p:sp>
        <p:sp>
          <p:nvSpPr>
            <p:cNvPr id="35859" name="矩形 23"/>
            <p:cNvSpPr>
              <a:spLocks noChangeArrowheads="1"/>
            </p:cNvSpPr>
            <p:nvPr/>
          </p:nvSpPr>
          <p:spPr bwMode="auto">
            <a:xfrm>
              <a:off x="4963048" y="3228527"/>
              <a:ext cx="1249060" cy="584775"/>
            </a:xfrm>
            <a:prstGeom prst="rect">
              <a:avLst/>
            </a:prstGeom>
            <a:grpFill/>
            <a:ln w="9525">
              <a:noFill/>
              <a:miter lim="800000"/>
            </a:ln>
          </p:spPr>
          <p:txBody>
            <a:bodyPr wrap="none">
              <a:spAutoFit/>
            </a:bodyPr>
            <a:lstStyle/>
            <a:p>
              <a:r>
                <a:rPr lang="zh-CN" altLang="en-US" sz="3200" dirty="0">
                  <a:solidFill>
                    <a:schemeClr val="bg1"/>
                  </a:solidFill>
                  <a:latin typeface="微软雅黑" panose="020B0503020204020204" pitchFamily="34" charset="-122"/>
                  <a:ea typeface="微软雅黑" panose="020B0503020204020204" pitchFamily="34" charset="-122"/>
                </a:rPr>
                <a:t>负 债</a:t>
              </a:r>
              <a:r>
                <a:rPr lang="zh-CN" altLang="en-US" sz="3200" b="1" dirty="0">
                  <a:solidFill>
                    <a:schemeClr val="bg1"/>
                  </a:solidFill>
                  <a:latin typeface="微软雅黑" panose="020B0503020204020204" pitchFamily="34" charset="-122"/>
                  <a:ea typeface="微软雅黑" panose="020B0503020204020204" pitchFamily="34" charset="-122"/>
                </a:rPr>
                <a:t> </a:t>
              </a:r>
              <a:endParaRPr lang="zh-CN" altLang="en-US" sz="3200" dirty="0">
                <a:solidFill>
                  <a:schemeClr val="bg1"/>
                </a:solidFill>
                <a:latin typeface="Lato" panose="020F0502020204030203"/>
              </a:endParaRPr>
            </a:p>
          </p:txBody>
        </p:sp>
      </p:grpSp>
      <p:grpSp>
        <p:nvGrpSpPr>
          <p:cNvPr id="29" name="组合 28"/>
          <p:cNvGrpSpPr/>
          <p:nvPr/>
        </p:nvGrpSpPr>
        <p:grpSpPr bwMode="auto">
          <a:xfrm>
            <a:off x="1902592" y="2161688"/>
            <a:ext cx="1497013" cy="1260475"/>
            <a:chOff x="1555346" y="2911366"/>
            <a:chExt cx="1497725" cy="1261241"/>
          </a:xfrm>
          <a:solidFill>
            <a:srgbClr val="FFC000"/>
          </a:solidFill>
        </p:grpSpPr>
        <p:sp>
          <p:nvSpPr>
            <p:cNvPr id="35856" name="椭圆 40"/>
            <p:cNvSpPr>
              <a:spLocks noChangeArrowheads="1"/>
            </p:cNvSpPr>
            <p:nvPr/>
          </p:nvSpPr>
          <p:spPr bwMode="auto">
            <a:xfrm>
              <a:off x="1555346" y="2911366"/>
              <a:ext cx="1497725" cy="1261241"/>
            </a:xfrm>
            <a:prstGeom prst="ellipse">
              <a:avLst/>
            </a:prstGeom>
            <a:grpFill/>
            <a:ln w="9525" algn="ctr">
              <a:solidFill>
                <a:schemeClr val="bg1"/>
              </a:solidFill>
              <a:round/>
            </a:ln>
          </p:spPr>
          <p:txBody>
            <a:bodyPr/>
            <a:lstStyle/>
            <a:p>
              <a:pPr eaLnBrk="0" hangingPunct="0"/>
              <a:endParaRPr lang="zh-CN" altLang="en-US" b="1">
                <a:latin typeface="时尚中黑简体"/>
                <a:ea typeface="时尚中黑简体"/>
                <a:cs typeface="时尚中黑简体"/>
              </a:endParaRPr>
            </a:p>
          </p:txBody>
        </p:sp>
        <p:sp>
          <p:nvSpPr>
            <p:cNvPr id="35857" name="矩形 24"/>
            <p:cNvSpPr>
              <a:spLocks noChangeArrowheads="1"/>
            </p:cNvSpPr>
            <p:nvPr/>
          </p:nvSpPr>
          <p:spPr bwMode="auto">
            <a:xfrm>
              <a:off x="1769145" y="3197038"/>
              <a:ext cx="1127232" cy="584775"/>
            </a:xfrm>
            <a:prstGeom prst="rect">
              <a:avLst/>
            </a:prstGeom>
            <a:grpFill/>
            <a:ln w="9525">
              <a:noFill/>
              <a:miter lim="800000"/>
            </a:ln>
          </p:spPr>
          <p:txBody>
            <a:bodyPr wrap="none">
              <a:spAutoFit/>
            </a:bodyPr>
            <a:lstStyle/>
            <a:p>
              <a:r>
                <a:rPr lang="zh-CN" altLang="en-US" sz="3200" dirty="0">
                  <a:latin typeface="微软雅黑" panose="020B0503020204020204" pitchFamily="34" charset="-122"/>
                  <a:ea typeface="微软雅黑" panose="020B0503020204020204" pitchFamily="34" charset="-122"/>
                </a:rPr>
                <a:t>资 产</a:t>
              </a:r>
              <a:endParaRPr lang="zh-CN" altLang="zh-CN" sz="3200" dirty="0">
                <a:latin typeface="微软雅黑" panose="020B0503020204020204" pitchFamily="34" charset="-122"/>
                <a:ea typeface="微软雅黑" panose="020B0503020204020204" pitchFamily="34" charset="-122"/>
              </a:endParaRPr>
            </a:p>
          </p:txBody>
        </p:sp>
      </p:grpSp>
      <p:grpSp>
        <p:nvGrpSpPr>
          <p:cNvPr id="33" name="组合 32"/>
          <p:cNvGrpSpPr/>
          <p:nvPr/>
        </p:nvGrpSpPr>
        <p:grpSpPr bwMode="auto">
          <a:xfrm>
            <a:off x="7782692" y="2050563"/>
            <a:ext cx="2085975" cy="1409700"/>
            <a:chOff x="7436158" y="2801008"/>
            <a:chExt cx="2086305" cy="1408385"/>
          </a:xfrm>
          <a:solidFill>
            <a:schemeClr val="tx1">
              <a:lumMod val="75000"/>
              <a:lumOff val="25000"/>
            </a:schemeClr>
          </a:solidFill>
        </p:grpSpPr>
        <p:sp>
          <p:nvSpPr>
            <p:cNvPr id="35854" name="椭圆 40"/>
            <p:cNvSpPr>
              <a:spLocks noChangeArrowheads="1"/>
            </p:cNvSpPr>
            <p:nvPr/>
          </p:nvSpPr>
          <p:spPr bwMode="auto">
            <a:xfrm>
              <a:off x="7436158" y="2801008"/>
              <a:ext cx="2086305" cy="1408385"/>
            </a:xfrm>
            <a:prstGeom prst="ellipse">
              <a:avLst/>
            </a:prstGeom>
            <a:solidFill>
              <a:srgbClr val="2ABDC7"/>
            </a:solidFill>
            <a:ln w="9525" algn="ctr">
              <a:solidFill>
                <a:schemeClr val="bg1"/>
              </a:solidFill>
              <a:round/>
            </a:ln>
          </p:spPr>
          <p:txBody>
            <a:bodyPr/>
            <a:lstStyle/>
            <a:p>
              <a:pPr eaLnBrk="0" hangingPunct="0"/>
              <a:endParaRPr lang="zh-CN" altLang="en-US" b="1">
                <a:latin typeface="时尚中黑简体"/>
                <a:ea typeface="时尚中黑简体"/>
                <a:cs typeface="时尚中黑简体"/>
              </a:endParaRPr>
            </a:p>
          </p:txBody>
        </p:sp>
        <p:sp>
          <p:nvSpPr>
            <p:cNvPr id="35855" name="矩形 27"/>
            <p:cNvSpPr>
              <a:spLocks noChangeArrowheads="1"/>
            </p:cNvSpPr>
            <p:nvPr/>
          </p:nvSpPr>
          <p:spPr bwMode="auto">
            <a:xfrm>
              <a:off x="7835832" y="2980174"/>
              <a:ext cx="1403354" cy="1076213"/>
            </a:xfrm>
            <a:prstGeom prst="rect">
              <a:avLst/>
            </a:prstGeom>
            <a:noFill/>
            <a:ln w="9525">
              <a:noFill/>
              <a:miter lim="800000"/>
            </a:ln>
          </p:spPr>
          <p:txBody>
            <a:bodyPr wrap="square">
              <a:spAutoFit/>
            </a:bodyPr>
            <a:lstStyle/>
            <a:p>
              <a:r>
                <a:rPr lang="zh-CN" altLang="en-US" sz="3200" dirty="0">
                  <a:solidFill>
                    <a:schemeClr val="bg1"/>
                  </a:solidFill>
                  <a:latin typeface="微软雅黑" panose="020B0503020204020204" pitchFamily="34" charset="-122"/>
                  <a:ea typeface="微软雅黑" panose="020B0503020204020204" pitchFamily="34" charset="-122"/>
                </a:rPr>
                <a:t>所有者</a:t>
              </a:r>
              <a:endParaRPr lang="en-US" altLang="zh-CN" sz="3200" dirty="0">
                <a:solidFill>
                  <a:schemeClr val="bg1"/>
                </a:solidFill>
                <a:latin typeface="微软雅黑" panose="020B0503020204020204" pitchFamily="34" charset="-122"/>
                <a:ea typeface="微软雅黑" panose="020B0503020204020204" pitchFamily="34" charset="-122"/>
              </a:endParaRPr>
            </a:p>
            <a:p>
              <a:r>
                <a:rPr lang="zh-CN" altLang="en-US" sz="3200" dirty="0">
                  <a:solidFill>
                    <a:schemeClr val="bg1"/>
                  </a:solidFill>
                  <a:latin typeface="微软雅黑" panose="020B0503020204020204" pitchFamily="34" charset="-122"/>
                  <a:ea typeface="微软雅黑" panose="020B0503020204020204" pitchFamily="34" charset="-122"/>
                </a:rPr>
                <a:t>  权益</a:t>
              </a:r>
              <a:endParaRPr lang="zh-CN" altLang="en-US" sz="3200" dirty="0">
                <a:solidFill>
                  <a:schemeClr val="bg1"/>
                </a:solidFill>
                <a:latin typeface="微软雅黑" panose="020B0503020204020204" pitchFamily="34" charset="-122"/>
                <a:ea typeface="微软雅黑" panose="020B0503020204020204" pitchFamily="34" charset="-122"/>
              </a:endParaRPr>
            </a:p>
          </p:txBody>
        </p:sp>
      </p:grpSp>
      <p:sp>
        <p:nvSpPr>
          <p:cNvPr id="30" name="矩形 29"/>
          <p:cNvSpPr>
            <a:spLocks noChangeArrowheads="1"/>
          </p:cNvSpPr>
          <p:nvPr/>
        </p:nvSpPr>
        <p:spPr bwMode="auto">
          <a:xfrm>
            <a:off x="3845692" y="2355363"/>
            <a:ext cx="614363" cy="768350"/>
          </a:xfrm>
          <a:prstGeom prst="rect">
            <a:avLst/>
          </a:prstGeom>
          <a:noFill/>
          <a:ln w="9525">
            <a:noFill/>
            <a:miter lim="800000"/>
          </a:ln>
        </p:spPr>
        <p:txBody>
          <a:bodyPr wrap="none">
            <a:spAutoFit/>
          </a:bodyPr>
          <a:lstStyle/>
          <a:p>
            <a:r>
              <a:rPr lang="en-US" altLang="zh-CN" sz="4400" b="1" dirty="0">
                <a:latin typeface="微软雅黑" panose="020B0503020204020204" pitchFamily="34" charset="-122"/>
                <a:ea typeface="微软雅黑" panose="020B0503020204020204" pitchFamily="34" charset="-122"/>
              </a:rPr>
              <a:t>=</a:t>
            </a:r>
            <a:endParaRPr lang="zh-CN" altLang="zh-CN" sz="4400" b="1" dirty="0">
              <a:latin typeface="微软雅黑" panose="020B0503020204020204" pitchFamily="34" charset="-122"/>
              <a:ea typeface="微软雅黑" panose="020B0503020204020204" pitchFamily="34" charset="-122"/>
            </a:endParaRPr>
          </a:p>
        </p:txBody>
      </p:sp>
      <p:sp>
        <p:nvSpPr>
          <p:cNvPr id="24" name="矩形 23"/>
          <p:cNvSpPr/>
          <p:nvPr/>
        </p:nvSpPr>
        <p:spPr>
          <a:xfrm>
            <a:off x="1716935" y="1321182"/>
            <a:ext cx="1988045" cy="523220"/>
          </a:xfrm>
          <a:prstGeom prst="rect">
            <a:avLst/>
          </a:prstGeom>
        </p:spPr>
        <p:txBody>
          <a:bodyPr wrap="none">
            <a:spAutoFit/>
          </a:bodyPr>
          <a:lstStyle/>
          <a:p>
            <a:r>
              <a:rPr lang="zh-CN" altLang="en-US" sz="2800" dirty="0">
                <a:latin typeface="微软雅黑" panose="020B0503020204020204" pitchFamily="34" charset="-122"/>
                <a:ea typeface="微软雅黑" panose="020B0503020204020204" pitchFamily="34" charset="-122"/>
              </a:rPr>
              <a:t>基本原理：</a:t>
            </a:r>
            <a:endParaRPr lang="zh-CN" altLang="en-US" sz="2800" dirty="0">
              <a:latin typeface="微软雅黑" panose="020B0503020204020204" pitchFamily="34" charset="-122"/>
              <a:ea typeface="微软雅黑" panose="020B0503020204020204" pitchFamily="34" charset="-122"/>
            </a:endParaRPr>
          </a:p>
        </p:txBody>
      </p:sp>
      <p:sp>
        <p:nvSpPr>
          <p:cNvPr id="25" name="Text Box 4"/>
          <p:cNvSpPr txBox="1">
            <a:spLocks noChangeArrowheads="1"/>
          </p:cNvSpPr>
          <p:nvPr/>
        </p:nvSpPr>
        <p:spPr bwMode="auto">
          <a:xfrm>
            <a:off x="3352144" y="191651"/>
            <a:ext cx="4760290" cy="615559"/>
          </a:xfrm>
          <a:prstGeom prst="rect">
            <a:avLst/>
          </a:prstGeom>
          <a:noFill/>
          <a:ln>
            <a:noFill/>
          </a:ln>
          <a:effec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auto" hangingPunct="1">
              <a:spcBef>
                <a:spcPts val="0"/>
              </a:spcBef>
              <a:spcAft>
                <a:spcPts val="0"/>
              </a:spcAft>
              <a:defRPr/>
            </a:pPr>
            <a:r>
              <a:rPr lang="zh-CN" altLang="en-US" sz="3200" dirty="0" smtClean="0">
                <a:latin typeface="微软雅黑" panose="020B0503020204020204" pitchFamily="34" charset="-122"/>
                <a:ea typeface="微软雅黑" panose="020B0503020204020204" pitchFamily="34" charset="-122"/>
              </a:rPr>
              <a:t>销售</a:t>
            </a:r>
            <a:r>
              <a:rPr lang="zh-CN" altLang="en-US" sz="3200" dirty="0">
                <a:latin typeface="微软雅黑" panose="020B0503020204020204" pitchFamily="34" charset="-122"/>
                <a:ea typeface="微软雅黑" panose="020B0503020204020204" pitchFamily="34" charset="-122"/>
              </a:rPr>
              <a:t>百分比法的预测依据</a:t>
            </a:r>
            <a:endParaRPr lang="zh-CN" altLang="zh-CN" sz="3200" dirty="0">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26" name="Line 6"/>
          <p:cNvSpPr>
            <a:spLocks noChangeShapeType="1"/>
          </p:cNvSpPr>
          <p:nvPr/>
        </p:nvSpPr>
        <p:spPr bwMode="auto">
          <a:xfrm>
            <a:off x="1" y="499624"/>
            <a:ext cx="3452648"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28" name="Line 7"/>
          <p:cNvSpPr>
            <a:spLocks noChangeShapeType="1"/>
          </p:cNvSpPr>
          <p:nvPr/>
        </p:nvSpPr>
        <p:spPr bwMode="auto">
          <a:xfrm>
            <a:off x="9301655" y="478977"/>
            <a:ext cx="2890345"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34" name="矩形 33"/>
          <p:cNvSpPr/>
          <p:nvPr/>
        </p:nvSpPr>
        <p:spPr>
          <a:xfrm>
            <a:off x="0" y="6154738"/>
            <a:ext cx="12192000" cy="70326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1" name="灯片编号占位符 1"/>
          <p:cNvSpPr txBox="1"/>
          <p:nvPr/>
        </p:nvSpPr>
        <p:spPr>
          <a:xfrm>
            <a:off x="11463338" y="6376988"/>
            <a:ext cx="520700" cy="365125"/>
          </a:xfrm>
          <a:prstGeom prst="rect">
            <a:avLst/>
          </a:prstGeom>
        </p:spPr>
        <p:txBody>
          <a:bodyPr vert="horz" lIns="91440" tIns="45720" rIns="91440" bIns="45720" rtlCol="0" anchor="ctr"/>
          <a:lstStyle>
            <a:defPPr>
              <a:defRPr lang="en-US"/>
            </a:defPPr>
            <a:lvl1pPr algn="ctr" rtl="0" fontAlgn="auto">
              <a:spcBef>
                <a:spcPts val="0"/>
              </a:spcBef>
              <a:spcAft>
                <a:spcPts val="0"/>
              </a:spcAft>
              <a:defRPr sz="1400" b="1"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a:lstStyle>
          <a:p>
            <a:pPr>
              <a:defRPr/>
            </a:pPr>
            <a:fld id="{FD69EE20-D3D0-44C2-9767-F00A2EDF7552}" type="slidenum">
              <a:rPr lang="en-US" smtClean="0">
                <a:solidFill>
                  <a:schemeClr val="tx1"/>
                </a:solidFill>
              </a:rPr>
            </a:fld>
            <a:endParaRPr lang="en-US" dirty="0">
              <a:solidFill>
                <a:schemeClr val="tx1"/>
              </a:solidFill>
            </a:endParaRPr>
          </a:p>
        </p:txBody>
      </p:sp>
      <p:sp>
        <p:nvSpPr>
          <p:cNvPr id="35" name="矩形 24"/>
          <p:cNvSpPr>
            <a:spLocks noChangeArrowheads="1"/>
          </p:cNvSpPr>
          <p:nvPr/>
        </p:nvSpPr>
        <p:spPr bwMode="auto">
          <a:xfrm>
            <a:off x="2040125" y="5262105"/>
            <a:ext cx="1826141" cy="584775"/>
          </a:xfrm>
          <a:prstGeom prst="rect">
            <a:avLst/>
          </a:prstGeom>
          <a:solidFill>
            <a:srgbClr val="FFC000"/>
          </a:solidFill>
          <a:ln w="9525">
            <a:noFill/>
            <a:miter lim="800000"/>
          </a:ln>
        </p:spPr>
        <p:txBody>
          <a:bodyPr wrap="none">
            <a:spAutoFit/>
          </a:bodyPr>
          <a:lstStyle/>
          <a:p>
            <a:r>
              <a:rPr lang="zh-CN" altLang="en-US" sz="3200" dirty="0" smtClean="0">
                <a:latin typeface="微软雅黑" panose="020B0503020204020204" pitchFamily="34" charset="-122"/>
                <a:ea typeface="微软雅黑" panose="020B0503020204020204" pitchFamily="34" charset="-122"/>
              </a:rPr>
              <a:t>增加资产</a:t>
            </a:r>
            <a:endParaRPr lang="zh-CN" altLang="zh-CN" sz="3200" dirty="0">
              <a:latin typeface="微软雅黑" panose="020B0503020204020204" pitchFamily="34" charset="-122"/>
              <a:ea typeface="微软雅黑" panose="020B0503020204020204" pitchFamily="34" charset="-122"/>
            </a:endParaRPr>
          </a:p>
        </p:txBody>
      </p:sp>
      <p:sp>
        <p:nvSpPr>
          <p:cNvPr id="36" name="矩形 24"/>
          <p:cNvSpPr>
            <a:spLocks noChangeArrowheads="1"/>
          </p:cNvSpPr>
          <p:nvPr/>
        </p:nvSpPr>
        <p:spPr bwMode="auto">
          <a:xfrm>
            <a:off x="5898007" y="5217104"/>
            <a:ext cx="1826141" cy="584775"/>
          </a:xfrm>
          <a:prstGeom prst="rect">
            <a:avLst/>
          </a:prstGeom>
          <a:solidFill>
            <a:srgbClr val="FFC000"/>
          </a:solidFill>
          <a:ln w="9525">
            <a:noFill/>
            <a:miter lim="800000"/>
          </a:ln>
        </p:spPr>
        <p:txBody>
          <a:bodyPr wrap="none">
            <a:spAutoFit/>
          </a:bodyPr>
          <a:lstStyle/>
          <a:p>
            <a:r>
              <a:rPr lang="zh-CN" altLang="en-US" sz="3200" dirty="0" smtClean="0">
                <a:latin typeface="微软雅黑" panose="020B0503020204020204" pitchFamily="34" charset="-122"/>
                <a:ea typeface="微软雅黑" panose="020B0503020204020204" pitchFamily="34" charset="-122"/>
              </a:rPr>
              <a:t>增加资金</a:t>
            </a:r>
            <a:endParaRPr lang="zh-CN" altLang="zh-CN" sz="3200" dirty="0">
              <a:latin typeface="微软雅黑" panose="020B0503020204020204" pitchFamily="34" charset="-122"/>
              <a:ea typeface="微软雅黑" panose="020B0503020204020204" pitchFamily="34" charset="-122"/>
            </a:endParaRPr>
          </a:p>
        </p:txBody>
      </p:sp>
      <p:sp>
        <p:nvSpPr>
          <p:cNvPr id="37" name="矩形 36"/>
          <p:cNvSpPr>
            <a:spLocks noChangeArrowheads="1"/>
          </p:cNvSpPr>
          <p:nvPr/>
        </p:nvSpPr>
        <p:spPr bwMode="auto">
          <a:xfrm>
            <a:off x="4695545" y="5170317"/>
            <a:ext cx="614363" cy="768350"/>
          </a:xfrm>
          <a:prstGeom prst="rect">
            <a:avLst/>
          </a:prstGeom>
          <a:noFill/>
          <a:ln w="9525">
            <a:noFill/>
            <a:miter lim="800000"/>
          </a:ln>
        </p:spPr>
        <p:txBody>
          <a:bodyPr wrap="none">
            <a:spAutoFit/>
          </a:bodyPr>
          <a:lstStyle/>
          <a:p>
            <a:r>
              <a:rPr lang="en-US" altLang="zh-CN" sz="4400" b="1" dirty="0">
                <a:latin typeface="微软雅黑" panose="020B0503020204020204" pitchFamily="34" charset="-122"/>
                <a:ea typeface="微软雅黑" panose="020B0503020204020204" pitchFamily="34" charset="-122"/>
              </a:rPr>
              <a:t>=</a:t>
            </a:r>
            <a:endParaRPr lang="zh-CN" altLang="zh-CN" sz="4400" b="1" dirty="0">
              <a:latin typeface="微软雅黑" panose="020B0503020204020204" pitchFamily="34" charset="-122"/>
              <a:ea typeface="微软雅黑" panose="020B0503020204020204" pitchFamily="34"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1+#ppt_w/2"/>
                                          </p:val>
                                        </p:tav>
                                        <p:tav tm="100000">
                                          <p:val>
                                            <p:strVal val="#ppt_x"/>
                                          </p:val>
                                        </p:tav>
                                      </p:tavLst>
                                    </p:anim>
                                    <p:anim calcmode="lin" valueType="num">
                                      <p:cBhvr additive="base">
                                        <p:cTn id="8" dur="500" fill="hold"/>
                                        <p:tgtEl>
                                          <p:spTgt spid="2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28"/>
                                        </p:tgtEl>
                                        <p:attrNameLst>
                                          <p:attrName>style.visibility</p:attrName>
                                        </p:attrNameLst>
                                      </p:cBhvr>
                                      <p:to>
                                        <p:strVal val="visible"/>
                                      </p:to>
                                    </p:set>
                                    <p:anim calcmode="lin" valueType="num">
                                      <p:cBhvr additive="base">
                                        <p:cTn id="12" dur="500" fill="hold"/>
                                        <p:tgtEl>
                                          <p:spTgt spid="28"/>
                                        </p:tgtEl>
                                        <p:attrNameLst>
                                          <p:attrName>ppt_x</p:attrName>
                                        </p:attrNameLst>
                                      </p:cBhvr>
                                      <p:tavLst>
                                        <p:tav tm="0">
                                          <p:val>
                                            <p:strVal val="0-#ppt_w/2"/>
                                          </p:val>
                                        </p:tav>
                                        <p:tav tm="100000">
                                          <p:val>
                                            <p:strVal val="#ppt_x"/>
                                          </p:val>
                                        </p:tav>
                                      </p:tavLst>
                                    </p:anim>
                                    <p:anim calcmode="lin" valueType="num">
                                      <p:cBhvr additive="base">
                                        <p:cTn id="13" dur="500" fill="hold"/>
                                        <p:tgtEl>
                                          <p:spTgt spid="28"/>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42" presetClass="entr" presetSubtype="0" fill="hold" grpId="0" nodeType="after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fade">
                                      <p:cBhvr>
                                        <p:cTn id="17" dur="1000"/>
                                        <p:tgtEl>
                                          <p:spTgt spid="25"/>
                                        </p:tgtEl>
                                      </p:cBhvr>
                                    </p:animEffect>
                                    <p:anim calcmode="lin" valueType="num">
                                      <p:cBhvr>
                                        <p:cTn id="18" dur="1000" fill="hold"/>
                                        <p:tgtEl>
                                          <p:spTgt spid="25"/>
                                        </p:tgtEl>
                                        <p:attrNameLst>
                                          <p:attrName>ppt_x</p:attrName>
                                        </p:attrNameLst>
                                      </p:cBhvr>
                                      <p:tavLst>
                                        <p:tav tm="0">
                                          <p:val>
                                            <p:strVal val="#ppt_x"/>
                                          </p:val>
                                        </p:tav>
                                        <p:tav tm="100000">
                                          <p:val>
                                            <p:strVal val="#ppt_x"/>
                                          </p:val>
                                        </p:tav>
                                      </p:tavLst>
                                    </p:anim>
                                    <p:anim calcmode="lin" valueType="num">
                                      <p:cBhvr>
                                        <p:cTn id="19"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4"/>
                                        </p:tgtEl>
                                        <p:attrNameLst>
                                          <p:attrName>style.visibility</p:attrName>
                                        </p:attrNameLst>
                                      </p:cBhvr>
                                      <p:to>
                                        <p:strVal val="visible"/>
                                      </p:to>
                                    </p:set>
                                    <p:anim calcmode="lin" valueType="num">
                                      <p:cBhvr additive="base">
                                        <p:cTn id="24" dur="500" fill="hold"/>
                                        <p:tgtEl>
                                          <p:spTgt spid="24"/>
                                        </p:tgtEl>
                                        <p:attrNameLst>
                                          <p:attrName>ppt_x</p:attrName>
                                        </p:attrNameLst>
                                      </p:cBhvr>
                                      <p:tavLst>
                                        <p:tav tm="0">
                                          <p:val>
                                            <p:strVal val="#ppt_x"/>
                                          </p:val>
                                        </p:tav>
                                        <p:tav tm="100000">
                                          <p:val>
                                            <p:strVal val="#ppt_x"/>
                                          </p:val>
                                        </p:tav>
                                      </p:tavLst>
                                    </p:anim>
                                    <p:anim calcmode="lin" valueType="num">
                                      <p:cBhvr additive="base">
                                        <p:cTn id="25"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nodeType="clickEffect">
                                  <p:stCondLst>
                                    <p:cond delay="0"/>
                                  </p:stCondLst>
                                  <p:childTnLst>
                                    <p:set>
                                      <p:cBhvr>
                                        <p:cTn id="29" dur="1" fill="hold">
                                          <p:stCondLst>
                                            <p:cond delay="0"/>
                                          </p:stCondLst>
                                        </p:cTn>
                                        <p:tgtEl>
                                          <p:spTgt spid="29"/>
                                        </p:tgtEl>
                                        <p:attrNameLst>
                                          <p:attrName>style.visibility</p:attrName>
                                        </p:attrNameLst>
                                      </p:cBhvr>
                                      <p:to>
                                        <p:strVal val="visible"/>
                                      </p:to>
                                    </p:set>
                                    <p:animEffect transition="in" filter="slide(fromBottom)">
                                      <p:cBhvr>
                                        <p:cTn id="30" dur="500"/>
                                        <p:tgtEl>
                                          <p:spTgt spid="29"/>
                                        </p:tgtEl>
                                      </p:cBhvr>
                                    </p:animEffect>
                                  </p:childTnLst>
                                </p:cTn>
                              </p:par>
                            </p:childTnLst>
                          </p:cTn>
                        </p:par>
                        <p:par>
                          <p:cTn id="31" fill="hold">
                            <p:stCondLst>
                              <p:cond delay="500"/>
                            </p:stCondLst>
                            <p:childTnLst>
                              <p:par>
                                <p:cTn id="32" presetID="34" presetClass="entr" presetSubtype="0" fill="hold" grpId="0" nodeType="afterEffect">
                                  <p:stCondLst>
                                    <p:cond delay="0"/>
                                  </p:stCondLst>
                                  <p:childTnLst>
                                    <p:set>
                                      <p:cBhvr>
                                        <p:cTn id="33" dur="1" fill="hold">
                                          <p:stCondLst>
                                            <p:cond delay="0"/>
                                          </p:stCondLst>
                                        </p:cTn>
                                        <p:tgtEl>
                                          <p:spTgt spid="30"/>
                                        </p:tgtEl>
                                        <p:attrNameLst>
                                          <p:attrName>style.visibility</p:attrName>
                                        </p:attrNameLst>
                                      </p:cBhvr>
                                      <p:to>
                                        <p:strVal val="visible"/>
                                      </p:to>
                                    </p:set>
                                    <p:anim from="(-#ppt_w/2)" to="(#ppt_x)" calcmode="lin" valueType="num">
                                      <p:cBhvr>
                                        <p:cTn id="34" dur="600" fill="hold">
                                          <p:stCondLst>
                                            <p:cond delay="0"/>
                                          </p:stCondLst>
                                        </p:cTn>
                                        <p:tgtEl>
                                          <p:spTgt spid="30"/>
                                        </p:tgtEl>
                                        <p:attrNameLst>
                                          <p:attrName>ppt_x</p:attrName>
                                        </p:attrNameLst>
                                      </p:cBhvr>
                                    </p:anim>
                                    <p:anim from="0" to="-1.0" calcmode="lin" valueType="num">
                                      <p:cBhvr>
                                        <p:cTn id="35" dur="200" decel="50000" autoRev="1" fill="hold">
                                          <p:stCondLst>
                                            <p:cond delay="600"/>
                                          </p:stCondLst>
                                        </p:cTn>
                                        <p:tgtEl>
                                          <p:spTgt spid="30"/>
                                        </p:tgtEl>
                                        <p:attrNameLst>
                                          <p:attrName>xshear</p:attrName>
                                        </p:attrNameLst>
                                      </p:cBhvr>
                                    </p:anim>
                                    <p:animScale>
                                      <p:cBhvr>
                                        <p:cTn id="36" dur="200" decel="100000" autoRev="1" fill="hold">
                                          <p:stCondLst>
                                            <p:cond delay="600"/>
                                          </p:stCondLst>
                                        </p:cTn>
                                        <p:tgtEl>
                                          <p:spTgt spid="30"/>
                                        </p:tgtEl>
                                      </p:cBhvr>
                                      <p:from x="100000" y="100000"/>
                                      <p:to x="80000" y="100000"/>
                                    </p:animScale>
                                    <p:anim by="(#ppt_h/3+#ppt_w*0.1)" calcmode="lin" valueType="num">
                                      <p:cBhvr additive="sum">
                                        <p:cTn id="37" dur="200" decel="100000" autoRev="1" fill="hold">
                                          <p:stCondLst>
                                            <p:cond delay="600"/>
                                          </p:stCondLst>
                                        </p:cTn>
                                        <p:tgtEl>
                                          <p:spTgt spid="30"/>
                                        </p:tgtEl>
                                        <p:attrNameLst>
                                          <p:attrName>ppt_x</p:attrName>
                                        </p:attrNameLst>
                                      </p:cBhvr>
                                    </p:anim>
                                  </p:childTnLst>
                                </p:cTn>
                              </p:par>
                            </p:childTnLst>
                          </p:cTn>
                        </p:par>
                      </p:childTnLst>
                    </p:cTn>
                  </p:par>
                  <p:par>
                    <p:cTn id="38" fill="hold">
                      <p:stCondLst>
                        <p:cond delay="indefinite"/>
                      </p:stCondLst>
                      <p:childTnLst>
                        <p:par>
                          <p:cTn id="39" fill="hold">
                            <p:stCondLst>
                              <p:cond delay="0"/>
                            </p:stCondLst>
                            <p:childTnLst>
                              <p:par>
                                <p:cTn id="40" presetID="34" presetClass="entr" presetSubtype="0" fill="hold" nodeType="clickEffect">
                                  <p:stCondLst>
                                    <p:cond delay="0"/>
                                  </p:stCondLst>
                                  <p:childTnLst>
                                    <p:set>
                                      <p:cBhvr>
                                        <p:cTn id="41" dur="1" fill="hold">
                                          <p:stCondLst>
                                            <p:cond delay="0"/>
                                          </p:stCondLst>
                                        </p:cTn>
                                        <p:tgtEl>
                                          <p:spTgt spid="32"/>
                                        </p:tgtEl>
                                        <p:attrNameLst>
                                          <p:attrName>style.visibility</p:attrName>
                                        </p:attrNameLst>
                                      </p:cBhvr>
                                      <p:to>
                                        <p:strVal val="visible"/>
                                      </p:to>
                                    </p:set>
                                    <p:anim from="(-#ppt_w/2)" to="(#ppt_x)" calcmode="lin" valueType="num">
                                      <p:cBhvr>
                                        <p:cTn id="42" dur="600" fill="hold">
                                          <p:stCondLst>
                                            <p:cond delay="0"/>
                                          </p:stCondLst>
                                        </p:cTn>
                                        <p:tgtEl>
                                          <p:spTgt spid="32"/>
                                        </p:tgtEl>
                                        <p:attrNameLst>
                                          <p:attrName>ppt_x</p:attrName>
                                        </p:attrNameLst>
                                      </p:cBhvr>
                                    </p:anim>
                                    <p:anim from="0" to="-1.0" calcmode="lin" valueType="num">
                                      <p:cBhvr>
                                        <p:cTn id="43" dur="200" decel="50000" autoRev="1" fill="hold">
                                          <p:stCondLst>
                                            <p:cond delay="600"/>
                                          </p:stCondLst>
                                        </p:cTn>
                                        <p:tgtEl>
                                          <p:spTgt spid="32"/>
                                        </p:tgtEl>
                                        <p:attrNameLst>
                                          <p:attrName>xshear</p:attrName>
                                        </p:attrNameLst>
                                      </p:cBhvr>
                                    </p:anim>
                                    <p:animScale>
                                      <p:cBhvr>
                                        <p:cTn id="44" dur="200" decel="100000" autoRev="1" fill="hold">
                                          <p:stCondLst>
                                            <p:cond delay="600"/>
                                          </p:stCondLst>
                                        </p:cTn>
                                        <p:tgtEl>
                                          <p:spTgt spid="32"/>
                                        </p:tgtEl>
                                      </p:cBhvr>
                                      <p:from x="100000" y="100000"/>
                                      <p:to x="80000" y="100000"/>
                                    </p:animScale>
                                    <p:anim by="(#ppt_h/3+#ppt_w*0.1)" calcmode="lin" valueType="num">
                                      <p:cBhvr additive="sum">
                                        <p:cTn id="45" dur="200" decel="100000" autoRev="1" fill="hold">
                                          <p:stCondLst>
                                            <p:cond delay="600"/>
                                          </p:stCondLst>
                                        </p:cTn>
                                        <p:tgtEl>
                                          <p:spTgt spid="32"/>
                                        </p:tgtEl>
                                        <p:attrNameLst>
                                          <p:attrName>ppt_x</p:attrName>
                                        </p:attrNameLst>
                                      </p:cBhvr>
                                    </p:anim>
                                  </p:childTnLst>
                                </p:cTn>
                              </p:par>
                            </p:childTnLst>
                          </p:cTn>
                        </p:par>
                      </p:childTnLst>
                    </p:cTn>
                  </p:par>
                  <p:par>
                    <p:cTn id="46" fill="hold">
                      <p:stCondLst>
                        <p:cond delay="indefinite"/>
                      </p:stCondLst>
                      <p:childTnLst>
                        <p:par>
                          <p:cTn id="47" fill="hold">
                            <p:stCondLst>
                              <p:cond delay="0"/>
                            </p:stCondLst>
                            <p:childTnLst>
                              <p:par>
                                <p:cTn id="48" presetID="12" presetClass="entr" presetSubtype="4"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slide(fromBottom)">
                                      <p:cBhvr>
                                        <p:cTn id="50" dur="500"/>
                                        <p:tgtEl>
                                          <p:spTgt spid="13"/>
                                        </p:tgtEl>
                                      </p:cBhvr>
                                    </p:animEffect>
                                  </p:childTnLst>
                                </p:cTn>
                              </p:par>
                            </p:childTnLst>
                          </p:cTn>
                        </p:par>
                      </p:childTnLst>
                    </p:cTn>
                  </p:par>
                  <p:par>
                    <p:cTn id="51" fill="hold">
                      <p:stCondLst>
                        <p:cond delay="indefinite"/>
                      </p:stCondLst>
                      <p:childTnLst>
                        <p:par>
                          <p:cTn id="52" fill="hold">
                            <p:stCondLst>
                              <p:cond delay="0"/>
                            </p:stCondLst>
                            <p:childTnLst>
                              <p:par>
                                <p:cTn id="53" presetID="12" presetClass="entr" presetSubtype="4" fill="hold" nodeType="clickEffect">
                                  <p:stCondLst>
                                    <p:cond delay="0"/>
                                  </p:stCondLst>
                                  <p:childTnLst>
                                    <p:set>
                                      <p:cBhvr>
                                        <p:cTn id="54" dur="1" fill="hold">
                                          <p:stCondLst>
                                            <p:cond delay="0"/>
                                          </p:stCondLst>
                                        </p:cTn>
                                        <p:tgtEl>
                                          <p:spTgt spid="33"/>
                                        </p:tgtEl>
                                        <p:attrNameLst>
                                          <p:attrName>style.visibility</p:attrName>
                                        </p:attrNameLst>
                                      </p:cBhvr>
                                      <p:to>
                                        <p:strVal val="visible"/>
                                      </p:to>
                                    </p:set>
                                    <p:animEffect transition="in" filter="slide(fromBottom)">
                                      <p:cBhvr>
                                        <p:cTn id="55" dur="500"/>
                                        <p:tgtEl>
                                          <p:spTgt spid="33"/>
                                        </p:tgtEl>
                                      </p:cBhvr>
                                    </p:animEffect>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27"/>
                                        </p:tgtEl>
                                        <p:attrNameLst>
                                          <p:attrName>style.visibility</p:attrName>
                                        </p:attrNameLst>
                                      </p:cBhvr>
                                      <p:to>
                                        <p:strVal val="visible"/>
                                      </p:to>
                                    </p:set>
                                    <p:anim calcmode="lin" valueType="num">
                                      <p:cBhvr additive="base">
                                        <p:cTn id="60" dur="500" fill="hold"/>
                                        <p:tgtEl>
                                          <p:spTgt spid="27"/>
                                        </p:tgtEl>
                                        <p:attrNameLst>
                                          <p:attrName>ppt_x</p:attrName>
                                        </p:attrNameLst>
                                      </p:cBhvr>
                                      <p:tavLst>
                                        <p:tav tm="0">
                                          <p:val>
                                            <p:strVal val="#ppt_x"/>
                                          </p:val>
                                        </p:tav>
                                        <p:tav tm="100000">
                                          <p:val>
                                            <p:strVal val="#ppt_x"/>
                                          </p:val>
                                        </p:tav>
                                      </p:tavLst>
                                    </p:anim>
                                    <p:anim calcmode="lin" valueType="num">
                                      <p:cBhvr additive="base">
                                        <p:cTn id="61" dur="500" fill="hold"/>
                                        <p:tgtEl>
                                          <p:spTgt spid="27"/>
                                        </p:tgtEl>
                                        <p:attrNameLst>
                                          <p:attrName>ppt_y</p:attrName>
                                        </p:attrNameLst>
                                      </p:cBhvr>
                                      <p:tavLst>
                                        <p:tav tm="0">
                                          <p:val>
                                            <p:strVal val="1+#ppt_h/2"/>
                                          </p:val>
                                        </p:tav>
                                        <p:tav tm="100000">
                                          <p:val>
                                            <p:strVal val="#ppt_y"/>
                                          </p:val>
                                        </p:tav>
                                      </p:tavLst>
                                    </p:anim>
                                  </p:childTnLst>
                                </p:cTn>
                              </p:par>
                            </p:childTnLst>
                          </p:cTn>
                        </p:par>
                        <p:par>
                          <p:cTn id="62" fill="hold">
                            <p:stCondLst>
                              <p:cond delay="500"/>
                            </p:stCondLst>
                            <p:childTnLst>
                              <p:par>
                                <p:cTn id="63" presetID="12" presetClass="entr" presetSubtype="4" fill="hold" grpId="0" nodeType="afterEffect">
                                  <p:stCondLst>
                                    <p:cond delay="0"/>
                                  </p:stCondLst>
                                  <p:childTnLst>
                                    <p:set>
                                      <p:cBhvr>
                                        <p:cTn id="64" dur="1" fill="hold">
                                          <p:stCondLst>
                                            <p:cond delay="0"/>
                                          </p:stCondLst>
                                        </p:cTn>
                                        <p:tgtEl>
                                          <p:spTgt spid="23"/>
                                        </p:tgtEl>
                                        <p:attrNameLst>
                                          <p:attrName>style.visibility</p:attrName>
                                        </p:attrNameLst>
                                      </p:cBhvr>
                                      <p:to>
                                        <p:strVal val="visible"/>
                                      </p:to>
                                    </p:set>
                                    <p:animEffect transition="in" filter="slide(fromBottom)">
                                      <p:cBhvr>
                                        <p:cTn id="65" dur="500"/>
                                        <p:tgtEl>
                                          <p:spTgt spid="23"/>
                                        </p:tgtEl>
                                      </p:cBhvr>
                                    </p:animEffect>
                                  </p:childTnLst>
                                </p:cTn>
                              </p:par>
                            </p:childTnLst>
                          </p:cTn>
                        </p:par>
                      </p:childTnLst>
                    </p:cTn>
                  </p:par>
                  <p:par>
                    <p:cTn id="66" fill="hold">
                      <p:stCondLst>
                        <p:cond delay="indefinite"/>
                      </p:stCondLst>
                      <p:childTnLst>
                        <p:par>
                          <p:cTn id="67" fill="hold">
                            <p:stCondLst>
                              <p:cond delay="0"/>
                            </p:stCondLst>
                            <p:childTnLst>
                              <p:par>
                                <p:cTn id="68" presetID="2" presetClass="entr" presetSubtype="4" fill="hold" grpId="0" nodeType="clickEffect">
                                  <p:stCondLst>
                                    <p:cond delay="0"/>
                                  </p:stCondLst>
                                  <p:childTnLst>
                                    <p:set>
                                      <p:cBhvr>
                                        <p:cTn id="69" dur="1" fill="hold">
                                          <p:stCondLst>
                                            <p:cond delay="0"/>
                                          </p:stCondLst>
                                        </p:cTn>
                                        <p:tgtEl>
                                          <p:spTgt spid="21"/>
                                        </p:tgtEl>
                                        <p:attrNameLst>
                                          <p:attrName>style.visibility</p:attrName>
                                        </p:attrNameLst>
                                      </p:cBhvr>
                                      <p:to>
                                        <p:strVal val="visible"/>
                                      </p:to>
                                    </p:set>
                                    <p:anim calcmode="lin" valueType="num">
                                      <p:cBhvr additive="base">
                                        <p:cTn id="70" dur="500" fill="hold"/>
                                        <p:tgtEl>
                                          <p:spTgt spid="21"/>
                                        </p:tgtEl>
                                        <p:attrNameLst>
                                          <p:attrName>ppt_x</p:attrName>
                                        </p:attrNameLst>
                                      </p:cBhvr>
                                      <p:tavLst>
                                        <p:tav tm="0">
                                          <p:val>
                                            <p:strVal val="#ppt_x"/>
                                          </p:val>
                                        </p:tav>
                                        <p:tav tm="100000">
                                          <p:val>
                                            <p:strVal val="#ppt_x"/>
                                          </p:val>
                                        </p:tav>
                                      </p:tavLst>
                                    </p:anim>
                                    <p:anim calcmode="lin" valueType="num">
                                      <p:cBhvr additive="base">
                                        <p:cTn id="71"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12" presetClass="entr" presetSubtype="4" fill="hold" grpId="0" nodeType="clickEffect">
                                  <p:stCondLst>
                                    <p:cond delay="0"/>
                                  </p:stCondLst>
                                  <p:childTnLst>
                                    <p:set>
                                      <p:cBhvr>
                                        <p:cTn id="75" dur="1" fill="hold">
                                          <p:stCondLst>
                                            <p:cond delay="0"/>
                                          </p:stCondLst>
                                        </p:cTn>
                                        <p:tgtEl>
                                          <p:spTgt spid="22"/>
                                        </p:tgtEl>
                                        <p:attrNameLst>
                                          <p:attrName>style.visibility</p:attrName>
                                        </p:attrNameLst>
                                      </p:cBhvr>
                                      <p:to>
                                        <p:strVal val="visible"/>
                                      </p:to>
                                    </p:set>
                                    <p:animEffect transition="in" filter="slide(fromBottom)">
                                      <p:cBhvr>
                                        <p:cTn id="76" dur="500"/>
                                        <p:tgtEl>
                                          <p:spTgt spid="22"/>
                                        </p:tgtEl>
                                      </p:cBhvr>
                                    </p:animEffect>
                                  </p:childTnLst>
                                </p:cTn>
                              </p:par>
                            </p:childTnLst>
                          </p:cTn>
                        </p:par>
                        <p:par>
                          <p:cTn id="77" fill="hold">
                            <p:stCondLst>
                              <p:cond delay="500"/>
                            </p:stCondLst>
                            <p:childTnLst>
                              <p:par>
                                <p:cTn id="78" presetID="34" presetClass="entr" presetSubtype="0" fill="hold" grpId="0" nodeType="afterEffect">
                                  <p:stCondLst>
                                    <p:cond delay="0"/>
                                  </p:stCondLst>
                                  <p:childTnLst>
                                    <p:set>
                                      <p:cBhvr>
                                        <p:cTn id="79" dur="1" fill="hold">
                                          <p:stCondLst>
                                            <p:cond delay="0"/>
                                          </p:stCondLst>
                                        </p:cTn>
                                        <p:tgtEl>
                                          <p:spTgt spid="37"/>
                                        </p:tgtEl>
                                        <p:attrNameLst>
                                          <p:attrName>style.visibility</p:attrName>
                                        </p:attrNameLst>
                                      </p:cBhvr>
                                      <p:to>
                                        <p:strVal val="visible"/>
                                      </p:to>
                                    </p:set>
                                    <p:anim from="(-#ppt_w/2)" to="(#ppt_x)" calcmode="lin" valueType="num">
                                      <p:cBhvr>
                                        <p:cTn id="80" dur="600" fill="hold">
                                          <p:stCondLst>
                                            <p:cond delay="0"/>
                                          </p:stCondLst>
                                        </p:cTn>
                                        <p:tgtEl>
                                          <p:spTgt spid="37"/>
                                        </p:tgtEl>
                                        <p:attrNameLst>
                                          <p:attrName>ppt_x</p:attrName>
                                        </p:attrNameLst>
                                      </p:cBhvr>
                                    </p:anim>
                                    <p:anim from="0" to="-1.0" calcmode="lin" valueType="num">
                                      <p:cBhvr>
                                        <p:cTn id="81" dur="200" decel="50000" autoRev="1" fill="hold">
                                          <p:stCondLst>
                                            <p:cond delay="600"/>
                                          </p:stCondLst>
                                        </p:cTn>
                                        <p:tgtEl>
                                          <p:spTgt spid="37"/>
                                        </p:tgtEl>
                                        <p:attrNameLst>
                                          <p:attrName>xshear</p:attrName>
                                        </p:attrNameLst>
                                      </p:cBhvr>
                                    </p:anim>
                                    <p:animScale>
                                      <p:cBhvr>
                                        <p:cTn id="82" dur="200" decel="100000" autoRev="1" fill="hold">
                                          <p:stCondLst>
                                            <p:cond delay="600"/>
                                          </p:stCondLst>
                                        </p:cTn>
                                        <p:tgtEl>
                                          <p:spTgt spid="37"/>
                                        </p:tgtEl>
                                      </p:cBhvr>
                                      <p:from x="100000" y="100000"/>
                                      <p:to x="80000" y="100000"/>
                                    </p:animScale>
                                    <p:anim by="(#ppt_h/3+#ppt_w*0.1)" calcmode="lin" valueType="num">
                                      <p:cBhvr additive="sum">
                                        <p:cTn id="83" dur="200" decel="100000" autoRev="1" fill="hold">
                                          <p:stCondLst>
                                            <p:cond delay="600"/>
                                          </p:stCondLst>
                                        </p:cTn>
                                        <p:tgtEl>
                                          <p:spTgt spid="37"/>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1" grpId="0" animBg="1"/>
      <p:bldP spid="22" grpId="0" animBg="1"/>
      <p:bldP spid="23" grpId="0" animBg="1"/>
      <p:bldP spid="30" grpId="0"/>
      <p:bldP spid="24" grpId="0"/>
      <p:bldP spid="25" grpId="0" bldLvl="0" animBg="1"/>
      <p:bldP spid="3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a:defRPr/>
            </a:pPr>
            <a:fld id="{60977C52-70FF-4059-831F-4AE8D38C708C}" type="slidenum">
              <a:rPr lang="en-US">
                <a:solidFill>
                  <a:schemeClr val="tx1"/>
                </a:solidFill>
              </a:rPr>
            </a:fld>
            <a:endParaRPr lang="en-US" dirty="0">
              <a:solidFill>
                <a:schemeClr val="tx1"/>
              </a:solidFill>
            </a:endParaRPr>
          </a:p>
        </p:txBody>
      </p:sp>
      <p:sp>
        <p:nvSpPr>
          <p:cNvPr id="22" name="矩形 21"/>
          <p:cNvSpPr/>
          <p:nvPr/>
        </p:nvSpPr>
        <p:spPr>
          <a:xfrm>
            <a:off x="1492749" y="1736286"/>
            <a:ext cx="8310283" cy="523220"/>
          </a:xfrm>
          <a:prstGeom prst="rect">
            <a:avLst/>
          </a:prstGeom>
          <a:blipFill>
            <a:blip r:embed="rId1" cstate="print"/>
            <a:tile tx="0" ty="0" sx="100000" sy="100000" flip="none" algn="tl"/>
          </a:blipFill>
        </p:spPr>
        <p:txBody>
          <a:bodyPr wrap="square">
            <a:spAutoFit/>
          </a:bodyPr>
          <a:lstStyle/>
          <a:p>
            <a:r>
              <a:rPr lang="zh-CN" altLang="en-US" sz="2800" b="1" dirty="0">
                <a:latin typeface="微软雅黑" panose="020B0503020204020204" pitchFamily="34" charset="-122"/>
                <a:ea typeface="微软雅黑" panose="020B0503020204020204" pitchFamily="34" charset="-122"/>
              </a:rPr>
              <a:t> </a:t>
            </a:r>
            <a:r>
              <a:rPr lang="zh-CN" altLang="en-US" sz="2800" dirty="0">
                <a:latin typeface="微软雅黑" panose="020B0503020204020204" pitchFamily="34" charset="-122"/>
                <a:ea typeface="微软雅黑" panose="020B0503020204020204" pitchFamily="34" charset="-122"/>
              </a:rPr>
              <a:t>总的融资需要量</a:t>
            </a:r>
            <a:r>
              <a:rPr lang="en-US" altLang="zh-CN" sz="2800" dirty="0">
                <a:latin typeface="微软雅黑" panose="020B0503020204020204" pitchFamily="34" charset="-122"/>
                <a:ea typeface="微软雅黑" panose="020B0503020204020204" pitchFamily="34" charset="-122"/>
              </a:rPr>
              <a:t>=</a:t>
            </a:r>
            <a:r>
              <a:rPr lang="zh-CN" altLang="en-US" sz="2800" dirty="0">
                <a:latin typeface="微软雅黑" panose="020B0503020204020204" pitchFamily="34" charset="-122"/>
                <a:ea typeface="微软雅黑" panose="020B0503020204020204" pitchFamily="34" charset="-122"/>
              </a:rPr>
              <a:t>增加</a:t>
            </a:r>
            <a:r>
              <a:rPr lang="zh-CN" altLang="en-US" sz="2800" dirty="0" smtClean="0">
                <a:latin typeface="微软雅黑" panose="020B0503020204020204" pitchFamily="34" charset="-122"/>
                <a:ea typeface="微软雅黑" panose="020B0503020204020204" pitchFamily="34" charset="-122"/>
              </a:rPr>
              <a:t>资产</a:t>
            </a:r>
            <a:r>
              <a:rPr lang="en-US" altLang="zh-CN" sz="2800" dirty="0" smtClean="0">
                <a:latin typeface="微软雅黑" panose="020B0503020204020204" pitchFamily="34" charset="-122"/>
                <a:ea typeface="微软雅黑" panose="020B0503020204020204" pitchFamily="34" charset="-122"/>
              </a:rPr>
              <a:t>–</a:t>
            </a:r>
            <a:r>
              <a:rPr lang="zh-CN" altLang="en-US" sz="2800" dirty="0" smtClean="0">
                <a:latin typeface="微软雅黑" panose="020B0503020204020204" pitchFamily="34" charset="-122"/>
                <a:ea typeface="微软雅黑" panose="020B0503020204020204" pitchFamily="34" charset="-122"/>
              </a:rPr>
              <a:t>增加</a:t>
            </a:r>
            <a:r>
              <a:rPr lang="zh-CN" altLang="en-US" sz="2800" dirty="0">
                <a:latin typeface="微软雅黑" panose="020B0503020204020204" pitchFamily="34" charset="-122"/>
                <a:ea typeface="微软雅黑" panose="020B0503020204020204" pitchFamily="34" charset="-122"/>
              </a:rPr>
              <a:t>变动</a:t>
            </a:r>
            <a:r>
              <a:rPr lang="zh-CN" altLang="en-US" sz="2800" dirty="0" smtClean="0">
                <a:latin typeface="微软雅黑" panose="020B0503020204020204" pitchFamily="34" charset="-122"/>
                <a:ea typeface="微软雅黑" panose="020B0503020204020204" pitchFamily="34" charset="-122"/>
              </a:rPr>
              <a:t>负债</a:t>
            </a:r>
            <a:endParaRPr lang="en-US" altLang="zh-CN" sz="2800" dirty="0" smtClean="0">
              <a:latin typeface="微软雅黑" panose="020B0503020204020204" pitchFamily="34" charset="-122"/>
              <a:ea typeface="微软雅黑" panose="020B0503020204020204" pitchFamily="34" charset="-122"/>
            </a:endParaRPr>
          </a:p>
        </p:txBody>
      </p:sp>
      <p:sp>
        <p:nvSpPr>
          <p:cNvPr id="19" name="Text Box 4"/>
          <p:cNvSpPr txBox="1">
            <a:spLocks noChangeArrowheads="1"/>
          </p:cNvSpPr>
          <p:nvPr/>
        </p:nvSpPr>
        <p:spPr bwMode="auto">
          <a:xfrm>
            <a:off x="3352144" y="191651"/>
            <a:ext cx="4401217" cy="615559"/>
          </a:xfrm>
          <a:prstGeom prst="rect">
            <a:avLst/>
          </a:prstGeom>
          <a:noFill/>
          <a:ln>
            <a:noFill/>
          </a:ln>
          <a:effec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lvl="0" eaLnBrk="1" fontAlgn="auto" hangingPunct="1">
              <a:spcBef>
                <a:spcPts val="0"/>
              </a:spcBef>
              <a:spcAft>
                <a:spcPts val="0"/>
              </a:spcAft>
              <a:defRPr/>
            </a:pPr>
            <a:r>
              <a:rPr lang="en-US" altLang="zh-CN" sz="3200" dirty="0" smtClean="0">
                <a:latin typeface="微软雅黑" panose="020B0503020204020204" pitchFamily="34" charset="-122"/>
                <a:ea typeface="微软雅黑" panose="020B0503020204020204" pitchFamily="34" charset="-122"/>
              </a:rPr>
              <a:t>2. </a:t>
            </a:r>
            <a:r>
              <a:rPr lang="zh-CN" altLang="en-US" sz="3200" dirty="0" smtClean="0">
                <a:latin typeface="微软雅黑" panose="020B0503020204020204" pitchFamily="34" charset="-122"/>
                <a:ea typeface="微软雅黑" panose="020B0503020204020204" pitchFamily="34" charset="-122"/>
              </a:rPr>
              <a:t>确定</a:t>
            </a:r>
            <a:r>
              <a:rPr lang="zh-CN" altLang="en-US" sz="3200" dirty="0">
                <a:latin typeface="微软雅黑" panose="020B0503020204020204" pitchFamily="34" charset="-122"/>
                <a:ea typeface="微软雅黑" panose="020B0503020204020204" pitchFamily="34" charset="-122"/>
              </a:rPr>
              <a:t>总的融资</a:t>
            </a:r>
            <a:r>
              <a:rPr lang="zh-CN" altLang="en-US" sz="3200" dirty="0" smtClean="0">
                <a:latin typeface="微软雅黑" panose="020B0503020204020204" pitchFamily="34" charset="-122"/>
                <a:ea typeface="微软雅黑" panose="020B0503020204020204" pitchFamily="34" charset="-122"/>
              </a:rPr>
              <a:t>需要量</a:t>
            </a:r>
            <a:endParaRPr lang="zh-CN" altLang="en-US" sz="3200" dirty="0">
              <a:latin typeface="微软雅黑" panose="020B0503020204020204" pitchFamily="34" charset="-122"/>
              <a:ea typeface="微软雅黑" panose="020B0503020204020204" pitchFamily="34" charset="-122"/>
            </a:endParaRPr>
          </a:p>
        </p:txBody>
      </p:sp>
      <p:sp>
        <p:nvSpPr>
          <p:cNvPr id="20" name="Line 6"/>
          <p:cNvSpPr>
            <a:spLocks noChangeShapeType="1"/>
          </p:cNvSpPr>
          <p:nvPr/>
        </p:nvSpPr>
        <p:spPr bwMode="auto">
          <a:xfrm>
            <a:off x="1" y="499624"/>
            <a:ext cx="3452648"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25" name="Line 7"/>
          <p:cNvSpPr>
            <a:spLocks noChangeShapeType="1"/>
          </p:cNvSpPr>
          <p:nvPr/>
        </p:nvSpPr>
        <p:spPr bwMode="auto">
          <a:xfrm>
            <a:off x="9301655" y="478977"/>
            <a:ext cx="2890345"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cxnSp>
        <p:nvCxnSpPr>
          <p:cNvPr id="6" name="直接箭头连接符 5"/>
          <p:cNvCxnSpPr/>
          <p:nvPr/>
        </p:nvCxnSpPr>
        <p:spPr>
          <a:xfrm flipH="1">
            <a:off x="4558553" y="2488223"/>
            <a:ext cx="443752" cy="10349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直接箭头连接符 20"/>
          <p:cNvCxnSpPr/>
          <p:nvPr/>
        </p:nvCxnSpPr>
        <p:spPr>
          <a:xfrm>
            <a:off x="5020408" y="2488223"/>
            <a:ext cx="425650" cy="10349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3352144" y="3812705"/>
            <a:ext cx="1800493" cy="369332"/>
          </a:xfrm>
          <a:prstGeom prst="rect">
            <a:avLst/>
          </a:prstGeom>
        </p:spPr>
        <p:txBody>
          <a:bodyPr wrap="none">
            <a:spAutoFit/>
          </a:bodyPr>
          <a:lstStyle/>
          <a:p>
            <a:r>
              <a:rPr lang="zh-CN" altLang="en-US" dirty="0" smtClean="0">
                <a:latin typeface="微软雅黑" panose="020B0503020204020204" pitchFamily="34" charset="-122"/>
                <a:ea typeface="微软雅黑" panose="020B0503020204020204" pitchFamily="34" charset="-122"/>
              </a:rPr>
              <a:t>增加的变动资产</a:t>
            </a:r>
            <a:endParaRPr lang="zh-CN" altLang="en-US" dirty="0"/>
          </a:p>
        </p:txBody>
      </p:sp>
      <p:sp>
        <p:nvSpPr>
          <p:cNvPr id="9" name="矩形 8"/>
          <p:cNvSpPr/>
          <p:nvPr/>
        </p:nvSpPr>
        <p:spPr>
          <a:xfrm>
            <a:off x="5446058" y="3768770"/>
            <a:ext cx="2031325" cy="369332"/>
          </a:xfrm>
          <a:prstGeom prst="rect">
            <a:avLst/>
          </a:prstGeom>
        </p:spPr>
        <p:txBody>
          <a:bodyPr wrap="none">
            <a:spAutoFit/>
          </a:bodyPr>
          <a:lstStyle/>
          <a:p>
            <a:r>
              <a:rPr lang="zh-CN" altLang="en-US" dirty="0" smtClean="0">
                <a:latin typeface="微软雅黑" panose="020B0503020204020204" pitchFamily="34" charset="-122"/>
                <a:ea typeface="微软雅黑" panose="020B0503020204020204" pitchFamily="34" charset="-122"/>
              </a:rPr>
              <a:t>增加的非变动资产</a:t>
            </a:r>
            <a:endParaRPr lang="zh-CN" altLang="en-US" dirty="0"/>
          </a:p>
        </p:txBody>
      </p:sp>
      <p:sp>
        <p:nvSpPr>
          <p:cNvPr id="10" name="矩形 9"/>
          <p:cNvSpPr/>
          <p:nvPr/>
        </p:nvSpPr>
        <p:spPr>
          <a:xfrm>
            <a:off x="4868976" y="4195498"/>
            <a:ext cx="3185487" cy="369332"/>
          </a:xfrm>
          <a:prstGeom prst="rect">
            <a:avLst/>
          </a:prstGeom>
        </p:spPr>
        <p:txBody>
          <a:bodyPr wrap="none">
            <a:spAutoFit/>
          </a:bodyPr>
          <a:lstStyle/>
          <a:p>
            <a:r>
              <a:rPr lang="zh-CN" altLang="en-US" dirty="0" smtClean="0">
                <a:latin typeface="微软雅黑" panose="020B0503020204020204" pitchFamily="34" charset="-122"/>
                <a:ea typeface="微软雅黑" panose="020B0503020204020204" pitchFamily="34" charset="-122"/>
              </a:rPr>
              <a:t>（如有，会给出，暂不考虑）</a:t>
            </a:r>
            <a:endParaRPr lang="zh-CN" altLang="en-US" dirty="0"/>
          </a:p>
        </p:txBody>
      </p:sp>
      <p:sp>
        <p:nvSpPr>
          <p:cNvPr id="30" name="矩形 29"/>
          <p:cNvSpPr/>
          <p:nvPr/>
        </p:nvSpPr>
        <p:spPr>
          <a:xfrm>
            <a:off x="1515145" y="4802044"/>
            <a:ext cx="8310283" cy="523220"/>
          </a:xfrm>
          <a:prstGeom prst="rect">
            <a:avLst/>
          </a:prstGeom>
          <a:blipFill>
            <a:blip r:embed="rId1" cstate="print"/>
            <a:tile tx="0" ty="0" sx="100000" sy="100000" flip="none" algn="tl"/>
          </a:blipFill>
        </p:spPr>
        <p:txBody>
          <a:bodyPr wrap="square">
            <a:spAutoFit/>
          </a:bodyPr>
          <a:lstStyle/>
          <a:p>
            <a:r>
              <a:rPr lang="zh-CN" altLang="en-US" sz="2800" b="1" dirty="0">
                <a:latin typeface="微软雅黑" panose="020B0503020204020204" pitchFamily="34" charset="-122"/>
                <a:ea typeface="微软雅黑" panose="020B0503020204020204" pitchFamily="34" charset="-122"/>
              </a:rPr>
              <a:t> </a:t>
            </a:r>
            <a:r>
              <a:rPr lang="zh-CN" altLang="en-US" sz="2800" dirty="0">
                <a:latin typeface="微软雅黑" panose="020B0503020204020204" pitchFamily="34" charset="-122"/>
                <a:ea typeface="微软雅黑" panose="020B0503020204020204" pitchFamily="34" charset="-122"/>
              </a:rPr>
              <a:t>总的融资需要量</a:t>
            </a:r>
            <a:r>
              <a:rPr lang="en-US" altLang="zh-CN" sz="2800" dirty="0">
                <a:latin typeface="微软雅黑" panose="020B0503020204020204" pitchFamily="34" charset="-122"/>
                <a:ea typeface="微软雅黑" panose="020B0503020204020204" pitchFamily="34" charset="-122"/>
              </a:rPr>
              <a:t>=</a:t>
            </a:r>
            <a:r>
              <a:rPr lang="zh-CN" altLang="en-US" sz="2800" dirty="0" smtClean="0">
                <a:latin typeface="微软雅黑" panose="020B0503020204020204" pitchFamily="34" charset="-122"/>
                <a:ea typeface="微软雅黑" panose="020B0503020204020204" pitchFamily="34" charset="-122"/>
              </a:rPr>
              <a:t>增加的变动资产</a:t>
            </a:r>
            <a:r>
              <a:rPr lang="en-US" altLang="zh-CN" sz="2800" dirty="0" smtClean="0">
                <a:latin typeface="微软雅黑" panose="020B0503020204020204" pitchFamily="34" charset="-122"/>
                <a:ea typeface="微软雅黑" panose="020B0503020204020204" pitchFamily="34" charset="-122"/>
              </a:rPr>
              <a:t>–</a:t>
            </a:r>
            <a:r>
              <a:rPr lang="zh-CN" altLang="en-US" sz="2800" dirty="0" smtClean="0">
                <a:latin typeface="微软雅黑" panose="020B0503020204020204" pitchFamily="34" charset="-122"/>
                <a:ea typeface="微软雅黑" panose="020B0503020204020204" pitchFamily="34" charset="-122"/>
              </a:rPr>
              <a:t>增加</a:t>
            </a:r>
            <a:r>
              <a:rPr lang="zh-CN" altLang="en-US" sz="2800" dirty="0">
                <a:latin typeface="微软雅黑" panose="020B0503020204020204" pitchFamily="34" charset="-122"/>
                <a:ea typeface="微软雅黑" panose="020B0503020204020204" pitchFamily="34" charset="-122"/>
              </a:rPr>
              <a:t>变动</a:t>
            </a:r>
            <a:r>
              <a:rPr lang="zh-CN" altLang="en-US" sz="2800" dirty="0" smtClean="0">
                <a:latin typeface="微软雅黑" panose="020B0503020204020204" pitchFamily="34" charset="-122"/>
                <a:ea typeface="微软雅黑" panose="020B0503020204020204" pitchFamily="34" charset="-122"/>
              </a:rPr>
              <a:t>负债</a:t>
            </a:r>
            <a:endParaRPr lang="en-US" altLang="zh-CN" sz="2800" dirty="0" smtClean="0">
              <a:latin typeface="微软雅黑" panose="020B0503020204020204" pitchFamily="34" charset="-122"/>
              <a:ea typeface="微软雅黑" panose="020B0503020204020204" pitchFamily="34" charset="-122"/>
            </a:endParaRPr>
          </a:p>
        </p:txBody>
      </p:sp>
      <p:sp>
        <p:nvSpPr>
          <p:cNvPr id="12" name="矩形 11"/>
          <p:cNvSpPr/>
          <p:nvPr/>
        </p:nvSpPr>
        <p:spPr>
          <a:xfrm>
            <a:off x="4107405" y="5353839"/>
            <a:ext cx="2401619" cy="369332"/>
          </a:xfrm>
          <a:prstGeom prst="rect">
            <a:avLst/>
          </a:prstGeom>
        </p:spPr>
        <p:txBody>
          <a:bodyPr wrap="none">
            <a:spAutoFit/>
          </a:bodyPr>
          <a:lstStyle/>
          <a:p>
            <a:r>
              <a:rPr lang="en-US" altLang="zh-CN" dirty="0" smtClean="0">
                <a:latin typeface="微软雅黑" panose="020B0503020204020204" pitchFamily="34" charset="-122"/>
                <a:ea typeface="微软雅黑" panose="020B0503020204020204" pitchFamily="34" charset="-122"/>
              </a:rPr>
              <a:t>=</a:t>
            </a:r>
            <a:r>
              <a:rPr lang="en-US" altLang="zh-CN" b="1" i="1" dirty="0">
                <a:latin typeface="微软雅黑" panose="020B0503020204020204" pitchFamily="34" charset="-122"/>
                <a:ea typeface="微软雅黑" panose="020B0503020204020204" pitchFamily="34" charset="-122"/>
              </a:rPr>
              <a:t> A</a:t>
            </a:r>
            <a:r>
              <a:rPr lang="en-US" altLang="zh-CN" b="1" i="1" baseline="-25000" dirty="0">
                <a:latin typeface="微软雅黑" panose="020B0503020204020204" pitchFamily="34" charset="-122"/>
                <a:ea typeface="微软雅黑" panose="020B0503020204020204" pitchFamily="34" charset="-122"/>
              </a:rPr>
              <a:t>0 </a:t>
            </a:r>
            <a:r>
              <a:rPr lang="en-US" altLang="zh-CN" b="1" dirty="0">
                <a:latin typeface="微软雅黑" panose="020B0503020204020204" pitchFamily="34" charset="-122"/>
                <a:ea typeface="微软雅黑" panose="020B0503020204020204" pitchFamily="34" charset="-122"/>
                <a:cs typeface="Times New Roman" panose="02020603050405020304" pitchFamily="18" charset="0"/>
              </a:rPr>
              <a:t>×</a:t>
            </a:r>
            <a:r>
              <a:rPr lang="en-US" altLang="zh-CN" b="1" i="1" dirty="0">
                <a:latin typeface="微软雅黑" panose="020B0503020204020204" pitchFamily="34" charset="-122"/>
                <a:ea typeface="微软雅黑" panose="020B0503020204020204" pitchFamily="34" charset="-122"/>
              </a:rPr>
              <a:t> S</a:t>
            </a:r>
            <a:r>
              <a:rPr lang="en-US" altLang="zh-CN" b="1" i="1" baseline="-25000" dirty="0">
                <a:latin typeface="微软雅黑" panose="020B0503020204020204" pitchFamily="34" charset="-122"/>
                <a:ea typeface="微软雅黑" panose="020B0503020204020204" pitchFamily="34" charset="-122"/>
              </a:rPr>
              <a:t>R   </a:t>
            </a:r>
            <a:r>
              <a:rPr lang="en-US" altLang="zh-CN" b="1" dirty="0">
                <a:latin typeface="微软雅黑" panose="020B0503020204020204" pitchFamily="34" charset="-122"/>
                <a:ea typeface="微软雅黑" panose="020B0503020204020204" pitchFamily="34" charset="-122"/>
              </a:rPr>
              <a:t>– </a:t>
            </a:r>
            <a:r>
              <a:rPr lang="en-US" altLang="zh-CN" b="1" i="1" dirty="0">
                <a:latin typeface="微软雅黑" panose="020B0503020204020204" pitchFamily="34" charset="-122"/>
                <a:ea typeface="微软雅黑" panose="020B0503020204020204" pitchFamily="34" charset="-122"/>
              </a:rPr>
              <a:t>B</a:t>
            </a:r>
            <a:r>
              <a:rPr lang="en-US" altLang="zh-CN" b="1" i="1" baseline="-25000" dirty="0">
                <a:latin typeface="微软雅黑" panose="020B0503020204020204" pitchFamily="34" charset="-122"/>
                <a:ea typeface="微软雅黑" panose="020B0503020204020204" pitchFamily="34" charset="-122"/>
              </a:rPr>
              <a:t>0 </a:t>
            </a:r>
            <a:r>
              <a:rPr lang="en-US" altLang="zh-CN" b="1" dirty="0">
                <a:latin typeface="微软雅黑" panose="020B0503020204020204" pitchFamily="34" charset="-122"/>
                <a:ea typeface="微软雅黑" panose="020B0503020204020204" pitchFamily="34" charset="-122"/>
                <a:cs typeface="Times New Roman" panose="02020603050405020304" pitchFamily="18" charset="0"/>
              </a:rPr>
              <a:t>×</a:t>
            </a:r>
            <a:r>
              <a:rPr lang="en-US" altLang="zh-CN" b="1" i="1" dirty="0">
                <a:latin typeface="微软雅黑" panose="020B0503020204020204" pitchFamily="34" charset="-122"/>
                <a:ea typeface="微软雅黑" panose="020B0503020204020204" pitchFamily="34" charset="-122"/>
              </a:rPr>
              <a:t> S</a:t>
            </a:r>
            <a:r>
              <a:rPr lang="en-US" altLang="zh-CN" b="1" i="1" baseline="-25000" dirty="0">
                <a:latin typeface="微软雅黑" panose="020B0503020204020204" pitchFamily="34" charset="-122"/>
                <a:ea typeface="微软雅黑" panose="020B0503020204020204" pitchFamily="34" charset="-122"/>
              </a:rPr>
              <a:t>R </a:t>
            </a:r>
            <a:endParaRPr lang="zh-CN" altLang="en-US" dirty="0"/>
          </a:p>
        </p:txBody>
      </p:sp>
    </p:spTree>
  </p:cSld>
  <p:clrMapOvr>
    <a:masterClrMapping/>
  </p:clrMapOvr>
  <p:transition spd="med">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slide(fromBottom)">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slide(fromBottom)">
                                      <p:cBhvr>
                                        <p:cTn id="1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3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a:defRPr/>
            </a:pPr>
            <a:fld id="{60977C52-70FF-4059-831F-4AE8D38C708C}" type="slidenum">
              <a:rPr lang="en-US" smtClean="0">
                <a:solidFill>
                  <a:schemeClr val="tx1"/>
                </a:solidFill>
              </a:rPr>
            </a:fld>
            <a:endParaRPr lang="en-US" dirty="0">
              <a:solidFill>
                <a:schemeClr val="tx1"/>
              </a:solidFill>
            </a:endParaRPr>
          </a:p>
        </p:txBody>
      </p:sp>
      <p:sp>
        <p:nvSpPr>
          <p:cNvPr id="28" name="Text Box 4"/>
          <p:cNvSpPr txBox="1">
            <a:spLocks noChangeArrowheads="1"/>
          </p:cNvSpPr>
          <p:nvPr/>
        </p:nvSpPr>
        <p:spPr bwMode="auto">
          <a:xfrm>
            <a:off x="3352144" y="191651"/>
            <a:ext cx="4401217" cy="615559"/>
          </a:xfrm>
          <a:prstGeom prst="rect">
            <a:avLst/>
          </a:prstGeom>
          <a:noFill/>
          <a:ln>
            <a:noFill/>
          </a:ln>
          <a:effec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auto" hangingPunct="1">
              <a:spcBef>
                <a:spcPts val="0"/>
              </a:spcBef>
              <a:spcAft>
                <a:spcPts val="0"/>
              </a:spcAft>
              <a:defRPr/>
            </a:pPr>
            <a:r>
              <a:rPr lang="en-US" altLang="zh-CN" sz="3200" dirty="0" smtClean="0">
                <a:latin typeface="微软雅黑" panose="020B0503020204020204" pitchFamily="34" charset="-122"/>
                <a:ea typeface="微软雅黑" panose="020B0503020204020204" pitchFamily="34" charset="-122"/>
              </a:rPr>
              <a:t>3. </a:t>
            </a:r>
            <a:r>
              <a:rPr lang="zh-CN" altLang="en-US" sz="3200" dirty="0" smtClean="0">
                <a:latin typeface="微软雅黑" panose="020B0503020204020204" pitchFamily="34" charset="-122"/>
                <a:ea typeface="微软雅黑" panose="020B0503020204020204" pitchFamily="34" charset="-122"/>
              </a:rPr>
              <a:t>预计</a:t>
            </a:r>
            <a:r>
              <a:rPr lang="zh-CN" altLang="en-US" sz="3200" dirty="0">
                <a:latin typeface="微软雅黑" panose="020B0503020204020204" pitchFamily="34" charset="-122"/>
                <a:ea typeface="微软雅黑" panose="020B0503020204020204" pitchFamily="34" charset="-122"/>
              </a:rPr>
              <a:t>留存收益增加额</a:t>
            </a:r>
            <a:endParaRPr lang="zh-CN" altLang="zh-CN" sz="3200" dirty="0">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29" name="Line 6"/>
          <p:cNvSpPr>
            <a:spLocks noChangeShapeType="1"/>
          </p:cNvSpPr>
          <p:nvPr/>
        </p:nvSpPr>
        <p:spPr bwMode="auto">
          <a:xfrm>
            <a:off x="1" y="499624"/>
            <a:ext cx="3452648"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30" name="Line 7"/>
          <p:cNvSpPr>
            <a:spLocks noChangeShapeType="1"/>
          </p:cNvSpPr>
          <p:nvPr/>
        </p:nvSpPr>
        <p:spPr bwMode="auto">
          <a:xfrm>
            <a:off x="9301655" y="478977"/>
            <a:ext cx="2890345"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34" name="矩形 33"/>
          <p:cNvSpPr>
            <a:spLocks noChangeArrowheads="1"/>
          </p:cNvSpPr>
          <p:nvPr/>
        </p:nvSpPr>
        <p:spPr bwMode="auto">
          <a:xfrm>
            <a:off x="1413638" y="1335332"/>
            <a:ext cx="924983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lnSpc>
                <a:spcPct val="150000"/>
              </a:lnSpc>
            </a:pPr>
            <a:r>
              <a:rPr lang="zh-CN" altLang="en-US" sz="2400" dirty="0">
                <a:latin typeface="微软雅黑" panose="020B0503020204020204" pitchFamily="34" charset="-122"/>
                <a:ea typeface="微软雅黑" panose="020B0503020204020204" pitchFamily="34" charset="-122"/>
              </a:rPr>
              <a:t>增加所有者权益来源于增加的留存收益，此时留存收益金额是根据利润分配表计算出来。</a:t>
            </a:r>
            <a:endParaRPr lang="zh-CN" altLang="zh-CN" sz="2400" dirty="0">
              <a:latin typeface="微软雅黑" panose="020B0503020204020204" pitchFamily="34" charset="-122"/>
              <a:ea typeface="微软雅黑" panose="020B0503020204020204" pitchFamily="34" charset="-122"/>
            </a:endParaRPr>
          </a:p>
        </p:txBody>
      </p:sp>
      <p:graphicFrame>
        <p:nvGraphicFramePr>
          <p:cNvPr id="35" name="表格 34"/>
          <p:cNvGraphicFramePr>
            <a:graphicFrameLocks noGrp="1"/>
          </p:cNvGraphicFramePr>
          <p:nvPr/>
        </p:nvGraphicFramePr>
        <p:xfrm>
          <a:off x="1413638" y="2868613"/>
          <a:ext cx="5518151" cy="2838450"/>
        </p:xfrm>
        <a:graphic>
          <a:graphicData uri="http://schemas.openxmlformats.org/drawingml/2006/table">
            <a:tbl>
              <a:tblPr/>
              <a:tblGrid>
                <a:gridCol w="3541184"/>
                <a:gridCol w="1976967"/>
              </a:tblGrid>
              <a:tr h="473075">
                <a:tc gridSpan="2">
                  <a:txBody>
                    <a:body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600" b="1" i="0" u="none" strike="noStrike" cap="none" normalizeH="0" baseline="0" dirty="0">
                          <a:ln>
                            <a:noFill/>
                          </a:ln>
                          <a:solidFill>
                            <a:srgbClr val="000000"/>
                          </a:solidFill>
                          <a:effectLst/>
                          <a:latin typeface="仿宋" panose="02010609060101010101" pitchFamily="49" charset="-122"/>
                          <a:ea typeface="仿宋" panose="02010609060101010101" pitchFamily="49" charset="-122"/>
                        </a:rPr>
                        <a:t>简易利润分配表</a:t>
                      </a:r>
                      <a:endParaRPr kumimoji="0" lang="zh-CN" altLang="en-US" sz="2600" b="1" i="0" u="none" strike="noStrike" cap="none" normalizeH="0" baseline="0" dirty="0">
                        <a:ln>
                          <a:noFill/>
                        </a:ln>
                        <a:solidFill>
                          <a:srgbClr val="000000"/>
                        </a:solidFill>
                        <a:effectLst/>
                        <a:latin typeface="仿宋" panose="02010609060101010101" pitchFamily="49" charset="-122"/>
                        <a:ea typeface="仿宋" panose="02010609060101010101" pitchFamily="49" charset="-122"/>
                      </a:endParaRPr>
                    </a:p>
                  </a:txBody>
                  <a:tcPr marL="12700" marR="12700" marT="9525" marB="0" anchor="ctr"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C6F7EE"/>
                    </a:solidFill>
                  </a:tcPr>
                </a:tc>
                <a:tc hMerge="1">
                  <a:tcPr/>
                </a:tc>
              </a:tr>
              <a:tr h="473075">
                <a:tc>
                  <a:txBody>
                    <a:bodyPr/>
                    <a:lstStyle/>
                    <a:p>
                      <a:pPr marL="0" marR="0" lvl="0" indent="0" algn="l"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1"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项目</a:t>
                      </a:r>
                      <a:endParaRPr kumimoji="0" lang="zh-CN" altLang="en-US" sz="2000" b="1"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6F7EE"/>
                    </a:solidFill>
                  </a:tcPr>
                </a:tc>
                <a:tc>
                  <a:txBody>
                    <a:body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1"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分配百分比</a:t>
                      </a:r>
                      <a:endParaRPr kumimoji="0" lang="zh-CN" altLang="en-US" sz="2000" b="1"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6F7EE"/>
                    </a:solidFill>
                  </a:tcPr>
                </a:tc>
              </a:tr>
              <a:tr h="473075">
                <a:tc>
                  <a:txBody>
                    <a:bodyPr/>
                    <a:lstStyle/>
                    <a:p>
                      <a:pPr marL="0" marR="0" lvl="0" indent="0" algn="l"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1" i="0" u="none" strike="noStrike" cap="none" normalizeH="0" baseline="0" dirty="0">
                          <a:ln>
                            <a:noFill/>
                          </a:ln>
                          <a:solidFill>
                            <a:srgbClr val="000000"/>
                          </a:solidFill>
                          <a:effectLst/>
                          <a:latin typeface="微软雅黑" panose="020B0503020204020204" pitchFamily="34" charset="-122"/>
                          <a:ea typeface="微软雅黑" panose="020B0503020204020204" pitchFamily="34" charset="-122"/>
                        </a:rPr>
                        <a:t>净利润</a:t>
                      </a:r>
                      <a:endParaRPr kumimoji="0" lang="zh-CN" altLang="en-US" sz="2000" b="1" i="0" u="none" strike="noStrike" cap="none" normalizeH="0" baseline="0" dirty="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6F7EE"/>
                    </a:solidFill>
                  </a:tcPr>
                </a:tc>
                <a:tc>
                  <a:txBody>
                    <a:body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1"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100%</a:t>
                      </a:r>
                      <a:endParaRPr kumimoji="0" lang="en-US" altLang="zh-CN" sz="2000" b="1"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6F7EE"/>
                    </a:solidFill>
                  </a:tcPr>
                </a:tc>
              </a:tr>
              <a:tr h="473075">
                <a:tc>
                  <a:txBody>
                    <a:bodyPr/>
                    <a:lstStyle/>
                    <a:p>
                      <a:pPr marL="0" marR="0" lvl="0" indent="0" algn="l"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1"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减：提取法定盈余公积</a:t>
                      </a:r>
                      <a:endParaRPr kumimoji="0" lang="zh-CN" altLang="en-US" sz="2000" b="1"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6F7EE"/>
                    </a:solidFill>
                  </a:tcPr>
                </a:tc>
                <a:tc>
                  <a:txBody>
                    <a:body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1"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10%</a:t>
                      </a:r>
                      <a:endParaRPr kumimoji="0" lang="en-US" altLang="zh-CN" sz="2000" b="1"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6F7EE"/>
                    </a:solidFill>
                  </a:tcPr>
                </a:tc>
              </a:tr>
              <a:tr h="473075">
                <a:tc>
                  <a:txBody>
                    <a:bodyPr/>
                    <a:lstStyle/>
                    <a:p>
                      <a:pPr marL="0" marR="0" lvl="0" indent="0" algn="l"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1"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       应付投资者利润</a:t>
                      </a:r>
                      <a:endParaRPr kumimoji="0" lang="zh-CN" altLang="en-US" sz="2000" b="1"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6F7EE"/>
                    </a:solidFill>
                  </a:tcPr>
                </a:tc>
                <a:tc>
                  <a:txBody>
                    <a:body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1"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60%</a:t>
                      </a:r>
                      <a:endParaRPr kumimoji="0" lang="en-US" altLang="zh-CN" sz="2000" b="1"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6F7EE"/>
                    </a:solidFill>
                  </a:tcPr>
                </a:tc>
              </a:tr>
              <a:tr h="473075">
                <a:tc>
                  <a:txBody>
                    <a:bodyPr/>
                    <a:lstStyle/>
                    <a:p>
                      <a:pPr marL="0" marR="0" lvl="0" indent="0" algn="l"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1"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未分配利润</a:t>
                      </a:r>
                      <a:endParaRPr kumimoji="0" lang="zh-CN" altLang="en-US" sz="2000" b="1"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6F7EE"/>
                    </a:solidFill>
                  </a:tcPr>
                </a:tc>
                <a:tc>
                  <a:txBody>
                    <a:body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1" i="0" u="none" strike="noStrike" cap="none" normalizeH="0" baseline="0" dirty="0">
                          <a:ln>
                            <a:noFill/>
                          </a:ln>
                          <a:solidFill>
                            <a:srgbClr val="000000"/>
                          </a:solidFill>
                          <a:effectLst/>
                          <a:latin typeface="微软雅黑" panose="020B0503020204020204" pitchFamily="34" charset="-122"/>
                          <a:ea typeface="微软雅黑" panose="020B0503020204020204" pitchFamily="34" charset="-122"/>
                        </a:rPr>
                        <a:t>30%</a:t>
                      </a:r>
                      <a:endParaRPr kumimoji="0" lang="en-US" altLang="zh-CN" sz="2000" b="1" i="0" u="none" strike="noStrike" cap="none" normalizeH="0" baseline="0" dirty="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6F7EE"/>
                    </a:solidFill>
                  </a:tcPr>
                </a:tc>
              </a:tr>
            </a:tbl>
          </a:graphicData>
        </a:graphic>
      </p:graphicFrame>
      <p:sp>
        <p:nvSpPr>
          <p:cNvPr id="36" name="TextBox 35"/>
          <p:cNvSpPr txBox="1">
            <a:spLocks noChangeArrowheads="1"/>
          </p:cNvSpPr>
          <p:nvPr/>
        </p:nvSpPr>
        <p:spPr bwMode="auto">
          <a:xfrm>
            <a:off x="505885" y="3846514"/>
            <a:ext cx="520700"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tIns="46800" rIns="36000" bIns="46800">
            <a:spAutoFit/>
          </a:bodyPr>
          <a:lstStyle>
            <a:lvl1pPr>
              <a:defRPr sz="3200">
                <a:solidFill>
                  <a:schemeClr val="tx1"/>
                </a:solidFill>
                <a:latin typeface="Arial" panose="020B0604020202020204" pitchFamily="34" charset="0"/>
                <a:ea typeface="宋体" panose="02010600030101010101" pitchFamily="2" charset="-122"/>
              </a:defRPr>
            </a:lvl1pPr>
            <a:lvl2pPr>
              <a:defRPr sz="2800">
                <a:solidFill>
                  <a:schemeClr val="tx1"/>
                </a:solidFill>
                <a:latin typeface="Arial" panose="020B0604020202020204" pitchFamily="34" charset="0"/>
                <a:ea typeface="宋体" panose="02010600030101010101" pitchFamily="2" charset="-122"/>
              </a:defRPr>
            </a:lvl2pPr>
            <a:lvl3pPr>
              <a:defRPr sz="2400">
                <a:solidFill>
                  <a:schemeClr val="tx1"/>
                </a:solidFill>
                <a:latin typeface="Arial" panose="020B0604020202020204" pitchFamily="34" charset="0"/>
                <a:ea typeface="宋体" panose="02010600030101010101" pitchFamily="2" charset="-122"/>
              </a:defRPr>
            </a:lvl3pPr>
            <a:lvl4pPr>
              <a:defRPr sz="2000">
                <a:solidFill>
                  <a:schemeClr val="tx1"/>
                </a:solidFill>
                <a:latin typeface="Arial" panose="020B0604020202020204" pitchFamily="34" charset="0"/>
                <a:ea typeface="宋体" panose="02010600030101010101" pitchFamily="2" charset="-122"/>
              </a:defRPr>
            </a:lvl4pPr>
            <a:lvl5pPr>
              <a:defRPr sz="2000">
                <a:solidFill>
                  <a:schemeClr val="tx1"/>
                </a:solidFill>
                <a:latin typeface="Arial" panose="020B0604020202020204" pitchFamily="34" charset="0"/>
                <a:ea typeface="宋体" panose="02010600030101010101" pitchFamily="2" charset="-122"/>
              </a:defRPr>
            </a:lvl5pPr>
            <a:lvl6pPr eaLnBrk="0" hangingPunct="0">
              <a:defRPr sz="2000">
                <a:solidFill>
                  <a:schemeClr val="tx1"/>
                </a:solidFill>
                <a:latin typeface="Arial" panose="020B0604020202020204" pitchFamily="34" charset="0"/>
                <a:ea typeface="宋体" panose="02010600030101010101" pitchFamily="2" charset="-122"/>
              </a:defRPr>
            </a:lvl6pPr>
            <a:lvl7pPr eaLnBrk="0" hangingPunct="0">
              <a:defRPr sz="2000">
                <a:solidFill>
                  <a:schemeClr val="tx1"/>
                </a:solidFill>
                <a:latin typeface="Arial" panose="020B0604020202020204" pitchFamily="34" charset="0"/>
                <a:ea typeface="宋体" panose="02010600030101010101" pitchFamily="2" charset="-122"/>
              </a:defRPr>
            </a:lvl7pPr>
            <a:lvl8pPr eaLnBrk="0" hangingPunct="0">
              <a:defRPr sz="2000">
                <a:solidFill>
                  <a:schemeClr val="tx1"/>
                </a:solidFill>
                <a:latin typeface="Arial" panose="020B0604020202020204" pitchFamily="34" charset="0"/>
                <a:ea typeface="宋体" panose="02010600030101010101" pitchFamily="2" charset="-122"/>
              </a:defRPr>
            </a:lvl8pPr>
            <a:lvl9pPr eaLnBrk="0" hangingPunct="0">
              <a:defRPr sz="2000">
                <a:solidFill>
                  <a:schemeClr val="tx1"/>
                </a:solidFill>
                <a:latin typeface="Arial" panose="020B0604020202020204" pitchFamily="34" charset="0"/>
                <a:ea typeface="宋体" panose="02010600030101010101" pitchFamily="2" charset="-122"/>
              </a:defRPr>
            </a:lvl9pPr>
          </a:lstStyle>
          <a:p>
            <a:pPr eaLnBrk="1" hangingPunct="1">
              <a:lnSpc>
                <a:spcPct val="125000"/>
              </a:lnSpc>
            </a:pPr>
            <a:r>
              <a:rPr lang="zh-CN" altLang="en-US" sz="2800" dirty="0">
                <a:solidFill>
                  <a:srgbClr val="002060"/>
                </a:solidFill>
                <a:latin typeface="微软雅黑" panose="020B0503020204020204" pitchFamily="34" charset="-122"/>
                <a:ea typeface="微软雅黑" panose="020B0503020204020204" pitchFamily="34" charset="-122"/>
              </a:rPr>
              <a:t>举例</a:t>
            </a:r>
            <a:endParaRPr lang="zh-CN" altLang="en-US" sz="2800" dirty="0">
              <a:solidFill>
                <a:srgbClr val="002060"/>
              </a:solidFill>
              <a:latin typeface="微软雅黑" panose="020B0503020204020204" pitchFamily="34" charset="-122"/>
              <a:ea typeface="微软雅黑" panose="020B0503020204020204" pitchFamily="34" charset="-122"/>
            </a:endParaRPr>
          </a:p>
        </p:txBody>
      </p:sp>
      <p:sp>
        <p:nvSpPr>
          <p:cNvPr id="37" name="矩形 36"/>
          <p:cNvSpPr>
            <a:spLocks noChangeArrowheads="1"/>
          </p:cNvSpPr>
          <p:nvPr/>
        </p:nvSpPr>
        <p:spPr bwMode="auto">
          <a:xfrm>
            <a:off x="7319434" y="3576638"/>
            <a:ext cx="4599517" cy="142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lnSpc>
                <a:spcPct val="120000"/>
              </a:lnSpc>
            </a:pPr>
            <a:r>
              <a:rPr lang="zh-CN" altLang="en-US" sz="2400" dirty="0">
                <a:latin typeface="微软雅黑" panose="020B0503020204020204" pitchFamily="34" charset="-122"/>
                <a:ea typeface="微软雅黑" panose="020B0503020204020204" pitchFamily="34" charset="-122"/>
                <a:cs typeface="Times New Roman" panose="02020603050405020304" pitchFamily="18" charset="0"/>
              </a:rPr>
              <a:t>解析：留存收益率</a:t>
            </a:r>
            <a:endParaRPr lang="en-US" altLang="zh-CN" sz="2400" dirty="0">
              <a:latin typeface="微软雅黑" panose="020B0503020204020204" pitchFamily="34" charset="-122"/>
              <a:ea typeface="微软雅黑" panose="020B0503020204020204" pitchFamily="34" charset="-122"/>
              <a:cs typeface="Times New Roman" panose="02020603050405020304" pitchFamily="18" charset="0"/>
            </a:endParaRPr>
          </a:p>
          <a:p>
            <a:pPr eaLnBrk="1" hangingPunct="1">
              <a:lnSpc>
                <a:spcPct val="120000"/>
              </a:lnSpc>
            </a:pPr>
            <a:r>
              <a:rPr lang="en-US" altLang="zh-CN" sz="2400" dirty="0">
                <a:latin typeface="微软雅黑" panose="020B0503020204020204" pitchFamily="34" charset="-122"/>
                <a:ea typeface="微软雅黑" panose="020B0503020204020204" pitchFamily="34" charset="-122"/>
                <a:cs typeface="Times New Roman" panose="02020603050405020304" pitchFamily="18" charset="0"/>
              </a:rPr>
              <a:t>       =10%+30%</a:t>
            </a:r>
            <a:endParaRPr lang="en-US" altLang="zh-CN" sz="2400" dirty="0">
              <a:latin typeface="微软雅黑" panose="020B0503020204020204" pitchFamily="34" charset="-122"/>
              <a:ea typeface="微软雅黑" panose="020B0503020204020204" pitchFamily="34" charset="-122"/>
              <a:cs typeface="Times New Roman" panose="02020603050405020304" pitchFamily="18" charset="0"/>
            </a:endParaRPr>
          </a:p>
          <a:p>
            <a:pPr eaLnBrk="1" hangingPunct="1">
              <a:lnSpc>
                <a:spcPct val="120000"/>
              </a:lnSpc>
            </a:pPr>
            <a:r>
              <a:rPr lang="en-US" altLang="zh-CN" sz="2400" dirty="0">
                <a:latin typeface="微软雅黑" panose="020B0503020204020204" pitchFamily="34" charset="-122"/>
                <a:ea typeface="微软雅黑" panose="020B0503020204020204" pitchFamily="34" charset="-122"/>
                <a:cs typeface="Times New Roman" panose="02020603050405020304" pitchFamily="18" charset="0"/>
              </a:rPr>
              <a:t>       =1-60%</a:t>
            </a:r>
            <a:endParaRPr lang="en-US" altLang="zh-CN" sz="2400"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8" name="矩形 5"/>
          <p:cNvSpPr>
            <a:spLocks noChangeArrowheads="1"/>
          </p:cNvSpPr>
          <p:nvPr/>
        </p:nvSpPr>
        <p:spPr bwMode="auto">
          <a:xfrm>
            <a:off x="7319434" y="5168901"/>
            <a:ext cx="459951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lnSpc>
                <a:spcPct val="120000"/>
              </a:lnSpc>
            </a:pPr>
            <a:r>
              <a:rPr lang="zh-CN" altLang="en-US" sz="2000" b="1" dirty="0">
                <a:solidFill>
                  <a:srgbClr val="FF0000"/>
                </a:solidFill>
                <a:latin typeface="微软雅黑" panose="020B0503020204020204" pitchFamily="34" charset="-122"/>
                <a:ea typeface="微软雅黑" panose="020B0503020204020204" pitchFamily="34" charset="-122"/>
              </a:rPr>
              <a:t>结论：</a:t>
            </a:r>
            <a:endParaRPr lang="en-US" altLang="zh-CN" sz="2000" b="1" dirty="0">
              <a:solidFill>
                <a:srgbClr val="FF0000"/>
              </a:solidFill>
              <a:latin typeface="微软雅黑" panose="020B0503020204020204" pitchFamily="34" charset="-122"/>
              <a:ea typeface="微软雅黑" panose="020B0503020204020204" pitchFamily="34" charset="-122"/>
            </a:endParaRPr>
          </a:p>
          <a:p>
            <a:pPr eaLnBrk="1" hangingPunct="1">
              <a:lnSpc>
                <a:spcPct val="120000"/>
              </a:lnSpc>
            </a:pPr>
            <a:r>
              <a:rPr lang="zh-CN" altLang="en-US" sz="2000" b="1" dirty="0">
                <a:latin typeface="微软雅黑" panose="020B0503020204020204" pitchFamily="34" charset="-122"/>
                <a:ea typeface="微软雅黑" panose="020B0503020204020204" pitchFamily="34" charset="-122"/>
              </a:rPr>
              <a:t>留存收益率</a:t>
            </a:r>
            <a:r>
              <a:rPr lang="en-US" altLang="zh-CN" sz="2000" b="1" dirty="0">
                <a:latin typeface="微软雅黑" panose="020B0503020204020204" pitchFamily="34" charset="-122"/>
                <a:ea typeface="微软雅黑" panose="020B0503020204020204" pitchFamily="34" charset="-122"/>
              </a:rPr>
              <a:t>=1</a:t>
            </a:r>
            <a:r>
              <a:rPr lang="zh-CN" altLang="en-US" sz="2000" b="1" dirty="0">
                <a:latin typeface="微软雅黑" panose="020B0503020204020204" pitchFamily="34" charset="-122"/>
                <a:ea typeface="微软雅黑" panose="020B0503020204020204" pitchFamily="34" charset="-122"/>
              </a:rPr>
              <a:t>－股利支付率</a:t>
            </a:r>
            <a:endParaRPr lang="zh-CN" altLang="en-US" sz="2000" b="1" dirty="0"/>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slide(fromBottom)">
                                      <p:cBhvr>
                                        <p:cTn id="7" dur="500"/>
                                        <p:tgtEl>
                                          <p:spTgt spid="34"/>
                                        </p:tgtEl>
                                      </p:cBhvr>
                                    </p:animEffect>
                                  </p:childTnLst>
                                </p:cTn>
                              </p:par>
                              <p:par>
                                <p:cTn id="8" presetID="12" presetClass="entr" presetSubtype="4" fill="hold"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slide(fromBottom)">
                                      <p:cBhvr>
                                        <p:cTn id="10" dur="500"/>
                                        <p:tgtEl>
                                          <p:spTgt spid="35"/>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animEffect transition="in" filter="slide(fromBottom)">
                                      <p:cBhvr>
                                        <p:cTn id="15" dur="500"/>
                                        <p:tgtEl>
                                          <p:spTgt spid="36"/>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37"/>
                                        </p:tgtEl>
                                        <p:attrNameLst>
                                          <p:attrName>style.visibility</p:attrName>
                                        </p:attrNameLst>
                                      </p:cBhvr>
                                      <p:to>
                                        <p:strVal val="visible"/>
                                      </p:to>
                                    </p:set>
                                    <p:animEffect transition="in" filter="slide(fromBottom)">
                                      <p:cBhvr>
                                        <p:cTn id="20" dur="500"/>
                                        <p:tgtEl>
                                          <p:spTgt spid="37"/>
                                        </p:tgtEl>
                                      </p:cBhvr>
                                    </p:animEffect>
                                  </p:childTnLst>
                                </p:cTn>
                              </p:par>
                              <p:par>
                                <p:cTn id="21" presetID="12" presetClass="entr" presetSubtype="4" fill="hold" grpId="0" nodeType="withEffect">
                                  <p:stCondLst>
                                    <p:cond delay="0"/>
                                  </p:stCondLst>
                                  <p:childTnLst>
                                    <p:set>
                                      <p:cBhvr>
                                        <p:cTn id="22" dur="1" fill="hold">
                                          <p:stCondLst>
                                            <p:cond delay="0"/>
                                          </p:stCondLst>
                                        </p:cTn>
                                        <p:tgtEl>
                                          <p:spTgt spid="38"/>
                                        </p:tgtEl>
                                        <p:attrNameLst>
                                          <p:attrName>style.visibility</p:attrName>
                                        </p:attrNameLst>
                                      </p:cBhvr>
                                      <p:to>
                                        <p:strVal val="visible"/>
                                      </p:to>
                                    </p:set>
                                    <p:animEffect transition="in" filter="slide(fromBottom)">
                                      <p:cBhvr>
                                        <p:cTn id="23"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6" grpId="0"/>
      <p:bldP spid="37" grpId="0"/>
      <p:bldP spid="3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a:defRPr/>
            </a:pPr>
            <a:fld id="{60977C52-70FF-4059-831F-4AE8D38C708C}" type="slidenum">
              <a:rPr lang="en-US" smtClean="0">
                <a:solidFill>
                  <a:schemeClr val="tx1"/>
                </a:solidFill>
              </a:rPr>
            </a:fld>
            <a:endParaRPr lang="en-US" dirty="0">
              <a:solidFill>
                <a:schemeClr val="tx1"/>
              </a:solidFill>
            </a:endParaRPr>
          </a:p>
        </p:txBody>
      </p:sp>
      <p:sp>
        <p:nvSpPr>
          <p:cNvPr id="14" name="矩形 13"/>
          <p:cNvSpPr/>
          <p:nvPr/>
        </p:nvSpPr>
        <p:spPr>
          <a:xfrm>
            <a:off x="966889" y="1834589"/>
            <a:ext cx="9779938" cy="1384353"/>
          </a:xfrm>
          <a:prstGeom prst="rect">
            <a:avLst/>
          </a:prstGeom>
        </p:spPr>
        <p:txBody>
          <a:bodyPr wrap="square">
            <a:spAutoFit/>
          </a:bodyPr>
          <a:lstStyle/>
          <a:p>
            <a:pPr>
              <a:lnSpc>
                <a:spcPct val="120000"/>
              </a:lnSpc>
            </a:pPr>
            <a:r>
              <a:rPr lang="zh-CN" altLang="zh-CN" sz="2400" dirty="0">
                <a:latin typeface="微软雅黑" panose="020B0503020204020204" pitchFamily="34" charset="-122"/>
                <a:ea typeface="微软雅黑" panose="020B0503020204020204" pitchFamily="34" charset="-122"/>
              </a:rPr>
              <a:t>增加的留存收益</a:t>
            </a:r>
            <a:r>
              <a:rPr lang="zh-CN" altLang="en-US" sz="2400" dirty="0">
                <a:latin typeface="微软雅黑" panose="020B0503020204020204" pitchFamily="34" charset="-122"/>
                <a:ea typeface="微软雅黑" panose="020B0503020204020204" pitchFamily="34" charset="-122"/>
              </a:rPr>
              <a:t>＝预计销售收入</a:t>
            </a:r>
            <a:r>
              <a:rPr lang="en-US" altLang="zh-CN" sz="2400" dirty="0">
                <a:latin typeface="微软雅黑" panose="020B0503020204020204" pitchFamily="34" charset="-122"/>
                <a:ea typeface="微软雅黑" panose="020B0503020204020204" pitchFamily="34" charset="-122"/>
              </a:rPr>
              <a:t>×</a:t>
            </a:r>
            <a:r>
              <a:rPr lang="zh-CN" altLang="en-US" sz="2400" dirty="0">
                <a:latin typeface="微软雅黑" panose="020B0503020204020204" pitchFamily="34" charset="-122"/>
                <a:ea typeface="微软雅黑" panose="020B0503020204020204" pitchFamily="34" charset="-122"/>
              </a:rPr>
              <a:t>预计销售净利率</a:t>
            </a:r>
            <a:r>
              <a:rPr lang="en-US" altLang="zh-CN" sz="2400" dirty="0">
                <a:latin typeface="微软雅黑" panose="020B0503020204020204" pitchFamily="34" charset="-122"/>
                <a:ea typeface="微软雅黑" panose="020B0503020204020204" pitchFamily="34" charset="-122"/>
              </a:rPr>
              <a:t>×</a:t>
            </a:r>
            <a:r>
              <a:rPr lang="zh-CN" altLang="en-US" sz="2400" dirty="0">
                <a:latin typeface="微软雅黑" panose="020B0503020204020204" pitchFamily="34" charset="-122"/>
                <a:ea typeface="微软雅黑" panose="020B0503020204020204" pitchFamily="34" charset="-122"/>
              </a:rPr>
              <a:t>（</a:t>
            </a:r>
            <a:r>
              <a:rPr lang="en-US" altLang="zh-CN" sz="2400" dirty="0">
                <a:latin typeface="微软雅黑" panose="020B0503020204020204" pitchFamily="34" charset="-122"/>
                <a:ea typeface="微软雅黑" panose="020B0503020204020204" pitchFamily="34" charset="-122"/>
              </a:rPr>
              <a:t>1</a:t>
            </a:r>
            <a:r>
              <a:rPr lang="zh-CN" altLang="en-US" sz="2400" dirty="0">
                <a:latin typeface="微软雅黑" panose="020B0503020204020204" pitchFamily="34" charset="-122"/>
                <a:ea typeface="微软雅黑" panose="020B0503020204020204" pitchFamily="34" charset="-122"/>
              </a:rPr>
              <a:t>－股利支付率）</a:t>
            </a:r>
            <a:endParaRPr lang="zh-CN" altLang="en-US" sz="2400" dirty="0">
              <a:latin typeface="微软雅黑" panose="020B0503020204020204" pitchFamily="34" charset="-122"/>
              <a:ea typeface="微软雅黑" panose="020B0503020204020204" pitchFamily="34" charset="-122"/>
            </a:endParaRPr>
          </a:p>
          <a:p>
            <a:pPr>
              <a:lnSpc>
                <a:spcPct val="120000"/>
              </a:lnSpc>
            </a:pPr>
            <a:r>
              <a:rPr lang="zh-CN" altLang="en-US" sz="2400" dirty="0">
                <a:latin typeface="微软雅黑" panose="020B0503020204020204" pitchFamily="34" charset="-122"/>
                <a:ea typeface="微软雅黑" panose="020B0503020204020204" pitchFamily="34" charset="-122"/>
              </a:rPr>
              <a:t>　　                 ＝预计销售收入</a:t>
            </a:r>
            <a:r>
              <a:rPr lang="en-US" altLang="zh-CN" sz="2400" dirty="0">
                <a:latin typeface="微软雅黑" panose="020B0503020204020204" pitchFamily="34" charset="-122"/>
                <a:ea typeface="微软雅黑" panose="020B0503020204020204" pitchFamily="34" charset="-122"/>
              </a:rPr>
              <a:t>×</a:t>
            </a:r>
            <a:r>
              <a:rPr lang="zh-CN" altLang="en-US" sz="2400" dirty="0">
                <a:latin typeface="微软雅黑" panose="020B0503020204020204" pitchFamily="34" charset="-122"/>
                <a:ea typeface="微软雅黑" panose="020B0503020204020204" pitchFamily="34" charset="-122"/>
              </a:rPr>
              <a:t>预计销售净利率</a:t>
            </a:r>
            <a:r>
              <a:rPr lang="en-US" altLang="zh-CN" sz="2400" dirty="0">
                <a:latin typeface="微软雅黑" panose="020B0503020204020204" pitchFamily="34" charset="-122"/>
                <a:ea typeface="微软雅黑" panose="020B0503020204020204" pitchFamily="34" charset="-122"/>
              </a:rPr>
              <a:t>×</a:t>
            </a:r>
            <a:r>
              <a:rPr lang="zh-CN" altLang="zh-CN" sz="2400" dirty="0">
                <a:latin typeface="微软雅黑" panose="020B0503020204020204" pitchFamily="34" charset="-122"/>
                <a:ea typeface="微软雅黑" panose="020B0503020204020204" pitchFamily="34" charset="-122"/>
              </a:rPr>
              <a:t>预计留存收益率</a:t>
            </a:r>
            <a:endParaRPr lang="en-US" altLang="zh-CN" sz="2400" dirty="0">
              <a:latin typeface="微软雅黑" panose="020B0503020204020204" pitchFamily="34" charset="-122"/>
              <a:ea typeface="微软雅黑" panose="020B0503020204020204" pitchFamily="34" charset="-122"/>
            </a:endParaRPr>
          </a:p>
          <a:p>
            <a:pPr>
              <a:lnSpc>
                <a:spcPct val="120000"/>
              </a:lnSpc>
            </a:pPr>
            <a:r>
              <a:rPr lang="en-US" altLang="zh-CN" sz="2400" dirty="0">
                <a:latin typeface="微软雅黑" panose="020B0503020204020204" pitchFamily="34" charset="-122"/>
                <a:ea typeface="微软雅黑" panose="020B0503020204020204" pitchFamily="34" charset="-122"/>
              </a:rPr>
              <a:t>                        =</a:t>
            </a:r>
            <a:r>
              <a:rPr lang="en-US" altLang="zh-CN" sz="2400" i="1" dirty="0">
                <a:latin typeface="微软雅黑" panose="020B0503020204020204" pitchFamily="34" charset="-122"/>
                <a:ea typeface="微软雅黑" panose="020B0503020204020204" pitchFamily="34" charset="-122"/>
              </a:rPr>
              <a:t>S</a:t>
            </a:r>
            <a:r>
              <a:rPr lang="en-US" altLang="zh-CN" sz="2400" baseline="-25000" dirty="0">
                <a:latin typeface="微软雅黑" panose="020B0503020204020204" pitchFamily="34" charset="-122"/>
                <a:ea typeface="微软雅黑" panose="020B0503020204020204" pitchFamily="34" charset="-122"/>
              </a:rPr>
              <a:t>1</a:t>
            </a:r>
            <a:r>
              <a:rPr lang="zh-CN" altLang="zh-CN" sz="2400" dirty="0">
                <a:latin typeface="微软雅黑" panose="020B0503020204020204" pitchFamily="34" charset="-122"/>
                <a:ea typeface="微软雅黑" panose="020B0503020204020204" pitchFamily="34" charset="-122"/>
              </a:rPr>
              <a:t>×</a:t>
            </a:r>
            <a:r>
              <a:rPr lang="en-US" altLang="zh-CN" sz="2400" i="1" dirty="0">
                <a:latin typeface="微软雅黑" panose="020B0503020204020204" pitchFamily="34" charset="-122"/>
                <a:ea typeface="微软雅黑" panose="020B0503020204020204" pitchFamily="34" charset="-122"/>
              </a:rPr>
              <a:t>P</a:t>
            </a:r>
            <a:r>
              <a:rPr lang="en-US" altLang="zh-CN" sz="2400" baseline="-25000" dirty="0">
                <a:latin typeface="微软雅黑" panose="020B0503020204020204" pitchFamily="34" charset="-122"/>
                <a:ea typeface="微软雅黑" panose="020B0503020204020204" pitchFamily="34" charset="-122"/>
              </a:rPr>
              <a:t>1</a:t>
            </a:r>
            <a:r>
              <a:rPr lang="zh-CN" altLang="zh-CN" sz="2400" dirty="0">
                <a:latin typeface="微软雅黑" panose="020B0503020204020204" pitchFamily="34" charset="-122"/>
                <a:ea typeface="微软雅黑" panose="020B0503020204020204" pitchFamily="34" charset="-122"/>
              </a:rPr>
              <a:t>×</a:t>
            </a:r>
            <a:r>
              <a:rPr lang="en-US" altLang="zh-CN" sz="2400" i="1" dirty="0">
                <a:latin typeface="微软雅黑" panose="020B0503020204020204" pitchFamily="34" charset="-122"/>
                <a:ea typeface="微软雅黑" panose="020B0503020204020204" pitchFamily="34" charset="-122"/>
              </a:rPr>
              <a:t>E</a:t>
            </a:r>
            <a:r>
              <a:rPr lang="en-US" altLang="zh-CN" sz="2400" baseline="-25000" dirty="0">
                <a:latin typeface="微软雅黑" panose="020B0503020204020204" pitchFamily="34" charset="-122"/>
                <a:ea typeface="微软雅黑" panose="020B0503020204020204" pitchFamily="34" charset="-122"/>
              </a:rPr>
              <a:t>1</a:t>
            </a:r>
            <a:endParaRPr lang="zh-CN" altLang="en-US" sz="2400" dirty="0">
              <a:latin typeface="微软雅黑" panose="020B0503020204020204" pitchFamily="34" charset="-122"/>
              <a:ea typeface="微软雅黑" panose="020B0503020204020204" pitchFamily="34" charset="-122"/>
            </a:endParaRPr>
          </a:p>
        </p:txBody>
      </p:sp>
      <p:sp>
        <p:nvSpPr>
          <p:cNvPr id="18" name="矩形 17"/>
          <p:cNvSpPr/>
          <p:nvPr/>
        </p:nvSpPr>
        <p:spPr>
          <a:xfrm>
            <a:off x="1285523" y="3686408"/>
            <a:ext cx="9215984" cy="400110"/>
          </a:xfrm>
          <a:prstGeom prst="rect">
            <a:avLst/>
          </a:prstGeom>
        </p:spPr>
        <p:txBody>
          <a:bodyPr wrap="none">
            <a:spAutoFit/>
          </a:bodyPr>
          <a:lstStyle/>
          <a:p>
            <a:r>
              <a:rPr lang="zh-CN" altLang="en-US" sz="2000" i="1" dirty="0">
                <a:latin typeface="微软雅黑" panose="020B0503020204020204" pitchFamily="34" charset="-122"/>
                <a:ea typeface="微软雅黑" panose="020B0503020204020204" pitchFamily="34" charset="-122"/>
              </a:rPr>
              <a:t>式中，</a:t>
            </a:r>
            <a:r>
              <a:rPr lang="en-US" altLang="zh-CN" sz="2000" i="1" dirty="0">
                <a:latin typeface="微软雅黑" panose="020B0503020204020204" pitchFamily="34" charset="-122"/>
                <a:ea typeface="微软雅黑" panose="020B0503020204020204" pitchFamily="34" charset="-122"/>
              </a:rPr>
              <a:t> S</a:t>
            </a:r>
            <a:r>
              <a:rPr lang="en-US" altLang="zh-CN" sz="2000" baseline="-25000" dirty="0">
                <a:latin typeface="微软雅黑" panose="020B0503020204020204" pitchFamily="34" charset="-122"/>
                <a:ea typeface="微软雅黑" panose="020B0503020204020204" pitchFamily="34" charset="-122"/>
              </a:rPr>
              <a:t>1</a:t>
            </a:r>
            <a:r>
              <a:rPr lang="zh-CN" altLang="zh-CN" sz="2000" dirty="0">
                <a:latin typeface="微软雅黑" panose="020B0503020204020204" pitchFamily="34" charset="-122"/>
                <a:ea typeface="微软雅黑" panose="020B0503020204020204" pitchFamily="34" charset="-122"/>
              </a:rPr>
              <a:t>为预测期销售</a:t>
            </a:r>
            <a:r>
              <a:rPr lang="zh-CN" altLang="en-US" sz="2000" dirty="0">
                <a:latin typeface="微软雅黑" panose="020B0503020204020204" pitchFamily="34" charset="-122"/>
                <a:ea typeface="微软雅黑" panose="020B0503020204020204" pitchFamily="34" charset="-122"/>
              </a:rPr>
              <a:t>收入；</a:t>
            </a:r>
            <a:r>
              <a:rPr lang="en-US" altLang="zh-CN" sz="2000" i="1" dirty="0">
                <a:latin typeface="微软雅黑" panose="020B0503020204020204" pitchFamily="34" charset="-122"/>
                <a:ea typeface="微软雅黑" panose="020B0503020204020204" pitchFamily="34" charset="-122"/>
              </a:rPr>
              <a:t>P</a:t>
            </a:r>
            <a:r>
              <a:rPr lang="en-US" altLang="zh-CN" sz="2000" baseline="-25000" dirty="0">
                <a:latin typeface="微软雅黑" panose="020B0503020204020204" pitchFamily="34" charset="-122"/>
                <a:ea typeface="微软雅黑" panose="020B0503020204020204" pitchFamily="34" charset="-122"/>
              </a:rPr>
              <a:t>1</a:t>
            </a:r>
            <a:r>
              <a:rPr lang="zh-CN" altLang="zh-CN" sz="2000" dirty="0">
                <a:latin typeface="微软雅黑" panose="020B0503020204020204" pitchFamily="34" charset="-122"/>
                <a:ea typeface="微软雅黑" panose="020B0503020204020204" pitchFamily="34" charset="-122"/>
              </a:rPr>
              <a:t>为预测期销售净利率；</a:t>
            </a:r>
            <a:r>
              <a:rPr lang="en-US" altLang="zh-CN" sz="2000" i="1" dirty="0">
                <a:latin typeface="微软雅黑" panose="020B0503020204020204" pitchFamily="34" charset="-122"/>
                <a:ea typeface="微软雅黑" panose="020B0503020204020204" pitchFamily="34" charset="-122"/>
              </a:rPr>
              <a:t>E</a:t>
            </a:r>
            <a:r>
              <a:rPr lang="en-US" altLang="zh-CN" sz="2000" baseline="-25000" dirty="0">
                <a:latin typeface="微软雅黑" panose="020B0503020204020204" pitchFamily="34" charset="-122"/>
                <a:ea typeface="微软雅黑" panose="020B0503020204020204" pitchFamily="34" charset="-122"/>
              </a:rPr>
              <a:t>1</a:t>
            </a:r>
            <a:r>
              <a:rPr lang="zh-CN" altLang="zh-CN" sz="2000" dirty="0">
                <a:latin typeface="微软雅黑" panose="020B0503020204020204" pitchFamily="34" charset="-122"/>
                <a:ea typeface="微软雅黑" panose="020B0503020204020204" pitchFamily="34" charset="-122"/>
              </a:rPr>
              <a:t>为预测期留存收益率</a:t>
            </a:r>
            <a:r>
              <a:rPr lang="zh-CN" altLang="en-US" sz="2000" dirty="0">
                <a:latin typeface="微软雅黑" panose="020B0503020204020204" pitchFamily="34" charset="-122"/>
                <a:ea typeface="微软雅黑" panose="020B0503020204020204" pitchFamily="34" charset="-122"/>
              </a:rPr>
              <a:t>。</a:t>
            </a:r>
            <a:endParaRPr lang="zh-CN" altLang="en-US" sz="2000" dirty="0">
              <a:latin typeface="微软雅黑" panose="020B0503020204020204" pitchFamily="34" charset="-122"/>
              <a:ea typeface="微软雅黑" panose="020B0503020204020204" pitchFamily="34" charset="-122"/>
            </a:endParaRPr>
          </a:p>
        </p:txBody>
      </p:sp>
      <p:sp>
        <p:nvSpPr>
          <p:cNvPr id="28" name="Text Box 4"/>
          <p:cNvSpPr txBox="1">
            <a:spLocks noChangeArrowheads="1"/>
          </p:cNvSpPr>
          <p:nvPr/>
        </p:nvSpPr>
        <p:spPr bwMode="auto">
          <a:xfrm>
            <a:off x="3352144" y="191651"/>
            <a:ext cx="4401217" cy="615559"/>
          </a:xfrm>
          <a:prstGeom prst="rect">
            <a:avLst/>
          </a:prstGeom>
          <a:noFill/>
          <a:ln>
            <a:noFill/>
          </a:ln>
          <a:effec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auto" hangingPunct="1">
              <a:spcBef>
                <a:spcPts val="0"/>
              </a:spcBef>
              <a:spcAft>
                <a:spcPts val="0"/>
              </a:spcAft>
              <a:defRPr/>
            </a:pPr>
            <a:r>
              <a:rPr lang="en-US" altLang="zh-CN" sz="3200" dirty="0" smtClean="0">
                <a:latin typeface="微软雅黑" panose="020B0503020204020204" pitchFamily="34" charset="-122"/>
                <a:ea typeface="微软雅黑" panose="020B0503020204020204" pitchFamily="34" charset="-122"/>
              </a:rPr>
              <a:t>3. </a:t>
            </a:r>
            <a:r>
              <a:rPr lang="zh-CN" altLang="en-US" sz="3200" dirty="0" smtClean="0">
                <a:latin typeface="微软雅黑" panose="020B0503020204020204" pitchFamily="34" charset="-122"/>
                <a:ea typeface="微软雅黑" panose="020B0503020204020204" pitchFamily="34" charset="-122"/>
              </a:rPr>
              <a:t>预计</a:t>
            </a:r>
            <a:r>
              <a:rPr lang="zh-CN" altLang="en-US" sz="3200" dirty="0">
                <a:latin typeface="微软雅黑" panose="020B0503020204020204" pitchFamily="34" charset="-122"/>
                <a:ea typeface="微软雅黑" panose="020B0503020204020204" pitchFamily="34" charset="-122"/>
              </a:rPr>
              <a:t>留存收益增加额</a:t>
            </a:r>
            <a:endParaRPr lang="zh-CN" altLang="zh-CN" sz="3200" dirty="0">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29" name="Line 6"/>
          <p:cNvSpPr>
            <a:spLocks noChangeShapeType="1"/>
          </p:cNvSpPr>
          <p:nvPr/>
        </p:nvSpPr>
        <p:spPr bwMode="auto">
          <a:xfrm>
            <a:off x="1" y="499624"/>
            <a:ext cx="3452648"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30" name="Line 7"/>
          <p:cNvSpPr>
            <a:spLocks noChangeShapeType="1"/>
          </p:cNvSpPr>
          <p:nvPr/>
        </p:nvSpPr>
        <p:spPr bwMode="auto">
          <a:xfrm>
            <a:off x="9301655" y="478977"/>
            <a:ext cx="2890345"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ppt_x</p:attrName>
                                        </p:attrNameLst>
                                      </p:cBhvr>
                                      <p:tavLst>
                                        <p:tav tm="0">
                                          <p:val>
                                            <p:strVal val="#ppt_x-.2"/>
                                          </p:val>
                                        </p:tav>
                                        <p:tav tm="100000">
                                          <p:val>
                                            <p:strVal val="#ppt_x"/>
                                          </p:val>
                                        </p:tav>
                                      </p:tavLst>
                                    </p:anim>
                                    <p:anim calcmode="lin" valueType="num">
                                      <p:cBhvr>
                                        <p:cTn id="8" dur="10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9" dur="1000"/>
                                        <p:tgtEl>
                                          <p:spTgt spid="14"/>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 calcmode="lin" valueType="num">
                                      <p:cBhvr>
                                        <p:cTn id="14" dur="1000" fill="hold"/>
                                        <p:tgtEl>
                                          <p:spTgt spid="18"/>
                                        </p:tgtEl>
                                        <p:attrNameLst>
                                          <p:attrName>ppt_x</p:attrName>
                                        </p:attrNameLst>
                                      </p:cBhvr>
                                      <p:tavLst>
                                        <p:tav tm="0">
                                          <p:val>
                                            <p:strVal val="#ppt_x-.2"/>
                                          </p:val>
                                        </p:tav>
                                        <p:tav tm="100000">
                                          <p:val>
                                            <p:strVal val="#ppt_x"/>
                                          </p:val>
                                        </p:tav>
                                      </p:tavLst>
                                    </p:anim>
                                    <p:anim calcmode="lin" valueType="num">
                                      <p:cBhvr>
                                        <p:cTn id="15" dur="1000" fill="hold"/>
                                        <p:tgtEl>
                                          <p:spTgt spid="18"/>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a:defRPr/>
            </a:pPr>
            <a:fld id="{60977C52-70FF-4059-831F-4AE8D38C708C}" type="slidenum">
              <a:rPr lang="en-US" smtClean="0">
                <a:solidFill>
                  <a:schemeClr val="tx1"/>
                </a:solidFill>
              </a:rPr>
            </a:fld>
            <a:endParaRPr lang="en-US" dirty="0">
              <a:solidFill>
                <a:schemeClr val="tx1"/>
              </a:solidFill>
            </a:endParaRPr>
          </a:p>
        </p:txBody>
      </p:sp>
      <p:grpSp>
        <p:nvGrpSpPr>
          <p:cNvPr id="22" name="组合 21"/>
          <p:cNvGrpSpPr/>
          <p:nvPr/>
        </p:nvGrpSpPr>
        <p:grpSpPr>
          <a:xfrm>
            <a:off x="1253495" y="1384526"/>
            <a:ext cx="9682730" cy="476334"/>
            <a:chOff x="575864" y="2172279"/>
            <a:chExt cx="10970774" cy="476334"/>
          </a:xfrm>
        </p:grpSpPr>
        <p:sp>
          <p:nvSpPr>
            <p:cNvPr id="23" name="Rectangle 1"/>
            <p:cNvSpPr>
              <a:spLocks noChangeArrowheads="1"/>
            </p:cNvSpPr>
            <p:nvPr/>
          </p:nvSpPr>
          <p:spPr bwMode="auto">
            <a:xfrm>
              <a:off x="2276514" y="2186948"/>
              <a:ext cx="9270124" cy="461665"/>
            </a:xfrm>
            <a:prstGeom prst="rect">
              <a:avLst/>
            </a:prstGeom>
            <a:noFill/>
            <a:ln w="9525">
              <a:noFill/>
              <a:miter lim="800000"/>
            </a:ln>
            <a:effectLst/>
          </p:spPr>
          <p:txBody>
            <a:bodyPr vert="horz" wrap="square" lIns="91440" tIns="45720" rIns="91440" bIns="45720" numCol="1" anchor="ctr" anchorCtr="0" compatLnSpc="1">
              <a:spAutoFit/>
            </a:bodyPr>
            <a:lstStyle/>
            <a:p>
              <a:r>
                <a:rPr lang="zh-CN" altLang="en-US" sz="2400" dirty="0">
                  <a:latin typeface="微软雅黑" panose="020B0503020204020204" pitchFamily="34" charset="-122"/>
                  <a:ea typeface="微软雅黑" panose="020B0503020204020204" pitchFamily="34" charset="-122"/>
                </a:rPr>
                <a:t>外部融资需要量</a:t>
              </a:r>
              <a:r>
                <a:rPr lang="en-US" altLang="zh-CN" sz="2400" dirty="0">
                  <a:latin typeface="微软雅黑" panose="020B0503020204020204" pitchFamily="34" charset="-122"/>
                  <a:ea typeface="微软雅黑" panose="020B0503020204020204" pitchFamily="34" charset="-122"/>
                </a:rPr>
                <a:t>=</a:t>
              </a:r>
              <a:r>
                <a:rPr lang="zh-CN" altLang="en-US" sz="2400" dirty="0">
                  <a:latin typeface="微软雅黑" panose="020B0503020204020204" pitchFamily="34" charset="-122"/>
                  <a:ea typeface="微软雅黑" panose="020B0503020204020204" pitchFamily="34" charset="-122"/>
                </a:rPr>
                <a:t>总的融资需要量</a:t>
              </a:r>
              <a:r>
                <a:rPr lang="en-US" altLang="zh-CN" sz="2400" dirty="0">
                  <a:latin typeface="微软雅黑" panose="020B0503020204020204" pitchFamily="34" charset="-122"/>
                  <a:ea typeface="微软雅黑" panose="020B0503020204020204" pitchFamily="34" charset="-122"/>
                </a:rPr>
                <a:t>-</a:t>
              </a:r>
              <a:r>
                <a:rPr lang="zh-CN" altLang="en-US" sz="2400" dirty="0">
                  <a:latin typeface="微软雅黑" panose="020B0503020204020204" pitchFamily="34" charset="-122"/>
                  <a:ea typeface="微软雅黑" panose="020B0503020204020204" pitchFamily="34" charset="-122"/>
                </a:rPr>
                <a:t>增加的留存收益       </a:t>
              </a:r>
              <a:endParaRPr lang="zh-CN" altLang="en-US" sz="2400" dirty="0">
                <a:latin typeface="微软雅黑" panose="020B0503020204020204" pitchFamily="34" charset="-122"/>
                <a:ea typeface="微软雅黑" panose="020B0503020204020204" pitchFamily="34" charset="-122"/>
              </a:endParaRPr>
            </a:p>
          </p:txBody>
        </p:sp>
        <p:sp>
          <p:nvSpPr>
            <p:cNvPr id="24" name="矩形 23"/>
            <p:cNvSpPr/>
            <p:nvPr/>
          </p:nvSpPr>
          <p:spPr>
            <a:xfrm>
              <a:off x="575864" y="2172279"/>
              <a:ext cx="1723549" cy="461665"/>
            </a:xfrm>
            <a:prstGeom prst="rect">
              <a:avLst/>
            </a:prstGeom>
          </p:spPr>
          <p:txBody>
            <a:bodyPr wrap="none">
              <a:spAutoFit/>
            </a:bodyPr>
            <a:lstStyle/>
            <a:p>
              <a:r>
                <a:rPr lang="zh-CN" altLang="en-US" sz="2400" b="1" dirty="0">
                  <a:solidFill>
                    <a:srgbClr val="FF0000"/>
                  </a:solidFill>
                  <a:latin typeface="微软雅黑" panose="020B0503020204020204" pitchFamily="34" charset="-122"/>
                  <a:ea typeface="微软雅黑" panose="020B0503020204020204" pitchFamily="34" charset="-122"/>
                </a:rPr>
                <a:t>计算公式：</a:t>
              </a:r>
              <a:endParaRPr lang="zh-CN" altLang="en-US" sz="2400" b="1" dirty="0">
                <a:latin typeface="微软雅黑" panose="020B0503020204020204" pitchFamily="34" charset="-122"/>
                <a:ea typeface="微软雅黑" panose="020B0503020204020204" pitchFamily="34" charset="-122"/>
              </a:endParaRPr>
            </a:p>
          </p:txBody>
        </p:sp>
      </p:grpSp>
      <p:sp>
        <p:nvSpPr>
          <p:cNvPr id="28" name="Text Box 4"/>
          <p:cNvSpPr txBox="1">
            <a:spLocks noChangeArrowheads="1"/>
          </p:cNvSpPr>
          <p:nvPr/>
        </p:nvSpPr>
        <p:spPr bwMode="auto">
          <a:xfrm>
            <a:off x="3352144" y="191651"/>
            <a:ext cx="4523045" cy="615559"/>
          </a:xfrm>
          <a:prstGeom prst="rect">
            <a:avLst/>
          </a:prstGeom>
          <a:noFill/>
          <a:ln>
            <a:noFill/>
          </a:ln>
          <a:effec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auto" hangingPunct="1">
              <a:spcBef>
                <a:spcPts val="0"/>
              </a:spcBef>
              <a:spcAft>
                <a:spcPts val="0"/>
              </a:spcAft>
              <a:defRPr/>
            </a:pPr>
            <a:r>
              <a:rPr lang="en-US" altLang="zh-CN" sz="3200" dirty="0" smtClean="0">
                <a:latin typeface="微软雅黑" panose="020B0503020204020204" pitchFamily="34" charset="-122"/>
                <a:ea typeface="微软雅黑" panose="020B0503020204020204" pitchFamily="34" charset="-122"/>
              </a:rPr>
              <a:t>4.  </a:t>
            </a:r>
            <a:r>
              <a:rPr lang="zh-CN" altLang="en-US" sz="3200" dirty="0" smtClean="0">
                <a:latin typeface="微软雅黑" panose="020B0503020204020204" pitchFamily="34" charset="-122"/>
                <a:ea typeface="微软雅黑" panose="020B0503020204020204" pitchFamily="34" charset="-122"/>
              </a:rPr>
              <a:t>确定外部融资需要量</a:t>
            </a:r>
            <a:endParaRPr lang="zh-CN" altLang="zh-CN" sz="3200" dirty="0">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29" name="Line 6"/>
          <p:cNvSpPr>
            <a:spLocks noChangeShapeType="1"/>
          </p:cNvSpPr>
          <p:nvPr/>
        </p:nvSpPr>
        <p:spPr bwMode="auto">
          <a:xfrm>
            <a:off x="1" y="499624"/>
            <a:ext cx="3452648"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30" name="Line 7"/>
          <p:cNvSpPr>
            <a:spLocks noChangeShapeType="1"/>
          </p:cNvSpPr>
          <p:nvPr/>
        </p:nvSpPr>
        <p:spPr bwMode="auto">
          <a:xfrm>
            <a:off x="9301655" y="478977"/>
            <a:ext cx="2890345"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19" name="矩形 18"/>
          <p:cNvSpPr/>
          <p:nvPr/>
        </p:nvSpPr>
        <p:spPr>
          <a:xfrm>
            <a:off x="1869223" y="2685094"/>
            <a:ext cx="8718269" cy="523220"/>
          </a:xfrm>
          <a:prstGeom prst="rect">
            <a:avLst/>
          </a:prstGeom>
          <a:solidFill>
            <a:srgbClr val="0070C0"/>
          </a:solidFill>
        </p:spPr>
        <p:txBody>
          <a:bodyPr wrap="square">
            <a:spAutoFit/>
          </a:bodyPr>
          <a:lstStyle/>
          <a:p>
            <a:r>
              <a:rPr lang="zh-CN" altLang="en-US" sz="2800" dirty="0">
                <a:solidFill>
                  <a:schemeClr val="bg1"/>
                </a:solidFill>
                <a:latin typeface="微软雅黑" panose="020B0503020204020204" pitchFamily="34" charset="-122"/>
                <a:ea typeface="微软雅黑" panose="020B0503020204020204" pitchFamily="34" charset="-122"/>
              </a:rPr>
              <a:t>外部融资需要量</a:t>
            </a:r>
            <a:r>
              <a:rPr lang="en-US" altLang="zh-CN" sz="2800" dirty="0">
                <a:solidFill>
                  <a:schemeClr val="bg1"/>
                </a:solidFill>
                <a:latin typeface="微软雅黑" panose="020B0503020204020204" pitchFamily="34" charset="-122"/>
                <a:ea typeface="微软雅黑" panose="020B0503020204020204" pitchFamily="34" charset="-122"/>
              </a:rPr>
              <a:t>=</a:t>
            </a:r>
            <a:r>
              <a:rPr lang="zh-CN" altLang="en-US" sz="2800" dirty="0">
                <a:solidFill>
                  <a:schemeClr val="bg1"/>
                </a:solidFill>
                <a:latin typeface="微软雅黑" panose="020B0503020204020204" pitchFamily="34" charset="-122"/>
                <a:ea typeface="微软雅黑" panose="020B0503020204020204" pitchFamily="34" charset="-122"/>
              </a:rPr>
              <a:t>增加</a:t>
            </a:r>
            <a:r>
              <a:rPr lang="zh-CN" altLang="en-US" sz="2800" dirty="0" smtClean="0">
                <a:solidFill>
                  <a:schemeClr val="bg1"/>
                </a:solidFill>
                <a:latin typeface="微软雅黑" panose="020B0503020204020204" pitchFamily="34" charset="-122"/>
                <a:ea typeface="微软雅黑" panose="020B0503020204020204" pitchFamily="34" charset="-122"/>
              </a:rPr>
              <a:t>资产 </a:t>
            </a:r>
            <a:r>
              <a:rPr lang="en-US" altLang="zh-CN" sz="2800" dirty="0" smtClean="0">
                <a:solidFill>
                  <a:schemeClr val="bg1"/>
                </a:solidFill>
                <a:latin typeface="微软雅黑" panose="020B0503020204020204" pitchFamily="34" charset="-122"/>
                <a:ea typeface="微软雅黑" panose="020B0503020204020204" pitchFamily="34" charset="-122"/>
              </a:rPr>
              <a:t>– </a:t>
            </a:r>
            <a:r>
              <a:rPr lang="zh-CN" altLang="en-US" sz="2800" dirty="0" smtClean="0">
                <a:solidFill>
                  <a:schemeClr val="bg1"/>
                </a:solidFill>
                <a:latin typeface="微软雅黑" panose="020B0503020204020204" pitchFamily="34" charset="-122"/>
                <a:ea typeface="微软雅黑" panose="020B0503020204020204" pitchFamily="34" charset="-122"/>
              </a:rPr>
              <a:t>增加</a:t>
            </a:r>
            <a:r>
              <a:rPr lang="zh-CN" altLang="en-US" sz="2800" dirty="0">
                <a:solidFill>
                  <a:schemeClr val="bg1"/>
                </a:solidFill>
                <a:latin typeface="微软雅黑" panose="020B0503020204020204" pitchFamily="34" charset="-122"/>
                <a:ea typeface="微软雅黑" panose="020B0503020204020204" pitchFamily="34" charset="-122"/>
              </a:rPr>
              <a:t>负债 </a:t>
            </a:r>
            <a:r>
              <a:rPr lang="en-US" altLang="zh-CN" sz="2800" dirty="0">
                <a:solidFill>
                  <a:schemeClr val="bg1"/>
                </a:solidFill>
                <a:latin typeface="微软雅黑" panose="020B0503020204020204" pitchFamily="34" charset="-122"/>
                <a:ea typeface="微软雅黑" panose="020B0503020204020204" pitchFamily="34" charset="-122"/>
              </a:rPr>
              <a:t>– </a:t>
            </a:r>
            <a:r>
              <a:rPr lang="zh-CN" altLang="en-US" sz="2800" dirty="0">
                <a:solidFill>
                  <a:schemeClr val="bg1"/>
                </a:solidFill>
                <a:latin typeface="微软雅黑" panose="020B0503020204020204" pitchFamily="34" charset="-122"/>
                <a:ea typeface="微软雅黑" panose="020B0503020204020204" pitchFamily="34" charset="-122"/>
              </a:rPr>
              <a:t>增加留存收益</a:t>
            </a:r>
            <a:endParaRPr lang="zh-CN" altLang="zh-CN" sz="2800" dirty="0">
              <a:solidFill>
                <a:schemeClr val="bg1"/>
              </a:solidFill>
              <a:latin typeface="微软雅黑" panose="020B0503020204020204" pitchFamily="34" charset="-122"/>
              <a:ea typeface="微软雅黑" panose="020B0503020204020204" pitchFamily="34" charset="-122"/>
            </a:endParaRPr>
          </a:p>
        </p:txBody>
      </p:sp>
      <p:sp>
        <p:nvSpPr>
          <p:cNvPr id="20" name="矩形 19"/>
          <p:cNvSpPr>
            <a:spLocks noChangeArrowheads="1"/>
          </p:cNvSpPr>
          <p:nvPr/>
        </p:nvSpPr>
        <p:spPr bwMode="auto">
          <a:xfrm>
            <a:off x="4999569" y="3827350"/>
            <a:ext cx="6177008" cy="662554"/>
          </a:xfrm>
          <a:prstGeom prst="rect">
            <a:avLst/>
          </a:prstGeom>
          <a:noFill/>
          <a:ln w="9525">
            <a:noFill/>
            <a:miter lim="800000"/>
          </a:ln>
        </p:spPr>
        <p:txBody>
          <a:bodyPr wrap="square">
            <a:spAutoFit/>
          </a:bodyPr>
          <a:lstStyle/>
          <a:p>
            <a:pPr eaLnBrk="0" hangingPunct="0">
              <a:lnSpc>
                <a:spcPct val="150000"/>
              </a:lnSpc>
            </a:pPr>
            <a:r>
              <a:rPr lang="zh-CN" altLang="zh-CN" sz="2800" b="1" dirty="0" smtClean="0">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2800" b="1" i="1" dirty="0" smtClean="0">
                <a:latin typeface="微软雅黑" panose="020B0503020204020204" pitchFamily="34" charset="-122"/>
                <a:ea typeface="微软雅黑" panose="020B0503020204020204" pitchFamily="34" charset="-122"/>
              </a:rPr>
              <a:t> A</a:t>
            </a:r>
            <a:r>
              <a:rPr lang="en-US" altLang="zh-CN" sz="2800" b="1" i="1" baseline="-25000" dirty="0" smtClean="0">
                <a:latin typeface="微软雅黑" panose="020B0503020204020204" pitchFamily="34" charset="-122"/>
                <a:ea typeface="微软雅黑" panose="020B0503020204020204" pitchFamily="34" charset="-122"/>
              </a:rPr>
              <a:t>0 </a:t>
            </a:r>
            <a:r>
              <a:rPr lang="en-US" altLang="zh-CN" sz="2800" b="1" dirty="0" smtClean="0">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2800" b="1" i="1" dirty="0" smtClean="0">
                <a:latin typeface="微软雅黑" panose="020B0503020204020204" pitchFamily="34" charset="-122"/>
                <a:ea typeface="微软雅黑" panose="020B0503020204020204" pitchFamily="34" charset="-122"/>
              </a:rPr>
              <a:t> S</a:t>
            </a:r>
            <a:r>
              <a:rPr lang="en-US" altLang="zh-CN" sz="2800" b="1" i="1" baseline="-25000" dirty="0" smtClean="0">
                <a:latin typeface="微软雅黑" panose="020B0503020204020204" pitchFamily="34" charset="-122"/>
                <a:ea typeface="微软雅黑" panose="020B0503020204020204" pitchFamily="34" charset="-122"/>
              </a:rPr>
              <a:t>R   </a:t>
            </a:r>
            <a:r>
              <a:rPr lang="en-US" altLang="zh-CN" sz="2800" b="1" dirty="0" smtClean="0">
                <a:latin typeface="微软雅黑" panose="020B0503020204020204" pitchFamily="34" charset="-122"/>
                <a:ea typeface="微软雅黑" panose="020B0503020204020204" pitchFamily="34" charset="-122"/>
              </a:rPr>
              <a:t>– </a:t>
            </a:r>
            <a:r>
              <a:rPr lang="en-US" altLang="zh-CN" sz="2800" b="1" i="1" dirty="0" smtClean="0">
                <a:latin typeface="微软雅黑" panose="020B0503020204020204" pitchFamily="34" charset="-122"/>
                <a:ea typeface="微软雅黑" panose="020B0503020204020204" pitchFamily="34" charset="-122"/>
              </a:rPr>
              <a:t>B</a:t>
            </a:r>
            <a:r>
              <a:rPr lang="en-US" altLang="zh-CN" sz="2800" b="1" i="1" baseline="-25000" dirty="0" smtClean="0">
                <a:latin typeface="微软雅黑" panose="020B0503020204020204" pitchFamily="34" charset="-122"/>
                <a:ea typeface="微软雅黑" panose="020B0503020204020204" pitchFamily="34" charset="-122"/>
              </a:rPr>
              <a:t>0 </a:t>
            </a:r>
            <a:r>
              <a:rPr lang="en-US" altLang="zh-CN" sz="2800" b="1" dirty="0">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2800" b="1" i="1" dirty="0">
                <a:latin typeface="微软雅黑" panose="020B0503020204020204" pitchFamily="34" charset="-122"/>
                <a:ea typeface="微软雅黑" panose="020B0503020204020204" pitchFamily="34" charset="-122"/>
              </a:rPr>
              <a:t> </a:t>
            </a:r>
            <a:r>
              <a:rPr lang="en-US" altLang="zh-CN" sz="2800" b="1" i="1" dirty="0" smtClean="0">
                <a:latin typeface="微软雅黑" panose="020B0503020204020204" pitchFamily="34" charset="-122"/>
                <a:ea typeface="微软雅黑" panose="020B0503020204020204" pitchFamily="34" charset="-122"/>
              </a:rPr>
              <a:t>S</a:t>
            </a:r>
            <a:r>
              <a:rPr lang="en-US" altLang="zh-CN" sz="2800" b="1" i="1" baseline="-25000" dirty="0" smtClean="0">
                <a:latin typeface="微软雅黑" panose="020B0503020204020204" pitchFamily="34" charset="-122"/>
                <a:ea typeface="微软雅黑" panose="020B0503020204020204" pitchFamily="34" charset="-122"/>
              </a:rPr>
              <a:t>R</a:t>
            </a:r>
            <a:r>
              <a:rPr lang="en-US" altLang="zh-CN" sz="2800" b="1" i="1" baseline="-25000" dirty="0">
                <a:latin typeface="微软雅黑" panose="020B0503020204020204" pitchFamily="34" charset="-122"/>
                <a:ea typeface="微软雅黑" panose="020B0503020204020204" pitchFamily="34" charset="-122"/>
              </a:rPr>
              <a:t> </a:t>
            </a:r>
            <a:r>
              <a:rPr lang="en-US" altLang="zh-CN" sz="2800" b="1" i="1" baseline="-25000" dirty="0" smtClean="0">
                <a:latin typeface="微软雅黑" panose="020B0503020204020204" pitchFamily="34" charset="-122"/>
                <a:ea typeface="微软雅黑" panose="020B0503020204020204" pitchFamily="34" charset="-122"/>
              </a:rPr>
              <a:t> </a:t>
            </a:r>
            <a:r>
              <a:rPr lang="en-US" altLang="zh-CN" sz="2800" b="1" dirty="0" smtClean="0">
                <a:latin typeface="微软雅黑" panose="020B0503020204020204" pitchFamily="34" charset="-122"/>
                <a:ea typeface="微软雅黑" panose="020B0503020204020204" pitchFamily="34" charset="-122"/>
              </a:rPr>
              <a:t>– </a:t>
            </a:r>
            <a:r>
              <a:rPr lang="en-US" altLang="zh-CN" sz="2800" b="1" i="1" dirty="0" smtClean="0">
                <a:latin typeface="微软雅黑" panose="020B0503020204020204" pitchFamily="34" charset="-122"/>
                <a:ea typeface="微软雅黑" panose="020B0503020204020204" pitchFamily="34" charset="-122"/>
              </a:rPr>
              <a:t>S</a:t>
            </a:r>
            <a:r>
              <a:rPr lang="en-US" altLang="zh-CN" sz="2800" b="1" baseline="-25000" dirty="0" smtClean="0">
                <a:latin typeface="微软雅黑" panose="020B0503020204020204" pitchFamily="34" charset="-122"/>
                <a:ea typeface="微软雅黑" panose="020B0503020204020204" pitchFamily="34" charset="-122"/>
              </a:rPr>
              <a:t>1</a:t>
            </a:r>
            <a:r>
              <a:rPr lang="zh-CN" altLang="zh-CN" sz="2800" b="1" dirty="0">
                <a:latin typeface="微软雅黑" panose="020B0503020204020204" pitchFamily="34" charset="-122"/>
                <a:ea typeface="微软雅黑" panose="020B0503020204020204" pitchFamily="34" charset="-122"/>
              </a:rPr>
              <a:t>×</a:t>
            </a:r>
            <a:r>
              <a:rPr lang="en-US" altLang="zh-CN" sz="2800" b="1" i="1" dirty="0">
                <a:latin typeface="微软雅黑" panose="020B0503020204020204" pitchFamily="34" charset="-122"/>
                <a:ea typeface="微软雅黑" panose="020B0503020204020204" pitchFamily="34" charset="-122"/>
              </a:rPr>
              <a:t>P</a:t>
            </a:r>
            <a:r>
              <a:rPr lang="en-US" altLang="zh-CN" sz="2800" b="1" baseline="-25000" dirty="0">
                <a:latin typeface="微软雅黑" panose="020B0503020204020204" pitchFamily="34" charset="-122"/>
                <a:ea typeface="微软雅黑" panose="020B0503020204020204" pitchFamily="34" charset="-122"/>
              </a:rPr>
              <a:t>1</a:t>
            </a:r>
            <a:r>
              <a:rPr lang="zh-CN" altLang="zh-CN" sz="2800" b="1" dirty="0">
                <a:latin typeface="微软雅黑" panose="020B0503020204020204" pitchFamily="34" charset="-122"/>
                <a:ea typeface="微软雅黑" panose="020B0503020204020204" pitchFamily="34" charset="-122"/>
              </a:rPr>
              <a:t>×</a:t>
            </a:r>
            <a:r>
              <a:rPr lang="en-US" altLang="zh-CN" sz="2800" b="1" i="1" dirty="0" smtClean="0">
                <a:latin typeface="微软雅黑" panose="020B0503020204020204" pitchFamily="34" charset="-122"/>
                <a:ea typeface="微软雅黑" panose="020B0503020204020204" pitchFamily="34" charset="-122"/>
              </a:rPr>
              <a:t>E</a:t>
            </a:r>
            <a:r>
              <a:rPr lang="en-US" altLang="zh-CN" sz="2800" b="1" baseline="-25000" dirty="0" smtClean="0">
                <a:latin typeface="微软雅黑" panose="020B0503020204020204" pitchFamily="34" charset="-122"/>
                <a:ea typeface="微软雅黑" panose="020B0503020204020204" pitchFamily="34" charset="-122"/>
              </a:rPr>
              <a:t>1</a:t>
            </a:r>
            <a:r>
              <a:rPr lang="en-US" altLang="zh-CN" sz="2800" b="1" dirty="0" smtClean="0">
                <a:latin typeface="微软雅黑" panose="020B0503020204020204" pitchFamily="34" charset="-122"/>
                <a:ea typeface="微软雅黑" panose="020B0503020204020204" pitchFamily="34" charset="-122"/>
              </a:rPr>
              <a:t>    </a:t>
            </a:r>
            <a:r>
              <a:rPr lang="en-US" altLang="zh-CN" sz="2800" b="1" i="1" baseline="-25000" dirty="0" smtClean="0">
                <a:latin typeface="微软雅黑" panose="020B0503020204020204" pitchFamily="34" charset="-122"/>
                <a:ea typeface="微软雅黑" panose="020B0503020204020204" pitchFamily="34" charset="-122"/>
              </a:rPr>
              <a:t> </a:t>
            </a:r>
            <a:r>
              <a:rPr lang="zh-CN" altLang="zh-CN" sz="2800" b="1" dirty="0" smtClean="0">
                <a:latin typeface="微软雅黑" panose="020B0503020204020204" pitchFamily="34" charset="-122"/>
                <a:ea typeface="微软雅黑" panose="020B0503020204020204" pitchFamily="34" charset="-122"/>
                <a:cs typeface="Times New Roman" panose="02020603050405020304" pitchFamily="18" charset="0"/>
              </a:rPr>
              <a:t> </a:t>
            </a:r>
            <a:endParaRPr lang="en-US" altLang="zh-CN" sz="2800" b="1" dirty="0">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1000" fill="hold"/>
                                        <p:tgtEl>
                                          <p:spTgt spid="22"/>
                                        </p:tgtEl>
                                        <p:attrNameLst>
                                          <p:attrName>ppt_w</p:attrName>
                                        </p:attrNameLst>
                                      </p:cBhvr>
                                      <p:tavLst>
                                        <p:tav tm="0">
                                          <p:val>
                                            <p:strVal val="#ppt_w*0.70"/>
                                          </p:val>
                                        </p:tav>
                                        <p:tav tm="100000">
                                          <p:val>
                                            <p:strVal val="#ppt_w"/>
                                          </p:val>
                                        </p:tav>
                                      </p:tavLst>
                                    </p:anim>
                                    <p:anim calcmode="lin" valueType="num">
                                      <p:cBhvr>
                                        <p:cTn id="8" dur="1000" fill="hold"/>
                                        <p:tgtEl>
                                          <p:spTgt spid="22"/>
                                        </p:tgtEl>
                                        <p:attrNameLst>
                                          <p:attrName>ppt_h</p:attrName>
                                        </p:attrNameLst>
                                      </p:cBhvr>
                                      <p:tavLst>
                                        <p:tav tm="0">
                                          <p:val>
                                            <p:strVal val="#ppt_h"/>
                                          </p:val>
                                        </p:tav>
                                        <p:tav tm="100000">
                                          <p:val>
                                            <p:strVal val="#ppt_h"/>
                                          </p:val>
                                        </p:tav>
                                      </p:tavLst>
                                    </p:anim>
                                    <p:animEffect transition="in" filter="fade">
                                      <p:cBhvr>
                                        <p:cTn id="9" dur="1000"/>
                                        <p:tgtEl>
                                          <p:spTgt spid="22"/>
                                        </p:tgtEl>
                                      </p:cBhvr>
                                    </p:animEffect>
                                  </p:childTnLst>
                                </p:cTn>
                              </p:par>
                              <p:par>
                                <p:cTn id="10" presetID="34" presetClass="entr" presetSubtype="0" fill="hold" grpId="0" nodeType="withEffect">
                                  <p:stCondLst>
                                    <p:cond delay="0"/>
                                  </p:stCondLst>
                                  <p:childTnLst>
                                    <p:set>
                                      <p:cBhvr>
                                        <p:cTn id="11" dur="1" fill="hold">
                                          <p:stCondLst>
                                            <p:cond delay="0"/>
                                          </p:stCondLst>
                                        </p:cTn>
                                        <p:tgtEl>
                                          <p:spTgt spid="20"/>
                                        </p:tgtEl>
                                        <p:attrNameLst>
                                          <p:attrName>style.visibility</p:attrName>
                                        </p:attrNameLst>
                                      </p:cBhvr>
                                      <p:to>
                                        <p:strVal val="visible"/>
                                      </p:to>
                                    </p:set>
                                    <p:anim from="(-#ppt_w/2)" to="(#ppt_x)" calcmode="lin" valueType="num">
                                      <p:cBhvr>
                                        <p:cTn id="12" dur="600" fill="hold">
                                          <p:stCondLst>
                                            <p:cond delay="0"/>
                                          </p:stCondLst>
                                        </p:cTn>
                                        <p:tgtEl>
                                          <p:spTgt spid="20"/>
                                        </p:tgtEl>
                                        <p:attrNameLst>
                                          <p:attrName>ppt_x</p:attrName>
                                        </p:attrNameLst>
                                      </p:cBhvr>
                                    </p:anim>
                                    <p:anim from="0" to="-1.0" calcmode="lin" valueType="num">
                                      <p:cBhvr>
                                        <p:cTn id="13" dur="200" decel="50000" autoRev="1" fill="hold">
                                          <p:stCondLst>
                                            <p:cond delay="600"/>
                                          </p:stCondLst>
                                        </p:cTn>
                                        <p:tgtEl>
                                          <p:spTgt spid="20"/>
                                        </p:tgtEl>
                                        <p:attrNameLst>
                                          <p:attrName>xshear</p:attrName>
                                        </p:attrNameLst>
                                      </p:cBhvr>
                                    </p:anim>
                                    <p:animScale>
                                      <p:cBhvr>
                                        <p:cTn id="14" dur="200" decel="100000" autoRev="1" fill="hold">
                                          <p:stCondLst>
                                            <p:cond delay="600"/>
                                          </p:stCondLst>
                                        </p:cTn>
                                        <p:tgtEl>
                                          <p:spTgt spid="20"/>
                                        </p:tgtEl>
                                      </p:cBhvr>
                                      <p:from x="100000" y="100000"/>
                                      <p:to x="80000" y="100000"/>
                                    </p:animScale>
                                    <p:anim by="(#ppt_h/3+#ppt_w*0.1)" calcmode="lin" valueType="num">
                                      <p:cBhvr additive="sum">
                                        <p:cTn id="15" dur="200" decel="100000" autoRev="1" fill="hold">
                                          <p:stCondLst>
                                            <p:cond delay="600"/>
                                          </p:stCondLst>
                                        </p:cTn>
                                        <p:tgtEl>
                                          <p:spTgt spid="20"/>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11422873" y="6492875"/>
            <a:ext cx="520700" cy="365125"/>
          </a:xfrm>
        </p:spPr>
        <p:txBody>
          <a:bodyPr/>
          <a:lstStyle/>
          <a:p>
            <a:pPr>
              <a:defRPr/>
            </a:pPr>
            <a:fld id="{60977C52-70FF-4059-831F-4AE8D38C708C}" type="slidenum">
              <a:rPr lang="en-US">
                <a:solidFill>
                  <a:schemeClr val="tx1"/>
                </a:solidFill>
              </a:rPr>
            </a:fld>
            <a:endParaRPr lang="en-US" dirty="0">
              <a:solidFill>
                <a:schemeClr val="tx1"/>
              </a:solidFill>
            </a:endParaRPr>
          </a:p>
        </p:txBody>
      </p:sp>
      <p:sp>
        <p:nvSpPr>
          <p:cNvPr id="6" name="文本框 5"/>
          <p:cNvSpPr txBox="1"/>
          <p:nvPr/>
        </p:nvSpPr>
        <p:spPr>
          <a:xfrm>
            <a:off x="820430" y="821054"/>
            <a:ext cx="10553700" cy="1865126"/>
          </a:xfrm>
          <a:prstGeom prst="rect">
            <a:avLst/>
          </a:prstGeom>
          <a:noFill/>
          <a:ln w="25400">
            <a:noFill/>
          </a:ln>
        </p:spPr>
        <p:txBody>
          <a:bodyPr wrap="square">
            <a:spAutoFit/>
          </a:bodyPr>
          <a:lstStyle/>
          <a:p>
            <a:pPr marL="0" indent="254000">
              <a:lnSpc>
                <a:spcPct val="120000"/>
              </a:lnSpc>
            </a:pPr>
            <a:r>
              <a:rPr lang="zh-CN" altLang="en-US" sz="2400" b="0" dirty="0" smtClean="0">
                <a:latin typeface="微软雅黑" panose="020B0503020204020204" pitchFamily="34" charset="-122"/>
                <a:ea typeface="微软雅黑" panose="020B0503020204020204" pitchFamily="34" charset="-122"/>
                <a:cs typeface="方正书宋简体" charset="0"/>
              </a:rPr>
              <a:t>    昌</a:t>
            </a:r>
            <a:r>
              <a:rPr lang="zh-CN" altLang="en-US" sz="2400" b="0" dirty="0">
                <a:latin typeface="微软雅黑" panose="020B0503020204020204" pitchFamily="34" charset="-122"/>
                <a:ea typeface="微软雅黑" panose="020B0503020204020204" pitchFamily="34" charset="-122"/>
                <a:cs typeface="方正书宋简体" charset="0"/>
              </a:rPr>
              <a:t>林公司</a:t>
            </a:r>
            <a:r>
              <a:rPr lang="en-US" altLang="zh-CN" sz="2400" b="0" dirty="0" smtClean="0">
                <a:latin typeface="微软雅黑" panose="020B0503020204020204" pitchFamily="34" charset="-122"/>
                <a:ea typeface="微软雅黑" panose="020B0503020204020204" pitchFamily="34" charset="-122"/>
                <a:cs typeface="方正书宋简体" charset="0"/>
              </a:rPr>
              <a:t>2023</a:t>
            </a:r>
            <a:r>
              <a:rPr lang="zh-CN" altLang="en-US" sz="2400" b="0" dirty="0" smtClean="0">
                <a:latin typeface="微软雅黑" panose="020B0503020204020204" pitchFamily="34" charset="-122"/>
                <a:ea typeface="微软雅黑" panose="020B0503020204020204" pitchFamily="34" charset="-122"/>
                <a:cs typeface="方正书宋简体" charset="0"/>
              </a:rPr>
              <a:t>年</a:t>
            </a:r>
            <a:r>
              <a:rPr lang="zh-CN" altLang="en-US" sz="2400" b="0" dirty="0">
                <a:latin typeface="微软雅黑" panose="020B0503020204020204" pitchFamily="34" charset="-122"/>
                <a:ea typeface="微软雅黑" panose="020B0503020204020204" pitchFamily="34" charset="-122"/>
                <a:cs typeface="方正书宋简体" charset="0"/>
              </a:rPr>
              <a:t>销售收入为</a:t>
            </a:r>
            <a:r>
              <a:rPr lang="en-US" altLang="zh-CN" sz="2400" b="0" dirty="0">
                <a:latin typeface="微软雅黑" panose="020B0503020204020204" pitchFamily="34" charset="-122"/>
                <a:ea typeface="微软雅黑" panose="020B0503020204020204" pitchFamily="34" charset="-122"/>
                <a:cs typeface="方正书宋简体" charset="0"/>
              </a:rPr>
              <a:t>20000</a:t>
            </a:r>
            <a:r>
              <a:rPr lang="zh-CN" altLang="en-US" sz="2400" b="0" dirty="0">
                <a:latin typeface="微软雅黑" panose="020B0503020204020204" pitchFamily="34" charset="-122"/>
                <a:ea typeface="微软雅黑" panose="020B0503020204020204" pitchFamily="34" charset="-122"/>
                <a:cs typeface="方正书宋简体" charset="0"/>
              </a:rPr>
              <a:t>万元，预计</a:t>
            </a:r>
            <a:r>
              <a:rPr lang="en-US" altLang="zh-CN" sz="2400" b="0" dirty="0" smtClean="0">
                <a:latin typeface="微软雅黑" panose="020B0503020204020204" pitchFamily="34" charset="-122"/>
                <a:ea typeface="微软雅黑" panose="020B0503020204020204" pitchFamily="34" charset="-122"/>
                <a:cs typeface="方正书宋简体" charset="0"/>
              </a:rPr>
              <a:t>2024</a:t>
            </a:r>
            <a:r>
              <a:rPr lang="zh-CN" altLang="en-US" sz="2400" b="0" dirty="0" smtClean="0">
                <a:latin typeface="微软雅黑" panose="020B0503020204020204" pitchFamily="34" charset="-122"/>
                <a:ea typeface="微软雅黑" panose="020B0503020204020204" pitchFamily="34" charset="-122"/>
                <a:cs typeface="方正书宋简体" charset="0"/>
              </a:rPr>
              <a:t>年</a:t>
            </a:r>
            <a:r>
              <a:rPr lang="zh-CN" altLang="en-US" sz="2400" b="0" dirty="0">
                <a:latin typeface="微软雅黑" panose="020B0503020204020204" pitchFamily="34" charset="-122"/>
                <a:ea typeface="微软雅黑" panose="020B0503020204020204" pitchFamily="34" charset="-122"/>
                <a:cs typeface="方正书宋简体" charset="0"/>
              </a:rPr>
              <a:t>销售收入增长</a:t>
            </a:r>
            <a:r>
              <a:rPr lang="en-US" altLang="zh-CN" sz="2400" b="0" dirty="0">
                <a:latin typeface="微软雅黑" panose="020B0503020204020204" pitchFamily="34" charset="-122"/>
                <a:ea typeface="微软雅黑" panose="020B0503020204020204" pitchFamily="34" charset="-122"/>
                <a:cs typeface="方正书宋简体" charset="0"/>
              </a:rPr>
              <a:t>10%</a:t>
            </a:r>
            <a:r>
              <a:rPr lang="zh-CN" altLang="en-US" sz="2400" b="0" dirty="0">
                <a:latin typeface="微软雅黑" panose="020B0503020204020204" pitchFamily="34" charset="-122"/>
                <a:ea typeface="微软雅黑" panose="020B0503020204020204" pitchFamily="34" charset="-122"/>
                <a:cs typeface="方正书宋简体" charset="0"/>
              </a:rPr>
              <a:t>，并有剩余生产能力。公司</a:t>
            </a:r>
            <a:r>
              <a:rPr lang="en-US" altLang="zh-CN" sz="2400" b="0" dirty="0" smtClean="0">
                <a:latin typeface="微软雅黑" panose="020B0503020204020204" pitchFamily="34" charset="-122"/>
                <a:ea typeface="微软雅黑" panose="020B0503020204020204" pitchFamily="34" charset="-122"/>
                <a:cs typeface="方正书宋简体" charset="0"/>
              </a:rPr>
              <a:t>2023</a:t>
            </a:r>
            <a:r>
              <a:rPr lang="zh-CN" altLang="en-US" sz="2400" b="0" dirty="0" smtClean="0">
                <a:latin typeface="微软雅黑" panose="020B0503020204020204" pitchFamily="34" charset="-122"/>
                <a:ea typeface="微软雅黑" panose="020B0503020204020204" pitchFamily="34" charset="-122"/>
                <a:cs typeface="方正书宋简体" charset="0"/>
              </a:rPr>
              <a:t>年</a:t>
            </a:r>
            <a:r>
              <a:rPr lang="zh-CN" altLang="en-US" sz="2400" b="0" dirty="0">
                <a:latin typeface="微软雅黑" panose="020B0503020204020204" pitchFamily="34" charset="-122"/>
                <a:ea typeface="微软雅黑" panose="020B0503020204020204" pitchFamily="34" charset="-122"/>
                <a:cs typeface="方正书宋简体" charset="0"/>
              </a:rPr>
              <a:t>销售净利润率为</a:t>
            </a:r>
            <a:r>
              <a:rPr lang="en-US" altLang="zh-CN" sz="2400" b="0" dirty="0">
                <a:latin typeface="微软雅黑" panose="020B0503020204020204" pitchFamily="34" charset="-122"/>
                <a:ea typeface="微软雅黑" panose="020B0503020204020204" pitchFamily="34" charset="-122"/>
                <a:cs typeface="方正书宋简体" charset="0"/>
              </a:rPr>
              <a:t>2.5%</a:t>
            </a:r>
            <a:r>
              <a:rPr lang="zh-CN" altLang="en-US" sz="2400" b="0" dirty="0">
                <a:latin typeface="微软雅黑" panose="020B0503020204020204" pitchFamily="34" charset="-122"/>
                <a:ea typeface="微软雅黑" panose="020B0503020204020204" pitchFamily="34" charset="-122"/>
                <a:cs typeface="方正书宋简体" charset="0"/>
              </a:rPr>
              <a:t>，</a:t>
            </a:r>
            <a:r>
              <a:rPr lang="zh-CN" altLang="en-US" sz="2400" dirty="0">
                <a:latin typeface="微软雅黑" panose="020B0503020204020204" pitchFamily="34" charset="-122"/>
                <a:ea typeface="微软雅黑" panose="020B0503020204020204" pitchFamily="34" charset="-122"/>
                <a:cs typeface="方正书宋简体" charset="0"/>
              </a:rPr>
              <a:t>留存收益率</a:t>
            </a:r>
            <a:r>
              <a:rPr lang="zh-CN" altLang="en-US" sz="2400" b="0" dirty="0">
                <a:latin typeface="微软雅黑" panose="020B0503020204020204" pitchFamily="34" charset="-122"/>
                <a:ea typeface="微软雅黑" panose="020B0503020204020204" pitchFamily="34" charset="-122"/>
                <a:cs typeface="方正书宋简体" charset="0"/>
              </a:rPr>
              <a:t>为</a:t>
            </a:r>
            <a:r>
              <a:rPr lang="en-US" altLang="zh-CN" sz="2400" b="0" dirty="0">
                <a:latin typeface="微软雅黑" panose="020B0503020204020204" pitchFamily="34" charset="-122"/>
                <a:ea typeface="微软雅黑" panose="020B0503020204020204" pitchFamily="34" charset="-122"/>
                <a:cs typeface="Times New Roman" panose="02020603050405020304" pitchFamily="18" charset="0"/>
              </a:rPr>
              <a:t>20%</a:t>
            </a:r>
            <a:r>
              <a:rPr lang="zh-CN" altLang="en-US" sz="2400" b="0" dirty="0">
                <a:latin typeface="微软雅黑" panose="020B0503020204020204" pitchFamily="34" charset="-122"/>
                <a:ea typeface="微软雅黑" panose="020B0503020204020204" pitchFamily="34" charset="-122"/>
                <a:cs typeface="方正书宋简体" charset="0"/>
              </a:rPr>
              <a:t>。经预测，</a:t>
            </a:r>
            <a:r>
              <a:rPr lang="en-US" altLang="zh-CN" sz="2400" b="0" dirty="0" smtClean="0">
                <a:latin typeface="微软雅黑" panose="020B0503020204020204" pitchFamily="34" charset="-122"/>
                <a:ea typeface="微软雅黑" panose="020B0503020204020204" pitchFamily="34" charset="-122"/>
                <a:cs typeface="方正书宋简体" charset="0"/>
              </a:rPr>
              <a:t>2024</a:t>
            </a:r>
            <a:r>
              <a:rPr lang="zh-CN" altLang="en-US" sz="2400" b="0" dirty="0" smtClean="0">
                <a:latin typeface="微软雅黑" panose="020B0503020204020204" pitchFamily="34" charset="-122"/>
                <a:ea typeface="微软雅黑" panose="020B0503020204020204" pitchFamily="34" charset="-122"/>
                <a:cs typeface="方正书宋简体" charset="0"/>
              </a:rPr>
              <a:t>年</a:t>
            </a:r>
            <a:r>
              <a:rPr lang="zh-CN" altLang="en-US" sz="2400" b="0" dirty="0">
                <a:latin typeface="微软雅黑" panose="020B0503020204020204" pitchFamily="34" charset="-122"/>
                <a:ea typeface="微软雅黑" panose="020B0503020204020204" pitchFamily="34" charset="-122"/>
                <a:cs typeface="方正书宋简体" charset="0"/>
              </a:rPr>
              <a:t>销售净利润率和利润分配政策保持不变。</a:t>
            </a:r>
            <a:r>
              <a:rPr lang="zh-CN" altLang="en-US" sz="2400" dirty="0">
                <a:latin typeface="微软雅黑" panose="020B0503020204020204" pitchFamily="34" charset="-122"/>
                <a:ea typeface="微软雅黑" panose="020B0503020204020204" pitchFamily="34" charset="-122"/>
                <a:cs typeface="方正书宋简体" charset="0"/>
                <a:sym typeface="+mn-ea"/>
              </a:rPr>
              <a:t>该</a:t>
            </a:r>
            <a:r>
              <a:rPr lang="zh-CN" altLang="en-US" sz="2400" dirty="0" smtClean="0">
                <a:latin typeface="微软雅黑" panose="020B0503020204020204" pitchFamily="34" charset="-122"/>
                <a:ea typeface="微软雅黑" panose="020B0503020204020204" pitchFamily="34" charset="-122"/>
                <a:cs typeface="方正书宋简体" charset="0"/>
                <a:sym typeface="+mn-ea"/>
              </a:rPr>
              <a:t>公司</a:t>
            </a:r>
            <a:r>
              <a:rPr lang="en-US" altLang="zh-CN" sz="2400" dirty="0" smtClean="0">
                <a:latin typeface="微软雅黑" panose="020B0503020204020204" pitchFamily="34" charset="-122"/>
                <a:ea typeface="微软雅黑" panose="020B0503020204020204" pitchFamily="34" charset="-122"/>
                <a:cs typeface="方正书宋简体" charset="0"/>
                <a:sym typeface="+mn-ea"/>
              </a:rPr>
              <a:t>2023</a:t>
            </a:r>
            <a:r>
              <a:rPr lang="zh-CN" altLang="en-US" sz="2400" dirty="0" smtClean="0">
                <a:latin typeface="微软雅黑" panose="020B0503020204020204" pitchFamily="34" charset="-122"/>
                <a:ea typeface="微软雅黑" panose="020B0503020204020204" pitchFamily="34" charset="-122"/>
                <a:cs typeface="方正书宋简体" charset="0"/>
                <a:sym typeface="+mn-ea"/>
              </a:rPr>
              <a:t>年末</a:t>
            </a:r>
            <a:r>
              <a:rPr lang="zh-CN" altLang="en-US" sz="2400" dirty="0">
                <a:latin typeface="微软雅黑" panose="020B0503020204020204" pitchFamily="34" charset="-122"/>
                <a:ea typeface="微软雅黑" panose="020B0503020204020204" pitchFamily="34" charset="-122"/>
                <a:cs typeface="方正书宋简体" charset="0"/>
                <a:sym typeface="+mn-ea"/>
              </a:rPr>
              <a:t>资产负债表（简化格式）如表所示，要求预计</a:t>
            </a:r>
            <a:r>
              <a:rPr lang="en-US" altLang="zh-CN" sz="2400" dirty="0" smtClean="0">
                <a:latin typeface="微软雅黑" panose="020B0503020204020204" pitchFamily="34" charset="-122"/>
                <a:ea typeface="微软雅黑" panose="020B0503020204020204" pitchFamily="34" charset="-122"/>
                <a:cs typeface="方正书宋简体" charset="0"/>
                <a:sym typeface="+mn-ea"/>
              </a:rPr>
              <a:t>2024</a:t>
            </a:r>
            <a:r>
              <a:rPr lang="zh-CN" altLang="en-US" sz="2400" dirty="0" smtClean="0">
                <a:latin typeface="微软雅黑" panose="020B0503020204020204" pitchFamily="34" charset="-122"/>
                <a:ea typeface="微软雅黑" panose="020B0503020204020204" pitchFamily="34" charset="-122"/>
                <a:cs typeface="方正书宋简体" charset="0"/>
                <a:sym typeface="+mn-ea"/>
              </a:rPr>
              <a:t>年</a:t>
            </a:r>
            <a:r>
              <a:rPr lang="zh-CN" altLang="en-US" sz="2400" dirty="0">
                <a:latin typeface="微软雅黑" panose="020B0503020204020204" pitchFamily="34" charset="-122"/>
                <a:ea typeface="微软雅黑" panose="020B0503020204020204" pitchFamily="34" charset="-122"/>
                <a:cs typeface="方正书宋简体" charset="0"/>
                <a:sym typeface="+mn-ea"/>
              </a:rPr>
              <a:t>资金需求量。</a:t>
            </a:r>
            <a:endParaRPr lang="zh-CN" altLang="en-US" sz="2400" b="0" dirty="0">
              <a:latin typeface="微软雅黑" panose="020B0503020204020204" pitchFamily="34" charset="-122"/>
              <a:ea typeface="微软雅黑" panose="020B0503020204020204" pitchFamily="34" charset="-122"/>
              <a:cs typeface="方正书宋简体" charset="0"/>
              <a:sym typeface="+mn-ea"/>
            </a:endParaRPr>
          </a:p>
        </p:txBody>
      </p:sp>
      <p:sp>
        <p:nvSpPr>
          <p:cNvPr id="7" name="文本框 6"/>
          <p:cNvSpPr txBox="1"/>
          <p:nvPr/>
        </p:nvSpPr>
        <p:spPr>
          <a:xfrm>
            <a:off x="3387151" y="2815616"/>
            <a:ext cx="4593171" cy="534635"/>
          </a:xfrm>
          <a:prstGeom prst="rect">
            <a:avLst/>
          </a:prstGeom>
          <a:noFill/>
        </p:spPr>
        <p:txBody>
          <a:bodyPr wrap="none" lIns="36000" tIns="46800" rIns="36000" bIns="46800" rtlCol="0" anchor="t">
            <a:spAutoFit/>
          </a:bodyPr>
          <a:lstStyle/>
          <a:p>
            <a:pPr marL="0" algn="l" defTabSz="914400">
              <a:lnSpc>
                <a:spcPct val="110000"/>
              </a:lnSpc>
              <a:buClr>
                <a:schemeClr val="hlink"/>
              </a:buClr>
              <a:buFont typeface="Wingdings" panose="05000000000000000000" pitchFamily="2" charset="2"/>
            </a:pPr>
            <a:r>
              <a:rPr lang="en-US" altLang="x-none" sz="2600" b="1" dirty="0" err="1">
                <a:latin typeface="仿宋" panose="02010609060101010101" pitchFamily="49" charset="-122"/>
                <a:ea typeface="仿宋" panose="02010609060101010101" pitchFamily="49" charset="-122"/>
                <a:sym typeface="+mn-ea"/>
              </a:rPr>
              <a:t>资产负债表</a:t>
            </a:r>
            <a:r>
              <a:rPr lang="en-US" altLang="x-none" sz="2400" b="1" dirty="0">
                <a:latin typeface="仿宋" panose="02010609060101010101" pitchFamily="49" charset="-122"/>
                <a:ea typeface="仿宋" panose="02010609060101010101" pitchFamily="49" charset="-122"/>
                <a:sym typeface="+mn-ea"/>
              </a:rPr>
              <a:t>         </a:t>
            </a:r>
            <a:r>
              <a:rPr lang="en-US" altLang="x-none" sz="2000" b="1" dirty="0" err="1">
                <a:latin typeface="仿宋" panose="02010609060101010101" pitchFamily="49" charset="-122"/>
                <a:ea typeface="仿宋" panose="02010609060101010101" pitchFamily="49" charset="-122"/>
                <a:sym typeface="+mn-ea"/>
              </a:rPr>
              <a:t>单位：万元</a:t>
            </a:r>
            <a:endParaRPr lang="en-US" altLang="x-none" sz="2000" b="1" dirty="0">
              <a:latin typeface="仿宋" panose="02010609060101010101" pitchFamily="49" charset="-122"/>
              <a:ea typeface="仿宋" panose="02010609060101010101" pitchFamily="49" charset="-122"/>
              <a:sym typeface="+mn-ea"/>
            </a:endParaRPr>
          </a:p>
        </p:txBody>
      </p:sp>
      <p:graphicFrame>
        <p:nvGraphicFramePr>
          <p:cNvPr id="102403" name="表格 102402"/>
          <p:cNvGraphicFramePr/>
          <p:nvPr/>
        </p:nvGraphicFramePr>
        <p:xfrm>
          <a:off x="2119312" y="3393900"/>
          <a:ext cx="6704975" cy="3189069"/>
        </p:xfrm>
        <a:graphic>
          <a:graphicData uri="http://schemas.openxmlformats.org/drawingml/2006/table">
            <a:tbl>
              <a:tblPr/>
              <a:tblGrid>
                <a:gridCol w="1959555"/>
                <a:gridCol w="1087820"/>
                <a:gridCol w="2601311"/>
                <a:gridCol w="1056289"/>
              </a:tblGrid>
              <a:tr h="478853">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buNone/>
                      </a:pPr>
                      <a:r>
                        <a:rPr lang="zh-CN" altLang="en-US" sz="2000" b="0" dirty="0">
                          <a:latin typeface="微软雅黑" panose="020B0503020204020204" pitchFamily="34" charset="-122"/>
                          <a:ea typeface="微软雅黑" panose="020B0503020204020204" pitchFamily="34" charset="-122"/>
                        </a:rPr>
                        <a:t>资 产</a:t>
                      </a:r>
                      <a:endParaRPr lang="zh-CN" altLang="en-US" sz="2000" b="0" dirty="0">
                        <a:latin typeface="微软雅黑" panose="020B0503020204020204" pitchFamily="34" charset="-122"/>
                        <a:ea typeface="微软雅黑" panose="020B0503020204020204" pitchFamily="34" charset="-122"/>
                      </a:endParaRPr>
                    </a:p>
                  </a:txBody>
                  <a:tcPr marT="45729" marB="45729" anchor="ctr">
                    <a:lnL w="28575"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28575"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buNone/>
                      </a:pPr>
                      <a:r>
                        <a:rPr lang="zh-CN" altLang="en-US" sz="2000" b="0" dirty="0">
                          <a:latin typeface="微软雅黑" panose="020B0503020204020204" pitchFamily="34" charset="-122"/>
                          <a:ea typeface="微软雅黑" panose="020B0503020204020204" pitchFamily="34" charset="-122"/>
                        </a:rPr>
                        <a:t>金额</a:t>
                      </a:r>
                      <a:endParaRPr lang="zh-CN" altLang="en-US" sz="2000" b="0" dirty="0">
                        <a:latin typeface="微软雅黑" panose="020B0503020204020204" pitchFamily="34" charset="-122"/>
                        <a:ea typeface="微软雅黑" panose="020B0503020204020204" pitchFamily="34" charset="-122"/>
                      </a:endParaRPr>
                    </a:p>
                  </a:txBody>
                  <a:tcPr marT="45729" marB="45729" anchor="ctr">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28575"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buNone/>
                      </a:pPr>
                      <a:r>
                        <a:rPr lang="zh-CN" altLang="en-US" sz="2000" b="0" dirty="0">
                          <a:latin typeface="微软雅黑" panose="020B0503020204020204" pitchFamily="34" charset="-122"/>
                          <a:ea typeface="微软雅黑" panose="020B0503020204020204" pitchFamily="34" charset="-122"/>
                        </a:rPr>
                        <a:t>负债与所有者权益</a:t>
                      </a:r>
                      <a:endParaRPr lang="zh-CN" altLang="en-US" sz="2000" b="0" dirty="0">
                        <a:latin typeface="微软雅黑" panose="020B0503020204020204" pitchFamily="34" charset="-122"/>
                        <a:ea typeface="微软雅黑" panose="020B0503020204020204" pitchFamily="34" charset="-122"/>
                      </a:endParaRPr>
                    </a:p>
                  </a:txBody>
                  <a:tcPr marT="45729" marB="45729">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28575"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buNone/>
                      </a:pPr>
                      <a:r>
                        <a:rPr lang="zh-CN" altLang="en-US" sz="2000" b="0" dirty="0">
                          <a:latin typeface="微软雅黑" panose="020B0503020204020204" pitchFamily="34" charset="-122"/>
                          <a:ea typeface="微软雅黑" panose="020B0503020204020204" pitchFamily="34" charset="-122"/>
                        </a:rPr>
                        <a:t>金额</a:t>
                      </a:r>
                      <a:endParaRPr lang="zh-CN" altLang="en-US" sz="2000" b="0" dirty="0">
                        <a:latin typeface="微软雅黑" panose="020B0503020204020204" pitchFamily="34" charset="-122"/>
                        <a:ea typeface="微软雅黑" panose="020B0503020204020204" pitchFamily="34" charset="-122"/>
                      </a:endParaRPr>
                    </a:p>
                  </a:txBody>
                  <a:tcPr marT="45729" marB="45729">
                    <a:lnL w="12700" cap="flat" cmpd="sng">
                      <a:solidFill>
                        <a:schemeClr val="tx1"/>
                      </a:solidFill>
                      <a:prstDash val="solid"/>
                      <a:miter/>
                      <a:headEnd type="none" w="med" len="med"/>
                      <a:tailEnd type="none" w="med" len="med"/>
                    </a:lnL>
                    <a:lnR w="28575" cap="flat" cmpd="sng">
                      <a:solidFill>
                        <a:schemeClr val="tx1"/>
                      </a:solidFill>
                      <a:prstDash val="solid"/>
                      <a:miter/>
                      <a:headEnd type="none" w="med" len="med"/>
                      <a:tailEnd type="none" w="med" len="med"/>
                    </a:lnR>
                    <a:lnT w="28575"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r>
              <a:tr h="473710">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zh-CN" altLang="en-US" sz="2000" b="0" dirty="0">
                          <a:latin typeface="微软雅黑" panose="020B0503020204020204" pitchFamily="34" charset="-122"/>
                          <a:ea typeface="微软雅黑" panose="020B0503020204020204" pitchFamily="34" charset="-122"/>
                        </a:rPr>
                        <a:t>货币资金 </a:t>
                      </a:r>
                      <a:endParaRPr lang="zh-CN" altLang="en-US" sz="2000" b="0" dirty="0">
                        <a:latin typeface="微软雅黑" panose="020B0503020204020204" pitchFamily="34" charset="-122"/>
                        <a:ea typeface="微软雅黑" panose="020B0503020204020204" pitchFamily="34" charset="-122"/>
                      </a:endParaRPr>
                    </a:p>
                  </a:txBody>
                  <a:tcPr marT="45729" marB="45729" anchor="ctr">
                    <a:lnL w="28575"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en-US" altLang="x-none" sz="2000" b="0" dirty="0">
                          <a:latin typeface="微软雅黑" panose="020B0503020204020204" pitchFamily="34" charset="-122"/>
                          <a:ea typeface="微软雅黑" panose="020B0503020204020204" pitchFamily="34" charset="-122"/>
                        </a:rPr>
                        <a:t>200</a:t>
                      </a:r>
                      <a:endParaRPr lang="en-US" altLang="x-none" sz="2000" b="0" dirty="0">
                        <a:latin typeface="微软雅黑" panose="020B0503020204020204" pitchFamily="34" charset="-122"/>
                        <a:ea typeface="微软雅黑" panose="020B0503020204020204" pitchFamily="34" charset="-122"/>
                      </a:endParaRPr>
                    </a:p>
                  </a:txBody>
                  <a:tcPr marT="45729" marB="45729" anchor="ctr">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zh-CN" altLang="en-US" sz="2000" b="0" dirty="0">
                          <a:latin typeface="微软雅黑" panose="020B0503020204020204" pitchFamily="34" charset="-122"/>
                          <a:ea typeface="微软雅黑" panose="020B0503020204020204" pitchFamily="34" charset="-122"/>
                        </a:rPr>
                        <a:t>应付账款 </a:t>
                      </a:r>
                      <a:endParaRPr lang="zh-CN" altLang="en-US" sz="2000" b="0" dirty="0">
                        <a:latin typeface="微软雅黑" panose="020B0503020204020204" pitchFamily="34" charset="-122"/>
                        <a:ea typeface="微软雅黑" panose="020B0503020204020204" pitchFamily="34" charset="-122"/>
                      </a:endParaRPr>
                    </a:p>
                  </a:txBody>
                  <a:tcPr marT="45729" marB="45729">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en-US" altLang="x-none" sz="2000" b="0" dirty="0">
                          <a:latin typeface="微软雅黑" panose="020B0503020204020204" pitchFamily="34" charset="-122"/>
                          <a:ea typeface="微软雅黑" panose="020B0503020204020204" pitchFamily="34" charset="-122"/>
                        </a:rPr>
                        <a:t>2200</a:t>
                      </a:r>
                      <a:endParaRPr lang="en-US" altLang="x-none" sz="2000" b="0" dirty="0">
                        <a:latin typeface="微软雅黑" panose="020B0503020204020204" pitchFamily="34" charset="-122"/>
                        <a:ea typeface="微软雅黑" panose="020B0503020204020204" pitchFamily="34" charset="-122"/>
                      </a:endParaRPr>
                    </a:p>
                  </a:txBody>
                  <a:tcPr marT="45729" marB="45729">
                    <a:lnL w="12700" cap="flat" cmpd="sng">
                      <a:solidFill>
                        <a:schemeClr val="tx1"/>
                      </a:solidFill>
                      <a:prstDash val="solid"/>
                      <a:miter/>
                      <a:headEnd type="none" w="med" len="med"/>
                      <a:tailEnd type="none" w="med" len="med"/>
                    </a:lnL>
                    <a:lnR w="28575"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r>
              <a:tr h="460375">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zh-CN" altLang="en-US" sz="2000" b="0" dirty="0">
                          <a:latin typeface="微软雅黑" panose="020B0503020204020204" pitchFamily="34" charset="-122"/>
                          <a:ea typeface="微软雅黑" panose="020B0503020204020204" pitchFamily="34" charset="-122"/>
                        </a:rPr>
                        <a:t>应收账款 </a:t>
                      </a:r>
                      <a:endParaRPr lang="zh-CN" altLang="en-US" sz="2000" b="0" dirty="0">
                        <a:latin typeface="微软雅黑" panose="020B0503020204020204" pitchFamily="34" charset="-122"/>
                        <a:ea typeface="微软雅黑" panose="020B0503020204020204" pitchFamily="34" charset="-122"/>
                      </a:endParaRPr>
                    </a:p>
                  </a:txBody>
                  <a:tcPr marT="45729" marB="45729" anchor="ctr">
                    <a:lnL w="28575"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en-US" altLang="x-none" sz="2000" b="0" dirty="0">
                          <a:latin typeface="微软雅黑" panose="020B0503020204020204" pitchFamily="34" charset="-122"/>
                          <a:ea typeface="微软雅黑" panose="020B0503020204020204" pitchFamily="34" charset="-122"/>
                        </a:rPr>
                        <a:t>1800</a:t>
                      </a:r>
                      <a:endParaRPr lang="en-US" altLang="x-none" sz="2000" b="0" dirty="0">
                        <a:latin typeface="微软雅黑" panose="020B0503020204020204" pitchFamily="34" charset="-122"/>
                        <a:ea typeface="微软雅黑" panose="020B0503020204020204" pitchFamily="34" charset="-122"/>
                      </a:endParaRPr>
                    </a:p>
                  </a:txBody>
                  <a:tcPr marT="45729" marB="45729" anchor="ctr">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zh-CN" altLang="en-US" sz="2000" b="0" dirty="0">
                          <a:latin typeface="微软雅黑" panose="020B0503020204020204" pitchFamily="34" charset="-122"/>
                          <a:ea typeface="微软雅黑" panose="020B0503020204020204" pitchFamily="34" charset="-122"/>
                        </a:rPr>
                        <a:t>预收账款 </a:t>
                      </a:r>
                      <a:endParaRPr lang="zh-CN" altLang="en-US" sz="2000" b="0" dirty="0">
                        <a:latin typeface="微软雅黑" panose="020B0503020204020204" pitchFamily="34" charset="-122"/>
                        <a:ea typeface="微软雅黑" panose="020B0503020204020204" pitchFamily="34" charset="-122"/>
                      </a:endParaRPr>
                    </a:p>
                  </a:txBody>
                  <a:tcPr marT="45729" marB="45729">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en-US" altLang="x-none" sz="2000" b="0" dirty="0">
                          <a:latin typeface="微软雅黑" panose="020B0503020204020204" pitchFamily="34" charset="-122"/>
                          <a:ea typeface="微软雅黑" panose="020B0503020204020204" pitchFamily="34" charset="-122"/>
                        </a:rPr>
                        <a:t>940</a:t>
                      </a:r>
                      <a:endParaRPr lang="en-US" altLang="x-none" sz="2000" b="0" dirty="0">
                        <a:latin typeface="微软雅黑" panose="020B0503020204020204" pitchFamily="34" charset="-122"/>
                        <a:ea typeface="微软雅黑" panose="020B0503020204020204" pitchFamily="34" charset="-122"/>
                      </a:endParaRPr>
                    </a:p>
                  </a:txBody>
                  <a:tcPr marT="45729" marB="45729">
                    <a:lnL w="12700" cap="flat" cmpd="sng">
                      <a:solidFill>
                        <a:schemeClr val="tx1"/>
                      </a:solidFill>
                      <a:prstDash val="solid"/>
                      <a:miter/>
                      <a:headEnd type="none" w="med" len="med"/>
                      <a:tailEnd type="none" w="med" len="med"/>
                    </a:lnL>
                    <a:lnR w="28575"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r>
              <a:tr h="445135">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zh-CN" altLang="en-US" sz="2000" b="0" dirty="0">
                          <a:latin typeface="微软雅黑" panose="020B0503020204020204" pitchFamily="34" charset="-122"/>
                          <a:ea typeface="微软雅黑" panose="020B0503020204020204" pitchFamily="34" charset="-122"/>
                        </a:rPr>
                        <a:t>存货 </a:t>
                      </a:r>
                      <a:endParaRPr lang="zh-CN" altLang="en-US" sz="2000" b="0" dirty="0">
                        <a:latin typeface="微软雅黑" panose="020B0503020204020204" pitchFamily="34" charset="-122"/>
                        <a:ea typeface="微软雅黑" panose="020B0503020204020204" pitchFamily="34" charset="-122"/>
                      </a:endParaRPr>
                    </a:p>
                  </a:txBody>
                  <a:tcPr marT="45729" marB="45729" anchor="ctr">
                    <a:lnL w="28575"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en-US" altLang="x-none" sz="2000" b="0" dirty="0">
                          <a:latin typeface="微软雅黑" panose="020B0503020204020204" pitchFamily="34" charset="-122"/>
                          <a:ea typeface="微软雅黑" panose="020B0503020204020204" pitchFamily="34" charset="-122"/>
                        </a:rPr>
                        <a:t>3200</a:t>
                      </a:r>
                      <a:endParaRPr lang="en-US" altLang="x-none" sz="2000" b="0" dirty="0">
                        <a:latin typeface="微软雅黑" panose="020B0503020204020204" pitchFamily="34" charset="-122"/>
                        <a:ea typeface="微软雅黑" panose="020B0503020204020204" pitchFamily="34" charset="-122"/>
                      </a:endParaRPr>
                    </a:p>
                  </a:txBody>
                  <a:tcPr marT="45729" marB="45729" anchor="ctr">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zh-CN" altLang="en-US" sz="2000" b="0" dirty="0">
                          <a:latin typeface="微软雅黑" panose="020B0503020204020204" pitchFamily="34" charset="-122"/>
                          <a:ea typeface="微软雅黑" panose="020B0503020204020204" pitchFamily="34" charset="-122"/>
                        </a:rPr>
                        <a:t>长期负债</a:t>
                      </a:r>
                      <a:endParaRPr lang="zh-CN" altLang="en-US" sz="2000" b="0" dirty="0">
                        <a:latin typeface="微软雅黑" panose="020B0503020204020204" pitchFamily="34" charset="-122"/>
                        <a:ea typeface="微软雅黑" panose="020B0503020204020204" pitchFamily="34" charset="-122"/>
                      </a:endParaRPr>
                    </a:p>
                  </a:txBody>
                  <a:tcPr marT="45729" marB="45729">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en-US" altLang="x-none" sz="2000" b="0" dirty="0">
                          <a:latin typeface="微软雅黑" panose="020B0503020204020204" pitchFamily="34" charset="-122"/>
                          <a:ea typeface="微软雅黑" panose="020B0503020204020204" pitchFamily="34" charset="-122"/>
                        </a:rPr>
                        <a:t>420</a:t>
                      </a:r>
                      <a:endParaRPr lang="en-US" altLang="x-none" sz="2000" b="0" dirty="0">
                        <a:latin typeface="微软雅黑" panose="020B0503020204020204" pitchFamily="34" charset="-122"/>
                        <a:ea typeface="微软雅黑" panose="020B0503020204020204" pitchFamily="34" charset="-122"/>
                      </a:endParaRPr>
                    </a:p>
                  </a:txBody>
                  <a:tcPr marT="45729" marB="45729">
                    <a:lnL w="12700" cap="flat" cmpd="sng">
                      <a:solidFill>
                        <a:schemeClr val="tx1"/>
                      </a:solidFill>
                      <a:prstDash val="solid"/>
                      <a:miter/>
                      <a:headEnd type="none" w="med" len="med"/>
                      <a:tailEnd type="none" w="med" len="med"/>
                    </a:lnL>
                    <a:lnR w="28575"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r>
              <a:tr h="477520">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zh-CN" altLang="en-US" sz="2000" b="0" dirty="0">
                          <a:latin typeface="微软雅黑" panose="020B0503020204020204" pitchFamily="34" charset="-122"/>
                          <a:ea typeface="微软雅黑" panose="020B0503020204020204" pitchFamily="34" charset="-122"/>
                        </a:rPr>
                        <a:t>固定资产净值 </a:t>
                      </a:r>
                      <a:endParaRPr lang="zh-CN" altLang="en-US" sz="2000" b="0" dirty="0">
                        <a:latin typeface="微软雅黑" panose="020B0503020204020204" pitchFamily="34" charset="-122"/>
                        <a:ea typeface="微软雅黑" panose="020B0503020204020204" pitchFamily="34" charset="-122"/>
                      </a:endParaRPr>
                    </a:p>
                  </a:txBody>
                  <a:tcPr marT="45729" marB="45729" anchor="ctr">
                    <a:lnL w="28575"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en-US" altLang="x-none" sz="2000" b="0">
                          <a:latin typeface="微软雅黑" panose="020B0503020204020204" pitchFamily="34" charset="-122"/>
                          <a:ea typeface="微软雅黑" panose="020B0503020204020204" pitchFamily="34" charset="-122"/>
                        </a:rPr>
                        <a:t>4665 </a:t>
                      </a:r>
                      <a:endParaRPr lang="en-US" altLang="x-none" sz="2000" b="0">
                        <a:latin typeface="微软雅黑" panose="020B0503020204020204" pitchFamily="34" charset="-122"/>
                        <a:ea typeface="微软雅黑" panose="020B0503020204020204" pitchFamily="34" charset="-122"/>
                      </a:endParaRPr>
                    </a:p>
                  </a:txBody>
                  <a:tcPr marT="45729" marB="45729" anchor="ctr">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zh-CN" altLang="en-US" sz="2000" b="0" dirty="0">
                          <a:latin typeface="微软雅黑" panose="020B0503020204020204" pitchFamily="34" charset="-122"/>
                          <a:ea typeface="微软雅黑" panose="020B0503020204020204" pitchFamily="34" charset="-122"/>
                        </a:rPr>
                        <a:t>实收资本 </a:t>
                      </a:r>
                      <a:endParaRPr lang="zh-CN" altLang="en-US" sz="2000" b="0" dirty="0">
                        <a:latin typeface="微软雅黑" panose="020B0503020204020204" pitchFamily="34" charset="-122"/>
                        <a:ea typeface="微软雅黑" panose="020B0503020204020204" pitchFamily="34" charset="-122"/>
                      </a:endParaRPr>
                    </a:p>
                  </a:txBody>
                  <a:tcPr marT="45729" marB="45729">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en-US" altLang="x-none" sz="2000" b="0" dirty="0">
                          <a:latin typeface="微软雅黑" panose="020B0503020204020204" pitchFamily="34" charset="-122"/>
                          <a:ea typeface="微软雅黑" panose="020B0503020204020204" pitchFamily="34" charset="-122"/>
                        </a:rPr>
                        <a:t>2305</a:t>
                      </a:r>
                      <a:endParaRPr lang="en-US" altLang="x-none" sz="2000" b="0" dirty="0">
                        <a:latin typeface="微软雅黑" panose="020B0503020204020204" pitchFamily="34" charset="-122"/>
                        <a:ea typeface="微软雅黑" panose="020B0503020204020204" pitchFamily="34" charset="-122"/>
                      </a:endParaRPr>
                    </a:p>
                  </a:txBody>
                  <a:tcPr marT="45729" marB="45729">
                    <a:lnL w="12700" cap="flat" cmpd="sng">
                      <a:solidFill>
                        <a:schemeClr val="tx1"/>
                      </a:solidFill>
                      <a:prstDash val="solid"/>
                      <a:miter/>
                      <a:headEnd type="none" w="med" len="med"/>
                      <a:tailEnd type="none" w="med" len="med"/>
                    </a:lnL>
                    <a:lnR w="28575"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r>
              <a:tr h="351790">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buNone/>
                      </a:pPr>
                      <a:endParaRPr lang="zh-CN" altLang="en-US" sz="2000" b="0" dirty="0">
                        <a:latin typeface="微软雅黑" panose="020B0503020204020204" pitchFamily="34" charset="-122"/>
                        <a:ea typeface="微软雅黑" panose="020B0503020204020204" pitchFamily="34" charset="-122"/>
                      </a:endParaRPr>
                    </a:p>
                  </a:txBody>
                  <a:tcPr marT="45729" marB="45729" anchor="ctr">
                    <a:lnL w="28575"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buNone/>
                      </a:pPr>
                      <a:endParaRPr lang="zh-CN" altLang="en-US" sz="2000" b="0" dirty="0">
                        <a:latin typeface="微软雅黑" panose="020B0503020204020204" pitchFamily="34" charset="-122"/>
                        <a:ea typeface="微软雅黑" panose="020B0503020204020204" pitchFamily="34" charset="-122"/>
                      </a:endParaRPr>
                    </a:p>
                  </a:txBody>
                  <a:tcPr marT="45729" marB="45729" anchor="ctr">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zh-CN" altLang="en-US" sz="2000" b="0" dirty="0">
                          <a:latin typeface="微软雅黑" panose="020B0503020204020204" pitchFamily="34" charset="-122"/>
                          <a:ea typeface="微软雅黑" panose="020B0503020204020204" pitchFamily="34" charset="-122"/>
                        </a:rPr>
                        <a:t>留存收益 </a:t>
                      </a:r>
                      <a:endParaRPr lang="zh-CN" altLang="en-US" sz="2000" b="0" dirty="0">
                        <a:latin typeface="微软雅黑" panose="020B0503020204020204" pitchFamily="34" charset="-122"/>
                        <a:ea typeface="微软雅黑" panose="020B0503020204020204" pitchFamily="34" charset="-122"/>
                      </a:endParaRPr>
                    </a:p>
                  </a:txBody>
                  <a:tcPr marT="45729" marB="45729">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en-US" altLang="x-none" sz="2000" b="0" dirty="0">
                          <a:latin typeface="微软雅黑" panose="020B0503020204020204" pitchFamily="34" charset="-122"/>
                          <a:ea typeface="微软雅黑" panose="020B0503020204020204" pitchFamily="34" charset="-122"/>
                        </a:rPr>
                        <a:t>4000</a:t>
                      </a:r>
                      <a:endParaRPr lang="en-US" altLang="x-none" sz="2000" b="0" dirty="0">
                        <a:latin typeface="微软雅黑" panose="020B0503020204020204" pitchFamily="34" charset="-122"/>
                        <a:ea typeface="微软雅黑" panose="020B0503020204020204" pitchFamily="34" charset="-122"/>
                      </a:endParaRPr>
                    </a:p>
                  </a:txBody>
                  <a:tcPr marT="45729" marB="45729">
                    <a:lnL w="12700" cap="flat" cmpd="sng">
                      <a:solidFill>
                        <a:schemeClr val="tx1"/>
                      </a:solidFill>
                      <a:prstDash val="solid"/>
                      <a:miter/>
                      <a:headEnd type="none" w="med" len="med"/>
                      <a:tailEnd type="none" w="med" len="med"/>
                    </a:lnL>
                    <a:lnR w="28575"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12700" cap="flat" cmpd="sng">
                      <a:solidFill>
                        <a:schemeClr val="tx1"/>
                      </a:solidFill>
                      <a:prstDash val="solid"/>
                      <a:miter/>
                      <a:headEnd type="none" w="med" len="med"/>
                      <a:tailEnd type="none" w="med" len="med"/>
                    </a:lnB>
                    <a:lnTlToBr>
                      <a:noFill/>
                    </a:lnTlToBr>
                    <a:lnBlToTr>
                      <a:noFill/>
                    </a:lnBlToTr>
                    <a:solidFill>
                      <a:srgbClr val="FFD8A3"/>
                    </a:solidFill>
                  </a:tcPr>
                </a:tc>
              </a:tr>
              <a:tr h="368935">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buNone/>
                      </a:pPr>
                      <a:r>
                        <a:rPr lang="zh-CN" altLang="en-US" sz="2000" b="0" dirty="0">
                          <a:latin typeface="微软雅黑" panose="020B0503020204020204" pitchFamily="34" charset="-122"/>
                          <a:ea typeface="微软雅黑" panose="020B0503020204020204" pitchFamily="34" charset="-122"/>
                        </a:rPr>
                        <a:t>合计</a:t>
                      </a:r>
                      <a:endParaRPr lang="zh-CN" altLang="en-US" sz="2000" b="0" dirty="0">
                        <a:latin typeface="微软雅黑" panose="020B0503020204020204" pitchFamily="34" charset="-122"/>
                        <a:ea typeface="微软雅黑" panose="020B0503020204020204" pitchFamily="34" charset="-122"/>
                      </a:endParaRPr>
                    </a:p>
                  </a:txBody>
                  <a:tcPr marT="45729" marB="45729">
                    <a:lnL w="28575"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28575"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en-US" altLang="x-none" sz="2000" b="0" dirty="0">
                          <a:latin typeface="微软雅黑" panose="020B0503020204020204" pitchFamily="34" charset="-122"/>
                          <a:ea typeface="微软雅黑" panose="020B0503020204020204" pitchFamily="34" charset="-122"/>
                        </a:rPr>
                        <a:t>9865</a:t>
                      </a:r>
                      <a:endParaRPr lang="en-US" altLang="x-none" sz="2000" b="0" dirty="0">
                        <a:latin typeface="微软雅黑" panose="020B0503020204020204" pitchFamily="34" charset="-122"/>
                        <a:ea typeface="微软雅黑" panose="020B0503020204020204" pitchFamily="34" charset="-122"/>
                      </a:endParaRPr>
                    </a:p>
                  </a:txBody>
                  <a:tcPr marT="45729" marB="45729">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28575"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zh-CN" altLang="en-US" sz="2000" b="0" dirty="0">
                          <a:latin typeface="微软雅黑" panose="020B0503020204020204" pitchFamily="34" charset="-122"/>
                          <a:ea typeface="微软雅黑" panose="020B0503020204020204" pitchFamily="34" charset="-122"/>
                        </a:rPr>
                        <a:t>合计 </a:t>
                      </a:r>
                      <a:endParaRPr lang="zh-CN" altLang="en-US" sz="2000" b="0" dirty="0">
                        <a:latin typeface="微软雅黑" panose="020B0503020204020204" pitchFamily="34" charset="-122"/>
                        <a:ea typeface="微软雅黑" panose="020B0503020204020204" pitchFamily="34" charset="-122"/>
                      </a:endParaRPr>
                    </a:p>
                  </a:txBody>
                  <a:tcPr marT="45729" marB="45729">
                    <a:lnL w="12700" cap="flat" cmpd="sng">
                      <a:solidFill>
                        <a:schemeClr val="tx1"/>
                      </a:solidFill>
                      <a:prstDash val="solid"/>
                      <a:miter/>
                      <a:headEnd type="none" w="med" len="med"/>
                      <a:tailEnd type="none" w="med" len="med"/>
                    </a:lnL>
                    <a:lnR w="12700"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28575" cap="flat" cmpd="sng">
                      <a:solidFill>
                        <a:schemeClr val="tx1"/>
                      </a:solidFill>
                      <a:prstDash val="solid"/>
                      <a:miter/>
                      <a:headEnd type="none" w="med" len="med"/>
                      <a:tailEnd type="none" w="med" len="med"/>
                    </a:lnB>
                    <a:lnTlToBr>
                      <a:noFill/>
                    </a:lnTlToBr>
                    <a:lnBlToTr>
                      <a:noFill/>
                    </a:lnBlToTr>
                    <a:solidFill>
                      <a:srgbClr val="FFD8A3"/>
                    </a:solidFill>
                  </a:tcPr>
                </a:tc>
                <a:tc>
                  <a:txBody>
                    <a:bodyPr/>
                    <a:lstStyle>
                      <a:lvl1pPr marL="342900" lvl="0" indent="-342900" algn="l" defTabSz="914400" eaLnBrk="1" fontAlgn="base" latinLnBrk="0" hangingPunct="1">
                        <a:spcBef>
                          <a:spcPct val="20000"/>
                        </a:spcBef>
                        <a:spcAft>
                          <a:spcPct val="0"/>
                        </a:spcAft>
                        <a:buClr>
                          <a:schemeClr val="hlink"/>
                        </a:buClr>
                        <a:buSzPct val="75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buClr>
                          <a:schemeClr val="accent2"/>
                        </a:buClr>
                        <a:defRPr sz="2400" kern="1200"/>
                      </a:lvl2pPr>
                      <a:lvl3pPr marL="1143000" lvl="2" indent="-228600">
                        <a:buClr>
                          <a:schemeClr val="hlink"/>
                        </a:buClr>
                        <a:defRPr sz="2000" kern="1200"/>
                      </a:lvl3pPr>
                      <a:lvl4pPr marL="1600200" lvl="3" indent="-228600">
                        <a:buClr>
                          <a:schemeClr val="accent2"/>
                        </a:buClr>
                        <a:defRPr sz="1800" kern="1200"/>
                      </a:lvl4pPr>
                      <a:lvl5pPr marL="2057400" lvl="4" indent="-228600">
                        <a:buClr>
                          <a:schemeClr val="hlink"/>
                        </a:buClr>
                        <a:defRPr sz="1800" kern="1200"/>
                      </a:lvl5pPr>
                    </a:lstStyle>
                    <a:p>
                      <a:pPr marL="0" lvl="0" indent="0" algn="l">
                        <a:lnSpc>
                          <a:spcPct val="110000"/>
                        </a:lnSpc>
                        <a:spcBef>
                          <a:spcPct val="0"/>
                        </a:spcBef>
                        <a:buNone/>
                      </a:pPr>
                      <a:r>
                        <a:rPr lang="en-US" altLang="x-none" sz="2000" b="0" dirty="0">
                          <a:latin typeface="微软雅黑" panose="020B0503020204020204" pitchFamily="34" charset="-122"/>
                          <a:ea typeface="微软雅黑" panose="020B0503020204020204" pitchFamily="34" charset="-122"/>
                        </a:rPr>
                        <a:t>9865</a:t>
                      </a:r>
                      <a:endParaRPr lang="en-US" altLang="x-none" sz="2000" b="0" dirty="0">
                        <a:latin typeface="微软雅黑" panose="020B0503020204020204" pitchFamily="34" charset="-122"/>
                        <a:ea typeface="微软雅黑" panose="020B0503020204020204" pitchFamily="34" charset="-122"/>
                      </a:endParaRPr>
                    </a:p>
                  </a:txBody>
                  <a:tcPr marT="45729" marB="45729">
                    <a:lnL w="12700" cap="flat" cmpd="sng">
                      <a:solidFill>
                        <a:schemeClr val="tx1"/>
                      </a:solidFill>
                      <a:prstDash val="solid"/>
                      <a:miter/>
                      <a:headEnd type="none" w="med" len="med"/>
                      <a:tailEnd type="none" w="med" len="med"/>
                    </a:lnL>
                    <a:lnR w="28575" cap="flat" cmpd="sng">
                      <a:solidFill>
                        <a:schemeClr val="tx1"/>
                      </a:solidFill>
                      <a:prstDash val="solid"/>
                      <a:miter/>
                      <a:headEnd type="none" w="med" len="med"/>
                      <a:tailEnd type="none" w="med" len="med"/>
                    </a:lnR>
                    <a:lnT w="12700" cap="flat" cmpd="sng">
                      <a:solidFill>
                        <a:schemeClr val="tx1"/>
                      </a:solidFill>
                      <a:prstDash val="solid"/>
                      <a:miter/>
                      <a:headEnd type="none" w="med" len="med"/>
                      <a:tailEnd type="none" w="med" len="med"/>
                    </a:lnT>
                    <a:lnB w="28575" cap="flat" cmpd="sng">
                      <a:solidFill>
                        <a:schemeClr val="tx1"/>
                      </a:solidFill>
                      <a:prstDash val="solid"/>
                      <a:miter/>
                      <a:headEnd type="none" w="med" len="med"/>
                      <a:tailEnd type="none" w="med" len="med"/>
                    </a:lnB>
                    <a:lnTlToBr>
                      <a:noFill/>
                    </a:lnTlToBr>
                    <a:lnBlToTr>
                      <a:noFill/>
                    </a:lnBlToTr>
                    <a:solidFill>
                      <a:srgbClr val="FFD8A3"/>
                    </a:solidFill>
                  </a:tcPr>
                </a:tc>
              </a:tr>
            </a:tbl>
          </a:graphicData>
        </a:graphic>
      </p:graphicFrame>
      <p:sp>
        <p:nvSpPr>
          <p:cNvPr id="33" name="Text Box 4"/>
          <p:cNvSpPr txBox="1">
            <a:spLocks noChangeArrowheads="1"/>
          </p:cNvSpPr>
          <p:nvPr/>
        </p:nvSpPr>
        <p:spPr bwMode="auto">
          <a:xfrm>
            <a:off x="3517615" y="140228"/>
            <a:ext cx="3939552" cy="615559"/>
          </a:xfrm>
          <a:prstGeom prst="rect">
            <a:avLst/>
          </a:prstGeom>
          <a:noFill/>
          <a:ln>
            <a:noFill/>
          </a:ln>
          <a:effec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auto" hangingPunct="1">
              <a:spcBef>
                <a:spcPts val="0"/>
              </a:spcBef>
              <a:spcAft>
                <a:spcPts val="0"/>
              </a:spcAft>
              <a:defRPr/>
            </a:pPr>
            <a:r>
              <a:rPr lang="zh-CN" altLang="zh-CN" sz="3200" dirty="0" smtClean="0">
                <a:latin typeface="微软雅黑" panose="020B0503020204020204" pitchFamily="34" charset="-122"/>
                <a:ea typeface="微软雅黑" panose="020B0503020204020204" pitchFamily="34" charset="-122"/>
                <a:cs typeface="+mn-ea"/>
                <a:sym typeface="微软雅黑" panose="020B0503020204020204" pitchFamily="34" charset="-122"/>
              </a:rPr>
              <a:t>销售</a:t>
            </a:r>
            <a:r>
              <a:rPr lang="zh-CN" altLang="zh-CN" sz="3200" dirty="0">
                <a:latin typeface="微软雅黑" panose="020B0503020204020204" pitchFamily="34" charset="-122"/>
                <a:ea typeface="微软雅黑" panose="020B0503020204020204" pitchFamily="34" charset="-122"/>
                <a:cs typeface="+mn-ea"/>
                <a:sym typeface="微软雅黑" panose="020B0503020204020204" pitchFamily="34" charset="-122"/>
              </a:rPr>
              <a:t>百分比法的</a:t>
            </a:r>
            <a:r>
              <a:rPr lang="zh-CN" altLang="en-US" sz="3200" dirty="0">
                <a:latin typeface="微软雅黑" panose="020B0503020204020204" pitchFamily="34" charset="-122"/>
                <a:ea typeface="微软雅黑" panose="020B0503020204020204" pitchFamily="34" charset="-122"/>
                <a:cs typeface="+mn-ea"/>
                <a:sym typeface="微软雅黑" panose="020B0503020204020204" pitchFamily="34" charset="-122"/>
              </a:rPr>
              <a:t>应用</a:t>
            </a:r>
            <a:endParaRPr lang="zh-CN" altLang="zh-CN" sz="3200" dirty="0">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35" name="Line 7"/>
          <p:cNvSpPr>
            <a:spLocks noChangeShapeType="1"/>
          </p:cNvSpPr>
          <p:nvPr/>
        </p:nvSpPr>
        <p:spPr bwMode="auto">
          <a:xfrm>
            <a:off x="8609134" y="436881"/>
            <a:ext cx="3600000"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9" name="Line 7"/>
          <p:cNvSpPr>
            <a:spLocks noChangeShapeType="1"/>
          </p:cNvSpPr>
          <p:nvPr/>
        </p:nvSpPr>
        <p:spPr bwMode="auto">
          <a:xfrm>
            <a:off x="27305" y="437515"/>
            <a:ext cx="3600000" cy="635"/>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pic>
        <p:nvPicPr>
          <p:cNvPr id="65537" name="Picture 1" descr="C:\Users\Administrator\Desktop\2.JPG"/>
          <p:cNvPicPr>
            <a:picLocks noChangeAspect="1" noChangeArrowheads="1"/>
          </p:cNvPicPr>
          <p:nvPr/>
        </p:nvPicPr>
        <p:blipFill>
          <a:blip r:embed="rId1" cstate="print"/>
          <a:srcRect/>
          <a:stretch>
            <a:fillRect/>
          </a:stretch>
        </p:blipFill>
        <p:spPr bwMode="auto">
          <a:xfrm>
            <a:off x="9837683" y="4423126"/>
            <a:ext cx="1954924" cy="2101826"/>
          </a:xfrm>
          <a:prstGeom prst="rect">
            <a:avLst/>
          </a:prstGeom>
          <a:noFill/>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3"/>
                                        </p:tgtEl>
                                        <p:attrNameLst>
                                          <p:attrName>style.visibility</p:attrName>
                                        </p:attrNameLst>
                                      </p:cBhvr>
                                      <p:to>
                                        <p:strVal val="visible"/>
                                      </p:to>
                                    </p:set>
                                    <p:animEffect transition="in" filter="fade">
                                      <p:cBhvr>
                                        <p:cTn id="13" dur="1000"/>
                                        <p:tgtEl>
                                          <p:spTgt spid="33"/>
                                        </p:tgtEl>
                                      </p:cBhvr>
                                    </p:animEffect>
                                    <p:anim calcmode="lin" valueType="num">
                                      <p:cBhvr>
                                        <p:cTn id="14" dur="1000" fill="hold"/>
                                        <p:tgtEl>
                                          <p:spTgt spid="33"/>
                                        </p:tgtEl>
                                        <p:attrNameLst>
                                          <p:attrName>ppt_x</p:attrName>
                                        </p:attrNameLst>
                                      </p:cBhvr>
                                      <p:tavLst>
                                        <p:tav tm="0">
                                          <p:val>
                                            <p:strVal val="#ppt_x"/>
                                          </p:val>
                                        </p:tav>
                                        <p:tav tm="100000">
                                          <p:val>
                                            <p:strVal val="#ppt_x"/>
                                          </p:val>
                                        </p:tav>
                                      </p:tavLst>
                                    </p:anim>
                                    <p:anim calcmode="lin" valueType="num">
                                      <p:cBhvr>
                                        <p:cTn id="15"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nodeType="click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additive="base">
                                        <p:cTn id="20" dur="500" fill="hold"/>
                                        <p:tgtEl>
                                          <p:spTgt spid="35"/>
                                        </p:tgtEl>
                                        <p:attrNameLst>
                                          <p:attrName>ppt_x</p:attrName>
                                        </p:attrNameLst>
                                      </p:cBhvr>
                                      <p:tavLst>
                                        <p:tav tm="0">
                                          <p:val>
                                            <p:strVal val="0-#ppt_w/2"/>
                                          </p:val>
                                        </p:tav>
                                        <p:tav tm="100000">
                                          <p:val>
                                            <p:strVal val="#ppt_x"/>
                                          </p:val>
                                        </p:tav>
                                      </p:tavLst>
                                    </p:anim>
                                    <p:anim calcmode="lin" valueType="num">
                                      <p:cBhvr additive="base">
                                        <p:cTn id="21" dur="500" fill="hold"/>
                                        <p:tgtEl>
                                          <p:spTgt spid="35"/>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additive="base">
                                        <p:cTn id="33" dur="500" fill="hold"/>
                                        <p:tgtEl>
                                          <p:spTgt spid="7"/>
                                        </p:tgtEl>
                                        <p:attrNameLst>
                                          <p:attrName>ppt_x</p:attrName>
                                        </p:attrNameLst>
                                      </p:cBhvr>
                                      <p:tavLst>
                                        <p:tav tm="0">
                                          <p:val>
                                            <p:strVal val="#ppt_x"/>
                                          </p:val>
                                        </p:tav>
                                        <p:tav tm="100000">
                                          <p:val>
                                            <p:strVal val="#ppt_x"/>
                                          </p:val>
                                        </p:tav>
                                      </p:tavLst>
                                    </p:anim>
                                    <p:anim calcmode="lin" valueType="num">
                                      <p:cBhvr additive="base">
                                        <p:cTn id="34" dur="500" fill="hold"/>
                                        <p:tgtEl>
                                          <p:spTgt spid="7"/>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02403"/>
                                        </p:tgtEl>
                                        <p:attrNameLst>
                                          <p:attrName>style.visibility</p:attrName>
                                        </p:attrNameLst>
                                      </p:cBhvr>
                                      <p:to>
                                        <p:strVal val="visible"/>
                                      </p:to>
                                    </p:set>
                                    <p:anim calcmode="lin" valueType="num">
                                      <p:cBhvr additive="base">
                                        <p:cTn id="37" dur="500" fill="hold"/>
                                        <p:tgtEl>
                                          <p:spTgt spid="102403"/>
                                        </p:tgtEl>
                                        <p:attrNameLst>
                                          <p:attrName>ppt_x</p:attrName>
                                        </p:attrNameLst>
                                      </p:cBhvr>
                                      <p:tavLst>
                                        <p:tav tm="0">
                                          <p:val>
                                            <p:strVal val="#ppt_x"/>
                                          </p:val>
                                        </p:tav>
                                        <p:tav tm="100000">
                                          <p:val>
                                            <p:strVal val="#ppt_x"/>
                                          </p:val>
                                        </p:tav>
                                      </p:tavLst>
                                    </p:anim>
                                    <p:anim calcmode="lin" valueType="num">
                                      <p:cBhvr additive="base">
                                        <p:cTn id="38" dur="500" fill="hold"/>
                                        <p:tgtEl>
                                          <p:spTgt spid="1024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33"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灯片编号占位符 4"/>
          <p:cNvSpPr txBox="1">
            <a:spLocks noGrp="1"/>
          </p:cNvSpPr>
          <p:nvPr/>
        </p:nvSpPr>
        <p:spPr bwMode="auto">
          <a:xfrm>
            <a:off x="11311467" y="6224589"/>
            <a:ext cx="5207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Arial" panose="020B0604020202020204" pitchFamily="34" charset="0"/>
                <a:ea typeface="宋体" panose="02010600030101010101" pitchFamily="2" charset="-122"/>
              </a:defRPr>
            </a:lvl1pPr>
            <a:lvl2pPr>
              <a:defRPr sz="2800">
                <a:solidFill>
                  <a:schemeClr val="tx1"/>
                </a:solidFill>
                <a:latin typeface="Arial" panose="020B0604020202020204" pitchFamily="34" charset="0"/>
                <a:ea typeface="宋体" panose="02010600030101010101" pitchFamily="2" charset="-122"/>
              </a:defRPr>
            </a:lvl2pPr>
            <a:lvl3pPr>
              <a:defRPr sz="2400">
                <a:solidFill>
                  <a:schemeClr val="tx1"/>
                </a:solidFill>
                <a:latin typeface="Arial" panose="020B0604020202020204" pitchFamily="34" charset="0"/>
                <a:ea typeface="宋体" panose="02010600030101010101" pitchFamily="2" charset="-122"/>
              </a:defRPr>
            </a:lvl3pPr>
            <a:lvl4pPr>
              <a:defRPr sz="2000">
                <a:solidFill>
                  <a:schemeClr val="tx1"/>
                </a:solidFill>
                <a:latin typeface="Arial" panose="020B0604020202020204" pitchFamily="34" charset="0"/>
                <a:ea typeface="宋体" panose="02010600030101010101" pitchFamily="2" charset="-122"/>
              </a:defRPr>
            </a:lvl4pPr>
            <a:lvl5pPr>
              <a:defRPr sz="2000">
                <a:solidFill>
                  <a:schemeClr val="tx1"/>
                </a:solidFill>
                <a:latin typeface="Arial" panose="020B0604020202020204" pitchFamily="34" charset="0"/>
                <a:ea typeface="宋体" panose="02010600030101010101" pitchFamily="2" charset="-122"/>
              </a:defRPr>
            </a:lvl5pPr>
            <a:lvl6pPr eaLnBrk="0" hangingPunct="0">
              <a:defRPr sz="2000">
                <a:solidFill>
                  <a:schemeClr val="tx1"/>
                </a:solidFill>
                <a:latin typeface="Arial" panose="020B0604020202020204" pitchFamily="34" charset="0"/>
                <a:ea typeface="宋体" panose="02010600030101010101" pitchFamily="2" charset="-122"/>
              </a:defRPr>
            </a:lvl6pPr>
            <a:lvl7pPr eaLnBrk="0" hangingPunct="0">
              <a:defRPr sz="2000">
                <a:solidFill>
                  <a:schemeClr val="tx1"/>
                </a:solidFill>
                <a:latin typeface="Arial" panose="020B0604020202020204" pitchFamily="34" charset="0"/>
                <a:ea typeface="宋体" panose="02010600030101010101" pitchFamily="2" charset="-122"/>
              </a:defRPr>
            </a:lvl7pPr>
            <a:lvl8pPr eaLnBrk="0" hangingPunct="0">
              <a:defRPr sz="2000">
                <a:solidFill>
                  <a:schemeClr val="tx1"/>
                </a:solidFill>
                <a:latin typeface="Arial" panose="020B0604020202020204" pitchFamily="34" charset="0"/>
                <a:ea typeface="宋体" panose="02010600030101010101" pitchFamily="2" charset="-122"/>
              </a:defRPr>
            </a:lvl8pPr>
            <a:lvl9pPr eaLnBrk="0" hangingPunct="0">
              <a:defRPr sz="2000">
                <a:solidFill>
                  <a:schemeClr val="tx1"/>
                </a:solidFill>
                <a:latin typeface="Arial" panose="020B0604020202020204" pitchFamily="34" charset="0"/>
                <a:ea typeface="宋体" panose="02010600030101010101" pitchFamily="2" charset="-122"/>
              </a:defRPr>
            </a:lvl9pPr>
          </a:lstStyle>
          <a:p>
            <a:pPr algn="ctr" eaLnBrk="1" hangingPunct="1"/>
            <a:fld id="{46BB763E-6A3B-40E7-A7A8-D51E2A1E1135}" type="slidenum">
              <a:rPr lang="en-US" altLang="zh-CN" sz="1400" b="1"/>
            </a:fld>
            <a:endParaRPr lang="en-US" altLang="zh-CN" sz="1400" b="1"/>
          </a:p>
        </p:txBody>
      </p:sp>
      <p:sp>
        <p:nvSpPr>
          <p:cNvPr id="6" name="Text Box 4"/>
          <p:cNvSpPr txBox="1">
            <a:spLocks noChangeArrowheads="1"/>
          </p:cNvSpPr>
          <p:nvPr/>
        </p:nvSpPr>
        <p:spPr bwMode="auto">
          <a:xfrm>
            <a:off x="4078817" y="106363"/>
            <a:ext cx="3939552" cy="615559"/>
          </a:xfrm>
          <a:prstGeom prst="rect">
            <a:avLst/>
          </a:prstGeom>
          <a:noFill/>
          <a:ln>
            <a:noFill/>
          </a:ln>
          <a:effec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auto" hangingPunct="1">
              <a:spcBef>
                <a:spcPts val="0"/>
              </a:spcBef>
              <a:spcAft>
                <a:spcPts val="0"/>
              </a:spcAft>
              <a:defRPr/>
            </a:pPr>
            <a:r>
              <a:rPr lang="zh-CN" altLang="zh-CN" sz="3200" dirty="0">
                <a:latin typeface="微软雅黑" panose="020B0503020204020204" pitchFamily="34" charset="-122"/>
                <a:ea typeface="微软雅黑" panose="020B0503020204020204" pitchFamily="34" charset="-122"/>
                <a:cs typeface="+mn-ea"/>
                <a:sym typeface="微软雅黑" panose="020B0503020204020204" pitchFamily="34" charset="-122"/>
              </a:rPr>
              <a:t>销售百分比法的计算</a:t>
            </a:r>
            <a:endParaRPr lang="zh-CN" altLang="zh-CN" sz="3200" dirty="0">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7" name="Line 7"/>
          <p:cNvSpPr>
            <a:spLocks noChangeShapeType="1"/>
          </p:cNvSpPr>
          <p:nvPr/>
        </p:nvSpPr>
        <p:spPr bwMode="auto">
          <a:xfrm>
            <a:off x="8007352" y="436564"/>
            <a:ext cx="4184649" cy="1587"/>
          </a:xfrm>
          <a:prstGeom prst="line">
            <a:avLst/>
          </a:prstGeom>
          <a:noFill/>
          <a:ln w="6350">
            <a:solidFill>
              <a:srgbClr val="0070C0"/>
            </a:solidFill>
            <a:round/>
          </a:ln>
          <a:effectLst/>
        </p:spPr>
        <p:txBody>
          <a:bodyPr lIns="121926" tIns="60963" rIns="121926" bIns="60963"/>
          <a:lstStyle/>
          <a:p>
            <a:pPr eaLnBrk="1" fontAlgn="auto" hangingPunct="1">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8" name="Line 7"/>
          <p:cNvSpPr>
            <a:spLocks noChangeShapeType="1"/>
          </p:cNvSpPr>
          <p:nvPr/>
        </p:nvSpPr>
        <p:spPr bwMode="auto">
          <a:xfrm>
            <a:off x="27518" y="438150"/>
            <a:ext cx="4184649" cy="0"/>
          </a:xfrm>
          <a:prstGeom prst="line">
            <a:avLst/>
          </a:prstGeom>
          <a:noFill/>
          <a:ln w="6350">
            <a:solidFill>
              <a:srgbClr val="0070C0"/>
            </a:solidFill>
            <a:round/>
          </a:ln>
          <a:effectLst/>
        </p:spPr>
        <p:txBody>
          <a:bodyPr lIns="121926" tIns="60963" rIns="121926" bIns="60963"/>
          <a:lstStyle/>
          <a:p>
            <a:pPr eaLnBrk="1" fontAlgn="auto" hangingPunct="1">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9" name="流程图: 可选过程 8"/>
          <p:cNvSpPr/>
          <p:nvPr/>
        </p:nvSpPr>
        <p:spPr>
          <a:xfrm>
            <a:off x="431801" y="925514"/>
            <a:ext cx="11400367" cy="915987"/>
          </a:xfrm>
          <a:prstGeom prst="flowChartAlternateProcess">
            <a:avLst/>
          </a:prstGeom>
          <a:noFill/>
          <a:ln w="41275" cmpd="sng">
            <a:solidFill>
              <a:srgbClr val="6666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grpSp>
        <p:nvGrpSpPr>
          <p:cNvPr id="2" name="组合 9"/>
          <p:cNvGrpSpPr/>
          <p:nvPr/>
        </p:nvGrpSpPr>
        <p:grpSpPr bwMode="auto">
          <a:xfrm>
            <a:off x="431800" y="941389"/>
            <a:ext cx="2338917" cy="915987"/>
            <a:chOff x="2152" y="1464"/>
            <a:chExt cx="2621" cy="1443"/>
          </a:xfrm>
        </p:grpSpPr>
        <p:sp>
          <p:nvSpPr>
            <p:cNvPr id="11" name="椭圆 10"/>
            <p:cNvSpPr/>
            <p:nvPr/>
          </p:nvSpPr>
          <p:spPr>
            <a:xfrm>
              <a:off x="2152" y="1464"/>
              <a:ext cx="2621" cy="1443"/>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38987" name="文本框 11"/>
            <p:cNvSpPr txBox="1">
              <a:spLocks noChangeArrowheads="1"/>
            </p:cNvSpPr>
            <p:nvPr/>
          </p:nvSpPr>
          <p:spPr bwMode="auto">
            <a:xfrm>
              <a:off x="2413" y="1749"/>
              <a:ext cx="1850" cy="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tIns="46800" rIns="36000" bIns="46800">
              <a:spAutoFit/>
            </a:bodyPr>
            <a:lstStyle>
              <a:lvl1pPr>
                <a:defRPr sz="3200">
                  <a:solidFill>
                    <a:schemeClr val="tx1"/>
                  </a:solidFill>
                  <a:latin typeface="Arial" panose="020B0604020202020204" pitchFamily="34" charset="0"/>
                  <a:ea typeface="宋体" panose="02010600030101010101" pitchFamily="2" charset="-122"/>
                </a:defRPr>
              </a:lvl1pPr>
              <a:lvl2pPr>
                <a:defRPr sz="2800">
                  <a:solidFill>
                    <a:schemeClr val="tx1"/>
                  </a:solidFill>
                  <a:latin typeface="Arial" panose="020B0604020202020204" pitchFamily="34" charset="0"/>
                  <a:ea typeface="宋体" panose="02010600030101010101" pitchFamily="2" charset="-122"/>
                </a:defRPr>
              </a:lvl2pPr>
              <a:lvl3pPr>
                <a:defRPr sz="2400">
                  <a:solidFill>
                    <a:schemeClr val="tx1"/>
                  </a:solidFill>
                  <a:latin typeface="Arial" panose="020B0604020202020204" pitchFamily="34" charset="0"/>
                  <a:ea typeface="宋体" panose="02010600030101010101" pitchFamily="2" charset="-122"/>
                </a:defRPr>
              </a:lvl3pPr>
              <a:lvl4pPr>
                <a:defRPr sz="2000">
                  <a:solidFill>
                    <a:schemeClr val="tx1"/>
                  </a:solidFill>
                  <a:latin typeface="Arial" panose="020B0604020202020204" pitchFamily="34" charset="0"/>
                  <a:ea typeface="宋体" panose="02010600030101010101" pitchFamily="2" charset="-122"/>
                </a:defRPr>
              </a:lvl4pPr>
              <a:lvl5pPr>
                <a:defRPr sz="2000">
                  <a:solidFill>
                    <a:schemeClr val="tx1"/>
                  </a:solidFill>
                  <a:latin typeface="Arial" panose="020B0604020202020204" pitchFamily="34" charset="0"/>
                  <a:ea typeface="宋体" panose="02010600030101010101" pitchFamily="2" charset="-122"/>
                </a:defRPr>
              </a:lvl5pPr>
              <a:lvl6pPr eaLnBrk="0" hangingPunct="0">
                <a:defRPr sz="2000">
                  <a:solidFill>
                    <a:schemeClr val="tx1"/>
                  </a:solidFill>
                  <a:latin typeface="Arial" panose="020B0604020202020204" pitchFamily="34" charset="0"/>
                  <a:ea typeface="宋体" panose="02010600030101010101" pitchFamily="2" charset="-122"/>
                </a:defRPr>
              </a:lvl6pPr>
              <a:lvl7pPr eaLnBrk="0" hangingPunct="0">
                <a:defRPr sz="2000">
                  <a:solidFill>
                    <a:schemeClr val="tx1"/>
                  </a:solidFill>
                  <a:latin typeface="Arial" panose="020B0604020202020204" pitchFamily="34" charset="0"/>
                  <a:ea typeface="宋体" panose="02010600030101010101" pitchFamily="2" charset="-122"/>
                </a:defRPr>
              </a:lvl7pPr>
              <a:lvl8pPr eaLnBrk="0" hangingPunct="0">
                <a:defRPr sz="2000">
                  <a:solidFill>
                    <a:schemeClr val="tx1"/>
                  </a:solidFill>
                  <a:latin typeface="Arial" panose="020B0604020202020204" pitchFamily="34" charset="0"/>
                  <a:ea typeface="宋体" panose="02010600030101010101" pitchFamily="2" charset="-122"/>
                </a:defRPr>
              </a:lvl8pPr>
              <a:lvl9pPr eaLnBrk="0" hangingPunct="0">
                <a:defRPr sz="2000">
                  <a:solidFill>
                    <a:schemeClr val="tx1"/>
                  </a:solidFill>
                  <a:latin typeface="Arial" panose="020B0604020202020204" pitchFamily="34" charset="0"/>
                  <a:ea typeface="宋体" panose="02010600030101010101" pitchFamily="2" charset="-122"/>
                </a:defRPr>
              </a:lvl9pPr>
            </a:lstStyle>
            <a:p>
              <a:pPr eaLnBrk="1" hangingPunct="1">
                <a:lnSpc>
                  <a:spcPct val="125000"/>
                </a:lnSpc>
              </a:pPr>
              <a:r>
                <a:rPr lang="en-US" altLang="zh-CN" sz="2400" dirty="0" smtClean="0">
                  <a:latin typeface="微软雅黑" panose="020B0503020204020204" pitchFamily="34" charset="-122"/>
                  <a:ea typeface="微软雅黑" panose="020B0503020204020204" pitchFamily="34" charset="-122"/>
                </a:rPr>
                <a:t>1 </a:t>
              </a:r>
              <a:endParaRPr lang="zh-CN" altLang="en-US" sz="2400" dirty="0">
                <a:latin typeface="微软雅黑" panose="020B0503020204020204" pitchFamily="34" charset="-122"/>
                <a:ea typeface="微软雅黑" panose="020B0503020204020204" pitchFamily="34" charset="-122"/>
              </a:endParaRPr>
            </a:p>
          </p:txBody>
        </p:sp>
      </p:grpSp>
      <p:sp>
        <p:nvSpPr>
          <p:cNvPr id="13" name="矩形 12"/>
          <p:cNvSpPr>
            <a:spLocks noChangeArrowheads="1"/>
          </p:cNvSpPr>
          <p:nvPr/>
        </p:nvSpPr>
        <p:spPr bwMode="auto">
          <a:xfrm>
            <a:off x="2770717" y="1020763"/>
            <a:ext cx="7831667"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zh-CN" altLang="en-US" sz="2400">
                <a:latin typeface="微软雅黑" panose="020B0503020204020204" pitchFamily="34" charset="-122"/>
                <a:ea typeface="微软雅黑" panose="020B0503020204020204" pitchFamily="34" charset="-122"/>
              </a:rPr>
              <a:t>确定变动资产和变动负债项目，并确定这些项目的基期金额占基期销售额的百分比。</a:t>
            </a:r>
            <a:endParaRPr lang="zh-CN" altLang="en-US" sz="2400">
              <a:latin typeface="微软雅黑" panose="020B0503020204020204" pitchFamily="34" charset="-122"/>
              <a:ea typeface="微软雅黑" panose="020B0503020204020204" pitchFamily="34" charset="-122"/>
            </a:endParaRPr>
          </a:p>
        </p:txBody>
      </p:sp>
      <p:sp>
        <p:nvSpPr>
          <p:cNvPr id="18" name="矩形 17"/>
          <p:cNvSpPr>
            <a:spLocks noChangeArrowheads="1"/>
          </p:cNvSpPr>
          <p:nvPr/>
        </p:nvSpPr>
        <p:spPr bwMode="auto">
          <a:xfrm>
            <a:off x="4701118" y="1987551"/>
            <a:ext cx="2863849"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zh-CN" altLang="en-US" sz="2600" b="1">
                <a:latin typeface="仿宋" panose="02010609060101010101" pitchFamily="49" charset="-122"/>
                <a:ea typeface="仿宋" panose="02010609060101010101" pitchFamily="49" charset="-122"/>
              </a:rPr>
              <a:t>销售百分比计算表</a:t>
            </a:r>
            <a:endParaRPr lang="zh-CN" altLang="en-US" sz="2600" b="1">
              <a:latin typeface="仿宋" panose="02010609060101010101" pitchFamily="49" charset="-122"/>
              <a:ea typeface="仿宋" panose="02010609060101010101" pitchFamily="49" charset="-122"/>
            </a:endParaRPr>
          </a:p>
        </p:txBody>
      </p:sp>
      <p:graphicFrame>
        <p:nvGraphicFramePr>
          <p:cNvPr id="185424" name="Group 80"/>
          <p:cNvGraphicFramePr>
            <a:graphicFrameLocks noGrp="1"/>
          </p:cNvGraphicFramePr>
          <p:nvPr/>
        </p:nvGraphicFramePr>
        <p:xfrm>
          <a:off x="804333" y="2638425"/>
          <a:ext cx="10515600" cy="3273426"/>
        </p:xfrm>
        <a:graphic>
          <a:graphicData uri="http://schemas.openxmlformats.org/drawingml/2006/table">
            <a:tbl>
              <a:tblPr/>
              <a:tblGrid>
                <a:gridCol w="2021417"/>
                <a:gridCol w="1312333"/>
                <a:gridCol w="1866900"/>
                <a:gridCol w="1739900"/>
                <a:gridCol w="1674283"/>
                <a:gridCol w="46567"/>
                <a:gridCol w="1854200"/>
              </a:tblGrid>
              <a:tr h="346075">
                <a:tc gridSpan="3">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资产</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hMerge="1">
                  <a:tcPr/>
                </a:tc>
                <a:tc hMerge="1">
                  <a:tcPr/>
                </a:tc>
                <a:tc gridSpan="4">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负债与所有者权益</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hMerge="1">
                  <a:tcPr/>
                </a:tc>
                <a:tc hMerge="1">
                  <a:tcPr/>
                </a:tc>
                <a:tc hMerge="1">
                  <a:tcPr/>
                </a:tc>
              </a:tr>
              <a:tr h="312738">
                <a:tc rowSpan="2">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项目</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rowSpan="2">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金额</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占销售收入</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6EB6E2"/>
                    </a:solidFill>
                  </a:tcPr>
                </a:tc>
                <a:tc rowSpan="2">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项目</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rowSpan="2" gridSpan="2">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金额</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rowSpan="2" hMerge="1">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占销售收入</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solidFill>
                      <a:srgbClr val="6EB6E2"/>
                    </a:solidFill>
                  </a:tcPr>
                </a:tc>
              </a:tr>
              <a:tr h="346075">
                <a:tc vMerge="1">
                  <a:tcPr/>
                </a:tc>
                <a:tc vMerge="1">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百分比（</a:t>
                      </a: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a:t>
                      </a: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vMerge="1">
                  <a:tcPr/>
                </a:tc>
                <a:tc vMerge="1" gridSpan="2">
                  <a:tcPr/>
                </a:tc>
                <a:tc vMerge="1" hMerge="1">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百分比（</a:t>
                      </a: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a:t>
                      </a: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r>
              <a:tr h="346075">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货币资金</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200</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1</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应付账款</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gridSpan="2">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 </a:t>
                      </a: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2200</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hMerge="1">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11</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r>
              <a:tr h="346075">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应收账款</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1800</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9</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预收款项</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gridSpan="2">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940</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hMerge="1">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4.7</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r>
              <a:tr h="346075">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存货</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3200</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16</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长期负债</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gridSpan="2">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420</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hMerge="1">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r>
              <a:tr h="455613">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固定资产净值</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4665</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实收资本</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 </a:t>
                      </a: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2305</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gridSpan="2">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hMerge="1">
                  <a:tcPr/>
                </a:tc>
              </a:tr>
              <a:tr h="346075">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　</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　</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　</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留存收益</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 </a:t>
                      </a: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4000</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gridSpan="2">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hMerge="1">
                  <a:tcPr/>
                </a:tc>
              </a:tr>
              <a:tr h="427038">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合计</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9865</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26</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合计</a:t>
                      </a:r>
                      <a:endParaRPr kumimoji="0" lang="zh-CN" altLang="en-US"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9865</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gridSpan="2">
                  <a:txBody>
                    <a:bodyPr/>
                    <a:lstStyle>
                      <a:lvl1pPr>
                        <a:spcBef>
                          <a:spcPct val="20000"/>
                        </a:spcBef>
                        <a:buClr>
                          <a:schemeClr val="hlink"/>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ctr" latinLnBrk="0" hangingPunct="1">
                        <a:lnSpc>
                          <a:spcPct val="100000"/>
                        </a:lnSpc>
                        <a:spcBef>
                          <a:spcPct val="0"/>
                        </a:spcBef>
                        <a:spcAft>
                          <a:spcPct val="0"/>
                        </a:spcAft>
                        <a:buClr>
                          <a:schemeClr val="hlink"/>
                        </a:buClr>
                        <a:buSzPct val="75000"/>
                        <a:buFontTx/>
                        <a:buNone/>
                      </a:pPr>
                      <a:r>
                        <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rPr>
                        <a:t>15.7</a:t>
                      </a:r>
                      <a:endParaRPr kumimoji="0" lang="en-US" altLang="zh-CN" sz="2000" b="0" i="0" u="none" strike="noStrike" cap="none" normalizeH="0" baseline="0">
                        <a:ln>
                          <a:noFill/>
                        </a:ln>
                        <a:solidFill>
                          <a:srgbClr val="000000"/>
                        </a:solidFill>
                        <a:effectLst/>
                        <a:latin typeface="微软雅黑" panose="020B0503020204020204" pitchFamily="34" charset="-122"/>
                        <a:ea typeface="微软雅黑" panose="020B0503020204020204" pitchFamily="34" charset="-122"/>
                      </a:endParaRPr>
                    </a:p>
                  </a:txBody>
                  <a:tcPr marL="12700" marR="12700"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6EB6E2"/>
                    </a:solidFill>
                  </a:tcPr>
                </a:tc>
                <a:tc hMerge="1">
                  <a:tcPr/>
                </a:tc>
              </a:tr>
            </a:tbl>
          </a:graphicData>
        </a:graphic>
      </p:graphicFrame>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additive="base">
                                        <p:cTn id="20" dur="500" fill="hold"/>
                                        <p:tgtEl>
                                          <p:spTgt spid="8"/>
                                        </p:tgtEl>
                                        <p:attrNameLst>
                                          <p:attrName>ppt_x</p:attrName>
                                        </p:attrNameLst>
                                      </p:cBhvr>
                                      <p:tavLst>
                                        <p:tav tm="0">
                                          <p:val>
                                            <p:strVal val="0-#ppt_w/2"/>
                                          </p:val>
                                        </p:tav>
                                        <p:tav tm="100000">
                                          <p:val>
                                            <p:strVal val="#ppt_x"/>
                                          </p:val>
                                        </p:tav>
                                      </p:tavLst>
                                    </p:anim>
                                    <p:anim calcmode="lin" valueType="num">
                                      <p:cBhvr additive="base">
                                        <p:cTn id="21"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4" presetClass="entr" presetSubtype="0"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 from="(-#ppt_w/2)" to="(#ppt_x)" calcmode="lin" valueType="num">
                                      <p:cBhvr>
                                        <p:cTn id="26" dur="600" fill="hold">
                                          <p:stCondLst>
                                            <p:cond delay="0"/>
                                          </p:stCondLst>
                                        </p:cTn>
                                        <p:tgtEl>
                                          <p:spTgt spid="2"/>
                                        </p:tgtEl>
                                        <p:attrNameLst>
                                          <p:attrName>ppt_x</p:attrName>
                                        </p:attrNameLst>
                                      </p:cBhvr>
                                    </p:anim>
                                    <p:anim from="0" to="-1.0" calcmode="lin" valueType="num">
                                      <p:cBhvr>
                                        <p:cTn id="27" dur="200" decel="50000" autoRev="1" fill="hold">
                                          <p:stCondLst>
                                            <p:cond delay="600"/>
                                          </p:stCondLst>
                                        </p:cTn>
                                        <p:tgtEl>
                                          <p:spTgt spid="2"/>
                                        </p:tgtEl>
                                        <p:attrNameLst>
                                          <p:attrName>xshear</p:attrName>
                                        </p:attrNameLst>
                                      </p:cBhvr>
                                    </p:anim>
                                    <p:animScale>
                                      <p:cBhvr>
                                        <p:cTn id="28" dur="200" decel="100000" autoRev="1" fill="hold">
                                          <p:stCondLst>
                                            <p:cond delay="600"/>
                                          </p:stCondLst>
                                        </p:cTn>
                                        <p:tgtEl>
                                          <p:spTgt spid="2"/>
                                        </p:tgtEl>
                                      </p:cBhvr>
                                      <p:from x="100000" y="100000"/>
                                      <p:to x="80000" y="100000"/>
                                    </p:animScale>
                                    <p:anim by="(#ppt_h/3+#ppt_w*0.1)" calcmode="lin" valueType="num">
                                      <p:cBhvr additive="sum">
                                        <p:cTn id="29" dur="200" decel="100000" autoRev="1" fill="hold">
                                          <p:stCondLst>
                                            <p:cond delay="600"/>
                                          </p:stCondLst>
                                        </p:cTn>
                                        <p:tgtEl>
                                          <p:spTgt spid="2"/>
                                        </p:tgtEl>
                                        <p:attrNameLst>
                                          <p:attrName>ppt_x</p:attrName>
                                        </p:attrNameLst>
                                      </p:cBhvr>
                                    </p:anim>
                                  </p:childTnLst>
                                </p:cTn>
                              </p:par>
                            </p:childTnLst>
                          </p:cTn>
                        </p:par>
                      </p:childTnLst>
                    </p:cTn>
                  </p:par>
                  <p:par>
                    <p:cTn id="30" fill="hold">
                      <p:stCondLst>
                        <p:cond delay="indefinite"/>
                      </p:stCondLst>
                      <p:childTnLst>
                        <p:par>
                          <p:cTn id="31" fill="hold">
                            <p:stCondLst>
                              <p:cond delay="0"/>
                            </p:stCondLst>
                            <p:childTnLst>
                              <p:par>
                                <p:cTn id="32" presetID="29" presetClass="entr" presetSubtype="0"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 calcmode="lin" valueType="num">
                                      <p:cBhvr>
                                        <p:cTn id="34" dur="500" fill="hold"/>
                                        <p:tgtEl>
                                          <p:spTgt spid="13"/>
                                        </p:tgtEl>
                                        <p:attrNameLst>
                                          <p:attrName>ppt_x</p:attrName>
                                        </p:attrNameLst>
                                      </p:cBhvr>
                                      <p:tavLst>
                                        <p:tav tm="0">
                                          <p:val>
                                            <p:strVal val="#ppt_x-.2"/>
                                          </p:val>
                                        </p:tav>
                                        <p:tav tm="100000">
                                          <p:val>
                                            <p:strVal val="#ppt_x"/>
                                          </p:val>
                                        </p:tav>
                                      </p:tavLst>
                                    </p:anim>
                                    <p:anim calcmode="lin" valueType="num">
                                      <p:cBhvr>
                                        <p:cTn id="35" dur="5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36" dur="500"/>
                                        <p:tgtEl>
                                          <p:spTgt spid="13"/>
                                        </p:tgtEl>
                                      </p:cBhvr>
                                    </p:animEffect>
                                  </p:childTnLst>
                                </p:cTn>
                              </p:par>
                            </p:childTnLst>
                          </p:cTn>
                        </p:par>
                        <p:par>
                          <p:cTn id="37" fill="hold">
                            <p:stCondLst>
                              <p:cond delay="500"/>
                            </p:stCondLst>
                            <p:childTnLst>
                              <p:par>
                                <p:cTn id="38" presetID="3" presetClass="entr" presetSubtype="10" fill="hold" grpId="1" nodeType="after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blinds(horizontal)">
                                      <p:cBhvr>
                                        <p:cTn id="40" dur="5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box(in)">
                                      <p:cBhvr>
                                        <p:cTn id="45" dur="500"/>
                                        <p:tgtEl>
                                          <p:spTgt spid="18"/>
                                        </p:tgtEl>
                                      </p:cBhvr>
                                    </p:animEffect>
                                  </p:childTnLst>
                                </p:cTn>
                              </p:par>
                            </p:childTnLst>
                          </p:cTn>
                        </p:par>
                      </p:childTnLst>
                    </p:cTn>
                  </p:par>
                  <p:par>
                    <p:cTn id="46" fill="hold">
                      <p:stCondLst>
                        <p:cond delay="indefinite"/>
                      </p:stCondLst>
                      <p:childTnLst>
                        <p:par>
                          <p:cTn id="47" fill="hold">
                            <p:stCondLst>
                              <p:cond delay="0"/>
                            </p:stCondLst>
                            <p:childTnLst>
                              <p:par>
                                <p:cTn id="48" presetID="6" presetClass="entr" presetSubtype="16" fill="hold" nodeType="clickEffect">
                                  <p:stCondLst>
                                    <p:cond delay="0"/>
                                  </p:stCondLst>
                                  <p:childTnLst>
                                    <p:set>
                                      <p:cBhvr>
                                        <p:cTn id="49" dur="1" fill="hold">
                                          <p:stCondLst>
                                            <p:cond delay="0"/>
                                          </p:stCondLst>
                                        </p:cTn>
                                        <p:tgtEl>
                                          <p:spTgt spid="185424"/>
                                        </p:tgtEl>
                                        <p:attrNameLst>
                                          <p:attrName>style.visibility</p:attrName>
                                        </p:attrNameLst>
                                      </p:cBhvr>
                                      <p:to>
                                        <p:strVal val="visible"/>
                                      </p:to>
                                    </p:set>
                                    <p:animEffect transition="in" filter="circle(in)">
                                      <p:cBhvr>
                                        <p:cTn id="50" dur="2000"/>
                                        <p:tgtEl>
                                          <p:spTgt spid="1854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9" grpId="0" animBg="1"/>
      <p:bldP spid="9" grpId="1" bldLvl="0" animBg="1"/>
      <p:bldP spid="9" grpId="2" animBg="1"/>
      <p:bldP spid="13" grpId="0"/>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173620" y="2028824"/>
            <a:ext cx="12192000" cy="2549525"/>
          </a:xfrm>
          <a:prstGeom prst="rect">
            <a:avLst/>
          </a:prstGeom>
          <a:solidFill>
            <a:srgbClr val="32C8C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chemeClr val="tx2"/>
                </a:solidFill>
              </a:rPr>
              <a:t> </a:t>
            </a:r>
            <a:endParaRPr lang="zh-CN" altLang="en-US" dirty="0">
              <a:solidFill>
                <a:schemeClr val="tx2"/>
              </a:solidFill>
            </a:endParaRPr>
          </a:p>
        </p:txBody>
      </p:sp>
      <p:cxnSp>
        <p:nvCxnSpPr>
          <p:cNvPr id="6" name="直接连接符 5"/>
          <p:cNvCxnSpPr/>
          <p:nvPr/>
        </p:nvCxnSpPr>
        <p:spPr>
          <a:xfrm>
            <a:off x="-88900" y="4914900"/>
            <a:ext cx="12509500" cy="0"/>
          </a:xfrm>
          <a:prstGeom prst="line">
            <a:avLst/>
          </a:prstGeom>
          <a:ln w="22225">
            <a:solidFill>
              <a:srgbClr val="32C8CF"/>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88900" y="2197100"/>
            <a:ext cx="12509500" cy="0"/>
          </a:xfrm>
          <a:prstGeom prst="line">
            <a:avLst/>
          </a:prstGeom>
          <a:ln w="22225">
            <a:solidFill>
              <a:srgbClr val="32C8CF"/>
            </a:solidFill>
          </a:ln>
        </p:spPr>
        <p:style>
          <a:lnRef idx="1">
            <a:schemeClr val="accent1"/>
          </a:lnRef>
          <a:fillRef idx="0">
            <a:schemeClr val="accent1"/>
          </a:fillRef>
          <a:effectRef idx="0">
            <a:schemeClr val="accent1"/>
          </a:effectRef>
          <a:fontRef idx="minor">
            <a:schemeClr val="tx1"/>
          </a:fontRef>
        </p:style>
      </p:cxnSp>
      <p:pic>
        <p:nvPicPr>
          <p:cNvPr id="8" name="图片 7"/>
          <p:cNvPicPr>
            <a:picLocks noChangeAspect="1"/>
          </p:cNvPicPr>
          <p:nvPr/>
        </p:nvPicPr>
        <p:blipFill>
          <a:blip r:embed="rId1" cstate="print"/>
          <a:srcRect/>
          <a:stretch>
            <a:fillRect/>
          </a:stretch>
        </p:blipFill>
        <p:spPr bwMode="auto">
          <a:xfrm>
            <a:off x="1879600" y="2714625"/>
            <a:ext cx="1244600" cy="1606550"/>
          </a:xfrm>
          <a:prstGeom prst="rect">
            <a:avLst/>
          </a:prstGeom>
          <a:noFill/>
          <a:ln w="9525">
            <a:noFill/>
            <a:miter lim="800000"/>
            <a:headEnd/>
            <a:tailEnd/>
          </a:ln>
        </p:spPr>
      </p:pic>
      <p:cxnSp>
        <p:nvCxnSpPr>
          <p:cNvPr id="9" name="直接连接符 8"/>
          <p:cNvCxnSpPr/>
          <p:nvPr/>
        </p:nvCxnSpPr>
        <p:spPr>
          <a:xfrm>
            <a:off x="4078288" y="2774950"/>
            <a:ext cx="0" cy="1390650"/>
          </a:xfrm>
          <a:prstGeom prst="line">
            <a:avLst/>
          </a:prstGeom>
          <a:ln>
            <a:gradFill>
              <a:gsLst>
                <a:gs pos="0">
                  <a:srgbClr val="32C8CF">
                    <a:alpha val="67000"/>
                  </a:srgbClr>
                </a:gs>
                <a:gs pos="55000">
                  <a:schemeClr val="bg1"/>
                </a:gs>
                <a:gs pos="100000">
                  <a:srgbClr val="32C8CF">
                    <a:alpha val="71000"/>
                  </a:srgbClr>
                </a:gs>
              </a:gsLst>
              <a:lin ang="5400000" scaled="0"/>
            </a:gradFill>
          </a:ln>
        </p:spPr>
        <p:style>
          <a:lnRef idx="1">
            <a:schemeClr val="accent1"/>
          </a:lnRef>
          <a:fillRef idx="0">
            <a:schemeClr val="accent1"/>
          </a:fillRef>
          <a:effectRef idx="0">
            <a:schemeClr val="accent1"/>
          </a:effectRef>
          <a:fontRef idx="minor">
            <a:schemeClr val="tx1"/>
          </a:fontRef>
        </p:style>
      </p:cxnSp>
      <p:sp>
        <p:nvSpPr>
          <p:cNvPr id="10" name="Title 2"/>
          <p:cNvSpPr txBox="1"/>
          <p:nvPr/>
        </p:nvSpPr>
        <p:spPr bwMode="auto">
          <a:xfrm>
            <a:off x="3345085" y="2250157"/>
            <a:ext cx="8296054" cy="2106857"/>
          </a:xfrm>
          <a:prstGeom prst="rect">
            <a:avLst/>
          </a:prstGeom>
          <a:noFill/>
          <a:ln w="9525">
            <a:noFill/>
            <a:miter lim="800000"/>
          </a:ln>
        </p:spPr>
        <p:txBody>
          <a:bodyPr lIns="36000" rIns="36000" anchor="b"/>
          <a:lstStyle/>
          <a:p>
            <a:pPr marL="742950" indent="-742950">
              <a:lnSpc>
                <a:spcPct val="150000"/>
              </a:lnSpc>
            </a:pPr>
            <a:r>
              <a:rPr lang="zh-CN" altLang="en-US" sz="4000" b="1" dirty="0">
                <a:latin typeface="华文隶书" panose="02010800040101010101" pitchFamily="2" charset="-122"/>
                <a:ea typeface="华文隶书" panose="02010800040101010101" pitchFamily="2" charset="-122"/>
              </a:rPr>
              <a:t>一、</a:t>
            </a:r>
            <a:r>
              <a:rPr lang="zh-CN" altLang="en-US" sz="4000" b="1" dirty="0">
                <a:latin typeface="华文隶书" panose="02010800040101010101" pitchFamily="2" charset="-122"/>
                <a:ea typeface="华文隶书" panose="02010800040101010101" pitchFamily="2" charset="-122"/>
              </a:rPr>
              <a:t>资金需要量预测</a:t>
            </a:r>
            <a:r>
              <a:rPr lang="zh-CN" altLang="en-US" sz="4000" b="1" dirty="0">
                <a:latin typeface="华文隶书" panose="02010800040101010101" pitchFamily="2" charset="-122"/>
                <a:ea typeface="华文隶书" panose="02010800040101010101" pitchFamily="2" charset="-122"/>
              </a:rPr>
              <a:t>的意义和目的</a:t>
            </a:r>
            <a:endParaRPr lang="en-US" altLang="zh-CN" sz="4000" b="1" dirty="0">
              <a:latin typeface="华文隶书" panose="02010800040101010101" pitchFamily="2" charset="-122"/>
              <a:ea typeface="华文隶书" panose="02010800040101010101" pitchFamily="2" charset="-122"/>
            </a:endParaRPr>
          </a:p>
          <a:p>
            <a:pPr marL="742950" indent="-742950">
              <a:lnSpc>
                <a:spcPct val="150000"/>
              </a:lnSpc>
            </a:pPr>
            <a:r>
              <a:rPr lang="zh-CN" altLang="en-US" sz="4000" b="1" dirty="0">
                <a:latin typeface="华文隶书" panose="02010800040101010101" pitchFamily="2" charset="-122"/>
                <a:ea typeface="华文隶书" panose="02010800040101010101" pitchFamily="2" charset="-122"/>
              </a:rPr>
              <a:t>二、资金</a:t>
            </a:r>
            <a:r>
              <a:rPr lang="zh-CN" altLang="en-US" sz="4000" b="1" dirty="0">
                <a:latin typeface="华文隶书" panose="02010800040101010101" pitchFamily="2" charset="-122"/>
                <a:ea typeface="华文隶书" panose="02010800040101010101" pitchFamily="2" charset="-122"/>
              </a:rPr>
              <a:t>需要量预测的</a:t>
            </a:r>
            <a:r>
              <a:rPr lang="zh-CN" altLang="en-US" sz="4000" b="1" dirty="0">
                <a:latin typeface="华文隶书" panose="02010800040101010101" pitchFamily="2" charset="-122"/>
                <a:ea typeface="华文隶书" panose="02010800040101010101" pitchFamily="2" charset="-122"/>
              </a:rPr>
              <a:t>方法</a:t>
            </a:r>
            <a:endParaRPr lang="zh-CN" altLang="en-US" sz="4000" b="1" dirty="0">
              <a:latin typeface="华文隶书" panose="02010800040101010101" pitchFamily="2" charset="-122"/>
              <a:ea typeface="华文隶书" panose="02010800040101010101" pitchFamily="2" charset="-122"/>
            </a:endParaRPr>
          </a:p>
        </p:txBody>
      </p:sp>
      <p:sp>
        <p:nvSpPr>
          <p:cNvPr id="11" name="灯片编号占位符 2"/>
          <p:cNvSpPr>
            <a:spLocks noGrp="1"/>
          </p:cNvSpPr>
          <p:nvPr>
            <p:ph type="sldNum" sz="quarter" idx="12"/>
          </p:nvPr>
        </p:nvSpPr>
        <p:spPr>
          <a:xfrm>
            <a:off x="11323638" y="6240463"/>
            <a:ext cx="495300" cy="354012"/>
          </a:xfrm>
        </p:spPr>
        <p:txBody>
          <a:bodyPr/>
          <a:lstStyle/>
          <a:p>
            <a:pPr>
              <a:defRPr/>
            </a:pPr>
            <a:fld id="{892242B0-3E0A-40C2-B193-4FB3FFEA0574}" type="slidenum">
              <a:rPr lang="en-US"/>
            </a:fld>
            <a:endParaRPr lang="en-US" dirty="0"/>
          </a:p>
        </p:txBody>
      </p:sp>
      <p:sp>
        <p:nvSpPr>
          <p:cNvPr id="12" name="Title 2"/>
          <p:cNvSpPr txBox="1"/>
          <p:nvPr/>
        </p:nvSpPr>
        <p:spPr bwMode="auto">
          <a:xfrm>
            <a:off x="2142481" y="317170"/>
            <a:ext cx="8046738" cy="1501162"/>
          </a:xfrm>
          <a:prstGeom prst="rect">
            <a:avLst/>
          </a:prstGeom>
          <a:noFill/>
          <a:ln w="9525">
            <a:noFill/>
            <a:miter lim="800000"/>
          </a:ln>
        </p:spPr>
        <p:txBody>
          <a:bodyPr lIns="36000" rIns="36000" anchor="b"/>
          <a:lstStyle/>
          <a:p>
            <a:pPr marL="742950" indent="-742950">
              <a:lnSpc>
                <a:spcPct val="150000"/>
              </a:lnSpc>
            </a:pPr>
            <a:r>
              <a:rPr lang="zh-CN" altLang="en-US" sz="4000" b="1" dirty="0" smtClean="0">
                <a:latin typeface="华文隶书" panose="02010800040101010101" pitchFamily="2" charset="-122"/>
                <a:ea typeface="华文隶书" panose="02010800040101010101" pitchFamily="2" charset="-122"/>
              </a:rPr>
              <a:t>任务一 资金</a:t>
            </a:r>
            <a:r>
              <a:rPr lang="zh-CN" altLang="en-US" sz="4000" b="1" dirty="0">
                <a:latin typeface="华文隶书" panose="02010800040101010101" pitchFamily="2" charset="-122"/>
                <a:ea typeface="华文隶书" panose="02010800040101010101" pitchFamily="2" charset="-122"/>
              </a:rPr>
              <a:t>需要量预测</a:t>
            </a:r>
            <a:r>
              <a:rPr lang="en-US" altLang="zh-CN" sz="4000" b="1" dirty="0">
                <a:latin typeface="华文隶书" panose="02010800040101010101" pitchFamily="2" charset="-122"/>
                <a:ea typeface="华文隶书" panose="02010800040101010101" pitchFamily="2" charset="-122"/>
              </a:rPr>
              <a:t>     </a:t>
            </a:r>
            <a:endParaRPr lang="en-US" altLang="zh-CN" sz="4000" b="1" dirty="0" smtClean="0">
              <a:latin typeface="华文隶书" panose="02010800040101010101" pitchFamily="2" charset="-122"/>
              <a:ea typeface="华文隶书" panose="02010800040101010101" pitchFamily="2" charset="-122"/>
            </a:endParaRPr>
          </a:p>
          <a:p>
            <a:pPr marL="742950" indent="-742950">
              <a:lnSpc>
                <a:spcPct val="150000"/>
              </a:lnSpc>
            </a:pPr>
            <a:r>
              <a:rPr lang="zh-CN" altLang="en-US" sz="3600" b="1" dirty="0" smtClean="0">
                <a:latin typeface="华文隶书" panose="02010800040101010101" pitchFamily="2" charset="-122"/>
                <a:ea typeface="华文隶书" panose="02010800040101010101" pitchFamily="2" charset="-122"/>
              </a:rPr>
              <a:t>相关知识</a:t>
            </a:r>
            <a:endParaRPr lang="en-US" altLang="zh-CN" sz="3600" b="1" dirty="0">
              <a:latin typeface="华文隶书" panose="02010800040101010101" pitchFamily="2" charset="-122"/>
              <a:ea typeface="华文隶书" panose="02010800040101010101" pitchFamily="2"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iterate type="lt">
                                    <p:tmPct val="10000"/>
                                  </p:iterate>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a:defRPr/>
            </a:pPr>
            <a:fld id="{60977C52-70FF-4059-831F-4AE8D38C708C}" type="slidenum">
              <a:rPr lang="en-US">
                <a:solidFill>
                  <a:schemeClr val="tx1"/>
                </a:solidFill>
              </a:rPr>
            </a:fld>
            <a:endParaRPr lang="en-US" dirty="0">
              <a:solidFill>
                <a:schemeClr val="tx1"/>
              </a:solidFill>
            </a:endParaRPr>
          </a:p>
        </p:txBody>
      </p:sp>
      <p:sp>
        <p:nvSpPr>
          <p:cNvPr id="41993" name="Rectangle 9"/>
          <p:cNvSpPr>
            <a:spLocks noChangeArrowheads="1"/>
          </p:cNvSpPr>
          <p:nvPr/>
        </p:nvSpPr>
        <p:spPr bwMode="auto">
          <a:xfrm>
            <a:off x="942881" y="3457515"/>
            <a:ext cx="9774620" cy="830997"/>
          </a:xfrm>
          <a:prstGeom prst="rect">
            <a:avLst/>
          </a:prstGeom>
          <a:solidFill>
            <a:schemeClr val="accent2">
              <a:lumMod val="20000"/>
              <a:lumOff val="80000"/>
            </a:schemeClr>
          </a:solidFill>
          <a:ln w="9525">
            <a:noFill/>
            <a:miter lim="800000"/>
          </a:ln>
          <a:effectLst/>
        </p:spPr>
        <p:txBody>
          <a:bodyPr vert="horz" wrap="square" lIns="91440" tIns="45720" rIns="91440" bIns="45720" numCol="1" anchor="ctr" anchorCtr="0" compatLnSpc="1">
            <a:spAutoFit/>
          </a:bodyPr>
          <a:lstStyle/>
          <a:p>
            <a:pPr marL="0" marR="0" lvl="0" indent="254000" algn="l" defTabSz="914400" rtl="0" eaLnBrk="0" fontAlgn="base" latinLnBrk="0" hangingPunct="0">
              <a:lnSpc>
                <a:spcPct val="200000"/>
              </a:lnSpc>
              <a:spcBef>
                <a:spcPct val="0"/>
              </a:spcBef>
              <a:spcAft>
                <a:spcPct val="0"/>
              </a:spcAft>
              <a:buClrTx/>
              <a:buSzTx/>
              <a:buFontTx/>
              <a:buNone/>
            </a:pPr>
            <a:r>
              <a:rPr kumimoji="0" lang="zh-CN" altLang="zh-CN" sz="2400" b="0" i="0" u="none" strike="noStrike" cap="none" normalizeH="0" baseline="0" dirty="0" smtClean="0">
                <a:ln>
                  <a:noFill/>
                </a:ln>
                <a:effectLst/>
                <a:latin typeface="微软雅黑" panose="020B0503020204020204" pitchFamily="34" charset="-122"/>
                <a:ea typeface="微软雅黑" panose="020B0503020204020204" pitchFamily="34" charset="-122"/>
                <a:cs typeface="Times New Roman" panose="02020603050405020304" pitchFamily="18" charset="0"/>
              </a:rPr>
              <a:t>2</a:t>
            </a:r>
            <a:r>
              <a:rPr lang="en-US" altLang="zh-CN" sz="2400" dirty="0" smtClean="0">
                <a:latin typeface="微软雅黑" panose="020B0503020204020204" pitchFamily="34" charset="-122"/>
                <a:ea typeface="微软雅黑" panose="020B0503020204020204" pitchFamily="34" charset="-122"/>
                <a:cs typeface="Times New Roman" panose="02020603050405020304" pitchFamily="18" charset="0"/>
              </a:rPr>
              <a:t>024</a:t>
            </a:r>
            <a:r>
              <a:rPr kumimoji="0" lang="zh-CN" sz="2400" b="0" i="0" u="none" strike="noStrike" cap="none" normalizeH="0" baseline="0" dirty="0" smtClean="0">
                <a:ln>
                  <a:noFill/>
                </a:ln>
                <a:effectLst/>
                <a:latin typeface="微软雅黑" panose="020B0503020204020204" pitchFamily="34" charset="-122"/>
                <a:ea typeface="微软雅黑" panose="020B0503020204020204" pitchFamily="34" charset="-122"/>
                <a:cs typeface="Times New Roman" panose="02020603050405020304" pitchFamily="18" charset="0"/>
              </a:rPr>
              <a:t>年</a:t>
            </a:r>
            <a:r>
              <a:rPr kumimoji="0" lang="zh-CN" altLang="en-US" sz="2400" b="0" i="0" u="none" strike="noStrike" cap="none" normalizeH="0" baseline="0" dirty="0">
                <a:ln>
                  <a:noFill/>
                </a:ln>
                <a:effectLst/>
                <a:latin typeface="微软雅黑" panose="020B0503020204020204" pitchFamily="34" charset="-122"/>
                <a:ea typeface="微软雅黑" panose="020B0503020204020204" pitchFamily="34" charset="-122"/>
                <a:cs typeface="Times New Roman" panose="02020603050405020304" pitchFamily="18" charset="0"/>
              </a:rPr>
              <a:t>总的</a:t>
            </a:r>
            <a:r>
              <a:rPr kumimoji="0" lang="zh-CN" sz="2400" b="0" i="0" u="none" strike="noStrike" cap="none" normalizeH="0" baseline="0" dirty="0">
                <a:ln>
                  <a:noFill/>
                </a:ln>
                <a:effectLst/>
                <a:latin typeface="微软雅黑" panose="020B0503020204020204" pitchFamily="34" charset="-122"/>
                <a:ea typeface="微软雅黑" panose="020B0503020204020204" pitchFamily="34" charset="-122"/>
                <a:cs typeface="Times New Roman" panose="02020603050405020304" pitchFamily="18" charset="0"/>
              </a:rPr>
              <a:t>融资需要量</a:t>
            </a:r>
            <a:r>
              <a:rPr kumimoji="0" lang="zh-CN" altLang="zh-CN" sz="2400" b="0" i="0" u="none" strike="noStrike" cap="none" normalizeH="0" baseline="0" dirty="0" smtClean="0">
                <a:ln>
                  <a:noFill/>
                </a:ln>
                <a:effectLst/>
                <a:latin typeface="微软雅黑" panose="020B0503020204020204" pitchFamily="34" charset="-122"/>
                <a:ea typeface="微软雅黑" panose="020B0503020204020204" pitchFamily="34" charset="-122"/>
                <a:cs typeface="Times New Roman" panose="02020603050405020304" pitchFamily="18" charset="0"/>
              </a:rPr>
              <a:t>=</a:t>
            </a:r>
            <a:r>
              <a:rPr kumimoji="0" lang="en-US" altLang="zh-CN" sz="2400" b="0" i="0" u="none" strike="noStrike" cap="none" normalizeH="0" baseline="0" dirty="0" smtClean="0">
                <a:ln>
                  <a:noFill/>
                </a:ln>
                <a:effectLst/>
                <a:latin typeface="微软雅黑" panose="020B0503020204020204" pitchFamily="34" charset="-122"/>
                <a:ea typeface="微软雅黑" panose="020B0503020204020204" pitchFamily="34" charset="-122"/>
                <a:cs typeface="Times New Roman" panose="02020603050405020304" pitchFamily="18" charset="0"/>
              </a:rPr>
              <a:t>420</a:t>
            </a:r>
            <a:r>
              <a:rPr kumimoji="0" lang="zh-CN" altLang="zh-CN" sz="2400" b="0" i="0" u="none" strike="noStrike" cap="none" normalizeH="0" baseline="0" dirty="0" smtClean="0">
                <a:ln>
                  <a:noFill/>
                </a:ln>
                <a:effectLst/>
                <a:latin typeface="微软雅黑" panose="020B0503020204020204" pitchFamily="34" charset="-122"/>
                <a:ea typeface="微软雅黑" panose="020B0503020204020204" pitchFamily="34" charset="-122"/>
                <a:cs typeface="Times New Roman" panose="02020603050405020304" pitchFamily="18" charset="0"/>
              </a:rPr>
              <a:t>-</a:t>
            </a:r>
            <a:r>
              <a:rPr kumimoji="0" lang="en-US" altLang="zh-CN" sz="2400" b="0" i="0" u="none" strike="noStrike" cap="none" normalizeH="0" baseline="0" dirty="0" smtClean="0">
                <a:ln>
                  <a:noFill/>
                </a:ln>
                <a:effectLst/>
                <a:latin typeface="微软雅黑" panose="020B0503020204020204" pitchFamily="34" charset="-122"/>
                <a:ea typeface="微软雅黑" panose="020B0503020204020204" pitchFamily="34" charset="-122"/>
                <a:cs typeface="Times New Roman" panose="02020603050405020304" pitchFamily="18" charset="0"/>
              </a:rPr>
              <a:t>314=</a:t>
            </a:r>
            <a:r>
              <a:rPr kumimoji="0" lang="zh-CN" altLang="zh-CN" sz="2400" b="0" i="0" u="none" strike="noStrike" cap="none" normalizeH="0" baseline="0" dirty="0" smtClean="0">
                <a:ln>
                  <a:noFill/>
                </a:ln>
                <a:effectLst/>
                <a:latin typeface="微软雅黑" panose="020B0503020204020204" pitchFamily="34" charset="-122"/>
                <a:ea typeface="微软雅黑" panose="020B0503020204020204" pitchFamily="34" charset="-122"/>
                <a:cs typeface="Times New Roman" panose="02020603050405020304" pitchFamily="18" charset="0"/>
              </a:rPr>
              <a:t>206</a:t>
            </a:r>
            <a:r>
              <a:rPr kumimoji="0" lang="zh-CN" sz="2400" b="0" i="0" u="none" strike="noStrike" cap="none" normalizeH="0" baseline="0" dirty="0">
                <a:ln>
                  <a:noFill/>
                </a:ln>
                <a:effectLst/>
                <a:latin typeface="微软雅黑" panose="020B0503020204020204" pitchFamily="34" charset="-122"/>
                <a:ea typeface="微软雅黑" panose="020B0503020204020204" pitchFamily="34" charset="-122"/>
                <a:cs typeface="Times New Roman" panose="02020603050405020304" pitchFamily="18" charset="0"/>
              </a:rPr>
              <a:t>（万元</a:t>
            </a:r>
            <a:r>
              <a:rPr kumimoji="0" lang="zh-CN" sz="2400" b="0" i="0" u="none" strike="noStrike" cap="none" normalizeH="0" baseline="0" dirty="0" smtClean="0">
                <a:ln>
                  <a:noFill/>
                </a:ln>
                <a:effectLst/>
                <a:latin typeface="微软雅黑" panose="020B0503020204020204" pitchFamily="34" charset="-122"/>
                <a:ea typeface="微软雅黑" panose="020B0503020204020204" pitchFamily="34" charset="-122"/>
                <a:cs typeface="Times New Roman" panose="02020603050405020304" pitchFamily="18" charset="0"/>
              </a:rPr>
              <a:t>）</a:t>
            </a:r>
            <a:endParaRPr kumimoji="0" lang="en-US" altLang="zh-CN" sz="2400" b="0" i="0" u="none" strike="noStrike" cap="none" normalizeH="0" baseline="0" dirty="0" smtClean="0">
              <a:ln>
                <a:noFill/>
              </a:ln>
              <a:effectLst/>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2" name="矩形 21"/>
          <p:cNvSpPr/>
          <p:nvPr/>
        </p:nvSpPr>
        <p:spPr>
          <a:xfrm>
            <a:off x="1227030" y="1911337"/>
            <a:ext cx="7734453" cy="523220"/>
          </a:xfrm>
          <a:prstGeom prst="rect">
            <a:avLst/>
          </a:prstGeom>
          <a:blipFill>
            <a:blip r:embed="rId1" cstate="print"/>
            <a:tile tx="0" ty="0" sx="100000" sy="100000" flip="none" algn="tl"/>
          </a:blipFill>
        </p:spPr>
        <p:txBody>
          <a:bodyPr wrap="square">
            <a:spAutoFit/>
          </a:bodyPr>
          <a:lstStyle/>
          <a:p>
            <a:r>
              <a:rPr lang="zh-CN" altLang="en-US" sz="2800" b="1" dirty="0">
                <a:latin typeface="微软雅黑" panose="020B0503020204020204" pitchFamily="34" charset="-122"/>
                <a:ea typeface="微软雅黑" panose="020B0503020204020204" pitchFamily="34" charset="-122"/>
              </a:rPr>
              <a:t> </a:t>
            </a:r>
            <a:r>
              <a:rPr lang="zh-CN" altLang="en-US" sz="2800" dirty="0">
                <a:latin typeface="微软雅黑" panose="020B0503020204020204" pitchFamily="34" charset="-122"/>
                <a:ea typeface="微软雅黑" panose="020B0503020204020204" pitchFamily="34" charset="-122"/>
              </a:rPr>
              <a:t>总的融资需要量</a:t>
            </a:r>
            <a:r>
              <a:rPr lang="en-US" altLang="zh-CN" sz="2800" dirty="0">
                <a:latin typeface="微软雅黑" panose="020B0503020204020204" pitchFamily="34" charset="-122"/>
                <a:ea typeface="微软雅黑" panose="020B0503020204020204" pitchFamily="34" charset="-122"/>
              </a:rPr>
              <a:t>=</a:t>
            </a:r>
            <a:r>
              <a:rPr lang="zh-CN" altLang="en-US" sz="2800" dirty="0" smtClean="0">
                <a:latin typeface="微软雅黑" panose="020B0503020204020204" pitchFamily="34" charset="-122"/>
                <a:ea typeface="微软雅黑" panose="020B0503020204020204" pitchFamily="34" charset="-122"/>
              </a:rPr>
              <a:t>增加变动资产</a:t>
            </a:r>
            <a:r>
              <a:rPr lang="en-US" altLang="zh-CN" sz="2800" dirty="0">
                <a:latin typeface="微软雅黑" panose="020B0503020204020204" pitchFamily="34" charset="-122"/>
                <a:ea typeface="微软雅黑" panose="020B0503020204020204" pitchFamily="34" charset="-122"/>
              </a:rPr>
              <a:t>-</a:t>
            </a:r>
            <a:r>
              <a:rPr lang="zh-CN" altLang="en-US" sz="2800" dirty="0">
                <a:latin typeface="微软雅黑" panose="020B0503020204020204" pitchFamily="34" charset="-122"/>
                <a:ea typeface="微软雅黑" panose="020B0503020204020204" pitchFamily="34" charset="-122"/>
              </a:rPr>
              <a:t>增加变动负债</a:t>
            </a:r>
            <a:endParaRPr lang="zh-CN" altLang="zh-CN" sz="2800" dirty="0">
              <a:latin typeface="微软雅黑" panose="020B0503020204020204" pitchFamily="34" charset="-122"/>
              <a:ea typeface="微软雅黑" panose="020B0503020204020204" pitchFamily="34" charset="-122"/>
            </a:endParaRPr>
          </a:p>
        </p:txBody>
      </p:sp>
      <p:sp>
        <p:nvSpPr>
          <p:cNvPr id="16" name="Text Box 4"/>
          <p:cNvSpPr txBox="1">
            <a:spLocks noChangeArrowheads="1"/>
          </p:cNvSpPr>
          <p:nvPr/>
        </p:nvSpPr>
        <p:spPr bwMode="auto">
          <a:xfrm>
            <a:off x="3517615" y="140228"/>
            <a:ext cx="4401217" cy="615559"/>
          </a:xfrm>
          <a:prstGeom prst="rect">
            <a:avLst/>
          </a:prstGeom>
          <a:noFill/>
          <a:ln>
            <a:noFill/>
          </a:ln>
          <a:effec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lvl="0" eaLnBrk="1" fontAlgn="auto" hangingPunct="1">
              <a:spcBef>
                <a:spcPts val="0"/>
              </a:spcBef>
              <a:spcAft>
                <a:spcPts val="0"/>
              </a:spcAft>
              <a:defRPr/>
            </a:pPr>
            <a:r>
              <a:rPr lang="en-US" altLang="zh-CN" sz="3200" dirty="0">
                <a:latin typeface="微软雅黑" panose="020B0503020204020204" pitchFamily="34" charset="-122"/>
                <a:ea typeface="微软雅黑" panose="020B0503020204020204" pitchFamily="34" charset="-122"/>
              </a:rPr>
              <a:t>2. </a:t>
            </a:r>
            <a:r>
              <a:rPr lang="zh-CN" altLang="en-US" sz="3200" dirty="0">
                <a:latin typeface="微软雅黑" panose="020B0503020204020204" pitchFamily="34" charset="-122"/>
                <a:ea typeface="微软雅黑" panose="020B0503020204020204" pitchFamily="34" charset="-122"/>
              </a:rPr>
              <a:t>确定总的融资需要量</a:t>
            </a:r>
            <a:endParaRPr lang="zh-CN" altLang="en-US" sz="3200" dirty="0">
              <a:latin typeface="微软雅黑" panose="020B0503020204020204" pitchFamily="34" charset="-122"/>
              <a:ea typeface="微软雅黑" panose="020B0503020204020204" pitchFamily="34" charset="-122"/>
            </a:endParaRPr>
          </a:p>
        </p:txBody>
      </p:sp>
      <p:sp>
        <p:nvSpPr>
          <p:cNvPr id="17" name="Line 7"/>
          <p:cNvSpPr>
            <a:spLocks noChangeShapeType="1"/>
          </p:cNvSpPr>
          <p:nvPr/>
        </p:nvSpPr>
        <p:spPr bwMode="auto">
          <a:xfrm>
            <a:off x="8609134" y="436881"/>
            <a:ext cx="3600000"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18" name="Line 7"/>
          <p:cNvSpPr>
            <a:spLocks noChangeShapeType="1"/>
          </p:cNvSpPr>
          <p:nvPr/>
        </p:nvSpPr>
        <p:spPr bwMode="auto">
          <a:xfrm>
            <a:off x="27305" y="437515"/>
            <a:ext cx="3600000" cy="635"/>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Tree>
  </p:cSld>
  <p:clrMapOvr>
    <a:masterClrMapping/>
  </p:clrMapOvr>
  <p:transition spd="med">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slide(fromBottom)">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1993"/>
                                        </p:tgtEl>
                                        <p:attrNameLst>
                                          <p:attrName>style.visibility</p:attrName>
                                        </p:attrNameLst>
                                      </p:cBhvr>
                                      <p:to>
                                        <p:strVal val="visible"/>
                                      </p:to>
                                    </p:set>
                                    <p:animEffect transition="in" filter="slide(fromBottom)">
                                      <p:cBhvr>
                                        <p:cTn id="12" dur="500"/>
                                        <p:tgtEl>
                                          <p:spTgt spid="4199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anim calcmode="lin" valueType="num">
                                      <p:cBhvr additive="base">
                                        <p:cTn id="17" dur="500" fill="hold"/>
                                        <p:tgtEl>
                                          <p:spTgt spid="18"/>
                                        </p:tgtEl>
                                        <p:attrNameLst>
                                          <p:attrName>ppt_x</p:attrName>
                                        </p:attrNameLst>
                                      </p:cBhvr>
                                      <p:tavLst>
                                        <p:tav tm="0">
                                          <p:val>
                                            <p:strVal val="0-#ppt_w/2"/>
                                          </p:val>
                                        </p:tav>
                                        <p:tav tm="100000">
                                          <p:val>
                                            <p:strVal val="#ppt_x"/>
                                          </p:val>
                                        </p:tav>
                                      </p:tavLst>
                                    </p:anim>
                                    <p:anim calcmode="lin" valueType="num">
                                      <p:cBhvr additive="base">
                                        <p:cTn id="18"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fade">
                                      <p:cBhvr>
                                        <p:cTn id="23" dur="1000"/>
                                        <p:tgtEl>
                                          <p:spTgt spid="16"/>
                                        </p:tgtEl>
                                      </p:cBhvr>
                                    </p:animEffect>
                                    <p:anim calcmode="lin" valueType="num">
                                      <p:cBhvr>
                                        <p:cTn id="24" dur="1000" fill="hold"/>
                                        <p:tgtEl>
                                          <p:spTgt spid="16"/>
                                        </p:tgtEl>
                                        <p:attrNameLst>
                                          <p:attrName>ppt_x</p:attrName>
                                        </p:attrNameLst>
                                      </p:cBhvr>
                                      <p:tavLst>
                                        <p:tav tm="0">
                                          <p:val>
                                            <p:strVal val="#ppt_x"/>
                                          </p:val>
                                        </p:tav>
                                        <p:tav tm="100000">
                                          <p:val>
                                            <p:strVal val="#ppt_x"/>
                                          </p:val>
                                        </p:tav>
                                      </p:tavLst>
                                    </p:anim>
                                    <p:anim calcmode="lin" valueType="num">
                                      <p:cBhvr>
                                        <p:cTn id="2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nodeType="clickEffect">
                                  <p:stCondLst>
                                    <p:cond delay="0"/>
                                  </p:stCondLst>
                                  <p:childTnLst>
                                    <p:set>
                                      <p:cBhvr>
                                        <p:cTn id="29" dur="1" fill="hold">
                                          <p:stCondLst>
                                            <p:cond delay="0"/>
                                          </p:stCondLst>
                                        </p:cTn>
                                        <p:tgtEl>
                                          <p:spTgt spid="17"/>
                                        </p:tgtEl>
                                        <p:attrNameLst>
                                          <p:attrName>style.visibility</p:attrName>
                                        </p:attrNameLst>
                                      </p:cBhvr>
                                      <p:to>
                                        <p:strVal val="visible"/>
                                      </p:to>
                                    </p:set>
                                    <p:anim calcmode="lin" valueType="num">
                                      <p:cBhvr additive="base">
                                        <p:cTn id="30" dur="500" fill="hold"/>
                                        <p:tgtEl>
                                          <p:spTgt spid="17"/>
                                        </p:tgtEl>
                                        <p:attrNameLst>
                                          <p:attrName>ppt_x</p:attrName>
                                        </p:attrNameLst>
                                      </p:cBhvr>
                                      <p:tavLst>
                                        <p:tav tm="0">
                                          <p:val>
                                            <p:strVal val="0-#ppt_w/2"/>
                                          </p:val>
                                        </p:tav>
                                        <p:tav tm="100000">
                                          <p:val>
                                            <p:strVal val="#ppt_x"/>
                                          </p:val>
                                        </p:tav>
                                      </p:tavLst>
                                    </p:anim>
                                    <p:anim calcmode="lin" valueType="num">
                                      <p:cBhvr additive="base">
                                        <p:cTn id="31" dur="5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3" grpId="0" animBg="1"/>
      <p:bldP spid="22" grpId="0" animBg="1"/>
      <p:bldP spid="16"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a:defRPr/>
            </a:pPr>
            <a:fld id="{60977C52-70FF-4059-831F-4AE8D38C708C}" type="slidenum">
              <a:rPr lang="en-US" smtClean="0">
                <a:solidFill>
                  <a:schemeClr val="tx1"/>
                </a:solidFill>
              </a:rPr>
            </a:fld>
            <a:endParaRPr lang="en-US" dirty="0">
              <a:solidFill>
                <a:schemeClr val="tx1"/>
              </a:solidFill>
            </a:endParaRPr>
          </a:p>
        </p:txBody>
      </p:sp>
      <p:sp>
        <p:nvSpPr>
          <p:cNvPr id="28" name="Text Box 4"/>
          <p:cNvSpPr txBox="1">
            <a:spLocks noChangeArrowheads="1"/>
          </p:cNvSpPr>
          <p:nvPr/>
        </p:nvSpPr>
        <p:spPr bwMode="auto">
          <a:xfrm>
            <a:off x="3352144" y="191651"/>
            <a:ext cx="4401217" cy="615559"/>
          </a:xfrm>
          <a:prstGeom prst="rect">
            <a:avLst/>
          </a:prstGeom>
          <a:noFill/>
          <a:ln>
            <a:noFill/>
          </a:ln>
          <a:effec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auto" hangingPunct="1">
              <a:spcBef>
                <a:spcPts val="0"/>
              </a:spcBef>
              <a:spcAft>
                <a:spcPts val="0"/>
              </a:spcAft>
              <a:defRPr/>
            </a:pPr>
            <a:r>
              <a:rPr lang="en-US" altLang="zh-CN" sz="3200" dirty="0" smtClean="0">
                <a:latin typeface="微软雅黑" panose="020B0503020204020204" pitchFamily="34" charset="-122"/>
                <a:ea typeface="微软雅黑" panose="020B0503020204020204" pitchFamily="34" charset="-122"/>
              </a:rPr>
              <a:t>3. </a:t>
            </a:r>
            <a:r>
              <a:rPr lang="zh-CN" altLang="en-US" sz="3200" dirty="0" smtClean="0">
                <a:latin typeface="微软雅黑" panose="020B0503020204020204" pitchFamily="34" charset="-122"/>
                <a:ea typeface="微软雅黑" panose="020B0503020204020204" pitchFamily="34" charset="-122"/>
              </a:rPr>
              <a:t>预计</a:t>
            </a:r>
            <a:r>
              <a:rPr lang="zh-CN" altLang="en-US" sz="3200" dirty="0">
                <a:latin typeface="微软雅黑" panose="020B0503020204020204" pitchFamily="34" charset="-122"/>
                <a:ea typeface="微软雅黑" panose="020B0503020204020204" pitchFamily="34" charset="-122"/>
              </a:rPr>
              <a:t>留存收益增加额</a:t>
            </a:r>
            <a:endParaRPr lang="zh-CN" altLang="zh-CN" sz="3200" dirty="0">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29" name="Line 6"/>
          <p:cNvSpPr>
            <a:spLocks noChangeShapeType="1"/>
          </p:cNvSpPr>
          <p:nvPr/>
        </p:nvSpPr>
        <p:spPr bwMode="auto">
          <a:xfrm>
            <a:off x="1" y="499624"/>
            <a:ext cx="3452648"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30" name="Line 7"/>
          <p:cNvSpPr>
            <a:spLocks noChangeShapeType="1"/>
          </p:cNvSpPr>
          <p:nvPr/>
        </p:nvSpPr>
        <p:spPr bwMode="auto">
          <a:xfrm>
            <a:off x="9301655" y="478977"/>
            <a:ext cx="2890345"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9" name="Rectangle 2"/>
          <p:cNvSpPr>
            <a:spLocks noChangeArrowheads="1"/>
          </p:cNvSpPr>
          <p:nvPr/>
        </p:nvSpPr>
        <p:spPr bwMode="auto">
          <a:xfrm>
            <a:off x="884930" y="1757071"/>
            <a:ext cx="10894483" cy="978729"/>
          </a:xfrm>
          <a:prstGeom prst="rect">
            <a:avLst/>
          </a:prstGeom>
          <a:solidFill>
            <a:srgbClr val="C6F7EE"/>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indent="254000" eaLnBrk="1" hangingPunct="1">
              <a:lnSpc>
                <a:spcPct val="120000"/>
              </a:lnSpc>
            </a:pPr>
            <a:r>
              <a:rPr lang="zh-CN" altLang="zh-CN" sz="2400" dirty="0">
                <a:latin typeface="微软雅黑" panose="020B0503020204020204" pitchFamily="34" charset="-122"/>
                <a:ea typeface="微软雅黑" panose="020B0503020204020204" pitchFamily="34" charset="-122"/>
                <a:cs typeface="方正书宋简体"/>
              </a:rPr>
              <a:t>20</a:t>
            </a:r>
            <a:r>
              <a:rPr lang="en-US" altLang="zh-CN" sz="2400" dirty="0" smtClean="0">
                <a:latin typeface="微软雅黑" panose="020B0503020204020204" pitchFamily="34" charset="-122"/>
                <a:ea typeface="微软雅黑" panose="020B0503020204020204" pitchFamily="34" charset="-122"/>
                <a:cs typeface="方正书宋简体"/>
              </a:rPr>
              <a:t>24</a:t>
            </a:r>
            <a:r>
              <a:rPr lang="zh-CN" altLang="en-US" sz="2400" dirty="0" smtClean="0">
                <a:latin typeface="微软雅黑" panose="020B0503020204020204" pitchFamily="34" charset="-122"/>
                <a:ea typeface="微软雅黑" panose="020B0503020204020204" pitchFamily="34" charset="-122"/>
                <a:cs typeface="方正书宋简体"/>
              </a:rPr>
              <a:t>年</a:t>
            </a:r>
            <a:r>
              <a:rPr lang="zh-CN" altLang="en-US" sz="2400" dirty="0">
                <a:latin typeface="微软雅黑" panose="020B0503020204020204" pitchFamily="34" charset="-122"/>
                <a:ea typeface="微软雅黑" panose="020B0503020204020204" pitchFamily="34" charset="-122"/>
                <a:cs typeface="方正书宋简体"/>
              </a:rPr>
              <a:t>预计增加的留存收益</a:t>
            </a:r>
            <a:r>
              <a:rPr lang="zh-CN" altLang="zh-CN" sz="2400" dirty="0">
                <a:latin typeface="微软雅黑" panose="020B0503020204020204" pitchFamily="34" charset="-122"/>
                <a:ea typeface="微软雅黑" panose="020B0503020204020204" pitchFamily="34" charset="-122"/>
                <a:cs typeface="方正书宋简体"/>
              </a:rPr>
              <a:t>=22 000×2.5%×</a:t>
            </a:r>
            <a:r>
              <a:rPr lang="zh-CN" altLang="en-US" sz="2400" dirty="0">
                <a:latin typeface="微软雅黑" panose="020B0503020204020204" pitchFamily="34" charset="-122"/>
                <a:ea typeface="微软雅黑" panose="020B0503020204020204" pitchFamily="34" charset="-122"/>
                <a:cs typeface="方正书宋简体"/>
              </a:rPr>
              <a:t>（</a:t>
            </a:r>
            <a:r>
              <a:rPr lang="zh-CN" altLang="zh-CN" sz="2400" dirty="0">
                <a:latin typeface="微软雅黑" panose="020B0503020204020204" pitchFamily="34" charset="-122"/>
                <a:ea typeface="微软雅黑" panose="020B0503020204020204" pitchFamily="34" charset="-122"/>
                <a:cs typeface="方正书宋简体"/>
              </a:rPr>
              <a:t>1-80%</a:t>
            </a:r>
            <a:r>
              <a:rPr lang="zh-CN" altLang="en-US" sz="2400" dirty="0">
                <a:latin typeface="微软雅黑" panose="020B0503020204020204" pitchFamily="34" charset="-122"/>
                <a:ea typeface="微软雅黑" panose="020B0503020204020204" pitchFamily="34" charset="-122"/>
                <a:cs typeface="方正书宋简体"/>
              </a:rPr>
              <a:t>）</a:t>
            </a:r>
            <a:endParaRPr lang="en-US" altLang="zh-CN" sz="2400" dirty="0">
              <a:latin typeface="微软雅黑" panose="020B0503020204020204" pitchFamily="34" charset="-122"/>
              <a:ea typeface="微软雅黑" panose="020B0503020204020204" pitchFamily="34" charset="-122"/>
              <a:cs typeface="方正书宋简体"/>
            </a:endParaRPr>
          </a:p>
          <a:p>
            <a:pPr indent="254000" eaLnBrk="1" hangingPunct="1">
              <a:lnSpc>
                <a:spcPct val="120000"/>
              </a:lnSpc>
            </a:pPr>
            <a:r>
              <a:rPr lang="en-US" altLang="zh-CN" sz="2400" dirty="0">
                <a:latin typeface="微软雅黑" panose="020B0503020204020204" pitchFamily="34" charset="-122"/>
                <a:ea typeface="微软雅黑" panose="020B0503020204020204" pitchFamily="34" charset="-122"/>
                <a:cs typeface="方正书宋简体"/>
              </a:rPr>
              <a:t>                                           </a:t>
            </a:r>
            <a:r>
              <a:rPr lang="zh-CN" altLang="zh-CN" sz="2400" dirty="0">
                <a:latin typeface="微软雅黑" panose="020B0503020204020204" pitchFamily="34" charset="-122"/>
                <a:ea typeface="微软雅黑" panose="020B0503020204020204" pitchFamily="34" charset="-122"/>
                <a:cs typeface="方正书宋简体"/>
              </a:rPr>
              <a:t>=110</a:t>
            </a:r>
            <a:r>
              <a:rPr lang="zh-CN" altLang="en-US" sz="2400" dirty="0">
                <a:latin typeface="微软雅黑" panose="020B0503020204020204" pitchFamily="34" charset="-122"/>
                <a:ea typeface="微软雅黑" panose="020B0503020204020204" pitchFamily="34" charset="-122"/>
                <a:cs typeface="方正书宋简体"/>
              </a:rPr>
              <a:t>（万元）</a:t>
            </a:r>
            <a:endParaRPr lang="zh-CN" altLang="en-US" sz="2400" dirty="0">
              <a:latin typeface="微软雅黑" panose="020B0503020204020204" pitchFamily="34" charset="-122"/>
              <a:ea typeface="微软雅黑" panose="020B0503020204020204" pitchFamily="34" charset="-122"/>
              <a:cs typeface="方正书宋简体"/>
            </a:endParaRPr>
          </a:p>
        </p:txBody>
      </p:sp>
      <p:sp>
        <p:nvSpPr>
          <p:cNvPr id="10" name="矩形 9"/>
          <p:cNvSpPr/>
          <p:nvPr/>
        </p:nvSpPr>
        <p:spPr>
          <a:xfrm>
            <a:off x="1413638" y="4503505"/>
            <a:ext cx="8278228" cy="461665"/>
          </a:xfrm>
          <a:prstGeom prst="rect">
            <a:avLst/>
          </a:prstGeom>
          <a:solidFill>
            <a:schemeClr val="accent4">
              <a:lumMod val="20000"/>
              <a:lumOff val="80000"/>
            </a:schemeClr>
          </a:solidFill>
        </p:spPr>
        <p:txBody>
          <a:bodyPr wrap="none">
            <a:spAutoFit/>
          </a:bodyPr>
          <a:lstStyle/>
          <a:p>
            <a:r>
              <a:rPr lang="zh-CN" altLang="en-US" sz="2400" b="1"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rPr>
              <a:t>提示</a:t>
            </a:r>
            <a:r>
              <a:rPr lang="zh-CN" altLang="en-US" sz="2400" dirty="0">
                <a:latin typeface="微软雅黑" panose="020B0503020204020204" pitchFamily="34" charset="-122"/>
                <a:ea typeface="微软雅黑" panose="020B0503020204020204" pitchFamily="34" charset="-122"/>
                <a:cs typeface="Times New Roman" panose="02020603050405020304" pitchFamily="18" charset="0"/>
              </a:rPr>
              <a:t>：对于增加的留存收益，应该采用预计销售收入计算。 </a:t>
            </a:r>
            <a:endParaRPr lang="en-US" altLang="zh-CN" sz="2400" dirty="0">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ppt_x</p:attrName>
                                        </p:attrNameLst>
                                      </p:cBhvr>
                                      <p:tavLst>
                                        <p:tav tm="0">
                                          <p:val>
                                            <p:strVal val="#ppt_x-.2"/>
                                          </p:val>
                                        </p:tav>
                                        <p:tav tm="100000">
                                          <p:val>
                                            <p:strVal val="#ppt_x"/>
                                          </p:val>
                                        </p:tav>
                                      </p:tavLst>
                                    </p:anim>
                                    <p:anim calcmode="lin" valueType="num">
                                      <p:cBhvr>
                                        <p:cTn id="8"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9" dur="10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1000" fill="hold"/>
                                        <p:tgtEl>
                                          <p:spTgt spid="10"/>
                                        </p:tgtEl>
                                        <p:attrNameLst>
                                          <p:attrName>ppt_x</p:attrName>
                                        </p:attrNameLst>
                                      </p:cBhvr>
                                      <p:tavLst>
                                        <p:tav tm="0">
                                          <p:val>
                                            <p:strVal val="#ppt_x-.2"/>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11310938" y="6224588"/>
            <a:ext cx="520700" cy="412695"/>
          </a:xfrm>
        </p:spPr>
        <p:txBody>
          <a:bodyPr/>
          <a:lstStyle/>
          <a:p>
            <a:pPr>
              <a:defRPr/>
            </a:pPr>
            <a:fld id="{60977C52-70FF-4059-831F-4AE8D38C708C}" type="slidenum">
              <a:rPr lang="en-US" smtClean="0">
                <a:solidFill>
                  <a:schemeClr val="tx1"/>
                </a:solidFill>
              </a:rPr>
            </a:fld>
            <a:endParaRPr lang="en-US" dirty="0">
              <a:solidFill>
                <a:schemeClr val="tx1"/>
              </a:solidFill>
            </a:endParaRPr>
          </a:p>
        </p:txBody>
      </p:sp>
      <p:sp>
        <p:nvSpPr>
          <p:cNvPr id="23" name="矩形 22"/>
          <p:cNvSpPr/>
          <p:nvPr/>
        </p:nvSpPr>
        <p:spPr>
          <a:xfrm>
            <a:off x="1333526" y="3925477"/>
            <a:ext cx="9890707" cy="1938992"/>
          </a:xfrm>
          <a:prstGeom prst="rect">
            <a:avLst/>
          </a:prstGeom>
          <a:solidFill>
            <a:schemeClr val="accent2">
              <a:lumMod val="20000"/>
              <a:lumOff val="80000"/>
            </a:schemeClr>
          </a:solidFill>
        </p:spPr>
        <p:txBody>
          <a:bodyPr wrap="square">
            <a:spAutoFit/>
          </a:bodyPr>
          <a:lstStyle/>
          <a:p>
            <a:pPr lvl="0" indent="215900" eaLnBrk="0" hangingPunct="0"/>
            <a:r>
              <a:rPr lang="en-US" altLang="zh-CN" sz="2400" dirty="0">
                <a:latin typeface="微软雅黑" panose="020B0503020204020204" pitchFamily="34" charset="-122"/>
                <a:ea typeface="微软雅黑" panose="020B0503020204020204" pitchFamily="34" charset="-122"/>
                <a:cs typeface="Arial" panose="020B0604020202020204" pitchFamily="34" charset="0"/>
              </a:rPr>
              <a:t>  </a:t>
            </a:r>
            <a:r>
              <a:rPr lang="zh-CN" altLang="zh-CN" sz="2400" dirty="0" smtClean="0">
                <a:latin typeface="微软雅黑" panose="020B0503020204020204" pitchFamily="34" charset="-122"/>
                <a:ea typeface="微软雅黑" panose="020B0503020204020204" pitchFamily="34" charset="-122"/>
                <a:cs typeface="Arial" panose="020B0604020202020204" pitchFamily="34" charset="0"/>
              </a:rPr>
              <a:t>20</a:t>
            </a:r>
            <a:r>
              <a:rPr lang="en-US" altLang="zh-CN" sz="2400" dirty="0" smtClean="0">
                <a:latin typeface="微软雅黑" panose="020B0503020204020204" pitchFamily="34" charset="-122"/>
                <a:ea typeface="微软雅黑" panose="020B0503020204020204" pitchFamily="34" charset="-122"/>
                <a:cs typeface="Arial" panose="020B0604020202020204" pitchFamily="34" charset="0"/>
              </a:rPr>
              <a:t>24</a:t>
            </a:r>
            <a:r>
              <a:rPr lang="zh-CN" altLang="zh-CN" sz="2400" dirty="0" smtClean="0">
                <a:latin typeface="微软雅黑" panose="020B0503020204020204" pitchFamily="34" charset="-122"/>
                <a:ea typeface="微软雅黑" panose="020B0503020204020204" pitchFamily="34" charset="-122"/>
                <a:cs typeface="Arial" panose="020B0604020202020204" pitchFamily="34" charset="0"/>
              </a:rPr>
              <a:t>年</a:t>
            </a:r>
            <a:r>
              <a:rPr lang="zh-CN" altLang="zh-CN" sz="2400" dirty="0">
                <a:latin typeface="微软雅黑" panose="020B0503020204020204" pitchFamily="34" charset="-122"/>
                <a:ea typeface="微软雅黑" panose="020B0503020204020204" pitchFamily="34" charset="-122"/>
                <a:cs typeface="Arial" panose="020B0604020202020204" pitchFamily="34" charset="0"/>
              </a:rPr>
              <a:t>外部融资</a:t>
            </a:r>
            <a:r>
              <a:rPr lang="zh-CN" altLang="zh-CN" sz="2400" dirty="0" smtClean="0">
                <a:latin typeface="微软雅黑" panose="020B0503020204020204" pitchFamily="34" charset="-122"/>
                <a:ea typeface="微软雅黑" panose="020B0503020204020204" pitchFamily="34" charset="-122"/>
                <a:cs typeface="Arial" panose="020B0604020202020204" pitchFamily="34" charset="0"/>
              </a:rPr>
              <a:t>需求量</a:t>
            </a:r>
            <a:endParaRPr lang="en-US" altLang="zh-CN" sz="2400" dirty="0">
              <a:latin typeface="微软雅黑" panose="020B0503020204020204" pitchFamily="34" charset="-122"/>
              <a:ea typeface="微软雅黑" panose="020B0503020204020204" pitchFamily="34" charset="-122"/>
              <a:cs typeface="Arial" panose="020B0604020202020204" pitchFamily="34" charset="0"/>
            </a:endParaRPr>
          </a:p>
          <a:p>
            <a:pPr lvl="0" indent="215900" eaLnBrk="0" hangingPunct="0"/>
            <a:endParaRPr lang="en-US" altLang="zh-CN" sz="2400" dirty="0">
              <a:latin typeface="微软雅黑" panose="020B0503020204020204" pitchFamily="34" charset="-122"/>
              <a:ea typeface="微软雅黑" panose="020B0503020204020204" pitchFamily="34" charset="-122"/>
              <a:cs typeface="Arial" panose="020B0604020202020204" pitchFamily="34" charset="0"/>
            </a:endParaRPr>
          </a:p>
          <a:p>
            <a:pPr lvl="0" indent="215900" eaLnBrk="0" hangingPunct="0"/>
            <a:endParaRPr lang="en-US" altLang="zh-CN" sz="2400" dirty="0">
              <a:latin typeface="微软雅黑" panose="020B0503020204020204" pitchFamily="34" charset="-122"/>
              <a:ea typeface="微软雅黑" panose="020B0503020204020204" pitchFamily="34" charset="-122"/>
              <a:cs typeface="Arial" panose="020B0604020202020204" pitchFamily="34" charset="0"/>
            </a:endParaRPr>
          </a:p>
          <a:p>
            <a:pPr lvl="0" indent="215900" eaLnBrk="0" hangingPunct="0"/>
            <a:endParaRPr lang="en-US" altLang="zh-CN" sz="2400" dirty="0">
              <a:latin typeface="微软雅黑" panose="020B0503020204020204" pitchFamily="34" charset="-122"/>
              <a:ea typeface="微软雅黑" panose="020B0503020204020204" pitchFamily="34" charset="-122"/>
              <a:cs typeface="Arial" panose="020B0604020202020204" pitchFamily="34" charset="0"/>
            </a:endParaRPr>
          </a:p>
          <a:p>
            <a:pPr lvl="0" indent="215900" eaLnBrk="0" hangingPunct="0"/>
            <a:r>
              <a:rPr lang="en-US" altLang="zh-CN" sz="2000" dirty="0" smtClean="0">
                <a:latin typeface="微软雅黑" panose="020B0503020204020204" pitchFamily="34" charset="-122"/>
                <a:ea typeface="微软雅黑" panose="020B0503020204020204" pitchFamily="34" charset="-122"/>
                <a:cs typeface="Times New Roman" panose="02020603050405020304" pitchFamily="18" charset="0"/>
              </a:rPr>
              <a:t>96</a:t>
            </a:r>
            <a:r>
              <a:rPr lang="zh-CN" altLang="en-US" sz="2000" dirty="0" smtClean="0">
                <a:latin typeface="微软雅黑" panose="020B0503020204020204" pitchFamily="34" charset="-122"/>
                <a:ea typeface="微软雅黑" panose="020B0503020204020204" pitchFamily="34" charset="-122"/>
                <a:cs typeface="Times New Roman" panose="02020603050405020304" pitchFamily="18" charset="0"/>
              </a:rPr>
              <a:t>万元</a:t>
            </a:r>
            <a:endParaRPr lang="zh-CN" altLang="zh-CN" sz="2000"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59412" name="Rectangle 20"/>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grpSp>
        <p:nvGrpSpPr>
          <p:cNvPr id="27" name="组合 26"/>
          <p:cNvGrpSpPr/>
          <p:nvPr/>
        </p:nvGrpSpPr>
        <p:grpSpPr>
          <a:xfrm>
            <a:off x="1224240" y="1138448"/>
            <a:ext cx="9185342" cy="1375500"/>
            <a:chOff x="1832168" y="1293548"/>
            <a:chExt cx="9185342" cy="1375500"/>
          </a:xfrm>
        </p:grpSpPr>
        <p:sp>
          <p:nvSpPr>
            <p:cNvPr id="59393" name="Rectangle 1"/>
            <p:cNvSpPr>
              <a:spLocks noChangeArrowheads="1"/>
            </p:cNvSpPr>
            <p:nvPr/>
          </p:nvSpPr>
          <p:spPr bwMode="auto">
            <a:xfrm>
              <a:off x="1832168" y="1293548"/>
              <a:ext cx="6015389" cy="52322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54000" algn="l"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dirty="0">
                  <a:ln>
                    <a:noFill/>
                  </a:ln>
                  <a:effectLst/>
                  <a:latin typeface="微软雅黑" panose="020B0503020204020204" pitchFamily="34" charset="-122"/>
                  <a:ea typeface="微软雅黑" panose="020B0503020204020204" pitchFamily="34" charset="-122"/>
                  <a:cs typeface="Times New Roman" panose="02020603050405020304" pitchFamily="18" charset="0"/>
                </a:rPr>
                <a:t>利用</a:t>
              </a:r>
              <a:r>
                <a:rPr kumimoji="0" lang="zh-CN" sz="2800" b="1" i="0" u="none" strike="noStrike" cap="none" normalizeH="0" baseline="0" dirty="0">
                  <a:ln>
                    <a:noFill/>
                  </a:ln>
                  <a:effectLst/>
                  <a:latin typeface="微软雅黑" panose="020B0503020204020204" pitchFamily="34" charset="-122"/>
                  <a:ea typeface="微软雅黑" panose="020B0503020204020204" pitchFamily="34" charset="-122"/>
                  <a:cs typeface="Times New Roman" panose="02020603050405020304" pitchFamily="18" charset="0"/>
                </a:rPr>
                <a:t>销售百分比法总的计算公式</a:t>
              </a:r>
              <a:endParaRPr kumimoji="0" lang="zh-CN" sz="2800" b="1" i="0" u="none" strike="noStrike" cap="none" normalizeH="0" baseline="0" dirty="0">
                <a:ln>
                  <a:noFill/>
                </a:ln>
                <a:effectLst/>
                <a:latin typeface="微软雅黑" panose="020B0503020204020204" pitchFamily="34" charset="-122"/>
                <a:ea typeface="微软雅黑" panose="020B0503020204020204" pitchFamily="34" charset="-122"/>
                <a:cs typeface="宋体" panose="02010600030101010101" pitchFamily="2" charset="-122"/>
              </a:endParaRPr>
            </a:p>
          </p:txBody>
        </p:sp>
        <p:sp>
          <p:nvSpPr>
            <p:cNvPr id="25" name="矩形 24"/>
            <p:cNvSpPr/>
            <p:nvPr/>
          </p:nvSpPr>
          <p:spPr>
            <a:xfrm>
              <a:off x="2299241" y="2145828"/>
              <a:ext cx="8718269" cy="523220"/>
            </a:xfrm>
            <a:prstGeom prst="rect">
              <a:avLst/>
            </a:prstGeom>
            <a:solidFill>
              <a:srgbClr val="0070C0"/>
            </a:solidFill>
          </p:spPr>
          <p:txBody>
            <a:bodyPr wrap="square">
              <a:spAutoFit/>
            </a:bodyPr>
            <a:lstStyle/>
            <a:p>
              <a:r>
                <a:rPr lang="zh-CN" altLang="en-US" sz="2800" dirty="0">
                  <a:solidFill>
                    <a:schemeClr val="bg1"/>
                  </a:solidFill>
                  <a:latin typeface="微软雅黑" panose="020B0503020204020204" pitchFamily="34" charset="-122"/>
                  <a:ea typeface="微软雅黑" panose="020B0503020204020204" pitchFamily="34" charset="-122"/>
                </a:rPr>
                <a:t>外部融资需要量</a:t>
              </a:r>
              <a:r>
                <a:rPr lang="en-US" altLang="zh-CN" sz="2800" dirty="0">
                  <a:solidFill>
                    <a:schemeClr val="bg1"/>
                  </a:solidFill>
                  <a:latin typeface="微软雅黑" panose="020B0503020204020204" pitchFamily="34" charset="-122"/>
                  <a:ea typeface="微软雅黑" panose="020B0503020204020204" pitchFamily="34" charset="-122"/>
                </a:rPr>
                <a:t>=</a:t>
              </a:r>
              <a:r>
                <a:rPr lang="zh-CN" altLang="en-US" sz="2800" dirty="0">
                  <a:solidFill>
                    <a:schemeClr val="bg1"/>
                  </a:solidFill>
                  <a:latin typeface="微软雅黑" panose="020B0503020204020204" pitchFamily="34" charset="-122"/>
                  <a:ea typeface="微软雅黑" panose="020B0503020204020204" pitchFamily="34" charset="-122"/>
                </a:rPr>
                <a:t>增加</a:t>
              </a:r>
              <a:r>
                <a:rPr lang="zh-CN" altLang="en-US" sz="2800" dirty="0" smtClean="0">
                  <a:solidFill>
                    <a:schemeClr val="bg1"/>
                  </a:solidFill>
                  <a:latin typeface="微软雅黑" panose="020B0503020204020204" pitchFamily="34" charset="-122"/>
                  <a:ea typeface="微软雅黑" panose="020B0503020204020204" pitchFamily="34" charset="-122"/>
                </a:rPr>
                <a:t>资产</a:t>
              </a:r>
              <a:r>
                <a:rPr lang="en-US" altLang="zh-CN" sz="2800" dirty="0">
                  <a:solidFill>
                    <a:schemeClr val="bg1"/>
                  </a:solidFill>
                  <a:latin typeface="微软雅黑" panose="020B0503020204020204" pitchFamily="34" charset="-122"/>
                  <a:ea typeface="微软雅黑" panose="020B0503020204020204" pitchFamily="34" charset="-122"/>
                </a:rPr>
                <a:t>-</a:t>
              </a:r>
              <a:r>
                <a:rPr lang="zh-CN" altLang="en-US" sz="2800" dirty="0">
                  <a:solidFill>
                    <a:schemeClr val="bg1"/>
                  </a:solidFill>
                  <a:latin typeface="微软雅黑" panose="020B0503020204020204" pitchFamily="34" charset="-122"/>
                  <a:ea typeface="微软雅黑" panose="020B0503020204020204" pitchFamily="34" charset="-122"/>
                </a:rPr>
                <a:t>增加负债 </a:t>
              </a:r>
              <a:r>
                <a:rPr lang="en-US" altLang="zh-CN" sz="2800" dirty="0">
                  <a:solidFill>
                    <a:schemeClr val="bg1"/>
                  </a:solidFill>
                  <a:latin typeface="微软雅黑" panose="020B0503020204020204" pitchFamily="34" charset="-122"/>
                  <a:ea typeface="微软雅黑" panose="020B0503020204020204" pitchFamily="34" charset="-122"/>
                </a:rPr>
                <a:t>– </a:t>
              </a:r>
              <a:r>
                <a:rPr lang="zh-CN" altLang="en-US" sz="2800" dirty="0">
                  <a:solidFill>
                    <a:schemeClr val="bg1"/>
                  </a:solidFill>
                  <a:latin typeface="微软雅黑" panose="020B0503020204020204" pitchFamily="34" charset="-122"/>
                  <a:ea typeface="微软雅黑" panose="020B0503020204020204" pitchFamily="34" charset="-122"/>
                </a:rPr>
                <a:t>增加留存收益</a:t>
              </a:r>
              <a:endParaRPr lang="zh-CN" altLang="zh-CN" sz="2800" dirty="0">
                <a:solidFill>
                  <a:schemeClr val="bg1"/>
                </a:solidFill>
                <a:latin typeface="微软雅黑" panose="020B0503020204020204" pitchFamily="34" charset="-122"/>
                <a:ea typeface="微软雅黑" panose="020B0503020204020204" pitchFamily="34" charset="-122"/>
              </a:endParaRPr>
            </a:p>
          </p:txBody>
        </p:sp>
      </p:grpSp>
      <p:sp>
        <p:nvSpPr>
          <p:cNvPr id="14" name="Text Box 4"/>
          <p:cNvSpPr txBox="1">
            <a:spLocks noChangeArrowheads="1"/>
          </p:cNvSpPr>
          <p:nvPr/>
        </p:nvSpPr>
        <p:spPr bwMode="auto">
          <a:xfrm>
            <a:off x="3517615" y="140228"/>
            <a:ext cx="4523045" cy="615559"/>
          </a:xfrm>
          <a:prstGeom prst="rect">
            <a:avLst/>
          </a:prstGeom>
          <a:noFill/>
          <a:ln>
            <a:noFill/>
          </a:ln>
          <a:effec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auto" hangingPunct="1">
              <a:spcBef>
                <a:spcPts val="0"/>
              </a:spcBef>
              <a:spcAft>
                <a:spcPts val="0"/>
              </a:spcAft>
              <a:defRPr/>
            </a:pPr>
            <a:r>
              <a:rPr lang="en-US" altLang="zh-CN" sz="3200" dirty="0">
                <a:latin typeface="微软雅黑" panose="020B0503020204020204" pitchFamily="34" charset="-122"/>
                <a:ea typeface="微软雅黑" panose="020B0503020204020204" pitchFamily="34" charset="-122"/>
              </a:rPr>
              <a:t>4.  </a:t>
            </a:r>
            <a:r>
              <a:rPr lang="zh-CN" altLang="en-US" sz="3200" dirty="0">
                <a:latin typeface="微软雅黑" panose="020B0503020204020204" pitchFamily="34" charset="-122"/>
                <a:ea typeface="微软雅黑" panose="020B0503020204020204" pitchFamily="34" charset="-122"/>
              </a:rPr>
              <a:t>确定外部融资需要量</a:t>
            </a:r>
            <a:endParaRPr lang="zh-CN" altLang="zh-CN" sz="3200" dirty="0">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15" name="Line 7"/>
          <p:cNvSpPr>
            <a:spLocks noChangeShapeType="1"/>
          </p:cNvSpPr>
          <p:nvPr/>
        </p:nvSpPr>
        <p:spPr bwMode="auto">
          <a:xfrm>
            <a:off x="8609134" y="436881"/>
            <a:ext cx="3600000"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16" name="Line 7"/>
          <p:cNvSpPr>
            <a:spLocks noChangeShapeType="1"/>
          </p:cNvSpPr>
          <p:nvPr/>
        </p:nvSpPr>
        <p:spPr bwMode="auto">
          <a:xfrm>
            <a:off x="27305" y="437515"/>
            <a:ext cx="3600000" cy="635"/>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17" name="矩形 16"/>
          <p:cNvSpPr>
            <a:spLocks noChangeArrowheads="1"/>
          </p:cNvSpPr>
          <p:nvPr/>
        </p:nvSpPr>
        <p:spPr bwMode="auto">
          <a:xfrm>
            <a:off x="4231934" y="2805373"/>
            <a:ext cx="6177008" cy="662554"/>
          </a:xfrm>
          <a:prstGeom prst="rect">
            <a:avLst/>
          </a:prstGeom>
          <a:noFill/>
          <a:ln w="9525">
            <a:noFill/>
            <a:miter lim="800000"/>
          </a:ln>
        </p:spPr>
        <p:txBody>
          <a:bodyPr wrap="square">
            <a:spAutoFit/>
          </a:bodyPr>
          <a:lstStyle/>
          <a:p>
            <a:pPr eaLnBrk="0" hangingPunct="0">
              <a:lnSpc>
                <a:spcPct val="150000"/>
              </a:lnSpc>
            </a:pPr>
            <a:r>
              <a:rPr lang="zh-CN" altLang="zh-CN" sz="2800" b="1" dirty="0" smtClean="0">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2800" b="1" i="1" dirty="0" smtClean="0">
                <a:latin typeface="微软雅黑" panose="020B0503020204020204" pitchFamily="34" charset="-122"/>
                <a:ea typeface="微软雅黑" panose="020B0503020204020204" pitchFamily="34" charset="-122"/>
              </a:rPr>
              <a:t> A</a:t>
            </a:r>
            <a:r>
              <a:rPr lang="en-US" altLang="zh-CN" sz="2800" b="1" i="1" baseline="-25000" dirty="0" smtClean="0">
                <a:latin typeface="微软雅黑" panose="020B0503020204020204" pitchFamily="34" charset="-122"/>
                <a:ea typeface="微软雅黑" panose="020B0503020204020204" pitchFamily="34" charset="-122"/>
              </a:rPr>
              <a:t>0 </a:t>
            </a:r>
            <a:r>
              <a:rPr lang="en-US" altLang="zh-CN" sz="2800" b="1" dirty="0" smtClean="0">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2800" b="1" i="1" dirty="0" smtClean="0">
                <a:latin typeface="微软雅黑" panose="020B0503020204020204" pitchFamily="34" charset="-122"/>
                <a:ea typeface="微软雅黑" panose="020B0503020204020204" pitchFamily="34" charset="-122"/>
              </a:rPr>
              <a:t> S</a:t>
            </a:r>
            <a:r>
              <a:rPr lang="en-US" altLang="zh-CN" sz="2800" b="1" i="1" baseline="-25000" dirty="0" smtClean="0">
                <a:latin typeface="微软雅黑" panose="020B0503020204020204" pitchFamily="34" charset="-122"/>
                <a:ea typeface="微软雅黑" panose="020B0503020204020204" pitchFamily="34" charset="-122"/>
              </a:rPr>
              <a:t>R   </a:t>
            </a:r>
            <a:r>
              <a:rPr lang="en-US" altLang="zh-CN" sz="2800" b="1" dirty="0" smtClean="0">
                <a:latin typeface="微软雅黑" panose="020B0503020204020204" pitchFamily="34" charset="-122"/>
                <a:ea typeface="微软雅黑" panose="020B0503020204020204" pitchFamily="34" charset="-122"/>
              </a:rPr>
              <a:t>– </a:t>
            </a:r>
            <a:r>
              <a:rPr lang="en-US" altLang="zh-CN" sz="2800" b="1" i="1" dirty="0" smtClean="0">
                <a:latin typeface="微软雅黑" panose="020B0503020204020204" pitchFamily="34" charset="-122"/>
                <a:ea typeface="微软雅黑" panose="020B0503020204020204" pitchFamily="34" charset="-122"/>
              </a:rPr>
              <a:t>B</a:t>
            </a:r>
            <a:r>
              <a:rPr lang="en-US" altLang="zh-CN" sz="2800" b="1" i="1" baseline="-25000" dirty="0" smtClean="0">
                <a:latin typeface="微软雅黑" panose="020B0503020204020204" pitchFamily="34" charset="-122"/>
                <a:ea typeface="微软雅黑" panose="020B0503020204020204" pitchFamily="34" charset="-122"/>
              </a:rPr>
              <a:t>0 </a:t>
            </a:r>
            <a:r>
              <a:rPr lang="en-US" altLang="zh-CN" sz="2800" b="1" dirty="0">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2800" b="1" i="1" dirty="0">
                <a:latin typeface="微软雅黑" panose="020B0503020204020204" pitchFamily="34" charset="-122"/>
                <a:ea typeface="微软雅黑" panose="020B0503020204020204" pitchFamily="34" charset="-122"/>
              </a:rPr>
              <a:t> </a:t>
            </a:r>
            <a:r>
              <a:rPr lang="en-US" altLang="zh-CN" sz="2800" b="1" i="1" dirty="0" smtClean="0">
                <a:latin typeface="微软雅黑" panose="020B0503020204020204" pitchFamily="34" charset="-122"/>
                <a:ea typeface="微软雅黑" panose="020B0503020204020204" pitchFamily="34" charset="-122"/>
              </a:rPr>
              <a:t>S</a:t>
            </a:r>
            <a:r>
              <a:rPr lang="en-US" altLang="zh-CN" sz="2800" b="1" i="1" baseline="-25000" dirty="0" smtClean="0">
                <a:latin typeface="微软雅黑" panose="020B0503020204020204" pitchFamily="34" charset="-122"/>
                <a:ea typeface="微软雅黑" panose="020B0503020204020204" pitchFamily="34" charset="-122"/>
              </a:rPr>
              <a:t>R</a:t>
            </a:r>
            <a:r>
              <a:rPr lang="en-US" altLang="zh-CN" sz="2800" b="1" i="1" baseline="-25000" dirty="0">
                <a:latin typeface="微软雅黑" panose="020B0503020204020204" pitchFamily="34" charset="-122"/>
                <a:ea typeface="微软雅黑" panose="020B0503020204020204" pitchFamily="34" charset="-122"/>
              </a:rPr>
              <a:t> </a:t>
            </a:r>
            <a:r>
              <a:rPr lang="en-US" altLang="zh-CN" sz="2800" b="1" i="1" baseline="-25000" dirty="0" smtClean="0">
                <a:latin typeface="微软雅黑" panose="020B0503020204020204" pitchFamily="34" charset="-122"/>
                <a:ea typeface="微软雅黑" panose="020B0503020204020204" pitchFamily="34" charset="-122"/>
              </a:rPr>
              <a:t> </a:t>
            </a:r>
            <a:r>
              <a:rPr lang="en-US" altLang="zh-CN" sz="2800" b="1" dirty="0" smtClean="0">
                <a:latin typeface="微软雅黑" panose="020B0503020204020204" pitchFamily="34" charset="-122"/>
                <a:ea typeface="微软雅黑" panose="020B0503020204020204" pitchFamily="34" charset="-122"/>
              </a:rPr>
              <a:t>– </a:t>
            </a:r>
            <a:r>
              <a:rPr lang="en-US" altLang="zh-CN" sz="2800" b="1" i="1" dirty="0" smtClean="0">
                <a:latin typeface="微软雅黑" panose="020B0503020204020204" pitchFamily="34" charset="-122"/>
                <a:ea typeface="微软雅黑" panose="020B0503020204020204" pitchFamily="34" charset="-122"/>
              </a:rPr>
              <a:t>S</a:t>
            </a:r>
            <a:r>
              <a:rPr lang="en-US" altLang="zh-CN" sz="2800" b="1" baseline="-25000" dirty="0" smtClean="0">
                <a:latin typeface="微软雅黑" panose="020B0503020204020204" pitchFamily="34" charset="-122"/>
                <a:ea typeface="微软雅黑" panose="020B0503020204020204" pitchFamily="34" charset="-122"/>
              </a:rPr>
              <a:t>1</a:t>
            </a:r>
            <a:r>
              <a:rPr lang="zh-CN" altLang="zh-CN" sz="2800" b="1" dirty="0">
                <a:latin typeface="微软雅黑" panose="020B0503020204020204" pitchFamily="34" charset="-122"/>
                <a:ea typeface="微软雅黑" panose="020B0503020204020204" pitchFamily="34" charset="-122"/>
              </a:rPr>
              <a:t>×</a:t>
            </a:r>
            <a:r>
              <a:rPr lang="en-US" altLang="zh-CN" sz="2800" b="1" i="1" dirty="0">
                <a:latin typeface="微软雅黑" panose="020B0503020204020204" pitchFamily="34" charset="-122"/>
                <a:ea typeface="微软雅黑" panose="020B0503020204020204" pitchFamily="34" charset="-122"/>
              </a:rPr>
              <a:t>P</a:t>
            </a:r>
            <a:r>
              <a:rPr lang="en-US" altLang="zh-CN" sz="2800" b="1" baseline="-25000" dirty="0">
                <a:latin typeface="微软雅黑" panose="020B0503020204020204" pitchFamily="34" charset="-122"/>
                <a:ea typeface="微软雅黑" panose="020B0503020204020204" pitchFamily="34" charset="-122"/>
              </a:rPr>
              <a:t>1</a:t>
            </a:r>
            <a:r>
              <a:rPr lang="zh-CN" altLang="zh-CN" sz="2800" b="1" dirty="0">
                <a:latin typeface="微软雅黑" panose="020B0503020204020204" pitchFamily="34" charset="-122"/>
                <a:ea typeface="微软雅黑" panose="020B0503020204020204" pitchFamily="34" charset="-122"/>
              </a:rPr>
              <a:t>×</a:t>
            </a:r>
            <a:r>
              <a:rPr lang="en-US" altLang="zh-CN" sz="2800" b="1" i="1" dirty="0" smtClean="0">
                <a:latin typeface="微软雅黑" panose="020B0503020204020204" pitchFamily="34" charset="-122"/>
                <a:ea typeface="微软雅黑" panose="020B0503020204020204" pitchFamily="34" charset="-122"/>
              </a:rPr>
              <a:t>E</a:t>
            </a:r>
            <a:r>
              <a:rPr lang="en-US" altLang="zh-CN" sz="2800" b="1" baseline="-25000" dirty="0" smtClean="0">
                <a:latin typeface="微软雅黑" panose="020B0503020204020204" pitchFamily="34" charset="-122"/>
                <a:ea typeface="微软雅黑" panose="020B0503020204020204" pitchFamily="34" charset="-122"/>
              </a:rPr>
              <a:t>1</a:t>
            </a:r>
            <a:r>
              <a:rPr lang="en-US" altLang="zh-CN" sz="2800" b="1" dirty="0" smtClean="0">
                <a:latin typeface="微软雅黑" panose="020B0503020204020204" pitchFamily="34" charset="-122"/>
                <a:ea typeface="微软雅黑" panose="020B0503020204020204" pitchFamily="34" charset="-122"/>
              </a:rPr>
              <a:t>    </a:t>
            </a:r>
            <a:r>
              <a:rPr lang="en-US" altLang="zh-CN" sz="2800" b="1" i="1" baseline="-25000" dirty="0" smtClean="0">
                <a:latin typeface="微软雅黑" panose="020B0503020204020204" pitchFamily="34" charset="-122"/>
                <a:ea typeface="微软雅黑" panose="020B0503020204020204" pitchFamily="34" charset="-122"/>
              </a:rPr>
              <a:t> </a:t>
            </a:r>
            <a:r>
              <a:rPr lang="zh-CN" altLang="zh-CN" sz="2800" b="1" dirty="0" smtClean="0">
                <a:latin typeface="微软雅黑" panose="020B0503020204020204" pitchFamily="34" charset="-122"/>
                <a:ea typeface="微软雅黑" panose="020B0503020204020204" pitchFamily="34" charset="-122"/>
                <a:cs typeface="Times New Roman" panose="02020603050405020304" pitchFamily="18" charset="0"/>
              </a:rPr>
              <a:t> </a:t>
            </a:r>
            <a:endParaRPr lang="en-US" altLang="zh-CN" sz="28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 name="矩形 1"/>
          <p:cNvSpPr/>
          <p:nvPr/>
        </p:nvSpPr>
        <p:spPr>
          <a:xfrm>
            <a:off x="1107809" y="4443801"/>
            <a:ext cx="9961381" cy="461665"/>
          </a:xfrm>
          <a:prstGeom prst="rect">
            <a:avLst/>
          </a:prstGeom>
        </p:spPr>
        <p:txBody>
          <a:bodyPr wrap="none">
            <a:spAutoFit/>
          </a:bodyPr>
          <a:lstStyle/>
          <a:p>
            <a:pPr lvl="0" indent="254000">
              <a:lnSpc>
                <a:spcPct val="120000"/>
              </a:lnSpc>
            </a:pPr>
            <a:r>
              <a:rPr lang="en-US" altLang="zh-CN" sz="2000" dirty="0" smtClean="0">
                <a:latin typeface="微软雅黑" panose="020B0503020204020204" pitchFamily="34" charset="-122"/>
                <a:ea typeface="微软雅黑" panose="020B0503020204020204" pitchFamily="34" charset="-122"/>
                <a:cs typeface="方正书宋简体" charset="0"/>
              </a:rPr>
              <a:t>=</a:t>
            </a:r>
            <a:r>
              <a:rPr lang="zh-CN" altLang="en-US" sz="2000" dirty="0" smtClean="0">
                <a:latin typeface="微软雅黑" panose="020B0503020204020204" pitchFamily="34" charset="-122"/>
                <a:ea typeface="微软雅黑" panose="020B0503020204020204" pitchFamily="34" charset="-122"/>
                <a:cs typeface="方正书宋简体" charset="0"/>
              </a:rPr>
              <a:t>（</a:t>
            </a:r>
            <a:r>
              <a:rPr lang="en-US" altLang="zh-CN" sz="2000" dirty="0" smtClean="0">
                <a:latin typeface="微软雅黑" panose="020B0503020204020204" pitchFamily="34" charset="-122"/>
                <a:ea typeface="微软雅黑" panose="020B0503020204020204" pitchFamily="34" charset="-122"/>
                <a:cs typeface="方正书宋简体" charset="0"/>
              </a:rPr>
              <a:t>200+1800+3200</a:t>
            </a:r>
            <a:r>
              <a:rPr lang="zh-CN" altLang="en-US" sz="2000" dirty="0" smtClean="0">
                <a:latin typeface="微软雅黑" panose="020B0503020204020204" pitchFamily="34" charset="-122"/>
                <a:ea typeface="微软雅黑" panose="020B0503020204020204" pitchFamily="34" charset="-122"/>
                <a:cs typeface="方正书宋简体" charset="0"/>
              </a:rPr>
              <a:t>）</a:t>
            </a:r>
            <a:r>
              <a:rPr lang="en-US" altLang="zh-CN" sz="2000" dirty="0" smtClean="0">
                <a:latin typeface="微软雅黑" panose="020B0503020204020204" pitchFamily="34" charset="-122"/>
                <a:ea typeface="微软雅黑" panose="020B0503020204020204" pitchFamily="34" charset="-122"/>
                <a:cs typeface="方正书宋简体" charset="0"/>
              </a:rPr>
              <a:t>×10% – </a:t>
            </a:r>
            <a:r>
              <a:rPr lang="zh-CN" altLang="en-US" sz="2000" dirty="0" smtClean="0">
                <a:latin typeface="微软雅黑" panose="020B0503020204020204" pitchFamily="34" charset="-122"/>
                <a:ea typeface="微软雅黑" panose="020B0503020204020204" pitchFamily="34" charset="-122"/>
                <a:cs typeface="方正书宋简体" charset="0"/>
              </a:rPr>
              <a:t>（</a:t>
            </a:r>
            <a:r>
              <a:rPr lang="en-US" altLang="zh-CN" sz="2000" dirty="0" smtClean="0">
                <a:latin typeface="微软雅黑" panose="020B0503020204020204" pitchFamily="34" charset="-122"/>
                <a:ea typeface="微软雅黑" panose="020B0503020204020204" pitchFamily="34" charset="-122"/>
                <a:cs typeface="方正书宋简体" charset="0"/>
              </a:rPr>
              <a:t>2200+940</a:t>
            </a:r>
            <a:r>
              <a:rPr lang="zh-CN" altLang="en-US" sz="2000" dirty="0" smtClean="0">
                <a:latin typeface="微软雅黑" panose="020B0503020204020204" pitchFamily="34" charset="-122"/>
                <a:ea typeface="微软雅黑" panose="020B0503020204020204" pitchFamily="34" charset="-122"/>
                <a:cs typeface="方正书宋简体" charset="0"/>
              </a:rPr>
              <a:t>）</a:t>
            </a:r>
            <a:r>
              <a:rPr lang="en-US" altLang="zh-CN" sz="2000" dirty="0" smtClean="0">
                <a:latin typeface="微软雅黑" panose="020B0503020204020204" pitchFamily="34" charset="-122"/>
                <a:ea typeface="微软雅黑" panose="020B0503020204020204" pitchFamily="34" charset="-122"/>
                <a:cs typeface="方正书宋简体" charset="0"/>
              </a:rPr>
              <a:t>×10%- </a:t>
            </a:r>
            <a:r>
              <a:rPr lang="zh-CN" altLang="zh-CN" sz="2000" dirty="0" smtClean="0">
                <a:latin typeface="微软雅黑" panose="020B0503020204020204" pitchFamily="34" charset="-122"/>
                <a:ea typeface="微软雅黑" panose="020B0503020204020204" pitchFamily="34" charset="-122"/>
                <a:cs typeface="方正书宋简体" charset="0"/>
              </a:rPr>
              <a:t>22 </a:t>
            </a:r>
            <a:r>
              <a:rPr lang="zh-CN" altLang="zh-CN" sz="2000" dirty="0">
                <a:latin typeface="微软雅黑" panose="020B0503020204020204" pitchFamily="34" charset="-122"/>
                <a:ea typeface="微软雅黑" panose="020B0503020204020204" pitchFamily="34" charset="-122"/>
                <a:cs typeface="方正书宋简体" charset="0"/>
              </a:rPr>
              <a:t>000×2.5%×</a:t>
            </a:r>
            <a:r>
              <a:rPr lang="zh-CN" altLang="en-US" sz="2000" dirty="0">
                <a:latin typeface="微软雅黑" panose="020B0503020204020204" pitchFamily="34" charset="-122"/>
                <a:ea typeface="微软雅黑" panose="020B0503020204020204" pitchFamily="34" charset="-122"/>
                <a:cs typeface="方正书宋简体" charset="0"/>
              </a:rPr>
              <a:t>（</a:t>
            </a:r>
            <a:r>
              <a:rPr lang="zh-CN" altLang="zh-CN" sz="2000" dirty="0">
                <a:latin typeface="微软雅黑" panose="020B0503020204020204" pitchFamily="34" charset="-122"/>
                <a:ea typeface="微软雅黑" panose="020B0503020204020204" pitchFamily="34" charset="-122"/>
                <a:cs typeface="方正书宋简体" charset="0"/>
              </a:rPr>
              <a:t>1-80%</a:t>
            </a:r>
            <a:r>
              <a:rPr lang="zh-CN" altLang="en-US" sz="2000" dirty="0">
                <a:latin typeface="微软雅黑" panose="020B0503020204020204" pitchFamily="34" charset="-122"/>
                <a:ea typeface="微软雅黑" panose="020B0503020204020204" pitchFamily="34" charset="-122"/>
                <a:cs typeface="方正书宋简体" charset="0"/>
              </a:rPr>
              <a:t>）</a:t>
            </a:r>
            <a:endParaRPr lang="en-US" altLang="zh-CN" sz="2000" dirty="0">
              <a:latin typeface="微软雅黑" panose="020B0503020204020204" pitchFamily="34" charset="-122"/>
              <a:ea typeface="微软雅黑" panose="020B0503020204020204" pitchFamily="34" charset="-122"/>
              <a:cs typeface="方正书宋简体" charset="0"/>
            </a:endParaRPr>
          </a:p>
        </p:txBody>
      </p:sp>
      <p:sp>
        <p:nvSpPr>
          <p:cNvPr id="18" name="矩形 17"/>
          <p:cNvSpPr/>
          <p:nvPr/>
        </p:nvSpPr>
        <p:spPr>
          <a:xfrm>
            <a:off x="1127577" y="4951870"/>
            <a:ext cx="2613216" cy="430374"/>
          </a:xfrm>
          <a:prstGeom prst="rect">
            <a:avLst/>
          </a:prstGeom>
        </p:spPr>
        <p:txBody>
          <a:bodyPr wrap="none">
            <a:spAutoFit/>
          </a:bodyPr>
          <a:lstStyle/>
          <a:p>
            <a:pPr lvl="0" indent="254000">
              <a:lnSpc>
                <a:spcPct val="120000"/>
              </a:lnSpc>
            </a:pPr>
            <a:r>
              <a:rPr lang="en-US" altLang="zh-CN" sz="2000" dirty="0">
                <a:latin typeface="微软雅黑" panose="020B0503020204020204" pitchFamily="34" charset="-122"/>
                <a:ea typeface="微软雅黑" panose="020B0503020204020204" pitchFamily="34" charset="-122"/>
                <a:cs typeface="方正书宋简体" charset="0"/>
              </a:rPr>
              <a:t>=420 – 314 - 110 </a:t>
            </a:r>
            <a:endParaRPr lang="en-US" altLang="zh-CN" sz="2000" dirty="0">
              <a:latin typeface="微软雅黑" panose="020B0503020204020204" pitchFamily="34" charset="-122"/>
              <a:ea typeface="微软雅黑" panose="020B0503020204020204" pitchFamily="34" charset="-122"/>
              <a:cs typeface="方正书宋简体" charset="0"/>
            </a:endParaRPr>
          </a:p>
        </p:txBody>
      </p:sp>
      <p:sp>
        <p:nvSpPr>
          <p:cNvPr id="19" name="矩形 18"/>
          <p:cNvSpPr/>
          <p:nvPr/>
        </p:nvSpPr>
        <p:spPr>
          <a:xfrm>
            <a:off x="1132060" y="5400104"/>
            <a:ext cx="631904" cy="430374"/>
          </a:xfrm>
          <a:prstGeom prst="rect">
            <a:avLst/>
          </a:prstGeom>
        </p:spPr>
        <p:txBody>
          <a:bodyPr wrap="none">
            <a:spAutoFit/>
          </a:bodyPr>
          <a:lstStyle/>
          <a:p>
            <a:pPr lvl="0" indent="254000">
              <a:lnSpc>
                <a:spcPct val="120000"/>
              </a:lnSpc>
            </a:pPr>
            <a:r>
              <a:rPr lang="en-US" altLang="zh-CN" sz="2000" dirty="0" smtClean="0">
                <a:latin typeface="微软雅黑" panose="020B0503020204020204" pitchFamily="34" charset="-122"/>
                <a:ea typeface="微软雅黑" panose="020B0503020204020204" pitchFamily="34" charset="-122"/>
                <a:cs typeface="方正书宋简体" charset="0"/>
              </a:rPr>
              <a:t>=</a:t>
            </a:r>
            <a:endParaRPr lang="en-US" altLang="zh-CN" sz="2000" dirty="0">
              <a:latin typeface="微软雅黑" panose="020B0503020204020204" pitchFamily="34" charset="-122"/>
              <a:ea typeface="微软雅黑" panose="020B0503020204020204" pitchFamily="34" charset="-122"/>
              <a:cs typeface="方正书宋简体"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slide(fromBottom)">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slide(fromBottom)">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0-#ppt_w/2"/>
                                          </p:val>
                                        </p:tav>
                                        <p:tav tm="100000">
                                          <p:val>
                                            <p:strVal val="#ppt_x"/>
                                          </p:val>
                                        </p:tav>
                                      </p:tavLst>
                                    </p:anim>
                                    <p:anim calcmode="lin" valueType="num">
                                      <p:cBhvr additive="base">
                                        <p:cTn id="18"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1000"/>
                                        <p:tgtEl>
                                          <p:spTgt spid="14"/>
                                        </p:tgtEl>
                                      </p:cBhvr>
                                    </p:animEffect>
                                    <p:anim calcmode="lin" valueType="num">
                                      <p:cBhvr>
                                        <p:cTn id="24" dur="1000" fill="hold"/>
                                        <p:tgtEl>
                                          <p:spTgt spid="14"/>
                                        </p:tgtEl>
                                        <p:attrNameLst>
                                          <p:attrName>ppt_x</p:attrName>
                                        </p:attrNameLst>
                                      </p:cBhvr>
                                      <p:tavLst>
                                        <p:tav tm="0">
                                          <p:val>
                                            <p:strVal val="#ppt_x"/>
                                          </p:val>
                                        </p:tav>
                                        <p:tav tm="100000">
                                          <p:val>
                                            <p:strVal val="#ppt_x"/>
                                          </p:val>
                                        </p:tav>
                                      </p:tavLst>
                                    </p:anim>
                                    <p:anim calcmode="lin" valueType="num">
                                      <p:cBhvr>
                                        <p:cTn id="2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nodeType="clickEffect">
                                  <p:stCondLst>
                                    <p:cond delay="0"/>
                                  </p:stCondLst>
                                  <p:childTnLst>
                                    <p:set>
                                      <p:cBhvr>
                                        <p:cTn id="29" dur="1" fill="hold">
                                          <p:stCondLst>
                                            <p:cond delay="0"/>
                                          </p:stCondLst>
                                        </p:cTn>
                                        <p:tgtEl>
                                          <p:spTgt spid="15"/>
                                        </p:tgtEl>
                                        <p:attrNameLst>
                                          <p:attrName>style.visibility</p:attrName>
                                        </p:attrNameLst>
                                      </p:cBhvr>
                                      <p:to>
                                        <p:strVal val="visible"/>
                                      </p:to>
                                    </p:set>
                                    <p:anim calcmode="lin" valueType="num">
                                      <p:cBhvr additive="base">
                                        <p:cTn id="30" dur="500" fill="hold"/>
                                        <p:tgtEl>
                                          <p:spTgt spid="15"/>
                                        </p:tgtEl>
                                        <p:attrNameLst>
                                          <p:attrName>ppt_x</p:attrName>
                                        </p:attrNameLst>
                                      </p:cBhvr>
                                      <p:tavLst>
                                        <p:tav tm="0">
                                          <p:val>
                                            <p:strVal val="0-#ppt_w/2"/>
                                          </p:val>
                                        </p:tav>
                                        <p:tav tm="100000">
                                          <p:val>
                                            <p:strVal val="#ppt_x"/>
                                          </p:val>
                                        </p:tav>
                                      </p:tavLst>
                                    </p:anim>
                                    <p:anim calcmode="lin" valueType="num">
                                      <p:cBhvr additive="base">
                                        <p:cTn id="31" dur="500" fill="hold"/>
                                        <p:tgtEl>
                                          <p:spTgt spid="15"/>
                                        </p:tgtEl>
                                        <p:attrNameLst>
                                          <p:attrName>ppt_y</p:attrName>
                                        </p:attrNameLst>
                                      </p:cBhvr>
                                      <p:tavLst>
                                        <p:tav tm="0">
                                          <p:val>
                                            <p:strVal val="#ppt_y"/>
                                          </p:val>
                                        </p:tav>
                                        <p:tav tm="100000">
                                          <p:val>
                                            <p:strVal val="#ppt_y"/>
                                          </p:val>
                                        </p:tav>
                                      </p:tavLst>
                                    </p:anim>
                                  </p:childTnLst>
                                </p:cTn>
                              </p:par>
                              <p:par>
                                <p:cTn id="32" presetID="34" presetClass="entr" presetSubtype="0"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anim from="(-#ppt_w/2)" to="(#ppt_x)" calcmode="lin" valueType="num">
                                      <p:cBhvr>
                                        <p:cTn id="34" dur="600" fill="hold">
                                          <p:stCondLst>
                                            <p:cond delay="0"/>
                                          </p:stCondLst>
                                        </p:cTn>
                                        <p:tgtEl>
                                          <p:spTgt spid="17"/>
                                        </p:tgtEl>
                                        <p:attrNameLst>
                                          <p:attrName>ppt_x</p:attrName>
                                        </p:attrNameLst>
                                      </p:cBhvr>
                                    </p:anim>
                                    <p:anim from="0" to="-1.0" calcmode="lin" valueType="num">
                                      <p:cBhvr>
                                        <p:cTn id="35" dur="200" decel="50000" autoRev="1" fill="hold">
                                          <p:stCondLst>
                                            <p:cond delay="600"/>
                                          </p:stCondLst>
                                        </p:cTn>
                                        <p:tgtEl>
                                          <p:spTgt spid="17"/>
                                        </p:tgtEl>
                                        <p:attrNameLst>
                                          <p:attrName>xshear</p:attrName>
                                        </p:attrNameLst>
                                      </p:cBhvr>
                                    </p:anim>
                                    <p:animScale>
                                      <p:cBhvr>
                                        <p:cTn id="36" dur="200" decel="100000" autoRev="1" fill="hold">
                                          <p:stCondLst>
                                            <p:cond delay="600"/>
                                          </p:stCondLst>
                                        </p:cTn>
                                        <p:tgtEl>
                                          <p:spTgt spid="17"/>
                                        </p:tgtEl>
                                      </p:cBhvr>
                                      <p:from x="100000" y="100000"/>
                                      <p:to x="80000" y="100000"/>
                                    </p:animScale>
                                    <p:anim by="(#ppt_h/3+#ppt_w*0.1)" calcmode="lin" valueType="num">
                                      <p:cBhvr additive="sum">
                                        <p:cTn id="37" dur="200" decel="100000" autoRev="1" fill="hold">
                                          <p:stCondLst>
                                            <p:cond delay="600"/>
                                          </p:stCondLst>
                                        </p:cTn>
                                        <p:tgtEl>
                                          <p:spTgt spid="17"/>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autoUpdateAnimBg="0"/>
      <p:bldP spid="14" grpId="0" bldLvl="0" animBg="1"/>
      <p:bldP spid="1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2276475"/>
            <a:ext cx="12192000" cy="2549525"/>
          </a:xfrm>
          <a:prstGeom prst="rect">
            <a:avLst/>
          </a:prstGeom>
          <a:solidFill>
            <a:srgbClr val="32C8C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chemeClr val="tx2"/>
                </a:solidFill>
              </a:rPr>
              <a:t> </a:t>
            </a:r>
            <a:endParaRPr lang="zh-CN" altLang="en-US" dirty="0">
              <a:solidFill>
                <a:schemeClr val="tx2"/>
              </a:solidFill>
            </a:endParaRPr>
          </a:p>
        </p:txBody>
      </p:sp>
      <p:cxnSp>
        <p:nvCxnSpPr>
          <p:cNvPr id="6" name="直接连接符 5"/>
          <p:cNvCxnSpPr/>
          <p:nvPr/>
        </p:nvCxnSpPr>
        <p:spPr>
          <a:xfrm>
            <a:off x="-88900" y="4914900"/>
            <a:ext cx="12509500" cy="0"/>
          </a:xfrm>
          <a:prstGeom prst="line">
            <a:avLst/>
          </a:prstGeom>
          <a:ln w="22225">
            <a:solidFill>
              <a:srgbClr val="32C8CF"/>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88900" y="2197100"/>
            <a:ext cx="12509500" cy="0"/>
          </a:xfrm>
          <a:prstGeom prst="line">
            <a:avLst/>
          </a:prstGeom>
          <a:ln w="22225">
            <a:solidFill>
              <a:srgbClr val="32C8CF"/>
            </a:solidFill>
          </a:ln>
        </p:spPr>
        <p:style>
          <a:lnRef idx="1">
            <a:schemeClr val="accent1"/>
          </a:lnRef>
          <a:fillRef idx="0">
            <a:schemeClr val="accent1"/>
          </a:fillRef>
          <a:effectRef idx="0">
            <a:schemeClr val="accent1"/>
          </a:effectRef>
          <a:fontRef idx="minor">
            <a:schemeClr val="tx1"/>
          </a:fontRef>
        </p:style>
      </p:cxnSp>
      <p:pic>
        <p:nvPicPr>
          <p:cNvPr id="8" name="图片 7"/>
          <p:cNvPicPr>
            <a:picLocks noChangeAspect="1"/>
          </p:cNvPicPr>
          <p:nvPr/>
        </p:nvPicPr>
        <p:blipFill>
          <a:blip r:embed="rId1" cstate="print"/>
          <a:srcRect/>
          <a:stretch>
            <a:fillRect/>
          </a:stretch>
        </p:blipFill>
        <p:spPr bwMode="auto">
          <a:xfrm>
            <a:off x="288192" y="2714808"/>
            <a:ext cx="1244600" cy="1672858"/>
          </a:xfrm>
          <a:prstGeom prst="rect">
            <a:avLst/>
          </a:prstGeom>
          <a:noFill/>
          <a:ln w="9525">
            <a:noFill/>
            <a:miter lim="800000"/>
            <a:headEnd/>
            <a:tailEnd/>
          </a:ln>
        </p:spPr>
      </p:pic>
      <p:cxnSp>
        <p:nvCxnSpPr>
          <p:cNvPr id="9" name="直接连接符 8"/>
          <p:cNvCxnSpPr/>
          <p:nvPr/>
        </p:nvCxnSpPr>
        <p:spPr>
          <a:xfrm>
            <a:off x="4114800" y="2774950"/>
            <a:ext cx="0" cy="1390650"/>
          </a:xfrm>
          <a:prstGeom prst="line">
            <a:avLst/>
          </a:prstGeom>
          <a:ln>
            <a:gradFill>
              <a:gsLst>
                <a:gs pos="0">
                  <a:srgbClr val="32C8CF">
                    <a:alpha val="67000"/>
                  </a:srgbClr>
                </a:gs>
                <a:gs pos="55000">
                  <a:schemeClr val="bg1"/>
                </a:gs>
                <a:gs pos="100000">
                  <a:srgbClr val="32C8CF">
                    <a:alpha val="71000"/>
                  </a:srgbClr>
                </a:gs>
              </a:gsLst>
              <a:lin ang="5400000" scaled="0"/>
            </a:gradFill>
          </a:ln>
        </p:spPr>
        <p:style>
          <a:lnRef idx="1">
            <a:schemeClr val="accent1"/>
          </a:lnRef>
          <a:fillRef idx="0">
            <a:schemeClr val="accent1"/>
          </a:fillRef>
          <a:effectRef idx="0">
            <a:schemeClr val="accent1"/>
          </a:effectRef>
          <a:fontRef idx="minor">
            <a:schemeClr val="tx1"/>
          </a:fontRef>
        </p:style>
      </p:cxnSp>
      <p:sp>
        <p:nvSpPr>
          <p:cNvPr id="10" name="Title 2"/>
          <p:cNvSpPr txBox="1"/>
          <p:nvPr/>
        </p:nvSpPr>
        <p:spPr bwMode="auto">
          <a:xfrm>
            <a:off x="1802423" y="2798099"/>
            <a:ext cx="10313377" cy="1183050"/>
          </a:xfrm>
          <a:prstGeom prst="rect">
            <a:avLst/>
          </a:prstGeom>
          <a:noFill/>
          <a:ln w="9525">
            <a:noFill/>
            <a:miter lim="800000"/>
          </a:ln>
        </p:spPr>
        <p:txBody>
          <a:bodyPr lIns="36000" rIns="36000" anchor="b"/>
          <a:lstStyle/>
          <a:p>
            <a:pPr marL="742950" indent="-742950">
              <a:lnSpc>
                <a:spcPct val="150000"/>
              </a:lnSpc>
            </a:pPr>
            <a:endParaRPr lang="en-US" altLang="zh-CN" sz="4000" dirty="0">
              <a:latin typeface="方正尚酷简体"/>
              <a:ea typeface="方正尚酷简体"/>
              <a:cs typeface="方正尚酷简体"/>
            </a:endParaRPr>
          </a:p>
          <a:p>
            <a:pPr marL="742950" indent="-742950">
              <a:lnSpc>
                <a:spcPct val="150000"/>
              </a:lnSpc>
            </a:pPr>
            <a:endParaRPr lang="en-US" altLang="zh-CN" sz="4000" dirty="0">
              <a:latin typeface="方正尚酷简体"/>
              <a:ea typeface="方正尚酷简体"/>
              <a:cs typeface="方正尚酷简体"/>
            </a:endParaRPr>
          </a:p>
          <a:p>
            <a:pPr marL="742950" indent="-742950" algn="just">
              <a:lnSpc>
                <a:spcPct val="150000"/>
              </a:lnSpc>
            </a:pPr>
            <a:r>
              <a:rPr lang="zh-CN" altLang="en-US" sz="4000" b="1" dirty="0">
                <a:latin typeface="华文隶书" panose="02010800040101010101" pitchFamily="2" charset="-122"/>
                <a:ea typeface="华文隶书" panose="02010800040101010101" pitchFamily="2" charset="-122"/>
              </a:rPr>
              <a:t>二</a:t>
            </a:r>
            <a:r>
              <a:rPr lang="zh-CN" altLang="en-US" sz="4000" b="1" dirty="0" smtClean="0">
                <a:latin typeface="华文隶书" panose="02010800040101010101" pitchFamily="2" charset="-122"/>
                <a:ea typeface="华文隶书" panose="02010800040101010101" pitchFamily="2" charset="-122"/>
              </a:rPr>
              <a:t>、使用</a:t>
            </a:r>
            <a:r>
              <a:rPr lang="zh-CN" altLang="en-US" sz="4000" b="1" dirty="0">
                <a:latin typeface="华文隶书" panose="02010800040101010101" pitchFamily="2" charset="-122"/>
                <a:ea typeface="华文隶书" panose="02010800040101010101" pitchFamily="2" charset="-122"/>
                <a:sym typeface="微软雅黑" panose="020B0503020204020204" pitchFamily="34" charset="-122"/>
              </a:rPr>
              <a:t>资金习性预测法</a:t>
            </a:r>
            <a:r>
              <a:rPr lang="zh-CN" altLang="en-US" sz="4000" b="1" dirty="0" smtClean="0">
                <a:latin typeface="华文隶书" panose="02010800040101010101" pitchFamily="2" charset="-122"/>
                <a:ea typeface="华文隶书" panose="02010800040101010101" pitchFamily="2" charset="-122"/>
                <a:sym typeface="黑体" panose="02010609060101010101" pitchFamily="49" charset="-122"/>
              </a:rPr>
              <a:t>预测资金</a:t>
            </a:r>
            <a:r>
              <a:rPr lang="zh-CN" altLang="en-US" sz="4000" b="1" dirty="0">
                <a:latin typeface="华文隶书" panose="02010800040101010101" pitchFamily="2" charset="-122"/>
                <a:ea typeface="华文隶书" panose="02010800040101010101" pitchFamily="2" charset="-122"/>
                <a:sym typeface="黑体" panose="02010609060101010101" pitchFamily="49" charset="-122"/>
              </a:rPr>
              <a:t>需要量</a:t>
            </a:r>
            <a:endParaRPr lang="zh-CN" altLang="en-US" sz="4000" b="1" dirty="0">
              <a:latin typeface="华文隶书" panose="02010800040101010101" pitchFamily="2" charset="-122"/>
              <a:ea typeface="华文隶书" panose="02010800040101010101" pitchFamily="2" charset="-122"/>
            </a:endParaRPr>
          </a:p>
        </p:txBody>
      </p:sp>
      <p:sp>
        <p:nvSpPr>
          <p:cNvPr id="11" name="灯片编号占位符 2"/>
          <p:cNvSpPr>
            <a:spLocks noGrp="1"/>
          </p:cNvSpPr>
          <p:nvPr>
            <p:ph type="sldNum" sz="quarter" idx="12"/>
          </p:nvPr>
        </p:nvSpPr>
        <p:spPr>
          <a:xfrm>
            <a:off x="11323638" y="6240463"/>
            <a:ext cx="495300" cy="354012"/>
          </a:xfrm>
        </p:spPr>
        <p:txBody>
          <a:bodyPr/>
          <a:lstStyle/>
          <a:p>
            <a:pPr>
              <a:defRPr/>
            </a:pPr>
            <a:fld id="{EBAA0B0A-6C67-430D-843B-589DA2079AA5}" type="slidenum">
              <a:rPr lang="en-US"/>
            </a:fld>
            <a:endParaRPr lang="en-US" dirty="0"/>
          </a:p>
        </p:txBody>
      </p:sp>
      <p:sp>
        <p:nvSpPr>
          <p:cNvPr id="12" name="TextBox 11"/>
          <p:cNvSpPr txBox="1"/>
          <p:nvPr/>
        </p:nvSpPr>
        <p:spPr>
          <a:xfrm>
            <a:off x="4346294" y="1132255"/>
            <a:ext cx="2630488" cy="846386"/>
          </a:xfrm>
          <a:prstGeom prst="rect">
            <a:avLst/>
          </a:prstGeom>
          <a:noFill/>
          <a:ln>
            <a:solidFill>
              <a:schemeClr val="accent1"/>
            </a:solidFill>
          </a:ln>
        </p:spPr>
        <p:txBody>
          <a:bodyPr lIns="0" tIns="0" rIns="0" bIns="0">
            <a:spAutoFit/>
          </a:bodyPr>
          <a:lstStyle>
            <a:defPPr>
              <a:defRPr lang="zh-CN"/>
            </a:defPPr>
            <a:lvl1pPr algn="ctr">
              <a:defRPr sz="1400" b="1">
                <a:solidFill>
                  <a:schemeClr val="bg1"/>
                </a:solidFill>
                <a:latin typeface="微软雅黑" panose="020B0503020204020204" pitchFamily="34" charset="-122"/>
                <a:ea typeface="微软雅黑" panose="020B0503020204020204" pitchFamily="34" charset="-122"/>
              </a:defRPr>
            </a:lvl1pPr>
          </a:lstStyle>
          <a:p>
            <a:pPr marL="742950" indent="-742950" algn="l">
              <a:lnSpc>
                <a:spcPct val="150000"/>
              </a:lnSpc>
              <a:defRPr/>
            </a:pPr>
            <a:r>
              <a:rPr lang="zh-CN" altLang="en-US" sz="4000" dirty="0">
                <a:solidFill>
                  <a:schemeClr val="tx1"/>
                </a:solidFill>
                <a:latin typeface="华文隶书" panose="02010800040101010101" pitchFamily="2" charset="-122"/>
                <a:ea typeface="华文隶书" panose="02010800040101010101" pitchFamily="2" charset="-122"/>
              </a:rPr>
              <a:t>任务实训</a:t>
            </a:r>
            <a:endParaRPr lang="zh-CN" altLang="en-US" sz="4000" dirty="0">
              <a:solidFill>
                <a:schemeClr val="tx1"/>
              </a:solidFill>
              <a:latin typeface="华文隶书" panose="02010800040101010101" pitchFamily="2" charset="-122"/>
              <a:ea typeface="华文隶书" panose="02010800040101010101" pitchFamily="2"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ctrTitle"/>
          </p:nvPr>
        </p:nvSpPr>
        <p:spPr>
          <a:xfrm>
            <a:off x="605367" y="854075"/>
            <a:ext cx="10932584" cy="800100"/>
          </a:xfrm>
        </p:spPr>
        <p:txBody>
          <a:bodyPr/>
          <a:lstStyle/>
          <a:p>
            <a:pPr algn="l" eaLnBrk="1" hangingPunct="1"/>
            <a:r>
              <a:rPr lang="zh-CN" altLang="en-US" sz="3600" b="1" dirty="0" smtClean="0">
                <a:solidFill>
                  <a:srgbClr val="FF0000"/>
                </a:solidFill>
                <a:sym typeface="微软雅黑" panose="020B0503020204020204" pitchFamily="34" charset="-122"/>
              </a:rPr>
              <a:t>方法二：资金习性预测法</a:t>
            </a:r>
            <a:endParaRPr lang="zh-CN" altLang="en-US" sz="3600" b="1" dirty="0" smtClean="0">
              <a:solidFill>
                <a:srgbClr val="FF0000"/>
              </a:solidFill>
              <a:sym typeface="微软雅黑" panose="020B0503020204020204" pitchFamily="34" charset="-122"/>
            </a:endParaRPr>
          </a:p>
        </p:txBody>
      </p:sp>
      <p:sp>
        <p:nvSpPr>
          <p:cNvPr id="56323" name="Rectangle 2"/>
          <p:cNvSpPr>
            <a:spLocks noChangeArrowheads="1"/>
          </p:cNvSpPr>
          <p:nvPr/>
        </p:nvSpPr>
        <p:spPr bwMode="auto">
          <a:xfrm>
            <a:off x="1" y="-181491"/>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buFont typeface="Arial" panose="020B0604020202020204" pitchFamily="34" charset="0"/>
              <a:buNone/>
            </a:pPr>
            <a:endParaRPr lang="zh-CN" altLang="en-US">
              <a:solidFill>
                <a:srgbClr val="000000"/>
              </a:solidFill>
              <a:sym typeface="Arial" panose="020B0604020202020204" pitchFamily="34" charset="0"/>
            </a:endParaRPr>
          </a:p>
        </p:txBody>
      </p:sp>
      <p:sp>
        <p:nvSpPr>
          <p:cNvPr id="56324" name="Rectangle 4"/>
          <p:cNvSpPr>
            <a:spLocks noChangeArrowheads="1"/>
          </p:cNvSpPr>
          <p:nvPr/>
        </p:nvSpPr>
        <p:spPr bwMode="auto">
          <a:xfrm>
            <a:off x="1" y="-181491"/>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buFont typeface="Arial" panose="020B0604020202020204" pitchFamily="34" charset="0"/>
              <a:buNone/>
            </a:pPr>
            <a:endParaRPr lang="zh-CN" altLang="en-US">
              <a:solidFill>
                <a:srgbClr val="000000"/>
              </a:solidFill>
              <a:sym typeface="Arial" panose="020B0604020202020204" pitchFamily="34" charset="0"/>
            </a:endParaRPr>
          </a:p>
        </p:txBody>
      </p:sp>
      <p:sp>
        <p:nvSpPr>
          <p:cNvPr id="56325" name="Rectangle 1"/>
          <p:cNvSpPr>
            <a:spLocks noChangeArrowheads="1"/>
          </p:cNvSpPr>
          <p:nvPr/>
        </p:nvSpPr>
        <p:spPr bwMode="auto">
          <a:xfrm>
            <a:off x="406400" y="2082304"/>
            <a:ext cx="11785600" cy="3385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indent="266700">
              <a:buFont typeface="Arial" panose="020B0604020202020204" pitchFamily="34" charset="0"/>
              <a:buNone/>
            </a:pPr>
            <a:r>
              <a:rPr lang="zh-CN" altLang="en-US" sz="2800" b="1">
                <a:solidFill>
                  <a:srgbClr val="000000"/>
                </a:solidFill>
                <a:latin typeface="宋体" panose="02010600030101010101" pitchFamily="2" charset="-122"/>
                <a:sym typeface="Times New Roman" panose="02020603050405020304" pitchFamily="18" charset="0"/>
              </a:rPr>
              <a:t>  </a:t>
            </a:r>
            <a:r>
              <a:rPr lang="zh-CN" altLang="en-US" sz="2400" b="1">
                <a:solidFill>
                  <a:srgbClr val="000000"/>
                </a:solidFill>
                <a:latin typeface="宋体" panose="02010600030101010101" pitchFamily="2" charset="-122"/>
                <a:sym typeface="Times New Roman" panose="02020603050405020304" pitchFamily="18" charset="0"/>
              </a:rPr>
              <a:t>按资金习性，可以把资金分为不变资金、变动资金和半变动资金。</a:t>
            </a:r>
            <a:endParaRPr lang="zh-CN" altLang="en-US" sz="2400" b="1">
              <a:solidFill>
                <a:srgbClr val="000000"/>
              </a:solidFill>
              <a:latin typeface="宋体" panose="02010600030101010101" pitchFamily="2" charset="-122"/>
              <a:sym typeface="Times New Roman" panose="02020603050405020304" pitchFamily="18" charset="0"/>
            </a:endParaRPr>
          </a:p>
          <a:p>
            <a:pPr indent="266700">
              <a:buFont typeface="Arial" panose="020B0604020202020204" pitchFamily="34" charset="0"/>
              <a:buNone/>
            </a:pPr>
            <a:r>
              <a:rPr lang="zh-CN" altLang="en-US" sz="2400" b="1">
                <a:solidFill>
                  <a:srgbClr val="000000"/>
                </a:solidFill>
                <a:latin typeface="宋体" panose="02010600030101010101" pitchFamily="2" charset="-122"/>
                <a:sym typeface="Times New Roman" panose="02020603050405020304" pitchFamily="18" charset="0"/>
              </a:rPr>
              <a:t>   资金习性方程式表示：</a:t>
            </a:r>
            <a:r>
              <a:rPr lang="en-US" altLang="zh-CN" sz="2400" b="1">
                <a:solidFill>
                  <a:srgbClr val="000000"/>
                </a:solidFill>
                <a:latin typeface="宋体" panose="02010600030101010101" pitchFamily="2" charset="-122"/>
                <a:sym typeface="Times New Roman" panose="02020603050405020304" pitchFamily="18" charset="0"/>
              </a:rPr>
              <a:t>y = a + bx </a:t>
            </a:r>
            <a:r>
              <a:rPr lang="zh-CN" altLang="en-US" sz="2400" b="1">
                <a:solidFill>
                  <a:srgbClr val="000000"/>
                </a:solidFill>
                <a:latin typeface="宋体" panose="02010600030101010101" pitchFamily="2" charset="-122"/>
                <a:sym typeface="Times New Roman" panose="02020603050405020304" pitchFamily="18" charset="0"/>
              </a:rPr>
              <a:t>（公式</a:t>
            </a:r>
            <a:r>
              <a:rPr lang="en-US" altLang="zh-CN" sz="2400" b="1">
                <a:solidFill>
                  <a:srgbClr val="000000"/>
                </a:solidFill>
                <a:latin typeface="Times New Roman" panose="02020603050405020304" pitchFamily="18" charset="0"/>
                <a:ea typeface="楷体_GB2312" pitchFamily="49" charset="-122"/>
                <a:sym typeface="Times New Roman" panose="02020603050405020304" pitchFamily="18" charset="0"/>
              </a:rPr>
              <a:t>2-1-</a:t>
            </a:r>
            <a:r>
              <a:rPr lang="en-US" altLang="zh-CN" sz="2400" b="1">
                <a:solidFill>
                  <a:srgbClr val="000000"/>
                </a:solidFill>
                <a:latin typeface="宋体" panose="02010600030101010101" pitchFamily="2" charset="-122"/>
                <a:sym typeface="Times New Roman" panose="02020603050405020304" pitchFamily="18" charset="0"/>
              </a:rPr>
              <a:t>8</a:t>
            </a:r>
            <a:r>
              <a:rPr lang="zh-CN" altLang="en-US" sz="2400" b="1">
                <a:solidFill>
                  <a:srgbClr val="000000"/>
                </a:solidFill>
                <a:latin typeface="宋体" panose="02010600030101010101" pitchFamily="2" charset="-122"/>
                <a:sym typeface="Times New Roman" panose="02020603050405020304" pitchFamily="18" charset="0"/>
              </a:rPr>
              <a:t>）</a:t>
            </a:r>
            <a:endParaRPr lang="zh-CN" altLang="en-US" sz="2400" b="1">
              <a:sym typeface="宋体" panose="02010600030101010101" pitchFamily="2" charset="-122"/>
            </a:endParaRPr>
          </a:p>
          <a:p>
            <a:pPr indent="266700">
              <a:buFont typeface="Arial" panose="020B0604020202020204" pitchFamily="34" charset="0"/>
              <a:buNone/>
            </a:pPr>
            <a:r>
              <a:rPr lang="zh-CN" altLang="en-US" sz="2400" b="1">
                <a:solidFill>
                  <a:srgbClr val="000000"/>
                </a:solidFill>
                <a:latin typeface="宋体" panose="02010600030101010101" pitchFamily="2" charset="-122"/>
                <a:sym typeface="Times New Roman" panose="02020603050405020304" pitchFamily="18" charset="0"/>
              </a:rPr>
              <a:t>式中：</a:t>
            </a:r>
            <a:r>
              <a:rPr lang="en-US" altLang="zh-CN" sz="2400" b="1">
                <a:solidFill>
                  <a:srgbClr val="000000"/>
                </a:solidFill>
                <a:latin typeface="宋体" panose="02010600030101010101" pitchFamily="2" charset="-122"/>
                <a:sym typeface="Times New Roman" panose="02020603050405020304" pitchFamily="18" charset="0"/>
              </a:rPr>
              <a:t>y </a:t>
            </a:r>
            <a:r>
              <a:rPr lang="zh-CN" altLang="en-US" sz="2400" b="1">
                <a:solidFill>
                  <a:srgbClr val="000000"/>
                </a:solidFill>
                <a:latin typeface="宋体" panose="02010600030101010101" pitchFamily="2" charset="-122"/>
                <a:sym typeface="Times New Roman" panose="02020603050405020304" pitchFamily="18" charset="0"/>
              </a:rPr>
              <a:t>代表资金；</a:t>
            </a:r>
            <a:r>
              <a:rPr lang="en-US" altLang="zh-CN" sz="2400" b="1">
                <a:solidFill>
                  <a:srgbClr val="000000"/>
                </a:solidFill>
                <a:latin typeface="宋体" panose="02010600030101010101" pitchFamily="2" charset="-122"/>
                <a:sym typeface="Times New Roman" panose="02020603050405020304" pitchFamily="18" charset="0"/>
              </a:rPr>
              <a:t>a</a:t>
            </a:r>
            <a:r>
              <a:rPr lang="zh-CN" altLang="en-US" sz="2400" b="1">
                <a:solidFill>
                  <a:srgbClr val="000000"/>
                </a:solidFill>
                <a:latin typeface="宋体" panose="02010600030101010101" pitchFamily="2" charset="-122"/>
                <a:sym typeface="Times New Roman" panose="02020603050405020304" pitchFamily="18" charset="0"/>
              </a:rPr>
              <a:t>代表不变资金；</a:t>
            </a:r>
            <a:r>
              <a:rPr lang="en-US" altLang="zh-CN" sz="2400" b="1">
                <a:solidFill>
                  <a:srgbClr val="000000"/>
                </a:solidFill>
                <a:latin typeface="宋体" panose="02010600030101010101" pitchFamily="2" charset="-122"/>
                <a:sym typeface="Times New Roman" panose="02020603050405020304" pitchFamily="18" charset="0"/>
              </a:rPr>
              <a:t>b</a:t>
            </a:r>
            <a:r>
              <a:rPr lang="zh-CN" altLang="en-US" sz="2400" b="1">
                <a:solidFill>
                  <a:srgbClr val="000000"/>
                </a:solidFill>
                <a:latin typeface="宋体" panose="02010600030101010101" pitchFamily="2" charset="-122"/>
                <a:sym typeface="Times New Roman" panose="02020603050405020304" pitchFamily="18" charset="0"/>
              </a:rPr>
              <a:t>代表单位变动资金；</a:t>
            </a:r>
            <a:r>
              <a:rPr lang="en-US" altLang="zh-CN" sz="2400" b="1">
                <a:solidFill>
                  <a:srgbClr val="000000"/>
                </a:solidFill>
                <a:latin typeface="宋体" panose="02010600030101010101" pitchFamily="2" charset="-122"/>
                <a:sym typeface="Times New Roman" panose="02020603050405020304" pitchFamily="18" charset="0"/>
              </a:rPr>
              <a:t>x</a:t>
            </a:r>
            <a:r>
              <a:rPr lang="zh-CN" altLang="en-US" sz="2400" b="1">
                <a:solidFill>
                  <a:srgbClr val="000000"/>
                </a:solidFill>
                <a:latin typeface="宋体" panose="02010600030101010101" pitchFamily="2" charset="-122"/>
                <a:sym typeface="Times New Roman" panose="02020603050405020304" pitchFamily="18" charset="0"/>
              </a:rPr>
              <a:t>代表销售额。</a:t>
            </a:r>
            <a:endParaRPr lang="zh-CN" altLang="en-US" sz="2400" b="1">
              <a:sym typeface="宋体" panose="02010600030101010101" pitchFamily="2" charset="-122"/>
            </a:endParaRPr>
          </a:p>
          <a:p>
            <a:pPr indent="266700">
              <a:buFont typeface="Arial" panose="020B0604020202020204" pitchFamily="34" charset="0"/>
              <a:buNone/>
            </a:pPr>
            <a:endParaRPr lang="zh-CN" altLang="en-US" sz="2400" b="1">
              <a:sym typeface="宋体" panose="02010600030101010101" pitchFamily="2" charset="-122"/>
            </a:endParaRPr>
          </a:p>
          <a:p>
            <a:pPr indent="266700">
              <a:buFont typeface="Arial" panose="020B0604020202020204" pitchFamily="34" charset="0"/>
              <a:buNone/>
            </a:pPr>
            <a:endParaRPr lang="zh-CN" altLang="en-US" sz="2800" b="1">
              <a:solidFill>
                <a:srgbClr val="FF0000"/>
              </a:solidFill>
              <a:ea typeface="楷体_GB2312" pitchFamily="49" charset="-122"/>
            </a:endParaRPr>
          </a:p>
          <a:p>
            <a:pPr indent="266700">
              <a:buFont typeface="Wingdings" panose="05000000000000000000" pitchFamily="2" charset="2"/>
              <a:buNone/>
            </a:pPr>
            <a:r>
              <a:rPr lang="zh-CN" altLang="en-US" sz="2800">
                <a:solidFill>
                  <a:srgbClr val="000000"/>
                </a:solidFill>
                <a:latin typeface="UWKRGD+SimSun" charset="-122"/>
                <a:ea typeface="UWKRGD+SimSun" charset="-122"/>
              </a:rPr>
              <a:t>资金总额（</a:t>
            </a:r>
            <a:r>
              <a:rPr lang="en-US" altLang="zh-CN" sz="2800">
                <a:solidFill>
                  <a:srgbClr val="000000"/>
                </a:solidFill>
                <a:latin typeface="SJDJLM+SimSun" charset="-122"/>
                <a:ea typeface="SJDJLM+SimSun" charset="-122"/>
              </a:rPr>
              <a:t>y</a:t>
            </a:r>
            <a:r>
              <a:rPr lang="zh-CN" altLang="en-US" sz="2800">
                <a:solidFill>
                  <a:srgbClr val="000000"/>
                </a:solidFill>
                <a:latin typeface="UWKRGD+SimSun" charset="-122"/>
                <a:ea typeface="UWKRGD+SimSun" charset="-122"/>
              </a:rPr>
              <a:t>）＝不变资金（</a:t>
            </a:r>
            <a:r>
              <a:rPr lang="en-US" altLang="zh-CN" sz="2800">
                <a:solidFill>
                  <a:srgbClr val="000000"/>
                </a:solidFill>
                <a:latin typeface="SJDJLM+SimSun" charset="-122"/>
                <a:ea typeface="SJDJLM+SimSun" charset="-122"/>
              </a:rPr>
              <a:t>a</a:t>
            </a:r>
            <a:r>
              <a:rPr lang="zh-CN" altLang="en-US" sz="2800">
                <a:solidFill>
                  <a:srgbClr val="000000"/>
                </a:solidFill>
                <a:latin typeface="UWKRGD+SimSun" charset="-122"/>
                <a:ea typeface="UWKRGD+SimSun" charset="-122"/>
              </a:rPr>
              <a:t>）＋变动资金（</a:t>
            </a:r>
            <a:r>
              <a:rPr lang="en-US" altLang="zh-CN" sz="2800">
                <a:solidFill>
                  <a:srgbClr val="000000"/>
                </a:solidFill>
                <a:latin typeface="SJDJLM+SimSun" charset="-122"/>
                <a:ea typeface="SJDJLM+SimSun" charset="-122"/>
              </a:rPr>
              <a:t>bx</a:t>
            </a:r>
            <a:r>
              <a:rPr lang="zh-CN" altLang="en-US" sz="2800">
                <a:solidFill>
                  <a:srgbClr val="000000"/>
                </a:solidFill>
                <a:latin typeface="UWKRGD+SimSun" charset="-122"/>
                <a:ea typeface="UWKRGD+SimSun" charset="-122"/>
              </a:rPr>
              <a:t>）</a:t>
            </a:r>
            <a:endParaRPr lang="zh-CN" altLang="en-US" sz="2800">
              <a:solidFill>
                <a:srgbClr val="000000"/>
              </a:solidFill>
              <a:latin typeface="UWKRGD+SimSun" charset="-122"/>
              <a:ea typeface="UWKRGD+SimSun" charset="-122"/>
            </a:endParaRPr>
          </a:p>
          <a:p>
            <a:pPr indent="266700">
              <a:buFont typeface="Arial" panose="020B0604020202020204" pitchFamily="34" charset="0"/>
              <a:buNone/>
            </a:pPr>
            <a:endParaRPr lang="en-US" altLang="zh-CN" sz="2800" b="1">
              <a:solidFill>
                <a:srgbClr val="000000"/>
              </a:solidFill>
              <a:latin typeface="宋体" panose="02010600030101010101" pitchFamily="2" charset="-122"/>
              <a:sym typeface="Times New Roman" panose="02020603050405020304" pitchFamily="18" charset="0"/>
            </a:endParaRPr>
          </a:p>
          <a:p>
            <a:pPr indent="266700">
              <a:buFont typeface="Arial" panose="020B0604020202020204" pitchFamily="34" charset="0"/>
              <a:buNone/>
            </a:pPr>
            <a:r>
              <a:rPr lang="en-US" altLang="zh-CN" sz="2800" b="1">
                <a:solidFill>
                  <a:srgbClr val="000000"/>
                </a:solidFill>
                <a:latin typeface="宋体" panose="02010600030101010101" pitchFamily="2" charset="-122"/>
                <a:sym typeface="Times New Roman" panose="02020603050405020304" pitchFamily="18" charset="0"/>
              </a:rPr>
              <a:t>  </a:t>
            </a:r>
            <a:r>
              <a:rPr lang="en-US" altLang="zh-CN" sz="3000" b="1">
                <a:solidFill>
                  <a:srgbClr val="000000"/>
                </a:solidFill>
                <a:latin typeface="宋体" panose="02010600030101010101" pitchFamily="2" charset="-122"/>
                <a:sym typeface="Times New Roman" panose="02020603050405020304" pitchFamily="18" charset="0"/>
              </a:rPr>
              <a:t>    </a:t>
            </a:r>
            <a:endParaRPr lang="en-US" altLang="zh-CN" sz="3000" b="1">
              <a:solidFill>
                <a:srgbClr val="000000"/>
              </a:solidFill>
              <a:latin typeface="宋体" panose="02010600030101010101" pitchFamily="2" charset="-122"/>
              <a:sym typeface="Times New Roman" panose="02020603050405020304" pitchFamily="18"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标题 1"/>
          <p:cNvSpPr>
            <a:spLocks noGrp="1" noChangeArrowheads="1"/>
          </p:cNvSpPr>
          <p:nvPr>
            <p:ph type="title"/>
          </p:nvPr>
        </p:nvSpPr>
        <p:spPr/>
        <p:txBody>
          <a:bodyPr/>
          <a:lstStyle/>
          <a:p>
            <a:pPr algn="l" eaLnBrk="1" hangingPunct="1"/>
            <a:r>
              <a:rPr lang="en-US" altLang="zh-CN" sz="2800" dirty="0" smtClean="0"/>
              <a:t>1.</a:t>
            </a:r>
            <a:r>
              <a:rPr lang="zh-CN" altLang="en-US" sz="2800" dirty="0" smtClean="0"/>
              <a:t>高低点法</a:t>
            </a:r>
            <a:endParaRPr lang="zh-CN" altLang="en-US" sz="2800" dirty="0" smtClean="0"/>
          </a:p>
        </p:txBody>
      </p:sp>
      <p:sp>
        <p:nvSpPr>
          <p:cNvPr id="57347" name="内容占位符 2"/>
          <p:cNvSpPr>
            <a:spLocks noGrp="1" noChangeArrowheads="1"/>
          </p:cNvSpPr>
          <p:nvPr>
            <p:ph idx="1"/>
          </p:nvPr>
        </p:nvSpPr>
        <p:spPr>
          <a:xfrm>
            <a:off x="402167" y="1484313"/>
            <a:ext cx="11387667" cy="4764087"/>
          </a:xfrm>
        </p:spPr>
        <p:txBody>
          <a:bodyPr/>
          <a:lstStyle/>
          <a:p>
            <a:pPr indent="266700">
              <a:spcBef>
                <a:spcPct val="0"/>
              </a:spcBef>
              <a:buClrTx/>
              <a:buSzTx/>
              <a:buFont typeface="Wingdings" panose="05000000000000000000" pitchFamily="2" charset="2"/>
              <a:buNone/>
            </a:pPr>
            <a:r>
              <a:rPr lang="en-US" altLang="zh-CN" sz="2800" b="1" dirty="0" smtClean="0">
                <a:solidFill>
                  <a:srgbClr val="FF0000"/>
                </a:solidFill>
                <a:ea typeface="楷体_GB2312" pitchFamily="49" charset="-122"/>
              </a:rPr>
              <a:t> </a:t>
            </a:r>
            <a:r>
              <a:rPr lang="zh-CN" altLang="en-US" sz="2400" b="1" dirty="0" smtClean="0">
                <a:solidFill>
                  <a:srgbClr val="000000"/>
                </a:solidFill>
                <a:latin typeface="宋体" panose="02010600030101010101" pitchFamily="2" charset="-122"/>
              </a:rPr>
              <a:t>高低点法是根据资金习性原理，选择历史时期产销量最高点和最低点的两组数据，求得资金习性方程中的</a:t>
            </a:r>
            <a:r>
              <a:rPr lang="en-US" altLang="zh-CN" sz="2400" b="1" dirty="0" smtClean="0">
                <a:solidFill>
                  <a:srgbClr val="000000"/>
                </a:solidFill>
                <a:latin typeface="宋体" panose="02010600030101010101" pitchFamily="2" charset="-122"/>
              </a:rPr>
              <a:t>a</a:t>
            </a:r>
            <a:r>
              <a:rPr lang="zh-CN" altLang="en-US" sz="2400" b="1" dirty="0" smtClean="0">
                <a:solidFill>
                  <a:srgbClr val="000000"/>
                </a:solidFill>
                <a:latin typeface="宋体" panose="02010600030101010101" pitchFamily="2" charset="-122"/>
              </a:rPr>
              <a:t>和</a:t>
            </a:r>
            <a:r>
              <a:rPr lang="en-US" altLang="zh-CN" sz="2400" b="1" dirty="0" smtClean="0">
                <a:solidFill>
                  <a:srgbClr val="000000"/>
                </a:solidFill>
                <a:latin typeface="宋体" panose="02010600030101010101" pitchFamily="2" charset="-122"/>
              </a:rPr>
              <a:t>b</a:t>
            </a:r>
            <a:r>
              <a:rPr lang="zh-CN" altLang="en-US" sz="2400" b="1" dirty="0" smtClean="0">
                <a:solidFill>
                  <a:srgbClr val="000000"/>
                </a:solidFill>
                <a:latin typeface="宋体" panose="02010600030101010101" pitchFamily="2" charset="-122"/>
              </a:rPr>
              <a:t>，并利用资金习性方程式预测资金需要量的方法。</a:t>
            </a:r>
            <a:endParaRPr lang="zh-CN" altLang="en-US" sz="2400" b="1" dirty="0" smtClean="0">
              <a:solidFill>
                <a:srgbClr val="000000"/>
              </a:solidFill>
              <a:latin typeface="宋体" panose="02010600030101010101" pitchFamily="2" charset="-122"/>
            </a:endParaRPr>
          </a:p>
          <a:p>
            <a:pPr indent="266700">
              <a:spcBef>
                <a:spcPct val="0"/>
              </a:spcBef>
              <a:buClrTx/>
              <a:buSzTx/>
              <a:buFont typeface="Wingdings" panose="05000000000000000000" pitchFamily="2" charset="2"/>
              <a:buNone/>
            </a:pPr>
            <a:endParaRPr lang="en-US" altLang="zh-CN" sz="2400" b="1" dirty="0" smtClean="0">
              <a:solidFill>
                <a:srgbClr val="000000"/>
              </a:solidFill>
              <a:latin typeface="宋体" panose="02010600030101010101" pitchFamily="2" charset="-122"/>
              <a:sym typeface="Times New Roman" panose="02020603050405020304" pitchFamily="18" charset="0"/>
            </a:endParaRPr>
          </a:p>
          <a:p>
            <a:pPr indent="266700">
              <a:spcBef>
                <a:spcPct val="0"/>
              </a:spcBef>
              <a:buClrTx/>
              <a:buSzTx/>
              <a:buFont typeface="Wingdings" panose="05000000000000000000" pitchFamily="2" charset="2"/>
              <a:buNone/>
            </a:pPr>
            <a:r>
              <a:rPr lang="zh-CN" altLang="en-US" sz="2400" b="1" dirty="0" smtClean="0">
                <a:solidFill>
                  <a:srgbClr val="000000"/>
                </a:solidFill>
                <a:latin typeface="宋体" panose="02010600030101010101" pitchFamily="2" charset="-122"/>
                <a:sym typeface="Times New Roman" panose="02020603050405020304" pitchFamily="18" charset="0"/>
              </a:rPr>
              <a:t>温馨提示： 高低点法简便易行，只有在企业资金趋势变动比较稳定时才能够使用。</a:t>
            </a:r>
            <a:endParaRPr lang="en-US" altLang="zh-CN" sz="2400" b="1" dirty="0" smtClean="0">
              <a:solidFill>
                <a:srgbClr val="000000"/>
              </a:solidFill>
              <a:latin typeface="宋体" panose="02010600030101010101" pitchFamily="2" charset="-122"/>
              <a:sym typeface="Times New Roman" panose="02020603050405020304" pitchFamily="18" charset="0"/>
            </a:endParaRPr>
          </a:p>
          <a:p>
            <a:pPr indent="266700">
              <a:spcBef>
                <a:spcPct val="0"/>
              </a:spcBef>
              <a:buClrTx/>
              <a:buSzTx/>
              <a:buFont typeface="Wingdings" panose="05000000000000000000" pitchFamily="2" charset="2"/>
              <a:buNone/>
            </a:pPr>
            <a:endParaRPr lang="en-US" altLang="zh-CN" sz="2400" b="1" dirty="0" smtClean="0">
              <a:solidFill>
                <a:srgbClr val="000000"/>
              </a:solidFill>
              <a:latin typeface="宋体" panose="02010600030101010101" pitchFamily="2" charset="-122"/>
              <a:sym typeface="Times New Roman" panose="02020603050405020304" pitchFamily="18" charset="0"/>
            </a:endParaRPr>
          </a:p>
          <a:p>
            <a:pPr indent="266700">
              <a:spcBef>
                <a:spcPct val="0"/>
              </a:spcBef>
              <a:buClrTx/>
              <a:buSzTx/>
              <a:buFont typeface="Wingdings" panose="05000000000000000000" pitchFamily="2" charset="2"/>
              <a:buNone/>
            </a:pPr>
            <a:endParaRPr lang="en-US" altLang="zh-CN" sz="2400" b="1" dirty="0" smtClean="0">
              <a:solidFill>
                <a:srgbClr val="000000"/>
              </a:solidFill>
              <a:latin typeface="宋体" panose="02010600030101010101" pitchFamily="2" charset="-122"/>
              <a:sym typeface="Times New Roman" panose="02020603050405020304" pitchFamily="18" charset="0"/>
            </a:endParaRPr>
          </a:p>
          <a:p>
            <a:pPr indent="266700">
              <a:spcBef>
                <a:spcPct val="0"/>
              </a:spcBef>
              <a:buClrTx/>
              <a:buSzTx/>
              <a:buFont typeface="Wingdings" panose="05000000000000000000" pitchFamily="2" charset="2"/>
              <a:buNone/>
            </a:pPr>
            <a:r>
              <a:rPr lang="zh-CN" altLang="en-US" sz="2400" b="1" dirty="0" smtClean="0">
                <a:solidFill>
                  <a:srgbClr val="000000"/>
                </a:solidFill>
                <a:latin typeface="UWKRGD+SimSun" charset="-122"/>
                <a:ea typeface="UWKRGD+SimSun" charset="-122"/>
              </a:rPr>
              <a:t>在应用高低点法进行资金习性预测时</a:t>
            </a:r>
            <a:r>
              <a:rPr lang="zh-CN" altLang="en-US" sz="2400" dirty="0" smtClean="0">
                <a:solidFill>
                  <a:srgbClr val="000000"/>
                </a:solidFill>
                <a:latin typeface="UWKRGD+SimSun" charset="-122"/>
                <a:ea typeface="UWKRGD+SimSun" charset="-122"/>
              </a:rPr>
              <a:t>，选择高点坐标的依据是（</a:t>
            </a:r>
            <a:r>
              <a:rPr lang="zh-CN" altLang="en-US" sz="2400" dirty="0" smtClean="0">
                <a:solidFill>
                  <a:srgbClr val="000000"/>
                </a:solidFill>
                <a:latin typeface="DejaVu Sans" charset="0"/>
              </a:rPr>
              <a:t> </a:t>
            </a:r>
            <a:r>
              <a:rPr lang="zh-CN" altLang="en-US" sz="2400" dirty="0" smtClean="0">
                <a:solidFill>
                  <a:srgbClr val="000000"/>
                </a:solidFill>
                <a:latin typeface="UWKRGD+SimSun" charset="-122"/>
                <a:ea typeface="UWKRGD+SimSun" charset="-122"/>
              </a:rPr>
              <a:t>）。</a:t>
            </a:r>
            <a:endParaRPr lang="en-US" altLang="zh-CN" sz="2400" dirty="0" smtClean="0">
              <a:solidFill>
                <a:srgbClr val="000000"/>
              </a:solidFill>
              <a:latin typeface="UWKRGD+SimSun" charset="-122"/>
              <a:ea typeface="UWKRGD+SimSun" charset="-122"/>
            </a:endParaRPr>
          </a:p>
          <a:p>
            <a:pPr indent="266700">
              <a:spcBef>
                <a:spcPct val="0"/>
              </a:spcBef>
              <a:buClrTx/>
              <a:buSzTx/>
              <a:buFont typeface="Wingdings" panose="05000000000000000000" pitchFamily="2" charset="2"/>
              <a:buNone/>
            </a:pPr>
            <a:r>
              <a:rPr lang="en-US" altLang="zh-CN" sz="2400" dirty="0" smtClean="0">
                <a:solidFill>
                  <a:srgbClr val="000000"/>
                </a:solidFill>
                <a:latin typeface="SJDJLM+SimSun" charset="-122"/>
                <a:ea typeface="SJDJLM+SimSun" charset="-122"/>
              </a:rPr>
              <a:t>A.</a:t>
            </a:r>
            <a:r>
              <a:rPr lang="zh-CN" altLang="en-US" sz="2400" dirty="0" smtClean="0">
                <a:solidFill>
                  <a:srgbClr val="000000"/>
                </a:solidFill>
                <a:latin typeface="UWKRGD+SimSun" charset="-122"/>
                <a:ea typeface="UWKRGD+SimSun" charset="-122"/>
              </a:rPr>
              <a:t>最高点业务量</a:t>
            </a:r>
            <a:endParaRPr lang="zh-CN" altLang="en-US" sz="2400" dirty="0" smtClean="0">
              <a:solidFill>
                <a:srgbClr val="000000"/>
              </a:solidFill>
              <a:latin typeface="UWKRGD+SimSun" charset="-122"/>
              <a:ea typeface="UWKRGD+SimSun" charset="-122"/>
            </a:endParaRPr>
          </a:p>
          <a:p>
            <a:pPr indent="266700">
              <a:spcBef>
                <a:spcPct val="0"/>
              </a:spcBef>
              <a:buClrTx/>
              <a:buSzTx/>
              <a:buFont typeface="Wingdings" panose="05000000000000000000" pitchFamily="2" charset="2"/>
              <a:buNone/>
            </a:pPr>
            <a:r>
              <a:rPr lang="en-US" altLang="zh-CN" sz="2400" dirty="0" smtClean="0">
                <a:solidFill>
                  <a:srgbClr val="000000"/>
                </a:solidFill>
                <a:latin typeface="SJDJLM+SimSun" charset="-122"/>
                <a:ea typeface="SJDJLM+SimSun" charset="-122"/>
              </a:rPr>
              <a:t>B.</a:t>
            </a:r>
            <a:r>
              <a:rPr lang="zh-CN" altLang="en-US" sz="2400" dirty="0" smtClean="0">
                <a:solidFill>
                  <a:srgbClr val="000000"/>
                </a:solidFill>
                <a:latin typeface="UWKRGD+SimSun" charset="-122"/>
                <a:ea typeface="UWKRGD+SimSun" charset="-122"/>
              </a:rPr>
              <a:t>最高的资金占用量</a:t>
            </a:r>
            <a:endParaRPr lang="zh-CN" altLang="en-US" sz="2400" dirty="0" smtClean="0">
              <a:solidFill>
                <a:srgbClr val="000000"/>
              </a:solidFill>
              <a:latin typeface="UWKRGD+SimSun" charset="-122"/>
              <a:ea typeface="UWKRGD+SimSun" charset="-122"/>
            </a:endParaRPr>
          </a:p>
          <a:p>
            <a:pPr indent="266700">
              <a:spcBef>
                <a:spcPct val="0"/>
              </a:spcBef>
              <a:buClrTx/>
              <a:buSzTx/>
              <a:buFont typeface="Wingdings" panose="05000000000000000000" pitchFamily="2" charset="2"/>
              <a:buNone/>
            </a:pPr>
            <a:endParaRPr lang="zh-CN" altLang="en-US" sz="2400" b="1" dirty="0" smtClean="0">
              <a:solidFill>
                <a:srgbClr val="000000"/>
              </a:solidFill>
              <a:latin typeface="宋体" panose="02010600030101010101" pitchFamily="2" charset="-122"/>
              <a:sym typeface="宋体" panose="02010600030101010101" pitchFamily="2" charset="-122"/>
            </a:endParaRPr>
          </a:p>
          <a:p>
            <a:pPr indent="266700" eaLnBrk="1" hangingPunct="1"/>
            <a:endParaRPr lang="zh-CN" altLang="en-US" sz="2800" dirty="0" smtClean="0"/>
          </a:p>
        </p:txBody>
      </p:sp>
    </p:spTree>
  </p:cSld>
  <p:clrMapOvr>
    <a:masterClrMapping/>
  </p:clrMapOvr>
  <p:transition spd="med">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a:t>
            </a:r>
            <a:r>
              <a:rPr lang="zh-CN" altLang="en-US" dirty="0"/>
              <a:t>高低点法</a:t>
            </a:r>
            <a:endParaRPr lang="zh-CN" altLang="en-US" dirty="0"/>
          </a:p>
        </p:txBody>
      </p:sp>
      <p:sp>
        <p:nvSpPr>
          <p:cNvPr id="4" name="灯片编号占位符 3"/>
          <p:cNvSpPr>
            <a:spLocks noGrp="1"/>
          </p:cNvSpPr>
          <p:nvPr>
            <p:ph type="sldNum" sz="quarter" idx="12"/>
          </p:nvPr>
        </p:nvSpPr>
        <p:spPr/>
        <p:txBody>
          <a:bodyPr/>
          <a:lstStyle/>
          <a:p>
            <a:pPr>
              <a:defRPr/>
            </a:pPr>
            <a:fld id="{7A062354-C426-4A96-8EE7-35301D6A8D0E}" type="slidenum">
              <a:rPr lang="en-US" smtClean="0"/>
            </a:fld>
            <a:endParaRPr lang="en-US" dirty="0"/>
          </a:p>
        </p:txBody>
      </p:sp>
      <p:sp>
        <p:nvSpPr>
          <p:cNvPr id="5" name="Rectangle 3"/>
          <p:cNvSpPr>
            <a:spLocks noGrp="1" noChangeArrowheads="1"/>
          </p:cNvSpPr>
          <p:nvPr>
            <p:ph idx="1"/>
          </p:nvPr>
        </p:nvSpPr>
        <p:spPr bwMode="auto">
          <a:xfrm>
            <a:off x="697523" y="1650189"/>
            <a:ext cx="10515600" cy="1217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indent="533400">
              <a:buFont typeface="Arial" panose="020B0604020202020204" pitchFamily="34" charset="0"/>
              <a:buNone/>
              <a:tabLst>
                <a:tab pos="966470" algn="ctr"/>
              </a:tabLst>
            </a:pPr>
            <a:r>
              <a:rPr lang="zh-CN" altLang="en-US" sz="2400" b="1" dirty="0" smtClean="0">
                <a:solidFill>
                  <a:srgbClr val="000000"/>
                </a:solidFill>
                <a:latin typeface="宋体" panose="02010600030101010101" pitchFamily="2" charset="-122"/>
                <a:sym typeface="Times New Roman" panose="02020603050405020304" pitchFamily="18" charset="0"/>
              </a:rPr>
              <a:t>【任务</a:t>
            </a:r>
            <a:r>
              <a:rPr lang="en-US" altLang="zh-CN" sz="2400" b="1" dirty="0" smtClean="0">
                <a:solidFill>
                  <a:srgbClr val="000000"/>
                </a:solidFill>
                <a:latin typeface="宋体" panose="02010600030101010101" pitchFamily="2" charset="-122"/>
                <a:sym typeface="Times New Roman" panose="02020603050405020304" pitchFamily="18" charset="0"/>
              </a:rPr>
              <a:t>2-1-2】</a:t>
            </a:r>
            <a:r>
              <a:rPr lang="zh-CN" altLang="en-US" sz="2400" b="1" dirty="0">
                <a:solidFill>
                  <a:srgbClr val="000000"/>
                </a:solidFill>
                <a:latin typeface="宋体" panose="02010600030101010101" pitchFamily="2" charset="-122"/>
                <a:sym typeface="Times New Roman" panose="02020603050405020304" pitchFamily="18" charset="0"/>
              </a:rPr>
              <a:t>某公司历史各年货币资金平均占用与销售额的数据如表</a:t>
            </a:r>
            <a:r>
              <a:rPr lang="en-US" altLang="zh-CN" sz="2400" b="1" dirty="0">
                <a:solidFill>
                  <a:srgbClr val="000000"/>
                </a:solidFill>
                <a:latin typeface="宋体" panose="02010600030101010101" pitchFamily="2" charset="-122"/>
                <a:sym typeface="Times New Roman" panose="02020603050405020304" pitchFamily="18" charset="0"/>
              </a:rPr>
              <a:t>3</a:t>
            </a:r>
            <a:r>
              <a:rPr lang="zh-CN" altLang="en-US" sz="2400" b="1" dirty="0">
                <a:solidFill>
                  <a:srgbClr val="000000"/>
                </a:solidFill>
                <a:latin typeface="宋体" panose="02010600030101010101" pitchFamily="2" charset="-122"/>
                <a:sym typeface="Times New Roman" panose="02020603050405020304" pitchFamily="18" charset="0"/>
              </a:rPr>
              <a:t>所示</a:t>
            </a:r>
            <a:endParaRPr lang="en-US" altLang="zh-CN" sz="2400" b="1" dirty="0">
              <a:solidFill>
                <a:srgbClr val="000000"/>
              </a:solidFill>
              <a:latin typeface="宋体" panose="02010600030101010101" pitchFamily="2" charset="-122"/>
              <a:sym typeface="Times New Roman" panose="02020603050405020304" pitchFamily="18" charset="0"/>
            </a:endParaRPr>
          </a:p>
          <a:p>
            <a:pPr indent="533400">
              <a:buFont typeface="Arial" panose="020B0604020202020204" pitchFamily="34" charset="0"/>
              <a:buNone/>
              <a:tabLst>
                <a:tab pos="966470" algn="ctr"/>
              </a:tabLst>
            </a:pPr>
            <a:r>
              <a:rPr lang="zh-CN" altLang="en-US" sz="2400" b="1" dirty="0">
                <a:solidFill>
                  <a:srgbClr val="000000"/>
                </a:solidFill>
                <a:latin typeface="宋体" panose="02010600030101010101" pitchFamily="2" charset="-122"/>
                <a:sym typeface="Times New Roman" panose="02020603050405020304" pitchFamily="18" charset="0"/>
              </a:rPr>
              <a:t>表</a:t>
            </a:r>
            <a:r>
              <a:rPr lang="en-US" altLang="zh-CN" sz="2400" b="1" dirty="0">
                <a:solidFill>
                  <a:srgbClr val="000000"/>
                </a:solidFill>
                <a:latin typeface="宋体" panose="02010600030101010101" pitchFamily="2" charset="-122"/>
                <a:sym typeface="Times New Roman" panose="02020603050405020304" pitchFamily="18" charset="0"/>
              </a:rPr>
              <a:t>2-1-4     </a:t>
            </a:r>
            <a:r>
              <a:rPr lang="zh-CN" altLang="en-US" sz="2400" b="1" dirty="0">
                <a:solidFill>
                  <a:srgbClr val="000000"/>
                </a:solidFill>
                <a:latin typeface="宋体" panose="02010600030101010101" pitchFamily="2" charset="-122"/>
                <a:sym typeface="Times New Roman" panose="02020603050405020304" pitchFamily="18" charset="0"/>
              </a:rPr>
              <a:t>货币资金占用与销售额     单位：万元</a:t>
            </a:r>
            <a:endParaRPr lang="zh-CN" altLang="en-US" sz="2400" b="1" dirty="0">
              <a:solidFill>
                <a:srgbClr val="000000"/>
              </a:solidFill>
              <a:latin typeface="宋体" panose="02010600030101010101" pitchFamily="2" charset="-122"/>
              <a:sym typeface="宋体" panose="02010600030101010101" pitchFamily="2" charset="-122"/>
            </a:endParaRPr>
          </a:p>
        </p:txBody>
      </p:sp>
      <p:graphicFrame>
        <p:nvGraphicFramePr>
          <p:cNvPr id="6" name="Group 27"/>
          <p:cNvGraphicFramePr>
            <a:graphicFrameLocks noGrp="1"/>
          </p:cNvGraphicFramePr>
          <p:nvPr/>
        </p:nvGraphicFramePr>
        <p:xfrm>
          <a:off x="1521885" y="2890838"/>
          <a:ext cx="9654115" cy="3276600"/>
        </p:xfrm>
        <a:graphic>
          <a:graphicData uri="http://schemas.openxmlformats.org/drawingml/2006/table">
            <a:tbl>
              <a:tblPr/>
              <a:tblGrid>
                <a:gridCol w="2963333"/>
                <a:gridCol w="2963333"/>
                <a:gridCol w="3727449"/>
              </a:tblGrid>
              <a:tr h="546100">
                <a:tc>
                  <a:txBody>
                    <a:bodyPr/>
                    <a:lstStyle/>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tabLst>
                          <a:tab pos="966470" algn="ctr"/>
                        </a:tabLst>
                      </a:pPr>
                      <a:r>
                        <a:rPr lang="zh-CN" alt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年度</a:t>
                      </a:r>
                      <a:endParaRPr lang="zh-CN" alt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txBody>
                  <a:tcPr marT="0" marB="0"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zh-CN" altLang="en-US" sz="2400" b="1" kern="120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销售额</a:t>
                      </a:r>
                      <a:endParaRPr lang="zh-CN" altLang="en-US" sz="2400" b="1" kern="120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txBody>
                  <a:tcPr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zh-CN" altLang="en-US" sz="2400" b="1" kern="120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货币资金占用</a:t>
                      </a:r>
                      <a:endParaRPr lang="zh-CN" altLang="en-US" sz="2400" b="1" kern="120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txBody>
                  <a:tcPr marT="0" marB="0" horzOverflow="overflow">
                    <a:lnL w="12700" cap="flat" cmpd="sng" algn="ctr">
                      <a:solidFill>
                        <a:srgbClr val="000000"/>
                      </a:solidFill>
                      <a:prstDash val="solid"/>
                      <a:round/>
                      <a:headEnd type="none" w="med" len="med"/>
                      <a:tailEnd type="none" w="med" len="med"/>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0">
                <a:tc>
                  <a:txBody>
                    <a:bodyPr/>
                    <a:lstStyle/>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en-US" sz="2400" b="1" kern="1200" dirty="0" smtClean="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2020</a:t>
                      </a:r>
                      <a:endParaRPr lang="zh-CN" alt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en-US" sz="2400" b="1" kern="1200" dirty="0" smtClean="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2021</a:t>
                      </a:r>
                      <a:endParaRPr lang="zh-CN" alt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en-US" sz="2400" b="1" kern="1200" dirty="0" smtClean="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2022</a:t>
                      </a:r>
                      <a:endParaRPr lang="en-US" sz="2400" b="1" kern="1200" dirty="0" smtClean="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en-US" sz="2400" b="1" kern="1200" dirty="0" smtClean="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2023</a:t>
                      </a:r>
                      <a:endParaRPr lang="en-US" sz="2400" b="1" kern="1200" dirty="0" smtClean="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en-US" sz="2400" b="1" kern="1200" dirty="0" smtClean="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2024</a:t>
                      </a:r>
                      <a:endParaRPr lang="zh-CN" alt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txBody>
                  <a:tcPr marT="0" marB="0"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4 000</a:t>
                      </a:r>
                      <a:endParaRPr lang="zh-CN" alt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4 800</a:t>
                      </a:r>
                      <a:endParaRPr lang="zh-CN" alt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5 200</a:t>
                      </a:r>
                      <a:endParaRPr lang="zh-CN" alt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5 600</a:t>
                      </a:r>
                      <a:endParaRPr lang="zh-CN" alt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6 000</a:t>
                      </a:r>
                      <a:endParaRPr lang="zh-CN" alt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txBody>
                  <a:tcPr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220</a:t>
                      </a:r>
                      <a:endParaRPr lang="zh-CN" alt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260</a:t>
                      </a:r>
                      <a:endParaRPr lang="zh-CN" alt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280</a:t>
                      </a:r>
                      <a:endParaRPr lang="zh-CN" alt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300</a:t>
                      </a:r>
                      <a:endParaRPr lang="zh-CN" alt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p>
                      <a:pPr marL="0" marR="0" lvl="0" indent="266700" algn="l" defTabSz="914400" rtl="0" eaLnBrk="0" fontAlgn="base" latinLnBrk="0" hangingPunct="0">
                        <a:lnSpc>
                          <a:spcPct val="125000"/>
                        </a:lnSpc>
                        <a:spcBef>
                          <a:spcPct val="0"/>
                        </a:spcBef>
                        <a:spcAft>
                          <a:spcPct val="0"/>
                        </a:spcAft>
                        <a:buClrTx/>
                        <a:buSzTx/>
                        <a:buFont typeface="Arial" panose="020B0604020202020204" pitchFamily="34" charset="0"/>
                        <a:buNone/>
                      </a:pPr>
                      <a:r>
                        <a:rPr 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rPr>
                        <a:t>320</a:t>
                      </a:r>
                      <a:endParaRPr lang="zh-CN" altLang="en-US" sz="2400" b="1" kern="1200" dirty="0">
                        <a:solidFill>
                          <a:srgbClr val="000000"/>
                        </a:solidFill>
                        <a:latin typeface="宋体" panose="02010600030101010101" pitchFamily="2" charset="-122"/>
                        <a:ea typeface="宋体" panose="02010600030101010101" pitchFamily="2" charset="-122"/>
                        <a:cs typeface="+mn-cs"/>
                        <a:sym typeface="Times New Roman" panose="02020603050405020304" pitchFamily="18" charset="0"/>
                      </a:endParaRPr>
                    </a:p>
                  </a:txBody>
                  <a:tcPr marT="0" marB="0" horzOverflow="overflow">
                    <a:lnL w="12700" cap="flat" cmpd="sng" algn="ctr">
                      <a:solidFill>
                        <a:srgbClr val="000000"/>
                      </a:solidFill>
                      <a:prstDash val="solid"/>
                      <a:round/>
                      <a:headEnd type="none" w="med" len="med"/>
                      <a:tailEnd type="none" w="med" len="med"/>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a:t>
            </a:r>
            <a:r>
              <a:rPr lang="zh-CN" altLang="en-US" dirty="0"/>
              <a:t>高低点法</a:t>
            </a:r>
            <a:endParaRPr lang="zh-CN" altLang="en-US" dirty="0"/>
          </a:p>
        </p:txBody>
      </p:sp>
      <p:sp>
        <p:nvSpPr>
          <p:cNvPr id="3" name="内容占位符 2"/>
          <p:cNvSpPr>
            <a:spLocks noGrp="1"/>
          </p:cNvSpPr>
          <p:nvPr>
            <p:ph idx="1"/>
          </p:nvPr>
        </p:nvSpPr>
        <p:spPr/>
        <p:txBody>
          <a:bodyPr/>
          <a:lstStyle/>
          <a:p>
            <a:pPr>
              <a:buFont typeface="Arial" panose="020B0604020202020204" pitchFamily="34" charset="0"/>
              <a:buNone/>
            </a:pPr>
            <a:r>
              <a:rPr lang="en-US" altLang="zh-CN" b="1" dirty="0">
                <a:sym typeface="Arial" panose="020B0604020202020204" pitchFamily="34" charset="0"/>
              </a:rPr>
              <a:t> </a:t>
            </a:r>
            <a:r>
              <a:rPr lang="zh-CN" altLang="en-US" b="1" dirty="0">
                <a:sym typeface="Arial" panose="020B0604020202020204" pitchFamily="34" charset="0"/>
              </a:rPr>
              <a:t>由表</a:t>
            </a:r>
            <a:r>
              <a:rPr lang="en-US" altLang="zh-CN" b="1" dirty="0">
                <a:sym typeface="Arial" panose="020B0604020202020204" pitchFamily="34" charset="0"/>
              </a:rPr>
              <a:t>2-1-4</a:t>
            </a:r>
            <a:r>
              <a:rPr lang="zh-CN" altLang="en-US" b="1" dirty="0">
                <a:sym typeface="Arial" panose="020B0604020202020204" pitchFamily="34" charset="0"/>
              </a:rPr>
              <a:t>的数据，得知销售额最高点和最低点分别是</a:t>
            </a:r>
            <a:r>
              <a:rPr lang="en-US" altLang="zh-CN" b="1" dirty="0" smtClean="0">
                <a:sym typeface="Arial" panose="020B0604020202020204" pitchFamily="34" charset="0"/>
              </a:rPr>
              <a:t>2020</a:t>
            </a:r>
            <a:r>
              <a:rPr lang="zh-CN" altLang="en-US" b="1" dirty="0" smtClean="0">
                <a:sym typeface="Arial" panose="020B0604020202020204" pitchFamily="34" charset="0"/>
              </a:rPr>
              <a:t>年</a:t>
            </a:r>
            <a:r>
              <a:rPr lang="zh-CN" altLang="en-US" b="1" dirty="0">
                <a:sym typeface="Arial" panose="020B0604020202020204" pitchFamily="34" charset="0"/>
              </a:rPr>
              <a:t>和</a:t>
            </a:r>
            <a:r>
              <a:rPr lang="en-US" altLang="zh-CN" b="1" dirty="0" smtClean="0">
                <a:sym typeface="Arial" panose="020B0604020202020204" pitchFamily="34" charset="0"/>
              </a:rPr>
              <a:t>2024</a:t>
            </a:r>
            <a:r>
              <a:rPr lang="zh-CN" altLang="en-US" b="1" dirty="0" smtClean="0">
                <a:sym typeface="Arial" panose="020B0604020202020204" pitchFamily="34" charset="0"/>
              </a:rPr>
              <a:t>年</a:t>
            </a:r>
            <a:r>
              <a:rPr lang="zh-CN" altLang="en-US" b="1" dirty="0">
                <a:sym typeface="Arial" panose="020B0604020202020204" pitchFamily="34" charset="0"/>
              </a:rPr>
              <a:t>的销售额，根据这两期的货币资金占用和销售额的数据，按照</a:t>
            </a:r>
            <a:r>
              <a:rPr lang="zh-CN" altLang="en-US" b="1" dirty="0" smtClean="0">
                <a:sym typeface="Arial" panose="020B0604020202020204" pitchFamily="34" charset="0"/>
              </a:rPr>
              <a:t>资金</a:t>
            </a:r>
            <a:r>
              <a:rPr lang="zh-CN" altLang="en-US" b="1" dirty="0" smtClean="0">
                <a:solidFill>
                  <a:srgbClr val="000000"/>
                </a:solidFill>
                <a:sym typeface="Arial" panose="020B0604020202020204" pitchFamily="34" charset="0"/>
              </a:rPr>
              <a:t>列</a:t>
            </a:r>
            <a:r>
              <a:rPr lang="zh-CN" altLang="en-US" b="1" dirty="0">
                <a:sym typeface="Arial" panose="020B0604020202020204" pitchFamily="34" charset="0"/>
              </a:rPr>
              <a:t>一个方程组：</a:t>
            </a:r>
            <a:endParaRPr lang="zh-CN" altLang="en-US" dirty="0"/>
          </a:p>
        </p:txBody>
      </p:sp>
      <p:sp>
        <p:nvSpPr>
          <p:cNvPr id="4" name="灯片编号占位符 3"/>
          <p:cNvSpPr>
            <a:spLocks noGrp="1"/>
          </p:cNvSpPr>
          <p:nvPr>
            <p:ph type="sldNum" sz="quarter" idx="12"/>
          </p:nvPr>
        </p:nvSpPr>
        <p:spPr/>
        <p:txBody>
          <a:bodyPr/>
          <a:lstStyle/>
          <a:p>
            <a:pPr>
              <a:defRPr/>
            </a:pPr>
            <a:fld id="{7A062354-C426-4A96-8EE7-35301D6A8D0E}" type="slidenum">
              <a:rPr lang="en-US" smtClean="0"/>
            </a:fld>
            <a:endParaRPr lang="en-US" dirty="0"/>
          </a:p>
        </p:txBody>
      </p:sp>
      <p:pic>
        <p:nvPicPr>
          <p:cNvPr id="5" name="Picture 1"/>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492738" y="2705101"/>
            <a:ext cx="34544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338" y="4340469"/>
            <a:ext cx="1625600" cy="90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矩形 6"/>
          <p:cNvSpPr/>
          <p:nvPr/>
        </p:nvSpPr>
        <p:spPr>
          <a:xfrm>
            <a:off x="734646" y="3736731"/>
            <a:ext cx="6096000" cy="523220"/>
          </a:xfrm>
          <a:prstGeom prst="rect">
            <a:avLst/>
          </a:prstGeom>
        </p:spPr>
        <p:txBody>
          <a:bodyPr>
            <a:spAutoFit/>
          </a:bodyPr>
          <a:lstStyle/>
          <a:p>
            <a:pPr>
              <a:buFont typeface="Arial" panose="020B0604020202020204" pitchFamily="34" charset="0"/>
              <a:buNone/>
            </a:pPr>
            <a:r>
              <a:rPr lang="zh-CN" altLang="en-US" sz="2800" b="1" dirty="0">
                <a:solidFill>
                  <a:srgbClr val="6E8798"/>
                </a:solidFill>
                <a:latin typeface="+mn-lt"/>
                <a:ea typeface="+mn-ea"/>
                <a:sym typeface="Arial" panose="020B0604020202020204" pitchFamily="34" charset="0"/>
              </a:rPr>
              <a:t>解该方程组，得到：</a:t>
            </a:r>
            <a:endParaRPr lang="en-US" altLang="zh-CN" sz="2800" b="1" dirty="0">
              <a:solidFill>
                <a:srgbClr val="6E8798"/>
              </a:solidFill>
              <a:latin typeface="+mn-lt"/>
              <a:ea typeface="+mn-ea"/>
              <a:sym typeface="Arial" panose="020B0604020202020204" pitchFamily="34" charset="0"/>
            </a:endParaRPr>
          </a:p>
        </p:txBody>
      </p:sp>
      <p:sp>
        <p:nvSpPr>
          <p:cNvPr id="8" name="矩形 7"/>
          <p:cNvSpPr/>
          <p:nvPr/>
        </p:nvSpPr>
        <p:spPr>
          <a:xfrm>
            <a:off x="4114800" y="4365006"/>
            <a:ext cx="6479931" cy="1384995"/>
          </a:xfrm>
          <a:prstGeom prst="rect">
            <a:avLst/>
          </a:prstGeom>
        </p:spPr>
        <p:txBody>
          <a:bodyPr wrap="square">
            <a:spAutoFit/>
          </a:bodyPr>
          <a:lstStyle/>
          <a:p>
            <a:pPr>
              <a:buFont typeface="Arial" panose="020B0604020202020204" pitchFamily="34" charset="0"/>
              <a:buNone/>
            </a:pPr>
            <a:r>
              <a:rPr lang="zh-CN" altLang="en-US" sz="2800" b="1" dirty="0">
                <a:solidFill>
                  <a:srgbClr val="6E8798"/>
                </a:solidFill>
                <a:latin typeface="+mn-lt"/>
                <a:ea typeface="+mn-ea"/>
                <a:sym typeface="Arial" panose="020B0604020202020204" pitchFamily="34" charset="0"/>
              </a:rPr>
              <a:t>如果该公司</a:t>
            </a:r>
            <a:r>
              <a:rPr lang="en-US" altLang="zh-CN" sz="2800" b="1" dirty="0">
                <a:solidFill>
                  <a:srgbClr val="6E8798"/>
                </a:solidFill>
                <a:latin typeface="+mn-lt"/>
                <a:ea typeface="+mn-ea"/>
                <a:sym typeface="Arial" panose="020B0604020202020204" pitchFamily="34" charset="0"/>
              </a:rPr>
              <a:t>2025</a:t>
            </a:r>
            <a:r>
              <a:rPr lang="zh-CN" altLang="en-US" sz="2800" b="1" dirty="0">
                <a:solidFill>
                  <a:srgbClr val="6E8798"/>
                </a:solidFill>
                <a:latin typeface="+mn-lt"/>
                <a:ea typeface="+mn-ea"/>
                <a:sym typeface="Arial" panose="020B0604020202020204" pitchFamily="34" charset="0"/>
              </a:rPr>
              <a:t>年的预计销售额为</a:t>
            </a:r>
            <a:r>
              <a:rPr lang="en-US" altLang="zh-CN" sz="2800" b="1" dirty="0">
                <a:solidFill>
                  <a:srgbClr val="6E8798"/>
                </a:solidFill>
                <a:latin typeface="+mn-lt"/>
                <a:ea typeface="+mn-ea"/>
                <a:sym typeface="Arial" panose="020B0604020202020204" pitchFamily="34" charset="0"/>
              </a:rPr>
              <a:t>7 000</a:t>
            </a:r>
            <a:r>
              <a:rPr lang="zh-CN" altLang="en-US" sz="2800" b="1" dirty="0">
                <a:solidFill>
                  <a:srgbClr val="6E8798"/>
                </a:solidFill>
                <a:latin typeface="+mn-lt"/>
                <a:ea typeface="+mn-ea"/>
                <a:sym typeface="Arial" panose="020B0604020202020204" pitchFamily="34" charset="0"/>
              </a:rPr>
              <a:t>万元，则其</a:t>
            </a:r>
            <a:r>
              <a:rPr lang="en-US" altLang="zh-CN" sz="2800" b="1" dirty="0">
                <a:solidFill>
                  <a:srgbClr val="6E8798"/>
                </a:solidFill>
                <a:latin typeface="+mn-lt"/>
                <a:ea typeface="+mn-ea"/>
                <a:sym typeface="Arial" panose="020B0604020202020204" pitchFamily="34" charset="0"/>
              </a:rPr>
              <a:t>2021</a:t>
            </a:r>
            <a:r>
              <a:rPr lang="zh-CN" altLang="en-US" sz="2800" b="1" dirty="0">
                <a:solidFill>
                  <a:srgbClr val="6E8798"/>
                </a:solidFill>
                <a:latin typeface="+mn-lt"/>
                <a:ea typeface="+mn-ea"/>
                <a:sym typeface="Arial" panose="020B0604020202020204" pitchFamily="34" charset="0"/>
              </a:rPr>
              <a:t>年度预测货币资金占用为</a:t>
            </a:r>
            <a:r>
              <a:rPr lang="en-US" altLang="zh-CN" sz="2800" b="1" dirty="0">
                <a:solidFill>
                  <a:srgbClr val="6E8798"/>
                </a:solidFill>
                <a:latin typeface="+mn-lt"/>
                <a:ea typeface="+mn-ea"/>
                <a:sym typeface="Arial" panose="020B0604020202020204" pitchFamily="34" charset="0"/>
              </a:rPr>
              <a:t>370</a:t>
            </a:r>
            <a:r>
              <a:rPr lang="zh-CN" altLang="en-US" sz="2800" b="1" dirty="0" smtClean="0">
                <a:solidFill>
                  <a:srgbClr val="6E8798"/>
                </a:solidFill>
                <a:latin typeface="+mn-lt"/>
                <a:ea typeface="+mn-ea"/>
                <a:sym typeface="Arial" panose="020B0604020202020204" pitchFamily="34" charset="0"/>
              </a:rPr>
              <a:t>万元</a:t>
            </a:r>
            <a:endParaRPr lang="zh-CN" altLang="en-US" sz="2800" b="1" dirty="0">
              <a:solidFill>
                <a:srgbClr val="6E8798"/>
              </a:solidFill>
              <a:latin typeface="+mn-lt"/>
              <a:ea typeface="+mn-ea"/>
              <a:sym typeface="微软雅黑" panose="020B0503020204020204" pitchFamily="34" charset="-122"/>
            </a:endParaRPr>
          </a:p>
        </p:txBody>
      </p:sp>
    </p:spTree>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a:defRPr/>
            </a:pPr>
            <a:fld id="{7A062354-C426-4A96-8EE7-35301D6A8D0E}" type="slidenum">
              <a:rPr lang="en-US" smtClean="0"/>
            </a:fld>
            <a:endParaRPr lang="en-US" dirty="0"/>
          </a:p>
        </p:txBody>
      </p:sp>
      <p:sp>
        <p:nvSpPr>
          <p:cNvPr id="5" name="Rectangle 3"/>
          <p:cNvSpPr>
            <a:spLocks noGrp="1" noRot="1" noChangeArrowheads="1"/>
          </p:cNvSpPr>
          <p:nvPr>
            <p:ph idx="1"/>
          </p:nvPr>
        </p:nvSpPr>
        <p:spPr/>
        <p:txBody>
          <a:bodyPr/>
          <a:lstStyle/>
          <a:p>
            <a:pPr>
              <a:lnSpc>
                <a:spcPct val="90000"/>
              </a:lnSpc>
            </a:pPr>
            <a:r>
              <a:rPr lang="en-US" altLang="zh-CN" sz="2800" b="1" dirty="0" smtClean="0"/>
              <a:t>2.</a:t>
            </a:r>
            <a:r>
              <a:rPr lang="zh-CN" altLang="en-US" sz="2800" b="1" dirty="0" smtClean="0"/>
              <a:t>回归直线法</a:t>
            </a:r>
            <a:endParaRPr lang="zh-CN" altLang="en-US" sz="2800" b="1" dirty="0" smtClean="0"/>
          </a:p>
          <a:p>
            <a:pPr>
              <a:lnSpc>
                <a:spcPct val="90000"/>
              </a:lnSpc>
            </a:pPr>
            <a:r>
              <a:rPr lang="zh-CN" altLang="en-US" sz="2800" b="1" dirty="0" smtClean="0"/>
              <a:t>回归直线法是根据有关历史资料，用数学上最小平方法原理，计算能代表平均资金水平的直线截距和斜率，建立回归直线方程，并利用其预测资金需要量的方法。</a:t>
            </a:r>
            <a:endParaRPr lang="zh-CN" altLang="en-US" sz="2800" b="1" dirty="0" smtClean="0"/>
          </a:p>
          <a:p>
            <a:pPr>
              <a:lnSpc>
                <a:spcPct val="90000"/>
              </a:lnSpc>
            </a:pPr>
            <a:r>
              <a:rPr lang="zh-CN" altLang="en-US" sz="2800" b="1" dirty="0" smtClean="0"/>
              <a:t>    回归直线方程的截距和斜率的计算公式为</a:t>
            </a:r>
            <a:endParaRPr lang="zh-CN" altLang="en-US" sz="2800" b="1" dirty="0" smtClean="0"/>
          </a:p>
          <a:p>
            <a:pPr>
              <a:lnSpc>
                <a:spcPct val="90000"/>
              </a:lnSpc>
            </a:pPr>
            <a:r>
              <a:rPr lang="zh-CN" altLang="en-US" sz="2800" b="1" dirty="0" smtClean="0"/>
              <a:t>                                                       （</a:t>
            </a:r>
            <a:r>
              <a:rPr lang="en-US" altLang="zh-CN" sz="2800" b="1" dirty="0" smtClean="0"/>
              <a:t>2-1-7</a:t>
            </a:r>
            <a:r>
              <a:rPr lang="zh-CN" altLang="en-US" sz="2800" b="1" dirty="0" smtClean="0"/>
              <a:t>）</a:t>
            </a:r>
            <a:endParaRPr lang="zh-CN" altLang="en-US" sz="2800" b="1" dirty="0" smtClean="0"/>
          </a:p>
          <a:p>
            <a:pPr>
              <a:lnSpc>
                <a:spcPct val="90000"/>
              </a:lnSpc>
            </a:pPr>
            <a:r>
              <a:rPr lang="zh-CN" altLang="en-US" sz="2800" b="1" dirty="0" smtClean="0"/>
              <a:t>                                                       </a:t>
            </a:r>
            <a:endParaRPr lang="zh-CN" altLang="en-US" sz="2800" b="1" dirty="0" smtClean="0"/>
          </a:p>
          <a:p>
            <a:pPr>
              <a:lnSpc>
                <a:spcPct val="90000"/>
              </a:lnSpc>
            </a:pPr>
            <a:r>
              <a:rPr lang="zh-CN" altLang="en-US" sz="2800" b="1" dirty="0" smtClean="0"/>
              <a:t>                                                       （</a:t>
            </a:r>
            <a:r>
              <a:rPr lang="en-US" altLang="zh-CN" sz="2800" b="1" dirty="0" smtClean="0"/>
              <a:t>2-1-8</a:t>
            </a:r>
            <a:r>
              <a:rPr lang="zh-CN" altLang="en-US" sz="2800" b="1" dirty="0" smtClean="0"/>
              <a:t>）</a:t>
            </a:r>
            <a:endParaRPr lang="zh-CN" altLang="en-US" sz="2800" b="1" dirty="0" smtClean="0"/>
          </a:p>
        </p:txBody>
      </p:sp>
      <p:graphicFrame>
        <p:nvGraphicFramePr>
          <p:cNvPr id="6" name="对象 5"/>
          <p:cNvGraphicFramePr>
            <a:graphicFrameLocks noGrp="1" noChangeAspect="1"/>
          </p:cNvGraphicFramePr>
          <p:nvPr/>
        </p:nvGraphicFramePr>
        <p:xfrm>
          <a:off x="3283926" y="4049835"/>
          <a:ext cx="3455988" cy="679450"/>
        </p:xfrm>
        <a:graphic>
          <a:graphicData uri="http://schemas.openxmlformats.org/presentationml/2006/ole">
            <mc:AlternateContent xmlns:mc="http://schemas.openxmlformats.org/markup-compatibility/2006">
              <mc:Choice xmlns:v="urn:schemas-microsoft-com:vml" Requires="v">
                <p:oleObj spid="_x0000_s2054" name="公式" r:id="rId1" imgW="1866900" imgH="571500" progId="Equation.3">
                  <p:embed/>
                </p:oleObj>
              </mc:Choice>
              <mc:Fallback>
                <p:oleObj name="公式" r:id="rId1" imgW="1866900" imgH="571500" progId="Equation.3">
                  <p:embed/>
                  <p:pic>
                    <p:nvPicPr>
                      <p:cNvPr id="0" name="Object 4"/>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3926" y="4049835"/>
                        <a:ext cx="3455988"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对象 6"/>
          <p:cNvGraphicFramePr>
            <a:graphicFrameLocks noGrp="1" noChangeAspect="1"/>
          </p:cNvGraphicFramePr>
          <p:nvPr/>
        </p:nvGraphicFramePr>
        <p:xfrm>
          <a:off x="3380642" y="5138616"/>
          <a:ext cx="2957513" cy="674688"/>
        </p:xfrm>
        <a:graphic>
          <a:graphicData uri="http://schemas.openxmlformats.org/presentationml/2006/ole">
            <mc:AlternateContent xmlns:mc="http://schemas.openxmlformats.org/markup-compatibility/2006">
              <mc:Choice xmlns:v="urn:schemas-microsoft-com:vml" Requires="v">
                <p:oleObj spid="_x0000_s2055" name="公式" r:id="rId3" imgW="1497965" imgH="546100" progId="Equation.3">
                  <p:embed/>
                </p:oleObj>
              </mc:Choice>
              <mc:Fallback>
                <p:oleObj name="公式" r:id="rId3" imgW="1497965" imgH="546100" progId="Equation.3">
                  <p:embed/>
                  <p:pic>
                    <p:nvPicPr>
                      <p:cNvPr id="0" name="Object 7"/>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80642" y="5138616"/>
                        <a:ext cx="2957513" cy="67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内容占位符 2"/>
          <p:cNvSpPr>
            <a:spLocks noGrp="1" noChangeArrowheads="1"/>
          </p:cNvSpPr>
          <p:nvPr>
            <p:ph idx="1"/>
          </p:nvPr>
        </p:nvSpPr>
        <p:spPr>
          <a:xfrm>
            <a:off x="336551" y="1819276"/>
            <a:ext cx="11387667" cy="5064125"/>
          </a:xfrm>
        </p:spPr>
        <p:txBody>
          <a:bodyPr/>
          <a:lstStyle/>
          <a:p>
            <a:pPr eaLnBrk="1" hangingPunct="1"/>
            <a:r>
              <a:rPr lang="zh-CN" altLang="en-US" sz="2800" b="1" smtClean="0"/>
              <a:t>回归直线法可以避免高低点的缺陷，理论上计算较为复杂，但是在实务中一般采用</a:t>
            </a:r>
            <a:r>
              <a:rPr lang="en-US" altLang="zh-CN" sz="2800" b="1" smtClean="0"/>
              <a:t>excel</a:t>
            </a:r>
            <a:r>
              <a:rPr lang="zh-CN" altLang="en-US" sz="2800" b="1" smtClean="0"/>
              <a:t>计算，因此，回归直线法是在历年资料比较齐全的情况下应用较多的一种资金需求量的预测法。</a:t>
            </a:r>
            <a:endParaRPr lang="zh-CN" altLang="en-US" sz="2800" b="1" smtClean="0"/>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FDDDAE9F-86C2-48BE-A8F6-C27B188B2576}" type="slidenum">
              <a:rPr lang="en-US">
                <a:solidFill>
                  <a:schemeClr val="tx1"/>
                </a:solidFill>
              </a:rPr>
            </a:fld>
            <a:endParaRPr lang="en-US" dirty="0">
              <a:solidFill>
                <a:schemeClr val="tx1"/>
              </a:solidFill>
            </a:endParaRPr>
          </a:p>
        </p:txBody>
      </p:sp>
      <p:sp>
        <p:nvSpPr>
          <p:cNvPr id="10" name="菱形 9"/>
          <p:cNvSpPr/>
          <p:nvPr/>
        </p:nvSpPr>
        <p:spPr>
          <a:xfrm>
            <a:off x="1279747" y="4232243"/>
            <a:ext cx="347662" cy="347663"/>
          </a:xfrm>
          <a:prstGeom prst="diamond">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pic>
        <p:nvPicPr>
          <p:cNvPr id="9" name="图片 8"/>
          <p:cNvPicPr>
            <a:picLocks noChangeAspect="1"/>
          </p:cNvPicPr>
          <p:nvPr/>
        </p:nvPicPr>
        <p:blipFill>
          <a:blip r:embed="rId1" cstate="print"/>
          <a:srcRect/>
          <a:stretch>
            <a:fillRect/>
          </a:stretch>
        </p:blipFill>
        <p:spPr bwMode="auto">
          <a:xfrm>
            <a:off x="8186413" y="3807314"/>
            <a:ext cx="3411647" cy="2297166"/>
          </a:xfrm>
          <a:prstGeom prst="rect">
            <a:avLst/>
          </a:prstGeom>
          <a:noFill/>
          <a:ln w="9525">
            <a:noFill/>
            <a:miter lim="800000"/>
            <a:headEnd/>
            <a:tailEnd/>
          </a:ln>
        </p:spPr>
      </p:pic>
      <p:sp>
        <p:nvSpPr>
          <p:cNvPr id="15" name="菱形 14"/>
          <p:cNvSpPr/>
          <p:nvPr/>
        </p:nvSpPr>
        <p:spPr>
          <a:xfrm>
            <a:off x="1256096" y="3258795"/>
            <a:ext cx="347662" cy="347663"/>
          </a:xfrm>
          <a:prstGeom prst="diamond">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6" name="矩形 15"/>
          <p:cNvSpPr/>
          <p:nvPr/>
        </p:nvSpPr>
        <p:spPr>
          <a:xfrm>
            <a:off x="2758553" y="259358"/>
            <a:ext cx="7133684" cy="923330"/>
          </a:xfrm>
          <a:prstGeom prst="rect">
            <a:avLst/>
          </a:prstGeom>
        </p:spPr>
        <p:txBody>
          <a:bodyPr wrap="none">
            <a:spAutoFit/>
          </a:bodyPr>
          <a:lstStyle/>
          <a:p>
            <a:pPr eaLnBrk="0" fontAlgn="auto" hangingPunct="0">
              <a:lnSpc>
                <a:spcPct val="150000"/>
              </a:lnSpc>
              <a:spcBef>
                <a:spcPts val="0"/>
              </a:spcBef>
              <a:spcAft>
                <a:spcPts val="0"/>
              </a:spcAft>
              <a:defRPr/>
            </a:pPr>
            <a:r>
              <a:rPr lang="zh-CN" altLang="en-US" sz="3600" b="1" dirty="0" smtClean="0">
                <a:latin typeface="方正尚酷简体"/>
                <a:ea typeface="方正尚酷简体"/>
                <a:cs typeface="方正尚酷简体"/>
              </a:rPr>
              <a:t>一、资金</a:t>
            </a:r>
            <a:r>
              <a:rPr lang="zh-CN" altLang="en-US" sz="3600" b="1" dirty="0">
                <a:latin typeface="方正尚酷简体"/>
                <a:ea typeface="方正尚酷简体"/>
                <a:cs typeface="方正尚酷简体"/>
              </a:rPr>
              <a:t>需要量预测的含义与</a:t>
            </a:r>
            <a:r>
              <a:rPr lang="zh-CN" altLang="en-US" sz="3600" b="1" dirty="0" smtClean="0">
                <a:latin typeface="方正尚酷简体"/>
                <a:ea typeface="方正尚酷简体"/>
                <a:cs typeface="方正尚酷简体"/>
              </a:rPr>
              <a:t>作用</a:t>
            </a:r>
            <a:endParaRPr lang="zh-CN" altLang="en-US" sz="3600" b="1" dirty="0">
              <a:latin typeface="微软雅黑" panose="020B0503020204020204" pitchFamily="34" charset="-122"/>
              <a:ea typeface="微软雅黑" panose="020B0503020204020204" pitchFamily="34" charset="-122"/>
              <a:cs typeface="+mj-cs"/>
              <a:sym typeface="黑体" panose="02010609060101010101" pitchFamily="49" charset="-122"/>
            </a:endParaRPr>
          </a:p>
        </p:txBody>
      </p:sp>
      <p:grpSp>
        <p:nvGrpSpPr>
          <p:cNvPr id="17" name="组合 16"/>
          <p:cNvGrpSpPr/>
          <p:nvPr/>
        </p:nvGrpSpPr>
        <p:grpSpPr bwMode="auto">
          <a:xfrm>
            <a:off x="3314700" y="1182688"/>
            <a:ext cx="6097588" cy="157162"/>
            <a:chOff x="5475255" y="1143000"/>
            <a:chExt cx="1486646" cy="101600"/>
          </a:xfrm>
        </p:grpSpPr>
        <p:cxnSp>
          <p:nvCxnSpPr>
            <p:cNvPr id="18"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31"/>
            <p:cNvCxnSpPr/>
            <p:nvPr/>
          </p:nvCxnSpPr>
          <p:spPr>
            <a:xfrm>
              <a:off x="5616527" y="1244600"/>
              <a:ext cx="1185524"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20" name="矩形 19"/>
          <p:cNvSpPr>
            <a:spLocks noChangeArrowheads="1"/>
          </p:cNvSpPr>
          <p:nvPr/>
        </p:nvSpPr>
        <p:spPr bwMode="auto">
          <a:xfrm>
            <a:off x="1116949" y="1651244"/>
            <a:ext cx="9848851" cy="121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lnSpc>
                <a:spcPct val="130000"/>
              </a:lnSpc>
            </a:pPr>
            <a:r>
              <a:rPr lang="zh-CN" altLang="en-US" sz="2800" dirty="0">
                <a:latin typeface="华文仿宋" panose="02010600040101010101" pitchFamily="2" charset="-122"/>
                <a:ea typeface="华文仿宋" panose="02010600040101010101" pitchFamily="2" charset="-122"/>
              </a:rPr>
              <a:t>        资金需要量预测是指企业根据生产经营的需求，对未来所需资金的估计和推测。</a:t>
            </a:r>
            <a:endParaRPr lang="zh-CN" altLang="en-US" sz="2800" dirty="0">
              <a:latin typeface="华文仿宋" panose="02010600040101010101" pitchFamily="2" charset="-122"/>
              <a:ea typeface="华文仿宋" panose="02010600040101010101" pitchFamily="2" charset="-122"/>
            </a:endParaRPr>
          </a:p>
        </p:txBody>
      </p:sp>
      <p:sp>
        <p:nvSpPr>
          <p:cNvPr id="21" name="矩形 20"/>
          <p:cNvSpPr>
            <a:spLocks noChangeArrowheads="1"/>
          </p:cNvSpPr>
          <p:nvPr/>
        </p:nvSpPr>
        <p:spPr bwMode="auto">
          <a:xfrm>
            <a:off x="1875203" y="3144793"/>
            <a:ext cx="726352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zh-CN" altLang="en-US" sz="2400" dirty="0">
                <a:latin typeface="微软雅黑" panose="020B0503020204020204" pitchFamily="34" charset="-122"/>
                <a:ea typeface="微软雅黑" panose="020B0503020204020204" pitchFamily="34" charset="-122"/>
              </a:rPr>
              <a:t>为企业生产经营活动的开展测定相应的资金需要量。</a:t>
            </a:r>
            <a:endParaRPr lang="zh-CN" altLang="en-US" sz="2400" dirty="0">
              <a:latin typeface="微软雅黑" panose="020B0503020204020204" pitchFamily="34" charset="-122"/>
              <a:ea typeface="微软雅黑" panose="020B0503020204020204" pitchFamily="34" charset="-122"/>
            </a:endParaRPr>
          </a:p>
        </p:txBody>
      </p:sp>
      <p:sp>
        <p:nvSpPr>
          <p:cNvPr id="22" name="矩形 2"/>
          <p:cNvSpPr>
            <a:spLocks noChangeArrowheads="1"/>
          </p:cNvSpPr>
          <p:nvPr/>
        </p:nvSpPr>
        <p:spPr bwMode="auto">
          <a:xfrm>
            <a:off x="1967199" y="4124900"/>
            <a:ext cx="579641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r>
              <a:rPr lang="zh-CN" altLang="en-US" sz="2400" dirty="0">
                <a:latin typeface="微软雅黑" panose="020B0503020204020204" pitchFamily="34" charset="-122"/>
                <a:ea typeface="微软雅黑" panose="020B0503020204020204" pitchFamily="34" charset="-122"/>
              </a:rPr>
              <a:t>为企业经营决策、降低资金成本、提高资金利用效率创造有利条件。</a:t>
            </a:r>
            <a:endParaRPr lang="zh-CN" altLang="en-US" sz="2400" dirty="0">
              <a:latin typeface="微软雅黑" panose="020B0503020204020204" pitchFamily="34" charset="-122"/>
              <a:ea typeface="微软雅黑" panose="020B0503020204020204" pitchFamily="34"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p:cTn id="13" dur="500" fill="hold"/>
                                        <p:tgtEl>
                                          <p:spTgt spid="15"/>
                                        </p:tgtEl>
                                        <p:attrNameLst>
                                          <p:attrName>ppt_w</p:attrName>
                                        </p:attrNameLst>
                                      </p:cBhvr>
                                      <p:tavLst>
                                        <p:tav tm="0">
                                          <p:val>
                                            <p:fltVal val="0"/>
                                          </p:val>
                                        </p:tav>
                                        <p:tav tm="100000">
                                          <p:val>
                                            <p:strVal val="#ppt_w"/>
                                          </p:val>
                                        </p:tav>
                                      </p:tavLst>
                                    </p:anim>
                                    <p:anim calcmode="lin" valueType="num">
                                      <p:cBhvr>
                                        <p:cTn id="14" dur="500" fill="hold"/>
                                        <p:tgtEl>
                                          <p:spTgt spid="15"/>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strVal val="#ppt_h"/>
                                          </p:val>
                                        </p:tav>
                                        <p:tav tm="100000">
                                          <p:val>
                                            <p:strVal val="#ppt_h"/>
                                          </p:val>
                                        </p:tav>
                                      </p:tavLst>
                                    </p:anim>
                                  </p:childTnLst>
                                </p:cTn>
                              </p:par>
                            </p:childTnLst>
                          </p:cTn>
                        </p:par>
                        <p:par>
                          <p:cTn id="21" fill="hold">
                            <p:stCondLst>
                              <p:cond delay="500"/>
                            </p:stCondLst>
                            <p:childTnLst>
                              <p:par>
                                <p:cTn id="22" presetID="2" presetClass="entr" presetSubtype="4" fill="hold" grpId="0" nodeType="afterEffect">
                                  <p:stCondLst>
                                    <p:cond delay="0"/>
                                  </p:stCondLst>
                                  <p:childTnLst>
                                    <p:set>
                                      <p:cBhvr>
                                        <p:cTn id="23" dur="1" fill="hold">
                                          <p:stCondLst>
                                            <p:cond delay="0"/>
                                          </p:stCondLst>
                                        </p:cTn>
                                        <p:tgtEl>
                                          <p:spTgt spid="20"/>
                                        </p:tgtEl>
                                        <p:attrNameLst>
                                          <p:attrName>style.visibility</p:attrName>
                                        </p:attrNameLst>
                                      </p:cBhvr>
                                      <p:to>
                                        <p:strVal val="visible"/>
                                      </p:to>
                                    </p:set>
                                    <p:anim calcmode="lin" valueType="num">
                                      <p:cBhvr additive="base">
                                        <p:cTn id="24" dur="500" fill="hold"/>
                                        <p:tgtEl>
                                          <p:spTgt spid="20"/>
                                        </p:tgtEl>
                                        <p:attrNameLst>
                                          <p:attrName>ppt_x</p:attrName>
                                        </p:attrNameLst>
                                      </p:cBhvr>
                                      <p:tavLst>
                                        <p:tav tm="0">
                                          <p:val>
                                            <p:strVal val="#ppt_x"/>
                                          </p:val>
                                        </p:tav>
                                        <p:tav tm="100000">
                                          <p:val>
                                            <p:strVal val="#ppt_x"/>
                                          </p:val>
                                        </p:tav>
                                      </p:tavLst>
                                    </p:anim>
                                    <p:anim calcmode="lin" valueType="num">
                                      <p:cBhvr additive="base">
                                        <p:cTn id="25"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circle(in)">
                                      <p:cBhvr>
                                        <p:cTn id="30" dur="2000"/>
                                        <p:tgtEl>
                                          <p:spTgt spid="21"/>
                                        </p:tgtEl>
                                      </p:cBhvr>
                                    </p:animEffect>
                                  </p:childTnLst>
                                </p:cTn>
                              </p:par>
                            </p:childTnLst>
                          </p:cTn>
                        </p:par>
                        <p:par>
                          <p:cTn id="31" fill="hold">
                            <p:stCondLst>
                              <p:cond delay="2000"/>
                            </p:stCondLst>
                            <p:childTnLst>
                              <p:par>
                                <p:cTn id="32" presetID="2" presetClass="entr" presetSubtype="4" fill="hold" grpId="0" nodeType="afterEffect">
                                  <p:stCondLst>
                                    <p:cond delay="0"/>
                                  </p:stCondLst>
                                  <p:childTnLst>
                                    <p:set>
                                      <p:cBhvr>
                                        <p:cTn id="33" dur="1" fill="hold">
                                          <p:stCondLst>
                                            <p:cond delay="0"/>
                                          </p:stCondLst>
                                        </p:cTn>
                                        <p:tgtEl>
                                          <p:spTgt spid="22"/>
                                        </p:tgtEl>
                                        <p:attrNameLst>
                                          <p:attrName>style.visibility</p:attrName>
                                        </p:attrNameLst>
                                      </p:cBhvr>
                                      <p:to>
                                        <p:strVal val="visible"/>
                                      </p:to>
                                    </p:set>
                                    <p:anim calcmode="lin" valueType="num">
                                      <p:cBhvr additive="base">
                                        <p:cTn id="34" dur="500" fill="hold"/>
                                        <p:tgtEl>
                                          <p:spTgt spid="22"/>
                                        </p:tgtEl>
                                        <p:attrNameLst>
                                          <p:attrName>ppt_x</p:attrName>
                                        </p:attrNameLst>
                                      </p:cBhvr>
                                      <p:tavLst>
                                        <p:tav tm="0">
                                          <p:val>
                                            <p:strVal val="#ppt_x"/>
                                          </p:val>
                                        </p:tav>
                                        <p:tav tm="100000">
                                          <p:val>
                                            <p:strVal val="#ppt_x"/>
                                          </p:val>
                                        </p:tav>
                                      </p:tavLst>
                                    </p:anim>
                                    <p:anim calcmode="lin" valueType="num">
                                      <p:cBhvr additive="base">
                                        <p:cTn id="35"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5" grpId="0" animBg="1"/>
      <p:bldP spid="20" grpId="0"/>
      <p:bldP spid="21"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FDDDAE9F-86C2-48BE-A8F6-C27B188B2576}" type="slidenum">
              <a:rPr lang="en-US">
                <a:solidFill>
                  <a:schemeClr val="tx1"/>
                </a:solidFill>
              </a:rPr>
            </a:fld>
            <a:endParaRPr lang="en-US" dirty="0">
              <a:solidFill>
                <a:schemeClr val="tx1"/>
              </a:solidFill>
            </a:endParaRPr>
          </a:p>
        </p:txBody>
      </p:sp>
      <p:sp>
        <p:nvSpPr>
          <p:cNvPr id="7" name="矩形 6"/>
          <p:cNvSpPr>
            <a:spLocks noChangeArrowheads="1"/>
          </p:cNvSpPr>
          <p:nvPr/>
        </p:nvSpPr>
        <p:spPr bwMode="auto">
          <a:xfrm>
            <a:off x="945712" y="1434672"/>
            <a:ext cx="2886700" cy="830997"/>
          </a:xfrm>
          <a:prstGeom prst="rect">
            <a:avLst/>
          </a:prstGeom>
          <a:noFill/>
          <a:ln w="9525">
            <a:noFill/>
            <a:miter lim="800000"/>
          </a:ln>
        </p:spPr>
        <p:txBody>
          <a:bodyPr wrap="square">
            <a:spAutoFit/>
          </a:bodyPr>
          <a:lstStyle/>
          <a:p>
            <a:r>
              <a:rPr lang="en-US" altLang="zh-CN" sz="3000" b="1" dirty="0">
                <a:latin typeface="微软雅黑" panose="020B0503020204020204" pitchFamily="34" charset="-122"/>
                <a:ea typeface="微软雅黑" panose="020B0503020204020204" pitchFamily="34" charset="-122"/>
              </a:rPr>
              <a:t>1.</a:t>
            </a:r>
            <a:r>
              <a:rPr lang="zh-CN" altLang="en-US" sz="3000" dirty="0">
                <a:latin typeface="Lato" panose="020F0502020204030203"/>
              </a:rPr>
              <a:t> </a:t>
            </a:r>
            <a:r>
              <a:rPr lang="zh-CN" altLang="en-US" sz="3000" b="1" dirty="0">
                <a:latin typeface="微软雅黑" panose="020B0503020204020204" pitchFamily="34" charset="-122"/>
                <a:ea typeface="微软雅黑" panose="020B0503020204020204" pitchFamily="34" charset="-122"/>
              </a:rPr>
              <a:t>定性</a:t>
            </a:r>
            <a:r>
              <a:rPr lang="zh-CN" altLang="en-US" sz="3000" b="1" dirty="0" smtClean="0">
                <a:latin typeface="微软雅黑" panose="020B0503020204020204" pitchFamily="34" charset="-122"/>
                <a:ea typeface="微软雅黑" panose="020B0503020204020204" pitchFamily="34" charset="-122"/>
              </a:rPr>
              <a:t>预测法</a:t>
            </a:r>
            <a:endParaRPr lang="zh-CN" altLang="en-US" sz="3000" b="1" dirty="0">
              <a:latin typeface="微软雅黑" panose="020B0503020204020204" pitchFamily="34" charset="-122"/>
              <a:ea typeface="微软雅黑" panose="020B0503020204020204" pitchFamily="34" charset="-122"/>
            </a:endParaRPr>
          </a:p>
          <a:p>
            <a:endParaRPr lang="zh-CN" altLang="zh-CN" b="1" dirty="0">
              <a:latin typeface="微软雅黑" panose="020B0503020204020204" pitchFamily="34" charset="-122"/>
              <a:ea typeface="微软雅黑" panose="020B0503020204020204" pitchFamily="34" charset="-122"/>
            </a:endParaRPr>
          </a:p>
        </p:txBody>
      </p:sp>
      <p:sp>
        <p:nvSpPr>
          <p:cNvPr id="8" name="矩形 7"/>
          <p:cNvSpPr>
            <a:spLocks noChangeArrowheads="1"/>
          </p:cNvSpPr>
          <p:nvPr/>
        </p:nvSpPr>
        <p:spPr bwMode="auto">
          <a:xfrm>
            <a:off x="908434" y="2211518"/>
            <a:ext cx="6530975" cy="2893100"/>
          </a:xfrm>
          <a:prstGeom prst="rect">
            <a:avLst/>
          </a:prstGeom>
          <a:noFill/>
          <a:ln w="9525">
            <a:noFill/>
            <a:miter lim="800000"/>
          </a:ln>
        </p:spPr>
        <p:txBody>
          <a:bodyPr wrap="square">
            <a:spAutoFit/>
          </a:bodyPr>
          <a:lstStyle/>
          <a:p>
            <a:pPr>
              <a:lnSpc>
                <a:spcPct val="130000"/>
              </a:lnSpc>
            </a:pPr>
            <a:r>
              <a:rPr lang="zh-CN" altLang="en-US" sz="2800" dirty="0">
                <a:latin typeface="Lato" panose="020F0502020204030203"/>
              </a:rPr>
              <a:t>    </a:t>
            </a:r>
            <a:r>
              <a:rPr lang="zh-CN" altLang="en-US" sz="2800" b="1" dirty="0" smtClean="0">
                <a:latin typeface="华文仿宋" panose="02010600040101010101" pitchFamily="2" charset="-122"/>
                <a:ea typeface="华文仿宋" panose="02010600040101010101" pitchFamily="2" charset="-122"/>
              </a:rPr>
              <a:t>定性</a:t>
            </a:r>
            <a:r>
              <a:rPr lang="zh-CN" altLang="en-US" sz="2800" b="1" dirty="0">
                <a:latin typeface="华文仿宋" panose="02010600040101010101" pitchFamily="2" charset="-122"/>
                <a:ea typeface="华文仿宋" panose="02010600040101010101" pitchFamily="2" charset="-122"/>
              </a:rPr>
              <a:t>预测法，是指依靠预测者个人的经验、判断和预见能力，对未来时期资金需要量进行估计和推算的方法。它通常采用召开专业技术人员或专家讨论会的形式进行。</a:t>
            </a:r>
            <a:endParaRPr lang="zh-CN" altLang="en-US" sz="2800" b="1" dirty="0">
              <a:latin typeface="Lato" panose="020F0502020204030203"/>
            </a:endParaRPr>
          </a:p>
        </p:txBody>
      </p:sp>
      <p:sp>
        <p:nvSpPr>
          <p:cNvPr id="45057" name="Rectangle 1"/>
          <p:cNvSpPr>
            <a:spLocks noChangeArrowheads="1"/>
          </p:cNvSpPr>
          <p:nvPr/>
        </p:nvSpPr>
        <p:spPr bwMode="auto">
          <a:xfrm>
            <a:off x="1056290" y="5139220"/>
            <a:ext cx="9758308" cy="692497"/>
          </a:xfrm>
          <a:prstGeom prst="rect">
            <a:avLst/>
          </a:prstGeom>
          <a:noFill/>
          <a:ln w="9525">
            <a:noFill/>
            <a:miter lim="800000"/>
          </a:ln>
        </p:spPr>
        <p:txBody>
          <a:bodyPr wrap="square" anchor="ctr">
            <a:spAutoFit/>
          </a:bodyPr>
          <a:lstStyle/>
          <a:p>
            <a:pPr indent="254000">
              <a:lnSpc>
                <a:spcPct val="150000"/>
              </a:lnSpc>
            </a:pPr>
            <a:r>
              <a:rPr lang="zh-CN" altLang="en-US" sz="2600" dirty="0">
                <a:latin typeface="微软雅黑" panose="020B0503020204020204" pitchFamily="34" charset="-122"/>
                <a:ea typeface="微软雅黑" panose="020B0503020204020204" pitchFamily="34" charset="-122"/>
                <a:cs typeface="Times New Roman" panose="02020603050405020304" pitchFamily="18" charset="0"/>
              </a:rPr>
              <a:t>评价：</a:t>
            </a:r>
            <a:r>
              <a:rPr lang="zh-CN" sz="2600" dirty="0">
                <a:latin typeface="微软雅黑" panose="020B0503020204020204" pitchFamily="34" charset="-122"/>
                <a:ea typeface="微软雅黑" panose="020B0503020204020204" pitchFamily="34" charset="-122"/>
                <a:cs typeface="Times New Roman" panose="02020603050405020304" pitchFamily="18" charset="0"/>
              </a:rPr>
              <a:t>这种方法较为简单，但精确性和可行性较差</a:t>
            </a:r>
            <a:r>
              <a:rPr lang="zh-CN" altLang="en-US" sz="2600" dirty="0">
                <a:latin typeface="微软雅黑" panose="020B0503020204020204" pitchFamily="34" charset="-122"/>
                <a:ea typeface="微软雅黑" panose="020B0503020204020204" pitchFamily="34" charset="-122"/>
                <a:cs typeface="Times New Roman" panose="02020603050405020304" pitchFamily="18" charset="0"/>
              </a:rPr>
              <a:t>。</a:t>
            </a:r>
            <a:endParaRPr lang="en-US" altLang="zh-CN" sz="2600"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0" name="菱形 9"/>
          <p:cNvSpPr/>
          <p:nvPr/>
        </p:nvSpPr>
        <p:spPr>
          <a:xfrm>
            <a:off x="913689" y="5937951"/>
            <a:ext cx="347662" cy="347663"/>
          </a:xfrm>
          <a:prstGeom prst="diamond">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pic>
        <p:nvPicPr>
          <p:cNvPr id="9" name="图片 8"/>
          <p:cNvPicPr>
            <a:picLocks noChangeAspect="1"/>
          </p:cNvPicPr>
          <p:nvPr/>
        </p:nvPicPr>
        <p:blipFill>
          <a:blip r:embed="rId1" cstate="print"/>
          <a:srcRect/>
          <a:stretch>
            <a:fillRect/>
          </a:stretch>
        </p:blipFill>
        <p:spPr bwMode="auto">
          <a:xfrm>
            <a:off x="7529622" y="2554469"/>
            <a:ext cx="3411647" cy="2297166"/>
          </a:xfrm>
          <a:prstGeom prst="rect">
            <a:avLst/>
          </a:prstGeom>
          <a:noFill/>
          <a:ln w="9525">
            <a:noFill/>
            <a:miter lim="800000"/>
            <a:headEnd/>
            <a:tailEnd/>
          </a:ln>
        </p:spPr>
      </p:pic>
      <p:sp>
        <p:nvSpPr>
          <p:cNvPr id="14" name="矩形 13"/>
          <p:cNvSpPr>
            <a:spLocks noChangeArrowheads="1"/>
          </p:cNvSpPr>
          <p:nvPr/>
        </p:nvSpPr>
        <p:spPr bwMode="auto">
          <a:xfrm>
            <a:off x="1040689" y="5739514"/>
            <a:ext cx="8443337" cy="692497"/>
          </a:xfrm>
          <a:prstGeom prst="rect">
            <a:avLst/>
          </a:prstGeom>
          <a:noFill/>
          <a:ln w="9525">
            <a:noFill/>
            <a:miter lim="800000"/>
          </a:ln>
        </p:spPr>
        <p:txBody>
          <a:bodyPr wrap="none">
            <a:spAutoFit/>
          </a:bodyPr>
          <a:lstStyle/>
          <a:p>
            <a:pPr indent="254000">
              <a:lnSpc>
                <a:spcPct val="150000"/>
              </a:lnSpc>
            </a:pPr>
            <a:r>
              <a:rPr lang="zh-CN" altLang="en-US" sz="2600" dirty="0">
                <a:latin typeface="微软雅黑" panose="020B0503020204020204" pitchFamily="34" charset="-122"/>
                <a:ea typeface="微软雅黑" panose="020B0503020204020204" pitchFamily="34" charset="-122"/>
                <a:cs typeface="Times New Roman" panose="02020603050405020304" pitchFamily="18" charset="0"/>
              </a:rPr>
              <a:t>适用范围：</a:t>
            </a:r>
            <a:r>
              <a:rPr lang="zh-CN" altLang="zh-CN" sz="2600" dirty="0">
                <a:latin typeface="微软雅黑" panose="020B0503020204020204" pitchFamily="34" charset="-122"/>
                <a:ea typeface="微软雅黑" panose="020B0503020204020204" pitchFamily="34" charset="-122"/>
                <a:cs typeface="Times New Roman" panose="02020603050405020304" pitchFamily="18" charset="0"/>
              </a:rPr>
              <a:t>一般在缺乏完整、准确的历史资料时采用。</a:t>
            </a:r>
            <a:endParaRPr lang="zh-CN" altLang="zh-CN" sz="2600"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5" name="菱形 14"/>
          <p:cNvSpPr/>
          <p:nvPr/>
        </p:nvSpPr>
        <p:spPr>
          <a:xfrm>
            <a:off x="908434" y="5349371"/>
            <a:ext cx="347662" cy="347663"/>
          </a:xfrm>
          <a:prstGeom prst="diamond">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6" name="矩形 15"/>
          <p:cNvSpPr/>
          <p:nvPr/>
        </p:nvSpPr>
        <p:spPr>
          <a:xfrm>
            <a:off x="3482975" y="290513"/>
            <a:ext cx="5724525" cy="825500"/>
          </a:xfrm>
          <a:prstGeom prst="rect">
            <a:avLst/>
          </a:prstGeom>
        </p:spPr>
        <p:txBody>
          <a:bodyPr wrap="none">
            <a:spAutoFit/>
          </a:bodyPr>
          <a:lstStyle/>
          <a:p>
            <a:pPr eaLnBrk="0" fontAlgn="auto" hangingPunct="0">
              <a:lnSpc>
                <a:spcPct val="150000"/>
              </a:lnSpc>
              <a:spcBef>
                <a:spcPts val="0"/>
              </a:spcBef>
              <a:spcAft>
                <a:spcPts val="0"/>
              </a:spcAft>
              <a:defRPr/>
            </a:pPr>
            <a:r>
              <a:rPr lang="zh-CN" altLang="en-US" sz="3600" b="1" dirty="0">
                <a:latin typeface="微软雅黑" panose="020B0503020204020204" pitchFamily="34" charset="-122"/>
                <a:ea typeface="微软雅黑" panose="020B0503020204020204" pitchFamily="34" charset="-122"/>
                <a:cs typeface="+mj-cs"/>
                <a:sym typeface="黑体" panose="02010609060101010101" pitchFamily="49" charset="-122"/>
              </a:rPr>
              <a:t>二、资金需要量预测的方法</a:t>
            </a:r>
            <a:endParaRPr lang="zh-CN" altLang="en-US" sz="3600" b="1" dirty="0">
              <a:latin typeface="微软雅黑" panose="020B0503020204020204" pitchFamily="34" charset="-122"/>
              <a:ea typeface="微软雅黑" panose="020B0503020204020204" pitchFamily="34" charset="-122"/>
              <a:cs typeface="+mj-cs"/>
              <a:sym typeface="黑体" panose="02010609060101010101" pitchFamily="49" charset="-122"/>
            </a:endParaRPr>
          </a:p>
        </p:txBody>
      </p:sp>
      <p:grpSp>
        <p:nvGrpSpPr>
          <p:cNvPr id="17" name="组合 16"/>
          <p:cNvGrpSpPr/>
          <p:nvPr/>
        </p:nvGrpSpPr>
        <p:grpSpPr bwMode="auto">
          <a:xfrm>
            <a:off x="3314700" y="1182688"/>
            <a:ext cx="6097588" cy="157162"/>
            <a:chOff x="5475255" y="1143000"/>
            <a:chExt cx="1486646" cy="101600"/>
          </a:xfrm>
        </p:grpSpPr>
        <p:cxnSp>
          <p:nvCxnSpPr>
            <p:cNvPr id="18"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31"/>
            <p:cNvCxnSpPr/>
            <p:nvPr/>
          </p:nvCxnSpPr>
          <p:spPr>
            <a:xfrm>
              <a:off x="5616527" y="1244600"/>
              <a:ext cx="1185524"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ppt_w</p:attrName>
                                        </p:attrNameLst>
                                      </p:cBhvr>
                                      <p:tavLst>
                                        <p:tav tm="0">
                                          <p:val>
                                            <p:fltVal val="0"/>
                                          </p:val>
                                        </p:tav>
                                        <p:tav tm="100000">
                                          <p:val>
                                            <p:strVal val="#ppt_w"/>
                                          </p:val>
                                        </p:tav>
                                      </p:tavLst>
                                    </p:anim>
                                    <p:anim calcmode="lin" valueType="num">
                                      <p:cBhvr>
                                        <p:cTn id="14" dur="500" fill="hold"/>
                                        <p:tgtEl>
                                          <p:spTgt spid="8"/>
                                        </p:tgtEl>
                                        <p:attrNameLst>
                                          <p:attrName>ppt_h</p:attrName>
                                        </p:attrNameLst>
                                      </p:cBhvr>
                                      <p:tavLst>
                                        <p:tav tm="0">
                                          <p:val>
                                            <p:strVal val="#ppt_h"/>
                                          </p:val>
                                        </p:tav>
                                        <p:tav tm="100000">
                                          <p:val>
                                            <p:strVal val="#ppt_h"/>
                                          </p:val>
                                        </p:tav>
                                      </p:tavLst>
                                    </p:anim>
                                  </p:childTnLst>
                                </p:cTn>
                              </p:par>
                              <p:par>
                                <p:cTn id="15" presetID="17" presetClass="entr" presetSubtype="1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500" fill="hold"/>
                                        <p:tgtEl>
                                          <p:spTgt spid="9"/>
                                        </p:tgtEl>
                                        <p:attrNameLst>
                                          <p:attrName>ppt_w</p:attrName>
                                        </p:attrNameLst>
                                      </p:cBhvr>
                                      <p:tavLst>
                                        <p:tav tm="0">
                                          <p:val>
                                            <p:fltVal val="0"/>
                                          </p:val>
                                        </p:tav>
                                        <p:tav tm="100000">
                                          <p:val>
                                            <p:strVal val="#ppt_w"/>
                                          </p:val>
                                        </p:tav>
                                      </p:tavLst>
                                    </p:anim>
                                    <p:anim calcmode="lin" valueType="num">
                                      <p:cBhvr>
                                        <p:cTn id="18" dur="5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7" presetClass="entr" presetSubtype="1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 calcmode="lin" valueType="num">
                                      <p:cBhvr>
                                        <p:cTn id="23" dur="500" fill="hold"/>
                                        <p:tgtEl>
                                          <p:spTgt spid="15"/>
                                        </p:tgtEl>
                                        <p:attrNameLst>
                                          <p:attrName>ppt_w</p:attrName>
                                        </p:attrNameLst>
                                      </p:cBhvr>
                                      <p:tavLst>
                                        <p:tav tm="0">
                                          <p:val>
                                            <p:fltVal val="0"/>
                                          </p:val>
                                        </p:tav>
                                        <p:tav tm="100000">
                                          <p:val>
                                            <p:strVal val="#ppt_w"/>
                                          </p:val>
                                        </p:tav>
                                      </p:tavLst>
                                    </p:anim>
                                    <p:anim calcmode="lin" valueType="num">
                                      <p:cBhvr>
                                        <p:cTn id="24" dur="500" fill="hold"/>
                                        <p:tgtEl>
                                          <p:spTgt spid="15"/>
                                        </p:tgtEl>
                                        <p:attrNameLst>
                                          <p:attrName>ppt_h</p:attrName>
                                        </p:attrNameLst>
                                      </p:cBhvr>
                                      <p:tavLst>
                                        <p:tav tm="0">
                                          <p:val>
                                            <p:strVal val="#ppt_h"/>
                                          </p:val>
                                        </p:tav>
                                        <p:tav tm="100000">
                                          <p:val>
                                            <p:strVal val="#ppt_h"/>
                                          </p:val>
                                        </p:tav>
                                      </p:tavLst>
                                    </p:anim>
                                  </p:childTnLst>
                                </p:cTn>
                              </p:par>
                            </p:childTnLst>
                          </p:cTn>
                        </p:par>
                        <p:par>
                          <p:cTn id="25" fill="hold">
                            <p:stCondLst>
                              <p:cond delay="500"/>
                            </p:stCondLst>
                            <p:childTnLst>
                              <p:par>
                                <p:cTn id="26" presetID="55" presetClass="entr" presetSubtype="0" fill="hold" grpId="0" nodeType="afterEffect">
                                  <p:stCondLst>
                                    <p:cond delay="0"/>
                                  </p:stCondLst>
                                  <p:childTnLst>
                                    <p:set>
                                      <p:cBhvr>
                                        <p:cTn id="27" dur="1" fill="hold">
                                          <p:stCondLst>
                                            <p:cond delay="0"/>
                                          </p:stCondLst>
                                        </p:cTn>
                                        <p:tgtEl>
                                          <p:spTgt spid="45057"/>
                                        </p:tgtEl>
                                        <p:attrNameLst>
                                          <p:attrName>style.visibility</p:attrName>
                                        </p:attrNameLst>
                                      </p:cBhvr>
                                      <p:to>
                                        <p:strVal val="visible"/>
                                      </p:to>
                                    </p:set>
                                    <p:anim calcmode="lin" valueType="num">
                                      <p:cBhvr>
                                        <p:cTn id="28" dur="1000" fill="hold"/>
                                        <p:tgtEl>
                                          <p:spTgt spid="45057"/>
                                        </p:tgtEl>
                                        <p:attrNameLst>
                                          <p:attrName>ppt_w</p:attrName>
                                        </p:attrNameLst>
                                      </p:cBhvr>
                                      <p:tavLst>
                                        <p:tav tm="0">
                                          <p:val>
                                            <p:strVal val="#ppt_w*0.70"/>
                                          </p:val>
                                        </p:tav>
                                        <p:tav tm="100000">
                                          <p:val>
                                            <p:strVal val="#ppt_w"/>
                                          </p:val>
                                        </p:tav>
                                      </p:tavLst>
                                    </p:anim>
                                    <p:anim calcmode="lin" valueType="num">
                                      <p:cBhvr>
                                        <p:cTn id="29" dur="1000" fill="hold"/>
                                        <p:tgtEl>
                                          <p:spTgt spid="45057"/>
                                        </p:tgtEl>
                                        <p:attrNameLst>
                                          <p:attrName>ppt_h</p:attrName>
                                        </p:attrNameLst>
                                      </p:cBhvr>
                                      <p:tavLst>
                                        <p:tav tm="0">
                                          <p:val>
                                            <p:strVal val="#ppt_h"/>
                                          </p:val>
                                        </p:tav>
                                        <p:tav tm="100000">
                                          <p:val>
                                            <p:strVal val="#ppt_h"/>
                                          </p:val>
                                        </p:tav>
                                      </p:tavLst>
                                    </p:anim>
                                    <p:animEffect transition="in" filter="fade">
                                      <p:cBhvr>
                                        <p:cTn id="30" dur="1000"/>
                                        <p:tgtEl>
                                          <p:spTgt spid="45057"/>
                                        </p:tgtEl>
                                      </p:cBhvr>
                                    </p:animEffect>
                                  </p:childTnLst>
                                </p:cTn>
                              </p:par>
                            </p:childTnLst>
                          </p:cTn>
                        </p:par>
                      </p:childTnLst>
                    </p:cTn>
                  </p:par>
                  <p:par>
                    <p:cTn id="31" fill="hold">
                      <p:stCondLst>
                        <p:cond delay="indefinite"/>
                      </p:stCondLst>
                      <p:childTnLst>
                        <p:par>
                          <p:cTn id="32" fill="hold">
                            <p:stCondLst>
                              <p:cond delay="0"/>
                            </p:stCondLst>
                            <p:childTnLst>
                              <p:par>
                                <p:cTn id="33" presetID="17" presetClass="entr" presetSubtype="1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p:cTn id="35" dur="500" fill="hold"/>
                                        <p:tgtEl>
                                          <p:spTgt spid="10"/>
                                        </p:tgtEl>
                                        <p:attrNameLst>
                                          <p:attrName>ppt_w</p:attrName>
                                        </p:attrNameLst>
                                      </p:cBhvr>
                                      <p:tavLst>
                                        <p:tav tm="0">
                                          <p:val>
                                            <p:fltVal val="0"/>
                                          </p:val>
                                        </p:tav>
                                        <p:tav tm="100000">
                                          <p:val>
                                            <p:strVal val="#ppt_w"/>
                                          </p:val>
                                        </p:tav>
                                      </p:tavLst>
                                    </p:anim>
                                    <p:anim calcmode="lin" valueType="num">
                                      <p:cBhvr>
                                        <p:cTn id="36" dur="500" fill="hold"/>
                                        <p:tgtEl>
                                          <p:spTgt spid="10"/>
                                        </p:tgtEl>
                                        <p:attrNameLst>
                                          <p:attrName>ppt_h</p:attrName>
                                        </p:attrNameLst>
                                      </p:cBhvr>
                                      <p:tavLst>
                                        <p:tav tm="0">
                                          <p:val>
                                            <p:strVal val="#ppt_h"/>
                                          </p:val>
                                        </p:tav>
                                        <p:tav tm="100000">
                                          <p:val>
                                            <p:strVal val="#ppt_h"/>
                                          </p:val>
                                        </p:tav>
                                      </p:tavLst>
                                    </p:anim>
                                  </p:childTnLst>
                                </p:cTn>
                              </p:par>
                              <p:par>
                                <p:cTn id="37" presetID="17" presetClass="entr" presetSubtype="1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 calcmode="lin" valueType="num">
                                      <p:cBhvr>
                                        <p:cTn id="39" dur="500" fill="hold"/>
                                        <p:tgtEl>
                                          <p:spTgt spid="14"/>
                                        </p:tgtEl>
                                        <p:attrNameLst>
                                          <p:attrName>ppt_w</p:attrName>
                                        </p:attrNameLst>
                                      </p:cBhvr>
                                      <p:tavLst>
                                        <p:tav tm="0">
                                          <p:val>
                                            <p:fltVal val="0"/>
                                          </p:val>
                                        </p:tav>
                                        <p:tav tm="100000">
                                          <p:val>
                                            <p:strVal val="#ppt_w"/>
                                          </p:val>
                                        </p:tav>
                                      </p:tavLst>
                                    </p:anim>
                                    <p:anim calcmode="lin" valueType="num">
                                      <p:cBhvr>
                                        <p:cTn id="40" dur="500" fill="hold"/>
                                        <p:tgtEl>
                                          <p:spTgt spid="1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45057" grpId="0"/>
      <p:bldP spid="10" grpId="0" animBg="1"/>
      <p:bldP spid="14" grpId="0"/>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椭圆 28"/>
          <p:cNvSpPr/>
          <p:nvPr/>
        </p:nvSpPr>
        <p:spPr>
          <a:xfrm>
            <a:off x="4212126" y="4636468"/>
            <a:ext cx="1865312" cy="1350962"/>
          </a:xfrm>
          <a:prstGeom prst="ellipse">
            <a:avLst/>
          </a:prstGeom>
          <a:solidFill>
            <a:schemeClr val="bg2">
              <a:lumMod val="20000"/>
              <a:lumOff val="80000"/>
            </a:schemeClr>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p>
        </p:txBody>
      </p:sp>
      <p:sp>
        <p:nvSpPr>
          <p:cNvPr id="2" name="灯片编号占位符 1"/>
          <p:cNvSpPr>
            <a:spLocks noGrp="1"/>
          </p:cNvSpPr>
          <p:nvPr>
            <p:ph type="sldNum" sz="quarter" idx="12"/>
          </p:nvPr>
        </p:nvSpPr>
        <p:spPr/>
        <p:txBody>
          <a:bodyPr/>
          <a:lstStyle/>
          <a:p>
            <a:pPr>
              <a:defRPr/>
            </a:pPr>
            <a:fld id="{FDDDAE9F-86C2-48BE-A8F6-C27B188B2576}" type="slidenum">
              <a:rPr lang="en-US">
                <a:solidFill>
                  <a:schemeClr val="tx1"/>
                </a:solidFill>
              </a:rPr>
            </a:fld>
            <a:endParaRPr lang="en-US" dirty="0">
              <a:solidFill>
                <a:schemeClr val="tx1"/>
              </a:solidFill>
            </a:endParaRPr>
          </a:p>
        </p:txBody>
      </p:sp>
      <p:sp>
        <p:nvSpPr>
          <p:cNvPr id="7" name="矩形 6"/>
          <p:cNvSpPr>
            <a:spLocks noChangeArrowheads="1"/>
          </p:cNvSpPr>
          <p:nvPr/>
        </p:nvSpPr>
        <p:spPr bwMode="auto">
          <a:xfrm>
            <a:off x="945712" y="1434672"/>
            <a:ext cx="2886700" cy="830997"/>
          </a:xfrm>
          <a:prstGeom prst="rect">
            <a:avLst/>
          </a:prstGeom>
          <a:noFill/>
          <a:ln w="9525">
            <a:noFill/>
            <a:miter lim="800000"/>
          </a:ln>
        </p:spPr>
        <p:txBody>
          <a:bodyPr wrap="square">
            <a:spAutoFit/>
          </a:bodyPr>
          <a:lstStyle/>
          <a:p>
            <a:r>
              <a:rPr lang="en-US" altLang="zh-CN" sz="3000" b="1" dirty="0">
                <a:latin typeface="微软雅黑" panose="020B0503020204020204" pitchFamily="34" charset="-122"/>
                <a:ea typeface="微软雅黑" panose="020B0503020204020204" pitchFamily="34" charset="-122"/>
              </a:rPr>
              <a:t>2</a:t>
            </a:r>
            <a:r>
              <a:rPr lang="en-US" altLang="zh-CN" sz="3000" b="1" dirty="0" smtClean="0">
                <a:latin typeface="微软雅黑" panose="020B0503020204020204" pitchFamily="34" charset="-122"/>
                <a:ea typeface="微软雅黑" panose="020B0503020204020204" pitchFamily="34" charset="-122"/>
              </a:rPr>
              <a:t>.</a:t>
            </a:r>
            <a:r>
              <a:rPr lang="zh-CN" altLang="en-US" sz="3000" dirty="0" smtClean="0">
                <a:latin typeface="Lato" panose="020F0502020204030203"/>
              </a:rPr>
              <a:t> </a:t>
            </a:r>
            <a:r>
              <a:rPr lang="zh-CN" altLang="en-US" sz="3000" b="1" dirty="0" smtClean="0">
                <a:latin typeface="微软雅黑" panose="020B0503020204020204" pitchFamily="34" charset="-122"/>
                <a:ea typeface="微软雅黑" panose="020B0503020204020204" pitchFamily="34" charset="-122"/>
              </a:rPr>
              <a:t>定量预测法</a:t>
            </a:r>
            <a:endParaRPr lang="zh-CN" altLang="en-US" sz="3000" b="1" dirty="0">
              <a:latin typeface="微软雅黑" panose="020B0503020204020204" pitchFamily="34" charset="-122"/>
              <a:ea typeface="微软雅黑" panose="020B0503020204020204" pitchFamily="34" charset="-122"/>
            </a:endParaRPr>
          </a:p>
          <a:p>
            <a:endParaRPr lang="zh-CN" altLang="zh-CN" b="1" dirty="0">
              <a:latin typeface="微软雅黑" panose="020B0503020204020204" pitchFamily="34" charset="-122"/>
              <a:ea typeface="微软雅黑" panose="020B0503020204020204" pitchFamily="34" charset="-122"/>
            </a:endParaRPr>
          </a:p>
        </p:txBody>
      </p:sp>
      <p:sp>
        <p:nvSpPr>
          <p:cNvPr id="8" name="矩形 7"/>
          <p:cNvSpPr>
            <a:spLocks noChangeArrowheads="1"/>
          </p:cNvSpPr>
          <p:nvPr/>
        </p:nvSpPr>
        <p:spPr bwMode="auto">
          <a:xfrm>
            <a:off x="1093072" y="1974126"/>
            <a:ext cx="6530975" cy="2292935"/>
          </a:xfrm>
          <a:prstGeom prst="rect">
            <a:avLst/>
          </a:prstGeom>
          <a:noFill/>
          <a:ln w="9525">
            <a:noFill/>
            <a:miter lim="800000"/>
          </a:ln>
        </p:spPr>
        <p:txBody>
          <a:bodyPr wrap="square">
            <a:spAutoFit/>
          </a:bodyPr>
          <a:lstStyle/>
          <a:p>
            <a:pPr>
              <a:lnSpc>
                <a:spcPct val="130000"/>
              </a:lnSpc>
            </a:pPr>
            <a:r>
              <a:rPr lang="zh-CN" altLang="en-US" sz="2800" dirty="0">
                <a:latin typeface="华文仿宋" panose="02010600040101010101" pitchFamily="2" charset="-122"/>
                <a:ea typeface="华文仿宋" panose="02010600040101010101" pitchFamily="2" charset="-122"/>
              </a:rPr>
              <a:t>定量预测法是指以资金需要量与有关因素的关系为依据，在掌握大量历史资料的基础上选用一定的数学方法加以计算，并将计算结果作为预测值的一种方法</a:t>
            </a:r>
            <a:r>
              <a:rPr lang="zh-CN" altLang="en-US" sz="2800" dirty="0" smtClean="0">
                <a:latin typeface="华文仿宋" panose="02010600040101010101" pitchFamily="2" charset="-122"/>
                <a:ea typeface="华文仿宋" panose="02010600040101010101" pitchFamily="2" charset="-122"/>
              </a:rPr>
              <a:t>。</a:t>
            </a:r>
            <a:endParaRPr lang="zh-CN" altLang="en-US" sz="2800" dirty="0">
              <a:latin typeface="华文仿宋" panose="02010600040101010101" pitchFamily="2" charset="-122"/>
              <a:ea typeface="华文仿宋" panose="02010600040101010101" pitchFamily="2" charset="-122"/>
            </a:endParaRPr>
          </a:p>
        </p:txBody>
      </p:sp>
      <p:pic>
        <p:nvPicPr>
          <p:cNvPr id="9" name="图片 8"/>
          <p:cNvPicPr>
            <a:picLocks noChangeAspect="1"/>
          </p:cNvPicPr>
          <p:nvPr/>
        </p:nvPicPr>
        <p:blipFill>
          <a:blip r:embed="rId1" cstate="print"/>
          <a:srcRect/>
          <a:stretch>
            <a:fillRect/>
          </a:stretch>
        </p:blipFill>
        <p:spPr bwMode="auto">
          <a:xfrm>
            <a:off x="7529622" y="2554469"/>
            <a:ext cx="3411647" cy="2297166"/>
          </a:xfrm>
          <a:prstGeom prst="rect">
            <a:avLst/>
          </a:prstGeom>
          <a:noFill/>
          <a:ln w="9525">
            <a:noFill/>
            <a:miter lim="800000"/>
            <a:headEnd/>
            <a:tailEnd/>
          </a:ln>
        </p:spPr>
      </p:pic>
      <p:sp>
        <p:nvSpPr>
          <p:cNvPr id="16" name="矩形 15"/>
          <p:cNvSpPr/>
          <p:nvPr/>
        </p:nvSpPr>
        <p:spPr>
          <a:xfrm>
            <a:off x="3482975" y="290513"/>
            <a:ext cx="5724525" cy="825500"/>
          </a:xfrm>
          <a:prstGeom prst="rect">
            <a:avLst/>
          </a:prstGeom>
        </p:spPr>
        <p:txBody>
          <a:bodyPr wrap="none">
            <a:spAutoFit/>
          </a:bodyPr>
          <a:lstStyle/>
          <a:p>
            <a:pPr eaLnBrk="0" fontAlgn="auto" hangingPunct="0">
              <a:lnSpc>
                <a:spcPct val="150000"/>
              </a:lnSpc>
              <a:spcBef>
                <a:spcPts val="0"/>
              </a:spcBef>
              <a:spcAft>
                <a:spcPts val="0"/>
              </a:spcAft>
              <a:defRPr/>
            </a:pPr>
            <a:r>
              <a:rPr lang="zh-CN" altLang="en-US" sz="3600" b="1" dirty="0">
                <a:latin typeface="微软雅黑" panose="020B0503020204020204" pitchFamily="34" charset="-122"/>
                <a:ea typeface="微软雅黑" panose="020B0503020204020204" pitchFamily="34" charset="-122"/>
                <a:cs typeface="+mj-cs"/>
                <a:sym typeface="黑体" panose="02010609060101010101" pitchFamily="49" charset="-122"/>
              </a:rPr>
              <a:t>二、资金需要量预测的方法</a:t>
            </a:r>
            <a:endParaRPr lang="zh-CN" altLang="en-US" sz="3600" b="1" dirty="0">
              <a:latin typeface="微软雅黑" panose="020B0503020204020204" pitchFamily="34" charset="-122"/>
              <a:ea typeface="微软雅黑" panose="020B0503020204020204" pitchFamily="34" charset="-122"/>
              <a:cs typeface="+mj-cs"/>
              <a:sym typeface="黑体" panose="02010609060101010101" pitchFamily="49" charset="-122"/>
            </a:endParaRPr>
          </a:p>
        </p:txBody>
      </p:sp>
      <p:grpSp>
        <p:nvGrpSpPr>
          <p:cNvPr id="17" name="组合 16"/>
          <p:cNvGrpSpPr/>
          <p:nvPr/>
        </p:nvGrpSpPr>
        <p:grpSpPr bwMode="auto">
          <a:xfrm>
            <a:off x="3314700" y="1182688"/>
            <a:ext cx="6097588" cy="157162"/>
            <a:chOff x="5475255" y="1143000"/>
            <a:chExt cx="1486646" cy="101600"/>
          </a:xfrm>
        </p:grpSpPr>
        <p:cxnSp>
          <p:nvCxnSpPr>
            <p:cNvPr id="18"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31"/>
            <p:cNvCxnSpPr/>
            <p:nvPr/>
          </p:nvCxnSpPr>
          <p:spPr>
            <a:xfrm>
              <a:off x="5616527" y="1244600"/>
              <a:ext cx="1185524"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20" name="矩形 10"/>
          <p:cNvSpPr>
            <a:spLocks noChangeArrowheads="1"/>
          </p:cNvSpPr>
          <p:nvPr/>
        </p:nvSpPr>
        <p:spPr bwMode="auto">
          <a:xfrm>
            <a:off x="4274038" y="4871418"/>
            <a:ext cx="18034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zh-CN" altLang="en-US" sz="2800" b="1" dirty="0">
                <a:solidFill>
                  <a:srgbClr val="1B2E8B"/>
                </a:solidFill>
                <a:latin typeface="华文行楷" panose="02010800040101010101" pitchFamily="2" charset="-122"/>
                <a:ea typeface="华文行楷" panose="02010800040101010101" pitchFamily="2" charset="-122"/>
              </a:rPr>
              <a:t>定量预测</a:t>
            </a:r>
            <a:endParaRPr lang="en-US" altLang="zh-CN" sz="2800" b="1" dirty="0">
              <a:solidFill>
                <a:srgbClr val="1B2E8B"/>
              </a:solidFill>
              <a:latin typeface="华文行楷" panose="02010800040101010101" pitchFamily="2" charset="-122"/>
              <a:ea typeface="华文行楷" panose="02010800040101010101" pitchFamily="2" charset="-122"/>
            </a:endParaRPr>
          </a:p>
          <a:p>
            <a:pPr eaLnBrk="1" hangingPunct="1"/>
            <a:r>
              <a:rPr lang="zh-CN" altLang="en-US" sz="2800" b="1" dirty="0">
                <a:solidFill>
                  <a:srgbClr val="1B2E8B"/>
                </a:solidFill>
                <a:latin typeface="华文行楷" panose="02010800040101010101" pitchFamily="2" charset="-122"/>
                <a:ea typeface="华文行楷" panose="02010800040101010101" pitchFamily="2" charset="-122"/>
              </a:rPr>
              <a:t>常用方法</a:t>
            </a:r>
            <a:endParaRPr lang="en-US" altLang="zh-CN" sz="2800" b="1" dirty="0">
              <a:solidFill>
                <a:srgbClr val="1B2E8B"/>
              </a:solidFill>
              <a:latin typeface="华文行楷" panose="02010800040101010101" pitchFamily="2" charset="-122"/>
              <a:ea typeface="华文行楷" panose="02010800040101010101" pitchFamily="2" charset="-122"/>
            </a:endParaRPr>
          </a:p>
        </p:txBody>
      </p:sp>
      <p:sp>
        <p:nvSpPr>
          <p:cNvPr id="21" name="矩形 9"/>
          <p:cNvSpPr>
            <a:spLocks noChangeArrowheads="1"/>
          </p:cNvSpPr>
          <p:nvPr/>
        </p:nvSpPr>
        <p:spPr bwMode="auto">
          <a:xfrm>
            <a:off x="1268413" y="5154613"/>
            <a:ext cx="24161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zh-CN" altLang="en-US" sz="2800" dirty="0">
                <a:latin typeface="华文隶书" panose="02010800040101010101" pitchFamily="2" charset="-122"/>
                <a:ea typeface="华文隶书" panose="02010800040101010101" pitchFamily="2" charset="-122"/>
              </a:rPr>
              <a:t>销售百分比法</a:t>
            </a:r>
            <a:endParaRPr lang="en-US" altLang="zh-CN" sz="2800" dirty="0">
              <a:latin typeface="华文隶书" panose="02010800040101010101" pitchFamily="2" charset="-122"/>
              <a:ea typeface="华文隶书" panose="02010800040101010101" pitchFamily="2" charset="-122"/>
            </a:endParaRPr>
          </a:p>
        </p:txBody>
      </p:sp>
      <p:sp>
        <p:nvSpPr>
          <p:cNvPr id="22" name="矩形 21"/>
          <p:cNvSpPr>
            <a:spLocks noChangeArrowheads="1"/>
          </p:cNvSpPr>
          <p:nvPr/>
        </p:nvSpPr>
        <p:spPr bwMode="auto">
          <a:xfrm>
            <a:off x="6738938" y="5084936"/>
            <a:ext cx="26733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zh-CN" altLang="en-US" sz="2800" dirty="0">
                <a:latin typeface="华文隶书" panose="02010800040101010101" pitchFamily="2" charset="-122"/>
                <a:ea typeface="华文隶书" panose="02010800040101010101" pitchFamily="2" charset="-122"/>
              </a:rPr>
              <a:t>资金习性预测法</a:t>
            </a:r>
            <a:endParaRPr lang="zh-CN" altLang="en-US" sz="2800" dirty="0">
              <a:latin typeface="华文隶书" panose="02010800040101010101" pitchFamily="2" charset="-122"/>
              <a:ea typeface="华文隶书" panose="02010800040101010101" pitchFamily="2" charset="-122"/>
            </a:endParaRPr>
          </a:p>
        </p:txBody>
      </p:sp>
      <p:grpSp>
        <p:nvGrpSpPr>
          <p:cNvPr id="23" name="组合 17"/>
          <p:cNvGrpSpPr/>
          <p:nvPr/>
        </p:nvGrpSpPr>
        <p:grpSpPr bwMode="auto">
          <a:xfrm>
            <a:off x="3745441" y="4871418"/>
            <a:ext cx="769938" cy="881063"/>
            <a:chOff x="4312820" y="4762949"/>
            <a:chExt cx="1015879" cy="972117"/>
          </a:xfrm>
        </p:grpSpPr>
        <p:sp>
          <p:nvSpPr>
            <p:cNvPr id="24" name="等腰三角形 23"/>
            <p:cNvSpPr/>
            <p:nvPr/>
          </p:nvSpPr>
          <p:spPr>
            <a:xfrm rot="2667090">
              <a:off x="4312820" y="4762949"/>
              <a:ext cx="1015879" cy="972117"/>
            </a:xfrm>
            <a:prstGeom prst="triangle">
              <a:avLst>
                <a:gd name="adj" fmla="val 11995"/>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p>
          </p:txBody>
        </p:sp>
        <p:sp>
          <p:nvSpPr>
            <p:cNvPr id="25" name="TextBox 16"/>
            <p:cNvSpPr txBox="1">
              <a:spLocks noChangeArrowheads="1"/>
            </p:cNvSpPr>
            <p:nvPr/>
          </p:nvSpPr>
          <p:spPr bwMode="auto">
            <a:xfrm>
              <a:off x="4459014" y="4890780"/>
              <a:ext cx="246993" cy="758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tIns="46800" rIns="36000" bIns="46800">
              <a:spAutoFit/>
            </a:bodyPr>
            <a:lstStyle>
              <a:lvl1pPr>
                <a:defRPr sz="3200">
                  <a:solidFill>
                    <a:schemeClr val="tx1"/>
                  </a:solidFill>
                  <a:latin typeface="Arial" panose="020B0604020202020204" pitchFamily="34" charset="0"/>
                  <a:ea typeface="宋体" panose="02010600030101010101" pitchFamily="2" charset="-122"/>
                </a:defRPr>
              </a:lvl1pPr>
              <a:lvl2pPr>
                <a:defRPr sz="2800">
                  <a:solidFill>
                    <a:schemeClr val="tx1"/>
                  </a:solidFill>
                  <a:latin typeface="Arial" panose="020B0604020202020204" pitchFamily="34" charset="0"/>
                  <a:ea typeface="宋体" panose="02010600030101010101" pitchFamily="2" charset="-122"/>
                </a:defRPr>
              </a:lvl2pPr>
              <a:lvl3pPr>
                <a:defRPr sz="2400">
                  <a:solidFill>
                    <a:schemeClr val="tx1"/>
                  </a:solidFill>
                  <a:latin typeface="Arial" panose="020B0604020202020204" pitchFamily="34" charset="0"/>
                  <a:ea typeface="宋体" panose="02010600030101010101" pitchFamily="2" charset="-122"/>
                </a:defRPr>
              </a:lvl3pPr>
              <a:lvl4pPr>
                <a:defRPr sz="2000">
                  <a:solidFill>
                    <a:schemeClr val="tx1"/>
                  </a:solidFill>
                  <a:latin typeface="Arial" panose="020B0604020202020204" pitchFamily="34" charset="0"/>
                  <a:ea typeface="宋体" panose="02010600030101010101" pitchFamily="2" charset="-122"/>
                </a:defRPr>
              </a:lvl4pPr>
              <a:lvl5pPr>
                <a:defRPr sz="2000">
                  <a:solidFill>
                    <a:schemeClr val="tx1"/>
                  </a:solidFill>
                  <a:latin typeface="Arial" panose="020B0604020202020204" pitchFamily="34" charset="0"/>
                  <a:ea typeface="宋体" panose="02010600030101010101" pitchFamily="2" charset="-122"/>
                </a:defRPr>
              </a:lvl5pPr>
              <a:lvl6pPr eaLnBrk="0" hangingPunct="0">
                <a:defRPr sz="2000">
                  <a:solidFill>
                    <a:schemeClr val="tx1"/>
                  </a:solidFill>
                  <a:latin typeface="Arial" panose="020B0604020202020204" pitchFamily="34" charset="0"/>
                  <a:ea typeface="宋体" panose="02010600030101010101" pitchFamily="2" charset="-122"/>
                </a:defRPr>
              </a:lvl6pPr>
              <a:lvl7pPr eaLnBrk="0" hangingPunct="0">
                <a:defRPr sz="2000">
                  <a:solidFill>
                    <a:schemeClr val="tx1"/>
                  </a:solidFill>
                  <a:latin typeface="Arial" panose="020B0604020202020204" pitchFamily="34" charset="0"/>
                  <a:ea typeface="宋体" panose="02010600030101010101" pitchFamily="2" charset="-122"/>
                </a:defRPr>
              </a:lvl7pPr>
              <a:lvl8pPr eaLnBrk="0" hangingPunct="0">
                <a:defRPr sz="2000">
                  <a:solidFill>
                    <a:schemeClr val="tx1"/>
                  </a:solidFill>
                  <a:latin typeface="Arial" panose="020B0604020202020204" pitchFamily="34" charset="0"/>
                  <a:ea typeface="宋体" panose="02010600030101010101" pitchFamily="2" charset="-122"/>
                </a:defRPr>
              </a:lvl8pPr>
              <a:lvl9pPr eaLnBrk="0" hangingPunct="0">
                <a:defRPr sz="2000">
                  <a:solidFill>
                    <a:schemeClr val="tx1"/>
                  </a:solidFill>
                  <a:latin typeface="Arial" panose="020B0604020202020204" pitchFamily="34" charset="0"/>
                  <a:ea typeface="宋体" panose="02010600030101010101" pitchFamily="2" charset="-122"/>
                </a:defRPr>
              </a:lvl9pPr>
            </a:lstStyle>
            <a:p>
              <a:pPr eaLnBrk="1" hangingPunct="1">
                <a:lnSpc>
                  <a:spcPct val="125000"/>
                </a:lnSpc>
              </a:pPr>
              <a:r>
                <a:rPr lang="en-US" altLang="zh-CN" sz="4000" dirty="0">
                  <a:latin typeface="Lato" panose="020F0502020204030203"/>
                </a:rPr>
                <a:t>1</a:t>
              </a:r>
              <a:endParaRPr lang="zh-CN" altLang="en-US" sz="4000" dirty="0">
                <a:latin typeface="Lato" panose="020F0502020204030203"/>
              </a:endParaRPr>
            </a:p>
          </p:txBody>
        </p:sp>
      </p:grpSp>
      <p:grpSp>
        <p:nvGrpSpPr>
          <p:cNvPr id="26" name="组合 21"/>
          <p:cNvGrpSpPr/>
          <p:nvPr/>
        </p:nvGrpSpPr>
        <p:grpSpPr bwMode="auto">
          <a:xfrm>
            <a:off x="5785644" y="4897611"/>
            <a:ext cx="706438" cy="893763"/>
            <a:chOff x="6926499" y="4809025"/>
            <a:chExt cx="1015879" cy="972117"/>
          </a:xfrm>
        </p:grpSpPr>
        <p:sp>
          <p:nvSpPr>
            <p:cNvPr id="27" name="等腰三角形 18"/>
            <p:cNvSpPr>
              <a:spLocks noChangeArrowheads="1"/>
            </p:cNvSpPr>
            <p:nvPr/>
          </p:nvSpPr>
          <p:spPr bwMode="auto">
            <a:xfrm rot="-8292568">
              <a:off x="6926499" y="4809025"/>
              <a:ext cx="1015879" cy="972117"/>
            </a:xfrm>
            <a:prstGeom prst="triangle">
              <a:avLst>
                <a:gd name="adj" fmla="val 11995"/>
              </a:avLst>
            </a:prstGeom>
            <a:solidFill>
              <a:srgbClr val="FF7C80"/>
            </a:solidFill>
            <a:ln>
              <a:noFill/>
            </a:ln>
            <a:extLst>
              <a:ext uri="{91240B29-F687-4F45-9708-019B960494DF}">
                <a14:hiddenLine xmlns:a14="http://schemas.microsoft.com/office/drawing/2010/main" w="12700">
                  <a:solidFill>
                    <a:srgbClr val="000000"/>
                  </a:solidFill>
                  <a:miter lim="800000"/>
                  <a:headEnd/>
                  <a:tailEnd/>
                </a14:hiddenLine>
              </a:ext>
            </a:extLst>
          </p:spPr>
          <p:txBody>
            <a:bodyPr rot="10800000" anchor="ctr"/>
            <a:lstStyle/>
            <a:p>
              <a:pPr algn="ctr" eaLnBrk="1" hangingPunct="1"/>
              <a:endParaRPr lang="zh-CN" altLang="en-US">
                <a:solidFill>
                  <a:srgbClr val="FFFFFF"/>
                </a:solidFill>
                <a:latin typeface="Lato" panose="020F0502020204030203"/>
              </a:endParaRPr>
            </a:p>
          </p:txBody>
        </p:sp>
        <p:sp>
          <p:nvSpPr>
            <p:cNvPr id="28" name="TextBox 19"/>
            <p:cNvSpPr txBox="1">
              <a:spLocks noChangeArrowheads="1"/>
            </p:cNvSpPr>
            <p:nvPr/>
          </p:nvSpPr>
          <p:spPr bwMode="auto">
            <a:xfrm>
              <a:off x="7467540" y="4819385"/>
              <a:ext cx="399503" cy="92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tIns="46800" rIns="36000" bIns="46800">
              <a:spAutoFit/>
            </a:bodyPr>
            <a:lstStyle>
              <a:lvl1pPr>
                <a:defRPr sz="3200">
                  <a:solidFill>
                    <a:schemeClr val="tx1"/>
                  </a:solidFill>
                  <a:latin typeface="Arial" panose="020B0604020202020204" pitchFamily="34" charset="0"/>
                  <a:ea typeface="宋体" panose="02010600030101010101" pitchFamily="2" charset="-122"/>
                </a:defRPr>
              </a:lvl1pPr>
              <a:lvl2pPr>
                <a:defRPr sz="2800">
                  <a:solidFill>
                    <a:schemeClr val="tx1"/>
                  </a:solidFill>
                  <a:latin typeface="Arial" panose="020B0604020202020204" pitchFamily="34" charset="0"/>
                  <a:ea typeface="宋体" panose="02010600030101010101" pitchFamily="2" charset="-122"/>
                </a:defRPr>
              </a:lvl2pPr>
              <a:lvl3pPr>
                <a:defRPr sz="2400">
                  <a:solidFill>
                    <a:schemeClr val="tx1"/>
                  </a:solidFill>
                  <a:latin typeface="Arial" panose="020B0604020202020204" pitchFamily="34" charset="0"/>
                  <a:ea typeface="宋体" panose="02010600030101010101" pitchFamily="2" charset="-122"/>
                </a:defRPr>
              </a:lvl3pPr>
              <a:lvl4pPr>
                <a:defRPr sz="2000">
                  <a:solidFill>
                    <a:schemeClr val="tx1"/>
                  </a:solidFill>
                  <a:latin typeface="Arial" panose="020B0604020202020204" pitchFamily="34" charset="0"/>
                  <a:ea typeface="宋体" panose="02010600030101010101" pitchFamily="2" charset="-122"/>
                </a:defRPr>
              </a:lvl4pPr>
              <a:lvl5pPr>
                <a:defRPr sz="2000">
                  <a:solidFill>
                    <a:schemeClr val="tx1"/>
                  </a:solidFill>
                  <a:latin typeface="Arial" panose="020B0604020202020204" pitchFamily="34" charset="0"/>
                  <a:ea typeface="宋体" panose="02010600030101010101" pitchFamily="2" charset="-122"/>
                </a:defRPr>
              </a:lvl5pPr>
              <a:lvl6pPr eaLnBrk="0" hangingPunct="0">
                <a:defRPr sz="2000">
                  <a:solidFill>
                    <a:schemeClr val="tx1"/>
                  </a:solidFill>
                  <a:latin typeface="Arial" panose="020B0604020202020204" pitchFamily="34" charset="0"/>
                  <a:ea typeface="宋体" panose="02010600030101010101" pitchFamily="2" charset="-122"/>
                </a:defRPr>
              </a:lvl6pPr>
              <a:lvl7pPr eaLnBrk="0" hangingPunct="0">
                <a:defRPr sz="2000">
                  <a:solidFill>
                    <a:schemeClr val="tx1"/>
                  </a:solidFill>
                  <a:latin typeface="Arial" panose="020B0604020202020204" pitchFamily="34" charset="0"/>
                  <a:ea typeface="宋体" panose="02010600030101010101" pitchFamily="2" charset="-122"/>
                </a:defRPr>
              </a:lvl7pPr>
              <a:lvl8pPr eaLnBrk="0" hangingPunct="0">
                <a:defRPr sz="2000">
                  <a:solidFill>
                    <a:schemeClr val="tx1"/>
                  </a:solidFill>
                  <a:latin typeface="Arial" panose="020B0604020202020204" pitchFamily="34" charset="0"/>
                  <a:ea typeface="宋体" panose="02010600030101010101" pitchFamily="2" charset="-122"/>
                </a:defRPr>
              </a:lvl8pPr>
              <a:lvl9pPr eaLnBrk="0" hangingPunct="0">
                <a:defRPr sz="2000">
                  <a:solidFill>
                    <a:schemeClr val="tx1"/>
                  </a:solidFill>
                  <a:latin typeface="Arial" panose="020B0604020202020204" pitchFamily="34" charset="0"/>
                  <a:ea typeface="宋体" panose="02010600030101010101" pitchFamily="2" charset="-122"/>
                </a:defRPr>
              </a:lvl9pPr>
            </a:lstStyle>
            <a:p>
              <a:pPr eaLnBrk="1" hangingPunct="1">
                <a:lnSpc>
                  <a:spcPct val="125000"/>
                </a:lnSpc>
              </a:pPr>
              <a:r>
                <a:rPr lang="en-US" altLang="zh-CN" sz="4000" dirty="0">
                  <a:latin typeface="Lato" panose="020F0502020204030203"/>
                </a:rPr>
                <a:t>2</a:t>
              </a:r>
              <a:endParaRPr lang="zh-CN" altLang="en-US" sz="4000" dirty="0">
                <a:latin typeface="Lato" panose="020F0502020204030203"/>
              </a:endParaRPr>
            </a:p>
          </p:txBody>
        </p:sp>
      </p:gr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ppt_w</p:attrName>
                                        </p:attrNameLst>
                                      </p:cBhvr>
                                      <p:tavLst>
                                        <p:tav tm="0">
                                          <p:val>
                                            <p:fltVal val="0"/>
                                          </p:val>
                                        </p:tav>
                                        <p:tav tm="100000">
                                          <p:val>
                                            <p:strVal val="#ppt_w"/>
                                          </p:val>
                                        </p:tav>
                                      </p:tavLst>
                                    </p:anim>
                                    <p:anim calcmode="lin" valueType="num">
                                      <p:cBhvr>
                                        <p:cTn id="14" dur="500" fill="hold"/>
                                        <p:tgtEl>
                                          <p:spTgt spid="8"/>
                                        </p:tgtEl>
                                        <p:attrNameLst>
                                          <p:attrName>ppt_h</p:attrName>
                                        </p:attrNameLst>
                                      </p:cBhvr>
                                      <p:tavLst>
                                        <p:tav tm="0">
                                          <p:val>
                                            <p:strVal val="#ppt_h"/>
                                          </p:val>
                                        </p:tav>
                                        <p:tav tm="100000">
                                          <p:val>
                                            <p:strVal val="#ppt_h"/>
                                          </p:val>
                                        </p:tav>
                                      </p:tavLst>
                                    </p:anim>
                                  </p:childTnLst>
                                </p:cTn>
                              </p:par>
                              <p:par>
                                <p:cTn id="15" presetID="17" presetClass="entr" presetSubtype="1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500" fill="hold"/>
                                        <p:tgtEl>
                                          <p:spTgt spid="9"/>
                                        </p:tgtEl>
                                        <p:attrNameLst>
                                          <p:attrName>ppt_w</p:attrName>
                                        </p:attrNameLst>
                                      </p:cBhvr>
                                      <p:tavLst>
                                        <p:tav tm="0">
                                          <p:val>
                                            <p:fltVal val="0"/>
                                          </p:val>
                                        </p:tav>
                                        <p:tav tm="100000">
                                          <p:val>
                                            <p:strVal val="#ppt_w"/>
                                          </p:val>
                                        </p:tav>
                                      </p:tavLst>
                                    </p:anim>
                                    <p:anim calcmode="lin" valueType="num">
                                      <p:cBhvr>
                                        <p:cTn id="18" dur="5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fade">
                                      <p:cBhvr>
                                        <p:cTn id="23" dur="1000"/>
                                        <p:tgtEl>
                                          <p:spTgt spid="20"/>
                                        </p:tgtEl>
                                      </p:cBhvr>
                                    </p:animEffect>
                                    <p:anim calcmode="lin" valueType="num">
                                      <p:cBhvr>
                                        <p:cTn id="24" dur="1000" fill="hold"/>
                                        <p:tgtEl>
                                          <p:spTgt spid="20"/>
                                        </p:tgtEl>
                                        <p:attrNameLst>
                                          <p:attrName>ppt_x</p:attrName>
                                        </p:attrNameLst>
                                      </p:cBhvr>
                                      <p:tavLst>
                                        <p:tav tm="0">
                                          <p:val>
                                            <p:strVal val="#ppt_x"/>
                                          </p:val>
                                        </p:tav>
                                        <p:tav tm="100000">
                                          <p:val>
                                            <p:strVal val="#ppt_x"/>
                                          </p:val>
                                        </p:tav>
                                      </p:tavLst>
                                    </p:anim>
                                    <p:anim calcmode="lin" valueType="num">
                                      <p:cBhvr>
                                        <p:cTn id="25" dur="1000" fill="hold"/>
                                        <p:tgtEl>
                                          <p:spTgt spid="20"/>
                                        </p:tgtEl>
                                        <p:attrNameLst>
                                          <p:attrName>ppt_y</p:attrName>
                                        </p:attrNameLst>
                                      </p:cBhvr>
                                      <p:tavLst>
                                        <p:tav tm="0">
                                          <p:val>
                                            <p:strVal val="#ppt_y+.1"/>
                                          </p:val>
                                        </p:tav>
                                        <p:tav tm="100000">
                                          <p:val>
                                            <p:strVal val="#ppt_y"/>
                                          </p:val>
                                        </p:tav>
                                      </p:tavLst>
                                    </p:anim>
                                  </p:childTnLst>
                                </p:cTn>
                              </p:par>
                            </p:childTnLst>
                          </p:cTn>
                        </p:par>
                        <p:par>
                          <p:cTn id="26" fill="hold">
                            <p:stCondLst>
                              <p:cond delay="1000"/>
                            </p:stCondLst>
                            <p:childTnLst>
                              <p:par>
                                <p:cTn id="27" presetID="34" presetClass="entr" presetSubtype="0" fill="hold" grpId="0" nodeType="afterEffect">
                                  <p:stCondLst>
                                    <p:cond delay="0"/>
                                  </p:stCondLst>
                                  <p:childTnLst>
                                    <p:set>
                                      <p:cBhvr>
                                        <p:cTn id="28" dur="1" fill="hold">
                                          <p:stCondLst>
                                            <p:cond delay="0"/>
                                          </p:stCondLst>
                                        </p:cTn>
                                        <p:tgtEl>
                                          <p:spTgt spid="21"/>
                                        </p:tgtEl>
                                        <p:attrNameLst>
                                          <p:attrName>style.visibility</p:attrName>
                                        </p:attrNameLst>
                                      </p:cBhvr>
                                      <p:to>
                                        <p:strVal val="visible"/>
                                      </p:to>
                                    </p:set>
                                    <p:anim from="(-#ppt_w/2)" to="(#ppt_x)" calcmode="lin" valueType="num">
                                      <p:cBhvr>
                                        <p:cTn id="29" dur="600" fill="hold">
                                          <p:stCondLst>
                                            <p:cond delay="0"/>
                                          </p:stCondLst>
                                        </p:cTn>
                                        <p:tgtEl>
                                          <p:spTgt spid="21"/>
                                        </p:tgtEl>
                                        <p:attrNameLst>
                                          <p:attrName>ppt_x</p:attrName>
                                        </p:attrNameLst>
                                      </p:cBhvr>
                                    </p:anim>
                                    <p:anim from="0" to="-1.0" calcmode="lin" valueType="num">
                                      <p:cBhvr>
                                        <p:cTn id="30" dur="200" decel="50000" autoRev="1" fill="hold">
                                          <p:stCondLst>
                                            <p:cond delay="600"/>
                                          </p:stCondLst>
                                        </p:cTn>
                                        <p:tgtEl>
                                          <p:spTgt spid="21"/>
                                        </p:tgtEl>
                                        <p:attrNameLst>
                                          <p:attrName>xshear</p:attrName>
                                        </p:attrNameLst>
                                      </p:cBhvr>
                                    </p:anim>
                                    <p:animScale>
                                      <p:cBhvr>
                                        <p:cTn id="31" dur="200" decel="100000" autoRev="1" fill="hold">
                                          <p:stCondLst>
                                            <p:cond delay="600"/>
                                          </p:stCondLst>
                                        </p:cTn>
                                        <p:tgtEl>
                                          <p:spTgt spid="21"/>
                                        </p:tgtEl>
                                      </p:cBhvr>
                                      <p:from x="100000" y="100000"/>
                                      <p:to x="80000" y="100000"/>
                                    </p:animScale>
                                    <p:anim by="(#ppt_h/3+#ppt_w*0.1)" calcmode="lin" valueType="num">
                                      <p:cBhvr additive="sum">
                                        <p:cTn id="32" dur="200" decel="100000" autoRev="1" fill="hold">
                                          <p:stCondLst>
                                            <p:cond delay="600"/>
                                          </p:stCondLst>
                                        </p:cTn>
                                        <p:tgtEl>
                                          <p:spTgt spid="21"/>
                                        </p:tgtEl>
                                        <p:attrNameLst>
                                          <p:attrName>ppt_x</p:attrName>
                                        </p:attrNameLst>
                                      </p:cBhvr>
                                    </p:anim>
                                  </p:childTnLst>
                                </p:cTn>
                              </p:par>
                            </p:childTnLst>
                          </p:cTn>
                        </p:par>
                        <p:par>
                          <p:cTn id="33" fill="hold">
                            <p:stCondLst>
                              <p:cond delay="2000"/>
                            </p:stCondLst>
                            <p:childTnLst>
                              <p:par>
                                <p:cTn id="34" presetID="42" presetClass="entr" presetSubtype="0" fill="hold" grpId="0" nodeType="after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fade">
                                      <p:cBhvr>
                                        <p:cTn id="36" dur="1000"/>
                                        <p:tgtEl>
                                          <p:spTgt spid="22"/>
                                        </p:tgtEl>
                                      </p:cBhvr>
                                    </p:animEffect>
                                    <p:anim calcmode="lin" valueType="num">
                                      <p:cBhvr>
                                        <p:cTn id="37" dur="1000" fill="hold"/>
                                        <p:tgtEl>
                                          <p:spTgt spid="22"/>
                                        </p:tgtEl>
                                        <p:attrNameLst>
                                          <p:attrName>ppt_x</p:attrName>
                                        </p:attrNameLst>
                                      </p:cBhvr>
                                      <p:tavLst>
                                        <p:tav tm="0">
                                          <p:val>
                                            <p:strVal val="#ppt_x"/>
                                          </p:val>
                                        </p:tav>
                                        <p:tav tm="100000">
                                          <p:val>
                                            <p:strVal val="#ppt_x"/>
                                          </p:val>
                                        </p:tav>
                                      </p:tavLst>
                                    </p:anim>
                                    <p:anim calcmode="lin" valueType="num">
                                      <p:cBhvr>
                                        <p:cTn id="38"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2" presetClass="entr" presetSubtype="4" fill="hold" nodeType="click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slide(fromBottom)">
                                      <p:cBhvr>
                                        <p:cTn id="43" dur="500"/>
                                        <p:tgtEl>
                                          <p:spTgt spid="23"/>
                                        </p:tgtEl>
                                      </p:cBhvr>
                                    </p:animEffect>
                                  </p:childTnLst>
                                </p:cTn>
                              </p:par>
                            </p:childTnLst>
                          </p:cTn>
                        </p:par>
                      </p:childTnLst>
                    </p:cTn>
                  </p:par>
                  <p:par>
                    <p:cTn id="44" fill="hold">
                      <p:stCondLst>
                        <p:cond delay="indefinite"/>
                      </p:stCondLst>
                      <p:childTnLst>
                        <p:par>
                          <p:cTn id="45" fill="hold">
                            <p:stCondLst>
                              <p:cond delay="0"/>
                            </p:stCondLst>
                            <p:childTnLst>
                              <p:par>
                                <p:cTn id="46" presetID="12" presetClass="entr" presetSubtype="4" fill="hold" nodeType="clickEffect">
                                  <p:stCondLst>
                                    <p:cond delay="0"/>
                                  </p:stCondLst>
                                  <p:childTnLst>
                                    <p:set>
                                      <p:cBhvr>
                                        <p:cTn id="47" dur="1" fill="hold">
                                          <p:stCondLst>
                                            <p:cond delay="0"/>
                                          </p:stCondLst>
                                        </p:cTn>
                                        <p:tgtEl>
                                          <p:spTgt spid="26"/>
                                        </p:tgtEl>
                                        <p:attrNameLst>
                                          <p:attrName>style.visibility</p:attrName>
                                        </p:attrNameLst>
                                      </p:cBhvr>
                                      <p:to>
                                        <p:strVal val="visible"/>
                                      </p:to>
                                    </p:set>
                                    <p:animEffect transition="in" filter="slide(fromBottom)">
                                      <p:cBhvr>
                                        <p:cTn id="48" dur="500"/>
                                        <p:tgtEl>
                                          <p:spTgt spid="26"/>
                                        </p:tgtEl>
                                      </p:cBhvr>
                                    </p:animEffect>
                                  </p:childTnLst>
                                </p:cTn>
                              </p:par>
                              <p:par>
                                <p:cTn id="49" presetID="42" presetClass="entr" presetSubtype="0" fill="hold" grpId="0" nodeType="with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1000"/>
                                        <p:tgtEl>
                                          <p:spTgt spid="29"/>
                                        </p:tgtEl>
                                      </p:cBhvr>
                                    </p:animEffect>
                                    <p:anim calcmode="lin" valueType="num">
                                      <p:cBhvr>
                                        <p:cTn id="52" dur="1000" fill="hold"/>
                                        <p:tgtEl>
                                          <p:spTgt spid="29"/>
                                        </p:tgtEl>
                                        <p:attrNameLst>
                                          <p:attrName>ppt_x</p:attrName>
                                        </p:attrNameLst>
                                      </p:cBhvr>
                                      <p:tavLst>
                                        <p:tav tm="0">
                                          <p:val>
                                            <p:strVal val="#ppt_x"/>
                                          </p:val>
                                        </p:tav>
                                        <p:tav tm="100000">
                                          <p:val>
                                            <p:strVal val="#ppt_x"/>
                                          </p:val>
                                        </p:tav>
                                      </p:tavLst>
                                    </p:anim>
                                    <p:anim calcmode="lin" valueType="num">
                                      <p:cBhvr>
                                        <p:cTn id="53"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7" grpId="0"/>
      <p:bldP spid="8" grpId="0"/>
      <p:bldP spid="20" grpId="0"/>
      <p:bldP spid="21" grpId="0"/>
      <p:bldP spid="2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2276475"/>
            <a:ext cx="12192000" cy="2549525"/>
          </a:xfrm>
          <a:prstGeom prst="rect">
            <a:avLst/>
          </a:prstGeom>
          <a:solidFill>
            <a:srgbClr val="32C8C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chemeClr val="tx2"/>
                </a:solidFill>
              </a:rPr>
              <a:t> </a:t>
            </a:r>
            <a:endParaRPr lang="zh-CN" altLang="en-US" dirty="0">
              <a:solidFill>
                <a:schemeClr val="tx2"/>
              </a:solidFill>
            </a:endParaRPr>
          </a:p>
        </p:txBody>
      </p:sp>
      <p:cxnSp>
        <p:nvCxnSpPr>
          <p:cNvPr id="6" name="直接连接符 5"/>
          <p:cNvCxnSpPr/>
          <p:nvPr/>
        </p:nvCxnSpPr>
        <p:spPr>
          <a:xfrm>
            <a:off x="-88900" y="4914900"/>
            <a:ext cx="12509500" cy="0"/>
          </a:xfrm>
          <a:prstGeom prst="line">
            <a:avLst/>
          </a:prstGeom>
          <a:ln w="22225">
            <a:solidFill>
              <a:srgbClr val="32C8CF"/>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88900" y="2197100"/>
            <a:ext cx="12509500" cy="0"/>
          </a:xfrm>
          <a:prstGeom prst="line">
            <a:avLst/>
          </a:prstGeom>
          <a:ln w="22225">
            <a:solidFill>
              <a:srgbClr val="32C8CF"/>
            </a:solidFill>
          </a:ln>
        </p:spPr>
        <p:style>
          <a:lnRef idx="1">
            <a:schemeClr val="accent1"/>
          </a:lnRef>
          <a:fillRef idx="0">
            <a:schemeClr val="accent1"/>
          </a:fillRef>
          <a:effectRef idx="0">
            <a:schemeClr val="accent1"/>
          </a:effectRef>
          <a:fontRef idx="minor">
            <a:schemeClr val="tx1"/>
          </a:fontRef>
        </p:style>
      </p:cxnSp>
      <p:pic>
        <p:nvPicPr>
          <p:cNvPr id="8" name="图片 7"/>
          <p:cNvPicPr>
            <a:picLocks noChangeAspect="1"/>
          </p:cNvPicPr>
          <p:nvPr/>
        </p:nvPicPr>
        <p:blipFill>
          <a:blip r:embed="rId1" cstate="print"/>
          <a:srcRect/>
          <a:stretch>
            <a:fillRect/>
          </a:stretch>
        </p:blipFill>
        <p:spPr bwMode="auto">
          <a:xfrm>
            <a:off x="288192" y="2714808"/>
            <a:ext cx="1244600" cy="1672858"/>
          </a:xfrm>
          <a:prstGeom prst="rect">
            <a:avLst/>
          </a:prstGeom>
          <a:noFill/>
          <a:ln w="9525">
            <a:noFill/>
            <a:miter lim="800000"/>
            <a:headEnd/>
            <a:tailEnd/>
          </a:ln>
        </p:spPr>
      </p:pic>
      <p:cxnSp>
        <p:nvCxnSpPr>
          <p:cNvPr id="9" name="直接连接符 8"/>
          <p:cNvCxnSpPr/>
          <p:nvPr/>
        </p:nvCxnSpPr>
        <p:spPr>
          <a:xfrm>
            <a:off x="4114800" y="2774950"/>
            <a:ext cx="0" cy="1390650"/>
          </a:xfrm>
          <a:prstGeom prst="line">
            <a:avLst/>
          </a:prstGeom>
          <a:ln>
            <a:gradFill>
              <a:gsLst>
                <a:gs pos="0">
                  <a:srgbClr val="32C8CF">
                    <a:alpha val="67000"/>
                  </a:srgbClr>
                </a:gs>
                <a:gs pos="55000">
                  <a:schemeClr val="bg1"/>
                </a:gs>
                <a:gs pos="100000">
                  <a:srgbClr val="32C8CF">
                    <a:alpha val="71000"/>
                  </a:srgbClr>
                </a:gs>
              </a:gsLst>
              <a:lin ang="5400000" scaled="0"/>
            </a:gradFill>
          </a:ln>
        </p:spPr>
        <p:style>
          <a:lnRef idx="1">
            <a:schemeClr val="accent1"/>
          </a:lnRef>
          <a:fillRef idx="0">
            <a:schemeClr val="accent1"/>
          </a:fillRef>
          <a:effectRef idx="0">
            <a:schemeClr val="accent1"/>
          </a:effectRef>
          <a:fontRef idx="minor">
            <a:schemeClr val="tx1"/>
          </a:fontRef>
        </p:style>
      </p:cxnSp>
      <p:sp>
        <p:nvSpPr>
          <p:cNvPr id="10" name="Title 2"/>
          <p:cNvSpPr txBox="1"/>
          <p:nvPr/>
        </p:nvSpPr>
        <p:spPr bwMode="auto">
          <a:xfrm>
            <a:off x="1802423" y="2798099"/>
            <a:ext cx="10313377" cy="1183050"/>
          </a:xfrm>
          <a:prstGeom prst="rect">
            <a:avLst/>
          </a:prstGeom>
          <a:noFill/>
          <a:ln w="9525">
            <a:noFill/>
            <a:miter lim="800000"/>
          </a:ln>
        </p:spPr>
        <p:txBody>
          <a:bodyPr lIns="36000" rIns="36000" anchor="b"/>
          <a:lstStyle/>
          <a:p>
            <a:pPr marL="742950" indent="-742950">
              <a:lnSpc>
                <a:spcPct val="150000"/>
              </a:lnSpc>
            </a:pPr>
            <a:endParaRPr lang="en-US" altLang="zh-CN" sz="4000" dirty="0">
              <a:latin typeface="方正尚酷简体"/>
              <a:ea typeface="方正尚酷简体"/>
              <a:cs typeface="方正尚酷简体"/>
            </a:endParaRPr>
          </a:p>
          <a:p>
            <a:pPr marL="742950" indent="-742950">
              <a:lnSpc>
                <a:spcPct val="150000"/>
              </a:lnSpc>
            </a:pPr>
            <a:endParaRPr lang="en-US" altLang="zh-CN" sz="4000" dirty="0">
              <a:latin typeface="方正尚酷简体"/>
              <a:ea typeface="方正尚酷简体"/>
              <a:cs typeface="方正尚酷简体"/>
            </a:endParaRPr>
          </a:p>
          <a:p>
            <a:pPr marL="742950" indent="-742950" algn="just">
              <a:lnSpc>
                <a:spcPct val="150000"/>
              </a:lnSpc>
            </a:pPr>
            <a:r>
              <a:rPr lang="zh-CN" altLang="en-US" sz="4000" b="1" dirty="0">
                <a:latin typeface="华文隶书" panose="02010800040101010101" pitchFamily="2" charset="-122"/>
                <a:ea typeface="华文隶书" panose="02010800040101010101" pitchFamily="2" charset="-122"/>
              </a:rPr>
              <a:t>一</a:t>
            </a:r>
            <a:r>
              <a:rPr lang="zh-CN" altLang="en-US" sz="4000" b="1" dirty="0" smtClean="0">
                <a:latin typeface="华文隶书" panose="02010800040101010101" pitchFamily="2" charset="-122"/>
                <a:ea typeface="华文隶书" panose="02010800040101010101" pitchFamily="2" charset="-122"/>
              </a:rPr>
              <a:t>、使用销售</a:t>
            </a:r>
            <a:r>
              <a:rPr lang="zh-CN" altLang="en-US" sz="4000" b="1" dirty="0">
                <a:latin typeface="华文隶书" panose="02010800040101010101" pitchFamily="2" charset="-122"/>
                <a:ea typeface="华文隶书" panose="02010800040101010101" pitchFamily="2" charset="-122"/>
              </a:rPr>
              <a:t>百分比</a:t>
            </a:r>
            <a:r>
              <a:rPr lang="zh-CN" altLang="en-US" sz="4000" b="1" dirty="0" smtClean="0">
                <a:latin typeface="华文隶书" panose="02010800040101010101" pitchFamily="2" charset="-122"/>
                <a:ea typeface="华文隶书" panose="02010800040101010101" pitchFamily="2" charset="-122"/>
              </a:rPr>
              <a:t>法</a:t>
            </a:r>
            <a:r>
              <a:rPr lang="zh-CN" altLang="en-US" sz="4000" b="1" dirty="0" smtClean="0">
                <a:latin typeface="华文隶书" panose="02010800040101010101" pitchFamily="2" charset="-122"/>
                <a:ea typeface="华文隶书" panose="02010800040101010101" pitchFamily="2" charset="-122"/>
                <a:sym typeface="黑体" panose="02010609060101010101" pitchFamily="49" charset="-122"/>
              </a:rPr>
              <a:t>预测资金</a:t>
            </a:r>
            <a:r>
              <a:rPr lang="zh-CN" altLang="en-US" sz="4000" b="1" dirty="0">
                <a:latin typeface="华文隶书" panose="02010800040101010101" pitchFamily="2" charset="-122"/>
                <a:ea typeface="华文隶书" panose="02010800040101010101" pitchFamily="2" charset="-122"/>
                <a:sym typeface="黑体" panose="02010609060101010101" pitchFamily="49" charset="-122"/>
              </a:rPr>
              <a:t>需要量</a:t>
            </a:r>
            <a:endParaRPr lang="zh-CN" altLang="en-US" sz="4000" b="1" dirty="0">
              <a:latin typeface="华文隶书" panose="02010800040101010101" pitchFamily="2" charset="-122"/>
              <a:ea typeface="华文隶书" panose="02010800040101010101" pitchFamily="2" charset="-122"/>
            </a:endParaRPr>
          </a:p>
        </p:txBody>
      </p:sp>
      <p:sp>
        <p:nvSpPr>
          <p:cNvPr id="11" name="灯片编号占位符 2"/>
          <p:cNvSpPr>
            <a:spLocks noGrp="1"/>
          </p:cNvSpPr>
          <p:nvPr>
            <p:ph type="sldNum" sz="quarter" idx="12"/>
          </p:nvPr>
        </p:nvSpPr>
        <p:spPr>
          <a:xfrm>
            <a:off x="11323638" y="6240463"/>
            <a:ext cx="495300" cy="354012"/>
          </a:xfrm>
        </p:spPr>
        <p:txBody>
          <a:bodyPr/>
          <a:lstStyle/>
          <a:p>
            <a:pPr>
              <a:defRPr/>
            </a:pPr>
            <a:fld id="{EBAA0B0A-6C67-430D-843B-589DA2079AA5}" type="slidenum">
              <a:rPr lang="en-US"/>
            </a:fld>
            <a:endParaRPr lang="en-US" dirty="0"/>
          </a:p>
        </p:txBody>
      </p:sp>
      <p:sp>
        <p:nvSpPr>
          <p:cNvPr id="12" name="TextBox 11"/>
          <p:cNvSpPr txBox="1"/>
          <p:nvPr/>
        </p:nvSpPr>
        <p:spPr>
          <a:xfrm>
            <a:off x="4346294" y="1132255"/>
            <a:ext cx="2630488" cy="846386"/>
          </a:xfrm>
          <a:prstGeom prst="rect">
            <a:avLst/>
          </a:prstGeom>
          <a:noFill/>
          <a:ln>
            <a:solidFill>
              <a:schemeClr val="accent1"/>
            </a:solidFill>
          </a:ln>
        </p:spPr>
        <p:txBody>
          <a:bodyPr lIns="0" tIns="0" rIns="0" bIns="0">
            <a:spAutoFit/>
          </a:bodyPr>
          <a:lstStyle>
            <a:defPPr>
              <a:defRPr lang="zh-CN"/>
            </a:defPPr>
            <a:lvl1pPr algn="ctr">
              <a:defRPr sz="1400" b="1">
                <a:solidFill>
                  <a:schemeClr val="bg1"/>
                </a:solidFill>
                <a:latin typeface="微软雅黑" panose="020B0503020204020204" pitchFamily="34" charset="-122"/>
                <a:ea typeface="微软雅黑" panose="020B0503020204020204" pitchFamily="34" charset="-122"/>
              </a:defRPr>
            </a:lvl1pPr>
          </a:lstStyle>
          <a:p>
            <a:pPr marL="742950" indent="-742950" algn="l">
              <a:lnSpc>
                <a:spcPct val="150000"/>
              </a:lnSpc>
              <a:defRPr/>
            </a:pPr>
            <a:r>
              <a:rPr lang="zh-CN" altLang="en-US" sz="4000" dirty="0">
                <a:solidFill>
                  <a:schemeClr val="tx1"/>
                </a:solidFill>
                <a:latin typeface="华文隶书" panose="02010800040101010101" pitchFamily="2" charset="-122"/>
                <a:ea typeface="华文隶书" panose="02010800040101010101" pitchFamily="2" charset="-122"/>
              </a:rPr>
              <a:t>任务实训</a:t>
            </a:r>
            <a:endParaRPr lang="zh-CN" altLang="en-US" sz="4000" dirty="0">
              <a:solidFill>
                <a:schemeClr val="tx1"/>
              </a:solidFill>
              <a:latin typeface="华文隶书" panose="02010800040101010101" pitchFamily="2" charset="-122"/>
              <a:ea typeface="华文隶书" panose="02010800040101010101" pitchFamily="2"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a:xfrm>
            <a:off x="11372850" y="6398895"/>
            <a:ext cx="520700" cy="334645"/>
          </a:xfrm>
        </p:spPr>
        <p:txBody>
          <a:bodyPr/>
          <a:lstStyle/>
          <a:p>
            <a:pPr>
              <a:defRPr/>
            </a:pPr>
            <a:fld id="{B56139A6-3319-4DA2-9FEB-D8116C17403A}" type="slidenum">
              <a:rPr lang="en-US">
                <a:solidFill>
                  <a:schemeClr val="tx1"/>
                </a:solidFill>
              </a:rPr>
            </a:fld>
            <a:endParaRPr lang="en-US" dirty="0">
              <a:solidFill>
                <a:schemeClr val="tx1"/>
              </a:solidFill>
            </a:endParaRPr>
          </a:p>
        </p:txBody>
      </p:sp>
      <p:sp>
        <p:nvSpPr>
          <p:cNvPr id="100" name="文本框 99"/>
          <p:cNvSpPr txBox="1"/>
          <p:nvPr/>
        </p:nvSpPr>
        <p:spPr>
          <a:xfrm>
            <a:off x="654046" y="1282036"/>
            <a:ext cx="9998710" cy="521970"/>
          </a:xfrm>
          <a:prstGeom prst="rect">
            <a:avLst/>
          </a:prstGeom>
          <a:noFill/>
          <a:ln w="9525">
            <a:noFill/>
          </a:ln>
        </p:spPr>
        <p:txBody>
          <a:bodyPr wrap="square">
            <a:spAutoFit/>
          </a:bodyPr>
          <a:lstStyle/>
          <a:p>
            <a:pPr marL="0" indent="127000"/>
            <a:r>
              <a:rPr lang="zh-CN" altLang="en-US" sz="2800" b="0" dirty="0">
                <a:latin typeface="微软雅黑" panose="020B0503020204020204" pitchFamily="34" charset="-122"/>
                <a:ea typeface="微软雅黑" panose="020B0503020204020204" pitchFamily="34" charset="-122"/>
                <a:cs typeface="方正书宋简体" charset="0"/>
              </a:rPr>
              <a:t>销售百分比法预测未来资金需求量通常需要经过以下步骤：</a:t>
            </a:r>
            <a:endParaRPr lang="zh-CN" altLang="en-US" sz="2800" dirty="0">
              <a:latin typeface="微软雅黑" panose="020B0503020204020204" pitchFamily="34" charset="-122"/>
              <a:ea typeface="微软雅黑" panose="020B0503020204020204" pitchFamily="34" charset="-122"/>
            </a:endParaRPr>
          </a:p>
        </p:txBody>
      </p:sp>
      <p:sp>
        <p:nvSpPr>
          <p:cNvPr id="51" name="燕尾形 50"/>
          <p:cNvSpPr/>
          <p:nvPr/>
        </p:nvSpPr>
        <p:spPr>
          <a:xfrm>
            <a:off x="2952957" y="4083524"/>
            <a:ext cx="437558" cy="500066"/>
          </a:xfrm>
          <a:prstGeom prst="chevron">
            <a:avLst>
              <a:gd name="adj" fmla="val 54904"/>
            </a:avLst>
          </a:prstGeom>
          <a:gradFill flip="none" rotWithShape="1">
            <a:gsLst>
              <a:gs pos="0">
                <a:srgbClr val="E30000"/>
              </a:gs>
              <a:gs pos="100000">
                <a:srgbClr val="760303"/>
              </a:gs>
            </a:gsLst>
            <a:path path="rect">
              <a:fillToRect r="100000" b="100000"/>
            </a:path>
            <a:tileRect l="-100000" t="-100000"/>
          </a:gradFill>
          <a:ln>
            <a:noFill/>
          </a:ln>
          <a:effectLst>
            <a:glow rad="63500">
              <a:schemeClr val="accent3">
                <a:satMod val="175000"/>
                <a:alpha val="40000"/>
              </a:schemeClr>
            </a:glow>
          </a:effectLst>
          <a:scene3d>
            <a:camera prst="orthographicFront"/>
            <a:lightRig rig="flat" dir="t"/>
          </a:scene3d>
          <a:sp3d contourW="12700">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endParaRPr>
          </a:p>
        </p:txBody>
      </p:sp>
      <p:grpSp>
        <p:nvGrpSpPr>
          <p:cNvPr id="60" name="组合 59"/>
          <p:cNvGrpSpPr/>
          <p:nvPr/>
        </p:nvGrpSpPr>
        <p:grpSpPr>
          <a:xfrm>
            <a:off x="484846" y="2267197"/>
            <a:ext cx="2468113" cy="3427771"/>
            <a:chOff x="453390" y="2542540"/>
            <a:chExt cx="2468113" cy="3881718"/>
          </a:xfrm>
        </p:grpSpPr>
        <p:grpSp>
          <p:nvGrpSpPr>
            <p:cNvPr id="23" name="组合 49"/>
            <p:cNvGrpSpPr/>
            <p:nvPr/>
          </p:nvGrpSpPr>
          <p:grpSpPr>
            <a:xfrm>
              <a:off x="453390" y="3127375"/>
              <a:ext cx="2468113" cy="3296883"/>
              <a:chOff x="1071931" y="2357430"/>
              <a:chExt cx="3142879" cy="3000396"/>
            </a:xfrm>
            <a:effectLst>
              <a:glow rad="63500">
                <a:schemeClr val="accent3">
                  <a:satMod val="175000"/>
                  <a:alpha val="40000"/>
                </a:schemeClr>
              </a:glow>
            </a:effectLst>
          </p:grpSpPr>
          <p:grpSp>
            <p:nvGrpSpPr>
              <p:cNvPr id="24" name="组合 12"/>
              <p:cNvGrpSpPr/>
              <p:nvPr/>
            </p:nvGrpSpPr>
            <p:grpSpPr>
              <a:xfrm>
                <a:off x="1071931" y="2357430"/>
                <a:ext cx="3142879" cy="3000396"/>
                <a:chOff x="1524306" y="3056044"/>
                <a:chExt cx="6286544" cy="1714512"/>
              </a:xfrm>
            </p:grpSpPr>
            <p:sp>
              <p:nvSpPr>
                <p:cNvPr id="25" name="圆角矩形 24"/>
                <p:cNvSpPr/>
                <p:nvPr/>
              </p:nvSpPr>
              <p:spPr>
                <a:xfrm>
                  <a:off x="1524306" y="3056044"/>
                  <a:ext cx="6286544" cy="1714512"/>
                </a:xfrm>
                <a:prstGeom prst="roundRect">
                  <a:avLst/>
                </a:prstGeom>
                <a:solidFill>
                  <a:schemeClr val="accent1"/>
                </a:solidFill>
                <a:ln>
                  <a:solidFill>
                    <a:srgbClr val="0066FF"/>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圆角矩形 25"/>
                <p:cNvSpPr/>
                <p:nvPr/>
              </p:nvSpPr>
              <p:spPr>
                <a:xfrm>
                  <a:off x="1791527" y="3127482"/>
                  <a:ext cx="5786741" cy="1605923"/>
                </a:xfrm>
                <a:prstGeom prst="roundRect">
                  <a:avLst/>
                </a:prstGeom>
                <a:gradFill flip="none" rotWithShape="1">
                  <a:gsLst>
                    <a:gs pos="0">
                      <a:schemeClr val="bg1"/>
                    </a:gs>
                    <a:gs pos="100000">
                      <a:schemeClr val="bg1">
                        <a:lumMod val="85000"/>
                      </a:schemeClr>
                    </a:gs>
                  </a:gsLst>
                  <a:lin ang="2700000" scaled="1"/>
                  <a:tileRect/>
                </a:gra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7" name="TextBox 55"/>
              <p:cNvSpPr txBox="1"/>
              <p:nvPr/>
            </p:nvSpPr>
            <p:spPr>
              <a:xfrm>
                <a:off x="1430628" y="2749823"/>
                <a:ext cx="2584677" cy="2518508"/>
              </a:xfrm>
              <a:prstGeom prst="rect">
                <a:avLst/>
              </a:prstGeom>
              <a:noFill/>
              <a:ln>
                <a:noFill/>
              </a:ln>
              <a:effectLst/>
            </p:spPr>
            <p:txBody>
              <a:bodyPr wrap="square" rtlCol="0">
                <a:spAutoFit/>
              </a:bodyPr>
              <a:lstStyle/>
              <a:p>
                <a:pPr>
                  <a:lnSpc>
                    <a:spcPct val="120000"/>
                  </a:lnSpc>
                </a:pPr>
                <a:r>
                  <a:rPr lang="zh-CN" altLang="en-US" sz="2600" b="1" dirty="0">
                    <a:latin typeface="华文仿宋" panose="02010600040101010101" pitchFamily="2" charset="-122"/>
                    <a:ea typeface="华文仿宋" panose="02010600040101010101" pitchFamily="2" charset="-122"/>
                    <a:cs typeface="方正书宋简体" charset="0"/>
                    <a:sym typeface="+mn-ea"/>
                  </a:rPr>
                  <a:t>确定变动</a:t>
                </a:r>
                <a:r>
                  <a:rPr lang="zh-CN" altLang="en-US" sz="2600" b="1" dirty="0" smtClean="0">
                    <a:latin typeface="华文仿宋" panose="02010600040101010101" pitchFamily="2" charset="-122"/>
                    <a:ea typeface="华文仿宋" panose="02010600040101010101" pitchFamily="2" charset="-122"/>
                    <a:cs typeface="方正书宋简体" charset="0"/>
                    <a:sym typeface="+mn-ea"/>
                  </a:rPr>
                  <a:t>资产和</a:t>
                </a:r>
                <a:r>
                  <a:rPr lang="zh-CN" altLang="en-US" sz="2600" b="1" dirty="0">
                    <a:latin typeface="华文仿宋" panose="02010600040101010101" pitchFamily="2" charset="-122"/>
                    <a:ea typeface="华文仿宋" panose="02010600040101010101" pitchFamily="2" charset="-122"/>
                    <a:cs typeface="方正书宋简体" charset="0"/>
                    <a:sym typeface="+mn-ea"/>
                  </a:rPr>
                  <a:t>变动</a:t>
                </a:r>
                <a:r>
                  <a:rPr lang="zh-CN" altLang="en-US" sz="2600" b="1" dirty="0" smtClean="0">
                    <a:latin typeface="华文仿宋" panose="02010600040101010101" pitchFamily="2" charset="-122"/>
                    <a:ea typeface="华文仿宋" panose="02010600040101010101" pitchFamily="2" charset="-122"/>
                    <a:cs typeface="方正书宋简体" charset="0"/>
                    <a:sym typeface="+mn-ea"/>
                  </a:rPr>
                  <a:t>负债，并计算其增加额。</a:t>
                </a:r>
                <a:endParaRPr lang="zh-CN" altLang="en-US" sz="2600" b="1" spc="300" dirty="0">
                  <a:latin typeface="华文仿宋" panose="02010600040101010101" pitchFamily="2" charset="-122"/>
                  <a:ea typeface="华文仿宋" panose="02010600040101010101" pitchFamily="2" charset="-122"/>
                </a:endParaRPr>
              </a:p>
              <a:p>
                <a:pPr algn="ctr"/>
                <a:endParaRPr lang="zh-CN" altLang="en-US" sz="2800" b="1" dirty="0">
                  <a:latin typeface="方正书宋简体" charset="0"/>
                  <a:cs typeface="方正书宋简体" charset="0"/>
                </a:endParaRPr>
              </a:p>
            </p:txBody>
          </p:sp>
        </p:grpSp>
        <p:grpSp>
          <p:nvGrpSpPr>
            <p:cNvPr id="91" name="组合 90"/>
            <p:cNvGrpSpPr/>
            <p:nvPr/>
          </p:nvGrpSpPr>
          <p:grpSpPr>
            <a:xfrm>
              <a:off x="960755" y="2542540"/>
              <a:ext cx="1355725" cy="1085850"/>
              <a:chOff x="1881842" y="2656049"/>
              <a:chExt cx="2397222" cy="2093640"/>
            </a:xfrm>
          </p:grpSpPr>
          <p:grpSp>
            <p:nvGrpSpPr>
              <p:cNvPr id="92" name="组合 91"/>
              <p:cNvGrpSpPr/>
              <p:nvPr/>
            </p:nvGrpSpPr>
            <p:grpSpPr>
              <a:xfrm>
                <a:off x="1881842" y="2656049"/>
                <a:ext cx="2397222" cy="2093640"/>
                <a:chOff x="1511944" y="2420246"/>
                <a:chExt cx="2627152" cy="2294453"/>
              </a:xfrm>
              <a:effectLst>
                <a:outerShdw blurRad="203200" dist="38100" dir="3780000" sx="103000" sy="103000" algn="t" rotWithShape="0">
                  <a:prstClr val="black">
                    <a:alpha val="25000"/>
                  </a:prstClr>
                </a:outerShdw>
              </a:effectLst>
            </p:grpSpPr>
            <p:sp>
              <p:nvSpPr>
                <p:cNvPr id="95" name="Freeform 6"/>
                <p:cNvSpPr/>
                <p:nvPr/>
              </p:nvSpPr>
              <p:spPr bwMode="auto">
                <a:xfrm>
                  <a:off x="1511944" y="2420246"/>
                  <a:ext cx="2627152" cy="2294453"/>
                </a:xfrm>
                <a:custGeom>
                  <a:avLst/>
                  <a:gdLst>
                    <a:gd name="T0" fmla="*/ 4479 w 4516"/>
                    <a:gd name="T1" fmla="*/ 2074 h 3947"/>
                    <a:gd name="T2" fmla="*/ 3967 w 4516"/>
                    <a:gd name="T3" fmla="*/ 2960 h 3947"/>
                    <a:gd name="T4" fmla="*/ 3455 w 4516"/>
                    <a:gd name="T5" fmla="*/ 3847 h 3947"/>
                    <a:gd name="T6" fmla="*/ 3282 w 4516"/>
                    <a:gd name="T7" fmla="*/ 3947 h 3947"/>
                    <a:gd name="T8" fmla="*/ 2258 w 4516"/>
                    <a:gd name="T9" fmla="*/ 3947 h 3947"/>
                    <a:gd name="T10" fmla="*/ 1234 w 4516"/>
                    <a:gd name="T11" fmla="*/ 3947 h 3947"/>
                    <a:gd name="T12" fmla="*/ 1061 w 4516"/>
                    <a:gd name="T13" fmla="*/ 3847 h 3947"/>
                    <a:gd name="T14" fmla="*/ 549 w 4516"/>
                    <a:gd name="T15" fmla="*/ 2960 h 3947"/>
                    <a:gd name="T16" fmla="*/ 37 w 4516"/>
                    <a:gd name="T17" fmla="*/ 2074 h 3947"/>
                    <a:gd name="T18" fmla="*/ 37 w 4516"/>
                    <a:gd name="T19" fmla="*/ 1874 h 3947"/>
                    <a:gd name="T20" fmla="*/ 549 w 4516"/>
                    <a:gd name="T21" fmla="*/ 987 h 3947"/>
                    <a:gd name="T22" fmla="*/ 1061 w 4516"/>
                    <a:gd name="T23" fmla="*/ 100 h 3947"/>
                    <a:gd name="T24" fmla="*/ 1234 w 4516"/>
                    <a:gd name="T25" fmla="*/ 0 h 3947"/>
                    <a:gd name="T26" fmla="*/ 2258 w 4516"/>
                    <a:gd name="T27" fmla="*/ 0 h 3947"/>
                    <a:gd name="T28" fmla="*/ 3282 w 4516"/>
                    <a:gd name="T29" fmla="*/ 0 h 3947"/>
                    <a:gd name="T30" fmla="*/ 3455 w 4516"/>
                    <a:gd name="T31" fmla="*/ 100 h 3947"/>
                    <a:gd name="T32" fmla="*/ 3967 w 4516"/>
                    <a:gd name="T33" fmla="*/ 987 h 3947"/>
                    <a:gd name="T34" fmla="*/ 4479 w 4516"/>
                    <a:gd name="T35" fmla="*/ 1874 h 3947"/>
                    <a:gd name="T36" fmla="*/ 4479 w 4516"/>
                    <a:gd name="T37" fmla="*/ 2074 h 3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16" h="3947">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bg1"/>
                </a:solidFill>
                <a:ln w="7938" cap="flat">
                  <a:noFill/>
                  <a:prstDash val="solid"/>
                  <a:miter lim="800000"/>
                </a:ln>
                <a:effectLst/>
              </p:spPr>
              <p:txBody>
                <a:bodyPr vert="horz" wrap="square" lIns="121920" tIns="60960" rIns="121920" bIns="60960" numCol="1" anchor="t" anchorCtr="0" compatLnSpc="1"/>
                <a:lstStyle/>
                <a:p>
                  <a:endParaRPr lang="zh-CN" altLang="en-US" sz="100">
                    <a:latin typeface="+mj-ea"/>
                    <a:ea typeface="+mj-ea"/>
                  </a:endParaRPr>
                </a:p>
              </p:txBody>
            </p:sp>
            <p:sp>
              <p:nvSpPr>
                <p:cNvPr id="96" name="Freeform 6"/>
                <p:cNvSpPr/>
                <p:nvPr/>
              </p:nvSpPr>
              <p:spPr bwMode="auto">
                <a:xfrm>
                  <a:off x="1524106" y="2431739"/>
                  <a:ext cx="2602832" cy="2271469"/>
                </a:xfrm>
                <a:custGeom>
                  <a:avLst/>
                  <a:gdLst>
                    <a:gd name="T0" fmla="*/ 4479 w 4516"/>
                    <a:gd name="T1" fmla="*/ 2074 h 3947"/>
                    <a:gd name="T2" fmla="*/ 3967 w 4516"/>
                    <a:gd name="T3" fmla="*/ 2960 h 3947"/>
                    <a:gd name="T4" fmla="*/ 3455 w 4516"/>
                    <a:gd name="T5" fmla="*/ 3847 h 3947"/>
                    <a:gd name="T6" fmla="*/ 3282 w 4516"/>
                    <a:gd name="T7" fmla="*/ 3947 h 3947"/>
                    <a:gd name="T8" fmla="*/ 2258 w 4516"/>
                    <a:gd name="T9" fmla="*/ 3947 h 3947"/>
                    <a:gd name="T10" fmla="*/ 1234 w 4516"/>
                    <a:gd name="T11" fmla="*/ 3947 h 3947"/>
                    <a:gd name="T12" fmla="*/ 1061 w 4516"/>
                    <a:gd name="T13" fmla="*/ 3847 h 3947"/>
                    <a:gd name="T14" fmla="*/ 549 w 4516"/>
                    <a:gd name="T15" fmla="*/ 2960 h 3947"/>
                    <a:gd name="T16" fmla="*/ 37 w 4516"/>
                    <a:gd name="T17" fmla="*/ 2074 h 3947"/>
                    <a:gd name="T18" fmla="*/ 37 w 4516"/>
                    <a:gd name="T19" fmla="*/ 1874 h 3947"/>
                    <a:gd name="T20" fmla="*/ 549 w 4516"/>
                    <a:gd name="T21" fmla="*/ 987 h 3947"/>
                    <a:gd name="T22" fmla="*/ 1061 w 4516"/>
                    <a:gd name="T23" fmla="*/ 100 h 3947"/>
                    <a:gd name="T24" fmla="*/ 1234 w 4516"/>
                    <a:gd name="T25" fmla="*/ 0 h 3947"/>
                    <a:gd name="T26" fmla="*/ 2258 w 4516"/>
                    <a:gd name="T27" fmla="*/ 0 h 3947"/>
                    <a:gd name="T28" fmla="*/ 3282 w 4516"/>
                    <a:gd name="T29" fmla="*/ 0 h 3947"/>
                    <a:gd name="T30" fmla="*/ 3455 w 4516"/>
                    <a:gd name="T31" fmla="*/ 100 h 3947"/>
                    <a:gd name="T32" fmla="*/ 3967 w 4516"/>
                    <a:gd name="T33" fmla="*/ 987 h 3947"/>
                    <a:gd name="T34" fmla="*/ 4479 w 4516"/>
                    <a:gd name="T35" fmla="*/ 1874 h 3947"/>
                    <a:gd name="T36" fmla="*/ 4479 w 4516"/>
                    <a:gd name="T37" fmla="*/ 2074 h 3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16" h="3947">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chemeClr val="bg1">
                        <a:lumMod val="82000"/>
                        <a:lumOff val="18000"/>
                      </a:schemeClr>
                    </a:gs>
                    <a:gs pos="47000">
                      <a:srgbClr val="F5F5F5"/>
                    </a:gs>
                    <a:gs pos="100000">
                      <a:schemeClr val="bg1">
                        <a:lumMod val="95000"/>
                        <a:lumOff val="5000"/>
                      </a:schemeClr>
                    </a:gs>
                  </a:gsLst>
                  <a:lin ang="18900000" scaled="0"/>
                </a:gradFill>
                <a:ln w="7938" cap="flat">
                  <a:noFill/>
                  <a:prstDash val="solid"/>
                  <a:miter lim="800000"/>
                </a:ln>
                <a:effectLst/>
              </p:spPr>
              <p:txBody>
                <a:bodyPr vert="horz" wrap="square" lIns="121920" tIns="60960" rIns="121920" bIns="60960" numCol="1" anchor="t" anchorCtr="0" compatLnSpc="1"/>
                <a:lstStyle/>
                <a:p>
                  <a:endParaRPr lang="zh-CN" altLang="en-US" sz="100">
                    <a:latin typeface="+mj-ea"/>
                    <a:ea typeface="+mj-ea"/>
                  </a:endParaRPr>
                </a:p>
              </p:txBody>
            </p:sp>
          </p:grpSp>
          <p:sp>
            <p:nvSpPr>
              <p:cNvPr id="93" name="Freeform 7"/>
              <p:cNvSpPr/>
              <p:nvPr/>
            </p:nvSpPr>
            <p:spPr bwMode="auto">
              <a:xfrm>
                <a:off x="2193523" y="2932555"/>
                <a:ext cx="1773860" cy="1540629"/>
              </a:xfrm>
              <a:custGeom>
                <a:avLst/>
                <a:gdLst>
                  <a:gd name="T0" fmla="*/ 3404 w 3431"/>
                  <a:gd name="T1" fmla="*/ 1576 h 2999"/>
                  <a:gd name="T2" fmla="*/ 3015 w 3431"/>
                  <a:gd name="T3" fmla="*/ 2249 h 2999"/>
                  <a:gd name="T4" fmla="*/ 2625 w 3431"/>
                  <a:gd name="T5" fmla="*/ 2923 h 2999"/>
                  <a:gd name="T6" fmla="*/ 2494 w 3431"/>
                  <a:gd name="T7" fmla="*/ 2999 h 2999"/>
                  <a:gd name="T8" fmla="*/ 1716 w 3431"/>
                  <a:gd name="T9" fmla="*/ 2999 h 2999"/>
                  <a:gd name="T10" fmla="*/ 938 w 3431"/>
                  <a:gd name="T11" fmla="*/ 2999 h 2999"/>
                  <a:gd name="T12" fmla="*/ 806 w 3431"/>
                  <a:gd name="T13" fmla="*/ 2923 h 2999"/>
                  <a:gd name="T14" fmla="*/ 417 w 3431"/>
                  <a:gd name="T15" fmla="*/ 2249 h 2999"/>
                  <a:gd name="T16" fmla="*/ 28 w 3431"/>
                  <a:gd name="T17" fmla="*/ 1576 h 2999"/>
                  <a:gd name="T18" fmla="*/ 28 w 3431"/>
                  <a:gd name="T19" fmla="*/ 1424 h 2999"/>
                  <a:gd name="T20" fmla="*/ 417 w 3431"/>
                  <a:gd name="T21" fmla="*/ 750 h 2999"/>
                  <a:gd name="T22" fmla="*/ 806 w 3431"/>
                  <a:gd name="T23" fmla="*/ 76 h 2999"/>
                  <a:gd name="T24" fmla="*/ 938 w 3431"/>
                  <a:gd name="T25" fmla="*/ 0 h 2999"/>
                  <a:gd name="T26" fmla="*/ 1716 w 3431"/>
                  <a:gd name="T27" fmla="*/ 0 h 2999"/>
                  <a:gd name="T28" fmla="*/ 2494 w 3431"/>
                  <a:gd name="T29" fmla="*/ 0 h 2999"/>
                  <a:gd name="T30" fmla="*/ 2625 w 3431"/>
                  <a:gd name="T31" fmla="*/ 76 h 2999"/>
                  <a:gd name="T32" fmla="*/ 3015 w 3431"/>
                  <a:gd name="T33" fmla="*/ 750 h 2999"/>
                  <a:gd name="T34" fmla="*/ 3404 w 3431"/>
                  <a:gd name="T35" fmla="*/ 1424 h 2999"/>
                  <a:gd name="T36" fmla="*/ 3404 w 3431"/>
                  <a:gd name="T37" fmla="*/ 1576 h 29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431" h="2999">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1"/>
              </a:solidFill>
              <a:ln w="7938" cap="flat">
                <a:noFill/>
                <a:prstDash val="solid"/>
                <a:miter lim="800000"/>
              </a:ln>
              <a:effectLst/>
            </p:spPr>
            <p:txBody>
              <a:bodyPr vert="horz" wrap="square" lIns="121920" tIns="60960" rIns="121920" bIns="60960" numCol="1" anchor="t" anchorCtr="0" compatLnSpc="1"/>
              <a:lstStyle/>
              <a:p>
                <a:endParaRPr lang="zh-CN" altLang="en-US" sz="100">
                  <a:latin typeface="+mj-ea"/>
                  <a:ea typeface="+mj-ea"/>
                </a:endParaRPr>
              </a:p>
            </p:txBody>
          </p:sp>
          <p:sp>
            <p:nvSpPr>
              <p:cNvPr id="94" name="TextBox 93"/>
              <p:cNvSpPr txBox="1"/>
              <p:nvPr/>
            </p:nvSpPr>
            <p:spPr>
              <a:xfrm>
                <a:off x="2575311" y="3250047"/>
                <a:ext cx="1157729" cy="887654"/>
              </a:xfrm>
              <a:prstGeom prst="rect">
                <a:avLst/>
              </a:prstGeom>
              <a:noFill/>
            </p:spPr>
            <p:txBody>
              <a:bodyPr wrap="square" rtlCol="0">
                <a:spAutoFit/>
              </a:bodyPr>
              <a:lstStyle/>
              <a:p>
                <a:r>
                  <a:rPr lang="en-US" altLang="zh-CN" sz="2400" dirty="0">
                    <a:solidFill>
                      <a:schemeClr val="bg1"/>
                    </a:solidFill>
                    <a:latin typeface="+mj-ea"/>
                    <a:ea typeface="+mj-ea"/>
                  </a:rPr>
                  <a:t>01</a:t>
                </a:r>
                <a:endParaRPr lang="zh-CN" altLang="en-US" sz="2400" dirty="0">
                  <a:solidFill>
                    <a:schemeClr val="bg1"/>
                  </a:solidFill>
                  <a:latin typeface="+mj-ea"/>
                  <a:ea typeface="+mj-ea"/>
                </a:endParaRPr>
              </a:p>
            </p:txBody>
          </p:sp>
        </p:grpSp>
      </p:grpSp>
      <p:grpSp>
        <p:nvGrpSpPr>
          <p:cNvPr id="67" name="组合 66"/>
          <p:cNvGrpSpPr/>
          <p:nvPr/>
        </p:nvGrpSpPr>
        <p:grpSpPr>
          <a:xfrm>
            <a:off x="6504413" y="2278164"/>
            <a:ext cx="2357061" cy="3492015"/>
            <a:chOff x="6616446" y="2477880"/>
            <a:chExt cx="2357061" cy="3875102"/>
          </a:xfrm>
        </p:grpSpPr>
        <p:grpSp>
          <p:nvGrpSpPr>
            <p:cNvPr id="54" name="组合 49"/>
            <p:cNvGrpSpPr/>
            <p:nvPr/>
          </p:nvGrpSpPr>
          <p:grpSpPr>
            <a:xfrm>
              <a:off x="6616446" y="3056099"/>
              <a:ext cx="2357061" cy="3296883"/>
              <a:chOff x="1071931" y="2357430"/>
              <a:chExt cx="3142879" cy="3000396"/>
            </a:xfrm>
            <a:effectLst>
              <a:glow rad="63500">
                <a:schemeClr val="accent3">
                  <a:satMod val="175000"/>
                  <a:alpha val="40000"/>
                </a:schemeClr>
              </a:glow>
            </a:effectLst>
          </p:grpSpPr>
          <p:grpSp>
            <p:nvGrpSpPr>
              <p:cNvPr id="55" name="组合 12"/>
              <p:cNvGrpSpPr/>
              <p:nvPr/>
            </p:nvGrpSpPr>
            <p:grpSpPr>
              <a:xfrm>
                <a:off x="1071931" y="2357430"/>
                <a:ext cx="3142879" cy="3000396"/>
                <a:chOff x="1524306" y="3056044"/>
                <a:chExt cx="6286544" cy="1714512"/>
              </a:xfrm>
            </p:grpSpPr>
            <p:sp>
              <p:nvSpPr>
                <p:cNvPr id="61" name="圆角矩形 60"/>
                <p:cNvSpPr/>
                <p:nvPr/>
              </p:nvSpPr>
              <p:spPr>
                <a:xfrm>
                  <a:off x="1524306" y="3056044"/>
                  <a:ext cx="6286544" cy="1714512"/>
                </a:xfrm>
                <a:prstGeom prst="roundRect">
                  <a:avLst/>
                </a:prstGeom>
                <a:solidFill>
                  <a:schemeClr val="accent2"/>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2" name="圆角矩形 61"/>
                <p:cNvSpPr/>
                <p:nvPr/>
              </p:nvSpPr>
              <p:spPr>
                <a:xfrm>
                  <a:off x="1791527" y="3127482"/>
                  <a:ext cx="5786741" cy="1605923"/>
                </a:xfrm>
                <a:prstGeom prst="roundRect">
                  <a:avLst/>
                </a:prstGeom>
                <a:gradFill flip="none" rotWithShape="1">
                  <a:gsLst>
                    <a:gs pos="0">
                      <a:schemeClr val="bg1"/>
                    </a:gs>
                    <a:gs pos="100000">
                      <a:schemeClr val="bg1">
                        <a:lumMod val="85000"/>
                      </a:schemeClr>
                    </a:gs>
                  </a:gsLst>
                  <a:lin ang="2700000" scaled="1"/>
                  <a:tileRect/>
                </a:gra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56" name="TextBox 55"/>
              <p:cNvSpPr txBox="1"/>
              <p:nvPr/>
            </p:nvSpPr>
            <p:spPr>
              <a:xfrm>
                <a:off x="1461823" y="3372174"/>
                <a:ext cx="2597511" cy="1063026"/>
              </a:xfrm>
              <a:prstGeom prst="rect">
                <a:avLst/>
              </a:prstGeom>
              <a:noFill/>
              <a:ln>
                <a:noFill/>
              </a:ln>
              <a:effectLst>
                <a:outerShdw blurRad="50800" dist="38100" dir="2700000" algn="tl" rotWithShape="0">
                  <a:prstClr val="black">
                    <a:alpha val="40000"/>
                  </a:prstClr>
                </a:outerShdw>
              </a:effectLst>
            </p:spPr>
            <p:txBody>
              <a:bodyPr wrap="square" rtlCol="0">
                <a:spAutoFit/>
              </a:bodyPr>
              <a:lstStyle/>
              <a:p>
                <a:pPr>
                  <a:lnSpc>
                    <a:spcPct val="120000"/>
                  </a:lnSpc>
                </a:pPr>
                <a:r>
                  <a:rPr lang="zh-CN" altLang="en-US" sz="2600" b="1" dirty="0">
                    <a:latin typeface="华文仿宋" panose="02010600040101010101" pitchFamily="2" charset="-122"/>
                    <a:ea typeface="华文仿宋" panose="02010600040101010101" pitchFamily="2" charset="-122"/>
                    <a:cs typeface="方正书宋简体" charset="0"/>
                    <a:sym typeface="+mn-ea"/>
                  </a:rPr>
                  <a:t>预计留存收</a:t>
                </a:r>
                <a:endParaRPr lang="en-US" altLang="zh-CN" sz="2600" b="1" dirty="0" smtClean="0">
                  <a:latin typeface="华文仿宋" panose="02010600040101010101" pitchFamily="2" charset="-122"/>
                  <a:ea typeface="华文仿宋" panose="02010600040101010101" pitchFamily="2" charset="-122"/>
                  <a:cs typeface="方正书宋简体" charset="0"/>
                  <a:sym typeface="+mn-ea"/>
                </a:endParaRPr>
              </a:p>
              <a:p>
                <a:pPr>
                  <a:lnSpc>
                    <a:spcPct val="120000"/>
                  </a:lnSpc>
                </a:pPr>
                <a:r>
                  <a:rPr lang="zh-CN" altLang="en-US" sz="2600" b="1" dirty="0" smtClean="0">
                    <a:latin typeface="华文仿宋" panose="02010600040101010101" pitchFamily="2" charset="-122"/>
                    <a:ea typeface="华文仿宋" panose="02010600040101010101" pitchFamily="2" charset="-122"/>
                    <a:cs typeface="方正书宋简体" charset="0"/>
                    <a:sym typeface="+mn-ea"/>
                  </a:rPr>
                  <a:t>益增加额</a:t>
                </a:r>
                <a:endParaRPr lang="zh-CN" altLang="en-US" sz="2600" b="1" dirty="0">
                  <a:latin typeface="华文仿宋" panose="02010600040101010101" pitchFamily="2" charset="-122"/>
                  <a:ea typeface="华文仿宋" panose="02010600040101010101" pitchFamily="2" charset="-122"/>
                  <a:cs typeface="方正书宋简体" charset="0"/>
                </a:endParaRPr>
              </a:p>
            </p:txBody>
          </p:sp>
        </p:grpSp>
        <p:grpSp>
          <p:nvGrpSpPr>
            <p:cNvPr id="97" name="组合 96"/>
            <p:cNvGrpSpPr/>
            <p:nvPr/>
          </p:nvGrpSpPr>
          <p:grpSpPr>
            <a:xfrm>
              <a:off x="7185704" y="2477880"/>
              <a:ext cx="1315085" cy="1084580"/>
              <a:chOff x="3721944" y="3702869"/>
              <a:chExt cx="2397222" cy="2093640"/>
            </a:xfrm>
          </p:grpSpPr>
          <p:grpSp>
            <p:nvGrpSpPr>
              <p:cNvPr id="98" name="组合 97"/>
              <p:cNvGrpSpPr/>
              <p:nvPr/>
            </p:nvGrpSpPr>
            <p:grpSpPr>
              <a:xfrm>
                <a:off x="3721944" y="3702869"/>
                <a:ext cx="2397222" cy="2093640"/>
                <a:chOff x="3721944" y="3702869"/>
                <a:chExt cx="2397222" cy="2093640"/>
              </a:xfrm>
            </p:grpSpPr>
            <p:grpSp>
              <p:nvGrpSpPr>
                <p:cNvPr id="12" name="组合 11"/>
                <p:cNvGrpSpPr/>
                <p:nvPr/>
              </p:nvGrpSpPr>
              <p:grpSpPr>
                <a:xfrm>
                  <a:off x="3721944" y="3702869"/>
                  <a:ext cx="2397222" cy="2093640"/>
                  <a:chOff x="1511944" y="2420246"/>
                  <a:chExt cx="2627152" cy="2294453"/>
                </a:xfrm>
                <a:effectLst>
                  <a:outerShdw blurRad="203200" dist="38100" dir="3780000" sx="103000" sy="103000" algn="t" rotWithShape="0">
                    <a:prstClr val="black">
                      <a:alpha val="25000"/>
                    </a:prstClr>
                  </a:outerShdw>
                </a:effectLst>
              </p:grpSpPr>
              <p:sp>
                <p:nvSpPr>
                  <p:cNvPr id="102" name="Freeform 6"/>
                  <p:cNvSpPr/>
                  <p:nvPr/>
                </p:nvSpPr>
                <p:spPr bwMode="auto">
                  <a:xfrm>
                    <a:off x="1511944" y="2420246"/>
                    <a:ext cx="2627152" cy="2294453"/>
                  </a:xfrm>
                  <a:custGeom>
                    <a:avLst/>
                    <a:gdLst>
                      <a:gd name="T0" fmla="*/ 4479 w 4516"/>
                      <a:gd name="T1" fmla="*/ 2074 h 3947"/>
                      <a:gd name="T2" fmla="*/ 3967 w 4516"/>
                      <a:gd name="T3" fmla="*/ 2960 h 3947"/>
                      <a:gd name="T4" fmla="*/ 3455 w 4516"/>
                      <a:gd name="T5" fmla="*/ 3847 h 3947"/>
                      <a:gd name="T6" fmla="*/ 3282 w 4516"/>
                      <a:gd name="T7" fmla="*/ 3947 h 3947"/>
                      <a:gd name="T8" fmla="*/ 2258 w 4516"/>
                      <a:gd name="T9" fmla="*/ 3947 h 3947"/>
                      <a:gd name="T10" fmla="*/ 1234 w 4516"/>
                      <a:gd name="T11" fmla="*/ 3947 h 3947"/>
                      <a:gd name="T12" fmla="*/ 1061 w 4516"/>
                      <a:gd name="T13" fmla="*/ 3847 h 3947"/>
                      <a:gd name="T14" fmla="*/ 549 w 4516"/>
                      <a:gd name="T15" fmla="*/ 2960 h 3947"/>
                      <a:gd name="T16" fmla="*/ 37 w 4516"/>
                      <a:gd name="T17" fmla="*/ 2074 h 3947"/>
                      <a:gd name="T18" fmla="*/ 37 w 4516"/>
                      <a:gd name="T19" fmla="*/ 1874 h 3947"/>
                      <a:gd name="T20" fmla="*/ 549 w 4516"/>
                      <a:gd name="T21" fmla="*/ 987 h 3947"/>
                      <a:gd name="T22" fmla="*/ 1061 w 4516"/>
                      <a:gd name="T23" fmla="*/ 100 h 3947"/>
                      <a:gd name="T24" fmla="*/ 1234 w 4516"/>
                      <a:gd name="T25" fmla="*/ 0 h 3947"/>
                      <a:gd name="T26" fmla="*/ 2258 w 4516"/>
                      <a:gd name="T27" fmla="*/ 0 h 3947"/>
                      <a:gd name="T28" fmla="*/ 3282 w 4516"/>
                      <a:gd name="T29" fmla="*/ 0 h 3947"/>
                      <a:gd name="T30" fmla="*/ 3455 w 4516"/>
                      <a:gd name="T31" fmla="*/ 100 h 3947"/>
                      <a:gd name="T32" fmla="*/ 3967 w 4516"/>
                      <a:gd name="T33" fmla="*/ 987 h 3947"/>
                      <a:gd name="T34" fmla="*/ 4479 w 4516"/>
                      <a:gd name="T35" fmla="*/ 1874 h 3947"/>
                      <a:gd name="T36" fmla="*/ 4479 w 4516"/>
                      <a:gd name="T37" fmla="*/ 2074 h 3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16" h="3947">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bg1"/>
                  </a:solidFill>
                  <a:ln w="7938" cap="flat">
                    <a:noFill/>
                    <a:prstDash val="solid"/>
                    <a:miter lim="800000"/>
                  </a:ln>
                  <a:effectLst/>
                </p:spPr>
                <p:txBody>
                  <a:bodyPr vert="horz" wrap="square" lIns="121920" tIns="60960" rIns="121920" bIns="60960" numCol="1" anchor="t" anchorCtr="0" compatLnSpc="1"/>
                  <a:lstStyle/>
                  <a:p>
                    <a:endParaRPr lang="zh-CN" altLang="en-US" sz="100">
                      <a:latin typeface="+mj-ea"/>
                      <a:ea typeface="+mj-ea"/>
                    </a:endParaRPr>
                  </a:p>
                </p:txBody>
              </p:sp>
              <p:sp>
                <p:nvSpPr>
                  <p:cNvPr id="103" name="Freeform 6"/>
                  <p:cNvSpPr/>
                  <p:nvPr/>
                </p:nvSpPr>
                <p:spPr bwMode="auto">
                  <a:xfrm>
                    <a:off x="1524106" y="2431739"/>
                    <a:ext cx="2602832" cy="2271469"/>
                  </a:xfrm>
                  <a:custGeom>
                    <a:avLst/>
                    <a:gdLst>
                      <a:gd name="T0" fmla="*/ 4479 w 4516"/>
                      <a:gd name="T1" fmla="*/ 2074 h 3947"/>
                      <a:gd name="T2" fmla="*/ 3967 w 4516"/>
                      <a:gd name="T3" fmla="*/ 2960 h 3947"/>
                      <a:gd name="T4" fmla="*/ 3455 w 4516"/>
                      <a:gd name="T5" fmla="*/ 3847 h 3947"/>
                      <a:gd name="T6" fmla="*/ 3282 w 4516"/>
                      <a:gd name="T7" fmla="*/ 3947 h 3947"/>
                      <a:gd name="T8" fmla="*/ 2258 w 4516"/>
                      <a:gd name="T9" fmla="*/ 3947 h 3947"/>
                      <a:gd name="T10" fmla="*/ 1234 w 4516"/>
                      <a:gd name="T11" fmla="*/ 3947 h 3947"/>
                      <a:gd name="T12" fmla="*/ 1061 w 4516"/>
                      <a:gd name="T13" fmla="*/ 3847 h 3947"/>
                      <a:gd name="T14" fmla="*/ 549 w 4516"/>
                      <a:gd name="T15" fmla="*/ 2960 h 3947"/>
                      <a:gd name="T16" fmla="*/ 37 w 4516"/>
                      <a:gd name="T17" fmla="*/ 2074 h 3947"/>
                      <a:gd name="T18" fmla="*/ 37 w 4516"/>
                      <a:gd name="T19" fmla="*/ 1874 h 3947"/>
                      <a:gd name="T20" fmla="*/ 549 w 4516"/>
                      <a:gd name="T21" fmla="*/ 987 h 3947"/>
                      <a:gd name="T22" fmla="*/ 1061 w 4516"/>
                      <a:gd name="T23" fmla="*/ 100 h 3947"/>
                      <a:gd name="T24" fmla="*/ 1234 w 4516"/>
                      <a:gd name="T25" fmla="*/ 0 h 3947"/>
                      <a:gd name="T26" fmla="*/ 2258 w 4516"/>
                      <a:gd name="T27" fmla="*/ 0 h 3947"/>
                      <a:gd name="T28" fmla="*/ 3282 w 4516"/>
                      <a:gd name="T29" fmla="*/ 0 h 3947"/>
                      <a:gd name="T30" fmla="*/ 3455 w 4516"/>
                      <a:gd name="T31" fmla="*/ 100 h 3947"/>
                      <a:gd name="T32" fmla="*/ 3967 w 4516"/>
                      <a:gd name="T33" fmla="*/ 987 h 3947"/>
                      <a:gd name="T34" fmla="*/ 4479 w 4516"/>
                      <a:gd name="T35" fmla="*/ 1874 h 3947"/>
                      <a:gd name="T36" fmla="*/ 4479 w 4516"/>
                      <a:gd name="T37" fmla="*/ 2074 h 3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16" h="3947">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chemeClr val="bg1">
                          <a:lumMod val="82000"/>
                          <a:lumOff val="18000"/>
                        </a:schemeClr>
                      </a:gs>
                      <a:gs pos="47000">
                        <a:srgbClr val="F5F5F5"/>
                      </a:gs>
                      <a:gs pos="100000">
                        <a:schemeClr val="bg1">
                          <a:lumMod val="95000"/>
                          <a:lumOff val="5000"/>
                        </a:schemeClr>
                      </a:gs>
                    </a:gsLst>
                    <a:lin ang="18900000" scaled="0"/>
                  </a:gradFill>
                  <a:ln w="7938" cap="flat">
                    <a:noFill/>
                    <a:prstDash val="solid"/>
                    <a:miter lim="800000"/>
                  </a:ln>
                  <a:effectLst/>
                </p:spPr>
                <p:txBody>
                  <a:bodyPr vert="horz" wrap="square" lIns="121920" tIns="60960" rIns="121920" bIns="60960" numCol="1" anchor="t" anchorCtr="0" compatLnSpc="1"/>
                  <a:lstStyle/>
                  <a:p>
                    <a:endParaRPr lang="zh-CN" altLang="en-US" sz="100">
                      <a:latin typeface="+mj-ea"/>
                      <a:ea typeface="+mj-ea"/>
                    </a:endParaRPr>
                  </a:p>
                </p:txBody>
              </p:sp>
            </p:grpSp>
            <p:sp>
              <p:nvSpPr>
                <p:cNvPr id="101" name="Freeform 7"/>
                <p:cNvSpPr/>
                <p:nvPr/>
              </p:nvSpPr>
              <p:spPr bwMode="auto">
                <a:xfrm>
                  <a:off x="4033627" y="3946819"/>
                  <a:ext cx="1773860" cy="1540629"/>
                </a:xfrm>
                <a:custGeom>
                  <a:avLst/>
                  <a:gdLst>
                    <a:gd name="T0" fmla="*/ 3404 w 3431"/>
                    <a:gd name="T1" fmla="*/ 1576 h 2999"/>
                    <a:gd name="T2" fmla="*/ 3015 w 3431"/>
                    <a:gd name="T3" fmla="*/ 2249 h 2999"/>
                    <a:gd name="T4" fmla="*/ 2625 w 3431"/>
                    <a:gd name="T5" fmla="*/ 2923 h 2999"/>
                    <a:gd name="T6" fmla="*/ 2494 w 3431"/>
                    <a:gd name="T7" fmla="*/ 2999 h 2999"/>
                    <a:gd name="T8" fmla="*/ 1716 w 3431"/>
                    <a:gd name="T9" fmla="*/ 2999 h 2999"/>
                    <a:gd name="T10" fmla="*/ 938 w 3431"/>
                    <a:gd name="T11" fmla="*/ 2999 h 2999"/>
                    <a:gd name="T12" fmla="*/ 806 w 3431"/>
                    <a:gd name="T13" fmla="*/ 2923 h 2999"/>
                    <a:gd name="T14" fmla="*/ 417 w 3431"/>
                    <a:gd name="T15" fmla="*/ 2249 h 2999"/>
                    <a:gd name="T16" fmla="*/ 28 w 3431"/>
                    <a:gd name="T17" fmla="*/ 1576 h 2999"/>
                    <a:gd name="T18" fmla="*/ 28 w 3431"/>
                    <a:gd name="T19" fmla="*/ 1424 h 2999"/>
                    <a:gd name="T20" fmla="*/ 417 w 3431"/>
                    <a:gd name="T21" fmla="*/ 750 h 2999"/>
                    <a:gd name="T22" fmla="*/ 806 w 3431"/>
                    <a:gd name="T23" fmla="*/ 76 h 2999"/>
                    <a:gd name="T24" fmla="*/ 938 w 3431"/>
                    <a:gd name="T25" fmla="*/ 0 h 2999"/>
                    <a:gd name="T26" fmla="*/ 1716 w 3431"/>
                    <a:gd name="T27" fmla="*/ 0 h 2999"/>
                    <a:gd name="T28" fmla="*/ 2494 w 3431"/>
                    <a:gd name="T29" fmla="*/ 0 h 2999"/>
                    <a:gd name="T30" fmla="*/ 2625 w 3431"/>
                    <a:gd name="T31" fmla="*/ 76 h 2999"/>
                    <a:gd name="T32" fmla="*/ 3015 w 3431"/>
                    <a:gd name="T33" fmla="*/ 750 h 2999"/>
                    <a:gd name="T34" fmla="*/ 3404 w 3431"/>
                    <a:gd name="T35" fmla="*/ 1424 h 2999"/>
                    <a:gd name="T36" fmla="*/ 3404 w 3431"/>
                    <a:gd name="T37" fmla="*/ 1576 h 29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431" h="2999">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w="7938" cap="flat">
                  <a:noFill/>
                  <a:prstDash val="solid"/>
                  <a:miter lim="800000"/>
                </a:ln>
                <a:effectLst/>
              </p:spPr>
              <p:txBody>
                <a:bodyPr vert="horz" wrap="square" lIns="121920" tIns="60960" rIns="121920" bIns="60960" numCol="1" anchor="t" anchorCtr="0" compatLnSpc="1"/>
                <a:lstStyle/>
                <a:p>
                  <a:endParaRPr lang="zh-CN" altLang="en-US" sz="100">
                    <a:latin typeface="+mj-ea"/>
                    <a:ea typeface="+mj-ea"/>
                  </a:endParaRPr>
                </a:p>
              </p:txBody>
            </p:sp>
          </p:grpSp>
          <p:sp>
            <p:nvSpPr>
              <p:cNvPr id="99" name="TextBox 98"/>
              <p:cNvSpPr txBox="1"/>
              <p:nvPr/>
            </p:nvSpPr>
            <p:spPr>
              <a:xfrm>
                <a:off x="4382515" y="4183862"/>
                <a:ext cx="1220570" cy="888694"/>
              </a:xfrm>
              <a:prstGeom prst="rect">
                <a:avLst/>
              </a:prstGeom>
              <a:noFill/>
            </p:spPr>
            <p:txBody>
              <a:bodyPr wrap="square" rtlCol="0">
                <a:spAutoFit/>
              </a:bodyPr>
              <a:lstStyle/>
              <a:p>
                <a:r>
                  <a:rPr lang="en-US" altLang="zh-CN" sz="2400" dirty="0">
                    <a:solidFill>
                      <a:schemeClr val="bg1"/>
                    </a:solidFill>
                    <a:latin typeface="+mj-ea"/>
                    <a:ea typeface="+mj-ea"/>
                  </a:rPr>
                  <a:t>03</a:t>
                </a:r>
                <a:endParaRPr lang="zh-CN" altLang="en-US" sz="2400" dirty="0">
                  <a:solidFill>
                    <a:schemeClr val="bg1"/>
                  </a:solidFill>
                  <a:latin typeface="+mj-ea"/>
                  <a:ea typeface="+mj-ea"/>
                </a:endParaRPr>
              </a:p>
            </p:txBody>
          </p:sp>
        </p:grpSp>
      </p:grpSp>
      <p:grpSp>
        <p:nvGrpSpPr>
          <p:cNvPr id="68" name="组合 67"/>
          <p:cNvGrpSpPr/>
          <p:nvPr/>
        </p:nvGrpSpPr>
        <p:grpSpPr>
          <a:xfrm>
            <a:off x="9420104" y="2348427"/>
            <a:ext cx="2357061" cy="3405988"/>
            <a:chOff x="9660277" y="2607945"/>
            <a:chExt cx="2357061" cy="3767787"/>
          </a:xfrm>
        </p:grpSpPr>
        <p:grpSp>
          <p:nvGrpSpPr>
            <p:cNvPr id="14" name="组合 49"/>
            <p:cNvGrpSpPr/>
            <p:nvPr/>
          </p:nvGrpSpPr>
          <p:grpSpPr>
            <a:xfrm>
              <a:off x="9660277" y="3078849"/>
              <a:ext cx="2357061" cy="3296883"/>
              <a:chOff x="1071931" y="2357430"/>
              <a:chExt cx="3142879" cy="3000396"/>
            </a:xfrm>
            <a:effectLst>
              <a:glow rad="63500">
                <a:schemeClr val="accent6">
                  <a:satMod val="175000"/>
                  <a:alpha val="40000"/>
                </a:schemeClr>
              </a:glow>
            </a:effectLst>
          </p:grpSpPr>
          <p:grpSp>
            <p:nvGrpSpPr>
              <p:cNvPr id="15" name="组合 12"/>
              <p:cNvGrpSpPr/>
              <p:nvPr/>
            </p:nvGrpSpPr>
            <p:grpSpPr>
              <a:xfrm>
                <a:off x="1071931" y="2357430"/>
                <a:ext cx="3142879" cy="3000396"/>
                <a:chOff x="1524306" y="3056044"/>
                <a:chExt cx="6286544" cy="1714512"/>
              </a:xfrm>
            </p:grpSpPr>
            <p:sp>
              <p:nvSpPr>
                <p:cNvPr id="17" name="圆角矩形 16"/>
                <p:cNvSpPr/>
                <p:nvPr/>
              </p:nvSpPr>
              <p:spPr>
                <a:xfrm>
                  <a:off x="1524306" y="3056044"/>
                  <a:ext cx="6286544" cy="1714512"/>
                </a:xfrm>
                <a:prstGeom prst="roundRect">
                  <a:avLst/>
                </a:prstGeom>
                <a:solidFill>
                  <a:srgbClr val="FFCC00"/>
                </a:solidFill>
                <a:ln>
                  <a:solidFill>
                    <a:srgbClr val="FFCC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圆角矩形 20"/>
                <p:cNvSpPr/>
                <p:nvPr/>
              </p:nvSpPr>
              <p:spPr>
                <a:xfrm>
                  <a:off x="1791527" y="3127482"/>
                  <a:ext cx="5786741" cy="1605923"/>
                </a:xfrm>
                <a:prstGeom prst="roundRect">
                  <a:avLst/>
                </a:prstGeom>
                <a:gradFill flip="none" rotWithShape="1">
                  <a:gsLst>
                    <a:gs pos="0">
                      <a:schemeClr val="bg1"/>
                    </a:gs>
                    <a:gs pos="100000">
                      <a:schemeClr val="bg1">
                        <a:lumMod val="85000"/>
                      </a:schemeClr>
                    </a:gs>
                  </a:gsLst>
                  <a:lin ang="2700000" scaled="1"/>
                  <a:tileRect/>
                </a:gra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2" name="TextBox 64"/>
              <p:cNvSpPr txBox="1"/>
              <p:nvPr/>
            </p:nvSpPr>
            <p:spPr>
              <a:xfrm>
                <a:off x="1407530" y="3414744"/>
                <a:ext cx="2596634" cy="1059693"/>
              </a:xfrm>
              <a:prstGeom prst="rect">
                <a:avLst/>
              </a:prstGeom>
              <a:noFill/>
              <a:ln>
                <a:noFill/>
              </a:ln>
              <a:effectLst>
                <a:outerShdw blurRad="50800" dist="38100" dir="2700000" algn="tl" rotWithShape="0">
                  <a:prstClr val="black">
                    <a:alpha val="40000"/>
                  </a:prstClr>
                </a:outerShdw>
              </a:effectLst>
            </p:spPr>
            <p:txBody>
              <a:bodyPr wrap="square" rtlCol="0">
                <a:spAutoFit/>
              </a:bodyPr>
              <a:lstStyle/>
              <a:p>
                <a:pPr algn="ctr">
                  <a:lnSpc>
                    <a:spcPct val="120000"/>
                  </a:lnSpc>
                </a:pPr>
                <a:r>
                  <a:rPr lang="zh-CN" altLang="en-US" sz="2600" b="1" dirty="0">
                    <a:latin typeface="华文仿宋" panose="02010600040101010101" pitchFamily="2" charset="-122"/>
                    <a:ea typeface="华文仿宋" panose="02010600040101010101" pitchFamily="2" charset="-122"/>
                    <a:cs typeface="方正书宋简体" charset="0"/>
                    <a:sym typeface="+mn-ea"/>
                  </a:rPr>
                  <a:t>确定外部融资需要量</a:t>
                </a:r>
                <a:endParaRPr lang="zh-CN" altLang="en-US" sz="2600" b="1" dirty="0">
                  <a:latin typeface="华文仿宋" panose="02010600040101010101" pitchFamily="2" charset="-122"/>
                  <a:ea typeface="华文仿宋" panose="02010600040101010101" pitchFamily="2" charset="-122"/>
                  <a:cs typeface="方正书宋简体" charset="0"/>
                </a:endParaRPr>
              </a:p>
            </p:txBody>
          </p:sp>
        </p:grpSp>
        <p:grpSp>
          <p:nvGrpSpPr>
            <p:cNvPr id="104" name="组合 103"/>
            <p:cNvGrpSpPr/>
            <p:nvPr/>
          </p:nvGrpSpPr>
          <p:grpSpPr>
            <a:xfrm>
              <a:off x="10162540" y="2607945"/>
              <a:ext cx="1293495" cy="971550"/>
              <a:chOff x="7388330" y="3692384"/>
              <a:chExt cx="2397222" cy="2093640"/>
            </a:xfrm>
          </p:grpSpPr>
          <p:grpSp>
            <p:nvGrpSpPr>
              <p:cNvPr id="105" name="组合 104"/>
              <p:cNvGrpSpPr/>
              <p:nvPr/>
            </p:nvGrpSpPr>
            <p:grpSpPr>
              <a:xfrm>
                <a:off x="7388330" y="3692384"/>
                <a:ext cx="2397222" cy="2093640"/>
                <a:chOff x="7388330" y="3692384"/>
                <a:chExt cx="2397222" cy="2093640"/>
              </a:xfrm>
            </p:grpSpPr>
            <p:grpSp>
              <p:nvGrpSpPr>
                <p:cNvPr id="107" name="组合 106"/>
                <p:cNvGrpSpPr/>
                <p:nvPr/>
              </p:nvGrpSpPr>
              <p:grpSpPr>
                <a:xfrm>
                  <a:off x="7388330" y="3692384"/>
                  <a:ext cx="2397222" cy="2093640"/>
                  <a:chOff x="1511944" y="2420246"/>
                  <a:chExt cx="2627152" cy="2294453"/>
                </a:xfrm>
                <a:effectLst>
                  <a:outerShdw blurRad="203200" dist="38100" dir="3780000" sx="103000" sy="103000" algn="t" rotWithShape="0">
                    <a:prstClr val="black">
                      <a:alpha val="25000"/>
                    </a:prstClr>
                  </a:outerShdw>
                </a:effectLst>
              </p:grpSpPr>
              <p:sp>
                <p:nvSpPr>
                  <p:cNvPr id="109" name="Freeform 6"/>
                  <p:cNvSpPr/>
                  <p:nvPr/>
                </p:nvSpPr>
                <p:spPr bwMode="auto">
                  <a:xfrm>
                    <a:off x="1511944" y="2420246"/>
                    <a:ext cx="2627152" cy="2294453"/>
                  </a:xfrm>
                  <a:custGeom>
                    <a:avLst/>
                    <a:gdLst>
                      <a:gd name="T0" fmla="*/ 4479 w 4516"/>
                      <a:gd name="T1" fmla="*/ 2074 h 3947"/>
                      <a:gd name="T2" fmla="*/ 3967 w 4516"/>
                      <a:gd name="T3" fmla="*/ 2960 h 3947"/>
                      <a:gd name="T4" fmla="*/ 3455 w 4516"/>
                      <a:gd name="T5" fmla="*/ 3847 h 3947"/>
                      <a:gd name="T6" fmla="*/ 3282 w 4516"/>
                      <a:gd name="T7" fmla="*/ 3947 h 3947"/>
                      <a:gd name="T8" fmla="*/ 2258 w 4516"/>
                      <a:gd name="T9" fmla="*/ 3947 h 3947"/>
                      <a:gd name="T10" fmla="*/ 1234 w 4516"/>
                      <a:gd name="T11" fmla="*/ 3947 h 3947"/>
                      <a:gd name="T12" fmla="*/ 1061 w 4516"/>
                      <a:gd name="T13" fmla="*/ 3847 h 3947"/>
                      <a:gd name="T14" fmla="*/ 549 w 4516"/>
                      <a:gd name="T15" fmla="*/ 2960 h 3947"/>
                      <a:gd name="T16" fmla="*/ 37 w 4516"/>
                      <a:gd name="T17" fmla="*/ 2074 h 3947"/>
                      <a:gd name="T18" fmla="*/ 37 w 4516"/>
                      <a:gd name="T19" fmla="*/ 1874 h 3947"/>
                      <a:gd name="T20" fmla="*/ 549 w 4516"/>
                      <a:gd name="T21" fmla="*/ 987 h 3947"/>
                      <a:gd name="T22" fmla="*/ 1061 w 4516"/>
                      <a:gd name="T23" fmla="*/ 100 h 3947"/>
                      <a:gd name="T24" fmla="*/ 1234 w 4516"/>
                      <a:gd name="T25" fmla="*/ 0 h 3947"/>
                      <a:gd name="T26" fmla="*/ 2258 w 4516"/>
                      <a:gd name="T27" fmla="*/ 0 h 3947"/>
                      <a:gd name="T28" fmla="*/ 3282 w 4516"/>
                      <a:gd name="T29" fmla="*/ 0 h 3947"/>
                      <a:gd name="T30" fmla="*/ 3455 w 4516"/>
                      <a:gd name="T31" fmla="*/ 100 h 3947"/>
                      <a:gd name="T32" fmla="*/ 3967 w 4516"/>
                      <a:gd name="T33" fmla="*/ 987 h 3947"/>
                      <a:gd name="T34" fmla="*/ 4479 w 4516"/>
                      <a:gd name="T35" fmla="*/ 1874 h 3947"/>
                      <a:gd name="T36" fmla="*/ 4479 w 4516"/>
                      <a:gd name="T37" fmla="*/ 2074 h 3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16" h="3947">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bg1"/>
                  </a:solidFill>
                  <a:ln w="7938" cap="flat">
                    <a:noFill/>
                    <a:prstDash val="solid"/>
                    <a:miter lim="800000"/>
                  </a:ln>
                  <a:effectLst/>
                </p:spPr>
                <p:txBody>
                  <a:bodyPr vert="horz" wrap="square" lIns="121920" tIns="60960" rIns="121920" bIns="60960" numCol="1" anchor="t" anchorCtr="0" compatLnSpc="1"/>
                  <a:lstStyle/>
                  <a:p>
                    <a:endParaRPr lang="zh-CN" altLang="en-US" sz="100">
                      <a:latin typeface="+mj-ea"/>
                      <a:ea typeface="+mj-ea"/>
                    </a:endParaRPr>
                  </a:p>
                </p:txBody>
              </p:sp>
              <p:sp>
                <p:nvSpPr>
                  <p:cNvPr id="110" name="Freeform 6"/>
                  <p:cNvSpPr/>
                  <p:nvPr/>
                </p:nvSpPr>
                <p:spPr bwMode="auto">
                  <a:xfrm>
                    <a:off x="1524108" y="2431738"/>
                    <a:ext cx="2602832" cy="2271468"/>
                  </a:xfrm>
                  <a:custGeom>
                    <a:avLst/>
                    <a:gdLst>
                      <a:gd name="T0" fmla="*/ 4479 w 4516"/>
                      <a:gd name="T1" fmla="*/ 2074 h 3947"/>
                      <a:gd name="T2" fmla="*/ 3967 w 4516"/>
                      <a:gd name="T3" fmla="*/ 2960 h 3947"/>
                      <a:gd name="T4" fmla="*/ 3455 w 4516"/>
                      <a:gd name="T5" fmla="*/ 3847 h 3947"/>
                      <a:gd name="T6" fmla="*/ 3282 w 4516"/>
                      <a:gd name="T7" fmla="*/ 3947 h 3947"/>
                      <a:gd name="T8" fmla="*/ 2258 w 4516"/>
                      <a:gd name="T9" fmla="*/ 3947 h 3947"/>
                      <a:gd name="T10" fmla="*/ 1234 w 4516"/>
                      <a:gd name="T11" fmla="*/ 3947 h 3947"/>
                      <a:gd name="T12" fmla="*/ 1061 w 4516"/>
                      <a:gd name="T13" fmla="*/ 3847 h 3947"/>
                      <a:gd name="T14" fmla="*/ 549 w 4516"/>
                      <a:gd name="T15" fmla="*/ 2960 h 3947"/>
                      <a:gd name="T16" fmla="*/ 37 w 4516"/>
                      <a:gd name="T17" fmla="*/ 2074 h 3947"/>
                      <a:gd name="T18" fmla="*/ 37 w 4516"/>
                      <a:gd name="T19" fmla="*/ 1874 h 3947"/>
                      <a:gd name="T20" fmla="*/ 549 w 4516"/>
                      <a:gd name="T21" fmla="*/ 987 h 3947"/>
                      <a:gd name="T22" fmla="*/ 1061 w 4516"/>
                      <a:gd name="T23" fmla="*/ 100 h 3947"/>
                      <a:gd name="T24" fmla="*/ 1234 w 4516"/>
                      <a:gd name="T25" fmla="*/ 0 h 3947"/>
                      <a:gd name="T26" fmla="*/ 2258 w 4516"/>
                      <a:gd name="T27" fmla="*/ 0 h 3947"/>
                      <a:gd name="T28" fmla="*/ 3282 w 4516"/>
                      <a:gd name="T29" fmla="*/ 0 h 3947"/>
                      <a:gd name="T30" fmla="*/ 3455 w 4516"/>
                      <a:gd name="T31" fmla="*/ 100 h 3947"/>
                      <a:gd name="T32" fmla="*/ 3967 w 4516"/>
                      <a:gd name="T33" fmla="*/ 987 h 3947"/>
                      <a:gd name="T34" fmla="*/ 4479 w 4516"/>
                      <a:gd name="T35" fmla="*/ 1874 h 3947"/>
                      <a:gd name="T36" fmla="*/ 4479 w 4516"/>
                      <a:gd name="T37" fmla="*/ 2074 h 3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16" h="3947">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chemeClr val="bg1">
                          <a:lumMod val="82000"/>
                          <a:lumOff val="18000"/>
                        </a:schemeClr>
                      </a:gs>
                      <a:gs pos="47000">
                        <a:srgbClr val="F5F5F5"/>
                      </a:gs>
                      <a:gs pos="100000">
                        <a:schemeClr val="bg1">
                          <a:lumMod val="95000"/>
                          <a:lumOff val="5000"/>
                        </a:schemeClr>
                      </a:gs>
                    </a:gsLst>
                    <a:lin ang="18900000" scaled="0"/>
                  </a:gradFill>
                  <a:ln w="7938" cap="flat">
                    <a:noFill/>
                    <a:prstDash val="solid"/>
                    <a:miter lim="800000"/>
                  </a:ln>
                  <a:effectLst/>
                </p:spPr>
                <p:txBody>
                  <a:bodyPr vert="horz" wrap="square" lIns="121920" tIns="60960" rIns="121920" bIns="60960" numCol="1" anchor="t" anchorCtr="0" compatLnSpc="1"/>
                  <a:lstStyle/>
                  <a:p>
                    <a:endParaRPr lang="zh-CN" altLang="en-US" sz="100">
                      <a:latin typeface="+mj-ea"/>
                      <a:ea typeface="+mj-ea"/>
                    </a:endParaRPr>
                  </a:p>
                </p:txBody>
              </p:sp>
            </p:grpSp>
            <p:sp>
              <p:nvSpPr>
                <p:cNvPr id="108" name="Freeform 7"/>
                <p:cNvSpPr/>
                <p:nvPr/>
              </p:nvSpPr>
              <p:spPr bwMode="auto">
                <a:xfrm>
                  <a:off x="7700013" y="3936334"/>
                  <a:ext cx="1773860" cy="1540629"/>
                </a:xfrm>
                <a:custGeom>
                  <a:avLst/>
                  <a:gdLst>
                    <a:gd name="T0" fmla="*/ 3404 w 3431"/>
                    <a:gd name="T1" fmla="*/ 1576 h 2999"/>
                    <a:gd name="T2" fmla="*/ 3015 w 3431"/>
                    <a:gd name="T3" fmla="*/ 2249 h 2999"/>
                    <a:gd name="T4" fmla="*/ 2625 w 3431"/>
                    <a:gd name="T5" fmla="*/ 2923 h 2999"/>
                    <a:gd name="T6" fmla="*/ 2494 w 3431"/>
                    <a:gd name="T7" fmla="*/ 2999 h 2999"/>
                    <a:gd name="T8" fmla="*/ 1716 w 3431"/>
                    <a:gd name="T9" fmla="*/ 2999 h 2999"/>
                    <a:gd name="T10" fmla="*/ 938 w 3431"/>
                    <a:gd name="T11" fmla="*/ 2999 h 2999"/>
                    <a:gd name="T12" fmla="*/ 806 w 3431"/>
                    <a:gd name="T13" fmla="*/ 2923 h 2999"/>
                    <a:gd name="T14" fmla="*/ 417 w 3431"/>
                    <a:gd name="T15" fmla="*/ 2249 h 2999"/>
                    <a:gd name="T16" fmla="*/ 28 w 3431"/>
                    <a:gd name="T17" fmla="*/ 1576 h 2999"/>
                    <a:gd name="T18" fmla="*/ 28 w 3431"/>
                    <a:gd name="T19" fmla="*/ 1424 h 2999"/>
                    <a:gd name="T20" fmla="*/ 417 w 3431"/>
                    <a:gd name="T21" fmla="*/ 750 h 2999"/>
                    <a:gd name="T22" fmla="*/ 806 w 3431"/>
                    <a:gd name="T23" fmla="*/ 76 h 2999"/>
                    <a:gd name="T24" fmla="*/ 938 w 3431"/>
                    <a:gd name="T25" fmla="*/ 0 h 2999"/>
                    <a:gd name="T26" fmla="*/ 1716 w 3431"/>
                    <a:gd name="T27" fmla="*/ 0 h 2999"/>
                    <a:gd name="T28" fmla="*/ 2494 w 3431"/>
                    <a:gd name="T29" fmla="*/ 0 h 2999"/>
                    <a:gd name="T30" fmla="*/ 2625 w 3431"/>
                    <a:gd name="T31" fmla="*/ 76 h 2999"/>
                    <a:gd name="T32" fmla="*/ 3015 w 3431"/>
                    <a:gd name="T33" fmla="*/ 750 h 2999"/>
                    <a:gd name="T34" fmla="*/ 3404 w 3431"/>
                    <a:gd name="T35" fmla="*/ 1424 h 2999"/>
                    <a:gd name="T36" fmla="*/ 3404 w 3431"/>
                    <a:gd name="T37" fmla="*/ 1576 h 29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431" h="2999">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4"/>
                </a:solidFill>
                <a:ln w="7938" cap="flat">
                  <a:noFill/>
                  <a:prstDash val="solid"/>
                  <a:miter lim="800000"/>
                </a:ln>
                <a:effectLst/>
              </p:spPr>
              <p:txBody>
                <a:bodyPr vert="horz" wrap="square" lIns="121920" tIns="60960" rIns="121920" bIns="60960" numCol="1" anchor="t" anchorCtr="0" compatLnSpc="1"/>
                <a:lstStyle/>
                <a:p>
                  <a:endParaRPr lang="zh-CN" altLang="en-US" sz="100">
                    <a:latin typeface="+mj-ea"/>
                    <a:ea typeface="+mj-ea"/>
                  </a:endParaRPr>
                </a:p>
              </p:txBody>
            </p:sp>
          </p:grpSp>
          <p:sp>
            <p:nvSpPr>
              <p:cNvPr id="106" name="TextBox 105"/>
              <p:cNvSpPr txBox="1"/>
              <p:nvPr/>
            </p:nvSpPr>
            <p:spPr>
              <a:xfrm>
                <a:off x="8048903" y="4173377"/>
                <a:ext cx="1185202" cy="992084"/>
              </a:xfrm>
              <a:prstGeom prst="rect">
                <a:avLst/>
              </a:prstGeom>
              <a:noFill/>
            </p:spPr>
            <p:txBody>
              <a:bodyPr wrap="square" rtlCol="0">
                <a:spAutoFit/>
              </a:bodyPr>
              <a:lstStyle/>
              <a:p>
                <a:r>
                  <a:rPr lang="en-US" altLang="zh-CN" sz="2400" dirty="0">
                    <a:solidFill>
                      <a:schemeClr val="bg1"/>
                    </a:solidFill>
                    <a:latin typeface="+mj-ea"/>
                    <a:ea typeface="+mj-ea"/>
                  </a:rPr>
                  <a:t>04</a:t>
                </a:r>
                <a:endParaRPr lang="en-US" altLang="zh-CN" sz="2400" dirty="0">
                  <a:solidFill>
                    <a:schemeClr val="bg1"/>
                  </a:solidFill>
                  <a:latin typeface="+mj-ea"/>
                  <a:ea typeface="+mj-ea"/>
                </a:endParaRPr>
              </a:p>
            </p:txBody>
          </p:sp>
        </p:grpSp>
      </p:grpSp>
      <p:sp>
        <p:nvSpPr>
          <p:cNvPr id="29" name="燕尾形 28"/>
          <p:cNvSpPr/>
          <p:nvPr/>
        </p:nvSpPr>
        <p:spPr>
          <a:xfrm>
            <a:off x="5940699" y="4063583"/>
            <a:ext cx="437558" cy="500066"/>
          </a:xfrm>
          <a:prstGeom prst="chevron">
            <a:avLst>
              <a:gd name="adj" fmla="val 54904"/>
            </a:avLst>
          </a:prstGeom>
          <a:gradFill flip="none" rotWithShape="1">
            <a:gsLst>
              <a:gs pos="0">
                <a:srgbClr val="E30000"/>
              </a:gs>
              <a:gs pos="100000">
                <a:srgbClr val="760303"/>
              </a:gs>
            </a:gsLst>
            <a:path path="rect">
              <a:fillToRect r="100000" b="100000"/>
            </a:path>
            <a:tileRect l="-100000" t="-100000"/>
          </a:gradFill>
          <a:ln>
            <a:noFill/>
          </a:ln>
          <a:effectLst>
            <a:glow rad="63500">
              <a:schemeClr val="accent3">
                <a:satMod val="175000"/>
                <a:alpha val="40000"/>
              </a:schemeClr>
            </a:glow>
          </a:effectLst>
          <a:scene3d>
            <a:camera prst="orthographicFront"/>
            <a:lightRig rig="flat" dir="t"/>
          </a:scene3d>
          <a:sp3d contourW="12700">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endParaRPr>
          </a:p>
        </p:txBody>
      </p:sp>
      <p:sp>
        <p:nvSpPr>
          <p:cNvPr id="30" name="燕尾形 29"/>
          <p:cNvSpPr/>
          <p:nvPr/>
        </p:nvSpPr>
        <p:spPr>
          <a:xfrm>
            <a:off x="8861474" y="4091948"/>
            <a:ext cx="437558" cy="500066"/>
          </a:xfrm>
          <a:prstGeom prst="chevron">
            <a:avLst>
              <a:gd name="adj" fmla="val 54904"/>
            </a:avLst>
          </a:prstGeom>
          <a:gradFill flip="none" rotWithShape="1">
            <a:gsLst>
              <a:gs pos="0">
                <a:srgbClr val="E30000"/>
              </a:gs>
              <a:gs pos="100000">
                <a:srgbClr val="760303"/>
              </a:gs>
            </a:gsLst>
            <a:path path="rect">
              <a:fillToRect r="100000" b="100000"/>
            </a:path>
            <a:tileRect l="-100000" t="-100000"/>
          </a:gradFill>
          <a:ln>
            <a:noFill/>
          </a:ln>
          <a:effectLst>
            <a:glow rad="63500">
              <a:schemeClr val="accent3">
                <a:satMod val="175000"/>
                <a:alpha val="40000"/>
              </a:schemeClr>
            </a:glow>
          </a:effectLst>
          <a:scene3d>
            <a:camera prst="orthographicFront"/>
            <a:lightRig rig="flat" dir="t"/>
          </a:scene3d>
          <a:sp3d contourW="12700">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endParaRPr>
          </a:p>
        </p:txBody>
      </p:sp>
      <p:grpSp>
        <p:nvGrpSpPr>
          <p:cNvPr id="66" name="组合 65"/>
          <p:cNvGrpSpPr/>
          <p:nvPr/>
        </p:nvGrpSpPr>
        <p:grpSpPr>
          <a:xfrm>
            <a:off x="3518187" y="2348426"/>
            <a:ext cx="2357061" cy="3421753"/>
            <a:chOff x="3619477" y="2595879"/>
            <a:chExt cx="2357061" cy="3828529"/>
          </a:xfrm>
        </p:grpSpPr>
        <p:grpSp>
          <p:nvGrpSpPr>
            <p:cNvPr id="64" name="组合 12"/>
            <p:cNvGrpSpPr/>
            <p:nvPr/>
          </p:nvGrpSpPr>
          <p:grpSpPr>
            <a:xfrm>
              <a:off x="3619477" y="3127525"/>
              <a:ext cx="2357061" cy="3296883"/>
              <a:chOff x="1524306" y="3056044"/>
              <a:chExt cx="6286544" cy="1714512"/>
            </a:xfrm>
          </p:grpSpPr>
          <p:sp>
            <p:nvSpPr>
              <p:cNvPr id="70" name="圆角矩形 69"/>
              <p:cNvSpPr/>
              <p:nvPr/>
            </p:nvSpPr>
            <p:spPr>
              <a:xfrm>
                <a:off x="1524306" y="3056044"/>
                <a:ext cx="6286544" cy="1714512"/>
              </a:xfrm>
              <a:prstGeom prst="roundRect">
                <a:avLst/>
              </a:prstGeom>
              <a:solidFill>
                <a:schemeClr val="accent3"/>
              </a:solidFill>
              <a:ln>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圆角矩形 70"/>
              <p:cNvSpPr/>
              <p:nvPr/>
            </p:nvSpPr>
            <p:spPr>
              <a:xfrm>
                <a:off x="1749477" y="3102886"/>
                <a:ext cx="5786741" cy="1605923"/>
              </a:xfrm>
              <a:prstGeom prst="roundRect">
                <a:avLst/>
              </a:prstGeom>
              <a:gradFill flip="none" rotWithShape="1">
                <a:gsLst>
                  <a:gs pos="0">
                    <a:schemeClr val="bg1"/>
                  </a:gs>
                  <a:gs pos="100000">
                    <a:schemeClr val="bg1">
                      <a:lumMod val="85000"/>
                    </a:schemeClr>
                  </a:gs>
                </a:gsLst>
                <a:lin ang="2700000" scaled="1"/>
                <a:tileRect/>
              </a:gra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84" name="组合 83"/>
            <p:cNvGrpSpPr/>
            <p:nvPr/>
          </p:nvGrpSpPr>
          <p:grpSpPr>
            <a:xfrm>
              <a:off x="4054760" y="2595879"/>
              <a:ext cx="1390650" cy="1000760"/>
              <a:chOff x="5553262" y="2638733"/>
              <a:chExt cx="2397222" cy="2093640"/>
            </a:xfrm>
          </p:grpSpPr>
          <p:grpSp>
            <p:nvGrpSpPr>
              <p:cNvPr id="85" name="组合 84"/>
              <p:cNvGrpSpPr/>
              <p:nvPr/>
            </p:nvGrpSpPr>
            <p:grpSpPr>
              <a:xfrm>
                <a:off x="5553262" y="2638733"/>
                <a:ext cx="2397222" cy="2093640"/>
                <a:chOff x="5553262" y="2638733"/>
                <a:chExt cx="2397222" cy="2093640"/>
              </a:xfrm>
            </p:grpSpPr>
            <p:grpSp>
              <p:nvGrpSpPr>
                <p:cNvPr id="87" name="组合 86"/>
                <p:cNvGrpSpPr/>
                <p:nvPr/>
              </p:nvGrpSpPr>
              <p:grpSpPr>
                <a:xfrm>
                  <a:off x="5553262" y="2638733"/>
                  <a:ext cx="2397222" cy="2093640"/>
                  <a:chOff x="1511944" y="2420246"/>
                  <a:chExt cx="2627152" cy="2294453"/>
                </a:xfrm>
                <a:effectLst>
                  <a:outerShdw blurRad="203200" dist="38100" dir="3780000" sx="103000" sy="103000" algn="t" rotWithShape="0">
                    <a:prstClr val="black">
                      <a:alpha val="25000"/>
                    </a:prstClr>
                  </a:outerShdw>
                </a:effectLst>
              </p:grpSpPr>
              <p:sp>
                <p:nvSpPr>
                  <p:cNvPr id="89" name="Freeform 6"/>
                  <p:cNvSpPr/>
                  <p:nvPr/>
                </p:nvSpPr>
                <p:spPr bwMode="auto">
                  <a:xfrm>
                    <a:off x="1511944" y="2420246"/>
                    <a:ext cx="2627152" cy="2294453"/>
                  </a:xfrm>
                  <a:custGeom>
                    <a:avLst/>
                    <a:gdLst>
                      <a:gd name="T0" fmla="*/ 4479 w 4516"/>
                      <a:gd name="T1" fmla="*/ 2074 h 3947"/>
                      <a:gd name="T2" fmla="*/ 3967 w 4516"/>
                      <a:gd name="T3" fmla="*/ 2960 h 3947"/>
                      <a:gd name="T4" fmla="*/ 3455 w 4516"/>
                      <a:gd name="T5" fmla="*/ 3847 h 3947"/>
                      <a:gd name="T6" fmla="*/ 3282 w 4516"/>
                      <a:gd name="T7" fmla="*/ 3947 h 3947"/>
                      <a:gd name="T8" fmla="*/ 2258 w 4516"/>
                      <a:gd name="T9" fmla="*/ 3947 h 3947"/>
                      <a:gd name="T10" fmla="*/ 1234 w 4516"/>
                      <a:gd name="T11" fmla="*/ 3947 h 3947"/>
                      <a:gd name="T12" fmla="*/ 1061 w 4516"/>
                      <a:gd name="T13" fmla="*/ 3847 h 3947"/>
                      <a:gd name="T14" fmla="*/ 549 w 4516"/>
                      <a:gd name="T15" fmla="*/ 2960 h 3947"/>
                      <a:gd name="T16" fmla="*/ 37 w 4516"/>
                      <a:gd name="T17" fmla="*/ 2074 h 3947"/>
                      <a:gd name="T18" fmla="*/ 37 w 4516"/>
                      <a:gd name="T19" fmla="*/ 1874 h 3947"/>
                      <a:gd name="T20" fmla="*/ 549 w 4516"/>
                      <a:gd name="T21" fmla="*/ 987 h 3947"/>
                      <a:gd name="T22" fmla="*/ 1061 w 4516"/>
                      <a:gd name="T23" fmla="*/ 100 h 3947"/>
                      <a:gd name="T24" fmla="*/ 1234 w 4516"/>
                      <a:gd name="T25" fmla="*/ 0 h 3947"/>
                      <a:gd name="T26" fmla="*/ 2258 w 4516"/>
                      <a:gd name="T27" fmla="*/ 0 h 3947"/>
                      <a:gd name="T28" fmla="*/ 3282 w 4516"/>
                      <a:gd name="T29" fmla="*/ 0 h 3947"/>
                      <a:gd name="T30" fmla="*/ 3455 w 4516"/>
                      <a:gd name="T31" fmla="*/ 100 h 3947"/>
                      <a:gd name="T32" fmla="*/ 3967 w 4516"/>
                      <a:gd name="T33" fmla="*/ 987 h 3947"/>
                      <a:gd name="T34" fmla="*/ 4479 w 4516"/>
                      <a:gd name="T35" fmla="*/ 1874 h 3947"/>
                      <a:gd name="T36" fmla="*/ 4479 w 4516"/>
                      <a:gd name="T37" fmla="*/ 2074 h 3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16" h="3947">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bg1"/>
                  </a:solidFill>
                  <a:ln w="7938" cap="flat">
                    <a:noFill/>
                    <a:prstDash val="solid"/>
                    <a:miter lim="800000"/>
                  </a:ln>
                  <a:effectLst/>
                </p:spPr>
                <p:txBody>
                  <a:bodyPr vert="horz" wrap="square" lIns="121920" tIns="60960" rIns="121920" bIns="60960" numCol="1" anchor="t" anchorCtr="0" compatLnSpc="1"/>
                  <a:lstStyle/>
                  <a:p>
                    <a:endParaRPr lang="zh-CN" altLang="en-US" sz="100">
                      <a:latin typeface="+mj-ea"/>
                      <a:ea typeface="+mj-ea"/>
                    </a:endParaRPr>
                  </a:p>
                </p:txBody>
              </p:sp>
              <p:sp>
                <p:nvSpPr>
                  <p:cNvPr id="90" name="Freeform 6"/>
                  <p:cNvSpPr/>
                  <p:nvPr/>
                </p:nvSpPr>
                <p:spPr bwMode="auto">
                  <a:xfrm>
                    <a:off x="1524106" y="2431739"/>
                    <a:ext cx="2602832" cy="2271469"/>
                  </a:xfrm>
                  <a:custGeom>
                    <a:avLst/>
                    <a:gdLst>
                      <a:gd name="T0" fmla="*/ 4479 w 4516"/>
                      <a:gd name="T1" fmla="*/ 2074 h 3947"/>
                      <a:gd name="T2" fmla="*/ 3967 w 4516"/>
                      <a:gd name="T3" fmla="*/ 2960 h 3947"/>
                      <a:gd name="T4" fmla="*/ 3455 w 4516"/>
                      <a:gd name="T5" fmla="*/ 3847 h 3947"/>
                      <a:gd name="T6" fmla="*/ 3282 w 4516"/>
                      <a:gd name="T7" fmla="*/ 3947 h 3947"/>
                      <a:gd name="T8" fmla="*/ 2258 w 4516"/>
                      <a:gd name="T9" fmla="*/ 3947 h 3947"/>
                      <a:gd name="T10" fmla="*/ 1234 w 4516"/>
                      <a:gd name="T11" fmla="*/ 3947 h 3947"/>
                      <a:gd name="T12" fmla="*/ 1061 w 4516"/>
                      <a:gd name="T13" fmla="*/ 3847 h 3947"/>
                      <a:gd name="T14" fmla="*/ 549 w 4516"/>
                      <a:gd name="T15" fmla="*/ 2960 h 3947"/>
                      <a:gd name="T16" fmla="*/ 37 w 4516"/>
                      <a:gd name="T17" fmla="*/ 2074 h 3947"/>
                      <a:gd name="T18" fmla="*/ 37 w 4516"/>
                      <a:gd name="T19" fmla="*/ 1874 h 3947"/>
                      <a:gd name="T20" fmla="*/ 549 w 4516"/>
                      <a:gd name="T21" fmla="*/ 987 h 3947"/>
                      <a:gd name="T22" fmla="*/ 1061 w 4516"/>
                      <a:gd name="T23" fmla="*/ 100 h 3947"/>
                      <a:gd name="T24" fmla="*/ 1234 w 4516"/>
                      <a:gd name="T25" fmla="*/ 0 h 3947"/>
                      <a:gd name="T26" fmla="*/ 2258 w 4516"/>
                      <a:gd name="T27" fmla="*/ 0 h 3947"/>
                      <a:gd name="T28" fmla="*/ 3282 w 4516"/>
                      <a:gd name="T29" fmla="*/ 0 h 3947"/>
                      <a:gd name="T30" fmla="*/ 3455 w 4516"/>
                      <a:gd name="T31" fmla="*/ 100 h 3947"/>
                      <a:gd name="T32" fmla="*/ 3967 w 4516"/>
                      <a:gd name="T33" fmla="*/ 987 h 3947"/>
                      <a:gd name="T34" fmla="*/ 4479 w 4516"/>
                      <a:gd name="T35" fmla="*/ 1874 h 3947"/>
                      <a:gd name="T36" fmla="*/ 4479 w 4516"/>
                      <a:gd name="T37" fmla="*/ 2074 h 3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16" h="3947">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chemeClr val="bg1">
                          <a:lumMod val="82000"/>
                          <a:lumOff val="18000"/>
                        </a:schemeClr>
                      </a:gs>
                      <a:gs pos="47000">
                        <a:srgbClr val="F5F5F5"/>
                      </a:gs>
                      <a:gs pos="100000">
                        <a:schemeClr val="bg1">
                          <a:lumMod val="95000"/>
                          <a:lumOff val="5000"/>
                        </a:schemeClr>
                      </a:gs>
                    </a:gsLst>
                    <a:lin ang="18900000" scaled="0"/>
                  </a:gradFill>
                  <a:ln w="7938" cap="flat">
                    <a:noFill/>
                    <a:prstDash val="solid"/>
                    <a:miter lim="800000"/>
                  </a:ln>
                  <a:effectLst/>
                </p:spPr>
                <p:txBody>
                  <a:bodyPr vert="horz" wrap="square" lIns="121920" tIns="60960" rIns="121920" bIns="60960" numCol="1" anchor="t" anchorCtr="0" compatLnSpc="1"/>
                  <a:lstStyle/>
                  <a:p>
                    <a:endParaRPr lang="zh-CN" altLang="en-US" sz="100">
                      <a:latin typeface="+mj-ea"/>
                      <a:ea typeface="+mj-ea"/>
                    </a:endParaRPr>
                  </a:p>
                </p:txBody>
              </p:sp>
            </p:grpSp>
            <p:sp>
              <p:nvSpPr>
                <p:cNvPr id="88" name="Freeform 7"/>
                <p:cNvSpPr/>
                <p:nvPr/>
              </p:nvSpPr>
              <p:spPr bwMode="auto">
                <a:xfrm>
                  <a:off x="5864945" y="2882683"/>
                  <a:ext cx="1773860" cy="1540629"/>
                </a:xfrm>
                <a:custGeom>
                  <a:avLst/>
                  <a:gdLst>
                    <a:gd name="T0" fmla="*/ 3404 w 3431"/>
                    <a:gd name="T1" fmla="*/ 1576 h 2999"/>
                    <a:gd name="T2" fmla="*/ 3015 w 3431"/>
                    <a:gd name="T3" fmla="*/ 2249 h 2999"/>
                    <a:gd name="T4" fmla="*/ 2625 w 3431"/>
                    <a:gd name="T5" fmla="*/ 2923 h 2999"/>
                    <a:gd name="T6" fmla="*/ 2494 w 3431"/>
                    <a:gd name="T7" fmla="*/ 2999 h 2999"/>
                    <a:gd name="T8" fmla="*/ 1716 w 3431"/>
                    <a:gd name="T9" fmla="*/ 2999 h 2999"/>
                    <a:gd name="T10" fmla="*/ 938 w 3431"/>
                    <a:gd name="T11" fmla="*/ 2999 h 2999"/>
                    <a:gd name="T12" fmla="*/ 806 w 3431"/>
                    <a:gd name="T13" fmla="*/ 2923 h 2999"/>
                    <a:gd name="T14" fmla="*/ 417 w 3431"/>
                    <a:gd name="T15" fmla="*/ 2249 h 2999"/>
                    <a:gd name="T16" fmla="*/ 28 w 3431"/>
                    <a:gd name="T17" fmla="*/ 1576 h 2999"/>
                    <a:gd name="T18" fmla="*/ 28 w 3431"/>
                    <a:gd name="T19" fmla="*/ 1424 h 2999"/>
                    <a:gd name="T20" fmla="*/ 417 w 3431"/>
                    <a:gd name="T21" fmla="*/ 750 h 2999"/>
                    <a:gd name="T22" fmla="*/ 806 w 3431"/>
                    <a:gd name="T23" fmla="*/ 76 h 2999"/>
                    <a:gd name="T24" fmla="*/ 938 w 3431"/>
                    <a:gd name="T25" fmla="*/ 0 h 2999"/>
                    <a:gd name="T26" fmla="*/ 1716 w 3431"/>
                    <a:gd name="T27" fmla="*/ 0 h 2999"/>
                    <a:gd name="T28" fmla="*/ 2494 w 3431"/>
                    <a:gd name="T29" fmla="*/ 0 h 2999"/>
                    <a:gd name="T30" fmla="*/ 2625 w 3431"/>
                    <a:gd name="T31" fmla="*/ 76 h 2999"/>
                    <a:gd name="T32" fmla="*/ 3015 w 3431"/>
                    <a:gd name="T33" fmla="*/ 750 h 2999"/>
                    <a:gd name="T34" fmla="*/ 3404 w 3431"/>
                    <a:gd name="T35" fmla="*/ 1424 h 2999"/>
                    <a:gd name="T36" fmla="*/ 3404 w 3431"/>
                    <a:gd name="T37" fmla="*/ 1576 h 29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431" h="2999">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3"/>
                </a:solidFill>
                <a:ln w="7938" cap="flat">
                  <a:noFill/>
                  <a:prstDash val="solid"/>
                  <a:miter lim="800000"/>
                </a:ln>
                <a:effectLst/>
              </p:spPr>
              <p:txBody>
                <a:bodyPr vert="horz" wrap="square" lIns="121920" tIns="60960" rIns="121920" bIns="60960" numCol="1" anchor="t" anchorCtr="0" compatLnSpc="1"/>
                <a:lstStyle/>
                <a:p>
                  <a:endParaRPr lang="zh-CN" altLang="en-US" sz="100">
                    <a:latin typeface="+mj-ea"/>
                    <a:ea typeface="+mj-ea"/>
                  </a:endParaRPr>
                </a:p>
              </p:txBody>
            </p:sp>
          </p:grpSp>
          <p:sp>
            <p:nvSpPr>
              <p:cNvPr id="86" name="TextBox 85"/>
              <p:cNvSpPr txBox="1"/>
              <p:nvPr/>
            </p:nvSpPr>
            <p:spPr>
              <a:xfrm>
                <a:off x="6259489" y="3110169"/>
                <a:ext cx="1273333" cy="963128"/>
              </a:xfrm>
              <a:prstGeom prst="rect">
                <a:avLst/>
              </a:prstGeom>
              <a:noFill/>
            </p:spPr>
            <p:txBody>
              <a:bodyPr wrap="square" rtlCol="0">
                <a:spAutoFit/>
              </a:bodyPr>
              <a:lstStyle/>
              <a:p>
                <a:r>
                  <a:rPr lang="en-US" altLang="zh-CN" sz="2400" dirty="0">
                    <a:solidFill>
                      <a:schemeClr val="bg1"/>
                    </a:solidFill>
                    <a:latin typeface="+mj-ea"/>
                    <a:ea typeface="+mj-ea"/>
                  </a:rPr>
                  <a:t>02</a:t>
                </a:r>
                <a:endParaRPr lang="zh-CN" altLang="en-US" sz="2400" dirty="0">
                  <a:solidFill>
                    <a:schemeClr val="bg1"/>
                  </a:solidFill>
                  <a:latin typeface="+mj-ea"/>
                  <a:ea typeface="+mj-ea"/>
                </a:endParaRPr>
              </a:p>
            </p:txBody>
          </p:sp>
        </p:grpSp>
        <p:sp>
          <p:nvSpPr>
            <p:cNvPr id="59" name="矩形 58"/>
            <p:cNvSpPr/>
            <p:nvPr/>
          </p:nvSpPr>
          <p:spPr>
            <a:xfrm>
              <a:off x="3759150" y="4174499"/>
              <a:ext cx="2049516" cy="1177728"/>
            </a:xfrm>
            <a:prstGeom prst="rect">
              <a:avLst/>
            </a:prstGeom>
          </p:spPr>
          <p:txBody>
            <a:bodyPr wrap="square">
              <a:spAutoFit/>
            </a:bodyPr>
            <a:lstStyle/>
            <a:p>
              <a:pPr algn="ctr">
                <a:lnSpc>
                  <a:spcPct val="120000"/>
                </a:lnSpc>
              </a:pPr>
              <a:r>
                <a:rPr lang="zh-CN" altLang="en-US" sz="2600" b="1" dirty="0">
                  <a:latin typeface="华文仿宋" panose="02010600040101010101" pitchFamily="2" charset="-122"/>
                  <a:ea typeface="华文仿宋" panose="02010600040101010101" pitchFamily="2" charset="-122"/>
                  <a:cs typeface="方正书宋简体" charset="0"/>
                  <a:sym typeface="+mn-ea"/>
                </a:rPr>
                <a:t>确定总的融资需要量</a:t>
              </a:r>
              <a:endParaRPr lang="zh-CN" altLang="en-US" sz="2600" b="1" dirty="0">
                <a:latin typeface="华文仿宋" panose="02010600040101010101" pitchFamily="2" charset="-122"/>
                <a:ea typeface="华文仿宋" panose="02010600040101010101" pitchFamily="2" charset="-122"/>
                <a:cs typeface="方正书宋简体" charset="0"/>
                <a:sym typeface="+mn-ea"/>
              </a:endParaRPr>
            </a:p>
          </p:txBody>
        </p:sp>
      </p:grpSp>
      <p:sp>
        <p:nvSpPr>
          <p:cNvPr id="63" name="Text Box 4"/>
          <p:cNvSpPr txBox="1">
            <a:spLocks noChangeArrowheads="1"/>
          </p:cNvSpPr>
          <p:nvPr/>
        </p:nvSpPr>
        <p:spPr bwMode="auto">
          <a:xfrm>
            <a:off x="3352144" y="191651"/>
            <a:ext cx="4760290" cy="615559"/>
          </a:xfrm>
          <a:prstGeom prst="rect">
            <a:avLst/>
          </a:prstGeom>
          <a:noFill/>
          <a:ln>
            <a:noFill/>
          </a:ln>
          <a:effec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auto" hangingPunct="1">
              <a:spcBef>
                <a:spcPts val="0"/>
              </a:spcBef>
              <a:spcAft>
                <a:spcPts val="0"/>
              </a:spcAft>
              <a:defRPr/>
            </a:pPr>
            <a:r>
              <a:rPr lang="zh-CN" altLang="en-US" sz="3200" dirty="0" smtClean="0">
                <a:latin typeface="微软雅黑" panose="020B0503020204020204" pitchFamily="34" charset="-122"/>
                <a:ea typeface="微软雅黑" panose="020B0503020204020204" pitchFamily="34" charset="-122"/>
              </a:rPr>
              <a:t>销售</a:t>
            </a:r>
            <a:r>
              <a:rPr lang="zh-CN" altLang="en-US" sz="3200" dirty="0">
                <a:latin typeface="微软雅黑" panose="020B0503020204020204" pitchFamily="34" charset="-122"/>
                <a:ea typeface="微软雅黑" panose="020B0503020204020204" pitchFamily="34" charset="-122"/>
              </a:rPr>
              <a:t>百分比法的计算步骤</a:t>
            </a:r>
            <a:endParaRPr lang="zh-CN" altLang="zh-CN" sz="3200" dirty="0">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65" name="Line 6"/>
          <p:cNvSpPr>
            <a:spLocks noChangeShapeType="1"/>
          </p:cNvSpPr>
          <p:nvPr/>
        </p:nvSpPr>
        <p:spPr bwMode="auto">
          <a:xfrm>
            <a:off x="1" y="499624"/>
            <a:ext cx="3452648"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69" name="Line 7"/>
          <p:cNvSpPr>
            <a:spLocks noChangeShapeType="1"/>
          </p:cNvSpPr>
          <p:nvPr/>
        </p:nvSpPr>
        <p:spPr bwMode="auto">
          <a:xfrm>
            <a:off x="9301655" y="478977"/>
            <a:ext cx="2890345" cy="0"/>
          </a:xfrm>
          <a:prstGeom prst="line">
            <a:avLst/>
          </a:prstGeom>
          <a:noFill/>
          <a:ln w="6350">
            <a:solidFill>
              <a:srgbClr val="0070C0"/>
            </a:solidFill>
            <a:round/>
          </a:ln>
          <a:effectLst/>
        </p:spPr>
        <p:txBody>
          <a:bodyPr lIns="121926" tIns="60963" rIns="121926" bIns="60963"/>
          <a:lstStyle/>
          <a:p>
            <a:pPr fontAlgn="auto">
              <a:spcBef>
                <a:spcPts val="0"/>
              </a:spcBef>
              <a:spcAft>
                <a:spcPts val="0"/>
              </a:spcAft>
              <a:defRPr/>
            </a:pPr>
            <a:endParaRPr lang="zh-CN" altLang="en-US">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 calcmode="lin" valueType="num">
                                      <p:cBhvr>
                                        <p:cTn id="7" dur="500" fill="hold"/>
                                        <p:tgtEl>
                                          <p:spTgt spid="100"/>
                                        </p:tgtEl>
                                        <p:attrNameLst>
                                          <p:attrName>ppt_w</p:attrName>
                                        </p:attrNameLst>
                                      </p:cBhvr>
                                      <p:tavLst>
                                        <p:tav tm="0">
                                          <p:val>
                                            <p:fltVal val="0"/>
                                          </p:val>
                                        </p:tav>
                                        <p:tav tm="100000">
                                          <p:val>
                                            <p:strVal val="#ppt_w"/>
                                          </p:val>
                                        </p:tav>
                                      </p:tavLst>
                                    </p:anim>
                                    <p:anim calcmode="lin" valueType="num">
                                      <p:cBhvr>
                                        <p:cTn id="8" dur="500" fill="hold"/>
                                        <p:tgtEl>
                                          <p:spTgt spid="100"/>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60"/>
                                        </p:tgtEl>
                                        <p:attrNameLst>
                                          <p:attrName>style.visibility</p:attrName>
                                        </p:attrNameLst>
                                      </p:cBhvr>
                                      <p:to>
                                        <p:strVal val="visible"/>
                                      </p:to>
                                    </p:set>
                                    <p:animEffect transition="in" filter="slide(fromBottom)">
                                      <p:cBhvr>
                                        <p:cTn id="13" dur="500"/>
                                        <p:tgtEl>
                                          <p:spTgt spid="60"/>
                                        </p:tgtEl>
                                      </p:cBhvr>
                                    </p:animEffect>
                                  </p:childTnLst>
                                </p:cTn>
                              </p:par>
                            </p:childTnLst>
                          </p:cTn>
                        </p:par>
                      </p:childTnLst>
                    </p:cTn>
                  </p:par>
                  <p:par>
                    <p:cTn id="14" fill="hold">
                      <p:stCondLst>
                        <p:cond delay="indefinite"/>
                      </p:stCondLst>
                      <p:childTnLst>
                        <p:par>
                          <p:cTn id="15" fill="hold">
                            <p:stCondLst>
                              <p:cond delay="0"/>
                            </p:stCondLst>
                            <p:childTnLst>
                              <p:par>
                                <p:cTn id="16" presetID="55" presetClass="entr" presetSubtype="0" fill="hold" nodeType="clickEffect">
                                  <p:stCondLst>
                                    <p:cond delay="0"/>
                                  </p:stCondLst>
                                  <p:childTnLst>
                                    <p:set>
                                      <p:cBhvr>
                                        <p:cTn id="17" dur="1" fill="hold">
                                          <p:stCondLst>
                                            <p:cond delay="0"/>
                                          </p:stCondLst>
                                        </p:cTn>
                                        <p:tgtEl>
                                          <p:spTgt spid="60"/>
                                        </p:tgtEl>
                                        <p:attrNameLst>
                                          <p:attrName>style.visibility</p:attrName>
                                        </p:attrNameLst>
                                      </p:cBhvr>
                                      <p:to>
                                        <p:strVal val="visible"/>
                                      </p:to>
                                    </p:set>
                                    <p:anim calcmode="lin" valueType="num">
                                      <p:cBhvr>
                                        <p:cTn id="18" dur="1000" fill="hold"/>
                                        <p:tgtEl>
                                          <p:spTgt spid="60"/>
                                        </p:tgtEl>
                                        <p:attrNameLst>
                                          <p:attrName>ppt_w</p:attrName>
                                        </p:attrNameLst>
                                      </p:cBhvr>
                                      <p:tavLst>
                                        <p:tav tm="0">
                                          <p:val>
                                            <p:strVal val="#ppt_w*0.70"/>
                                          </p:val>
                                        </p:tav>
                                        <p:tav tm="100000">
                                          <p:val>
                                            <p:strVal val="#ppt_w"/>
                                          </p:val>
                                        </p:tav>
                                      </p:tavLst>
                                    </p:anim>
                                    <p:anim calcmode="lin" valueType="num">
                                      <p:cBhvr>
                                        <p:cTn id="19" dur="1000" fill="hold"/>
                                        <p:tgtEl>
                                          <p:spTgt spid="60"/>
                                        </p:tgtEl>
                                        <p:attrNameLst>
                                          <p:attrName>ppt_h</p:attrName>
                                        </p:attrNameLst>
                                      </p:cBhvr>
                                      <p:tavLst>
                                        <p:tav tm="0">
                                          <p:val>
                                            <p:strVal val="#ppt_h"/>
                                          </p:val>
                                        </p:tav>
                                        <p:tav tm="100000">
                                          <p:val>
                                            <p:strVal val="#ppt_h"/>
                                          </p:val>
                                        </p:tav>
                                      </p:tavLst>
                                    </p:anim>
                                    <p:animEffect transition="in" filter="fade">
                                      <p:cBhvr>
                                        <p:cTn id="20" dur="1000"/>
                                        <p:tgtEl>
                                          <p:spTgt spid="60"/>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
                                        </p:tgtEl>
                                        <p:attrNameLst>
                                          <p:attrName>style.visibility</p:attrName>
                                        </p:attrNameLst>
                                      </p:cBhvr>
                                      <p:to>
                                        <p:strVal val="visible"/>
                                      </p:to>
                                    </p:set>
                                    <p:anim calcmode="lin" valueType="num">
                                      <p:cBhvr additive="base">
                                        <p:cTn id="25" dur="500" fill="hold"/>
                                        <p:tgtEl>
                                          <p:spTgt spid="51"/>
                                        </p:tgtEl>
                                        <p:attrNameLst>
                                          <p:attrName>ppt_x</p:attrName>
                                        </p:attrNameLst>
                                      </p:cBhvr>
                                      <p:tavLst>
                                        <p:tav tm="0">
                                          <p:val>
                                            <p:strVal val="#ppt_x"/>
                                          </p:val>
                                        </p:tav>
                                        <p:tav tm="100000">
                                          <p:val>
                                            <p:strVal val="#ppt_x"/>
                                          </p:val>
                                        </p:tav>
                                      </p:tavLst>
                                    </p:anim>
                                    <p:anim calcmode="lin" valueType="num">
                                      <p:cBhvr additive="base">
                                        <p:cTn id="26" dur="500" fill="hold"/>
                                        <p:tgtEl>
                                          <p:spTgt spid="5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nodeType="clickEffect">
                                  <p:stCondLst>
                                    <p:cond delay="0"/>
                                  </p:stCondLst>
                                  <p:childTnLst>
                                    <p:set>
                                      <p:cBhvr>
                                        <p:cTn id="30" dur="1" fill="hold">
                                          <p:stCondLst>
                                            <p:cond delay="0"/>
                                          </p:stCondLst>
                                        </p:cTn>
                                        <p:tgtEl>
                                          <p:spTgt spid="66"/>
                                        </p:tgtEl>
                                        <p:attrNameLst>
                                          <p:attrName>style.visibility</p:attrName>
                                        </p:attrNameLst>
                                      </p:cBhvr>
                                      <p:to>
                                        <p:strVal val="visible"/>
                                      </p:to>
                                    </p:set>
                                    <p:anim calcmode="lin" valueType="num">
                                      <p:cBhvr>
                                        <p:cTn id="31" dur="500" fill="hold"/>
                                        <p:tgtEl>
                                          <p:spTgt spid="66"/>
                                        </p:tgtEl>
                                        <p:attrNameLst>
                                          <p:attrName>ppt_w</p:attrName>
                                        </p:attrNameLst>
                                      </p:cBhvr>
                                      <p:tavLst>
                                        <p:tav tm="0">
                                          <p:val>
                                            <p:fltVal val="0"/>
                                          </p:val>
                                        </p:tav>
                                        <p:tav tm="100000">
                                          <p:val>
                                            <p:strVal val="#ppt_w"/>
                                          </p:val>
                                        </p:tav>
                                      </p:tavLst>
                                    </p:anim>
                                    <p:anim calcmode="lin" valueType="num">
                                      <p:cBhvr>
                                        <p:cTn id="32" dur="500" fill="hold"/>
                                        <p:tgtEl>
                                          <p:spTgt spid="66"/>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9"/>
                                        </p:tgtEl>
                                        <p:attrNameLst>
                                          <p:attrName>style.visibility</p:attrName>
                                        </p:attrNameLst>
                                      </p:cBhvr>
                                      <p:to>
                                        <p:strVal val="visible"/>
                                      </p:to>
                                    </p:set>
                                    <p:anim calcmode="lin" valueType="num">
                                      <p:cBhvr additive="base">
                                        <p:cTn id="37" dur="500" fill="hold"/>
                                        <p:tgtEl>
                                          <p:spTgt spid="29"/>
                                        </p:tgtEl>
                                        <p:attrNameLst>
                                          <p:attrName>ppt_x</p:attrName>
                                        </p:attrNameLst>
                                      </p:cBhvr>
                                      <p:tavLst>
                                        <p:tav tm="0">
                                          <p:val>
                                            <p:strVal val="#ppt_x"/>
                                          </p:val>
                                        </p:tav>
                                        <p:tav tm="100000">
                                          <p:val>
                                            <p:strVal val="#ppt_x"/>
                                          </p:val>
                                        </p:tav>
                                      </p:tavLst>
                                    </p:anim>
                                    <p:anim calcmode="lin" valueType="num">
                                      <p:cBhvr additive="base">
                                        <p:cTn id="3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5" presetClass="entr" presetSubtype="0" fill="hold" nodeType="clickEffect">
                                  <p:stCondLst>
                                    <p:cond delay="0"/>
                                  </p:stCondLst>
                                  <p:childTnLst>
                                    <p:set>
                                      <p:cBhvr>
                                        <p:cTn id="42" dur="1" fill="hold">
                                          <p:stCondLst>
                                            <p:cond delay="0"/>
                                          </p:stCondLst>
                                        </p:cTn>
                                        <p:tgtEl>
                                          <p:spTgt spid="67"/>
                                        </p:tgtEl>
                                        <p:attrNameLst>
                                          <p:attrName>style.visibility</p:attrName>
                                        </p:attrNameLst>
                                      </p:cBhvr>
                                      <p:to>
                                        <p:strVal val="visible"/>
                                      </p:to>
                                    </p:set>
                                    <p:anim calcmode="lin" valueType="num">
                                      <p:cBhvr>
                                        <p:cTn id="43" dur="1000" fill="hold"/>
                                        <p:tgtEl>
                                          <p:spTgt spid="67"/>
                                        </p:tgtEl>
                                        <p:attrNameLst>
                                          <p:attrName>ppt_w</p:attrName>
                                        </p:attrNameLst>
                                      </p:cBhvr>
                                      <p:tavLst>
                                        <p:tav tm="0">
                                          <p:val>
                                            <p:strVal val="#ppt_w*0.70"/>
                                          </p:val>
                                        </p:tav>
                                        <p:tav tm="100000">
                                          <p:val>
                                            <p:strVal val="#ppt_w"/>
                                          </p:val>
                                        </p:tav>
                                      </p:tavLst>
                                    </p:anim>
                                    <p:anim calcmode="lin" valueType="num">
                                      <p:cBhvr>
                                        <p:cTn id="44" dur="1000" fill="hold"/>
                                        <p:tgtEl>
                                          <p:spTgt spid="67"/>
                                        </p:tgtEl>
                                        <p:attrNameLst>
                                          <p:attrName>ppt_h</p:attrName>
                                        </p:attrNameLst>
                                      </p:cBhvr>
                                      <p:tavLst>
                                        <p:tav tm="0">
                                          <p:val>
                                            <p:strVal val="#ppt_h"/>
                                          </p:val>
                                        </p:tav>
                                        <p:tav tm="100000">
                                          <p:val>
                                            <p:strVal val="#ppt_h"/>
                                          </p:val>
                                        </p:tav>
                                      </p:tavLst>
                                    </p:anim>
                                    <p:animEffect transition="in" filter="fade">
                                      <p:cBhvr>
                                        <p:cTn id="45" dur="1000"/>
                                        <p:tgtEl>
                                          <p:spTgt spid="67"/>
                                        </p:tgtEl>
                                      </p:cBhvr>
                                    </p:animEffect>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30"/>
                                        </p:tgtEl>
                                        <p:attrNameLst>
                                          <p:attrName>style.visibility</p:attrName>
                                        </p:attrNameLst>
                                      </p:cBhvr>
                                      <p:to>
                                        <p:strVal val="visible"/>
                                      </p:to>
                                    </p:set>
                                    <p:anim calcmode="lin" valueType="num">
                                      <p:cBhvr additive="base">
                                        <p:cTn id="50" dur="500" fill="hold"/>
                                        <p:tgtEl>
                                          <p:spTgt spid="30"/>
                                        </p:tgtEl>
                                        <p:attrNameLst>
                                          <p:attrName>ppt_x</p:attrName>
                                        </p:attrNameLst>
                                      </p:cBhvr>
                                      <p:tavLst>
                                        <p:tav tm="0">
                                          <p:val>
                                            <p:strVal val="#ppt_x"/>
                                          </p:val>
                                        </p:tav>
                                        <p:tav tm="100000">
                                          <p:val>
                                            <p:strVal val="#ppt_x"/>
                                          </p:val>
                                        </p:tav>
                                      </p:tavLst>
                                    </p:anim>
                                    <p:anim calcmode="lin" valueType="num">
                                      <p:cBhvr additive="base">
                                        <p:cTn id="51"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nodeType="clickEffect">
                                  <p:stCondLst>
                                    <p:cond delay="0"/>
                                  </p:stCondLst>
                                  <p:childTnLst>
                                    <p:set>
                                      <p:cBhvr>
                                        <p:cTn id="55" dur="1" fill="hold">
                                          <p:stCondLst>
                                            <p:cond delay="0"/>
                                          </p:stCondLst>
                                        </p:cTn>
                                        <p:tgtEl>
                                          <p:spTgt spid="68"/>
                                        </p:tgtEl>
                                        <p:attrNameLst>
                                          <p:attrName>style.visibility</p:attrName>
                                        </p:attrNameLst>
                                      </p:cBhvr>
                                      <p:to>
                                        <p:strVal val="visible"/>
                                      </p:to>
                                    </p:set>
                                    <p:anim calcmode="lin" valueType="num">
                                      <p:cBhvr>
                                        <p:cTn id="56" dur="1000" fill="hold"/>
                                        <p:tgtEl>
                                          <p:spTgt spid="68"/>
                                        </p:tgtEl>
                                        <p:attrNameLst>
                                          <p:attrName>ppt_w</p:attrName>
                                        </p:attrNameLst>
                                      </p:cBhvr>
                                      <p:tavLst>
                                        <p:tav tm="0">
                                          <p:val>
                                            <p:strVal val="#ppt_w*0.70"/>
                                          </p:val>
                                        </p:tav>
                                        <p:tav tm="100000">
                                          <p:val>
                                            <p:strVal val="#ppt_w"/>
                                          </p:val>
                                        </p:tav>
                                      </p:tavLst>
                                    </p:anim>
                                    <p:anim calcmode="lin" valueType="num">
                                      <p:cBhvr>
                                        <p:cTn id="57" dur="1000" fill="hold"/>
                                        <p:tgtEl>
                                          <p:spTgt spid="68"/>
                                        </p:tgtEl>
                                        <p:attrNameLst>
                                          <p:attrName>ppt_h</p:attrName>
                                        </p:attrNameLst>
                                      </p:cBhvr>
                                      <p:tavLst>
                                        <p:tav tm="0">
                                          <p:val>
                                            <p:strVal val="#ppt_h"/>
                                          </p:val>
                                        </p:tav>
                                        <p:tav tm="100000">
                                          <p:val>
                                            <p:strVal val="#ppt_h"/>
                                          </p:val>
                                        </p:tav>
                                      </p:tavLst>
                                    </p:anim>
                                    <p:animEffect transition="in" filter="fade">
                                      <p:cBhvr>
                                        <p:cTn id="58" dur="1000"/>
                                        <p:tgtEl>
                                          <p:spTgt spid="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51" grpId="0" animBg="1"/>
      <p:bldP spid="29" grpId="0" animBg="1"/>
      <p:bldP spid="3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波形 38"/>
          <p:cNvSpPr/>
          <p:nvPr/>
        </p:nvSpPr>
        <p:spPr bwMode="auto">
          <a:xfrm>
            <a:off x="867104" y="5649621"/>
            <a:ext cx="1103586" cy="709175"/>
          </a:xfrm>
          <a:prstGeom prst="wave">
            <a:avLst/>
          </a:prstGeom>
          <a:solidFill>
            <a:srgbClr val="FFFF99"/>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 name="灯片编号占位符 1"/>
          <p:cNvSpPr>
            <a:spLocks noGrp="1"/>
          </p:cNvSpPr>
          <p:nvPr>
            <p:ph type="sldNum" sz="quarter" idx="12"/>
          </p:nvPr>
        </p:nvSpPr>
        <p:spPr/>
        <p:txBody>
          <a:bodyPr/>
          <a:lstStyle/>
          <a:p>
            <a:pPr>
              <a:defRPr/>
            </a:pPr>
            <a:fld id="{8BFD2EC8-D00B-4577-B6C1-666797B6B523}" type="slidenum">
              <a:rPr lang="en-US">
                <a:solidFill>
                  <a:schemeClr val="tx1"/>
                </a:solidFill>
              </a:rPr>
            </a:fld>
            <a:endParaRPr lang="en-US" dirty="0">
              <a:solidFill>
                <a:schemeClr val="tx1"/>
              </a:solidFill>
            </a:endParaRPr>
          </a:p>
        </p:txBody>
      </p:sp>
      <p:sp>
        <p:nvSpPr>
          <p:cNvPr id="25" name="圆角矩形 24"/>
          <p:cNvSpPr/>
          <p:nvPr/>
        </p:nvSpPr>
        <p:spPr bwMode="auto">
          <a:xfrm>
            <a:off x="1630852" y="2104049"/>
            <a:ext cx="9546900" cy="46800"/>
          </a:xfrm>
          <a:prstGeom prst="roundRect">
            <a:avLst/>
          </a:prstGeom>
          <a:gradFill>
            <a:gsLst>
              <a:gs pos="0">
                <a:srgbClr val="00B0F0"/>
              </a:gs>
              <a:gs pos="100000">
                <a:srgbClr val="002060"/>
              </a:gs>
            </a:gsLst>
            <a:lin ang="5400000" scaled="1"/>
          </a:gradFill>
          <a:ln w="9525" cap="flat" cmpd="sng" algn="ctr">
            <a:solidFill>
              <a:schemeClr val="bg1"/>
            </a:solidFill>
            <a:prstDash val="solid"/>
            <a:round/>
            <a:headEnd type="none" w="med" len="med"/>
            <a:tailEnd type="none" w="med" len="med"/>
          </a:ln>
          <a:effectLst>
            <a:glow rad="63500">
              <a:schemeClr val="accent1">
                <a:satMod val="175000"/>
                <a:alpha val="40000"/>
              </a:schemeClr>
            </a:glow>
          </a:effec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auto">
              <a:spcBef>
                <a:spcPts val="0"/>
              </a:spcBef>
              <a:spcAft>
                <a:spcPts val="0"/>
              </a:spcAft>
              <a:defRPr/>
            </a:pPr>
            <a:endParaRPr lang="zh-CN" altLang="en-US">
              <a:ea typeface="+mn-ea"/>
            </a:endParaRPr>
          </a:p>
        </p:txBody>
      </p:sp>
      <p:sp>
        <p:nvSpPr>
          <p:cNvPr id="26" name="圆角矩形 25"/>
          <p:cNvSpPr/>
          <p:nvPr/>
        </p:nvSpPr>
        <p:spPr bwMode="auto">
          <a:xfrm>
            <a:off x="1615088" y="2873813"/>
            <a:ext cx="9562664" cy="45719"/>
          </a:xfrm>
          <a:prstGeom prst="roundRect">
            <a:avLst/>
          </a:prstGeom>
          <a:gradFill>
            <a:gsLst>
              <a:gs pos="0">
                <a:srgbClr val="00B0F0"/>
              </a:gs>
              <a:gs pos="100000">
                <a:srgbClr val="002060"/>
              </a:gs>
            </a:gsLst>
            <a:lin ang="5400000" scaled="1"/>
          </a:gradFill>
          <a:ln w="9525" cap="flat" cmpd="sng" algn="ctr">
            <a:solidFill>
              <a:schemeClr val="bg1">
                <a:lumMod val="95000"/>
              </a:schemeClr>
            </a:solidFill>
            <a:prstDash val="solid"/>
            <a:round/>
            <a:headEnd type="none" w="med" len="med"/>
            <a:tailEnd type="none" w="med" len="med"/>
          </a:ln>
          <a:effectLst>
            <a:glow rad="63500">
              <a:schemeClr val="accent1">
                <a:satMod val="175000"/>
                <a:alpha val="40000"/>
              </a:schemeClr>
            </a:glow>
          </a:effec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auto">
              <a:spcBef>
                <a:spcPts val="0"/>
              </a:spcBef>
              <a:spcAft>
                <a:spcPts val="0"/>
              </a:spcAft>
              <a:defRPr/>
            </a:pPr>
            <a:endParaRPr lang="zh-CN" altLang="en-US">
              <a:ea typeface="+mn-ea"/>
            </a:endParaRPr>
          </a:p>
        </p:txBody>
      </p:sp>
      <p:grpSp>
        <p:nvGrpSpPr>
          <p:cNvPr id="8" name="组合 42"/>
          <p:cNvGrpSpPr/>
          <p:nvPr/>
        </p:nvGrpSpPr>
        <p:grpSpPr bwMode="auto">
          <a:xfrm>
            <a:off x="1621933" y="1580703"/>
            <a:ext cx="9509016" cy="492443"/>
            <a:chOff x="3679520" y="2561310"/>
            <a:chExt cx="7701195" cy="492200"/>
          </a:xfrm>
        </p:grpSpPr>
        <p:sp>
          <p:nvSpPr>
            <p:cNvPr id="29710" name="TextBox 30"/>
            <p:cNvSpPr txBox="1">
              <a:spLocks noChangeArrowheads="1"/>
            </p:cNvSpPr>
            <p:nvPr/>
          </p:nvSpPr>
          <p:spPr bwMode="auto">
            <a:xfrm>
              <a:off x="3978805" y="2561310"/>
              <a:ext cx="7401910" cy="492200"/>
            </a:xfrm>
            <a:prstGeom prst="rect">
              <a:avLst/>
            </a:prstGeom>
            <a:noFill/>
            <a:ln w="9525">
              <a:noFill/>
              <a:miter lim="800000"/>
            </a:ln>
          </p:spPr>
          <p:txBody>
            <a:bodyPr>
              <a:spAutoFit/>
            </a:bodyPr>
            <a:lstStyle/>
            <a:p>
              <a:r>
                <a:rPr lang="zh-CN" altLang="en-US" sz="2600" dirty="0">
                  <a:latin typeface="微软雅黑" panose="020B0503020204020204" pitchFamily="34" charset="-122"/>
                  <a:ea typeface="微软雅黑" panose="020B0503020204020204" pitchFamily="34" charset="-122"/>
                </a:rPr>
                <a:t>预计销售收入</a:t>
              </a:r>
              <a:r>
                <a:rPr lang="zh-CN" altLang="en-US" sz="2600" dirty="0" smtClean="0">
                  <a:latin typeface="微软雅黑" panose="020B0503020204020204" pitchFamily="34" charset="-122"/>
                  <a:ea typeface="微软雅黑" panose="020B0503020204020204" pitchFamily="34" charset="-122"/>
                </a:rPr>
                <a:t>已知</a:t>
              </a:r>
              <a:r>
                <a:rPr lang="zh-CN" altLang="en-US" sz="2600" dirty="0">
                  <a:latin typeface="微软雅黑" panose="020B0503020204020204" pitchFamily="34" charset="-122"/>
                  <a:ea typeface="微软雅黑" panose="020B0503020204020204" pitchFamily="34" charset="-122"/>
                </a:rPr>
                <a:t>。</a:t>
              </a:r>
              <a:endParaRPr lang="zh-CN" altLang="en-US" sz="2600" dirty="0">
                <a:latin typeface="微软雅黑" panose="020B0503020204020204" pitchFamily="34" charset="-122"/>
                <a:ea typeface="微软雅黑" panose="020B0503020204020204" pitchFamily="34" charset="-122"/>
              </a:endParaRPr>
            </a:p>
          </p:txBody>
        </p:sp>
        <p:sp>
          <p:nvSpPr>
            <p:cNvPr id="29711" name="椭圆 44"/>
            <p:cNvSpPr>
              <a:spLocks noChangeArrowheads="1"/>
            </p:cNvSpPr>
            <p:nvPr/>
          </p:nvSpPr>
          <p:spPr bwMode="auto">
            <a:xfrm>
              <a:off x="3679520" y="2677438"/>
              <a:ext cx="199372" cy="199372"/>
            </a:xfrm>
            <a:prstGeom prst="ellipse">
              <a:avLst/>
            </a:prstGeom>
            <a:gradFill rotWithShape="0">
              <a:gsLst>
                <a:gs pos="0">
                  <a:srgbClr val="FFC000"/>
                </a:gs>
                <a:gs pos="100000">
                  <a:srgbClr val="FF6600"/>
                </a:gs>
              </a:gsLst>
              <a:lin ang="5400000" scaled="1"/>
            </a:gradFill>
            <a:ln w="9525" algn="ctr">
              <a:solidFill>
                <a:schemeClr val="bg1"/>
              </a:solidFill>
              <a:round/>
            </a:ln>
          </p:spPr>
          <p:txBody>
            <a:bodyPr/>
            <a:lstStyle/>
            <a:p>
              <a:pPr eaLnBrk="0" hangingPunct="0"/>
              <a:endParaRPr lang="zh-CN" altLang="en-US" b="1">
                <a:latin typeface="时尚中黑简体"/>
                <a:ea typeface="时尚中黑简体"/>
                <a:cs typeface="时尚中黑简体"/>
              </a:endParaRPr>
            </a:p>
          </p:txBody>
        </p:sp>
      </p:grpSp>
      <p:sp>
        <p:nvSpPr>
          <p:cNvPr id="36" name="矩形 35"/>
          <p:cNvSpPr/>
          <p:nvPr/>
        </p:nvSpPr>
        <p:spPr>
          <a:xfrm>
            <a:off x="978486" y="953638"/>
            <a:ext cx="1774845" cy="523220"/>
          </a:xfrm>
          <a:prstGeom prst="rect">
            <a:avLst/>
          </a:prstGeom>
        </p:spPr>
        <p:txBody>
          <a:bodyPr wrap="none">
            <a:spAutoFit/>
          </a:bodyPr>
          <a:lstStyle/>
          <a:p>
            <a:pPr algn="ctr" eaLnBrk="0" fontAlgn="auto" hangingPunct="0">
              <a:spcBef>
                <a:spcPts val="0"/>
              </a:spcBef>
              <a:spcAft>
                <a:spcPts val="0"/>
              </a:spcAft>
              <a:defRPr/>
            </a:pPr>
            <a:r>
              <a:rPr lang="zh-CN" altLang="en-US" sz="2800" spc="300" dirty="0">
                <a:solidFill>
                  <a:srgbClr val="FF0000"/>
                </a:solidFill>
                <a:latin typeface="微软雅黑" panose="020B0503020204020204" pitchFamily="34" charset="-122"/>
                <a:ea typeface="微软雅黑" panose="020B0503020204020204" pitchFamily="34" charset="-122"/>
              </a:rPr>
              <a:t>假定前提</a:t>
            </a:r>
            <a:endParaRPr lang="zh-CN" altLang="en-US" sz="2800" spc="300" dirty="0">
              <a:solidFill>
                <a:srgbClr val="FF0000"/>
              </a:solidFill>
              <a:latin typeface="微软雅黑" panose="020B0503020204020204" pitchFamily="34" charset="-122"/>
              <a:ea typeface="微软雅黑" panose="020B0503020204020204" pitchFamily="34" charset="-122"/>
            </a:endParaRPr>
          </a:p>
        </p:txBody>
      </p:sp>
      <p:sp>
        <p:nvSpPr>
          <p:cNvPr id="23" name="Text Box 4"/>
          <p:cNvSpPr txBox="1">
            <a:spLocks noChangeArrowheads="1"/>
          </p:cNvSpPr>
          <p:nvPr/>
        </p:nvSpPr>
        <p:spPr bwMode="auto">
          <a:xfrm>
            <a:off x="307275" y="191844"/>
            <a:ext cx="11452827" cy="615559"/>
          </a:xfrm>
          <a:prstGeom prst="rect">
            <a:avLst/>
          </a:prstGeom>
          <a:noFill/>
          <a:ln>
            <a:noFill/>
          </a:ln>
          <a:effec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auto" hangingPunct="1">
              <a:spcBef>
                <a:spcPts val="0"/>
              </a:spcBef>
              <a:spcAft>
                <a:spcPts val="0"/>
              </a:spcAft>
              <a:defRPr/>
            </a:pPr>
            <a:r>
              <a:rPr lang="zh-CN" altLang="en-US" sz="3200" dirty="0">
                <a:latin typeface="微软雅黑" panose="020B0503020204020204" pitchFamily="34" charset="-122"/>
                <a:ea typeface="微软雅黑" panose="020B0503020204020204" pitchFamily="34" charset="-122"/>
              </a:rPr>
              <a:t> </a:t>
            </a:r>
            <a:r>
              <a:rPr lang="zh-CN" altLang="en-US" sz="3200" dirty="0" smtClean="0">
                <a:latin typeface="微软雅黑" panose="020B0503020204020204" pitchFamily="34" charset="-122"/>
                <a:ea typeface="微软雅黑" panose="020B0503020204020204" pitchFamily="34" charset="-122"/>
              </a:rPr>
              <a:t>   </a:t>
            </a:r>
            <a:r>
              <a:rPr lang="en-US" altLang="zh-CN" sz="2400" dirty="0" smtClean="0">
                <a:latin typeface="微软雅黑" panose="020B0503020204020204" pitchFamily="34" charset="-122"/>
                <a:ea typeface="微软雅黑" panose="020B0503020204020204" pitchFamily="34" charset="-122"/>
              </a:rPr>
              <a:t>1.</a:t>
            </a:r>
            <a:r>
              <a:rPr lang="zh-CN" altLang="en-US" sz="2400" dirty="0" smtClean="0">
                <a:latin typeface="微软雅黑" panose="020B0503020204020204" pitchFamily="34" charset="-122"/>
                <a:ea typeface="微软雅黑" panose="020B0503020204020204" pitchFamily="34" charset="-122"/>
              </a:rPr>
              <a:t>确定变动资产和变动负债项目及这些项目的基期金额占基期销售收入的百分比</a:t>
            </a:r>
            <a:endParaRPr lang="zh-CN" altLang="zh-CN" sz="2400" dirty="0">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29" name="单圆角矩形 28"/>
          <p:cNvSpPr/>
          <p:nvPr/>
        </p:nvSpPr>
        <p:spPr>
          <a:xfrm>
            <a:off x="2191408" y="3320497"/>
            <a:ext cx="9112578" cy="2034080"/>
          </a:xfrm>
          <a:prstGeom prst="snipRoundRect">
            <a:avLst/>
          </a:prstGeom>
          <a:solidFill>
            <a:srgbClr val="2AB4C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0" name="矩形 29"/>
          <p:cNvSpPr>
            <a:spLocks noChangeArrowheads="1"/>
          </p:cNvSpPr>
          <p:nvPr/>
        </p:nvSpPr>
        <p:spPr bwMode="auto">
          <a:xfrm>
            <a:off x="2238703" y="3617477"/>
            <a:ext cx="8623958" cy="492443"/>
          </a:xfrm>
          <a:prstGeom prst="rect">
            <a:avLst/>
          </a:prstGeom>
          <a:noFill/>
          <a:ln w="9525">
            <a:noFill/>
            <a:miter lim="800000"/>
          </a:ln>
        </p:spPr>
        <p:txBody>
          <a:bodyPr wrap="square">
            <a:spAutoFit/>
          </a:bodyPr>
          <a:lstStyle/>
          <a:p>
            <a:r>
              <a:rPr lang="zh-CN" altLang="en-US" sz="2600" b="1" dirty="0">
                <a:solidFill>
                  <a:schemeClr val="bg1"/>
                </a:solidFill>
                <a:latin typeface="华文仿宋" panose="02010600040101010101" pitchFamily="2" charset="-122"/>
                <a:ea typeface="华文仿宋" panose="02010600040101010101" pitchFamily="2" charset="-122"/>
              </a:rPr>
              <a:t>变动资产：随销售收入成正比例增减变动的资产。</a:t>
            </a:r>
            <a:endParaRPr lang="zh-CN" altLang="en-US" sz="2600" b="1" dirty="0">
              <a:solidFill>
                <a:schemeClr val="bg1"/>
              </a:solidFill>
              <a:latin typeface="华文仿宋" panose="02010600040101010101" pitchFamily="2" charset="-122"/>
              <a:ea typeface="华文仿宋" panose="02010600040101010101" pitchFamily="2" charset="-122"/>
            </a:endParaRPr>
          </a:p>
        </p:txBody>
      </p:sp>
      <p:sp>
        <p:nvSpPr>
          <p:cNvPr id="31" name="矩形 30"/>
          <p:cNvSpPr>
            <a:spLocks noChangeArrowheads="1"/>
          </p:cNvSpPr>
          <p:nvPr/>
        </p:nvSpPr>
        <p:spPr bwMode="auto">
          <a:xfrm>
            <a:off x="2180624" y="4285068"/>
            <a:ext cx="8950325" cy="1052596"/>
          </a:xfrm>
          <a:prstGeom prst="rect">
            <a:avLst/>
          </a:prstGeom>
          <a:noFill/>
          <a:ln w="9525">
            <a:noFill/>
            <a:miter lim="800000"/>
          </a:ln>
        </p:spPr>
        <p:txBody>
          <a:bodyPr>
            <a:spAutoFit/>
          </a:bodyPr>
          <a:lstStyle/>
          <a:p>
            <a:pPr>
              <a:lnSpc>
                <a:spcPct val="120000"/>
              </a:lnSpc>
            </a:pPr>
            <a:r>
              <a:rPr lang="zh-CN" altLang="en-US" sz="2600" b="1" dirty="0">
                <a:solidFill>
                  <a:schemeClr val="bg1"/>
                </a:solidFill>
                <a:latin typeface="华文仿宋" panose="02010600040101010101" pitchFamily="2" charset="-122"/>
                <a:ea typeface="华文仿宋" panose="02010600040101010101" pitchFamily="2" charset="-122"/>
              </a:rPr>
              <a:t>变动负债：随销售收入成正比例增减变动的负债，此类负债         </a:t>
            </a:r>
            <a:endParaRPr lang="en-US" altLang="zh-CN" sz="2600" b="1" dirty="0">
              <a:solidFill>
                <a:schemeClr val="bg1"/>
              </a:solidFill>
              <a:latin typeface="华文仿宋" panose="02010600040101010101" pitchFamily="2" charset="-122"/>
              <a:ea typeface="华文仿宋" panose="02010600040101010101" pitchFamily="2" charset="-122"/>
            </a:endParaRPr>
          </a:p>
          <a:p>
            <a:pPr>
              <a:lnSpc>
                <a:spcPct val="120000"/>
              </a:lnSpc>
            </a:pPr>
            <a:r>
              <a:rPr lang="en-US" altLang="zh-CN" sz="2600" b="1" dirty="0">
                <a:solidFill>
                  <a:schemeClr val="bg1"/>
                </a:solidFill>
                <a:latin typeface="华文仿宋" panose="02010600040101010101" pitchFamily="2" charset="-122"/>
                <a:ea typeface="华文仿宋" panose="02010600040101010101" pitchFamily="2" charset="-122"/>
              </a:rPr>
              <a:t>                 </a:t>
            </a:r>
            <a:r>
              <a:rPr lang="en-US" altLang="zh-CN" sz="2600" b="1" dirty="0" smtClean="0">
                <a:solidFill>
                  <a:schemeClr val="bg1"/>
                </a:solidFill>
                <a:latin typeface="华文仿宋" panose="02010600040101010101" pitchFamily="2" charset="-122"/>
                <a:ea typeface="华文仿宋" panose="02010600040101010101" pitchFamily="2" charset="-122"/>
              </a:rPr>
              <a:t>   </a:t>
            </a:r>
            <a:r>
              <a:rPr lang="zh-CN" altLang="en-US" sz="2600" b="1" dirty="0" smtClean="0">
                <a:solidFill>
                  <a:schemeClr val="bg1"/>
                </a:solidFill>
                <a:latin typeface="华文仿宋" panose="02010600040101010101" pitchFamily="2" charset="-122"/>
                <a:ea typeface="华文仿宋" panose="02010600040101010101" pitchFamily="2" charset="-122"/>
              </a:rPr>
              <a:t>又</a:t>
            </a:r>
            <a:r>
              <a:rPr lang="zh-CN" altLang="en-US" sz="2600" b="1" dirty="0">
                <a:solidFill>
                  <a:schemeClr val="bg1"/>
                </a:solidFill>
                <a:latin typeface="华文仿宋" panose="02010600040101010101" pitchFamily="2" charset="-122"/>
                <a:ea typeface="华文仿宋" panose="02010600040101010101" pitchFamily="2" charset="-122"/>
              </a:rPr>
              <a:t>称自发性负债。</a:t>
            </a:r>
            <a:endParaRPr lang="zh-CN" altLang="en-US" sz="2600" b="1" dirty="0">
              <a:solidFill>
                <a:schemeClr val="bg1"/>
              </a:solidFill>
              <a:latin typeface="华文仿宋" panose="02010600040101010101" pitchFamily="2" charset="-122"/>
              <a:ea typeface="华文仿宋" panose="02010600040101010101" pitchFamily="2" charset="-122"/>
            </a:endParaRPr>
          </a:p>
        </p:txBody>
      </p:sp>
      <p:grpSp>
        <p:nvGrpSpPr>
          <p:cNvPr id="32" name="组合 31"/>
          <p:cNvGrpSpPr/>
          <p:nvPr/>
        </p:nvGrpSpPr>
        <p:grpSpPr bwMode="auto">
          <a:xfrm>
            <a:off x="877396" y="3241504"/>
            <a:ext cx="998701" cy="2018150"/>
            <a:chOff x="121285" y="1576705"/>
            <a:chExt cx="1234440" cy="2129155"/>
          </a:xfrm>
        </p:grpSpPr>
        <p:sp>
          <p:nvSpPr>
            <p:cNvPr id="33" name="流程图: 顺序访问存储器 32"/>
            <p:cNvSpPr/>
            <p:nvPr/>
          </p:nvSpPr>
          <p:spPr>
            <a:xfrm>
              <a:off x="121285" y="1576705"/>
              <a:ext cx="1234440" cy="2129155"/>
            </a:xfrm>
            <a:prstGeom prst="flowChartMagneticTape">
              <a:avLst/>
            </a:prstGeom>
            <a:solidFill>
              <a:schemeClr val="accent5">
                <a:lumMod val="20000"/>
                <a:lumOff val="80000"/>
              </a:schemeClr>
            </a:solidFill>
            <a:ln>
              <a:solidFill>
                <a:srgbClr val="A9D1D1"/>
              </a:solidFill>
            </a:ln>
          </p:spPr>
          <p:style>
            <a:lnRef idx="2">
              <a:schemeClr val="accent5"/>
            </a:lnRef>
            <a:fillRef idx="1">
              <a:schemeClr val="lt1"/>
            </a:fillRef>
            <a:effectRef idx="0">
              <a:schemeClr val="accent5"/>
            </a:effectRef>
            <a:fontRef idx="minor">
              <a:schemeClr val="dk1"/>
            </a:fontRef>
          </p:style>
          <p:txBody>
            <a:bodyPr anchor="ctr"/>
            <a:lstStyle/>
            <a:p>
              <a:pPr algn="ctr" fontAlgn="auto">
                <a:spcBef>
                  <a:spcPts val="0"/>
                </a:spcBef>
                <a:spcAft>
                  <a:spcPts val="0"/>
                </a:spcAft>
                <a:defRPr/>
              </a:pPr>
              <a:endParaRPr lang="zh-CN" altLang="en-US"/>
            </a:p>
          </p:txBody>
        </p:sp>
        <p:sp>
          <p:nvSpPr>
            <p:cNvPr id="34" name="文本框 13"/>
            <p:cNvSpPr txBox="1"/>
            <p:nvPr/>
          </p:nvSpPr>
          <p:spPr>
            <a:xfrm>
              <a:off x="448073" y="1732083"/>
              <a:ext cx="610998" cy="1910715"/>
            </a:xfrm>
            <a:prstGeom prst="rect">
              <a:avLst/>
            </a:prstGeom>
            <a:noFill/>
          </p:spPr>
          <p:txBody>
            <a:bodyPr vert="eaVert" lIns="36000" tIns="46800" rIns="36000" bIns="46800">
              <a:spAutoFit/>
              <a:scene3d>
                <a:camera prst="orthographicFront"/>
                <a:lightRig rig="threePt" dir="t"/>
              </a:scene3d>
            </a:bodyPr>
            <a:lstStyle/>
            <a:p>
              <a:pPr fontAlgn="auto">
                <a:lnSpc>
                  <a:spcPct val="125000"/>
                </a:lnSpc>
                <a:spcBef>
                  <a:spcPts val="0"/>
                </a:spcBef>
                <a:spcAft>
                  <a:spcPts val="0"/>
                </a:spcAft>
                <a:defRPr/>
              </a:pPr>
              <a:r>
                <a:rPr lang="zh-CN" altLang="en-US" sz="2800" dirty="0">
                  <a:ln w="13462">
                    <a:solidFill>
                      <a:schemeClr val="tx1"/>
                    </a:solidFill>
                    <a:prstDash val="solid"/>
                  </a:ln>
                  <a:latin typeface="黑体" panose="02010609060101010101" pitchFamily="49" charset="-122"/>
                  <a:ea typeface="黑体" panose="02010609060101010101" pitchFamily="49" charset="-122"/>
                </a:rPr>
                <a:t>相关概念</a:t>
              </a:r>
              <a:endParaRPr lang="zh-CN" altLang="en-US" sz="2800" dirty="0">
                <a:ln w="13462">
                  <a:solidFill>
                    <a:schemeClr val="tx1"/>
                  </a:solidFill>
                  <a:prstDash val="solid"/>
                </a:ln>
                <a:latin typeface="黑体" panose="02010609060101010101" pitchFamily="49" charset="-122"/>
                <a:ea typeface="黑体" panose="02010609060101010101" pitchFamily="49" charset="-122"/>
              </a:endParaRPr>
            </a:p>
          </p:txBody>
        </p:sp>
      </p:grpSp>
      <p:grpSp>
        <p:nvGrpSpPr>
          <p:cNvPr id="3" name="组合 2"/>
          <p:cNvGrpSpPr/>
          <p:nvPr/>
        </p:nvGrpSpPr>
        <p:grpSpPr>
          <a:xfrm>
            <a:off x="1609445" y="2358139"/>
            <a:ext cx="9641236" cy="492443"/>
            <a:chOff x="1609445" y="2465715"/>
            <a:chExt cx="9555162" cy="492443"/>
          </a:xfrm>
        </p:grpSpPr>
        <p:sp>
          <p:nvSpPr>
            <p:cNvPr id="28" name="TextBox 27"/>
            <p:cNvSpPr txBox="1"/>
            <p:nvPr/>
          </p:nvSpPr>
          <p:spPr bwMode="auto">
            <a:xfrm>
              <a:off x="1609445" y="2465715"/>
              <a:ext cx="9555162" cy="492443"/>
            </a:xfrm>
            <a:prstGeom prst="rect">
              <a:avLst/>
            </a:prstGeom>
            <a:noFill/>
          </p:spPr>
          <p:txBody>
            <a:bodyPr>
              <a:spAutoFit/>
            </a:bodyPr>
            <a:lstStyle/>
            <a:p>
              <a:pPr eaLnBrk="0" fontAlgn="auto" hangingPunct="0">
                <a:spcBef>
                  <a:spcPts val="0"/>
                </a:spcBef>
                <a:spcAft>
                  <a:spcPts val="0"/>
                </a:spcAft>
                <a:defRPr/>
              </a:pPr>
              <a:r>
                <a:rPr lang="zh-CN" altLang="en-US" sz="2600" dirty="0">
                  <a:latin typeface="华文楷体" panose="02010600040101010101" pitchFamily="2" charset="-122"/>
                  <a:ea typeface="华文楷体" panose="02010600040101010101" pitchFamily="2" charset="-122"/>
                </a:rPr>
                <a:t>    </a:t>
              </a:r>
              <a:r>
                <a:rPr lang="zh-CN" altLang="en-US" sz="2600" dirty="0">
                  <a:latin typeface="微软雅黑" panose="020B0503020204020204" pitchFamily="34" charset="-122"/>
                  <a:ea typeface="微软雅黑" panose="020B0503020204020204" pitchFamily="34" charset="-122"/>
                </a:rPr>
                <a:t>企业部分资产和部分负债与销售收入成正比例变化。</a:t>
              </a:r>
              <a:endParaRPr lang="zh-CN" altLang="en-US" sz="2600" b="1" spc="300" dirty="0">
                <a:latin typeface="微软雅黑" panose="020B0503020204020204" pitchFamily="34" charset="-122"/>
                <a:ea typeface="微软雅黑" panose="020B0503020204020204" pitchFamily="34" charset="-122"/>
              </a:endParaRPr>
            </a:p>
          </p:txBody>
        </p:sp>
        <p:sp>
          <p:nvSpPr>
            <p:cNvPr id="35" name="椭圆 44"/>
            <p:cNvSpPr>
              <a:spLocks noChangeArrowheads="1"/>
            </p:cNvSpPr>
            <p:nvPr/>
          </p:nvSpPr>
          <p:spPr bwMode="auto">
            <a:xfrm>
              <a:off x="1663974" y="2571720"/>
              <a:ext cx="243976" cy="199470"/>
            </a:xfrm>
            <a:prstGeom prst="ellipse">
              <a:avLst/>
            </a:prstGeom>
            <a:gradFill rotWithShape="0">
              <a:gsLst>
                <a:gs pos="0">
                  <a:srgbClr val="FFC000"/>
                </a:gs>
                <a:gs pos="100000">
                  <a:srgbClr val="FF6600"/>
                </a:gs>
              </a:gsLst>
              <a:lin ang="5400000" scaled="1"/>
            </a:gradFill>
            <a:ln w="9525" algn="ctr">
              <a:solidFill>
                <a:schemeClr val="bg1"/>
              </a:solidFill>
              <a:round/>
            </a:ln>
          </p:spPr>
          <p:txBody>
            <a:bodyPr/>
            <a:lstStyle/>
            <a:p>
              <a:pPr eaLnBrk="0" hangingPunct="0"/>
              <a:endParaRPr lang="zh-CN" altLang="en-US" b="1">
                <a:latin typeface="时尚中黑简体"/>
                <a:ea typeface="时尚中黑简体"/>
                <a:cs typeface="时尚中黑简体"/>
              </a:endParaRPr>
            </a:p>
          </p:txBody>
        </p:sp>
      </p:grpSp>
      <p:sp>
        <p:nvSpPr>
          <p:cNvPr id="37" name="TextBox 8"/>
          <p:cNvSpPr txBox="1">
            <a:spLocks noChangeArrowheads="1"/>
          </p:cNvSpPr>
          <p:nvPr/>
        </p:nvSpPr>
        <p:spPr bwMode="auto">
          <a:xfrm>
            <a:off x="1025231" y="5643135"/>
            <a:ext cx="976990" cy="583943"/>
          </a:xfrm>
          <a:prstGeom prst="rect">
            <a:avLst/>
          </a:prstGeom>
          <a:noFill/>
          <a:ln w="9525">
            <a:noFill/>
            <a:miter lim="800000"/>
          </a:ln>
        </p:spPr>
        <p:txBody>
          <a:bodyPr wrap="square" lIns="36000" tIns="46800" rIns="36000" bIns="46800">
            <a:spAutoFit/>
          </a:bodyPr>
          <a:lstStyle/>
          <a:p>
            <a:pPr>
              <a:lnSpc>
                <a:spcPct val="125000"/>
              </a:lnSpc>
            </a:pPr>
            <a:r>
              <a:rPr lang="zh-CN" altLang="en-US" sz="2800" b="1" dirty="0">
                <a:solidFill>
                  <a:srgbClr val="FF0000"/>
                </a:solidFill>
                <a:latin typeface="微软雅黑" panose="020B0503020204020204" pitchFamily="34" charset="-122"/>
                <a:ea typeface="微软雅黑" panose="020B0503020204020204" pitchFamily="34" charset="-122"/>
                <a:sym typeface="黑体" panose="02010609060101010101" pitchFamily="49" charset="-122"/>
              </a:rPr>
              <a:t>讨 论</a:t>
            </a:r>
            <a:endParaRPr lang="zh-CN" altLang="en-US" sz="2800" b="1" dirty="0">
              <a:solidFill>
                <a:srgbClr val="FF0000"/>
              </a:solidFill>
              <a:latin typeface="微软雅黑" panose="020B0503020204020204" pitchFamily="34" charset="-122"/>
              <a:ea typeface="微软雅黑" panose="020B0503020204020204" pitchFamily="34" charset="-122"/>
              <a:sym typeface="黑体" panose="02010609060101010101" pitchFamily="49" charset="-122"/>
            </a:endParaRPr>
          </a:p>
        </p:txBody>
      </p:sp>
      <p:sp>
        <p:nvSpPr>
          <p:cNvPr id="38" name="TextBox 37"/>
          <p:cNvSpPr txBox="1"/>
          <p:nvPr/>
        </p:nvSpPr>
        <p:spPr>
          <a:xfrm>
            <a:off x="2175532" y="5671650"/>
            <a:ext cx="9758964" cy="513988"/>
          </a:xfrm>
          <a:prstGeom prst="rect">
            <a:avLst/>
          </a:prstGeom>
          <a:noFill/>
        </p:spPr>
        <p:txBody>
          <a:bodyPr wrap="square" lIns="36000" tIns="46800" rIns="36000" bIns="46800">
            <a:spAutoFit/>
          </a:bodyPr>
          <a:lstStyle/>
          <a:p>
            <a:pPr fontAlgn="auto">
              <a:lnSpc>
                <a:spcPct val="125000"/>
              </a:lnSpc>
              <a:spcBef>
                <a:spcPts val="0"/>
              </a:spcBef>
              <a:spcAft>
                <a:spcPts val="0"/>
              </a:spcAft>
              <a:defRPr/>
            </a:pPr>
            <a:r>
              <a:rPr lang="zh-CN" altLang="en-US" sz="2400" dirty="0">
                <a:latin typeface="微软雅黑" panose="020B0503020204020204" pitchFamily="34" charset="-122"/>
                <a:ea typeface="微软雅黑" panose="020B0503020204020204" pitchFamily="34" charset="-122"/>
              </a:rPr>
              <a:t>资产负债表中哪些资产、负债项目与销售收入成正比例变化？</a:t>
            </a:r>
            <a:endParaRPr lang="zh-CN" altLang="en-US" sz="2400" dirty="0">
              <a:latin typeface="微软雅黑" panose="020B0503020204020204" pitchFamily="34" charset="-122"/>
              <a:ea typeface="微软雅黑" panose="020B0503020204020204" pitchFamily="34"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anim calcmode="lin" valueType="num">
                                      <p:cBhvr>
                                        <p:cTn id="8" dur="1000" fill="hold"/>
                                        <p:tgtEl>
                                          <p:spTgt spid="23"/>
                                        </p:tgtEl>
                                        <p:attrNameLst>
                                          <p:attrName>ppt_x</p:attrName>
                                        </p:attrNameLst>
                                      </p:cBhvr>
                                      <p:tavLst>
                                        <p:tav tm="0">
                                          <p:val>
                                            <p:strVal val="#ppt_x"/>
                                          </p:val>
                                        </p:tav>
                                        <p:tav tm="100000">
                                          <p:val>
                                            <p:strVal val="#ppt_x"/>
                                          </p:val>
                                        </p:tav>
                                      </p:tavLst>
                                    </p:anim>
                                    <p:anim calcmode="lin" valueType="num">
                                      <p:cBhvr>
                                        <p:cTn id="9"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36"/>
                                        </p:tgtEl>
                                        <p:attrNameLst>
                                          <p:attrName>style.visibility</p:attrName>
                                        </p:attrNameLst>
                                      </p:cBhvr>
                                      <p:to>
                                        <p:strVal val="visible"/>
                                      </p:to>
                                    </p:set>
                                    <p:animEffect transition="in" filter="slide(fromBottom)">
                                      <p:cBhvr>
                                        <p:cTn id="14" dur="500"/>
                                        <p:tgtEl>
                                          <p:spTgt spid="36"/>
                                        </p:tgtEl>
                                      </p:cBhvr>
                                    </p:animEffect>
                                  </p:childTnLst>
                                </p:cTn>
                              </p:par>
                            </p:childTnLst>
                          </p:cTn>
                        </p:par>
                      </p:childTnLst>
                    </p:cTn>
                  </p:par>
                  <p:par>
                    <p:cTn id="15" fill="hold">
                      <p:stCondLst>
                        <p:cond delay="indefinite"/>
                      </p:stCondLst>
                      <p:childTnLst>
                        <p:par>
                          <p:cTn id="16" fill="hold">
                            <p:stCondLst>
                              <p:cond delay="0"/>
                            </p:stCondLst>
                            <p:childTnLst>
                              <p:par>
                                <p:cTn id="17" presetID="34"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anim from="(-#ppt_w/2)" to="(#ppt_x)" calcmode="lin" valueType="num">
                                      <p:cBhvr>
                                        <p:cTn id="19" dur="600" fill="hold">
                                          <p:stCondLst>
                                            <p:cond delay="0"/>
                                          </p:stCondLst>
                                        </p:cTn>
                                        <p:tgtEl>
                                          <p:spTgt spid="25"/>
                                        </p:tgtEl>
                                        <p:attrNameLst>
                                          <p:attrName>ppt_x</p:attrName>
                                        </p:attrNameLst>
                                      </p:cBhvr>
                                    </p:anim>
                                    <p:anim from="0" to="-1.0" calcmode="lin" valueType="num">
                                      <p:cBhvr>
                                        <p:cTn id="20" dur="200" decel="50000" autoRev="1" fill="hold">
                                          <p:stCondLst>
                                            <p:cond delay="600"/>
                                          </p:stCondLst>
                                        </p:cTn>
                                        <p:tgtEl>
                                          <p:spTgt spid="25"/>
                                        </p:tgtEl>
                                        <p:attrNameLst>
                                          <p:attrName>xshear</p:attrName>
                                        </p:attrNameLst>
                                      </p:cBhvr>
                                    </p:anim>
                                    <p:animScale>
                                      <p:cBhvr>
                                        <p:cTn id="21" dur="200" decel="100000" autoRev="1" fill="hold">
                                          <p:stCondLst>
                                            <p:cond delay="600"/>
                                          </p:stCondLst>
                                        </p:cTn>
                                        <p:tgtEl>
                                          <p:spTgt spid="25"/>
                                        </p:tgtEl>
                                      </p:cBhvr>
                                      <p:from x="100000" y="100000"/>
                                      <p:to x="80000" y="100000"/>
                                    </p:animScale>
                                    <p:anim by="(#ppt_h/3+#ppt_w*0.1)" calcmode="lin" valueType="num">
                                      <p:cBhvr additive="sum">
                                        <p:cTn id="22" dur="200" decel="100000" autoRev="1" fill="hold">
                                          <p:stCondLst>
                                            <p:cond delay="600"/>
                                          </p:stCondLst>
                                        </p:cTn>
                                        <p:tgtEl>
                                          <p:spTgt spid="25"/>
                                        </p:tgtEl>
                                        <p:attrNameLst>
                                          <p:attrName>ppt_x</p:attrName>
                                        </p:attrNameLst>
                                      </p:cBhvr>
                                    </p:anim>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slide(fromBottom)">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4" presetClass="entr" presetSubtype="0" fill="hold" nodeType="clickEffect">
                                  <p:stCondLst>
                                    <p:cond delay="0"/>
                                  </p:stCondLst>
                                  <p:childTnLst>
                                    <p:set>
                                      <p:cBhvr>
                                        <p:cTn id="31" dur="1" fill="hold">
                                          <p:stCondLst>
                                            <p:cond delay="0"/>
                                          </p:stCondLst>
                                        </p:cTn>
                                        <p:tgtEl>
                                          <p:spTgt spid="26"/>
                                        </p:tgtEl>
                                        <p:attrNameLst>
                                          <p:attrName>style.visibility</p:attrName>
                                        </p:attrNameLst>
                                      </p:cBhvr>
                                      <p:to>
                                        <p:strVal val="visible"/>
                                      </p:to>
                                    </p:set>
                                    <p:anim from="(-#ppt_w/2)" to="(#ppt_x)" calcmode="lin" valueType="num">
                                      <p:cBhvr>
                                        <p:cTn id="32" dur="600" fill="hold">
                                          <p:stCondLst>
                                            <p:cond delay="0"/>
                                          </p:stCondLst>
                                        </p:cTn>
                                        <p:tgtEl>
                                          <p:spTgt spid="26"/>
                                        </p:tgtEl>
                                        <p:attrNameLst>
                                          <p:attrName>ppt_x</p:attrName>
                                        </p:attrNameLst>
                                      </p:cBhvr>
                                    </p:anim>
                                    <p:anim from="0" to="-1.0" calcmode="lin" valueType="num">
                                      <p:cBhvr>
                                        <p:cTn id="33" dur="200" decel="50000" autoRev="1" fill="hold">
                                          <p:stCondLst>
                                            <p:cond delay="600"/>
                                          </p:stCondLst>
                                        </p:cTn>
                                        <p:tgtEl>
                                          <p:spTgt spid="26"/>
                                        </p:tgtEl>
                                        <p:attrNameLst>
                                          <p:attrName>xshear</p:attrName>
                                        </p:attrNameLst>
                                      </p:cBhvr>
                                    </p:anim>
                                    <p:animScale>
                                      <p:cBhvr>
                                        <p:cTn id="34" dur="200" decel="100000" autoRev="1" fill="hold">
                                          <p:stCondLst>
                                            <p:cond delay="600"/>
                                          </p:stCondLst>
                                        </p:cTn>
                                        <p:tgtEl>
                                          <p:spTgt spid="26"/>
                                        </p:tgtEl>
                                      </p:cBhvr>
                                      <p:from x="100000" y="100000"/>
                                      <p:to x="80000" y="100000"/>
                                    </p:animScale>
                                    <p:anim by="(#ppt_h/3+#ppt_w*0.1)" calcmode="lin" valueType="num">
                                      <p:cBhvr additive="sum">
                                        <p:cTn id="35" dur="200" decel="100000" autoRev="1" fill="hold">
                                          <p:stCondLst>
                                            <p:cond delay="600"/>
                                          </p:stCondLst>
                                        </p:cTn>
                                        <p:tgtEl>
                                          <p:spTgt spid="26"/>
                                        </p:tgtEl>
                                        <p:attrNameLst>
                                          <p:attrName>ppt_x</p:attrName>
                                        </p:attrNameLst>
                                      </p:cBhvr>
                                    </p:anim>
                                  </p:childTnLst>
                                </p:cTn>
                              </p:par>
                            </p:childTnLst>
                          </p:cTn>
                        </p:par>
                      </p:childTnLst>
                    </p:cTn>
                  </p:par>
                  <p:par>
                    <p:cTn id="36" fill="hold">
                      <p:stCondLst>
                        <p:cond delay="indefinite"/>
                      </p:stCondLst>
                      <p:childTnLst>
                        <p:par>
                          <p:cTn id="37" fill="hold">
                            <p:stCondLst>
                              <p:cond delay="0"/>
                            </p:stCondLst>
                            <p:childTnLst>
                              <p:par>
                                <p:cTn id="38" presetID="12" presetClass="entr" presetSubtype="4" fill="hold" nodeType="clickEffect">
                                  <p:stCondLst>
                                    <p:cond delay="0"/>
                                  </p:stCondLst>
                                  <p:childTnLst>
                                    <p:set>
                                      <p:cBhvr>
                                        <p:cTn id="39" dur="1" fill="hold">
                                          <p:stCondLst>
                                            <p:cond delay="0"/>
                                          </p:stCondLst>
                                        </p:cTn>
                                        <p:tgtEl>
                                          <p:spTgt spid="3"/>
                                        </p:tgtEl>
                                        <p:attrNameLst>
                                          <p:attrName>style.visibility</p:attrName>
                                        </p:attrNameLst>
                                      </p:cBhvr>
                                      <p:to>
                                        <p:strVal val="visible"/>
                                      </p:to>
                                    </p:set>
                                    <p:anim calcmode="lin" valueType="num">
                                      <p:cBhvr additive="base">
                                        <p:cTn id="40" dur="500"/>
                                        <p:tgtEl>
                                          <p:spTgt spid="3"/>
                                        </p:tgtEl>
                                        <p:attrNameLst>
                                          <p:attrName>ppt_y</p:attrName>
                                        </p:attrNameLst>
                                      </p:cBhvr>
                                      <p:tavLst>
                                        <p:tav tm="0">
                                          <p:val>
                                            <p:strVal val="#ppt_y+#ppt_h*1.125000"/>
                                          </p:val>
                                        </p:tav>
                                        <p:tav tm="100000">
                                          <p:val>
                                            <p:strVal val="#ppt_y"/>
                                          </p:val>
                                        </p:tav>
                                      </p:tavLst>
                                    </p:anim>
                                    <p:animEffect transition="in" filter="wipe(up)">
                                      <p:cBhvr>
                                        <p:cTn id="41" dur="500"/>
                                        <p:tgtEl>
                                          <p:spTgt spid="3"/>
                                        </p:tgtEl>
                                      </p:cBhvr>
                                    </p:animEffect>
                                  </p:childTnLst>
                                </p:cTn>
                              </p:par>
                            </p:childTnLst>
                          </p:cTn>
                        </p:par>
                      </p:childTnLst>
                    </p:cTn>
                  </p:par>
                  <p:par>
                    <p:cTn id="42" fill="hold">
                      <p:stCondLst>
                        <p:cond delay="indefinite"/>
                      </p:stCondLst>
                      <p:childTnLst>
                        <p:par>
                          <p:cTn id="43" fill="hold">
                            <p:stCondLst>
                              <p:cond delay="0"/>
                            </p:stCondLst>
                            <p:childTnLst>
                              <p:par>
                                <p:cTn id="44" presetID="20" presetClass="entr" presetSubtype="0" fill="hold" nodeType="clickEffect">
                                  <p:stCondLst>
                                    <p:cond delay="0"/>
                                  </p:stCondLst>
                                  <p:childTnLst>
                                    <p:set>
                                      <p:cBhvr>
                                        <p:cTn id="45" dur="1" fill="hold">
                                          <p:stCondLst>
                                            <p:cond delay="0"/>
                                          </p:stCondLst>
                                        </p:cTn>
                                        <p:tgtEl>
                                          <p:spTgt spid="32"/>
                                        </p:tgtEl>
                                        <p:attrNameLst>
                                          <p:attrName>style.visibility</p:attrName>
                                        </p:attrNameLst>
                                      </p:cBhvr>
                                      <p:to>
                                        <p:strVal val="visible"/>
                                      </p:to>
                                    </p:set>
                                    <p:animEffect transition="in" filter="wedge">
                                      <p:cBhvr>
                                        <p:cTn id="46" dur="500"/>
                                        <p:tgtEl>
                                          <p:spTgt spid="32"/>
                                        </p:tgtEl>
                                      </p:cBhvr>
                                    </p:animEffect>
                                  </p:childTnLst>
                                </p:cTn>
                              </p:par>
                            </p:childTnLst>
                          </p:cTn>
                        </p:par>
                      </p:childTnLst>
                    </p:cTn>
                  </p:par>
                  <p:par>
                    <p:cTn id="47" fill="hold">
                      <p:stCondLst>
                        <p:cond delay="indefinite"/>
                      </p:stCondLst>
                      <p:childTnLst>
                        <p:par>
                          <p:cTn id="48" fill="hold">
                            <p:stCondLst>
                              <p:cond delay="0"/>
                            </p:stCondLst>
                            <p:childTnLst>
                              <p:par>
                                <p:cTn id="49" presetID="55" presetClass="entr" presetSubtype="0" fill="hold" grpId="0" nodeType="clickEffect">
                                  <p:stCondLst>
                                    <p:cond delay="0"/>
                                  </p:stCondLst>
                                  <p:childTnLst>
                                    <p:set>
                                      <p:cBhvr>
                                        <p:cTn id="50" dur="1" fill="hold">
                                          <p:stCondLst>
                                            <p:cond delay="0"/>
                                          </p:stCondLst>
                                        </p:cTn>
                                        <p:tgtEl>
                                          <p:spTgt spid="30"/>
                                        </p:tgtEl>
                                        <p:attrNameLst>
                                          <p:attrName>style.visibility</p:attrName>
                                        </p:attrNameLst>
                                      </p:cBhvr>
                                      <p:to>
                                        <p:strVal val="visible"/>
                                      </p:to>
                                    </p:set>
                                    <p:anim calcmode="lin" valueType="num">
                                      <p:cBhvr>
                                        <p:cTn id="51" dur="1000" fill="hold"/>
                                        <p:tgtEl>
                                          <p:spTgt spid="30"/>
                                        </p:tgtEl>
                                        <p:attrNameLst>
                                          <p:attrName>ppt_w</p:attrName>
                                        </p:attrNameLst>
                                      </p:cBhvr>
                                      <p:tavLst>
                                        <p:tav tm="0">
                                          <p:val>
                                            <p:strVal val="#ppt_w*0.70"/>
                                          </p:val>
                                        </p:tav>
                                        <p:tav tm="100000">
                                          <p:val>
                                            <p:strVal val="#ppt_w"/>
                                          </p:val>
                                        </p:tav>
                                      </p:tavLst>
                                    </p:anim>
                                    <p:anim calcmode="lin" valueType="num">
                                      <p:cBhvr>
                                        <p:cTn id="52" dur="1000" fill="hold"/>
                                        <p:tgtEl>
                                          <p:spTgt spid="30"/>
                                        </p:tgtEl>
                                        <p:attrNameLst>
                                          <p:attrName>ppt_h</p:attrName>
                                        </p:attrNameLst>
                                      </p:cBhvr>
                                      <p:tavLst>
                                        <p:tav tm="0">
                                          <p:val>
                                            <p:strVal val="#ppt_h"/>
                                          </p:val>
                                        </p:tav>
                                        <p:tav tm="100000">
                                          <p:val>
                                            <p:strVal val="#ppt_h"/>
                                          </p:val>
                                        </p:tav>
                                      </p:tavLst>
                                    </p:anim>
                                    <p:animEffect transition="in" filter="fade">
                                      <p:cBhvr>
                                        <p:cTn id="53" dur="1000"/>
                                        <p:tgtEl>
                                          <p:spTgt spid="30"/>
                                        </p:tgtEl>
                                      </p:cBhvr>
                                    </p:animEffect>
                                  </p:childTnLst>
                                </p:cTn>
                              </p:par>
                              <p:par>
                                <p:cTn id="54" presetID="55" presetClass="entr" presetSubtype="0" fill="hold" grpId="0" nodeType="withEffect">
                                  <p:stCondLst>
                                    <p:cond delay="0"/>
                                  </p:stCondLst>
                                  <p:childTnLst>
                                    <p:set>
                                      <p:cBhvr>
                                        <p:cTn id="55" dur="1" fill="hold">
                                          <p:stCondLst>
                                            <p:cond delay="0"/>
                                          </p:stCondLst>
                                        </p:cTn>
                                        <p:tgtEl>
                                          <p:spTgt spid="29"/>
                                        </p:tgtEl>
                                        <p:attrNameLst>
                                          <p:attrName>style.visibility</p:attrName>
                                        </p:attrNameLst>
                                      </p:cBhvr>
                                      <p:to>
                                        <p:strVal val="visible"/>
                                      </p:to>
                                    </p:set>
                                    <p:anim calcmode="lin" valueType="num">
                                      <p:cBhvr>
                                        <p:cTn id="56" dur="1000" fill="hold"/>
                                        <p:tgtEl>
                                          <p:spTgt spid="29"/>
                                        </p:tgtEl>
                                        <p:attrNameLst>
                                          <p:attrName>ppt_w</p:attrName>
                                        </p:attrNameLst>
                                      </p:cBhvr>
                                      <p:tavLst>
                                        <p:tav tm="0">
                                          <p:val>
                                            <p:strVal val="#ppt_w*0.70"/>
                                          </p:val>
                                        </p:tav>
                                        <p:tav tm="100000">
                                          <p:val>
                                            <p:strVal val="#ppt_w"/>
                                          </p:val>
                                        </p:tav>
                                      </p:tavLst>
                                    </p:anim>
                                    <p:anim calcmode="lin" valueType="num">
                                      <p:cBhvr>
                                        <p:cTn id="57" dur="1000" fill="hold"/>
                                        <p:tgtEl>
                                          <p:spTgt spid="29"/>
                                        </p:tgtEl>
                                        <p:attrNameLst>
                                          <p:attrName>ppt_h</p:attrName>
                                        </p:attrNameLst>
                                      </p:cBhvr>
                                      <p:tavLst>
                                        <p:tav tm="0">
                                          <p:val>
                                            <p:strVal val="#ppt_h"/>
                                          </p:val>
                                        </p:tav>
                                        <p:tav tm="100000">
                                          <p:val>
                                            <p:strVal val="#ppt_h"/>
                                          </p:val>
                                        </p:tav>
                                      </p:tavLst>
                                    </p:anim>
                                    <p:animEffect transition="in" filter="fade">
                                      <p:cBhvr>
                                        <p:cTn id="58" dur="1000"/>
                                        <p:tgtEl>
                                          <p:spTgt spid="29"/>
                                        </p:tgtEl>
                                      </p:cBhvr>
                                    </p:animEffect>
                                  </p:childTnLst>
                                </p:cTn>
                              </p:par>
                              <p:par>
                                <p:cTn id="59" presetID="55" presetClass="entr" presetSubtype="0" fill="hold" grpId="0" nodeType="withEffect">
                                  <p:stCondLst>
                                    <p:cond delay="0"/>
                                  </p:stCondLst>
                                  <p:childTnLst>
                                    <p:set>
                                      <p:cBhvr>
                                        <p:cTn id="60" dur="1" fill="hold">
                                          <p:stCondLst>
                                            <p:cond delay="0"/>
                                          </p:stCondLst>
                                        </p:cTn>
                                        <p:tgtEl>
                                          <p:spTgt spid="31"/>
                                        </p:tgtEl>
                                        <p:attrNameLst>
                                          <p:attrName>style.visibility</p:attrName>
                                        </p:attrNameLst>
                                      </p:cBhvr>
                                      <p:to>
                                        <p:strVal val="visible"/>
                                      </p:to>
                                    </p:set>
                                    <p:anim calcmode="lin" valueType="num">
                                      <p:cBhvr>
                                        <p:cTn id="61" dur="1000" fill="hold"/>
                                        <p:tgtEl>
                                          <p:spTgt spid="31"/>
                                        </p:tgtEl>
                                        <p:attrNameLst>
                                          <p:attrName>ppt_w</p:attrName>
                                        </p:attrNameLst>
                                      </p:cBhvr>
                                      <p:tavLst>
                                        <p:tav tm="0">
                                          <p:val>
                                            <p:strVal val="#ppt_w*0.70"/>
                                          </p:val>
                                        </p:tav>
                                        <p:tav tm="100000">
                                          <p:val>
                                            <p:strVal val="#ppt_w"/>
                                          </p:val>
                                        </p:tav>
                                      </p:tavLst>
                                    </p:anim>
                                    <p:anim calcmode="lin" valueType="num">
                                      <p:cBhvr>
                                        <p:cTn id="62" dur="1000" fill="hold"/>
                                        <p:tgtEl>
                                          <p:spTgt spid="31"/>
                                        </p:tgtEl>
                                        <p:attrNameLst>
                                          <p:attrName>ppt_h</p:attrName>
                                        </p:attrNameLst>
                                      </p:cBhvr>
                                      <p:tavLst>
                                        <p:tav tm="0">
                                          <p:val>
                                            <p:strVal val="#ppt_h"/>
                                          </p:val>
                                        </p:tav>
                                        <p:tav tm="100000">
                                          <p:val>
                                            <p:strVal val="#ppt_h"/>
                                          </p:val>
                                        </p:tav>
                                      </p:tavLst>
                                    </p:anim>
                                    <p:animEffect transition="in" filter="fade">
                                      <p:cBhvr>
                                        <p:cTn id="63" dur="1000"/>
                                        <p:tgtEl>
                                          <p:spTgt spid="31"/>
                                        </p:tgtEl>
                                      </p:cBhvr>
                                    </p:animEffect>
                                  </p:childTnLst>
                                </p:cTn>
                              </p:par>
                            </p:childTnLst>
                          </p:cTn>
                        </p:par>
                      </p:childTnLst>
                    </p:cTn>
                  </p:par>
                  <p:par>
                    <p:cTn id="64" fill="hold">
                      <p:stCondLst>
                        <p:cond delay="indefinite"/>
                      </p:stCondLst>
                      <p:childTnLst>
                        <p:par>
                          <p:cTn id="65" fill="hold">
                            <p:stCondLst>
                              <p:cond delay="0"/>
                            </p:stCondLst>
                            <p:childTnLst>
                              <p:par>
                                <p:cTn id="66" presetID="17" presetClass="entr" presetSubtype="10" fill="hold" grpId="0" nodeType="clickEffect">
                                  <p:stCondLst>
                                    <p:cond delay="0"/>
                                  </p:stCondLst>
                                  <p:childTnLst>
                                    <p:set>
                                      <p:cBhvr>
                                        <p:cTn id="67" dur="1" fill="hold">
                                          <p:stCondLst>
                                            <p:cond delay="0"/>
                                          </p:stCondLst>
                                        </p:cTn>
                                        <p:tgtEl>
                                          <p:spTgt spid="38"/>
                                        </p:tgtEl>
                                        <p:attrNameLst>
                                          <p:attrName>style.visibility</p:attrName>
                                        </p:attrNameLst>
                                      </p:cBhvr>
                                      <p:to>
                                        <p:strVal val="visible"/>
                                      </p:to>
                                    </p:set>
                                    <p:anim calcmode="lin" valueType="num">
                                      <p:cBhvr>
                                        <p:cTn id="68" dur="500" fill="hold"/>
                                        <p:tgtEl>
                                          <p:spTgt spid="38"/>
                                        </p:tgtEl>
                                        <p:attrNameLst>
                                          <p:attrName>ppt_w</p:attrName>
                                        </p:attrNameLst>
                                      </p:cBhvr>
                                      <p:tavLst>
                                        <p:tav tm="0">
                                          <p:val>
                                            <p:fltVal val="0"/>
                                          </p:val>
                                        </p:tav>
                                        <p:tav tm="100000">
                                          <p:val>
                                            <p:strVal val="#ppt_w"/>
                                          </p:val>
                                        </p:tav>
                                      </p:tavLst>
                                    </p:anim>
                                    <p:anim calcmode="lin" valueType="num">
                                      <p:cBhvr>
                                        <p:cTn id="69" dur="500" fill="hold"/>
                                        <p:tgtEl>
                                          <p:spTgt spid="3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23" grpId="0" bldLvl="0" animBg="1"/>
      <p:bldP spid="29" grpId="0" animBg="1"/>
      <p:bldP spid="30" grpId="0"/>
      <p:bldP spid="31" grpId="0"/>
      <p:bldP spid="3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流程图: 可选过程 89"/>
          <p:cNvSpPr/>
          <p:nvPr/>
        </p:nvSpPr>
        <p:spPr>
          <a:xfrm>
            <a:off x="1876425" y="2490788"/>
            <a:ext cx="2411413" cy="898525"/>
          </a:xfrm>
          <a:prstGeom prst="flowChartAlternate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 name="灯片编号占位符 1"/>
          <p:cNvSpPr>
            <a:spLocks noGrp="1"/>
          </p:cNvSpPr>
          <p:nvPr>
            <p:ph type="sldNum" sz="quarter" idx="12"/>
          </p:nvPr>
        </p:nvSpPr>
        <p:spPr/>
        <p:txBody>
          <a:bodyPr/>
          <a:lstStyle/>
          <a:p>
            <a:pPr>
              <a:defRPr/>
            </a:pPr>
            <a:fld id="{2DAC6140-A994-4A92-A53D-294070D732F5}" type="slidenum">
              <a:rPr lang="en-US">
                <a:solidFill>
                  <a:schemeClr val="tx1"/>
                </a:solidFill>
              </a:rPr>
            </a:fld>
            <a:endParaRPr lang="en-US" dirty="0">
              <a:solidFill>
                <a:schemeClr val="tx1"/>
              </a:solidFill>
            </a:endParaRPr>
          </a:p>
        </p:txBody>
      </p:sp>
      <p:grpSp>
        <p:nvGrpSpPr>
          <p:cNvPr id="13" name="组合 22"/>
          <p:cNvGrpSpPr/>
          <p:nvPr/>
        </p:nvGrpSpPr>
        <p:grpSpPr bwMode="auto">
          <a:xfrm>
            <a:off x="1801238" y="1198563"/>
            <a:ext cx="4564062" cy="630237"/>
            <a:chOff x="710968" y="980728"/>
            <a:chExt cx="9383542" cy="864096"/>
          </a:xfrm>
        </p:grpSpPr>
        <p:grpSp>
          <p:nvGrpSpPr>
            <p:cNvPr id="31766" name="组合 43"/>
            <p:cNvGrpSpPr/>
            <p:nvPr/>
          </p:nvGrpSpPr>
          <p:grpSpPr bwMode="auto">
            <a:xfrm>
              <a:off x="1568624" y="980728"/>
              <a:ext cx="6696744" cy="864096"/>
              <a:chOff x="4304043" y="1286668"/>
              <a:chExt cx="3837944" cy="2757793"/>
            </a:xfrm>
          </p:grpSpPr>
          <p:sp>
            <p:nvSpPr>
              <p:cNvPr id="21" name="圆角矩形 20"/>
              <p:cNvSpPr/>
              <p:nvPr/>
            </p:nvSpPr>
            <p:spPr>
              <a:xfrm>
                <a:off x="4304464" y="1286668"/>
                <a:ext cx="3838321" cy="2757793"/>
              </a:xfrm>
              <a:prstGeom prst="roundRect">
                <a:avLst/>
              </a:prstGeom>
              <a:gradFill>
                <a:gsLst>
                  <a:gs pos="62000">
                    <a:schemeClr val="bg1">
                      <a:lumMod val="95000"/>
                    </a:schemeClr>
                  </a:gs>
                  <a:gs pos="0">
                    <a:schemeClr val="bg1"/>
                  </a:gs>
                  <a:gs pos="100000">
                    <a:schemeClr val="bg1">
                      <a:lumMod val="85000"/>
                    </a:schemeClr>
                  </a:gs>
                  <a:gs pos="0">
                    <a:schemeClr val="bg1"/>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2" name="圆角矩形 21"/>
              <p:cNvSpPr/>
              <p:nvPr/>
            </p:nvSpPr>
            <p:spPr>
              <a:xfrm>
                <a:off x="4353097" y="1370027"/>
                <a:ext cx="3741054" cy="2591075"/>
              </a:xfrm>
              <a:prstGeom prst="roundRect">
                <a:avLst/>
              </a:prstGeom>
              <a:gradFill>
                <a:gsLst>
                  <a:gs pos="42000">
                    <a:srgbClr val="F0F0F0"/>
                  </a:gs>
                  <a:gs pos="0">
                    <a:schemeClr val="bg1"/>
                  </a:gs>
                  <a:gs pos="100000">
                    <a:schemeClr val="bg1">
                      <a:lumMod val="85000"/>
                    </a:schemeClr>
                  </a:gs>
                  <a:gs pos="0">
                    <a:schemeClr val="bg1"/>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zh-CN" altLang="en-US" sz="2600" dirty="0">
                    <a:solidFill>
                      <a:schemeClr val="tx1"/>
                    </a:solidFill>
                    <a:latin typeface="微软雅黑" panose="020B0503020204020204" pitchFamily="34" charset="-122"/>
                    <a:ea typeface="微软雅黑" panose="020B0503020204020204" pitchFamily="34" charset="-122"/>
                  </a:rPr>
                  <a:t>变动项目的判断</a:t>
                </a:r>
                <a:endParaRPr lang="zh-CN" altLang="en-US" sz="2600" dirty="0">
                  <a:solidFill>
                    <a:schemeClr val="tx1"/>
                  </a:solidFill>
                  <a:latin typeface="微软雅黑" panose="020B0503020204020204" pitchFamily="34" charset="-122"/>
                  <a:ea typeface="微软雅黑" panose="020B0503020204020204" pitchFamily="34" charset="-122"/>
                </a:endParaRPr>
              </a:p>
            </p:txBody>
          </p:sp>
        </p:grpSp>
        <p:grpSp>
          <p:nvGrpSpPr>
            <p:cNvPr id="31767" name="组合 12"/>
            <p:cNvGrpSpPr/>
            <p:nvPr/>
          </p:nvGrpSpPr>
          <p:grpSpPr bwMode="auto">
            <a:xfrm>
              <a:off x="710968" y="980728"/>
              <a:ext cx="882296" cy="828060"/>
              <a:chOff x="494944" y="1916832"/>
              <a:chExt cx="882296" cy="828060"/>
            </a:xfrm>
          </p:grpSpPr>
          <p:grpSp>
            <p:nvGrpSpPr>
              <p:cNvPr id="17" name="组合 49"/>
              <p:cNvGrpSpPr/>
              <p:nvPr/>
            </p:nvGrpSpPr>
            <p:grpSpPr>
              <a:xfrm>
                <a:off x="494944" y="1916832"/>
                <a:ext cx="882296" cy="828060"/>
                <a:chOff x="-941562" y="673100"/>
                <a:chExt cx="5246862" cy="4000500"/>
              </a:xfrm>
              <a:effectLst>
                <a:outerShdw blurRad="444500" dist="254000" dir="8100000" algn="tr" rotWithShape="0">
                  <a:prstClr val="black">
                    <a:alpha val="50000"/>
                  </a:prstClr>
                </a:outerShdw>
              </a:effectLst>
            </p:grpSpPr>
            <p:sp>
              <p:nvSpPr>
                <p:cNvPr id="19" name="同心圆 1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defTabSz="1218565" fontAlgn="auto">
                    <a:spcBef>
                      <a:spcPts val="0"/>
                    </a:spcBef>
                    <a:spcAft>
                      <a:spcPts val="0"/>
                    </a:spcAft>
                    <a:defRPr/>
                  </a:pPr>
                  <a:endParaRPr lang="zh-CN" altLang="en-US" sz="2400" kern="0">
                    <a:solidFill>
                      <a:sysClr val="windowText" lastClr="000000"/>
                    </a:solidFill>
                    <a:latin typeface="Calibri" panose="020F0502020204030204"/>
                    <a:ea typeface="宋体" panose="02010600030101010101" pitchFamily="2" charset="-122"/>
                  </a:endParaRPr>
                </a:p>
              </p:txBody>
            </p:sp>
            <p:sp>
              <p:nvSpPr>
                <p:cNvPr id="20" name="椭圆 19"/>
                <p:cNvSpPr/>
                <p:nvPr/>
              </p:nvSpPr>
              <p:spPr>
                <a:xfrm>
                  <a:off x="-941562" y="760414"/>
                  <a:ext cx="5159554" cy="3825872"/>
                </a:xfrm>
                <a:prstGeom prst="ellipse">
                  <a:avLst/>
                </a:prstGeom>
                <a:gradFill>
                  <a:gsLst>
                    <a:gs pos="0">
                      <a:srgbClr val="00B2CA"/>
                    </a:gs>
                    <a:gs pos="100000">
                      <a:srgbClr val="067FC9"/>
                    </a:gs>
                  </a:gsLst>
                  <a:lin ang="0" scaled="0"/>
                </a:gradFill>
                <a:ln w="25400" cap="flat" cmpd="sng" algn="ctr">
                  <a:noFill/>
                  <a:prstDash val="solid"/>
                </a:ln>
                <a:effectLst/>
              </p:spPr>
              <p:txBody>
                <a:bodyPr anchor="ctr"/>
                <a:lstStyle/>
                <a:p>
                  <a:pPr algn="ctr" defTabSz="1218565" fontAlgn="auto">
                    <a:spcBef>
                      <a:spcPts val="0"/>
                    </a:spcBef>
                    <a:spcAft>
                      <a:spcPts val="0"/>
                    </a:spcAft>
                    <a:defRPr/>
                  </a:pPr>
                  <a:endParaRPr lang="zh-CN" altLang="en-US" sz="2400" kern="0">
                    <a:solidFill>
                      <a:sysClr val="window" lastClr="FFFFFF"/>
                    </a:solidFill>
                    <a:latin typeface="Calibri" panose="020F0502020204030204"/>
                    <a:ea typeface="宋体" panose="02010600030101010101" pitchFamily="2" charset="-122"/>
                  </a:endParaRPr>
                </a:p>
              </p:txBody>
            </p:sp>
          </p:grpSp>
          <p:sp>
            <p:nvSpPr>
              <p:cNvPr id="18" name="Freeform 9"/>
              <p:cNvSpPr>
                <a:spLocks noEditPoints="1"/>
              </p:cNvSpPr>
              <p:nvPr/>
            </p:nvSpPr>
            <p:spPr bwMode="auto">
              <a:xfrm>
                <a:off x="726676" y="2234611"/>
                <a:ext cx="303538" cy="300366"/>
              </a:xfrm>
              <a:custGeom>
                <a:avLst/>
                <a:gdLst>
                  <a:gd name="T0" fmla="*/ 54 w 159"/>
                  <a:gd name="T1" fmla="*/ 126 h 128"/>
                  <a:gd name="T2" fmla="*/ 57 w 159"/>
                  <a:gd name="T3" fmla="*/ 127 h 128"/>
                  <a:gd name="T4" fmla="*/ 81 w 159"/>
                  <a:gd name="T5" fmla="*/ 105 h 128"/>
                  <a:gd name="T6" fmla="*/ 54 w 159"/>
                  <a:gd name="T7" fmla="*/ 91 h 128"/>
                  <a:gd name="T8" fmla="*/ 54 w 159"/>
                  <a:gd name="T9" fmla="*/ 126 h 128"/>
                  <a:gd name="T10" fmla="*/ 154 w 159"/>
                  <a:gd name="T11" fmla="*/ 1 h 128"/>
                  <a:gd name="T12" fmla="*/ 3 w 159"/>
                  <a:gd name="T13" fmla="*/ 54 h 128"/>
                  <a:gd name="T14" fmla="*/ 2 w 159"/>
                  <a:gd name="T15" fmla="*/ 58 h 128"/>
                  <a:gd name="T16" fmla="*/ 35 w 159"/>
                  <a:gd name="T17" fmla="*/ 71 h 128"/>
                  <a:gd name="T18" fmla="*/ 35 w 159"/>
                  <a:gd name="T19" fmla="*/ 71 h 128"/>
                  <a:gd name="T20" fmla="*/ 54 w 159"/>
                  <a:gd name="T21" fmla="*/ 79 h 128"/>
                  <a:gd name="T22" fmla="*/ 148 w 159"/>
                  <a:gd name="T23" fmla="*/ 10 h 128"/>
                  <a:gd name="T24" fmla="*/ 150 w 159"/>
                  <a:gd name="T25" fmla="*/ 12 h 128"/>
                  <a:gd name="T26" fmla="*/ 83 w 159"/>
                  <a:gd name="T27" fmla="*/ 85 h 128"/>
                  <a:gd name="T28" fmla="*/ 83 w 159"/>
                  <a:gd name="T29" fmla="*/ 85 h 128"/>
                  <a:gd name="T30" fmla="*/ 79 w 159"/>
                  <a:gd name="T31" fmla="*/ 89 h 128"/>
                  <a:gd name="T32" fmla="*/ 84 w 159"/>
                  <a:gd name="T33" fmla="*/ 92 h 128"/>
                  <a:gd name="T34" fmla="*/ 84 w 159"/>
                  <a:gd name="T35" fmla="*/ 92 h 128"/>
                  <a:gd name="T36" fmla="*/ 127 w 159"/>
                  <a:gd name="T37" fmla="*/ 115 h 128"/>
                  <a:gd name="T38" fmla="*/ 133 w 159"/>
                  <a:gd name="T39" fmla="*/ 112 h 128"/>
                  <a:gd name="T40" fmla="*/ 158 w 159"/>
                  <a:gd name="T41" fmla="*/ 5 h 128"/>
                  <a:gd name="T42" fmla="*/ 154 w 159"/>
                  <a:gd name="T43" fmla="*/ 1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59" h="128">
                    <a:moveTo>
                      <a:pt x="54" y="126"/>
                    </a:moveTo>
                    <a:cubicBezTo>
                      <a:pt x="54" y="128"/>
                      <a:pt x="55" y="128"/>
                      <a:pt x="57" y="127"/>
                    </a:cubicBezTo>
                    <a:cubicBezTo>
                      <a:pt x="59" y="125"/>
                      <a:pt x="81" y="105"/>
                      <a:pt x="81" y="105"/>
                    </a:cubicBezTo>
                    <a:cubicBezTo>
                      <a:pt x="54" y="91"/>
                      <a:pt x="54" y="91"/>
                      <a:pt x="54" y="91"/>
                    </a:cubicBezTo>
                    <a:cubicBezTo>
                      <a:pt x="54" y="126"/>
                      <a:pt x="54" y="126"/>
                      <a:pt x="54" y="126"/>
                    </a:cubicBezTo>
                    <a:close/>
                    <a:moveTo>
                      <a:pt x="154" y="1"/>
                    </a:moveTo>
                    <a:cubicBezTo>
                      <a:pt x="151" y="2"/>
                      <a:pt x="5" y="53"/>
                      <a:pt x="3" y="54"/>
                    </a:cubicBezTo>
                    <a:cubicBezTo>
                      <a:pt x="0" y="55"/>
                      <a:pt x="0" y="57"/>
                      <a:pt x="2" y="58"/>
                    </a:cubicBezTo>
                    <a:cubicBezTo>
                      <a:pt x="6" y="60"/>
                      <a:pt x="35" y="71"/>
                      <a:pt x="35" y="71"/>
                    </a:cubicBezTo>
                    <a:cubicBezTo>
                      <a:pt x="35" y="71"/>
                      <a:pt x="35" y="71"/>
                      <a:pt x="35" y="71"/>
                    </a:cubicBezTo>
                    <a:cubicBezTo>
                      <a:pt x="54" y="79"/>
                      <a:pt x="54" y="79"/>
                      <a:pt x="54" y="79"/>
                    </a:cubicBezTo>
                    <a:cubicBezTo>
                      <a:pt x="54" y="79"/>
                      <a:pt x="147" y="11"/>
                      <a:pt x="148" y="10"/>
                    </a:cubicBezTo>
                    <a:cubicBezTo>
                      <a:pt x="150" y="9"/>
                      <a:pt x="151" y="11"/>
                      <a:pt x="150" y="12"/>
                    </a:cubicBezTo>
                    <a:cubicBezTo>
                      <a:pt x="149" y="13"/>
                      <a:pt x="83" y="85"/>
                      <a:pt x="83" y="85"/>
                    </a:cubicBezTo>
                    <a:cubicBezTo>
                      <a:pt x="83" y="85"/>
                      <a:pt x="83" y="85"/>
                      <a:pt x="83" y="85"/>
                    </a:cubicBezTo>
                    <a:cubicBezTo>
                      <a:pt x="79" y="89"/>
                      <a:pt x="79" y="89"/>
                      <a:pt x="79" y="89"/>
                    </a:cubicBezTo>
                    <a:cubicBezTo>
                      <a:pt x="84" y="92"/>
                      <a:pt x="84" y="92"/>
                      <a:pt x="84" y="92"/>
                    </a:cubicBezTo>
                    <a:cubicBezTo>
                      <a:pt x="84" y="92"/>
                      <a:pt x="84" y="92"/>
                      <a:pt x="84" y="92"/>
                    </a:cubicBezTo>
                    <a:cubicBezTo>
                      <a:pt x="84" y="92"/>
                      <a:pt x="124" y="113"/>
                      <a:pt x="127" y="115"/>
                    </a:cubicBezTo>
                    <a:cubicBezTo>
                      <a:pt x="129" y="116"/>
                      <a:pt x="132" y="115"/>
                      <a:pt x="133" y="112"/>
                    </a:cubicBezTo>
                    <a:cubicBezTo>
                      <a:pt x="134" y="108"/>
                      <a:pt x="158" y="7"/>
                      <a:pt x="158" y="5"/>
                    </a:cubicBezTo>
                    <a:cubicBezTo>
                      <a:pt x="159" y="2"/>
                      <a:pt x="157" y="0"/>
                      <a:pt x="154" y="1"/>
                    </a:cubicBezTo>
                    <a:close/>
                  </a:path>
                </a:pathLst>
              </a:custGeom>
              <a:solidFill>
                <a:schemeClr val="bg1"/>
              </a:solidFill>
              <a:ln>
                <a:noFill/>
              </a:ln>
            </p:spPr>
            <p:txBody>
              <a:bodyPr lIns="121920" tIns="60960" rIns="121920" bIns="60960"/>
              <a:lstStyle/>
              <a:p>
                <a:pPr algn="ctr">
                  <a:defRPr/>
                </a:pPr>
                <a:endParaRPr lang="en-US" sz="2935" kern="0" dirty="0">
                  <a:solidFill>
                    <a:srgbClr val="000000"/>
                  </a:solidFill>
                  <a:latin typeface="微软雅黑" panose="020B0503020204020204" pitchFamily="34" charset="-122"/>
                  <a:ea typeface="微软雅黑" panose="020B0503020204020204" pitchFamily="34" charset="-122"/>
                  <a:sym typeface="Gill Sans" charset="0"/>
                </a:endParaRPr>
              </a:p>
            </p:txBody>
          </p:sp>
        </p:grpSp>
        <p:sp>
          <p:nvSpPr>
            <p:cNvPr id="31768" name="Text Box 5"/>
            <p:cNvSpPr txBox="1">
              <a:spLocks noChangeArrowheads="1"/>
            </p:cNvSpPr>
            <p:nvPr/>
          </p:nvSpPr>
          <p:spPr bwMode="auto">
            <a:xfrm>
              <a:off x="1669648" y="1124744"/>
              <a:ext cx="8424862" cy="523220"/>
            </a:xfrm>
            <a:prstGeom prst="rect">
              <a:avLst/>
            </a:prstGeom>
            <a:noFill/>
            <a:ln w="9525">
              <a:noFill/>
              <a:miter lim="800000"/>
            </a:ln>
          </p:spPr>
          <p:txBody>
            <a:bodyPr>
              <a:spAutoFit/>
            </a:bodyPr>
            <a:lstStyle/>
            <a:p>
              <a:pPr>
                <a:spcBef>
                  <a:spcPct val="50000"/>
                </a:spcBef>
              </a:pPr>
              <a:endParaRPr lang="ja-JP" altLang="en-US" sz="2800">
                <a:latin typeface="微软雅黑" panose="020B0503020204020204" pitchFamily="34" charset="-122"/>
                <a:ea typeface="微软雅黑" panose="020B0503020204020204" pitchFamily="34" charset="-122"/>
              </a:endParaRPr>
            </a:p>
          </p:txBody>
        </p:sp>
      </p:grpSp>
      <p:grpSp>
        <p:nvGrpSpPr>
          <p:cNvPr id="31750" name="组合 93"/>
          <p:cNvGrpSpPr/>
          <p:nvPr/>
        </p:nvGrpSpPr>
        <p:grpSpPr bwMode="auto">
          <a:xfrm>
            <a:off x="6648450" y="2517775"/>
            <a:ext cx="2411413" cy="898525"/>
            <a:chOff x="6647793" y="2517222"/>
            <a:chExt cx="2412124" cy="898634"/>
          </a:xfrm>
        </p:grpSpPr>
        <p:sp>
          <p:nvSpPr>
            <p:cNvPr id="91" name="流程图: 可选过程 90"/>
            <p:cNvSpPr/>
            <p:nvPr/>
          </p:nvSpPr>
          <p:spPr>
            <a:xfrm>
              <a:off x="6647793" y="2517222"/>
              <a:ext cx="2412124" cy="898634"/>
            </a:xfrm>
            <a:prstGeom prst="flowChartAlternate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1765" name="TextBox 92"/>
            <p:cNvSpPr txBox="1">
              <a:spLocks noChangeArrowheads="1"/>
            </p:cNvSpPr>
            <p:nvPr/>
          </p:nvSpPr>
          <p:spPr bwMode="auto">
            <a:xfrm>
              <a:off x="6999890" y="2617076"/>
              <a:ext cx="1813034" cy="579262"/>
            </a:xfrm>
            <a:prstGeom prst="rect">
              <a:avLst/>
            </a:prstGeom>
            <a:noFill/>
            <a:ln w="9525">
              <a:noFill/>
              <a:miter lim="800000"/>
            </a:ln>
          </p:spPr>
          <p:txBody>
            <a:bodyPr lIns="36000" tIns="46800" rIns="36000" bIns="46800">
              <a:spAutoFit/>
            </a:bodyPr>
            <a:lstStyle/>
            <a:p>
              <a:pPr>
                <a:lnSpc>
                  <a:spcPct val="125000"/>
                </a:lnSpc>
              </a:pPr>
              <a:r>
                <a:rPr lang="zh-CN" altLang="en-US" sz="2800" b="1">
                  <a:solidFill>
                    <a:schemeClr val="bg1"/>
                  </a:solidFill>
                  <a:latin typeface="微软雅黑" panose="020B0503020204020204" pitchFamily="34" charset="-122"/>
                  <a:ea typeface="微软雅黑" panose="020B0503020204020204" pitchFamily="34" charset="-122"/>
                </a:rPr>
                <a:t>变动负债</a:t>
              </a:r>
              <a:endParaRPr lang="zh-CN" altLang="en-US" sz="2800" b="1">
                <a:solidFill>
                  <a:schemeClr val="bg1"/>
                </a:solidFill>
                <a:latin typeface="微软雅黑" panose="020B0503020204020204" pitchFamily="34" charset="-122"/>
                <a:ea typeface="微软雅黑" panose="020B0503020204020204" pitchFamily="34" charset="-122"/>
              </a:endParaRPr>
            </a:p>
          </p:txBody>
        </p:sp>
      </p:grpSp>
      <p:grpSp>
        <p:nvGrpSpPr>
          <p:cNvPr id="33" name="组合 32"/>
          <p:cNvGrpSpPr/>
          <p:nvPr/>
        </p:nvGrpSpPr>
        <p:grpSpPr bwMode="auto">
          <a:xfrm>
            <a:off x="1883432" y="2874580"/>
            <a:ext cx="2783161" cy="2517229"/>
            <a:chOff x="1063209" y="3047316"/>
            <a:chExt cx="2888900" cy="2785941"/>
          </a:xfrm>
        </p:grpSpPr>
        <p:sp>
          <p:nvSpPr>
            <p:cNvPr id="72" name="TextBox 55"/>
            <p:cNvSpPr txBox="1"/>
            <p:nvPr/>
          </p:nvSpPr>
          <p:spPr>
            <a:xfrm>
              <a:off x="1516953" y="3530240"/>
              <a:ext cx="1829670" cy="1962037"/>
            </a:xfrm>
            <a:prstGeom prst="rect">
              <a:avLst/>
            </a:prstGeom>
            <a:noFill/>
            <a:ln>
              <a:noFill/>
            </a:ln>
            <a:effectLst/>
          </p:spPr>
          <p:txBody>
            <a:bodyPr wrap="square">
              <a:spAutoFit/>
            </a:bodyPr>
            <a:lstStyle/>
            <a:p>
              <a:pPr>
                <a:lnSpc>
                  <a:spcPct val="130000"/>
                </a:lnSpc>
              </a:pPr>
              <a:r>
                <a:rPr lang="zh-CN" altLang="en-US" sz="2800" dirty="0">
                  <a:latin typeface="微软雅黑" panose="020B0503020204020204" pitchFamily="34" charset="-122"/>
                  <a:ea typeface="微软雅黑" panose="020B0503020204020204" pitchFamily="34" charset="-122"/>
                </a:rPr>
                <a:t>现金</a:t>
              </a:r>
              <a:endParaRPr lang="en-US" altLang="zh-CN" sz="2800" dirty="0">
                <a:latin typeface="微软雅黑" panose="020B0503020204020204" pitchFamily="34" charset="-122"/>
                <a:ea typeface="微软雅黑" panose="020B0503020204020204" pitchFamily="34" charset="-122"/>
              </a:endParaRPr>
            </a:p>
            <a:p>
              <a:pPr>
                <a:lnSpc>
                  <a:spcPct val="130000"/>
                </a:lnSpc>
              </a:pPr>
              <a:r>
                <a:rPr lang="zh-CN" altLang="en-US" sz="2800" dirty="0">
                  <a:latin typeface="微软雅黑" panose="020B0503020204020204" pitchFamily="34" charset="-122"/>
                  <a:ea typeface="微软雅黑" panose="020B0503020204020204" pitchFamily="34" charset="-122"/>
                </a:rPr>
                <a:t>应收账款</a:t>
              </a:r>
              <a:endParaRPr lang="en-US" altLang="zh-CN" sz="2800" dirty="0">
                <a:latin typeface="微软雅黑" panose="020B0503020204020204" pitchFamily="34" charset="-122"/>
                <a:ea typeface="微软雅黑" panose="020B0503020204020204" pitchFamily="34" charset="-122"/>
              </a:endParaRPr>
            </a:p>
            <a:p>
              <a:pPr>
                <a:lnSpc>
                  <a:spcPct val="130000"/>
                </a:lnSpc>
              </a:pPr>
              <a:r>
                <a:rPr lang="zh-CN" altLang="en-US" sz="2800" dirty="0">
                  <a:latin typeface="微软雅黑" panose="020B0503020204020204" pitchFamily="34" charset="-122"/>
                  <a:ea typeface="微软雅黑" panose="020B0503020204020204" pitchFamily="34" charset="-122"/>
                </a:rPr>
                <a:t>存货等</a:t>
              </a:r>
              <a:endParaRPr lang="zh-CN" altLang="en-US" sz="2800" b="1" dirty="0">
                <a:latin typeface="方正书宋简体" charset="-122"/>
                <a:ea typeface="方正书宋简体" charset="-122"/>
              </a:endParaRPr>
            </a:p>
          </p:txBody>
        </p:sp>
        <p:sp>
          <p:nvSpPr>
            <p:cNvPr id="34" name="圆角矩形 33"/>
            <p:cNvSpPr/>
            <p:nvPr/>
          </p:nvSpPr>
          <p:spPr>
            <a:xfrm>
              <a:off x="1063209" y="3047316"/>
              <a:ext cx="2888900" cy="2785941"/>
            </a:xfrm>
            <a:prstGeom prst="roundRect">
              <a:avLst/>
            </a:prstGeom>
            <a:noFill/>
            <a:ln w="63500">
              <a:solidFill>
                <a:srgbClr val="00B0F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grpSp>
        <p:nvGrpSpPr>
          <p:cNvPr id="35" name="组合 34"/>
          <p:cNvGrpSpPr/>
          <p:nvPr/>
        </p:nvGrpSpPr>
        <p:grpSpPr bwMode="auto">
          <a:xfrm>
            <a:off x="2048970" y="2254305"/>
            <a:ext cx="2413000" cy="898525"/>
            <a:chOff x="1876097" y="2490952"/>
            <a:chExt cx="2412124" cy="898634"/>
          </a:xfrm>
        </p:grpSpPr>
        <p:sp>
          <p:nvSpPr>
            <p:cNvPr id="36" name="流程图: 可选过程 35"/>
            <p:cNvSpPr/>
            <p:nvPr/>
          </p:nvSpPr>
          <p:spPr>
            <a:xfrm>
              <a:off x="1876097" y="2490952"/>
              <a:ext cx="2412124" cy="898634"/>
            </a:xfrm>
            <a:prstGeom prst="flowChartAlternate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7" name="流程图: 可选过程 36"/>
            <p:cNvSpPr/>
            <p:nvPr/>
          </p:nvSpPr>
          <p:spPr>
            <a:xfrm>
              <a:off x="2001464" y="2570337"/>
              <a:ext cx="2161390" cy="708111"/>
            </a:xfrm>
            <a:prstGeom prst="flowChartAlternateProcess">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1761" name="TextBox 37"/>
            <p:cNvSpPr txBox="1">
              <a:spLocks noChangeArrowheads="1"/>
            </p:cNvSpPr>
            <p:nvPr/>
          </p:nvSpPr>
          <p:spPr bwMode="auto">
            <a:xfrm>
              <a:off x="2238703" y="2585545"/>
              <a:ext cx="1970690" cy="633123"/>
            </a:xfrm>
            <a:prstGeom prst="rect">
              <a:avLst/>
            </a:prstGeom>
            <a:noFill/>
            <a:ln w="9525">
              <a:noFill/>
              <a:miter lim="800000"/>
            </a:ln>
          </p:spPr>
          <p:txBody>
            <a:bodyPr lIns="36000" tIns="46800" rIns="36000" bIns="46800">
              <a:spAutoFit/>
            </a:bodyPr>
            <a:lstStyle/>
            <a:p>
              <a:pPr>
                <a:lnSpc>
                  <a:spcPct val="125000"/>
                </a:lnSpc>
              </a:pPr>
              <a:r>
                <a:rPr lang="zh-CN" altLang="en-US" sz="2800" b="1" dirty="0">
                  <a:solidFill>
                    <a:schemeClr val="bg1"/>
                  </a:solidFill>
                  <a:latin typeface="微软雅黑" panose="020B0503020204020204" pitchFamily="34" charset="-122"/>
                  <a:ea typeface="微软雅黑" panose="020B0503020204020204" pitchFamily="34" charset="-122"/>
                </a:rPr>
                <a:t>变动资产</a:t>
              </a:r>
              <a:endParaRPr lang="zh-CN" altLang="en-US" sz="2800" b="1" dirty="0">
                <a:solidFill>
                  <a:schemeClr val="bg1"/>
                </a:solidFill>
                <a:latin typeface="微软雅黑" panose="020B0503020204020204" pitchFamily="34" charset="-122"/>
                <a:ea typeface="微软雅黑" panose="020B0503020204020204" pitchFamily="34" charset="-122"/>
              </a:endParaRPr>
            </a:p>
          </p:txBody>
        </p:sp>
      </p:grpSp>
      <p:sp>
        <p:nvSpPr>
          <p:cNvPr id="40" name="圆角矩形 39"/>
          <p:cNvSpPr/>
          <p:nvPr/>
        </p:nvSpPr>
        <p:spPr>
          <a:xfrm>
            <a:off x="6346004" y="2883454"/>
            <a:ext cx="2638800" cy="2516400"/>
          </a:xfrm>
          <a:prstGeom prst="roundRect">
            <a:avLst/>
          </a:prstGeom>
          <a:noFill/>
          <a:ln w="63500">
            <a:solidFill>
              <a:srgbClr val="FDBE08"/>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nvGrpSpPr>
          <p:cNvPr id="41" name="组合 40"/>
          <p:cNvGrpSpPr/>
          <p:nvPr/>
        </p:nvGrpSpPr>
        <p:grpSpPr bwMode="auto">
          <a:xfrm>
            <a:off x="6584129" y="2186261"/>
            <a:ext cx="2449512" cy="898525"/>
            <a:chOff x="6647793" y="2517222"/>
            <a:chExt cx="2448909" cy="898634"/>
          </a:xfrm>
        </p:grpSpPr>
        <p:sp>
          <p:nvSpPr>
            <p:cNvPr id="42" name="流程图: 可选过程 41"/>
            <p:cNvSpPr/>
            <p:nvPr/>
          </p:nvSpPr>
          <p:spPr>
            <a:xfrm>
              <a:off x="6647793" y="2517222"/>
              <a:ext cx="2412406" cy="898634"/>
            </a:xfrm>
            <a:prstGeom prst="flowChartAlternate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43" name="流程图: 可选过程 42"/>
            <p:cNvSpPr/>
            <p:nvPr/>
          </p:nvSpPr>
          <p:spPr>
            <a:xfrm>
              <a:off x="6773174" y="2612484"/>
              <a:ext cx="2160056" cy="708111"/>
            </a:xfrm>
            <a:prstGeom prst="flowChartAlternateProcess">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1758" name="TextBox 43"/>
            <p:cNvSpPr txBox="1">
              <a:spLocks noChangeArrowheads="1"/>
            </p:cNvSpPr>
            <p:nvPr/>
          </p:nvSpPr>
          <p:spPr bwMode="auto">
            <a:xfrm>
              <a:off x="6999889" y="2617076"/>
              <a:ext cx="2096813" cy="633123"/>
            </a:xfrm>
            <a:prstGeom prst="rect">
              <a:avLst/>
            </a:prstGeom>
            <a:noFill/>
            <a:ln w="9525">
              <a:noFill/>
              <a:miter lim="800000"/>
            </a:ln>
          </p:spPr>
          <p:txBody>
            <a:bodyPr lIns="36000" tIns="46800" rIns="36000" bIns="46800">
              <a:spAutoFit/>
            </a:bodyPr>
            <a:lstStyle/>
            <a:p>
              <a:pPr>
                <a:lnSpc>
                  <a:spcPct val="125000"/>
                </a:lnSpc>
              </a:pPr>
              <a:r>
                <a:rPr lang="zh-CN" altLang="en-US" sz="2800" b="1" dirty="0">
                  <a:solidFill>
                    <a:schemeClr val="bg1"/>
                  </a:solidFill>
                  <a:latin typeface="微软雅黑" panose="020B0503020204020204" pitchFamily="34" charset="-122"/>
                  <a:ea typeface="微软雅黑" panose="020B0503020204020204" pitchFamily="34" charset="-122"/>
                </a:rPr>
                <a:t>变动负债</a:t>
              </a:r>
              <a:endParaRPr lang="zh-CN" altLang="en-US" sz="2800" b="1" dirty="0">
                <a:solidFill>
                  <a:schemeClr val="bg1"/>
                </a:solidFill>
                <a:latin typeface="微软雅黑" panose="020B0503020204020204" pitchFamily="34" charset="-122"/>
                <a:ea typeface="微软雅黑" panose="020B0503020204020204" pitchFamily="34" charset="-122"/>
              </a:endParaRPr>
            </a:p>
          </p:txBody>
        </p:sp>
      </p:grpSp>
      <p:sp>
        <p:nvSpPr>
          <p:cNvPr id="45" name="TextBox 55"/>
          <p:cNvSpPr txBox="1"/>
          <p:nvPr/>
        </p:nvSpPr>
        <p:spPr>
          <a:xfrm>
            <a:off x="6663504" y="3320449"/>
            <a:ext cx="2255837" cy="1718227"/>
          </a:xfrm>
          <a:prstGeom prst="rect">
            <a:avLst/>
          </a:prstGeom>
          <a:noFill/>
          <a:ln>
            <a:noFill/>
          </a:ln>
          <a:effectLst/>
        </p:spPr>
        <p:txBody>
          <a:bodyPr>
            <a:spAutoFit/>
          </a:bodyPr>
          <a:lstStyle/>
          <a:p>
            <a:pPr>
              <a:lnSpc>
                <a:spcPct val="130000"/>
              </a:lnSpc>
              <a:defRPr/>
            </a:pPr>
            <a:r>
              <a:rPr lang="zh-CN" altLang="en-US" sz="2800" dirty="0">
                <a:latin typeface="微软雅黑" panose="020B0503020204020204" pitchFamily="34" charset="-122"/>
                <a:ea typeface="微软雅黑" panose="020B0503020204020204" pitchFamily="34" charset="-122"/>
              </a:rPr>
              <a:t>应付账款</a:t>
            </a:r>
            <a:endParaRPr lang="en-US" altLang="zh-CN" sz="2800" dirty="0">
              <a:latin typeface="微软雅黑" panose="020B0503020204020204" pitchFamily="34" charset="-122"/>
              <a:ea typeface="微软雅黑" panose="020B0503020204020204" pitchFamily="34" charset="-122"/>
            </a:endParaRPr>
          </a:p>
          <a:p>
            <a:pPr>
              <a:lnSpc>
                <a:spcPct val="130000"/>
              </a:lnSpc>
              <a:defRPr/>
            </a:pPr>
            <a:r>
              <a:rPr lang="zh-CN" altLang="en-US" sz="2800" dirty="0">
                <a:latin typeface="微软雅黑" panose="020B0503020204020204" pitchFamily="34" charset="-122"/>
                <a:ea typeface="微软雅黑" panose="020B0503020204020204" pitchFamily="34" charset="-122"/>
              </a:rPr>
              <a:t>应付票据</a:t>
            </a:r>
            <a:endParaRPr lang="en-US" altLang="zh-CN" sz="2800" dirty="0">
              <a:latin typeface="微软雅黑" panose="020B0503020204020204" pitchFamily="34" charset="-122"/>
              <a:ea typeface="微软雅黑" panose="020B0503020204020204" pitchFamily="34" charset="-122"/>
            </a:endParaRPr>
          </a:p>
          <a:p>
            <a:pPr>
              <a:lnSpc>
                <a:spcPct val="130000"/>
              </a:lnSpc>
              <a:defRPr/>
            </a:pPr>
            <a:r>
              <a:rPr lang="zh-CN" altLang="en-US" sz="2800" dirty="0">
                <a:latin typeface="微软雅黑" panose="020B0503020204020204" pitchFamily="34" charset="-122"/>
                <a:ea typeface="微软雅黑" panose="020B0503020204020204" pitchFamily="34" charset="-122"/>
              </a:rPr>
              <a:t>应交税费等</a:t>
            </a:r>
            <a:endParaRPr lang="zh-CN" altLang="en-US" sz="2800" dirty="0">
              <a:latin typeface="微软雅黑" panose="020B0503020204020204" pitchFamily="34" charset="-122"/>
              <a:ea typeface="微软雅黑" panose="020B0503020204020204" pitchFamily="34" charset="-122"/>
            </a:endParaRPr>
          </a:p>
        </p:txBody>
      </p:sp>
      <p:sp>
        <p:nvSpPr>
          <p:cNvPr id="46" name="Text Box 4"/>
          <p:cNvSpPr txBox="1">
            <a:spLocks noChangeArrowheads="1"/>
          </p:cNvSpPr>
          <p:nvPr/>
        </p:nvSpPr>
        <p:spPr bwMode="auto">
          <a:xfrm>
            <a:off x="863247" y="325470"/>
            <a:ext cx="10965514" cy="492449"/>
          </a:xfrm>
          <a:prstGeom prst="rect">
            <a:avLst/>
          </a:prstGeom>
          <a:noFill/>
          <a:ln>
            <a:noFill/>
          </a:ln>
          <a:effec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auto" hangingPunct="1">
              <a:spcBef>
                <a:spcPts val="0"/>
              </a:spcBef>
              <a:spcAft>
                <a:spcPts val="0"/>
              </a:spcAft>
              <a:defRPr/>
            </a:pPr>
            <a:r>
              <a:rPr lang="en-US" altLang="zh-CN" sz="2400" dirty="0">
                <a:latin typeface="微软雅黑" panose="020B0503020204020204" pitchFamily="34" charset="-122"/>
                <a:ea typeface="微软雅黑" panose="020B0503020204020204" pitchFamily="34" charset="-122"/>
              </a:rPr>
              <a:t>1.</a:t>
            </a:r>
            <a:r>
              <a:rPr lang="zh-CN" altLang="en-US" sz="2400" dirty="0">
                <a:latin typeface="微软雅黑" panose="020B0503020204020204" pitchFamily="34" charset="-122"/>
                <a:ea typeface="微软雅黑" panose="020B0503020204020204" pitchFamily="34" charset="-122"/>
              </a:rPr>
              <a:t>确定变动资产和变动负债项目及这些项目的基期金额占基期销售收入的百分比</a:t>
            </a:r>
            <a:endParaRPr lang="zh-CN" altLang="zh-CN" sz="2400" dirty="0">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49" name="矩形 48"/>
          <p:cNvSpPr/>
          <p:nvPr/>
        </p:nvSpPr>
        <p:spPr>
          <a:xfrm>
            <a:off x="0" y="6154738"/>
            <a:ext cx="12192000" cy="70326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8" name="灯片编号占位符 1"/>
          <p:cNvSpPr txBox="1"/>
          <p:nvPr/>
        </p:nvSpPr>
        <p:spPr>
          <a:xfrm>
            <a:off x="11463338" y="6376988"/>
            <a:ext cx="520700" cy="365125"/>
          </a:xfrm>
          <a:prstGeom prst="rect">
            <a:avLst/>
          </a:prstGeom>
        </p:spPr>
        <p:txBody>
          <a:bodyPr vert="horz" lIns="91440" tIns="45720" rIns="91440" bIns="45720" rtlCol="0" anchor="ctr"/>
          <a:lstStyle>
            <a:defPPr>
              <a:defRPr lang="en-US"/>
            </a:defPPr>
            <a:lvl1pPr algn="ctr" rtl="0" fontAlgn="auto">
              <a:spcBef>
                <a:spcPts val="0"/>
              </a:spcBef>
              <a:spcAft>
                <a:spcPts val="0"/>
              </a:spcAft>
              <a:defRPr sz="1400" b="1" kern="1200">
                <a:solidFill>
                  <a:schemeClr val="bg1"/>
                </a:solidFill>
                <a:latin typeface="+mj-lt"/>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a:lstStyle>
          <a:p>
            <a:pPr>
              <a:defRPr/>
            </a:pPr>
            <a:fld id="{8BFD2EC8-D00B-4577-B6C1-666797B6B523}" type="slidenum">
              <a:rPr lang="en-US" smtClean="0">
                <a:solidFill>
                  <a:schemeClr val="tx1"/>
                </a:solidFill>
              </a:rPr>
            </a:fld>
            <a:endParaRPr lang="en-US" dirty="0">
              <a:solidFill>
                <a:schemeClr val="tx1"/>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lide(fromBottom)">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box(in)">
                                      <p:cBhvr>
                                        <p:cTn id="12" dur="500"/>
                                        <p:tgtEl>
                                          <p:spTgt spid="3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3"/>
                                        </p:tgtEl>
                                        <p:attrNameLst>
                                          <p:attrName>style.visibility</p:attrName>
                                        </p:attrNameLst>
                                      </p:cBhvr>
                                      <p:to>
                                        <p:strVal val="visible"/>
                                      </p:to>
                                    </p:set>
                                    <p:animEffect transition="in" filter="wipe(down)">
                                      <p:cBhvr>
                                        <p:cTn id="17" dur="500"/>
                                        <p:tgtEl>
                                          <p:spTgt spid="33"/>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slide(fromBottom)">
                                      <p:cBhvr>
                                        <p:cTn id="22" dur="500"/>
                                        <p:tgtEl>
                                          <p:spTgt spid="4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wipe(down)">
                                      <p:cBhvr>
                                        <p:cTn id="27" dur="500"/>
                                        <p:tgtEl>
                                          <p:spTgt spid="45"/>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40"/>
                                        </p:tgtEl>
                                        <p:attrNameLst>
                                          <p:attrName>style.visibility</p:attrName>
                                        </p:attrNameLst>
                                      </p:cBhvr>
                                      <p:to>
                                        <p:strVal val="visible"/>
                                      </p:to>
                                    </p:set>
                                    <p:animEffect transition="in" filter="wipe(down)">
                                      <p:cBhvr>
                                        <p:cTn id="30"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5" grpId="0"/>
    </p:bldLst>
  </p:timing>
</p:sld>
</file>

<file path=ppt/theme/theme1.xml><?xml version="1.0" encoding="utf-8"?>
<a:theme xmlns:a="http://schemas.openxmlformats.org/drawingml/2006/main" name="Colored (Recommend)">
  <a:themeElements>
    <a:clrScheme name="Custom 39">
      <a:dk1>
        <a:sysClr val="windowText" lastClr="000000"/>
      </a:dk1>
      <a:lt1>
        <a:sysClr val="window" lastClr="FFFFFF"/>
      </a:lt1>
      <a:dk2>
        <a:srgbClr val="2A445D"/>
      </a:dk2>
      <a:lt2>
        <a:srgbClr val="A1B1BC"/>
      </a:lt2>
      <a:accent1>
        <a:srgbClr val="2580B7"/>
      </a:accent1>
      <a:accent2>
        <a:srgbClr val="179E86"/>
      </a:accent2>
      <a:accent3>
        <a:srgbClr val="9EBE5B"/>
      </a:accent3>
      <a:accent4>
        <a:srgbClr val="F59B11"/>
      </a:accent4>
      <a:accent5>
        <a:srgbClr val="C03B26"/>
      </a:accent5>
      <a:accent6>
        <a:srgbClr val="7030A0"/>
      </a:accent6>
      <a:hlink>
        <a:srgbClr val="0563C1"/>
      </a:hlink>
      <a:folHlink>
        <a:srgbClr val="954F72"/>
      </a:folHlink>
    </a:clrScheme>
    <a:fontScheme name="Custom 2">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36000" tIns="46800" rIns="36000" bIns="46800" rtlCol="0">
        <a:spAutoFit/>
      </a:bodyPr>
      <a:lstStyle>
        <a:defPPr>
          <a:lnSpc>
            <a:spcPct val="125000"/>
          </a:lnSpc>
          <a:defRPr sz="1200">
            <a:solidFill>
              <a:schemeClr val="bg2">
                <a:lumMod val="75000"/>
              </a:schemeClr>
            </a:solidFill>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03. Business Plan 2016 Colour 1</Template>
  <TotalTime>0</TotalTime>
  <Words>3689</Words>
  <Application>WPS 演示</Application>
  <PresentationFormat>自定义</PresentationFormat>
  <Paragraphs>618</Paragraphs>
  <Slides>29</Slides>
  <Notes>2</Notes>
  <HiddenSlides>0</HiddenSlides>
  <MMClips>0</MMClips>
  <ScaleCrop>false</ScaleCrop>
  <HeadingPairs>
    <vt:vector size="8" baseType="variant">
      <vt:variant>
        <vt:lpstr>已用的字体</vt:lpstr>
      </vt:variant>
      <vt:variant>
        <vt:i4>30</vt:i4>
      </vt:variant>
      <vt:variant>
        <vt:lpstr>主题</vt:lpstr>
      </vt:variant>
      <vt:variant>
        <vt:i4>1</vt:i4>
      </vt:variant>
      <vt:variant>
        <vt:lpstr>嵌入 OLE 服务器</vt:lpstr>
      </vt:variant>
      <vt:variant>
        <vt:i4>2</vt:i4>
      </vt:variant>
      <vt:variant>
        <vt:lpstr>幻灯片标题</vt:lpstr>
      </vt:variant>
      <vt:variant>
        <vt:i4>29</vt:i4>
      </vt:variant>
    </vt:vector>
  </HeadingPairs>
  <TitlesOfParts>
    <vt:vector size="62" baseType="lpstr">
      <vt:lpstr>Arial</vt:lpstr>
      <vt:lpstr>宋体</vt:lpstr>
      <vt:lpstr>Wingdings</vt:lpstr>
      <vt:lpstr>Lato</vt:lpstr>
      <vt:lpstr>华文隶书</vt:lpstr>
      <vt:lpstr>Times New Roman</vt:lpstr>
      <vt:lpstr>黑体</vt:lpstr>
      <vt:lpstr>方正尚酷简体</vt:lpstr>
      <vt:lpstr>Segoe Print</vt:lpstr>
      <vt:lpstr>微软雅黑</vt:lpstr>
      <vt:lpstr>华文仿宋</vt:lpstr>
      <vt:lpstr>华文行楷</vt:lpstr>
      <vt:lpstr>方正书宋简体</vt:lpstr>
      <vt:lpstr>时尚中黑简体</vt:lpstr>
      <vt:lpstr>华文楷体</vt:lpstr>
      <vt:lpstr>Calibri</vt:lpstr>
      <vt:lpstr>Gill Sans</vt:lpstr>
      <vt:lpstr>方正书宋简体</vt:lpstr>
      <vt:lpstr>方正书宋简体</vt:lpstr>
      <vt:lpstr>Arial Unicode MS</vt:lpstr>
      <vt:lpstr>Cambria Math</vt:lpstr>
      <vt:lpstr>仿宋</vt:lpstr>
      <vt:lpstr>楷体_GB2312</vt:lpstr>
      <vt:lpstr>新宋体</vt:lpstr>
      <vt:lpstr>UWKRGD+SimSun</vt:lpstr>
      <vt:lpstr>SJDJLM+SimSun</vt:lpstr>
      <vt:lpstr>DejaVu Sans</vt:lpstr>
      <vt:lpstr>Lato</vt:lpstr>
      <vt:lpstr>Calibri</vt:lpstr>
      <vt:lpstr>Gill Sans MT</vt:lpstr>
      <vt:lpstr>Colored (Recommend)</vt:lpstr>
      <vt:lpstr>Equation.3</vt:lpstr>
      <vt:lpstr>Equation.3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方法二：资金习性预测法</vt:lpstr>
      <vt:lpstr>1.高低点法</vt:lpstr>
      <vt:lpstr>1.高低点法</vt:lpstr>
      <vt:lpstr>1.高低点法</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03</dc:title>
  <dc:creator>graphic design268</dc:creator>
  <cp:lastModifiedBy>乐天</cp:lastModifiedBy>
  <cp:revision>1689</cp:revision>
  <dcterms:created xsi:type="dcterms:W3CDTF">2016-05-25T07:00:00Z</dcterms:created>
  <dcterms:modified xsi:type="dcterms:W3CDTF">2025-08-28T08:22:41Z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DFA33A68068D42CA831AB361E96929A6_12</vt:lpwstr>
  </property>
</Properties>
</file>