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523" r:id="rId3"/>
    <p:sldId id="409" r:id="rId5"/>
    <p:sldId id="480" r:id="rId6"/>
    <p:sldId id="473" r:id="rId7"/>
    <p:sldId id="519" r:id="rId8"/>
    <p:sldId id="497" r:id="rId9"/>
    <p:sldId id="498" r:id="rId10"/>
    <p:sldId id="518" r:id="rId11"/>
    <p:sldId id="487" r:id="rId12"/>
    <p:sldId id="454" r:id="rId13"/>
    <p:sldId id="455" r:id="rId14"/>
    <p:sldId id="496" r:id="rId15"/>
    <p:sldId id="486" r:id="rId16"/>
    <p:sldId id="470" r:id="rId17"/>
    <p:sldId id="489" r:id="rId18"/>
    <p:sldId id="462" r:id="rId19"/>
    <p:sldId id="521" r:id="rId20"/>
    <p:sldId id="522" r:id="rId21"/>
    <p:sldId id="504" r:id="rId22"/>
    <p:sldId id="507" r:id="rId23"/>
    <p:sldId id="508" r:id="rId24"/>
    <p:sldId id="515" r:id="rId25"/>
    <p:sldId id="516" r:id="rId26"/>
    <p:sldId id="517" r:id="rId27"/>
  </p:sldIdLst>
  <p:sldSz cx="12192000" cy="6858000"/>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7355" userDrawn="1">
          <p15:clr>
            <a:srgbClr val="A4A3A4"/>
          </p15:clr>
        </p15:guide>
        <p15:guide id="3" pos="347"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星煜" initials="周星煜"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76AA"/>
    <a:srgbClr val="C6D99F"/>
    <a:srgbClr val="A4F2E3"/>
    <a:srgbClr val="00863D"/>
    <a:srgbClr val="33CCCC"/>
    <a:srgbClr val="FFFF66"/>
    <a:srgbClr val="3DE3C7"/>
    <a:srgbClr val="774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6475" autoAdjust="0"/>
  </p:normalViewPr>
  <p:slideViewPr>
    <p:cSldViewPr snapToGrid="0" showGuides="1">
      <p:cViewPr varScale="1">
        <p:scale>
          <a:sx n="84" d="100"/>
          <a:sy n="84" d="100"/>
        </p:scale>
        <p:origin x="-350" y="-67"/>
      </p:cViewPr>
      <p:guideLst>
        <p:guide orient="horz" pos="2160"/>
        <p:guide pos="7355"/>
        <p:guide pos="34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290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03T17:41:52.427" idx="1">
    <p:pos x="3195" y="3343"/>
    <p:text>衡量标准</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1589F31-4379-4F44-B061-5EBC9FAB4684}"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A3628D9-F481-4360-93AE-AF9A4D809D0B}"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874ACF4-4BC7-42C2-94DA-B228DE27D7D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1B2CAEE-9A04-4BFB-8B4C-5E4963ADEA97}"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None/>
            </a:pPr>
            <a:fld id="{EC6CA074-9774-4BCA-9A11-3F3B63E5230D}"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0723"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8EAEF2F-0894-4AF4-AAEC-EDEE7926DFBB}" type="slidenum">
              <a:rPr lang="zh-CN" altLang="en-US" sz="1200">
                <a:latin typeface="+mn-lt"/>
                <a:ea typeface="+mn-ea"/>
              </a:rPr>
            </a:fld>
            <a:endParaRPr lang="en-US" altLang="zh-CN" sz="1200" dirty="0">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8EAEF2F-0894-4AF4-AAEC-EDEE7926DFBB}" type="slidenum">
              <a:rPr lang="zh-CN" altLang="en-US" sz="1200">
                <a:latin typeface="+mn-lt"/>
                <a:ea typeface="+mn-ea"/>
              </a:rPr>
            </a:fld>
            <a:endParaRPr lang="en-US" altLang="zh-CN" sz="1200" dirty="0">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511E1CF2-3B38-40AE-95D6-A1716767B1FE}" type="slidenum">
              <a:rPr lang="en-GB" sz="1200">
                <a:latin typeface="+mn-lt"/>
                <a:ea typeface="+mn-ea"/>
              </a:rPr>
            </a:fld>
            <a:endParaRPr lang="en-GB" sz="120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2EDEB0E7-C5F8-4A0A-BFA3-BF733FE8E05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0723"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8EAEF2F-0894-4AF4-AAEC-EDEE7926DFBB}" type="slidenum">
              <a:rPr lang="zh-CN" altLang="en-US" sz="1200">
                <a:latin typeface="+mn-lt"/>
                <a:ea typeface="+mn-ea"/>
              </a:rPr>
            </a:fld>
            <a:endParaRPr lang="en-US" altLang="zh-CN" sz="1200" dirty="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8EAEF2F-0894-4AF4-AAEC-EDEE7926DFBB}" type="slidenum">
              <a:rPr lang="zh-CN" altLang="en-US" sz="1200">
                <a:latin typeface="+mn-lt"/>
                <a:ea typeface="+mn-ea"/>
              </a:rPr>
            </a:fld>
            <a:endParaRPr lang="en-US" altLang="zh-CN" sz="1200" dirty="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685800" y="1143000"/>
            <a:ext cx="5486400" cy="3086100"/>
          </a:xfrm>
        </p:spPr>
      </p:sp>
      <p:sp>
        <p:nvSpPr>
          <p:cNvPr id="46083" name="备注占位符 2"/>
          <p:cNvSpPr>
            <a:spLocks noGrp="1"/>
          </p:cNvSpPr>
          <p:nvPr>
            <p:ph type="body" idx="1"/>
          </p:nvPr>
        </p:nvSpPr>
        <p:spPr>
          <a:xfrm>
            <a:off x="685800" y="4400550"/>
            <a:ext cx="5486400" cy="3600450"/>
          </a:xfrm>
          <a:noFill/>
        </p:spPr>
        <p:txBody>
          <a:bodyPr/>
          <a:lstStyle/>
          <a:p>
            <a:pPr eaLnBrk="1" hangingPunct="1"/>
            <a:endParaRPr lang="zh-CN" altLang="en-US">
              <a:ea typeface="宋体" panose="02010600030101010101" pitchFamily="2" charset="-122"/>
            </a:endParaRPr>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buFontTx/>
              <a:buNone/>
              <a:defRPr/>
            </a:pPr>
            <a:fld id="{23570539-6486-4719-AA2F-ECD725740F41}" type="slidenum">
              <a:rPr lang="zh-CN" altLang="en-US" sz="1200" b="0">
                <a:solidFill>
                  <a:schemeClr val="tx1"/>
                </a:solidFill>
                <a:latin typeface="+mn-lt"/>
                <a:ea typeface="+mn-ea"/>
              </a:rPr>
            </a:fld>
            <a:endParaRPr lang="zh-CN" altLang="en-US" sz="1200" b="0">
              <a:solidFill>
                <a:schemeClr val="tx1"/>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BA4CCCE9-A7F4-4C52-98BA-098EC48F287B}" type="slidenum">
              <a:rPr lang="en-GB" sz="1200">
                <a:latin typeface="+mn-lt"/>
                <a:ea typeface="+mn-ea"/>
              </a:rPr>
            </a:fld>
            <a:endParaRPr lang="en-GB" sz="1200" dirty="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511E1CF2-3B38-40AE-95D6-A1716767B1FE}" type="slidenum">
              <a:rPr lang="en-GB" sz="1200">
                <a:latin typeface="+mn-lt"/>
                <a:ea typeface="+mn-ea"/>
              </a:rPr>
            </a:fld>
            <a:endParaRPr lang="en-GB"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511E1CF2-3B38-40AE-95D6-A1716767B1FE}" type="slidenum">
              <a:rPr lang="en-GB" sz="1200">
                <a:latin typeface="+mn-lt"/>
                <a:ea typeface="+mn-ea"/>
              </a:rPr>
            </a:fld>
            <a:endParaRPr lang="en-GB"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511E1CF2-3B38-40AE-95D6-A1716767B1FE}" type="slidenum">
              <a:rPr lang="en-GB" sz="1200">
                <a:latin typeface="+mn-lt"/>
                <a:ea typeface="+mn-ea"/>
              </a:rPr>
            </a:fld>
            <a:endParaRPr lang="en-GB"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2EDEB0E7-C5F8-4A0A-BFA3-BF733FE8E05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9" name="图片占位符 8"/>
          <p:cNvSpPr>
            <a:spLocks noGrp="1"/>
          </p:cNvSpPr>
          <p:nvPr>
            <p:ph type="pic" sz="quarter" idx="13"/>
          </p:nvPr>
        </p:nvSpPr>
        <p:spPr>
          <a:xfrm>
            <a:off x="-1" y="1601971"/>
            <a:ext cx="2717822" cy="3919872"/>
          </a:xfrm>
          <a:custGeom>
            <a:avLst/>
            <a:gdLst>
              <a:gd name="connsiteX0" fmla="*/ 0 w 2717822"/>
              <a:gd name="connsiteY0" fmla="*/ 0 h 3919872"/>
              <a:gd name="connsiteX1" fmla="*/ 2717822 w 2717822"/>
              <a:gd name="connsiteY1" fmla="*/ 2332076 h 3919872"/>
              <a:gd name="connsiteX2" fmla="*/ 0 w 2717822"/>
              <a:gd name="connsiteY2" fmla="*/ 3919872 h 3919872"/>
            </a:gdLst>
            <a:ahLst/>
            <a:cxnLst>
              <a:cxn ang="0">
                <a:pos x="connsiteX0" y="connsiteY0"/>
              </a:cxn>
              <a:cxn ang="0">
                <a:pos x="connsiteX1" y="connsiteY1"/>
              </a:cxn>
              <a:cxn ang="0">
                <a:pos x="connsiteX2" y="connsiteY2"/>
              </a:cxn>
            </a:cxnLst>
            <a:rect l="l" t="t" r="r" b="b"/>
            <a:pathLst>
              <a:path w="2717822" h="3919872">
                <a:moveTo>
                  <a:pt x="0" y="0"/>
                </a:moveTo>
                <a:lnTo>
                  <a:pt x="2717822" y="2332076"/>
                </a:lnTo>
                <a:lnTo>
                  <a:pt x="0" y="3919872"/>
                </a:lnTo>
                <a:close/>
              </a:path>
            </a:pathLst>
          </a:custGeom>
        </p:spPr>
        <p:txBody>
          <a:bodyPr rtlCol="0">
            <a:noAutofit/>
          </a:bodyPr>
          <a:lstStyle/>
          <a:p>
            <a:pPr lvl="0"/>
            <a:endParaRPr lang="zh-CN" altLang="en-US" noProof="0"/>
          </a:p>
        </p:txBody>
      </p:sp>
      <p:sp>
        <p:nvSpPr>
          <p:cNvPr id="11" name="图片占位符 10"/>
          <p:cNvSpPr>
            <a:spLocks noGrp="1"/>
          </p:cNvSpPr>
          <p:nvPr>
            <p:ph type="pic" sz="quarter" idx="14"/>
          </p:nvPr>
        </p:nvSpPr>
        <p:spPr>
          <a:xfrm>
            <a:off x="0" y="0"/>
            <a:ext cx="12192000" cy="6858000"/>
          </a:xfrm>
        </p:spPr>
        <p:txBody>
          <a:bodyPr rtlCol="0">
            <a:normAutofit/>
          </a:bodyPr>
          <a:lstStyle/>
          <a:p>
            <a:pPr lvl="0"/>
            <a:endParaRPr lang="zh-CN" altLang="en-US" noProof="0"/>
          </a:p>
        </p:txBody>
      </p:sp>
      <p:sp>
        <p:nvSpPr>
          <p:cNvPr id="5" name="Date Placeholder 3"/>
          <p:cNvSpPr>
            <a:spLocks noGrp="1"/>
          </p:cNvSpPr>
          <p:nvPr>
            <p:ph type="dt" sz="half" idx="15"/>
          </p:nvPr>
        </p:nvSpPr>
        <p:spPr/>
        <p:txBody>
          <a:bodyPr/>
          <a:lstStyle>
            <a:lvl1pPr>
              <a:defRPr/>
            </a:lvl1pPr>
          </a:lstStyle>
          <a:p>
            <a:pPr>
              <a:defRPr/>
            </a:pPr>
            <a:fld id="{8BE03CCE-F3BF-439D-8A37-809F7BACB2D5}" type="datetime1">
              <a:rPr lang="en-US"/>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D6D5B432-3E45-4E06-9886-D9B595541F7F}" type="slidenum">
              <a:rPr lang="en-US"/>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3008FE9C-8569-45AD-8096-A9FD8E99E105}"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03CA8D-7731-4769-A031-AF440953891A}" type="slidenum">
              <a:rPr lang="en-US"/>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C5840502-5AE5-4364-9D09-AE1D84DF9D75}"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F9099-F00C-4668-8FD6-1F46C0814B72}" type="slidenum">
              <a:rPr lang="en-US"/>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C89C1AFF-D1DA-4B37-A960-7B3D4CEFCB9B}"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B5B9A8-2E9B-49E9-810B-E4B1786F55F8}" type="slidenum">
              <a:rPr lang="en-US"/>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636146" y="2030522"/>
            <a:ext cx="2454963" cy="3387184"/>
          </a:xfrm>
        </p:spPr>
        <p:txBody>
          <a:bodyPr rtlCol="0">
            <a:normAutofit/>
          </a:bodyPr>
          <a:lstStyle/>
          <a:p>
            <a:pPr lvl="0"/>
            <a:endParaRPr lang="en-US" noProof="0"/>
          </a:p>
        </p:txBody>
      </p:sp>
      <p:sp>
        <p:nvSpPr>
          <p:cNvPr id="11" name="Picture Placeholder 6"/>
          <p:cNvSpPr>
            <a:spLocks noGrp="1"/>
          </p:cNvSpPr>
          <p:nvPr>
            <p:ph type="pic" sz="quarter" idx="16"/>
          </p:nvPr>
        </p:nvSpPr>
        <p:spPr>
          <a:xfrm>
            <a:off x="3464012" y="2030522"/>
            <a:ext cx="2454963" cy="3387184"/>
          </a:xfrm>
        </p:spPr>
        <p:txBody>
          <a:bodyPr rtlCol="0">
            <a:normAutofit/>
          </a:bodyPr>
          <a:lstStyle/>
          <a:p>
            <a:pPr lvl="0"/>
            <a:endParaRPr lang="en-US" noProof="0"/>
          </a:p>
        </p:txBody>
      </p:sp>
      <p:sp>
        <p:nvSpPr>
          <p:cNvPr id="13" name="Picture Placeholder 6"/>
          <p:cNvSpPr>
            <a:spLocks noGrp="1"/>
          </p:cNvSpPr>
          <p:nvPr>
            <p:ph type="pic" sz="quarter" idx="17"/>
          </p:nvPr>
        </p:nvSpPr>
        <p:spPr>
          <a:xfrm>
            <a:off x="6291880" y="2030522"/>
            <a:ext cx="2454963" cy="3387184"/>
          </a:xfrm>
        </p:spPr>
        <p:txBody>
          <a:bodyPr rtlCol="0">
            <a:normAutofit/>
          </a:bodyPr>
          <a:lstStyle/>
          <a:p>
            <a:pPr lvl="0"/>
            <a:endParaRPr lang="en-US" noProof="0"/>
          </a:p>
        </p:txBody>
      </p:sp>
      <p:sp>
        <p:nvSpPr>
          <p:cNvPr id="14" name="Picture Placeholder 6"/>
          <p:cNvSpPr>
            <a:spLocks noGrp="1"/>
          </p:cNvSpPr>
          <p:nvPr>
            <p:ph type="pic" sz="quarter" idx="18"/>
          </p:nvPr>
        </p:nvSpPr>
        <p:spPr>
          <a:xfrm>
            <a:off x="9116747" y="2030522"/>
            <a:ext cx="2454963" cy="3387184"/>
          </a:xfrm>
        </p:spPr>
        <p:txBody>
          <a:bodyPr rtlCol="0">
            <a:normAutofit/>
          </a:bodyPr>
          <a:lstStyle/>
          <a:p>
            <a:pPr lvl="0"/>
            <a:endParaRPr lang="en-US" noProof="0"/>
          </a:p>
        </p:txBody>
      </p:sp>
      <p:sp>
        <p:nvSpPr>
          <p:cNvPr id="2" name="Title 1"/>
          <p:cNvSpPr>
            <a:spLocks noGrp="1"/>
          </p:cNvSpPr>
          <p:nvPr>
            <p:ph type="title"/>
          </p:nvPr>
        </p:nvSpPr>
        <p:spPr/>
        <p:txBody>
          <a:bodyPr/>
          <a:lstStyle>
            <a:lvl1pPr>
              <a:defRPr sz="4000" b="0"/>
            </a:lvl1pPr>
          </a:lstStyle>
          <a:p>
            <a:r>
              <a:rPr lang="zh-CN" altLang="en-US"/>
              <a:t>单击此处编辑母版标题样式</a:t>
            </a:r>
            <a:endParaRPr lang="en-US"/>
          </a:p>
        </p:txBody>
      </p:sp>
      <p:sp>
        <p:nvSpPr>
          <p:cNvPr id="7" name="Date Placeholder 2"/>
          <p:cNvSpPr>
            <a:spLocks noGrp="1"/>
          </p:cNvSpPr>
          <p:nvPr>
            <p:ph type="dt" sz="half" idx="19"/>
          </p:nvPr>
        </p:nvSpPr>
        <p:spPr/>
        <p:txBody>
          <a:bodyPr/>
          <a:lstStyle>
            <a:lvl1pPr>
              <a:defRPr/>
            </a:lvl1pPr>
          </a:lstStyle>
          <a:p>
            <a:pPr>
              <a:defRPr/>
            </a:pPr>
            <a:fld id="{8C8029C4-7F55-468E-9692-E9D1D95765A5}" type="datetime1">
              <a:rPr lang="en-US"/>
            </a:fld>
            <a:endParaRPr lang="en-US"/>
          </a:p>
        </p:txBody>
      </p:sp>
      <p:sp>
        <p:nvSpPr>
          <p:cNvPr id="8" name="Footer Placeholder 3"/>
          <p:cNvSpPr>
            <a:spLocks noGrp="1"/>
          </p:cNvSpPr>
          <p:nvPr>
            <p:ph type="ftr" sz="quarter" idx="20"/>
          </p:nvPr>
        </p:nvSpPr>
        <p:spPr/>
        <p:txBody>
          <a:bodyPr/>
          <a:lstStyle>
            <a:lvl1pPr>
              <a:defRPr>
                <a:solidFill>
                  <a:schemeClr val="bg2">
                    <a:lumMod val="75000"/>
                  </a:schemeClr>
                </a:solidFill>
              </a:defRPr>
            </a:lvl1pPr>
          </a:lstStyle>
          <a:p>
            <a:pPr>
              <a:defRPr/>
            </a:pPr>
            <a:endParaRPr lang="en-US"/>
          </a:p>
        </p:txBody>
      </p:sp>
      <p:sp>
        <p:nvSpPr>
          <p:cNvPr id="9" name="Slide Number Placeholder 4"/>
          <p:cNvSpPr>
            <a:spLocks noGrp="1"/>
          </p:cNvSpPr>
          <p:nvPr>
            <p:ph type="sldNum" sz="quarter" idx="21"/>
          </p:nvPr>
        </p:nvSpPr>
        <p:spPr>
          <a:xfrm>
            <a:off x="11323638" y="6229350"/>
            <a:ext cx="495300" cy="365125"/>
          </a:xfrm>
        </p:spPr>
        <p:txBody>
          <a:bodyPr/>
          <a:lstStyle>
            <a:lvl1pPr algn="ctr">
              <a:defRPr/>
            </a:lvl1pPr>
          </a:lstStyle>
          <a:p>
            <a:pPr>
              <a:defRPr/>
            </a:pPr>
            <a:fld id="{EC8A291A-8349-45ED-9641-65CD7BF86ABF}" type="slidenum">
              <a:rPr lang="en-US"/>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373924" y="260350"/>
            <a:ext cx="9206523" cy="6477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2286000" y="1125538"/>
            <a:ext cx="4513385" cy="48958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986954" y="1125538"/>
            <a:ext cx="4515339" cy="48958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ja-JP" altLang="en-US" dirty="0"/>
            </a:fld>
            <a:endParaRPr lang="ja-JP" alt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C16487-DBBE-49A9-BDCE-4E418683C7AF}"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448A53-B695-47BA-8D94-608BBE0B27C8}" type="slidenum">
              <a:rPr lang="en-US"/>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2589ED9C-AFCD-4B40-8DF0-27B5A13D3227}"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E9C29-6F9C-46BD-98C4-3D9B176D9189}" type="slidenum">
              <a:rPr lang="en-US"/>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AC17F465-ED30-4935-943E-7B073058E449}"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91386-B387-4951-A47F-83E4EB599467}" type="slidenum">
              <a:rPr lang="en-US"/>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9C4E38AF-2F99-464B-BE80-2199B4F41A02}"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06799E-902A-4CEE-923D-52513E630E0F}" type="slidenum">
              <a:rPr lang="en-US"/>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EB938AE5-E2D1-40A6-B6A9-8C6C114CC535}" type="datetime1">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862C6D-B1F2-47DD-845E-74486A7C4888}" type="slidenum">
              <a:rPr lang="en-US"/>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a:defRPr/>
            </a:lvl1pPr>
          </a:lstStyle>
          <a:p>
            <a:pPr>
              <a:defRPr/>
            </a:pPr>
            <a:fld id="{AD2CC5A6-DC03-40F8-B61D-5CB15BD89477}" type="datetime1">
              <a:rPr lang="en-US"/>
            </a:fld>
            <a:endParaRPr lang="en-US"/>
          </a:p>
        </p:txBody>
      </p:sp>
      <p:sp>
        <p:nvSpPr>
          <p:cNvPr id="4" name="Footer Placeholder 3"/>
          <p:cNvSpPr>
            <a:spLocks noGrp="1"/>
          </p:cNvSpPr>
          <p:nvPr>
            <p:ph type="ftr" sz="quarter" idx="11"/>
          </p:nvPr>
        </p:nvSpPr>
        <p:spPr/>
        <p:txBody>
          <a:bodyPr/>
          <a:lstStyle>
            <a:lvl1pPr>
              <a:defRPr>
                <a:solidFill>
                  <a:schemeClr val="bg2">
                    <a:lumMod val="75000"/>
                  </a:schemeClr>
                </a:solidFill>
              </a:defRPr>
            </a:lvl1pPr>
          </a:lstStyle>
          <a:p>
            <a:pPr>
              <a:defRPr/>
            </a:pPr>
            <a:endParaRPr lang="en-US"/>
          </a:p>
        </p:txBody>
      </p:sp>
      <p:sp>
        <p:nvSpPr>
          <p:cNvPr id="5" name="Slide Number Placeholder 4"/>
          <p:cNvSpPr>
            <a:spLocks noGrp="1"/>
          </p:cNvSpPr>
          <p:nvPr>
            <p:ph type="sldNum" sz="quarter" idx="12"/>
          </p:nvPr>
        </p:nvSpPr>
        <p:spPr>
          <a:xfrm>
            <a:off x="11323638" y="6229350"/>
            <a:ext cx="495300" cy="365125"/>
          </a:xfrm>
        </p:spPr>
        <p:txBody>
          <a:bodyPr/>
          <a:lstStyle>
            <a:lvl1pPr algn="ctr">
              <a:defRPr/>
            </a:lvl1pPr>
          </a:lstStyle>
          <a:p>
            <a:pPr>
              <a:defRPr/>
            </a:pPr>
            <a:fld id="{F70018AF-140E-4D8C-A8C9-518925B057EC}" type="slidenum">
              <a:rPr lang="en-US"/>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15D129-6A64-485D-B0C0-8ED8EAC60D7B}" type="datetime1">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7FED9B-C9E9-403F-8F93-A7FE9AD5BC90}" type="slidenum">
              <a:rPr lang="en-US"/>
            </a:fld>
            <a:endParaRPr lang="en-US"/>
          </a:p>
        </p:txBody>
      </p:sp>
    </p:spTree>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4BBD4DC1-43E0-4A3C-8351-DCBCEFE47632}"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5173F9-CBC5-4814-829A-2E898BC5B29D}" type="slidenum">
              <a:rPr lang="en-US"/>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438150"/>
            <a:ext cx="10515600" cy="715963"/>
          </a:xfrm>
          <a:prstGeom prst="rect">
            <a:avLst/>
          </a:prstGeom>
          <a:noFill/>
          <a:ln w="9525">
            <a:noFill/>
            <a:miter lim="800000"/>
          </a:ln>
        </p:spPr>
        <p:txBody>
          <a:bodyPr vert="horz" wrap="square" lIns="36000" tIns="45720" rIns="36000" bIns="45720" numCol="1" anchor="ctr" anchorCtr="0" compatLnSpc="1"/>
          <a:lstStyle/>
          <a:p>
            <a:pPr lvl="0"/>
            <a:r>
              <a:rPr lang="en-US" altLang="zh-CN"/>
              <a:t>Click to edit Master title style</a:t>
            </a:r>
            <a:endParaRPr lang="en-US" altLang="zh-CN"/>
          </a:p>
        </p:txBody>
      </p:sp>
      <p:sp>
        <p:nvSpPr>
          <p:cNvPr id="1027" name="Text Placeholder 2"/>
          <p:cNvSpPr>
            <a:spLocks noGrp="1"/>
          </p:cNvSpPr>
          <p:nvPr>
            <p:ph type="body" idx="1"/>
          </p:nvPr>
        </p:nvSpPr>
        <p:spPr bwMode="auto">
          <a:xfrm>
            <a:off x="838200" y="1295400"/>
            <a:ext cx="10515600" cy="4881563"/>
          </a:xfrm>
          <a:prstGeom prst="rect">
            <a:avLst/>
          </a:prstGeom>
          <a:noFill/>
          <a:ln w="9525">
            <a:noFill/>
            <a:miter lim="800000"/>
          </a:ln>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5410200" y="624840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34A3C0C-A9B1-47E4-9324-A49A4385DD56}" type="datetime1">
              <a:rPr lang="en-US"/>
            </a:fld>
            <a:endParaRPr lang="en-US"/>
          </a:p>
        </p:txBody>
      </p:sp>
      <p:sp>
        <p:nvSpPr>
          <p:cNvPr id="5" name="Footer Placeholder 4"/>
          <p:cNvSpPr>
            <a:spLocks noGrp="1"/>
          </p:cNvSpPr>
          <p:nvPr>
            <p:ph type="ftr" sz="quarter" idx="3"/>
          </p:nvPr>
        </p:nvSpPr>
        <p:spPr>
          <a:xfrm>
            <a:off x="838200" y="6248400"/>
            <a:ext cx="4114800" cy="365125"/>
          </a:xfrm>
          <a:prstGeom prst="rect">
            <a:avLst/>
          </a:prstGeom>
        </p:spPr>
        <p:txBody>
          <a:bodyPr vert="horz" lIns="0" tIns="45720" rIns="91440" bIns="45720"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endParaRPr lang="en-US"/>
          </a:p>
        </p:txBody>
      </p:sp>
      <p:sp>
        <p:nvSpPr>
          <p:cNvPr id="8" name="Rectangle 7"/>
          <p:cNvSpPr/>
          <p:nvPr/>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11310938" y="6224588"/>
            <a:ext cx="520700" cy="365125"/>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j-lt"/>
                <a:ea typeface="+mn-ea"/>
              </a:defRPr>
            </a:lvl1pPr>
          </a:lstStyle>
          <a:p>
            <a:pPr>
              <a:defRPr/>
            </a:pPr>
            <a:fld id="{DB18113B-420A-4C1E-A612-E369CBC4DB20}" type="slidenum">
              <a:rPr lang="en-US"/>
            </a:fld>
            <a:endParaRPr lang="en-US"/>
          </a:p>
        </p:txBody>
      </p:sp>
      <p:sp>
        <p:nvSpPr>
          <p:cNvPr id="9" name="Rectangle 8"/>
          <p:cNvSpPr/>
          <p:nvPr userDrawn="1"/>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rtl="0" eaLnBrk="0" fontAlgn="base" hangingPunct="0">
        <a:lnSpc>
          <a:spcPct val="90000"/>
        </a:lnSpc>
        <a:spcBef>
          <a:spcPct val="0"/>
        </a:spcBef>
        <a:spcAft>
          <a:spcPct val="0"/>
        </a:spcAft>
        <a:defRPr sz="4000" b="1" kern="1200">
          <a:solidFill>
            <a:srgbClr val="495A66"/>
          </a:solidFill>
          <a:latin typeface="+mj-lt"/>
          <a:ea typeface="+mj-ea"/>
          <a:cs typeface="+mj-cs"/>
        </a:defRPr>
      </a:lvl1pPr>
      <a:lvl2pPr algn="l" rtl="0" eaLnBrk="0" fontAlgn="base" hangingPunct="0">
        <a:lnSpc>
          <a:spcPct val="90000"/>
        </a:lnSpc>
        <a:spcBef>
          <a:spcPct val="0"/>
        </a:spcBef>
        <a:spcAft>
          <a:spcPct val="0"/>
        </a:spcAft>
        <a:defRPr sz="4000" b="1">
          <a:solidFill>
            <a:srgbClr val="495A66"/>
          </a:solidFill>
          <a:latin typeface="Lato" panose="020F0502020204030203"/>
        </a:defRPr>
      </a:lvl2pPr>
      <a:lvl3pPr algn="l" rtl="0" eaLnBrk="0" fontAlgn="base" hangingPunct="0">
        <a:lnSpc>
          <a:spcPct val="90000"/>
        </a:lnSpc>
        <a:spcBef>
          <a:spcPct val="0"/>
        </a:spcBef>
        <a:spcAft>
          <a:spcPct val="0"/>
        </a:spcAft>
        <a:defRPr sz="4000" b="1">
          <a:solidFill>
            <a:srgbClr val="495A66"/>
          </a:solidFill>
          <a:latin typeface="Lato" panose="020F0502020204030203"/>
        </a:defRPr>
      </a:lvl3pPr>
      <a:lvl4pPr algn="l" rtl="0" eaLnBrk="0" fontAlgn="base" hangingPunct="0">
        <a:lnSpc>
          <a:spcPct val="90000"/>
        </a:lnSpc>
        <a:spcBef>
          <a:spcPct val="0"/>
        </a:spcBef>
        <a:spcAft>
          <a:spcPct val="0"/>
        </a:spcAft>
        <a:defRPr sz="4000" b="1">
          <a:solidFill>
            <a:srgbClr val="495A66"/>
          </a:solidFill>
          <a:latin typeface="Lato" panose="020F0502020204030203"/>
        </a:defRPr>
      </a:lvl4pPr>
      <a:lvl5pPr algn="l" rtl="0" eaLnBrk="0" fontAlgn="base" hangingPunct="0">
        <a:lnSpc>
          <a:spcPct val="90000"/>
        </a:lnSpc>
        <a:spcBef>
          <a:spcPct val="0"/>
        </a:spcBef>
        <a:spcAft>
          <a:spcPct val="0"/>
        </a:spcAft>
        <a:defRPr sz="4000" b="1">
          <a:solidFill>
            <a:srgbClr val="495A66"/>
          </a:solidFill>
          <a:latin typeface="Lato" panose="020F0502020204030203"/>
        </a:defRPr>
      </a:lvl5pPr>
      <a:lvl6pPr marL="457200" algn="l" rtl="0" fontAlgn="base">
        <a:lnSpc>
          <a:spcPct val="90000"/>
        </a:lnSpc>
        <a:spcBef>
          <a:spcPct val="0"/>
        </a:spcBef>
        <a:spcAft>
          <a:spcPct val="0"/>
        </a:spcAft>
        <a:defRPr sz="4000" b="1">
          <a:solidFill>
            <a:srgbClr val="495A66"/>
          </a:solidFill>
          <a:latin typeface="Lato" panose="020F0502020204030203"/>
        </a:defRPr>
      </a:lvl6pPr>
      <a:lvl7pPr marL="914400" algn="l" rtl="0" fontAlgn="base">
        <a:lnSpc>
          <a:spcPct val="90000"/>
        </a:lnSpc>
        <a:spcBef>
          <a:spcPct val="0"/>
        </a:spcBef>
        <a:spcAft>
          <a:spcPct val="0"/>
        </a:spcAft>
        <a:defRPr sz="4000" b="1">
          <a:solidFill>
            <a:srgbClr val="495A66"/>
          </a:solidFill>
          <a:latin typeface="Lato" panose="020F0502020204030203"/>
        </a:defRPr>
      </a:lvl7pPr>
      <a:lvl8pPr marL="1371600" algn="l" rtl="0" fontAlgn="base">
        <a:lnSpc>
          <a:spcPct val="90000"/>
        </a:lnSpc>
        <a:spcBef>
          <a:spcPct val="0"/>
        </a:spcBef>
        <a:spcAft>
          <a:spcPct val="0"/>
        </a:spcAft>
        <a:defRPr sz="4000" b="1">
          <a:solidFill>
            <a:srgbClr val="495A66"/>
          </a:solidFill>
          <a:latin typeface="Lato" panose="020F0502020204030203"/>
        </a:defRPr>
      </a:lvl8pPr>
      <a:lvl9pPr marL="1828800" algn="l" rtl="0" fontAlgn="base">
        <a:lnSpc>
          <a:spcPct val="90000"/>
        </a:lnSpc>
        <a:spcBef>
          <a:spcPct val="0"/>
        </a:spcBef>
        <a:spcAft>
          <a:spcPct val="0"/>
        </a:spcAft>
        <a:defRPr sz="4000" b="1">
          <a:solidFill>
            <a:srgbClr val="495A66"/>
          </a:solidFill>
          <a:latin typeface="Lato" panose="020F0502020204030203"/>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E8798"/>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E8798"/>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4.wmf"/><Relationship Id="rId7" Type="http://schemas.openxmlformats.org/officeDocument/2006/relationships/oleObject" Target="../embeddings/oleObject6.bin"/><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 Id="rId3" Type="http://schemas.openxmlformats.org/officeDocument/2006/relationships/oleObject" Target="../embeddings/oleObject4.bin"/><Relationship Id="rId2" Type="http://schemas.openxmlformats.org/officeDocument/2006/relationships/image" Target="../media/image11.jpeg"/><Relationship Id="rId10" Type="http://schemas.openxmlformats.org/officeDocument/2006/relationships/vmlDrawing" Target="../drawings/vmlDrawing2.v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wmf"/><Relationship Id="rId3" Type="http://schemas.openxmlformats.org/officeDocument/2006/relationships/oleObject" Target="../embeddings/oleObject8.bin"/><Relationship Id="rId2" Type="http://schemas.openxmlformats.org/officeDocument/2006/relationships/image" Target="../media/image15.wmf"/><Relationship Id="rId1"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8.xml"/><Relationship Id="rId2" Type="http://schemas.openxmlformats.org/officeDocument/2006/relationships/image" Target="../media/image9.wmf"/><Relationship Id="rId1"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8.xml"/><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4.xml"/><Relationship Id="rId4" Type="http://schemas.openxmlformats.org/officeDocument/2006/relationships/image" Target="../media/image22.png"/><Relationship Id="rId3" Type="http://schemas.openxmlformats.org/officeDocument/2006/relationships/image" Target="../media/image17.png"/><Relationship Id="rId2" Type="http://schemas.openxmlformats.org/officeDocument/2006/relationships/image" Target="../media/image21.wmf"/><Relationship Id="rId1"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14.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26.wmf"/><Relationship Id="rId4" Type="http://schemas.openxmlformats.org/officeDocument/2006/relationships/oleObject" Target="../embeddings/oleObject11.bin"/><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8.xml"/><Relationship Id="rId3" Type="http://schemas.openxmlformats.org/officeDocument/2006/relationships/image" Target="../media/image18.jpeg"/><Relationship Id="rId2" Type="http://schemas.openxmlformats.org/officeDocument/2006/relationships/image" Target="../media/image27.wmf"/><Relationship Id="rId1"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vmlDrawing" Target="../drawings/vmlDrawing1.vml"/><Relationship Id="rId6" Type="http://schemas.openxmlformats.org/officeDocument/2006/relationships/slideLayout" Target="../slideLayouts/slideLayout8.xml"/><Relationship Id="rId5" Type="http://schemas.openxmlformats.org/officeDocument/2006/relationships/oleObject" Target="../embeddings/oleObject3.bin"/><Relationship Id="rId4" Type="http://schemas.openxmlformats.org/officeDocument/2006/relationships/image" Target="../media/image9.wmf"/><Relationship Id="rId3" Type="http://schemas.openxmlformats.org/officeDocument/2006/relationships/oleObject" Target="../embeddings/oleObject2.bin"/><Relationship Id="rId2" Type="http://schemas.openxmlformats.org/officeDocument/2006/relationships/image" Target="../media/image8.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F6C8AC-87B6-4B8E-9DEE-E7BAEF3FB6C5}" type="slidenum">
              <a:rPr lang="en-US" altLang="zh-CN" smtClean="0">
                <a:solidFill>
                  <a:schemeClr val="bg1"/>
                </a:solidFill>
                <a:latin typeface="Lato" panose="020F0502020204030203"/>
              </a:rPr>
            </a:fld>
            <a:endParaRPr lang="en-US" altLang="zh-CN" smtClean="0">
              <a:solidFill>
                <a:schemeClr val="bg1"/>
              </a:solidFill>
              <a:latin typeface="Lato" panose="020F0502020204030203"/>
            </a:endParaRPr>
          </a:p>
        </p:txBody>
      </p:sp>
      <p:pic>
        <p:nvPicPr>
          <p:cNvPr id="174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5065" y="3673475"/>
            <a:ext cx="6725285" cy="365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2"/>
          <p:cNvSpPr txBox="1">
            <a:spLocks noChangeArrowheads="1"/>
          </p:cNvSpPr>
          <p:nvPr/>
        </p:nvSpPr>
        <p:spPr bwMode="auto">
          <a:xfrm>
            <a:off x="3119967" y="1536701"/>
            <a:ext cx="614468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4800" b="1">
                <a:latin typeface="华文隶书" panose="02010800040101010101" pitchFamily="2" charset="-122"/>
                <a:ea typeface="华文隶书" panose="02010800040101010101" pitchFamily="2" charset="-122"/>
              </a:rPr>
              <a:t>财务管理实务</a:t>
            </a:r>
            <a:endParaRPr lang="zh-CN" altLang="en-US" sz="4800" b="1">
              <a:latin typeface="华文隶书" panose="02010800040101010101" pitchFamily="2" charset="-122"/>
              <a:ea typeface="华文隶书" panose="02010800040101010101" pitchFamily="2" charset="-122"/>
            </a:endParaRPr>
          </a:p>
        </p:txBody>
      </p:sp>
      <p:sp>
        <p:nvSpPr>
          <p:cNvPr id="17415" name="矩形 1"/>
          <p:cNvSpPr>
            <a:spLocks noChangeArrowheads="1"/>
          </p:cNvSpPr>
          <p:nvPr/>
        </p:nvSpPr>
        <p:spPr bwMode="auto">
          <a:xfrm>
            <a:off x="2927352" y="2775988"/>
            <a:ext cx="6955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smtClean="0">
                <a:latin typeface="华文隶书" panose="02010800040101010101" pitchFamily="2" charset="-122"/>
                <a:ea typeface="华文隶书" panose="02010800040101010101" pitchFamily="2" charset="-122"/>
              </a:rPr>
              <a:t>项目一财务管理</a:t>
            </a:r>
            <a:r>
              <a:rPr lang="zh-CN" altLang="en-US" sz="4800" b="1" dirty="0">
                <a:latin typeface="华文隶书" panose="02010800040101010101" pitchFamily="2" charset="-122"/>
                <a:ea typeface="华文隶书" panose="02010800040101010101" pitchFamily="2" charset="-122"/>
              </a:rPr>
              <a:t>岗前准备</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矩形 79"/>
          <p:cNvSpPr>
            <a:spLocks noChangeArrowheads="1"/>
          </p:cNvSpPr>
          <p:nvPr/>
        </p:nvSpPr>
        <p:spPr bwMode="auto">
          <a:xfrm>
            <a:off x="3246710" y="1701503"/>
            <a:ext cx="6726464" cy="461665"/>
          </a:xfrm>
          <a:prstGeom prst="rect">
            <a:avLst/>
          </a:prstGeom>
          <a:noFill/>
          <a:ln w="9525">
            <a:noFill/>
            <a:miter lim="800000"/>
          </a:ln>
        </p:spPr>
        <p:txBody>
          <a:bodyPr wrap="square" anchor="ctr">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标准差</a:t>
            </a:r>
            <a:r>
              <a:rPr lang="zh-CN" altLang="en-US" sz="2400" dirty="0">
                <a:latin typeface="微软雅黑" panose="020B0503020204020204" pitchFamily="34" charset="-122"/>
                <a:ea typeface="微软雅黑" panose="020B0503020204020204" pitchFamily="34" charset="-122"/>
              </a:rPr>
              <a:t>：各种可能的结果偏离期望值的距离。</a:t>
            </a:r>
            <a:endParaRPr lang="zh-CN" altLang="en-US" sz="2400" dirty="0">
              <a:latin typeface="微软雅黑" panose="020B0503020204020204" pitchFamily="34" charset="-122"/>
              <a:ea typeface="微软雅黑" panose="020B0503020204020204" pitchFamily="34" charset="-122"/>
            </a:endParaRPr>
          </a:p>
        </p:txBody>
      </p:sp>
      <p:sp>
        <p:nvSpPr>
          <p:cNvPr id="52236" name="矩形 80"/>
          <p:cNvSpPr>
            <a:spLocks noChangeArrowheads="1"/>
          </p:cNvSpPr>
          <p:nvPr/>
        </p:nvSpPr>
        <p:spPr bwMode="auto">
          <a:xfrm>
            <a:off x="8597900" y="3503613"/>
            <a:ext cx="852488" cy="492125"/>
          </a:xfrm>
          <a:prstGeom prst="rect">
            <a:avLst/>
          </a:prstGeom>
          <a:noFill/>
          <a:ln w="9525">
            <a:noFill/>
            <a:miter lim="800000"/>
          </a:ln>
        </p:spPr>
        <p:txBody>
          <a:bodyPr wrap="none">
            <a:spAutoFit/>
          </a:bodyPr>
          <a:lstStyle/>
          <a:p>
            <a:r>
              <a:rPr lang="zh-CN" altLang="en-US" sz="2600" b="1" dirty="0">
                <a:solidFill>
                  <a:schemeClr val="bg1"/>
                </a:solidFill>
                <a:latin typeface="微软雅黑" panose="020B0503020204020204" pitchFamily="34" charset="-122"/>
                <a:ea typeface="微软雅黑" panose="020B0503020204020204" pitchFamily="34" charset="-122"/>
              </a:rPr>
              <a:t>公式</a:t>
            </a:r>
            <a:endParaRPr lang="zh-CN" altLang="en-US" sz="2600" b="1" dirty="0">
              <a:solidFill>
                <a:schemeClr val="bg1"/>
              </a:solidFill>
              <a:latin typeface="微软雅黑" panose="020B0503020204020204" pitchFamily="34" charset="-122"/>
              <a:ea typeface="微软雅黑" panose="020B0503020204020204" pitchFamily="34" charset="-122"/>
            </a:endParaRPr>
          </a:p>
        </p:txBody>
      </p:sp>
      <p:sp>
        <p:nvSpPr>
          <p:cNvPr id="52237" name="矩形 81"/>
          <p:cNvSpPr>
            <a:spLocks noChangeArrowheads="1"/>
          </p:cNvSpPr>
          <p:nvPr/>
        </p:nvSpPr>
        <p:spPr bwMode="auto">
          <a:xfrm>
            <a:off x="1109663" y="5311775"/>
            <a:ext cx="936625" cy="492125"/>
          </a:xfrm>
          <a:prstGeom prst="rect">
            <a:avLst/>
          </a:prstGeom>
          <a:noFill/>
          <a:ln w="9525">
            <a:noFill/>
            <a:miter lim="800000"/>
          </a:ln>
        </p:spPr>
        <p:txBody>
          <a:bodyPr>
            <a:spAutoFit/>
          </a:bodyPr>
          <a:lstStyle/>
          <a:p>
            <a:r>
              <a:rPr lang="zh-CN" altLang="en-US" sz="2600" b="1">
                <a:solidFill>
                  <a:schemeClr val="bg1"/>
                </a:solidFill>
                <a:latin typeface="微软雅黑" panose="020B0503020204020204" pitchFamily="34" charset="-122"/>
                <a:ea typeface="微软雅黑" panose="020B0503020204020204" pitchFamily="34" charset="-122"/>
              </a:rPr>
              <a:t>结论</a:t>
            </a:r>
            <a:endParaRPr lang="zh-CN" altLang="en-US" sz="2600" b="1">
              <a:solidFill>
                <a:schemeClr val="bg1"/>
              </a:solidFill>
              <a:latin typeface="微软雅黑" panose="020B0503020204020204" pitchFamily="34" charset="-122"/>
              <a:ea typeface="微软雅黑" panose="020B0503020204020204" pitchFamily="34" charset="-122"/>
            </a:endParaRPr>
          </a:p>
        </p:txBody>
      </p:sp>
      <p:sp>
        <p:nvSpPr>
          <p:cNvPr id="83" name="六边形 82"/>
          <p:cNvSpPr/>
          <p:nvPr/>
        </p:nvSpPr>
        <p:spPr>
          <a:xfrm>
            <a:off x="729457" y="1536254"/>
            <a:ext cx="2633662" cy="2011363"/>
          </a:xfrm>
          <a:prstGeom prst="hexagon">
            <a:avLst/>
          </a:prstGeom>
          <a:blipFill dpi="0" rotWithShape="1">
            <a:blip r:embed="rId1" cstate="print"/>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4048" tIns="62024" rIns="124048" bIns="62024" anchor="ctr"/>
          <a:lstStyle/>
          <a:p>
            <a:pPr algn="ctr">
              <a:defRPr/>
            </a:pPr>
            <a:endParaRPr lang="zh-CN" altLang="en-US"/>
          </a:p>
        </p:txBody>
      </p:sp>
      <p:sp>
        <p:nvSpPr>
          <p:cNvPr id="85" name="六边形 84"/>
          <p:cNvSpPr/>
          <p:nvPr/>
        </p:nvSpPr>
        <p:spPr>
          <a:xfrm>
            <a:off x="9096714" y="3142883"/>
            <a:ext cx="2633662" cy="2011363"/>
          </a:xfrm>
          <a:prstGeom prst="hexagon">
            <a:avLst/>
          </a:prstGeom>
          <a:blipFill dpi="0" rotWithShape="1">
            <a:blip r:embed="rId2" cstate="print"/>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4048" tIns="62024" rIns="124048" bIns="62024" anchor="ctr"/>
          <a:lstStyle/>
          <a:p>
            <a:pPr algn="ctr">
              <a:defRPr/>
            </a:pPr>
            <a:endParaRPr lang="zh-CN" altLang="en-US"/>
          </a:p>
        </p:txBody>
      </p:sp>
      <p:sp>
        <p:nvSpPr>
          <p:cNvPr id="18" name="矩形 8"/>
          <p:cNvSpPr>
            <a:spLocks noChangeArrowheads="1"/>
          </p:cNvSpPr>
          <p:nvPr/>
        </p:nvSpPr>
        <p:spPr bwMode="auto">
          <a:xfrm>
            <a:off x="3335397" y="473075"/>
            <a:ext cx="5645150" cy="707886"/>
          </a:xfrm>
          <a:prstGeom prst="rect">
            <a:avLst/>
          </a:prstGeom>
          <a:noFill/>
          <a:ln w="9525">
            <a:noFill/>
            <a:miter lim="800000"/>
          </a:ln>
        </p:spPr>
        <p:txBody>
          <a:bodyPr>
            <a:spAutoFit/>
          </a:bodyPr>
          <a:lstStyle/>
          <a:p>
            <a:pPr algn="ctr"/>
            <a:r>
              <a:rPr lang="en-US" altLang="zh-CN" sz="4000" b="1" dirty="0" smtClean="0">
                <a:solidFill>
                  <a:srgbClr val="495A66"/>
                </a:solidFill>
                <a:latin typeface="微软雅黑" panose="020B0503020204020204" pitchFamily="34" charset="-122"/>
                <a:ea typeface="微软雅黑" panose="020B0503020204020204" pitchFamily="34" charset="-122"/>
              </a:rPr>
              <a:t>2.</a:t>
            </a:r>
            <a:r>
              <a:rPr lang="zh-CN" altLang="en-US" sz="4000" b="1" dirty="0" smtClean="0">
                <a:solidFill>
                  <a:srgbClr val="495A66"/>
                </a:solidFill>
                <a:latin typeface="微软雅黑" panose="020B0503020204020204" pitchFamily="34" charset="-122"/>
                <a:ea typeface="微软雅黑" panose="020B0503020204020204" pitchFamily="34" charset="-122"/>
              </a:rPr>
              <a:t>计算标准差</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19" name="组合 25"/>
          <p:cNvGrpSpPr/>
          <p:nvPr/>
        </p:nvGrpSpPr>
        <p:grpSpPr bwMode="auto">
          <a:xfrm>
            <a:off x="4441371" y="1244684"/>
            <a:ext cx="3585143" cy="134938"/>
            <a:chOff x="5357217" y="1143000"/>
            <a:chExt cx="1490133" cy="101600"/>
          </a:xfrm>
        </p:grpSpPr>
        <p:cxnSp>
          <p:nvCxnSpPr>
            <p:cNvPr id="2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矩形 37"/>
          <p:cNvSpPr>
            <a:spLocks noChangeArrowheads="1"/>
          </p:cNvSpPr>
          <p:nvPr/>
        </p:nvSpPr>
        <p:spPr bwMode="auto">
          <a:xfrm>
            <a:off x="861788" y="4794249"/>
            <a:ext cx="2358338" cy="430887"/>
          </a:xfrm>
          <a:prstGeom prst="rect">
            <a:avLst/>
          </a:prstGeom>
          <a:noFill/>
          <a:ln w="9525">
            <a:noFill/>
            <a:miter lim="800000"/>
          </a:ln>
        </p:spPr>
        <p:txBody>
          <a:bodyPr wrap="none">
            <a:spAutoFit/>
          </a:bodyPr>
          <a:lstStyle/>
          <a:p>
            <a:r>
              <a:rPr lang="zh-CN" altLang="en-US" sz="2200" dirty="0">
                <a:solidFill>
                  <a:srgbClr val="FF0000"/>
                </a:solidFill>
                <a:latin typeface="微软雅黑" panose="020B0503020204020204" pitchFamily="34" charset="-122"/>
                <a:ea typeface="微软雅黑" panose="020B0503020204020204" pitchFamily="34" charset="-122"/>
              </a:rPr>
              <a:t>A项目标准离差：</a:t>
            </a:r>
            <a:endParaRPr lang="zh-CN" altLang="en-US" sz="2200" dirty="0">
              <a:solidFill>
                <a:srgbClr val="FF0000"/>
              </a:solidFill>
            </a:endParaRPr>
          </a:p>
        </p:txBody>
      </p:sp>
      <p:sp>
        <p:nvSpPr>
          <p:cNvPr id="23" name="矩形 38"/>
          <p:cNvSpPr>
            <a:spLocks noChangeArrowheads="1"/>
          </p:cNvSpPr>
          <p:nvPr/>
        </p:nvSpPr>
        <p:spPr bwMode="auto">
          <a:xfrm>
            <a:off x="855438" y="5403850"/>
            <a:ext cx="2335896" cy="430887"/>
          </a:xfrm>
          <a:prstGeom prst="rect">
            <a:avLst/>
          </a:prstGeom>
          <a:noFill/>
          <a:ln w="9525">
            <a:noFill/>
            <a:miter lim="800000"/>
          </a:ln>
        </p:spPr>
        <p:txBody>
          <a:bodyPr wrap="none">
            <a:spAutoFit/>
          </a:bodyPr>
          <a:lstStyle/>
          <a:p>
            <a:r>
              <a:rPr lang="zh-CN" altLang="en-US" sz="2200" dirty="0">
                <a:solidFill>
                  <a:srgbClr val="FF0000"/>
                </a:solidFill>
                <a:latin typeface="微软雅黑" panose="020B0503020204020204" pitchFamily="34" charset="-122"/>
                <a:ea typeface="微软雅黑" panose="020B0503020204020204" pitchFamily="34" charset="-122"/>
              </a:rPr>
              <a:t>B项目标准离差：</a:t>
            </a:r>
            <a:endParaRPr lang="zh-CN" altLang="en-US" sz="2200" dirty="0">
              <a:solidFill>
                <a:srgbClr val="FF0000"/>
              </a:solidFill>
            </a:endParaRPr>
          </a:p>
        </p:txBody>
      </p:sp>
      <p:graphicFrame>
        <p:nvGraphicFramePr>
          <p:cNvPr id="24" name="Object 1"/>
          <p:cNvGraphicFramePr>
            <a:graphicFrameLocks noChangeAspect="1"/>
          </p:cNvGraphicFramePr>
          <p:nvPr/>
        </p:nvGraphicFramePr>
        <p:xfrm>
          <a:off x="3179763" y="4660900"/>
          <a:ext cx="5935662" cy="508000"/>
        </p:xfrm>
        <a:graphic>
          <a:graphicData uri="http://schemas.openxmlformats.org/presentationml/2006/ole">
            <mc:AlternateContent xmlns:mc="http://schemas.openxmlformats.org/markup-compatibility/2006">
              <mc:Choice xmlns:v="urn:schemas-microsoft-com:vml" Requires="v">
                <p:oleObj spid="_x0000_s52512" name="公式" r:id="rId3" imgW="3073400" imgH="254000" progId="Equations">
                  <p:embed/>
                </p:oleObj>
              </mc:Choice>
              <mc:Fallback>
                <p:oleObj name="公式" r:id="rId3" imgW="3073400" imgH="254000" progId="Equations">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763" y="4660900"/>
                        <a:ext cx="59356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
          <p:cNvGraphicFramePr>
            <a:graphicFrameLocks noChangeAspect="1"/>
          </p:cNvGraphicFramePr>
          <p:nvPr/>
        </p:nvGraphicFramePr>
        <p:xfrm>
          <a:off x="3100388" y="5295900"/>
          <a:ext cx="6091237" cy="508000"/>
        </p:xfrm>
        <a:graphic>
          <a:graphicData uri="http://schemas.openxmlformats.org/presentationml/2006/ole">
            <mc:AlternateContent xmlns:mc="http://schemas.openxmlformats.org/markup-compatibility/2006">
              <mc:Choice xmlns:v="urn:schemas-microsoft-com:vml" Requires="v">
                <p:oleObj spid="_x0000_s52513" name="公式" r:id="rId5" imgW="3225800" imgH="254000" progId="Equations">
                  <p:embed/>
                </p:oleObj>
              </mc:Choice>
              <mc:Fallback>
                <p:oleObj name="公式" r:id="rId5" imgW="3225800" imgH="254000" progId="Equations">
                  <p:embed/>
                  <p:pic>
                    <p:nvPicPr>
                      <p:cNvPr id="0" name="Picture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0388" y="5295900"/>
                        <a:ext cx="60912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矩形 79"/>
          <p:cNvSpPr>
            <a:spLocks noChangeArrowheads="1"/>
          </p:cNvSpPr>
          <p:nvPr/>
        </p:nvSpPr>
        <p:spPr bwMode="auto">
          <a:xfrm>
            <a:off x="3246710" y="3142210"/>
            <a:ext cx="6726464" cy="1532727"/>
          </a:xfrm>
          <a:prstGeom prst="rect">
            <a:avLst/>
          </a:prstGeom>
          <a:noFill/>
          <a:ln w="9525">
            <a:noFill/>
            <a:miter lim="800000"/>
          </a:ln>
        </p:spPr>
        <p:txBody>
          <a:bodyPr wrap="square" anchor="ctr">
            <a:spAutoFit/>
          </a:bodyPr>
          <a:lstStyle/>
          <a:p>
            <a:pPr>
              <a:lnSpc>
                <a:spcPct val="130000"/>
              </a:lnSpc>
            </a:pPr>
            <a:r>
              <a:rPr lang="zh-CN" altLang="en-US" sz="2400" dirty="0">
                <a:latin typeface="微软雅黑" panose="020B0503020204020204" pitchFamily="34" charset="-122"/>
                <a:ea typeface="微软雅黑" panose="020B0503020204020204" pitchFamily="34" charset="-122"/>
              </a:rPr>
              <a:t>标准差越大，各种可能结果偏离预期值的幅度越大，达到预期结果的可能性越低，风险越大。</a:t>
            </a:r>
            <a:endParaRPr lang="en-US" altLang="zh-CN" sz="2400" dirty="0">
              <a:latin typeface="微软雅黑" panose="020B0503020204020204" pitchFamily="34" charset="-122"/>
              <a:ea typeface="微软雅黑" panose="020B0503020204020204" pitchFamily="34" charset="-122"/>
            </a:endParaRPr>
          </a:p>
          <a:p>
            <a:pPr>
              <a:lnSpc>
                <a:spcPct val="130000"/>
              </a:lnSpc>
            </a:pPr>
            <a:r>
              <a:rPr lang="zh-CN" altLang="en-US" sz="2400" dirty="0">
                <a:latin typeface="微软雅黑" panose="020B0503020204020204" pitchFamily="34" charset="-122"/>
                <a:ea typeface="微软雅黑" panose="020B0503020204020204" pitchFamily="34" charset="-122"/>
              </a:rPr>
              <a:t>反之风险越小。</a:t>
            </a:r>
            <a:endParaRPr lang="zh-CN" altLang="en-US" sz="2400" dirty="0">
              <a:latin typeface="微软雅黑" panose="020B0503020204020204" pitchFamily="34" charset="-122"/>
              <a:ea typeface="微软雅黑" panose="020B0503020204020204" pitchFamily="34" charset="-122"/>
            </a:endParaRPr>
          </a:p>
        </p:txBody>
      </p:sp>
      <p:sp>
        <p:nvSpPr>
          <p:cNvPr id="16" name="矩形 15"/>
          <p:cNvSpPr/>
          <p:nvPr/>
        </p:nvSpPr>
        <p:spPr>
          <a:xfrm>
            <a:off x="11434534" y="6219825"/>
            <a:ext cx="282575" cy="304800"/>
          </a:xfrm>
          <a:prstGeom prst="rect">
            <a:avLst/>
          </a:prstGeom>
        </p:spPr>
        <p:txBody>
          <a:bodyPr wrap="none">
            <a:spAutoFit/>
          </a:bodyPr>
          <a:lstStyle/>
          <a:p>
            <a:pPr>
              <a:defRPr/>
            </a:pPr>
            <a:fld id="{AD5E0CB2-32DA-4669-AC15-701B5FCBCD87}"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2" name="Rectangle 20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4459708" y="2262656"/>
          <a:ext cx="3221399" cy="774844"/>
        </p:xfrm>
        <a:graphic>
          <a:graphicData uri="http://schemas.openxmlformats.org/presentationml/2006/ole">
            <mc:AlternateContent xmlns:mc="http://schemas.openxmlformats.org/markup-compatibility/2006">
              <mc:Choice xmlns:v="urn:schemas-microsoft-com:vml" Requires="v">
                <p:oleObj spid="_x0000_s52514" name="" r:id="rId7" imgW="1675765" imgH="406400" progId="Equation.DSMT4">
                  <p:embed/>
                </p:oleObj>
              </mc:Choice>
              <mc:Fallback>
                <p:oleObj name="" r:id="rId7" imgW="1675765" imgH="406400" progId="Equation.DSMT4">
                  <p:embed/>
                  <p:pic>
                    <p:nvPicPr>
                      <p:cNvPr id="0" name="Object 2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9708" y="2262656"/>
                        <a:ext cx="3221399" cy="774844"/>
                      </a:xfrm>
                      <a:prstGeom prst="rect">
                        <a:avLst/>
                      </a:prstGeom>
                      <a:noFill/>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Scale>
                                      <p:cBhvr>
                                        <p:cTn id="7" dur="1000" decel="50000" fill="hold">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3"/>
                                        </p:tgtEl>
                                        <p:attrNameLst>
                                          <p:attrName>ppt_x</p:attrName>
                                          <p:attrName>ppt_y</p:attrName>
                                        </p:attrNameLst>
                                      </p:cBhvr>
                                    </p:animMotion>
                                    <p:animEffect transition="in" filter="fade">
                                      <p:cBhvr>
                                        <p:cTn id="9" dur="1000"/>
                                        <p:tgtEl>
                                          <p:spTgt spid="8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Scale>
                                      <p:cBhvr>
                                        <p:cTn id="12"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5"/>
                                        </p:tgtEl>
                                        <p:attrNameLst>
                                          <p:attrName>ppt_x</p:attrName>
                                          <p:attrName>ppt_y</p:attrName>
                                        </p:attrNameLst>
                                      </p:cBhvr>
                                    </p:animMotion>
                                    <p:animEffect transition="in" filter="fade">
                                      <p:cBhvr>
                                        <p:cTn id="14"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矩形 12"/>
          <p:cNvSpPr>
            <a:spLocks noChangeArrowheads="1"/>
          </p:cNvSpPr>
          <p:nvPr/>
        </p:nvSpPr>
        <p:spPr bwMode="auto">
          <a:xfrm>
            <a:off x="841375" y="1749192"/>
            <a:ext cx="6288901" cy="523220"/>
          </a:xfrm>
          <a:prstGeom prst="rect">
            <a:avLst/>
          </a:prstGeom>
          <a:noFill/>
          <a:ln w="9525">
            <a:noFill/>
            <a:miter lim="800000"/>
          </a:ln>
        </p:spPr>
        <p:txBody>
          <a:bodyPr wrap="none">
            <a:spAutoFit/>
          </a:bodyPr>
          <a:lstStyle/>
          <a:p>
            <a:pPr>
              <a:spcBef>
                <a:spcPct val="50000"/>
              </a:spcBef>
            </a:pPr>
            <a:r>
              <a:rPr lang="zh-CN" altLang="en-US" sz="2800" dirty="0">
                <a:latin typeface="微软雅黑" panose="020B0503020204020204" pitchFamily="34" charset="-122"/>
                <a:ea typeface="微软雅黑" panose="020B0503020204020204" pitchFamily="34" charset="-122"/>
              </a:rPr>
              <a:t>标准离差率表示单位收益承担的风险。</a:t>
            </a:r>
            <a:endParaRPr lang="zh-CN" altLang="en-US" sz="2800" dirty="0">
              <a:latin typeface="微软雅黑" panose="020B0503020204020204" pitchFamily="34" charset="-122"/>
              <a:ea typeface="微软雅黑" panose="020B0503020204020204" pitchFamily="34" charset="-122"/>
            </a:endParaRPr>
          </a:p>
        </p:txBody>
      </p:sp>
      <p:sp>
        <p:nvSpPr>
          <p:cNvPr id="53255" name="矩形 78"/>
          <p:cNvSpPr>
            <a:spLocks noChangeArrowheads="1"/>
          </p:cNvSpPr>
          <p:nvPr/>
        </p:nvSpPr>
        <p:spPr bwMode="auto">
          <a:xfrm>
            <a:off x="2888782" y="3032293"/>
            <a:ext cx="1107996" cy="461665"/>
          </a:xfrm>
          <a:prstGeom prst="rect">
            <a:avLst/>
          </a:prstGeom>
          <a:noFill/>
          <a:ln w="9525">
            <a:noFill/>
            <a:miter lim="800000"/>
          </a:ln>
        </p:spPr>
        <p:txBody>
          <a:bodyPr wrap="none">
            <a:spAutoFit/>
          </a:bodyPr>
          <a:lstStyle/>
          <a:p>
            <a:r>
              <a:rPr lang="zh-CN" altLang="en-US" sz="2400" dirty="0">
                <a:latin typeface="微软雅黑" panose="020B0503020204020204" pitchFamily="34" charset="-122"/>
                <a:ea typeface="微软雅黑" panose="020B0503020204020204" pitchFamily="34" charset="-122"/>
              </a:rPr>
              <a:t>期望值</a:t>
            </a:r>
            <a:endParaRPr lang="zh-CN" altLang="en-US" sz="2400" dirty="0">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633412" y="5370288"/>
            <a:ext cx="7509101" cy="586924"/>
          </a:xfrm>
          <a:prstGeom prst="rect">
            <a:avLst/>
          </a:prstGeom>
          <a:noFill/>
          <a:ln w="9525">
            <a:noFill/>
            <a:miter lim="800000"/>
          </a:ln>
        </p:spPr>
        <p:txBody>
          <a:bodyPr wrap="square" lIns="124048" tIns="62024" rIns="124048" bIns="62024">
            <a:spAutoFit/>
          </a:bodyPr>
          <a:lstStyle/>
          <a:p>
            <a:pPr>
              <a:lnSpc>
                <a:spcPct val="125000"/>
              </a:lnSpc>
            </a:pPr>
            <a:r>
              <a:rPr lang="ja-JP" altLang="en-US" sz="2400" dirty="0">
                <a:latin typeface="微软雅黑" panose="020B0503020204020204" pitchFamily="34" charset="-122"/>
                <a:ea typeface="微软雅黑" panose="020B0503020204020204" pitchFamily="34" charset="-122"/>
              </a:rPr>
              <a:t>标准离差率越大</a:t>
            </a:r>
            <a:r>
              <a:rPr lang="en-US" altLang="zh-CN" sz="2400" dirty="0">
                <a:latin typeface="微软雅黑" panose="020B0503020204020204" pitchFamily="34" charset="-122"/>
                <a:ea typeface="微软雅黑" panose="020B0503020204020204" pitchFamily="34" charset="-122"/>
              </a:rPr>
              <a:t>,</a:t>
            </a:r>
            <a:r>
              <a:rPr lang="ja-JP" altLang="en-US" sz="2400" dirty="0">
                <a:latin typeface="微软雅黑" panose="020B0503020204020204" pitchFamily="34" charset="-122"/>
                <a:ea typeface="微软雅黑" panose="020B0503020204020204" pitchFamily="34" charset="-122"/>
              </a:rPr>
              <a:t>项目投资风险越大</a:t>
            </a:r>
            <a:r>
              <a:rPr lang="en-US" altLang="zh-CN" sz="2400" dirty="0">
                <a:latin typeface="微软雅黑" panose="020B0503020204020204" pitchFamily="34" charset="-122"/>
                <a:ea typeface="微软雅黑" panose="020B0503020204020204" pitchFamily="34" charset="-122"/>
              </a:rPr>
              <a:t>;</a:t>
            </a:r>
            <a:r>
              <a:rPr lang="ja-JP" altLang="en-US" sz="2400" dirty="0">
                <a:latin typeface="微软雅黑" panose="020B0503020204020204" pitchFamily="34" charset="-122"/>
                <a:ea typeface="微软雅黑" panose="020B0503020204020204" pitchFamily="34" charset="-122"/>
              </a:rPr>
              <a:t>反之</a:t>
            </a:r>
            <a:r>
              <a:rPr lang="en-US" altLang="zh-CN" sz="2400" dirty="0">
                <a:latin typeface="微软雅黑" panose="020B0503020204020204" pitchFamily="34" charset="-122"/>
                <a:ea typeface="微软雅黑" panose="020B0503020204020204" pitchFamily="34" charset="-122"/>
              </a:rPr>
              <a:t>,</a:t>
            </a:r>
            <a:r>
              <a:rPr lang="ja-JP" altLang="en-US" sz="2400" dirty="0">
                <a:latin typeface="微软雅黑" panose="020B0503020204020204" pitchFamily="34" charset="-122"/>
                <a:ea typeface="微软雅黑" panose="020B0503020204020204" pitchFamily="34" charset="-122"/>
              </a:rPr>
              <a:t>风险越小。</a:t>
            </a:r>
            <a:endParaRPr lang="zh-CN" altLang="en-US" sz="2400" dirty="0">
              <a:latin typeface="微软雅黑" panose="020B0503020204020204" pitchFamily="34" charset="-122"/>
              <a:ea typeface="微软雅黑" panose="020B0503020204020204" pitchFamily="34" charset="-122"/>
            </a:endParaRPr>
          </a:p>
        </p:txBody>
      </p:sp>
      <p:sp>
        <p:nvSpPr>
          <p:cNvPr id="53263" name="矩形 23"/>
          <p:cNvSpPr>
            <a:spLocks noChangeArrowheads="1"/>
          </p:cNvSpPr>
          <p:nvPr/>
        </p:nvSpPr>
        <p:spPr bwMode="auto">
          <a:xfrm>
            <a:off x="841375" y="2801461"/>
            <a:ext cx="2159566" cy="461665"/>
          </a:xfrm>
          <a:prstGeom prst="rect">
            <a:avLst/>
          </a:prstGeom>
          <a:noFill/>
          <a:ln w="9525">
            <a:noFill/>
            <a:miter lim="800000"/>
          </a:ln>
        </p:spPr>
        <p:txBody>
          <a:bodyPr wrap="none">
            <a:spAutoFit/>
          </a:bodyPr>
          <a:lstStyle/>
          <a:p>
            <a:r>
              <a:rPr lang="zh-CN" altLang="en-US" sz="2400" dirty="0">
                <a:latin typeface="微软雅黑" panose="020B0503020204020204" pitchFamily="34" charset="-122"/>
                <a:ea typeface="微软雅黑" panose="020B0503020204020204" pitchFamily="34" charset="-122"/>
              </a:rPr>
              <a:t>标准离差率</a:t>
            </a:r>
            <a:r>
              <a:rPr lang="en-US" altLang="zh-CN" sz="2400" dirty="0">
                <a:latin typeface="微软雅黑" panose="020B0503020204020204" pitchFamily="34" charset="-122"/>
                <a:ea typeface="微软雅黑" panose="020B0503020204020204" pitchFamily="34" charset="-122"/>
              </a:rPr>
              <a:t>V=</a:t>
            </a:r>
            <a:endParaRPr lang="zh-CN" altLang="en-US" sz="2400" dirty="0">
              <a:latin typeface="微软雅黑" panose="020B0503020204020204" pitchFamily="34" charset="-122"/>
              <a:ea typeface="微软雅黑" panose="020B0503020204020204" pitchFamily="34" charset="-122"/>
            </a:endParaRPr>
          </a:p>
        </p:txBody>
      </p:sp>
      <p:sp>
        <p:nvSpPr>
          <p:cNvPr id="24" name="矩形 8"/>
          <p:cNvSpPr>
            <a:spLocks noChangeArrowheads="1"/>
          </p:cNvSpPr>
          <p:nvPr/>
        </p:nvSpPr>
        <p:spPr bwMode="auto">
          <a:xfrm>
            <a:off x="3335397" y="473075"/>
            <a:ext cx="5645150" cy="701675"/>
          </a:xfrm>
          <a:prstGeom prst="rect">
            <a:avLst/>
          </a:prstGeom>
          <a:noFill/>
          <a:ln w="9525">
            <a:noFill/>
            <a:miter lim="800000"/>
          </a:ln>
        </p:spPr>
        <p:txBody>
          <a:bodyPr>
            <a:spAutoFit/>
          </a:bodyPr>
          <a:lstStyle/>
          <a:p>
            <a:pPr algn="ctr"/>
            <a:r>
              <a:rPr lang="en-US" altLang="zh-CN" sz="4000" b="1" dirty="0" smtClean="0">
                <a:solidFill>
                  <a:srgbClr val="495A66"/>
                </a:solidFill>
                <a:latin typeface="微软雅黑" panose="020B0503020204020204" pitchFamily="34" charset="-122"/>
                <a:ea typeface="微软雅黑" panose="020B0503020204020204" pitchFamily="34" charset="-122"/>
              </a:rPr>
              <a:t>3.</a:t>
            </a:r>
            <a:r>
              <a:rPr lang="zh-CN" altLang="en-US" sz="4000" b="1" dirty="0">
                <a:solidFill>
                  <a:srgbClr val="495A66"/>
                </a:solidFill>
                <a:latin typeface="微软雅黑" panose="020B0503020204020204" pitchFamily="34" charset="-122"/>
                <a:ea typeface="微软雅黑" panose="020B0503020204020204" pitchFamily="34" charset="-122"/>
              </a:rPr>
              <a:t>计算</a:t>
            </a:r>
            <a:r>
              <a:rPr lang="zh-CN" altLang="en-US" sz="4000" b="1" dirty="0" smtClean="0">
                <a:solidFill>
                  <a:srgbClr val="495A66"/>
                </a:solidFill>
                <a:latin typeface="微软雅黑" panose="020B0503020204020204" pitchFamily="34" charset="-122"/>
                <a:ea typeface="微软雅黑" panose="020B0503020204020204" pitchFamily="34" charset="-122"/>
              </a:rPr>
              <a:t>标准离差率</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25" name="组合 25"/>
          <p:cNvGrpSpPr/>
          <p:nvPr/>
        </p:nvGrpSpPr>
        <p:grpSpPr bwMode="auto">
          <a:xfrm>
            <a:off x="4441371" y="1244684"/>
            <a:ext cx="3585143" cy="134938"/>
            <a:chOff x="5357217" y="1143000"/>
            <a:chExt cx="1490133" cy="101600"/>
          </a:xfrm>
        </p:grpSpPr>
        <p:cxnSp>
          <p:nvCxnSpPr>
            <p:cNvPr id="2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矩形 37"/>
          <p:cNvSpPr>
            <a:spLocks noChangeArrowheads="1"/>
          </p:cNvSpPr>
          <p:nvPr/>
        </p:nvSpPr>
        <p:spPr bwMode="auto">
          <a:xfrm>
            <a:off x="907705" y="3844929"/>
            <a:ext cx="2358338" cy="430887"/>
          </a:xfrm>
          <a:prstGeom prst="rect">
            <a:avLst/>
          </a:prstGeom>
          <a:noFill/>
          <a:ln w="9525">
            <a:noFill/>
            <a:miter lim="800000"/>
          </a:ln>
        </p:spPr>
        <p:txBody>
          <a:bodyPr wrap="none">
            <a:spAutoFit/>
          </a:bodyPr>
          <a:lstStyle/>
          <a:p>
            <a:r>
              <a:rPr lang="zh-CN" altLang="en-US" sz="2200" dirty="0">
                <a:solidFill>
                  <a:srgbClr val="FF0000"/>
                </a:solidFill>
                <a:latin typeface="微软雅黑" panose="020B0503020204020204" pitchFamily="34" charset="-122"/>
                <a:ea typeface="微软雅黑" panose="020B0503020204020204" pitchFamily="34" charset="-122"/>
              </a:rPr>
              <a:t>A项目标准差率：</a:t>
            </a:r>
            <a:endParaRPr lang="zh-CN" altLang="en-US" sz="2200" dirty="0">
              <a:solidFill>
                <a:srgbClr val="FF0000"/>
              </a:solidFill>
            </a:endParaRPr>
          </a:p>
        </p:txBody>
      </p:sp>
      <p:sp>
        <p:nvSpPr>
          <p:cNvPr id="30" name="矩形 38"/>
          <p:cNvSpPr>
            <a:spLocks noChangeArrowheads="1"/>
          </p:cNvSpPr>
          <p:nvPr/>
        </p:nvSpPr>
        <p:spPr bwMode="auto">
          <a:xfrm>
            <a:off x="931518" y="4468817"/>
            <a:ext cx="2335896" cy="430887"/>
          </a:xfrm>
          <a:prstGeom prst="rect">
            <a:avLst/>
          </a:prstGeom>
          <a:noFill/>
          <a:ln w="9525">
            <a:noFill/>
            <a:miter lim="800000"/>
          </a:ln>
        </p:spPr>
        <p:txBody>
          <a:bodyPr wrap="none">
            <a:spAutoFit/>
          </a:bodyPr>
          <a:lstStyle/>
          <a:p>
            <a:r>
              <a:rPr lang="zh-CN" altLang="en-US" sz="2200" dirty="0">
                <a:solidFill>
                  <a:srgbClr val="FF0000"/>
                </a:solidFill>
                <a:latin typeface="微软雅黑" panose="020B0503020204020204" pitchFamily="34" charset="-122"/>
                <a:ea typeface="微软雅黑" panose="020B0503020204020204" pitchFamily="34" charset="-122"/>
              </a:rPr>
              <a:t>B项目标准差率：</a:t>
            </a:r>
            <a:endParaRPr lang="zh-CN" altLang="en-US" sz="2200" dirty="0">
              <a:solidFill>
                <a:srgbClr val="FF0000"/>
              </a:solidFill>
            </a:endParaRPr>
          </a:p>
        </p:txBody>
      </p:sp>
      <p:graphicFrame>
        <p:nvGraphicFramePr>
          <p:cNvPr id="31" name="Object 6"/>
          <p:cNvGraphicFramePr>
            <a:graphicFrameLocks noChangeAspect="1"/>
          </p:cNvGraphicFramePr>
          <p:nvPr/>
        </p:nvGraphicFramePr>
        <p:xfrm>
          <a:off x="3040063" y="3609975"/>
          <a:ext cx="1704975" cy="714375"/>
        </p:xfrm>
        <a:graphic>
          <a:graphicData uri="http://schemas.openxmlformats.org/presentationml/2006/ole">
            <mc:AlternateContent xmlns:mc="http://schemas.openxmlformats.org/markup-compatibility/2006">
              <mc:Choice xmlns:v="urn:schemas-microsoft-com:vml" Requires="v">
                <p:oleObj spid="_x0000_s53497" name="公式" r:id="rId1" imgW="1002665" imgH="393700" progId="Equations">
                  <p:embed/>
                </p:oleObj>
              </mc:Choice>
              <mc:Fallback>
                <p:oleObj name="公式" r:id="rId1" imgW="1002665" imgH="393700" progId="Equations">
                  <p:embed/>
                  <p:pic>
                    <p:nvPicPr>
                      <p:cNvPr id="0" name="Picture 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3609975"/>
                        <a:ext cx="17049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7"/>
          <p:cNvGraphicFramePr>
            <a:graphicFrameLocks noChangeAspect="1"/>
          </p:cNvGraphicFramePr>
          <p:nvPr/>
        </p:nvGraphicFramePr>
        <p:xfrm>
          <a:off x="3038475" y="4432300"/>
          <a:ext cx="1560513" cy="666750"/>
        </p:xfrm>
        <a:graphic>
          <a:graphicData uri="http://schemas.openxmlformats.org/presentationml/2006/ole">
            <mc:AlternateContent xmlns:mc="http://schemas.openxmlformats.org/markup-compatibility/2006">
              <mc:Choice xmlns:v="urn:schemas-microsoft-com:vml" Requires="v">
                <p:oleObj spid="_x0000_s53498" name="公式" r:id="rId3" imgW="989965" imgH="393700" progId="Equations">
                  <p:embed/>
                </p:oleObj>
              </mc:Choice>
              <mc:Fallback>
                <p:oleObj name="公式" r:id="rId3" imgW="989965" imgH="393700" progId="Equations">
                  <p:embed/>
                  <p:pic>
                    <p:nvPicPr>
                      <p:cNvPr id="0"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4432300"/>
                        <a:ext cx="156051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p:cNvSpPr/>
          <p:nvPr/>
        </p:nvSpPr>
        <p:spPr>
          <a:xfrm>
            <a:off x="2813386" y="2432129"/>
            <a:ext cx="1107996"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标准差</a:t>
            </a:r>
            <a:endParaRPr lang="zh-CN" altLang="en-US" sz="2400" dirty="0">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888782" y="2971422"/>
            <a:ext cx="1107996"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矩形 19"/>
          <p:cNvSpPr/>
          <p:nvPr/>
        </p:nvSpPr>
        <p:spPr>
          <a:xfrm>
            <a:off x="11434534" y="6219825"/>
            <a:ext cx="282575" cy="304800"/>
          </a:xfrm>
          <a:prstGeom prst="rect">
            <a:avLst/>
          </a:prstGeom>
        </p:spPr>
        <p:txBody>
          <a:bodyPr wrap="none">
            <a:spAutoFit/>
          </a:bodyPr>
          <a:lstStyle/>
          <a:p>
            <a:pPr>
              <a:defRPr/>
            </a:pPr>
            <a:fld id="{AD5E0CB2-32DA-4669-AC15-701B5FCBCD87}"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33" name="矩形 32"/>
          <p:cNvSpPr/>
          <p:nvPr/>
        </p:nvSpPr>
        <p:spPr>
          <a:xfrm>
            <a:off x="4807790" y="2509757"/>
            <a:ext cx="800219"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风险</a:t>
            </a:r>
            <a:endParaRPr lang="zh-CN" altLang="en-US" sz="2400" dirty="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4798906" y="2971422"/>
            <a:ext cx="817985" cy="0"/>
          </a:xfrm>
          <a:prstGeom prst="line">
            <a:avLst/>
          </a:prstGeom>
          <a:ln w="38100"/>
        </p:spPr>
        <p:style>
          <a:lnRef idx="1">
            <a:schemeClr val="dk1"/>
          </a:lnRef>
          <a:fillRef idx="0">
            <a:schemeClr val="dk1"/>
          </a:fillRef>
          <a:effectRef idx="0">
            <a:schemeClr val="dk1"/>
          </a:effectRef>
          <a:fontRef idx="minor">
            <a:schemeClr val="tx1"/>
          </a:fontRef>
        </p:style>
      </p:cxnSp>
      <p:sp>
        <p:nvSpPr>
          <p:cNvPr id="35" name="矩形 34"/>
          <p:cNvSpPr/>
          <p:nvPr/>
        </p:nvSpPr>
        <p:spPr>
          <a:xfrm>
            <a:off x="4787644" y="3021008"/>
            <a:ext cx="800219"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收益</a:t>
            </a:r>
            <a:endParaRPr lang="zh-CN" altLang="en-US" sz="2400" dirty="0">
              <a:latin typeface="微软雅黑" panose="020B0503020204020204" pitchFamily="34" charset="-122"/>
              <a:ea typeface="微软雅黑" panose="020B0503020204020204" pitchFamily="34" charset="-122"/>
            </a:endParaRPr>
          </a:p>
        </p:txBody>
      </p:sp>
      <p:pic>
        <p:nvPicPr>
          <p:cNvPr id="22" name="Picture 2"/>
          <p:cNvPicPr>
            <a:picLocks noChangeAspect="1" noChangeArrowheads="1"/>
          </p:cNvPicPr>
          <p:nvPr/>
        </p:nvPicPr>
        <p:blipFill>
          <a:blip r:embed="rId5" cstate="print"/>
          <a:srcRect/>
          <a:stretch>
            <a:fillRect/>
          </a:stretch>
        </p:blipFill>
        <p:spPr bwMode="auto">
          <a:xfrm>
            <a:off x="10377488" y="3384550"/>
            <a:ext cx="1408112" cy="2746375"/>
          </a:xfrm>
          <a:prstGeom prst="rect">
            <a:avLst/>
          </a:prstGeom>
          <a:noFill/>
          <a:ln w="9525">
            <a:noFill/>
            <a:miter lim="800000"/>
            <a:headEnd/>
            <a:tailEnd/>
          </a:ln>
        </p:spPr>
      </p:pic>
      <p:cxnSp>
        <p:nvCxnSpPr>
          <p:cNvPr id="26" name="直接箭头连接符 25"/>
          <p:cNvCxnSpPr/>
          <p:nvPr/>
        </p:nvCxnSpPr>
        <p:spPr>
          <a:xfrm>
            <a:off x="4078514" y="2685143"/>
            <a:ext cx="62411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4129314" y="3185886"/>
            <a:ext cx="62411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405506" y="6219825"/>
            <a:ext cx="282575" cy="304800"/>
          </a:xfrm>
          <a:prstGeom prst="rect">
            <a:avLst/>
          </a:prstGeom>
        </p:spPr>
        <p:txBody>
          <a:bodyPr wrap="none">
            <a:spAutoFit/>
          </a:bodyPr>
          <a:lstStyle/>
          <a:p>
            <a:pPr>
              <a:defRPr/>
            </a:pPr>
            <a:fld id="{1A1FE129-A135-45C4-8FD9-C9B2E97659ED}"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grpSp>
        <p:nvGrpSpPr>
          <p:cNvPr id="29" name="组合 1"/>
          <p:cNvGrpSpPr/>
          <p:nvPr/>
        </p:nvGrpSpPr>
        <p:grpSpPr>
          <a:xfrm>
            <a:off x="1491121" y="1607903"/>
            <a:ext cx="1843314" cy="1655856"/>
            <a:chOff x="680580" y="1491630"/>
            <a:chExt cx="1479184" cy="1479182"/>
          </a:xfrm>
        </p:grpSpPr>
        <p:grpSp>
          <p:nvGrpSpPr>
            <p:cNvPr id="38"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Rectangle 273"/>
            <p:cNvSpPr>
              <a:spLocks noChangeArrowheads="1"/>
            </p:cNvSpPr>
            <p:nvPr/>
          </p:nvSpPr>
          <p:spPr bwMode="auto">
            <a:xfrm>
              <a:off x="1717432" y="2327288"/>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grpSp>
      <p:sp>
        <p:nvSpPr>
          <p:cNvPr id="46" name="矩形 45"/>
          <p:cNvSpPr/>
          <p:nvPr/>
        </p:nvSpPr>
        <p:spPr>
          <a:xfrm>
            <a:off x="1563407" y="2020332"/>
            <a:ext cx="1723550"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必要</a:t>
            </a:r>
            <a:r>
              <a:rPr lang="zh-CN" altLang="en-US" sz="2400" b="1" dirty="0" smtClean="0">
                <a:latin typeface="微软雅黑" panose="020B0503020204020204" pitchFamily="34" charset="-122"/>
                <a:ea typeface="微软雅黑" panose="020B0503020204020204" pitchFamily="34" charset="-122"/>
              </a:rPr>
              <a:t>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a:latin typeface="微软雅黑" panose="020B0503020204020204" pitchFamily="34" charset="-122"/>
                <a:ea typeface="微软雅黑" panose="020B0503020204020204" pitchFamily="34" charset="-122"/>
              </a:rPr>
              <a:t>R</a:t>
            </a:r>
            <a:endParaRPr lang="zh-CN" altLang="en-US" sz="2400" b="1" dirty="0">
              <a:latin typeface="微软雅黑" panose="020B0503020204020204" pitchFamily="34" charset="-122"/>
              <a:ea typeface="微软雅黑" panose="020B0503020204020204" pitchFamily="34" charset="-122"/>
            </a:endParaRPr>
          </a:p>
        </p:txBody>
      </p:sp>
      <p:sp>
        <p:nvSpPr>
          <p:cNvPr id="47" name="TextBox 46"/>
          <p:cNvSpPr txBox="1"/>
          <p:nvPr/>
        </p:nvSpPr>
        <p:spPr>
          <a:xfrm>
            <a:off x="3542649" y="1904563"/>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grpSp>
        <p:nvGrpSpPr>
          <p:cNvPr id="50" name="组合 49"/>
          <p:cNvGrpSpPr/>
          <p:nvPr/>
        </p:nvGrpSpPr>
        <p:grpSpPr>
          <a:xfrm>
            <a:off x="4807790" y="1550892"/>
            <a:ext cx="1806176" cy="1641340"/>
            <a:chOff x="2867424" y="1491630"/>
            <a:chExt cx="1479184" cy="1479182"/>
          </a:xfrm>
        </p:grpSpPr>
        <p:grpSp>
          <p:nvGrpSpPr>
            <p:cNvPr id="51"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grpSp>
      <p:sp>
        <p:nvSpPr>
          <p:cNvPr id="63" name="矩形 62"/>
          <p:cNvSpPr/>
          <p:nvPr/>
        </p:nvSpPr>
        <p:spPr>
          <a:xfrm>
            <a:off x="4695215" y="2001518"/>
            <a:ext cx="2031325"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无风险收益率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err="1">
                <a:latin typeface="微软雅黑" panose="020B0503020204020204" pitchFamily="34" charset="-122"/>
                <a:ea typeface="微软雅黑" panose="020B0503020204020204" pitchFamily="34" charset="-122"/>
              </a:rPr>
              <a:t>R</a:t>
            </a:r>
            <a:r>
              <a:rPr lang="en-US" altLang="zh-CN" sz="2400" b="1" baseline="-25000" dirty="0" err="1">
                <a:latin typeface="微软雅黑" panose="020B0503020204020204" pitchFamily="34" charset="-122"/>
                <a:ea typeface="微软雅黑" panose="020B0503020204020204" pitchFamily="34" charset="-122"/>
              </a:rPr>
              <a:t>f</a:t>
            </a:r>
            <a:endParaRPr lang="zh-CN" altLang="en-US" sz="2400" b="1" baseline="-25000" dirty="0">
              <a:latin typeface="微软雅黑" panose="020B0503020204020204" pitchFamily="34" charset="-122"/>
              <a:ea typeface="微软雅黑" panose="020B0503020204020204" pitchFamily="34" charset="-122"/>
            </a:endParaRPr>
          </a:p>
        </p:txBody>
      </p:sp>
      <p:sp>
        <p:nvSpPr>
          <p:cNvPr id="64" name="TextBox 63"/>
          <p:cNvSpPr txBox="1"/>
          <p:nvPr/>
        </p:nvSpPr>
        <p:spPr>
          <a:xfrm>
            <a:off x="7146608" y="2021269"/>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grpSp>
        <p:nvGrpSpPr>
          <p:cNvPr id="65" name="组合 64"/>
          <p:cNvGrpSpPr/>
          <p:nvPr/>
        </p:nvGrpSpPr>
        <p:grpSpPr>
          <a:xfrm>
            <a:off x="8591267" y="1566602"/>
            <a:ext cx="1769891" cy="1663111"/>
            <a:chOff x="2867424" y="1491630"/>
            <a:chExt cx="1479184" cy="1479182"/>
          </a:xfrm>
        </p:grpSpPr>
        <p:grpSp>
          <p:nvGrpSpPr>
            <p:cNvPr id="66"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0" name="矩形 69"/>
          <p:cNvSpPr/>
          <p:nvPr/>
        </p:nvSpPr>
        <p:spPr>
          <a:xfrm>
            <a:off x="8614437" y="2067423"/>
            <a:ext cx="1723549"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err="1">
                <a:latin typeface="微软雅黑" panose="020B0503020204020204" pitchFamily="34" charset="-122"/>
                <a:ea typeface="微软雅黑" panose="020B0503020204020204" pitchFamily="34" charset="-122"/>
              </a:rPr>
              <a:t>Rr</a:t>
            </a:r>
            <a:endParaRPr lang="zh-CN" altLang="en-US" sz="2400" b="1" baseline="-25000" dirty="0">
              <a:latin typeface="微软雅黑" panose="020B0503020204020204" pitchFamily="34" charset="-122"/>
              <a:ea typeface="微软雅黑" panose="020B0503020204020204" pitchFamily="34" charset="-122"/>
            </a:endParaRPr>
          </a:p>
        </p:txBody>
      </p:sp>
      <p:sp>
        <p:nvSpPr>
          <p:cNvPr id="48" name="矩形 8"/>
          <p:cNvSpPr>
            <a:spLocks noChangeArrowheads="1"/>
          </p:cNvSpPr>
          <p:nvPr/>
        </p:nvSpPr>
        <p:spPr bwMode="auto">
          <a:xfrm>
            <a:off x="3335397" y="473075"/>
            <a:ext cx="5645150" cy="1323439"/>
          </a:xfrm>
          <a:prstGeom prst="rect">
            <a:avLst/>
          </a:prstGeom>
          <a:noFill/>
          <a:ln w="9525">
            <a:noFill/>
            <a:miter lim="800000"/>
          </a:ln>
        </p:spPr>
        <p:txBody>
          <a:bodyPr>
            <a:spAutoFit/>
          </a:bodyPr>
          <a:lstStyle/>
          <a:p>
            <a:pPr algn="ctr"/>
            <a:r>
              <a:rPr lang="en-US" altLang="zh-CN" sz="4000" b="1" dirty="0" smtClean="0">
                <a:solidFill>
                  <a:srgbClr val="495A66"/>
                </a:solidFill>
                <a:latin typeface="微软雅黑" panose="020B0503020204020204" pitchFamily="34" charset="-122"/>
                <a:ea typeface="微软雅黑" panose="020B0503020204020204" pitchFamily="34" charset="-122"/>
              </a:rPr>
              <a:t>4.</a:t>
            </a:r>
            <a:r>
              <a:rPr lang="zh-CN" altLang="en-US" sz="4000" b="1" dirty="0" smtClean="0">
                <a:solidFill>
                  <a:srgbClr val="495A66"/>
                </a:solidFill>
                <a:latin typeface="微软雅黑" panose="020B0503020204020204" pitchFamily="34" charset="-122"/>
                <a:ea typeface="微软雅黑" panose="020B0503020204020204" pitchFamily="34" charset="-122"/>
              </a:rPr>
              <a:t>计算必要收益率</a:t>
            </a:r>
            <a:endParaRPr lang="zh-CN" altLang="en-US" sz="4000" b="1" dirty="0">
              <a:solidFill>
                <a:srgbClr val="495A66"/>
              </a:solidFill>
              <a:latin typeface="微软雅黑" panose="020B0503020204020204" pitchFamily="34" charset="-122"/>
              <a:ea typeface="微软雅黑" panose="020B0503020204020204" pitchFamily="34" charset="-122"/>
            </a:endParaRPr>
          </a:p>
          <a:p>
            <a:pPr algn="ct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49" name="组合 25"/>
          <p:cNvGrpSpPr/>
          <p:nvPr/>
        </p:nvGrpSpPr>
        <p:grpSpPr bwMode="auto">
          <a:xfrm>
            <a:off x="4441371" y="1244684"/>
            <a:ext cx="3585143" cy="134938"/>
            <a:chOff x="5357217" y="1143000"/>
            <a:chExt cx="1490133" cy="101600"/>
          </a:xfrm>
        </p:grpSpPr>
        <p:cxnSp>
          <p:nvCxnSpPr>
            <p:cNvPr id="5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Subtitle 2"/>
          <p:cNvSpPr txBox="1"/>
          <p:nvPr/>
        </p:nvSpPr>
        <p:spPr>
          <a:xfrm>
            <a:off x="3958685" y="3819245"/>
            <a:ext cx="4351938" cy="589939"/>
          </a:xfrm>
          <a:prstGeom prst="rect">
            <a:avLst/>
          </a:prstGeom>
          <a:ln>
            <a:solidFill>
              <a:schemeClr val="accent1"/>
            </a:solidFill>
          </a:ln>
        </p:spPr>
        <p:txBody>
          <a:bodyPr wrap="square" lIns="108745" tIns="54373" rIns="108745" bIns="54373">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defRPr/>
            </a:pPr>
            <a:r>
              <a:rPr lang="zh-CN" altLang="en-US" sz="2600" kern="0" dirty="0">
                <a:solidFill>
                  <a:schemeClr val="tx1">
                    <a:lumMod val="75000"/>
                    <a:lumOff val="25000"/>
                  </a:schemeClr>
                </a:solidFill>
                <a:latin typeface="微软雅黑" panose="020B0503020204020204" pitchFamily="34" charset="-122"/>
                <a:ea typeface="微软雅黑" panose="020B0503020204020204" pitchFamily="34" charset="-122"/>
              </a:rPr>
              <a:t>通常用短期国债的利率表示</a:t>
            </a:r>
            <a:endParaRPr lang="en-US" altLang="zh-CN" sz="2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Half Frame 12"/>
          <p:cNvSpPr>
            <a:spLocks noChangeArrowheads="1"/>
          </p:cNvSpPr>
          <p:nvPr/>
        </p:nvSpPr>
        <p:spPr bwMode="auto">
          <a:xfrm rot="13572341">
            <a:off x="5549341" y="2988424"/>
            <a:ext cx="541772" cy="626861"/>
          </a:xfrm>
          <a:custGeom>
            <a:avLst/>
            <a:gdLst>
              <a:gd name="T0" fmla="*/ 565509 w 666750"/>
              <a:gd name="T1" fmla="*/ 111124 h 731837"/>
              <a:gd name="T2" fmla="*/ 111124 w 666750"/>
              <a:gd name="T3" fmla="*/ 609865 h 731837"/>
              <a:gd name="T4" fmla="*/ 0 w 666750"/>
              <a:gd name="T5" fmla="*/ 365919 h 731837"/>
              <a:gd name="T6" fmla="*/ 333375 w 666750"/>
              <a:gd name="T7" fmla="*/ 0 h 731837"/>
              <a:gd name="T8" fmla="*/ 0 60000 65536"/>
              <a:gd name="T9" fmla="*/ 5898240 60000 65536"/>
              <a:gd name="T10" fmla="*/ 11796480 60000 65536"/>
              <a:gd name="T11" fmla="*/ 17694720 60000 65536"/>
              <a:gd name="T12" fmla="*/ 0 w 666750"/>
              <a:gd name="T13" fmla="*/ 0 h 731837"/>
              <a:gd name="T14" fmla="*/ 666750 w 666750"/>
              <a:gd name="T15" fmla="*/ 731837 h 731837"/>
            </a:gdLst>
            <a:ahLst/>
            <a:cxnLst>
              <a:cxn ang="T8">
                <a:pos x="T0" y="T1"/>
              </a:cxn>
              <a:cxn ang="T9">
                <a:pos x="T2" y="T3"/>
              </a:cxn>
              <a:cxn ang="T10">
                <a:pos x="T4" y="T5"/>
              </a:cxn>
              <a:cxn ang="T11">
                <a:pos x="T6" y="T7"/>
              </a:cxn>
            </a:cxnLst>
            <a:rect l="T12" t="T13" r="T14" b="T15"/>
            <a:pathLst>
              <a:path w="666750" h="731837">
                <a:moveTo>
                  <a:pt x="0" y="0"/>
                </a:moveTo>
                <a:lnTo>
                  <a:pt x="666750" y="0"/>
                </a:lnTo>
                <a:lnTo>
                  <a:pt x="464268" y="222248"/>
                </a:lnTo>
                <a:lnTo>
                  <a:pt x="222248" y="222248"/>
                </a:lnTo>
                <a:lnTo>
                  <a:pt x="222248" y="487894"/>
                </a:lnTo>
                <a:lnTo>
                  <a:pt x="0" y="731837"/>
                </a:lnTo>
                <a:close/>
              </a:path>
            </a:pathLst>
          </a:custGeom>
          <a:solidFill>
            <a:srgbClr val="595959"/>
          </a:solidFill>
          <a:ln w="9525">
            <a:noFill/>
            <a:miter lim="800000"/>
          </a:ln>
        </p:spPr>
        <p:txBody>
          <a:bodyPr/>
          <a:lstStyle/>
          <a:p>
            <a:endParaRPr lang="zh-CN" altLang="en-US"/>
          </a:p>
        </p:txBody>
      </p:sp>
      <p:sp>
        <p:nvSpPr>
          <p:cNvPr id="32" name="椭圆 31"/>
          <p:cNvSpPr/>
          <p:nvPr/>
        </p:nvSpPr>
        <p:spPr>
          <a:xfrm rot="1738458">
            <a:off x="1044896" y="3758580"/>
            <a:ext cx="2739865" cy="2697258"/>
          </a:xfrm>
          <a:prstGeom prst="ellipse">
            <a:avLst/>
          </a:prstGeom>
          <a:blipFill dpi="0" rotWithShape="0">
            <a:blip r:embed="rId1" cstate="print"/>
            <a:srcRect/>
            <a:stretch>
              <a:fillRect/>
            </a:stretch>
          </a:blip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nvGrpSpPr>
          <p:cNvPr id="33" name="组合 50"/>
          <p:cNvGrpSpPr/>
          <p:nvPr/>
        </p:nvGrpSpPr>
        <p:grpSpPr>
          <a:xfrm>
            <a:off x="3813721" y="4748908"/>
            <a:ext cx="2033278" cy="2033271"/>
            <a:chOff x="5004842" y="2166314"/>
            <a:chExt cx="1881362" cy="1881356"/>
          </a:xfrm>
        </p:grpSpPr>
        <p:grpSp>
          <p:nvGrpSpPr>
            <p:cNvPr id="34" name="组合 51"/>
            <p:cNvGrpSpPr/>
            <p:nvPr/>
          </p:nvGrpSpPr>
          <p:grpSpPr>
            <a:xfrm>
              <a:off x="5004842" y="2166314"/>
              <a:ext cx="1881362" cy="1881356"/>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7" name="椭圆 36"/>
              <p:cNvSpPr/>
              <p:nvPr/>
            </p:nvSpPr>
            <p:spPr>
              <a:xfrm>
                <a:off x="392112" y="760412"/>
                <a:ext cx="3825874" cy="3825875"/>
              </a:xfrm>
              <a:prstGeom prst="ellipse">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5" name="椭圆 34"/>
            <p:cNvSpPr/>
            <p:nvPr/>
          </p:nvSpPr>
          <p:spPr>
            <a:xfrm rot="1738458">
              <a:off x="5199031" y="2360500"/>
              <a:ext cx="1492982" cy="1492982"/>
            </a:xfrm>
            <a:prstGeom prst="ellipse">
              <a:avLst/>
            </a:prstGeom>
            <a:solidFill>
              <a:srgbClr val="6CAC00"/>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grpSp>
        <p:nvGrpSpPr>
          <p:cNvPr id="39" name="组合 55"/>
          <p:cNvGrpSpPr/>
          <p:nvPr/>
        </p:nvGrpSpPr>
        <p:grpSpPr>
          <a:xfrm>
            <a:off x="165730" y="3192232"/>
            <a:ext cx="1275238" cy="1275234"/>
            <a:chOff x="5004842" y="2166314"/>
            <a:chExt cx="1881362" cy="1881356"/>
          </a:xfrm>
        </p:grpSpPr>
        <p:grpSp>
          <p:nvGrpSpPr>
            <p:cNvPr id="41" name="组合 56"/>
            <p:cNvGrpSpPr/>
            <p:nvPr/>
          </p:nvGrpSpPr>
          <p:grpSpPr>
            <a:xfrm>
              <a:off x="5004842" y="2166314"/>
              <a:ext cx="1881362" cy="1881356"/>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椭圆 42"/>
            <p:cNvSpPr/>
            <p:nvPr/>
          </p:nvSpPr>
          <p:spPr>
            <a:xfrm rot="1738458">
              <a:off x="5199031" y="2360500"/>
              <a:ext cx="1492982" cy="1492982"/>
            </a:xfrm>
            <a:prstGeom prst="ellipse">
              <a:avLst/>
            </a:prstGeom>
            <a:solidFill>
              <a:srgbClr val="39A3CD"/>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sp>
        <p:nvSpPr>
          <p:cNvPr id="58" name="椭圆 57"/>
          <p:cNvSpPr/>
          <p:nvPr/>
        </p:nvSpPr>
        <p:spPr>
          <a:xfrm rot="1738458">
            <a:off x="347291" y="5184486"/>
            <a:ext cx="492577" cy="492577"/>
          </a:xfrm>
          <a:prstGeom prst="ellipse">
            <a:avLst/>
          </a:prstGeom>
          <a:solidFill>
            <a:srgbClr val="6CAC00"/>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nvGrpSpPr>
          <p:cNvPr id="59" name="组合 64"/>
          <p:cNvGrpSpPr/>
          <p:nvPr/>
        </p:nvGrpSpPr>
        <p:grpSpPr>
          <a:xfrm>
            <a:off x="396169" y="5815784"/>
            <a:ext cx="914663" cy="914663"/>
            <a:chOff x="5208330" y="1136771"/>
            <a:chExt cx="1341596" cy="1341596"/>
          </a:xfrm>
          <a:solidFill>
            <a:srgbClr val="BFBFBF"/>
          </a:solidFill>
        </p:grpSpPr>
        <p:sp>
          <p:nvSpPr>
            <p:cNvPr id="60" name="椭圆 59"/>
            <p:cNvSpPr>
              <a:spLocks noChangeAspect="1"/>
            </p:cNvSpPr>
            <p:nvPr/>
          </p:nvSpPr>
          <p:spPr>
            <a:xfrm rot="16200000">
              <a:off x="5208330" y="1136771"/>
              <a:ext cx="1341596" cy="1341596"/>
            </a:xfrm>
            <a:prstGeom prst="ellipse">
              <a:avLst/>
            </a:prstGeom>
            <a:solidFill>
              <a:srgbClr val="BFBFBF"/>
            </a:solidFill>
            <a:ln w="22225">
              <a:noFill/>
            </a:ln>
            <a:effectLst>
              <a:outerShdw blurRad="1905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椭圆 70"/>
            <p:cNvSpPr>
              <a:spLocks noChangeAspect="1"/>
            </p:cNvSpPr>
            <p:nvPr/>
          </p:nvSpPr>
          <p:spPr>
            <a:xfrm rot="16200000">
              <a:off x="5385692" y="1311178"/>
              <a:ext cx="992781" cy="992781"/>
            </a:xfrm>
            <a:prstGeom prst="ellipse">
              <a:avLst/>
            </a:pr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2" name="椭圆 71"/>
          <p:cNvSpPr/>
          <p:nvPr/>
        </p:nvSpPr>
        <p:spPr>
          <a:xfrm rot="1738458">
            <a:off x="3232663" y="6156744"/>
            <a:ext cx="492577" cy="492577"/>
          </a:xfrm>
          <a:prstGeom prst="ellipse">
            <a:avLst/>
          </a:prstGeom>
          <a:solidFill>
            <a:srgbClr val="39A3CD"/>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heel(1)">
                                      <p:cBhvr>
                                        <p:cTn id="40" dur="1000"/>
                                        <p:tgtEl>
                                          <p:spTgt spid="32"/>
                                        </p:tgtEl>
                                      </p:cBhvr>
                                    </p:animEffect>
                                  </p:childTnLst>
                                </p:cTn>
                              </p:par>
                              <p:par>
                                <p:cTn id="41" presetID="53" presetClass="entr" presetSubtype="16" fill="hold" nodeType="withEffect">
                                  <p:stCondLst>
                                    <p:cond delay="25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23" presetClass="entr" presetSubtype="32" fill="hold" grpId="0" nodeType="withEffect">
                                  <p:stCondLst>
                                    <p:cond delay="250"/>
                                  </p:stCondLst>
                                  <p:childTnLst>
                                    <p:set>
                                      <p:cBhvr>
                                        <p:cTn id="53" dur="1" fill="hold">
                                          <p:stCondLst>
                                            <p:cond delay="0"/>
                                          </p:stCondLst>
                                        </p:cTn>
                                        <p:tgtEl>
                                          <p:spTgt spid="58"/>
                                        </p:tgtEl>
                                        <p:attrNameLst>
                                          <p:attrName>style.visibility</p:attrName>
                                        </p:attrNameLst>
                                      </p:cBhvr>
                                      <p:to>
                                        <p:strVal val="visible"/>
                                      </p:to>
                                    </p:set>
                                    <p:anim calcmode="lin" valueType="num">
                                      <p:cBhvr>
                                        <p:cTn id="54" dur="750" fill="hold"/>
                                        <p:tgtEl>
                                          <p:spTgt spid="58"/>
                                        </p:tgtEl>
                                        <p:attrNameLst>
                                          <p:attrName>ppt_w</p:attrName>
                                        </p:attrNameLst>
                                      </p:cBhvr>
                                      <p:tavLst>
                                        <p:tav tm="0">
                                          <p:val>
                                            <p:strVal val="4*#ppt_w"/>
                                          </p:val>
                                        </p:tav>
                                        <p:tav tm="100000">
                                          <p:val>
                                            <p:strVal val="#ppt_w"/>
                                          </p:val>
                                        </p:tav>
                                      </p:tavLst>
                                    </p:anim>
                                    <p:anim calcmode="lin" valueType="num">
                                      <p:cBhvr>
                                        <p:cTn id="55" dur="750" fill="hold"/>
                                        <p:tgtEl>
                                          <p:spTgt spid="58"/>
                                        </p:tgtEl>
                                        <p:attrNameLst>
                                          <p:attrName>ppt_h</p:attrName>
                                        </p:attrNameLst>
                                      </p:cBhvr>
                                      <p:tavLst>
                                        <p:tav tm="0">
                                          <p:val>
                                            <p:strVal val="4*#ppt_h"/>
                                          </p:val>
                                        </p:tav>
                                        <p:tav tm="100000">
                                          <p:val>
                                            <p:strVal val="#ppt_h"/>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58"/>
                                        </p:tgtEl>
                                      </p:cBhvr>
                                    </p:animEffect>
                                    <p:animScale>
                                      <p:cBhvr>
                                        <p:cTn id="58" dur="250" autoRev="1" fill="hold"/>
                                        <p:tgtEl>
                                          <p:spTgt spid="58"/>
                                        </p:tgtEl>
                                      </p:cBhvr>
                                      <p:by x="105000" y="105000"/>
                                    </p:animScale>
                                  </p:childTnLst>
                                </p:cTn>
                              </p:par>
                            </p:childTnLst>
                          </p:cTn>
                        </p:par>
                        <p:par>
                          <p:cTn id="59" fill="hold">
                            <p:stCondLst>
                              <p:cond delay="3500"/>
                            </p:stCondLst>
                            <p:childTnLst>
                              <p:par>
                                <p:cTn id="60" presetID="9"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dissolve">
                                      <p:cBhvr>
                                        <p:cTn id="62" dur="500"/>
                                        <p:tgtEl>
                                          <p:spTgt spid="59"/>
                                        </p:tgtEl>
                                      </p:cBhvr>
                                    </p:animEffect>
                                  </p:childTnLst>
                                </p:cTn>
                              </p:par>
                              <p:par>
                                <p:cTn id="63" presetID="23" presetClass="entr" presetSubtype="32" fill="hold" grpId="0" nodeType="withEffect">
                                  <p:stCondLst>
                                    <p:cond delay="500"/>
                                  </p:stCondLst>
                                  <p:childTnLst>
                                    <p:set>
                                      <p:cBhvr>
                                        <p:cTn id="64" dur="1" fill="hold">
                                          <p:stCondLst>
                                            <p:cond delay="0"/>
                                          </p:stCondLst>
                                        </p:cTn>
                                        <p:tgtEl>
                                          <p:spTgt spid="72"/>
                                        </p:tgtEl>
                                        <p:attrNameLst>
                                          <p:attrName>style.visibility</p:attrName>
                                        </p:attrNameLst>
                                      </p:cBhvr>
                                      <p:to>
                                        <p:strVal val="visible"/>
                                      </p:to>
                                    </p:set>
                                    <p:anim calcmode="lin" valueType="num">
                                      <p:cBhvr>
                                        <p:cTn id="65" dur="750" fill="hold"/>
                                        <p:tgtEl>
                                          <p:spTgt spid="72"/>
                                        </p:tgtEl>
                                        <p:attrNameLst>
                                          <p:attrName>ppt_w</p:attrName>
                                        </p:attrNameLst>
                                      </p:cBhvr>
                                      <p:tavLst>
                                        <p:tav tm="0">
                                          <p:val>
                                            <p:strVal val="4*#ppt_w"/>
                                          </p:val>
                                        </p:tav>
                                        <p:tav tm="100000">
                                          <p:val>
                                            <p:strVal val="#ppt_w"/>
                                          </p:val>
                                        </p:tav>
                                      </p:tavLst>
                                    </p:anim>
                                    <p:anim calcmode="lin" valueType="num">
                                      <p:cBhvr>
                                        <p:cTn id="66" dur="750" fill="hold"/>
                                        <p:tgtEl>
                                          <p:spTgt spid="72"/>
                                        </p:tgtEl>
                                        <p:attrNameLst>
                                          <p:attrName>ppt_h</p:attrName>
                                        </p:attrNameLst>
                                      </p:cBhvr>
                                      <p:tavLst>
                                        <p:tav tm="0">
                                          <p:val>
                                            <p:strVal val="4*#ppt_h"/>
                                          </p:val>
                                        </p:tav>
                                        <p:tav tm="100000">
                                          <p:val>
                                            <p:strVal val="#ppt_h"/>
                                          </p:val>
                                        </p:tav>
                                      </p:tavLst>
                                    </p:anim>
                                  </p:childTnLst>
                                </p:cTn>
                              </p:par>
                              <p:par>
                                <p:cTn id="67" presetID="26" presetClass="emph" presetSubtype="0" fill="hold" grpId="1" nodeType="withEffect">
                                  <p:stCondLst>
                                    <p:cond delay="50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4" grpId="0"/>
      <p:bldP spid="31" grpId="0" animBg="1"/>
      <p:bldP spid="32" grpId="0" animBg="1"/>
      <p:bldP spid="58" grpId="0" animBg="1"/>
      <p:bldP spid="58" grpId="1" animBg="1"/>
      <p:bldP spid="72" grpId="0" animBg="1"/>
      <p:bldP spid="7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405506" y="6219825"/>
            <a:ext cx="282575" cy="304800"/>
          </a:xfrm>
          <a:prstGeom prst="rect">
            <a:avLst/>
          </a:prstGeom>
        </p:spPr>
        <p:txBody>
          <a:bodyPr wrap="none">
            <a:spAutoFit/>
          </a:bodyPr>
          <a:lstStyle/>
          <a:p>
            <a:pPr>
              <a:defRPr/>
            </a:pPr>
            <a:fld id="{1A1FE129-A135-45C4-8FD9-C9B2E97659ED}"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43024" name="TextBox 23"/>
          <p:cNvSpPr txBox="1">
            <a:spLocks noChangeArrowheads="1"/>
          </p:cNvSpPr>
          <p:nvPr/>
        </p:nvSpPr>
        <p:spPr bwMode="auto">
          <a:xfrm>
            <a:off x="3910748" y="1803219"/>
            <a:ext cx="5256217" cy="517065"/>
          </a:xfrm>
          <a:prstGeom prst="rect">
            <a:avLst/>
          </a:prstGeom>
          <a:noFill/>
          <a:ln w="9525">
            <a:noFill/>
            <a:miter lim="800000"/>
          </a:ln>
        </p:spPr>
        <p:txBody>
          <a:bodyPr wrap="square" lIns="0" tIns="0" rIns="0" bIns="0">
            <a:spAutoFit/>
          </a:bodyPr>
          <a:lstStyle/>
          <a:p>
            <a:pPr>
              <a:lnSpc>
                <a:spcPct val="120000"/>
              </a:lnSpc>
            </a:pPr>
            <a:r>
              <a:rPr lang="zh-CN" altLang="en-US" sz="2800" dirty="0">
                <a:latin typeface="微软雅黑" panose="020B0503020204020204" pitchFamily="34" charset="-122"/>
                <a:ea typeface="微软雅黑" panose="020B0503020204020204" pitchFamily="34" charset="-122"/>
              </a:rPr>
              <a:t>即风险价值，也称风险报酬率。</a:t>
            </a:r>
            <a:endParaRPr lang="en-US" altLang="zh-CN" sz="2800" dirty="0">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437320" y="3543009"/>
            <a:ext cx="6516546" cy="1157045"/>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121901" tIns="60952" rIns="121901" bIns="60952" anchor="ctr"/>
          <a:lstStyle/>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29704" name="矩形 22"/>
          <p:cNvSpPr>
            <a:spLocks noChangeArrowheads="1"/>
          </p:cNvSpPr>
          <p:nvPr/>
        </p:nvSpPr>
        <p:spPr bwMode="auto">
          <a:xfrm>
            <a:off x="509287" y="3567436"/>
            <a:ext cx="6621081" cy="1132618"/>
          </a:xfrm>
          <a:prstGeom prst="rect">
            <a:avLst/>
          </a:prstGeom>
          <a:noFill/>
          <a:ln w="9525">
            <a:noFill/>
            <a:miter lim="800000"/>
          </a:ln>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风险价值，是指投资者由于冒着风险进行投资而获得的超过资金时间价值的</a:t>
            </a:r>
            <a:r>
              <a:rPr lang="zh-CN" altLang="en-US" sz="2600" dirty="0">
                <a:solidFill>
                  <a:srgbClr val="FF3300"/>
                </a:solidFill>
                <a:latin typeface="微软雅黑" panose="020B0503020204020204" pitchFamily="34" charset="-122"/>
                <a:ea typeface="微软雅黑" panose="020B0503020204020204" pitchFamily="34" charset="-122"/>
              </a:rPr>
              <a:t>额外收益</a:t>
            </a:r>
            <a:r>
              <a:rPr lang="zh-CN" altLang="en-US" sz="2600" dirty="0">
                <a:latin typeface="微软雅黑" panose="020B0503020204020204" pitchFamily="34" charset="-122"/>
                <a:ea typeface="微软雅黑" panose="020B0503020204020204" pitchFamily="34" charset="-122"/>
              </a:rPr>
              <a:t>。 </a:t>
            </a:r>
            <a:endParaRPr lang="zh-CN" altLang="en-US" sz="2600" dirty="0">
              <a:latin typeface="微软雅黑" panose="020B0503020204020204" pitchFamily="34" charset="-122"/>
              <a:ea typeface="微软雅黑" panose="020B0503020204020204" pitchFamily="34" charset="-122"/>
            </a:endParaRPr>
          </a:p>
        </p:txBody>
      </p:sp>
      <p:sp>
        <p:nvSpPr>
          <p:cNvPr id="36" name="Half Frame 12"/>
          <p:cNvSpPr>
            <a:spLocks noChangeArrowheads="1"/>
          </p:cNvSpPr>
          <p:nvPr/>
        </p:nvSpPr>
        <p:spPr bwMode="auto">
          <a:xfrm rot="13572341">
            <a:off x="1955260" y="2640843"/>
            <a:ext cx="541772" cy="626861"/>
          </a:xfrm>
          <a:custGeom>
            <a:avLst/>
            <a:gdLst>
              <a:gd name="T0" fmla="*/ 565509 w 666750"/>
              <a:gd name="T1" fmla="*/ 111124 h 731837"/>
              <a:gd name="T2" fmla="*/ 111124 w 666750"/>
              <a:gd name="T3" fmla="*/ 609865 h 731837"/>
              <a:gd name="T4" fmla="*/ 0 w 666750"/>
              <a:gd name="T5" fmla="*/ 365919 h 731837"/>
              <a:gd name="T6" fmla="*/ 333375 w 666750"/>
              <a:gd name="T7" fmla="*/ 0 h 731837"/>
              <a:gd name="T8" fmla="*/ 0 60000 65536"/>
              <a:gd name="T9" fmla="*/ 5898240 60000 65536"/>
              <a:gd name="T10" fmla="*/ 11796480 60000 65536"/>
              <a:gd name="T11" fmla="*/ 17694720 60000 65536"/>
              <a:gd name="T12" fmla="*/ 0 w 666750"/>
              <a:gd name="T13" fmla="*/ 0 h 731837"/>
              <a:gd name="T14" fmla="*/ 666750 w 666750"/>
              <a:gd name="T15" fmla="*/ 731837 h 731837"/>
            </a:gdLst>
            <a:ahLst/>
            <a:cxnLst>
              <a:cxn ang="T8">
                <a:pos x="T0" y="T1"/>
              </a:cxn>
              <a:cxn ang="T9">
                <a:pos x="T2" y="T3"/>
              </a:cxn>
              <a:cxn ang="T10">
                <a:pos x="T4" y="T5"/>
              </a:cxn>
              <a:cxn ang="T11">
                <a:pos x="T6" y="T7"/>
              </a:cxn>
            </a:cxnLst>
            <a:rect l="T12" t="T13" r="T14" b="T15"/>
            <a:pathLst>
              <a:path w="666750" h="731837">
                <a:moveTo>
                  <a:pt x="0" y="0"/>
                </a:moveTo>
                <a:lnTo>
                  <a:pt x="666750" y="0"/>
                </a:lnTo>
                <a:lnTo>
                  <a:pt x="464268" y="222248"/>
                </a:lnTo>
                <a:lnTo>
                  <a:pt x="222248" y="222248"/>
                </a:lnTo>
                <a:lnTo>
                  <a:pt x="222248" y="487894"/>
                </a:lnTo>
                <a:lnTo>
                  <a:pt x="0" y="731837"/>
                </a:lnTo>
                <a:close/>
              </a:path>
            </a:pathLst>
          </a:custGeom>
          <a:solidFill>
            <a:srgbClr val="595959"/>
          </a:solidFill>
          <a:ln w="9525">
            <a:noFill/>
            <a:miter lim="800000"/>
          </a:ln>
        </p:spPr>
        <p:txBody>
          <a:bodyPr/>
          <a:lstStyle/>
          <a:p>
            <a:endParaRPr lang="zh-CN" altLang="en-US"/>
          </a:p>
        </p:txBody>
      </p:sp>
      <p:sp>
        <p:nvSpPr>
          <p:cNvPr id="3" name="Half Frame 12"/>
          <p:cNvSpPr>
            <a:spLocks noChangeArrowheads="1"/>
          </p:cNvSpPr>
          <p:nvPr/>
        </p:nvSpPr>
        <p:spPr bwMode="auto">
          <a:xfrm rot="8686864">
            <a:off x="3115369" y="1835382"/>
            <a:ext cx="440057" cy="408742"/>
          </a:xfrm>
          <a:custGeom>
            <a:avLst/>
            <a:gdLst>
              <a:gd name="T0" fmla="*/ 565509 w 666750"/>
              <a:gd name="T1" fmla="*/ 111124 h 731837"/>
              <a:gd name="T2" fmla="*/ 111124 w 666750"/>
              <a:gd name="T3" fmla="*/ 609865 h 731837"/>
              <a:gd name="T4" fmla="*/ 0 w 666750"/>
              <a:gd name="T5" fmla="*/ 365919 h 731837"/>
              <a:gd name="T6" fmla="*/ 333375 w 666750"/>
              <a:gd name="T7" fmla="*/ 0 h 731837"/>
              <a:gd name="T8" fmla="*/ 0 60000 65536"/>
              <a:gd name="T9" fmla="*/ 5898240 60000 65536"/>
              <a:gd name="T10" fmla="*/ 11796480 60000 65536"/>
              <a:gd name="T11" fmla="*/ 17694720 60000 65536"/>
              <a:gd name="T12" fmla="*/ 0 w 666750"/>
              <a:gd name="T13" fmla="*/ 0 h 731837"/>
              <a:gd name="T14" fmla="*/ 666750 w 666750"/>
              <a:gd name="T15" fmla="*/ 731837 h 731837"/>
            </a:gdLst>
            <a:ahLst/>
            <a:cxnLst>
              <a:cxn ang="T8">
                <a:pos x="T0" y="T1"/>
              </a:cxn>
              <a:cxn ang="T9">
                <a:pos x="T2" y="T3"/>
              </a:cxn>
              <a:cxn ang="T10">
                <a:pos x="T4" y="T5"/>
              </a:cxn>
              <a:cxn ang="T11">
                <a:pos x="T6" y="T7"/>
              </a:cxn>
            </a:cxnLst>
            <a:rect l="T12" t="T13" r="T14" b="T15"/>
            <a:pathLst>
              <a:path w="666750" h="731837">
                <a:moveTo>
                  <a:pt x="0" y="0"/>
                </a:moveTo>
                <a:lnTo>
                  <a:pt x="666750" y="0"/>
                </a:lnTo>
                <a:lnTo>
                  <a:pt x="464268" y="222248"/>
                </a:lnTo>
                <a:lnTo>
                  <a:pt x="222248" y="222248"/>
                </a:lnTo>
                <a:lnTo>
                  <a:pt x="222248" y="487894"/>
                </a:lnTo>
                <a:lnTo>
                  <a:pt x="0" y="731837"/>
                </a:lnTo>
                <a:close/>
              </a:path>
            </a:pathLst>
          </a:custGeom>
          <a:solidFill>
            <a:srgbClr val="595959"/>
          </a:solidFill>
          <a:ln w="9525">
            <a:noFill/>
            <a:miter lim="800000"/>
          </a:ln>
        </p:spPr>
        <p:txBody>
          <a:bodyPr/>
          <a:lstStyle/>
          <a:p>
            <a:endParaRPr lang="zh-CN" altLang="en-US"/>
          </a:p>
        </p:txBody>
      </p:sp>
      <p:grpSp>
        <p:nvGrpSpPr>
          <p:cNvPr id="9" name="组合 64"/>
          <p:cNvGrpSpPr/>
          <p:nvPr/>
        </p:nvGrpSpPr>
        <p:grpSpPr>
          <a:xfrm>
            <a:off x="1318786" y="1258890"/>
            <a:ext cx="1769891" cy="1663111"/>
            <a:chOff x="2867424" y="1491630"/>
            <a:chExt cx="1479184" cy="1479182"/>
          </a:xfrm>
        </p:grpSpPr>
        <p:grpSp>
          <p:nvGrpSpPr>
            <p:cNvPr id="10"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0" name="矩形 69"/>
          <p:cNvSpPr/>
          <p:nvPr/>
        </p:nvSpPr>
        <p:spPr>
          <a:xfrm>
            <a:off x="1364373" y="1674946"/>
            <a:ext cx="1723549"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err="1">
                <a:latin typeface="微软雅黑" panose="020B0503020204020204" pitchFamily="34" charset="-122"/>
                <a:ea typeface="微软雅黑" panose="020B0503020204020204" pitchFamily="34" charset="-122"/>
              </a:rPr>
              <a:t>Rr</a:t>
            </a:r>
            <a:endParaRPr lang="zh-CN" altLang="en-US" sz="2400" b="1" baseline="-25000" dirty="0">
              <a:latin typeface="微软雅黑" panose="020B0503020204020204" pitchFamily="34" charset="-122"/>
              <a:ea typeface="微软雅黑" panose="020B0503020204020204" pitchFamily="34" charset="-122"/>
            </a:endParaRPr>
          </a:p>
        </p:txBody>
      </p:sp>
      <p:sp>
        <p:nvSpPr>
          <p:cNvPr id="48" name="矩形 8"/>
          <p:cNvSpPr>
            <a:spLocks noChangeArrowheads="1"/>
          </p:cNvSpPr>
          <p:nvPr/>
        </p:nvSpPr>
        <p:spPr bwMode="auto">
          <a:xfrm>
            <a:off x="3335397" y="473075"/>
            <a:ext cx="5645150" cy="701675"/>
          </a:xfrm>
          <a:prstGeom prst="rect">
            <a:avLst/>
          </a:prstGeom>
          <a:noFill/>
          <a:ln w="9525">
            <a:noFill/>
            <a:miter lim="800000"/>
          </a:ln>
        </p:spPr>
        <p:txBody>
          <a:bodyPr>
            <a:spAutoFit/>
          </a:bodyPr>
          <a:lstStyle/>
          <a:p>
            <a:pPr algn="ctr"/>
            <a:r>
              <a:rPr lang="en-US" altLang="zh-CN" sz="4000" b="1" dirty="0">
                <a:solidFill>
                  <a:srgbClr val="495A66"/>
                </a:solidFill>
                <a:latin typeface="微软雅黑" panose="020B0503020204020204" pitchFamily="34" charset="-122"/>
                <a:ea typeface="微软雅黑" panose="020B0503020204020204" pitchFamily="34" charset="-122"/>
              </a:rPr>
              <a:t>4.</a:t>
            </a:r>
            <a:r>
              <a:rPr lang="zh-CN" altLang="en-US" sz="4000" b="1" dirty="0">
                <a:solidFill>
                  <a:srgbClr val="495A66"/>
                </a:solidFill>
                <a:latin typeface="微软雅黑" panose="020B0503020204020204" pitchFamily="34" charset="-122"/>
                <a:ea typeface="微软雅黑" panose="020B0503020204020204" pitchFamily="34" charset="-122"/>
              </a:rPr>
              <a:t>计算必要收益率</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15" name="组合 25"/>
          <p:cNvGrpSpPr/>
          <p:nvPr/>
        </p:nvGrpSpPr>
        <p:grpSpPr bwMode="auto">
          <a:xfrm>
            <a:off x="4441371" y="1244684"/>
            <a:ext cx="3585143" cy="134938"/>
            <a:chOff x="5357217" y="1143000"/>
            <a:chExt cx="1490133" cy="101600"/>
          </a:xfrm>
        </p:grpSpPr>
        <p:cxnSp>
          <p:nvCxnSpPr>
            <p:cNvPr id="5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Subtitle 2"/>
          <p:cNvSpPr txBox="1"/>
          <p:nvPr/>
        </p:nvSpPr>
        <p:spPr>
          <a:xfrm>
            <a:off x="7271656" y="4320014"/>
            <a:ext cx="4416425" cy="1587135"/>
          </a:xfrm>
          <a:prstGeom prst="rect">
            <a:avLst/>
          </a:prstGeom>
        </p:spPr>
        <p:txBody>
          <a:bodyPr wrap="square" lIns="108745" tIns="54373" rIns="108745" bIns="54373">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en-US" altLang="zh-CN" sz="2200" kern="0" dirty="0">
                <a:solidFill>
                  <a:srgbClr val="FF0000"/>
                </a:solidFill>
                <a:latin typeface="微软雅黑" panose="020B0503020204020204" pitchFamily="34" charset="-122"/>
                <a:ea typeface="微软雅黑" panose="020B0503020204020204" pitchFamily="34" charset="-122"/>
              </a:rPr>
              <a:t>b</a:t>
            </a:r>
            <a:r>
              <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人们对待风险的态度</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defRPr/>
            </a:pPr>
            <a:r>
              <a:rPr lang="en-US" altLang="zh-CN" sz="2200" kern="0" dirty="0">
                <a:solidFill>
                  <a:srgbClr val="FF0000"/>
                </a:solidFill>
                <a:latin typeface="微软雅黑" panose="020B0503020204020204" pitchFamily="34" charset="-122"/>
                <a:ea typeface="微软雅黑" panose="020B0503020204020204" pitchFamily="34" charset="-122"/>
              </a:rPr>
              <a:t>V</a:t>
            </a:r>
            <a:r>
              <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投资项目风险的大小，用标   </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defRPr/>
            </a:pPr>
            <a:r>
              <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准离差率来衡量。</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464313" y="3366724"/>
            <a:ext cx="1590500" cy="523220"/>
          </a:xfrm>
          <a:prstGeom prst="rect">
            <a:avLst/>
          </a:prstGeom>
        </p:spPr>
        <p:txBody>
          <a:bodyPr wrap="none">
            <a:spAutoFit/>
          </a:bodyPr>
          <a:lstStyle/>
          <a:p>
            <a:r>
              <a:rPr lang="en-US" altLang="zh-CN" sz="2800" b="1" i="1" dirty="0">
                <a:latin typeface="微软雅黑" panose="020B0503020204020204" pitchFamily="34" charset="-122"/>
                <a:ea typeface="微软雅黑" panose="020B0503020204020204" pitchFamily="34" charset="-122"/>
              </a:rPr>
              <a:t>Rr</a:t>
            </a:r>
            <a:r>
              <a:rPr lang="en-US" altLang="zh-CN" sz="2800"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800" kern="0" dirty="0" err="1">
                <a:solidFill>
                  <a:schemeClr val="tx1">
                    <a:lumMod val="75000"/>
                    <a:lumOff val="25000"/>
                  </a:schemeClr>
                </a:solidFill>
                <a:latin typeface="微软雅黑" panose="020B0503020204020204" pitchFamily="34" charset="-122"/>
                <a:ea typeface="微软雅黑" panose="020B0503020204020204" pitchFamily="34" charset="-122"/>
              </a:rPr>
              <a:t>b×V</a:t>
            </a:r>
            <a:endParaRPr lang="en-US" altLang="zh-CN" sz="2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13693" y="4867361"/>
            <a:ext cx="3852337" cy="492443"/>
          </a:xfrm>
          <a:prstGeom prst="rect">
            <a:avLst/>
          </a:prstGeom>
        </p:spPr>
        <p:txBody>
          <a:bodyPr wrap="none">
            <a:spAutoFit/>
          </a:bodyPr>
          <a:lstStyle/>
          <a:p>
            <a:r>
              <a:rPr lang="zh-CN" altLang="en-US" sz="2600" dirty="0"/>
              <a:t>短期国债与银行理财产品</a:t>
            </a:r>
            <a:endParaRPr lang="zh-CN" altLang="en-US" sz="2600" dirty="0"/>
          </a:p>
        </p:txBody>
      </p:sp>
      <p:sp>
        <p:nvSpPr>
          <p:cNvPr id="21" name="矩形 20"/>
          <p:cNvSpPr/>
          <p:nvPr/>
        </p:nvSpPr>
        <p:spPr>
          <a:xfrm>
            <a:off x="634558" y="5550411"/>
            <a:ext cx="5713424" cy="492443"/>
          </a:xfrm>
          <a:prstGeom prst="rect">
            <a:avLst/>
          </a:prstGeom>
        </p:spPr>
        <p:txBody>
          <a:bodyPr wrap="none">
            <a:spAutoFit/>
          </a:bodyPr>
          <a:lstStyle/>
          <a:p>
            <a:r>
              <a:rPr lang="zh-CN" altLang="en-US" sz="2600" dirty="0"/>
              <a:t>银行理财产品收益率</a:t>
            </a:r>
            <a:r>
              <a:rPr lang="en-US" altLang="zh-CN" sz="2600" dirty="0"/>
              <a:t>&gt;</a:t>
            </a:r>
            <a:r>
              <a:rPr lang="zh-CN" altLang="en-US" sz="2600" dirty="0"/>
              <a:t>短期国债收益率</a:t>
            </a:r>
            <a:endParaRPr lang="zh-CN" altLang="en-US" sz="2600" dirty="0"/>
          </a:p>
        </p:txBody>
      </p:sp>
      <p:sp>
        <p:nvSpPr>
          <p:cNvPr id="22" name="矩形 21"/>
          <p:cNvSpPr/>
          <p:nvPr/>
        </p:nvSpPr>
        <p:spPr>
          <a:xfrm>
            <a:off x="1742653" y="6126003"/>
            <a:ext cx="3185487" cy="492443"/>
          </a:xfrm>
          <a:prstGeom prst="rect">
            <a:avLst/>
          </a:prstGeom>
        </p:spPr>
        <p:txBody>
          <a:bodyPr wrap="none">
            <a:spAutoFit/>
          </a:bodyPr>
          <a:lstStyle/>
          <a:p>
            <a:r>
              <a:rPr lang="zh-CN" altLang="en-US" sz="2600" dirty="0"/>
              <a:t>其差额为风险收益率</a:t>
            </a:r>
            <a:endParaRPr lang="zh-CN" altLang="en-US" sz="2600" dirty="0"/>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wipe(left)">
                                      <p:cBhvr>
                                        <p:cTn id="7" dur="300"/>
                                        <p:tgtEl>
                                          <p:spTgt spid="4302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p:tgtEl>
                                          <p:spTgt spid="12"/>
                                        </p:tgtEl>
                                        <p:attrNameLst>
                                          <p:attrName>ppt_y</p:attrName>
                                        </p:attrNameLst>
                                      </p:cBhvr>
                                      <p:tavLst>
                                        <p:tav tm="0">
                                          <p:val>
                                            <p:strVal val="#ppt_y+#ppt_h*1.125000"/>
                                          </p:val>
                                        </p:tav>
                                        <p:tav tm="100000">
                                          <p:val>
                                            <p:strVal val="#ppt_y"/>
                                          </p:val>
                                        </p:tav>
                                      </p:tavLst>
                                    </p:anim>
                                    <p:animEffect transition="in" filter="wipe(up)">
                                      <p:cBhvr>
                                        <p:cTn id="12" dur="750"/>
                                        <p:tgtEl>
                                          <p:spTgt spid="12"/>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P spid="12" grpId="0" animBg="1"/>
      <p:bldP spid="3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405506" y="6219825"/>
            <a:ext cx="282575" cy="304800"/>
          </a:xfrm>
          <a:prstGeom prst="rect">
            <a:avLst/>
          </a:prstGeom>
        </p:spPr>
        <p:txBody>
          <a:bodyPr wrap="none">
            <a:spAutoFit/>
          </a:bodyPr>
          <a:lstStyle/>
          <a:p>
            <a:pPr>
              <a:defRPr/>
            </a:pPr>
            <a:fld id="{1A1FE129-A135-45C4-8FD9-C9B2E97659ED}"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grpSp>
        <p:nvGrpSpPr>
          <p:cNvPr id="29" name="组合 1"/>
          <p:cNvGrpSpPr/>
          <p:nvPr/>
        </p:nvGrpSpPr>
        <p:grpSpPr>
          <a:xfrm>
            <a:off x="1509496" y="1785256"/>
            <a:ext cx="1843314" cy="1655856"/>
            <a:chOff x="680580" y="1491630"/>
            <a:chExt cx="1479184" cy="1479182"/>
          </a:xfrm>
        </p:grpSpPr>
        <p:grpSp>
          <p:nvGrpSpPr>
            <p:cNvPr id="38"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Rectangle 273"/>
            <p:cNvSpPr>
              <a:spLocks noChangeArrowheads="1"/>
            </p:cNvSpPr>
            <p:nvPr/>
          </p:nvSpPr>
          <p:spPr bwMode="auto">
            <a:xfrm>
              <a:off x="1717432" y="2327288"/>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46" name="矩形 45"/>
          <p:cNvSpPr/>
          <p:nvPr/>
        </p:nvSpPr>
        <p:spPr>
          <a:xfrm>
            <a:off x="1551003" y="2358962"/>
            <a:ext cx="1723550"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投资收益率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a:latin typeface="微软雅黑" panose="020B0503020204020204" pitchFamily="34" charset="-122"/>
                <a:ea typeface="微软雅黑" panose="020B0503020204020204" pitchFamily="34" charset="-122"/>
              </a:rPr>
              <a:t>R</a:t>
            </a:r>
            <a:endParaRPr lang="zh-CN" altLang="en-US" sz="2400" b="1" dirty="0">
              <a:latin typeface="微软雅黑" panose="020B0503020204020204" pitchFamily="34" charset="-122"/>
              <a:ea typeface="微软雅黑" panose="020B0503020204020204" pitchFamily="34" charset="-122"/>
            </a:endParaRPr>
          </a:p>
        </p:txBody>
      </p:sp>
      <p:sp>
        <p:nvSpPr>
          <p:cNvPr id="47" name="TextBox 46"/>
          <p:cNvSpPr txBox="1"/>
          <p:nvPr/>
        </p:nvSpPr>
        <p:spPr>
          <a:xfrm>
            <a:off x="3876566" y="2218776"/>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grpSp>
        <p:nvGrpSpPr>
          <p:cNvPr id="50" name="组合 49"/>
          <p:cNvGrpSpPr/>
          <p:nvPr/>
        </p:nvGrpSpPr>
        <p:grpSpPr>
          <a:xfrm>
            <a:off x="5015539" y="1944913"/>
            <a:ext cx="1806176" cy="1641340"/>
            <a:chOff x="2867424" y="1491630"/>
            <a:chExt cx="1479184" cy="1479182"/>
          </a:xfrm>
        </p:grpSpPr>
        <p:grpSp>
          <p:nvGrpSpPr>
            <p:cNvPr id="51"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63" name="矩形 62"/>
          <p:cNvSpPr/>
          <p:nvPr/>
        </p:nvSpPr>
        <p:spPr>
          <a:xfrm>
            <a:off x="4908761" y="2417017"/>
            <a:ext cx="2031325"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无风险收益率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err="1">
                <a:latin typeface="微软雅黑" panose="020B0503020204020204" pitchFamily="34" charset="-122"/>
                <a:ea typeface="微软雅黑" panose="020B0503020204020204" pitchFamily="34" charset="-122"/>
              </a:rPr>
              <a:t>R</a:t>
            </a:r>
            <a:r>
              <a:rPr lang="en-US" altLang="zh-CN" sz="2400" b="1" baseline="-25000" dirty="0" err="1">
                <a:latin typeface="微软雅黑" panose="020B0503020204020204" pitchFamily="34" charset="-122"/>
                <a:ea typeface="微软雅黑" panose="020B0503020204020204" pitchFamily="34" charset="-122"/>
              </a:rPr>
              <a:t>f</a:t>
            </a:r>
            <a:endParaRPr lang="zh-CN" altLang="en-US" sz="2400" b="1" baseline="-25000" dirty="0">
              <a:latin typeface="微软雅黑" panose="020B0503020204020204" pitchFamily="34" charset="-122"/>
              <a:ea typeface="微软雅黑" panose="020B0503020204020204" pitchFamily="34" charset="-122"/>
            </a:endParaRPr>
          </a:p>
        </p:txBody>
      </p:sp>
      <p:sp>
        <p:nvSpPr>
          <p:cNvPr id="64" name="TextBox 63"/>
          <p:cNvSpPr txBox="1"/>
          <p:nvPr/>
        </p:nvSpPr>
        <p:spPr>
          <a:xfrm>
            <a:off x="7146608" y="2281150"/>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grpSp>
        <p:nvGrpSpPr>
          <p:cNvPr id="65" name="组合 64"/>
          <p:cNvGrpSpPr/>
          <p:nvPr/>
        </p:nvGrpSpPr>
        <p:grpSpPr>
          <a:xfrm>
            <a:off x="8636853" y="1843313"/>
            <a:ext cx="1769891" cy="1663111"/>
            <a:chOff x="2867424" y="1491630"/>
            <a:chExt cx="1479184" cy="1479182"/>
          </a:xfrm>
        </p:grpSpPr>
        <p:grpSp>
          <p:nvGrpSpPr>
            <p:cNvPr id="66"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0" name="矩形 69"/>
          <p:cNvSpPr/>
          <p:nvPr/>
        </p:nvSpPr>
        <p:spPr>
          <a:xfrm>
            <a:off x="8660704" y="2366217"/>
            <a:ext cx="1723549"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a:latin typeface="微软雅黑" panose="020B0503020204020204" pitchFamily="34" charset="-122"/>
                <a:ea typeface="微软雅黑" panose="020B0503020204020204" pitchFamily="34" charset="-122"/>
              </a:rPr>
              <a:t>Rr</a:t>
            </a:r>
            <a:endParaRPr lang="zh-CN" altLang="en-US" sz="2400" b="1" baseline="-25000" dirty="0">
              <a:latin typeface="微软雅黑" panose="020B0503020204020204" pitchFamily="34" charset="-122"/>
              <a:ea typeface="微软雅黑" panose="020B0503020204020204" pitchFamily="34" charset="-122"/>
            </a:endParaRPr>
          </a:p>
        </p:txBody>
      </p:sp>
      <p:sp>
        <p:nvSpPr>
          <p:cNvPr id="48" name="矩形 8"/>
          <p:cNvSpPr>
            <a:spLocks noChangeArrowheads="1"/>
          </p:cNvSpPr>
          <p:nvPr/>
        </p:nvSpPr>
        <p:spPr bwMode="auto">
          <a:xfrm>
            <a:off x="3335397" y="473075"/>
            <a:ext cx="5645150" cy="701675"/>
          </a:xfrm>
          <a:prstGeom prst="rect">
            <a:avLst/>
          </a:prstGeom>
          <a:noFill/>
          <a:ln w="9525">
            <a:noFill/>
            <a:miter lim="800000"/>
          </a:ln>
        </p:spPr>
        <p:txBody>
          <a:bodyPr>
            <a:spAutoFit/>
          </a:bodyPr>
          <a:lstStyle/>
          <a:p>
            <a:pPr algn="ctr"/>
            <a:r>
              <a:rPr lang="en-US" altLang="zh-CN" sz="4000" b="1" dirty="0">
                <a:solidFill>
                  <a:srgbClr val="495A66"/>
                </a:solidFill>
                <a:latin typeface="微软雅黑" panose="020B0503020204020204" pitchFamily="34" charset="-122"/>
                <a:ea typeface="微软雅黑" panose="020B0503020204020204" pitchFamily="34" charset="-122"/>
              </a:rPr>
              <a:t>4.</a:t>
            </a:r>
            <a:r>
              <a:rPr lang="zh-CN" altLang="en-US" sz="4000" b="1" dirty="0">
                <a:solidFill>
                  <a:srgbClr val="495A66"/>
                </a:solidFill>
                <a:latin typeface="微软雅黑" panose="020B0503020204020204" pitchFamily="34" charset="-122"/>
                <a:ea typeface="微软雅黑" panose="020B0503020204020204" pitchFamily="34" charset="-122"/>
              </a:rPr>
              <a:t>计算必要收益率</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49" name="组合 25"/>
          <p:cNvGrpSpPr/>
          <p:nvPr/>
        </p:nvGrpSpPr>
        <p:grpSpPr bwMode="auto">
          <a:xfrm>
            <a:off x="4441371" y="1244684"/>
            <a:ext cx="3585143" cy="134938"/>
            <a:chOff x="5357217" y="1143000"/>
            <a:chExt cx="1490133" cy="101600"/>
          </a:xfrm>
        </p:grpSpPr>
        <p:cxnSp>
          <p:nvCxnSpPr>
            <p:cNvPr id="5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 name="Subtitle 2"/>
          <p:cNvSpPr txBox="1"/>
          <p:nvPr/>
        </p:nvSpPr>
        <p:spPr>
          <a:xfrm>
            <a:off x="1103314" y="4122964"/>
            <a:ext cx="7605257" cy="1109377"/>
          </a:xfrm>
          <a:prstGeom prst="rect">
            <a:avLst/>
          </a:prstGeom>
        </p:spPr>
        <p:txBody>
          <a:bodyPr wrap="square" lIns="108745" tIns="54373" rIns="108745" bIns="54373">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defRPr/>
            </a:pPr>
            <a:r>
              <a:rPr lang="zh-CN" altLang="en-US"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也称最低必要报酬率或最低要求的收益率。</a:t>
            </a:r>
            <a:endParaRPr lang="en-US" altLang="zh-CN"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a:p>
            <a:pPr algn="l">
              <a:defRPr/>
            </a:pPr>
            <a:r>
              <a:rPr lang="zh-CN" altLang="en-US"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表示投资者对风险投资项目要求的最低收益率。</a:t>
            </a:r>
            <a:endParaRPr lang="zh-CN" altLang="en-US"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28" name="Half Frame 12"/>
          <p:cNvSpPr>
            <a:spLocks noChangeArrowheads="1"/>
          </p:cNvSpPr>
          <p:nvPr/>
        </p:nvSpPr>
        <p:spPr bwMode="auto">
          <a:xfrm rot="13572341">
            <a:off x="2230059" y="3249438"/>
            <a:ext cx="541772" cy="626861"/>
          </a:xfrm>
          <a:custGeom>
            <a:avLst/>
            <a:gdLst>
              <a:gd name="T0" fmla="*/ 565509 w 666750"/>
              <a:gd name="T1" fmla="*/ 111124 h 731837"/>
              <a:gd name="T2" fmla="*/ 111124 w 666750"/>
              <a:gd name="T3" fmla="*/ 609865 h 731837"/>
              <a:gd name="T4" fmla="*/ 0 w 666750"/>
              <a:gd name="T5" fmla="*/ 365919 h 731837"/>
              <a:gd name="T6" fmla="*/ 333375 w 666750"/>
              <a:gd name="T7" fmla="*/ 0 h 731837"/>
              <a:gd name="T8" fmla="*/ 0 60000 65536"/>
              <a:gd name="T9" fmla="*/ 5898240 60000 65536"/>
              <a:gd name="T10" fmla="*/ 11796480 60000 65536"/>
              <a:gd name="T11" fmla="*/ 17694720 60000 65536"/>
              <a:gd name="T12" fmla="*/ 0 w 666750"/>
              <a:gd name="T13" fmla="*/ 0 h 731837"/>
              <a:gd name="T14" fmla="*/ 666750 w 666750"/>
              <a:gd name="T15" fmla="*/ 731837 h 731837"/>
            </a:gdLst>
            <a:ahLst/>
            <a:cxnLst>
              <a:cxn ang="T8">
                <a:pos x="T0" y="T1"/>
              </a:cxn>
              <a:cxn ang="T9">
                <a:pos x="T2" y="T3"/>
              </a:cxn>
              <a:cxn ang="T10">
                <a:pos x="T4" y="T5"/>
              </a:cxn>
              <a:cxn ang="T11">
                <a:pos x="T6" y="T7"/>
              </a:cxn>
            </a:cxnLst>
            <a:rect l="T12" t="T13" r="T14" b="T15"/>
            <a:pathLst>
              <a:path w="666750" h="731837">
                <a:moveTo>
                  <a:pt x="0" y="0"/>
                </a:moveTo>
                <a:lnTo>
                  <a:pt x="666750" y="0"/>
                </a:lnTo>
                <a:lnTo>
                  <a:pt x="464268" y="222248"/>
                </a:lnTo>
                <a:lnTo>
                  <a:pt x="222248" y="222248"/>
                </a:lnTo>
                <a:lnTo>
                  <a:pt x="222248" y="487894"/>
                </a:lnTo>
                <a:lnTo>
                  <a:pt x="0" y="731837"/>
                </a:lnTo>
                <a:close/>
              </a:path>
            </a:pathLst>
          </a:custGeom>
          <a:solidFill>
            <a:srgbClr val="595959"/>
          </a:solidFill>
          <a:ln w="9525">
            <a:noFill/>
            <a:miter lim="800000"/>
          </a:ln>
        </p:spPr>
        <p:txBody>
          <a:bodyPr/>
          <a:lstStyle/>
          <a:p>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4"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57FED9B-C9E9-403F-8F93-A7FE9AD5BC90}" type="slidenum">
              <a:rPr lang="en-US" smtClean="0"/>
            </a:fld>
            <a:endParaRPr lang="en-US"/>
          </a:p>
        </p:txBody>
      </p:sp>
      <p:graphicFrame>
        <p:nvGraphicFramePr>
          <p:cNvPr id="4" name="Group 6"/>
          <p:cNvGraphicFramePr>
            <a:graphicFrameLocks noGrp="1"/>
          </p:cNvGraphicFramePr>
          <p:nvPr/>
        </p:nvGraphicFramePr>
        <p:xfrm>
          <a:off x="312517" y="1592577"/>
          <a:ext cx="6233426" cy="4676174"/>
        </p:xfrm>
        <a:graphic>
          <a:graphicData uri="http://schemas.openxmlformats.org/drawingml/2006/table">
            <a:tbl>
              <a:tblPr lastRow="1">
                <a:tableStyleId>{2D5ABB26-0587-4C30-8999-92F81FD0307C}</a:tableStyleId>
              </a:tblPr>
              <a:tblGrid>
                <a:gridCol w="2626880"/>
                <a:gridCol w="1702595"/>
                <a:gridCol w="1903951"/>
              </a:tblGrid>
              <a:tr h="58140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u="none" strike="noStrike" cap="none" normalizeH="0" baseline="0" dirty="0">
                          <a:ln>
                            <a:noFill/>
                          </a:ln>
                          <a:effectLst/>
                        </a:rPr>
                        <a:t>指标</a:t>
                      </a:r>
                      <a:endParaRPr kumimoji="0" lang="en-US" altLang="ja-JP" sz="2400" u="none" strike="noStrike" cap="none" normalizeH="0" baseline="0" dirty="0">
                        <a:ln>
                          <a:noFill/>
                        </a:ln>
                        <a:effectLst/>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u="none" strike="noStrike" cap="none" normalizeH="0" baseline="0" dirty="0">
                          <a:ln>
                            <a:noFill/>
                          </a:ln>
                          <a:solidFill>
                            <a:srgbClr val="FF0000"/>
                          </a:solidFill>
                          <a:effectLst/>
                        </a:rPr>
                        <a:t>A</a:t>
                      </a:r>
                      <a:r>
                        <a:rPr kumimoji="0" lang="zh-CN" altLang="en-US" sz="2400" b="1" u="none" strike="noStrike" cap="none" normalizeH="0" baseline="0" dirty="0">
                          <a:ln>
                            <a:noFill/>
                          </a:ln>
                          <a:solidFill>
                            <a:srgbClr val="FF0000"/>
                          </a:solidFill>
                          <a:effectLst/>
                        </a:rPr>
                        <a:t>项目     </a:t>
                      </a:r>
                      <a:endParaRPr kumimoji="0" lang="zh-CN" altLang="en-US" sz="24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u="none" strike="noStrike" cap="none" normalizeH="0" baseline="0" dirty="0">
                          <a:ln>
                            <a:noFill/>
                          </a:ln>
                          <a:solidFill>
                            <a:srgbClr val="FF0000"/>
                          </a:solidFill>
                          <a:effectLst/>
                        </a:rPr>
                        <a:t>B</a:t>
                      </a:r>
                      <a:r>
                        <a:rPr kumimoji="0" lang="zh-CN" altLang="en-US" sz="2400" b="1" u="none" strike="noStrike" cap="none" normalizeH="0" baseline="0" dirty="0">
                          <a:ln>
                            <a:noFill/>
                          </a:ln>
                          <a:solidFill>
                            <a:srgbClr val="FF0000"/>
                          </a:solidFill>
                          <a:effectLst/>
                        </a:rPr>
                        <a:t>项目</a:t>
                      </a:r>
                      <a:endParaRPr kumimoji="0" lang="en-US" altLang="zh-CN" sz="2400" b="1" u="none" strike="noStrike" cap="none" normalizeH="0" baseline="0" dirty="0">
                        <a:ln>
                          <a:noFill/>
                        </a:ln>
                        <a:solidFill>
                          <a:srgbClr val="FF0000"/>
                        </a:solidFill>
                        <a:effectLst/>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733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期望收益率</a:t>
                      </a:r>
                      <a:endParaRPr lang="ja-JP"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sz="2400" kern="1200" dirty="0">
                          <a:solidFill>
                            <a:srgbClr val="000000"/>
                          </a:solidFill>
                          <a:latin typeface="微软雅黑" panose="020B0503020204020204" pitchFamily="34" charset="-122"/>
                          <a:ea typeface="微软雅黑" panose="020B0503020204020204" pitchFamily="34" charset="-122"/>
                          <a:cs typeface="+mn-cs"/>
                        </a:rPr>
                        <a:t>13%</a:t>
                      </a:r>
                      <a:endParaRPr 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sz="2400" kern="1200" dirty="0">
                          <a:solidFill>
                            <a:srgbClr val="000000"/>
                          </a:solidFill>
                          <a:latin typeface="微软雅黑" panose="020B0503020204020204" pitchFamily="34" charset="-122"/>
                          <a:ea typeface="微软雅黑" panose="020B0503020204020204" pitchFamily="34" charset="-122"/>
                          <a:cs typeface="+mn-cs"/>
                        </a:rPr>
                        <a:t>13%</a:t>
                      </a:r>
                      <a:endParaRPr 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41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标准差</a:t>
                      </a:r>
                      <a:r>
                        <a:rPr lang="el-GR" altLang="zh-CN" sz="2400" kern="1200" dirty="0">
                          <a:solidFill>
                            <a:srgbClr val="000000"/>
                          </a:solidFill>
                          <a:latin typeface="微软雅黑" panose="020B0503020204020204" pitchFamily="34" charset="-122"/>
                          <a:ea typeface="微软雅黑" panose="020B0503020204020204" pitchFamily="34" charset="-122"/>
                          <a:cs typeface="+mn-cs"/>
                        </a:rPr>
                        <a:t>σ</a:t>
                      </a:r>
                      <a:endParaRPr lang="ja-JP"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7</a:t>
                      </a:r>
                      <a:r>
                        <a:rPr lang="zh-CN" altLang="en-US" sz="2400" kern="1200" dirty="0">
                          <a:solidFill>
                            <a:srgbClr val="000000"/>
                          </a:solidFill>
                          <a:latin typeface="微软雅黑" panose="020B0503020204020204" pitchFamily="34" charset="-122"/>
                          <a:ea typeface="微软雅黑" panose="020B0503020204020204" pitchFamily="34" charset="-122"/>
                          <a:cs typeface="+mn-cs"/>
                        </a:rPr>
                        <a:t>%</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17</a:t>
                      </a:r>
                      <a:r>
                        <a:rPr lang="zh-CN" altLang="en-US" sz="2400" kern="1200" dirty="0">
                          <a:solidFill>
                            <a:srgbClr val="000000"/>
                          </a:solidFill>
                          <a:latin typeface="微软雅黑" panose="020B0503020204020204" pitchFamily="34" charset="-122"/>
                          <a:ea typeface="微软雅黑" panose="020B0503020204020204" pitchFamily="34" charset="-122"/>
                          <a:cs typeface="+mn-cs"/>
                        </a:rPr>
                        <a:t>%</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41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标准离差率</a:t>
                      </a:r>
                      <a:r>
                        <a:rPr lang="en-US" altLang="zh-CN" sz="2400" kern="1200" dirty="0">
                          <a:solidFill>
                            <a:srgbClr val="000000"/>
                          </a:solidFill>
                          <a:latin typeface="微软雅黑" panose="020B0503020204020204" pitchFamily="34" charset="-122"/>
                          <a:ea typeface="微软雅黑" panose="020B0503020204020204" pitchFamily="34" charset="-122"/>
                          <a:cs typeface="+mn-cs"/>
                        </a:rPr>
                        <a:t>v</a:t>
                      </a:r>
                      <a:endParaRPr lang="ja-JP"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0.54</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1.31</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4155">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短期国债利率</a:t>
                      </a:r>
                      <a:r>
                        <a:rPr lang="en-US" altLang="zh-CN" sz="2400" kern="1200" dirty="0" err="1">
                          <a:solidFill>
                            <a:srgbClr val="000000"/>
                          </a:solidFill>
                          <a:latin typeface="微软雅黑" panose="020B0503020204020204" pitchFamily="34" charset="-122"/>
                          <a:ea typeface="微软雅黑" panose="020B0503020204020204" pitchFamily="34" charset="-122"/>
                          <a:cs typeface="+mn-cs"/>
                        </a:rPr>
                        <a:t>Rf</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4%</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4%</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41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风险价值系数</a:t>
                      </a:r>
                      <a:r>
                        <a:rPr lang="en-US" altLang="zh-CN" sz="2400" kern="1200" dirty="0">
                          <a:solidFill>
                            <a:srgbClr val="000000"/>
                          </a:solidFill>
                          <a:latin typeface="微软雅黑" panose="020B0503020204020204" pitchFamily="34" charset="-122"/>
                          <a:ea typeface="微软雅黑" panose="020B0503020204020204" pitchFamily="34" charset="-122"/>
                          <a:cs typeface="+mn-cs"/>
                        </a:rPr>
                        <a:t>b</a:t>
                      </a:r>
                      <a:endParaRPr lang="ja-JP"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6%</a:t>
                      </a:r>
                      <a:endParaRPr lang="en-US" altLang="zh-CN"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7%</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4155">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风险收益率</a:t>
                      </a:r>
                      <a:r>
                        <a:rPr lang="en-US" altLang="zh-CN" sz="2400" kern="1200" dirty="0">
                          <a:solidFill>
                            <a:srgbClr val="000000"/>
                          </a:solidFill>
                          <a:latin typeface="微软雅黑" panose="020B0503020204020204" pitchFamily="34" charset="-122"/>
                          <a:ea typeface="微软雅黑" panose="020B0503020204020204" pitchFamily="34" charset="-122"/>
                          <a:cs typeface="+mn-cs"/>
                        </a:rPr>
                        <a:t>Rr</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3.24%</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9.17%</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66663">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投资收益率</a:t>
                      </a:r>
                      <a:endParaRPr lang="en-US" altLang="zh-CN" sz="2400" kern="1200" dirty="0">
                        <a:solidFill>
                          <a:srgbClr val="000000"/>
                        </a:solidFill>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lang="zh-CN" altLang="en-US" sz="2400" kern="1200" dirty="0">
                          <a:solidFill>
                            <a:srgbClr val="000000"/>
                          </a:solidFill>
                          <a:latin typeface="微软雅黑" panose="020B0503020204020204" pitchFamily="34" charset="-122"/>
                          <a:ea typeface="微软雅黑" panose="020B0503020204020204" pitchFamily="34" charset="-122"/>
                          <a:cs typeface="+mn-cs"/>
                        </a:rPr>
                        <a:t>（必要报酬率）</a:t>
                      </a:r>
                      <a:r>
                        <a:rPr lang="en-US" altLang="zh-CN" sz="2400" kern="1200" dirty="0">
                          <a:solidFill>
                            <a:srgbClr val="000000"/>
                          </a:solidFill>
                          <a:latin typeface="微软雅黑" panose="020B0503020204020204" pitchFamily="34" charset="-122"/>
                          <a:ea typeface="微软雅黑" panose="020B0503020204020204" pitchFamily="34" charset="-122"/>
                          <a:cs typeface="+mn-cs"/>
                        </a:rPr>
                        <a:t>R</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7.24%</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en-US" altLang="zh-CN" sz="2400" kern="1200" dirty="0">
                          <a:solidFill>
                            <a:srgbClr val="000000"/>
                          </a:solidFill>
                          <a:latin typeface="微软雅黑" panose="020B0503020204020204" pitchFamily="34" charset="-122"/>
                          <a:ea typeface="微软雅黑" panose="020B0503020204020204" pitchFamily="34" charset="-122"/>
                          <a:cs typeface="+mn-cs"/>
                        </a:rPr>
                        <a:t>13.17%</a:t>
                      </a:r>
                      <a:endParaRPr lang="zh-CN" altLang="en-US" sz="2400" kern="1200" dirty="0">
                        <a:solidFill>
                          <a:srgbClr val="000000"/>
                        </a:solidFill>
                        <a:latin typeface="微软雅黑" panose="020B0503020204020204" pitchFamily="34" charset="-122"/>
                        <a:ea typeface="微软雅黑" panose="020B0503020204020204" pitchFamily="34" charset="-122"/>
                        <a:cs typeface="+mn-cs"/>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矩形 8"/>
          <p:cNvSpPr>
            <a:spLocks noChangeArrowheads="1"/>
          </p:cNvSpPr>
          <p:nvPr/>
        </p:nvSpPr>
        <p:spPr bwMode="auto">
          <a:xfrm>
            <a:off x="3335397" y="473075"/>
            <a:ext cx="5645150" cy="701675"/>
          </a:xfrm>
          <a:prstGeom prst="rect">
            <a:avLst/>
          </a:prstGeom>
          <a:noFill/>
          <a:ln w="9525">
            <a:noFill/>
            <a:miter lim="800000"/>
          </a:ln>
        </p:spPr>
        <p:txBody>
          <a:bodyPr>
            <a:spAutoFit/>
          </a:bodyPr>
          <a:lstStyle/>
          <a:p>
            <a:pPr algn="ctr"/>
            <a:r>
              <a:rPr lang="en-US" altLang="zh-CN" sz="4000" b="1" dirty="0">
                <a:solidFill>
                  <a:srgbClr val="495A66"/>
                </a:solidFill>
                <a:latin typeface="微软雅黑" panose="020B0503020204020204" pitchFamily="34" charset="-122"/>
                <a:ea typeface="微软雅黑" panose="020B0503020204020204" pitchFamily="34" charset="-122"/>
              </a:rPr>
              <a:t>4.</a:t>
            </a:r>
            <a:r>
              <a:rPr lang="zh-CN" altLang="en-US" sz="4000" b="1" dirty="0">
                <a:solidFill>
                  <a:srgbClr val="495A66"/>
                </a:solidFill>
                <a:latin typeface="微软雅黑" panose="020B0503020204020204" pitchFamily="34" charset="-122"/>
                <a:ea typeface="微软雅黑" panose="020B0503020204020204" pitchFamily="34" charset="-122"/>
              </a:rPr>
              <a:t>计算必要收益率</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6" name="组合 25"/>
          <p:cNvGrpSpPr/>
          <p:nvPr/>
        </p:nvGrpSpPr>
        <p:grpSpPr bwMode="auto">
          <a:xfrm>
            <a:off x="4441371" y="1244684"/>
            <a:ext cx="3585143" cy="134938"/>
            <a:chOff x="5357217" y="1143000"/>
            <a:chExt cx="1490133" cy="101600"/>
          </a:xfrm>
        </p:grpSpPr>
        <p:cxnSp>
          <p:nvCxnSpPr>
            <p:cNvPr id="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739718" y="2417020"/>
            <a:ext cx="4402167" cy="461665"/>
          </a:xfrm>
          <a:prstGeom prst="rect">
            <a:avLst/>
          </a:prstGeom>
        </p:spPr>
        <p:txBody>
          <a:bodyPr wrap="none">
            <a:spAutoFit/>
          </a:bodyPr>
          <a:lstStyle/>
          <a:p>
            <a:pPr lvl="0" algn="ctr">
              <a:spcBef>
                <a:spcPct val="20000"/>
              </a:spcBef>
            </a:pPr>
            <a:r>
              <a:rPr lang="en-US" altLang="zh-CN" sz="2400" dirty="0">
                <a:solidFill>
                  <a:srgbClr val="000000"/>
                </a:solidFill>
                <a:latin typeface="微软雅黑" panose="020B0503020204020204" pitchFamily="34" charset="-122"/>
                <a:ea typeface="微软雅黑" panose="020B0503020204020204" pitchFamily="34" charset="-122"/>
              </a:rPr>
              <a:t>13%&gt;7.24%</a:t>
            </a:r>
            <a:r>
              <a:rPr lang="zh-CN" altLang="en-US" sz="2400" dirty="0">
                <a:solidFill>
                  <a:srgbClr val="000000"/>
                </a:solidFill>
                <a:latin typeface="微软雅黑" panose="020B0503020204020204" pitchFamily="34" charset="-122"/>
                <a:ea typeface="微软雅黑" panose="020B0503020204020204" pitchFamily="34" charset="-122"/>
              </a:rPr>
              <a:t>投资者认为可行。</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6803685" y="2975819"/>
            <a:ext cx="4891083" cy="461665"/>
          </a:xfrm>
          <a:prstGeom prst="rect">
            <a:avLst/>
          </a:prstGeom>
        </p:spPr>
        <p:txBody>
          <a:bodyPr wrap="none">
            <a:spAutoFit/>
          </a:bodyPr>
          <a:lstStyle/>
          <a:p>
            <a:pPr lvl="0" algn="ctr">
              <a:spcBef>
                <a:spcPct val="20000"/>
              </a:spcBef>
            </a:pPr>
            <a:r>
              <a:rPr lang="en-US" altLang="zh-CN" sz="2400" dirty="0">
                <a:solidFill>
                  <a:srgbClr val="000000"/>
                </a:solidFill>
                <a:latin typeface="微软雅黑" panose="020B0503020204020204" pitchFamily="34" charset="-122"/>
                <a:ea typeface="微软雅黑" panose="020B0503020204020204" pitchFamily="34" charset="-122"/>
              </a:rPr>
              <a:t>13%&lt;13.17%</a:t>
            </a:r>
            <a:r>
              <a:rPr lang="zh-CN" altLang="en-US" sz="2400" dirty="0">
                <a:solidFill>
                  <a:srgbClr val="000000"/>
                </a:solidFill>
                <a:latin typeface="微软雅黑" panose="020B0503020204020204" pitchFamily="34" charset="-122"/>
                <a:ea typeface="微软雅黑" panose="020B0503020204020204" pitchFamily="34" charset="-122"/>
              </a:rPr>
              <a:t>投资者认为不可行。</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6919930" y="3930664"/>
            <a:ext cx="4928009" cy="1200329"/>
          </a:xfrm>
          <a:prstGeom prst="rect">
            <a:avLst/>
          </a:prstGeom>
        </p:spPr>
        <p:txBody>
          <a:bodyPr wrap="square">
            <a:spAutoFit/>
          </a:bodyPr>
          <a:lstStyle/>
          <a:p>
            <a:pPr lvl="0">
              <a:spcBef>
                <a:spcPct val="20000"/>
              </a:spcBef>
            </a:pPr>
            <a:r>
              <a:rPr lang="zh-CN" altLang="en-US" sz="2400" dirty="0">
                <a:solidFill>
                  <a:srgbClr val="000000"/>
                </a:solidFill>
                <a:latin typeface="微软雅黑" panose="020B0503020204020204" pitchFamily="34" charset="-122"/>
                <a:ea typeface="微软雅黑" panose="020B0503020204020204" pitchFamily="34" charset="-122"/>
              </a:rPr>
              <a:t>如果投资者愿意冒险，</a:t>
            </a:r>
            <a:r>
              <a:rPr lang="en-US" altLang="zh-CN" sz="2400" dirty="0">
                <a:solidFill>
                  <a:srgbClr val="000000"/>
                </a:solidFill>
                <a:latin typeface="微软雅黑" panose="020B0503020204020204" pitchFamily="34" charset="-122"/>
                <a:ea typeface="微软雅黑" panose="020B0503020204020204" pitchFamily="34" charset="-122"/>
              </a:rPr>
              <a:t> B</a:t>
            </a:r>
            <a:r>
              <a:rPr lang="zh-CN" altLang="en-US" sz="2400" dirty="0">
                <a:solidFill>
                  <a:srgbClr val="000000"/>
                </a:solidFill>
                <a:latin typeface="微软雅黑" panose="020B0503020204020204" pitchFamily="34" charset="-122"/>
                <a:ea typeface="微软雅黑" panose="020B0503020204020204" pitchFamily="34" charset="-122"/>
              </a:rPr>
              <a:t>项目风险价值系数降为</a:t>
            </a:r>
            <a:r>
              <a:rPr lang="en-US" altLang="zh-CN" sz="2400" dirty="0">
                <a:solidFill>
                  <a:srgbClr val="000000"/>
                </a:solidFill>
                <a:latin typeface="微软雅黑" panose="020B0503020204020204" pitchFamily="34" charset="-122"/>
                <a:ea typeface="微软雅黑" panose="020B0503020204020204" pitchFamily="34" charset="-122"/>
              </a:rPr>
              <a:t>5%</a:t>
            </a: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B</a:t>
            </a:r>
            <a:r>
              <a:rPr lang="zh-CN" altLang="en-US" sz="2400" dirty="0">
                <a:solidFill>
                  <a:srgbClr val="000000"/>
                </a:solidFill>
                <a:latin typeface="微软雅黑" panose="020B0503020204020204" pitchFamily="34" charset="-122"/>
                <a:ea typeface="微软雅黑" panose="020B0503020204020204" pitchFamily="34" charset="-122"/>
              </a:rPr>
              <a:t>项目投资收益率为</a:t>
            </a:r>
            <a:r>
              <a:rPr lang="en-US" altLang="zh-CN" sz="2400" dirty="0">
                <a:solidFill>
                  <a:srgbClr val="000000"/>
                </a:solidFill>
                <a:latin typeface="微软雅黑" panose="020B0503020204020204" pitchFamily="34" charset="-122"/>
                <a:ea typeface="微软雅黑" panose="020B0503020204020204" pitchFamily="34" charset="-122"/>
              </a:rPr>
              <a:t>10.55%</a:t>
            </a:r>
            <a:r>
              <a:rPr lang="zh-CN" altLang="en-US" sz="2400" dirty="0">
                <a:solidFill>
                  <a:srgbClr val="000000"/>
                </a:solidFill>
                <a:latin typeface="微软雅黑" panose="020B0503020204020204" pitchFamily="34" charset="-122"/>
                <a:ea typeface="微软雅黑" panose="020B0503020204020204" pitchFamily="34" charset="-122"/>
              </a:rPr>
              <a:t>，则</a:t>
            </a:r>
            <a:r>
              <a:rPr lang="en-US" altLang="zh-CN" sz="2400" dirty="0">
                <a:solidFill>
                  <a:srgbClr val="000000"/>
                </a:solidFill>
                <a:latin typeface="微软雅黑" panose="020B0503020204020204" pitchFamily="34" charset="-122"/>
                <a:ea typeface="微软雅黑" panose="020B0503020204020204" pitchFamily="34" charset="-122"/>
              </a:rPr>
              <a:t>B</a:t>
            </a:r>
            <a:r>
              <a:rPr lang="zh-CN" altLang="en-US" sz="2400" dirty="0">
                <a:solidFill>
                  <a:srgbClr val="000000"/>
                </a:solidFill>
                <a:latin typeface="微软雅黑" panose="020B0503020204020204" pitchFamily="34" charset="-122"/>
                <a:ea typeface="微软雅黑" panose="020B0503020204020204" pitchFamily="34" charset="-122"/>
              </a:rPr>
              <a:t>项目变为可行。</a:t>
            </a:r>
            <a:endParaRPr lang="en-US" altLang="zh-CN" sz="2400" dirty="0">
              <a:solidFill>
                <a:srgbClr val="000000"/>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2450397" y="2196357"/>
          <a:ext cx="320675" cy="441325"/>
        </p:xfrm>
        <a:graphic>
          <a:graphicData uri="http://schemas.openxmlformats.org/presentationml/2006/ole">
            <mc:AlternateContent xmlns:mc="http://schemas.openxmlformats.org/markup-compatibility/2006">
              <mc:Choice xmlns:v="urn:schemas-microsoft-com:vml" Requires="v">
                <p:oleObj spid="_x0000_s60445" name="" r:id="rId1" imgW="139700" imgH="177800" progId="Equation.DSMT4">
                  <p:embed/>
                </p:oleObj>
              </mc:Choice>
              <mc:Fallback>
                <p:oleObj name="" r:id="rId1" imgW="139700" imgH="177800" progId="Equation.DSMT4">
                  <p:embed/>
                  <p:pic>
                    <p:nvPicPr>
                      <p:cNvPr id="0" name="对象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397" y="2196357"/>
                        <a:ext cx="320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7"/>
          <p:cNvSpPr>
            <a:spLocks noChangeArrowheads="1"/>
          </p:cNvSpPr>
          <p:nvPr/>
        </p:nvSpPr>
        <p:spPr bwMode="auto">
          <a:xfrm>
            <a:off x="1160463" y="1516063"/>
            <a:ext cx="4964566" cy="692459"/>
          </a:xfrm>
          <a:prstGeom prst="rect">
            <a:avLst/>
          </a:prstGeom>
          <a:noFill/>
          <a:ln w="9525">
            <a:noFill/>
            <a:miter lim="800000"/>
          </a:ln>
        </p:spPr>
        <p:txBody>
          <a:bodyPr wrap="square" lIns="91402" tIns="45701" rIns="91402" bIns="45701">
            <a:spAutoFit/>
          </a:bodyPr>
          <a:lstStyle/>
          <a:p>
            <a:pPr>
              <a:lnSpc>
                <a:spcPct val="130000"/>
              </a:lnSpc>
              <a:buFont typeface="Arial" panose="020B0604020202020204" pitchFamily="34" charset="0"/>
              <a:buNone/>
            </a:pPr>
            <a:r>
              <a:rPr lang="zh-CN" altLang="en-US" sz="3000" dirty="0">
                <a:latin typeface="微软雅黑" panose="020B0503020204020204" pitchFamily="34" charset="-122"/>
                <a:ea typeface="微软雅黑" panose="020B0503020204020204" pitchFamily="34" charset="-122"/>
                <a:sym typeface="微软雅黑" panose="020B0503020204020204" pitchFamily="34" charset="-122"/>
              </a:rPr>
              <a:t>投资决策之风险价值观</a:t>
            </a:r>
            <a:endParaRPr lang="zh-CN" altLang="en-US" sz="30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Picture 27"/>
          <p:cNvPicPr>
            <a:picLocks noChangeAspect="1" noChangeArrowheads="1"/>
          </p:cNvPicPr>
          <p:nvPr/>
        </p:nvPicPr>
        <p:blipFill>
          <a:blip r:embed="rId1" cstate="print"/>
          <a:srcRect/>
          <a:stretch>
            <a:fillRect/>
          </a:stretch>
        </p:blipFill>
        <p:spPr bwMode="auto">
          <a:xfrm>
            <a:off x="392113" y="2168525"/>
            <a:ext cx="4425950" cy="3789363"/>
          </a:xfrm>
          <a:prstGeom prst="rect">
            <a:avLst/>
          </a:prstGeom>
          <a:noFill/>
          <a:ln w="9525">
            <a:noFill/>
            <a:miter lim="800000"/>
            <a:headEnd/>
            <a:tailEnd/>
          </a:ln>
        </p:spPr>
      </p:pic>
      <p:sp>
        <p:nvSpPr>
          <p:cNvPr id="25" name="TextBox 24"/>
          <p:cNvSpPr txBox="1"/>
          <p:nvPr/>
        </p:nvSpPr>
        <p:spPr>
          <a:xfrm>
            <a:off x="5977165" y="2196647"/>
            <a:ext cx="5242378" cy="738661"/>
          </a:xfrm>
          <a:prstGeom prst="rect">
            <a:avLst/>
          </a:prstGeom>
          <a:noFill/>
        </p:spPr>
        <p:txBody>
          <a:bodyPr wrap="square" lIns="0" tIns="60957" rIns="0" bIns="0">
            <a:spAutoFit/>
          </a:bodyPr>
          <a:lstStyle/>
          <a:p>
            <a:pPr>
              <a:tabLst>
                <a:tab pos="1367155" algn="l"/>
              </a:tabLst>
              <a:defRPr/>
            </a:pPr>
            <a:r>
              <a:rPr lang="zh-CN" altLang="en-US" sz="2200" dirty="0">
                <a:latin typeface="微软雅黑" panose="020B0503020204020204" pitchFamily="34" charset="-122"/>
                <a:ea typeface="微软雅黑" panose="020B0503020204020204" pitchFamily="34" charset="-122"/>
                <a:cs typeface="Calibri" panose="020F0502020204030204" charset="0"/>
              </a:rPr>
              <a:t>评估投资项目，要看收益大小，更要看风险大小。</a:t>
            </a:r>
            <a:endParaRPr lang="en-US" altLang="en-US" sz="2200" dirty="0">
              <a:latin typeface="微软雅黑" panose="020B0503020204020204" pitchFamily="34" charset="-122"/>
              <a:ea typeface="微软雅黑" panose="020B0503020204020204" pitchFamily="34" charset="-122"/>
              <a:cs typeface="Calibri" panose="020F0502020204030204" charset="0"/>
            </a:endParaRPr>
          </a:p>
        </p:txBody>
      </p:sp>
      <p:sp>
        <p:nvSpPr>
          <p:cNvPr id="26" name="TextBox 25"/>
          <p:cNvSpPr txBox="1">
            <a:spLocks noChangeArrowheads="1"/>
          </p:cNvSpPr>
          <p:nvPr/>
        </p:nvSpPr>
        <p:spPr bwMode="auto">
          <a:xfrm>
            <a:off x="5993946" y="4807857"/>
            <a:ext cx="4833938" cy="501673"/>
          </a:xfrm>
          <a:prstGeom prst="rect">
            <a:avLst/>
          </a:prstGeom>
          <a:noFill/>
          <a:ln w="9525">
            <a:noFill/>
            <a:miter lim="800000"/>
          </a:ln>
        </p:spPr>
        <p:txBody>
          <a:bodyPr lIns="0" tIns="60957" rIns="0" bIns="0">
            <a:spAutoFit/>
          </a:bodyPr>
          <a:lstStyle/>
          <a:p>
            <a:pPr>
              <a:lnSpc>
                <a:spcPct val="130000"/>
              </a:lnSpc>
            </a:pPr>
            <a:r>
              <a:rPr lang="zh-CN" altLang="en-US" sz="2200" dirty="0">
                <a:latin typeface="微软雅黑" panose="020B0503020204020204" pitchFamily="34" charset="-122"/>
                <a:ea typeface="微软雅黑" panose="020B0503020204020204" pitchFamily="34" charset="-122"/>
                <a:cs typeface="Calibri" panose="020F0502020204030204" charset="0"/>
              </a:rPr>
              <a:t>投资决策时会选择风险低收益高的项目。</a:t>
            </a:r>
            <a:endParaRPr lang="zh-CN" altLang="en-US" sz="2200" dirty="0">
              <a:latin typeface="微软雅黑" panose="020B0503020204020204" pitchFamily="34" charset="-122"/>
              <a:ea typeface="微软雅黑" panose="020B0503020204020204" pitchFamily="34" charset="-122"/>
              <a:cs typeface="Calibri" panose="020F0502020204030204" charset="0"/>
            </a:endParaRPr>
          </a:p>
        </p:txBody>
      </p:sp>
      <p:sp>
        <p:nvSpPr>
          <p:cNvPr id="33" name="TextBox 32"/>
          <p:cNvSpPr txBox="1"/>
          <p:nvPr/>
        </p:nvSpPr>
        <p:spPr>
          <a:xfrm>
            <a:off x="5962650" y="3494088"/>
            <a:ext cx="5140779" cy="738661"/>
          </a:xfrm>
          <a:prstGeom prst="rect">
            <a:avLst/>
          </a:prstGeom>
          <a:noFill/>
        </p:spPr>
        <p:txBody>
          <a:bodyPr wrap="square" lIns="0" tIns="60957" rIns="0" bIns="0">
            <a:spAutoFit/>
          </a:bodyPr>
          <a:lstStyle/>
          <a:p>
            <a:pPr>
              <a:tabLst>
                <a:tab pos="1367155" algn="l"/>
              </a:tabLst>
              <a:defRPr/>
            </a:pPr>
            <a:r>
              <a:rPr lang="zh-CN" altLang="en-US" sz="2200" dirty="0">
                <a:latin typeface="微软雅黑" panose="020B0503020204020204" pitchFamily="34" charset="-122"/>
                <a:ea typeface="微软雅黑" panose="020B0503020204020204" pitchFamily="34" charset="-122"/>
                <a:cs typeface="Calibri" panose="020F0502020204030204" charset="0"/>
              </a:rPr>
              <a:t>风险是客观的，人们看待风险的态度是主观的，是否愿意冒险因人而异。</a:t>
            </a:r>
            <a:endParaRPr lang="en-US" altLang="en-US" sz="2200" dirty="0">
              <a:latin typeface="微软雅黑" panose="020B0503020204020204" pitchFamily="34" charset="-122"/>
              <a:ea typeface="微软雅黑" panose="020B0503020204020204" pitchFamily="34" charset="-122"/>
              <a:cs typeface="Calibri" panose="020F0502020204030204" charset="0"/>
            </a:endParaRPr>
          </a:p>
        </p:txBody>
      </p:sp>
      <p:grpSp>
        <p:nvGrpSpPr>
          <p:cNvPr id="49" name="组合 48"/>
          <p:cNvGrpSpPr/>
          <p:nvPr/>
        </p:nvGrpSpPr>
        <p:grpSpPr>
          <a:xfrm>
            <a:off x="5010365" y="2041036"/>
            <a:ext cx="759699" cy="75997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52" name="TextBox 14"/>
          <p:cNvSpPr>
            <a:spLocks noChangeArrowheads="1"/>
          </p:cNvSpPr>
          <p:nvPr/>
        </p:nvSpPr>
        <p:spPr bwMode="auto">
          <a:xfrm>
            <a:off x="5081588" y="2154238"/>
            <a:ext cx="623887" cy="519112"/>
          </a:xfrm>
          <a:prstGeom prst="rect">
            <a:avLst/>
          </a:prstGeom>
          <a:noFill/>
          <a:ln>
            <a:noFill/>
          </a:ln>
        </p:spPr>
        <p:txBody>
          <a:bodyPr wrap="none" lIns="91438" tIns="45719" rIns="91438" bIns="45719">
            <a:spAutoFit/>
          </a:bodyPr>
          <a:lstStyle/>
          <a:p>
            <a:pPr>
              <a:defRPr/>
            </a:pPr>
            <a:r>
              <a:rPr lang="en-US" altLang="zh-CN" sz="2775" b="1" dirty="0">
                <a:solidFill>
                  <a:schemeClr val="accent2"/>
                </a:solidFill>
                <a:latin typeface="微软雅黑" panose="020B0503020204020204" pitchFamily="34" charset="-122"/>
                <a:ea typeface="微软雅黑" panose="020B0503020204020204" pitchFamily="34" charset="-122"/>
                <a:sym typeface="方正兰亭粗黑_GBK" charset="-122"/>
              </a:rPr>
              <a:t>01</a:t>
            </a:r>
            <a:endParaRPr lang="en-US" altLang="zh-CN" sz="2775" b="1" dirty="0">
              <a:solidFill>
                <a:schemeClr val="accent2"/>
              </a:solidFill>
              <a:latin typeface="微软雅黑" panose="020B0503020204020204" pitchFamily="34" charset="-122"/>
              <a:ea typeface="微软雅黑" panose="020B0503020204020204" pitchFamily="34" charset="-122"/>
              <a:sym typeface="方正兰亭粗黑_GBK" charset="-122"/>
            </a:endParaRPr>
          </a:p>
        </p:txBody>
      </p:sp>
      <p:grpSp>
        <p:nvGrpSpPr>
          <p:cNvPr id="54" name="组合 53"/>
          <p:cNvGrpSpPr/>
          <p:nvPr/>
        </p:nvGrpSpPr>
        <p:grpSpPr>
          <a:xfrm>
            <a:off x="4995851" y="3497249"/>
            <a:ext cx="759699" cy="759974"/>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57" name="TextBox 14"/>
          <p:cNvSpPr>
            <a:spLocks noChangeArrowheads="1"/>
          </p:cNvSpPr>
          <p:nvPr/>
        </p:nvSpPr>
        <p:spPr bwMode="auto">
          <a:xfrm>
            <a:off x="5111750" y="3595688"/>
            <a:ext cx="623888" cy="520700"/>
          </a:xfrm>
          <a:prstGeom prst="rect">
            <a:avLst/>
          </a:prstGeom>
          <a:noFill/>
          <a:ln>
            <a:noFill/>
          </a:ln>
        </p:spPr>
        <p:txBody>
          <a:bodyPr wrap="none" lIns="91438" tIns="45719" rIns="91438" bIns="45719">
            <a:spAutoFit/>
          </a:bodyPr>
          <a:lstStyle/>
          <a:p>
            <a:pPr>
              <a:defRPr/>
            </a:pPr>
            <a:r>
              <a:rPr lang="en-US" altLang="zh-CN" sz="2775" b="1" dirty="0">
                <a:solidFill>
                  <a:srgbClr val="00B0F0"/>
                </a:solidFill>
                <a:latin typeface="微软雅黑" panose="020B0503020204020204" pitchFamily="34" charset="-122"/>
                <a:ea typeface="微软雅黑" panose="020B0503020204020204" pitchFamily="34" charset="-122"/>
                <a:sym typeface="方正兰亭粗黑_GBK" charset="-122"/>
              </a:rPr>
              <a:t>02</a:t>
            </a:r>
            <a:endParaRPr lang="en-US" altLang="zh-CN" sz="2775" b="1" dirty="0">
              <a:solidFill>
                <a:srgbClr val="00B0F0"/>
              </a:solidFill>
              <a:latin typeface="微软雅黑" panose="020B0503020204020204" pitchFamily="34" charset="-122"/>
              <a:ea typeface="微软雅黑" panose="020B0503020204020204" pitchFamily="34" charset="-122"/>
              <a:sym typeface="方正兰亭粗黑_GBK" charset="-122"/>
            </a:endParaRPr>
          </a:p>
        </p:txBody>
      </p:sp>
      <p:grpSp>
        <p:nvGrpSpPr>
          <p:cNvPr id="58" name="组合 57"/>
          <p:cNvGrpSpPr/>
          <p:nvPr/>
        </p:nvGrpSpPr>
        <p:grpSpPr>
          <a:xfrm>
            <a:off x="5010366" y="4752125"/>
            <a:ext cx="759699" cy="759974"/>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1" name="TextBox 14"/>
          <p:cNvSpPr>
            <a:spLocks noChangeArrowheads="1"/>
          </p:cNvSpPr>
          <p:nvPr/>
        </p:nvSpPr>
        <p:spPr bwMode="auto">
          <a:xfrm>
            <a:off x="5081588" y="4865688"/>
            <a:ext cx="623887" cy="519112"/>
          </a:xfrm>
          <a:prstGeom prst="rect">
            <a:avLst/>
          </a:prstGeom>
          <a:noFill/>
          <a:ln>
            <a:noFill/>
          </a:ln>
        </p:spPr>
        <p:txBody>
          <a:bodyPr wrap="none" lIns="91438" tIns="45719" rIns="91438" bIns="45719">
            <a:spAutoFit/>
          </a:bodyPr>
          <a:lstStyle/>
          <a:p>
            <a:pPr>
              <a:defRPr/>
            </a:pPr>
            <a:r>
              <a:rPr lang="en-US" altLang="zh-CN" sz="2775" b="1" dirty="0">
                <a:solidFill>
                  <a:schemeClr val="accent5"/>
                </a:solidFill>
                <a:latin typeface="微软雅黑" panose="020B0503020204020204" pitchFamily="34" charset="-122"/>
                <a:ea typeface="微软雅黑" panose="020B0503020204020204" pitchFamily="34" charset="-122"/>
                <a:sym typeface="方正兰亭粗黑_GBK" charset="-122"/>
              </a:rPr>
              <a:t>03</a:t>
            </a:r>
            <a:endParaRPr lang="en-US" altLang="zh-CN" sz="2775" b="1" dirty="0">
              <a:solidFill>
                <a:schemeClr val="accent5"/>
              </a:solidFill>
              <a:latin typeface="微软雅黑" panose="020B0503020204020204" pitchFamily="34" charset="-122"/>
              <a:ea typeface="微软雅黑" panose="020B0503020204020204" pitchFamily="34" charset="-122"/>
              <a:sym typeface="方正兰亭粗黑_GBK" charset="-122"/>
            </a:endParaRPr>
          </a:p>
        </p:txBody>
      </p:sp>
      <p:sp>
        <p:nvSpPr>
          <p:cNvPr id="62" name="Rectangle 12"/>
          <p:cNvSpPr/>
          <p:nvPr/>
        </p:nvSpPr>
        <p:spPr>
          <a:xfrm>
            <a:off x="4922838" y="3384550"/>
            <a:ext cx="6078537" cy="841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1350">
              <a:latin typeface="微软雅黑" panose="020B0503020204020204" pitchFamily="34" charset="-122"/>
              <a:ea typeface="微软雅黑" panose="020B0503020204020204" pitchFamily="34" charset="-122"/>
            </a:endParaRPr>
          </a:p>
        </p:txBody>
      </p:sp>
      <p:sp>
        <p:nvSpPr>
          <p:cNvPr id="63" name="Rectangle 12"/>
          <p:cNvSpPr/>
          <p:nvPr/>
        </p:nvSpPr>
        <p:spPr>
          <a:xfrm>
            <a:off x="5132388" y="4524375"/>
            <a:ext cx="6080125" cy="841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1350">
              <a:latin typeface="微软雅黑" panose="020B0503020204020204" pitchFamily="34" charset="-122"/>
              <a:ea typeface="微软雅黑" panose="020B0503020204020204" pitchFamily="34" charset="-122"/>
            </a:endParaRPr>
          </a:p>
        </p:txBody>
      </p:sp>
      <p:sp>
        <p:nvSpPr>
          <p:cNvPr id="27" name="矩形 8"/>
          <p:cNvSpPr>
            <a:spLocks noChangeArrowheads="1"/>
          </p:cNvSpPr>
          <p:nvPr/>
        </p:nvSpPr>
        <p:spPr bwMode="auto">
          <a:xfrm>
            <a:off x="3335397" y="473075"/>
            <a:ext cx="5645150" cy="701675"/>
          </a:xfrm>
          <a:prstGeom prst="rect">
            <a:avLst/>
          </a:prstGeom>
          <a:noFill/>
          <a:ln w="9525">
            <a:noFill/>
            <a:miter lim="800000"/>
          </a:ln>
        </p:spPr>
        <p:txBody>
          <a:bodyPr>
            <a:spAutoFit/>
          </a:bodyPr>
          <a:lstStyle/>
          <a:p>
            <a:pPr algn="ctr"/>
            <a:r>
              <a:rPr lang="en-US" altLang="zh-CN" sz="4000" b="1" dirty="0">
                <a:solidFill>
                  <a:srgbClr val="495A66"/>
                </a:solidFill>
                <a:latin typeface="微软雅黑" panose="020B0503020204020204" pitchFamily="34" charset="-122"/>
                <a:ea typeface="微软雅黑" panose="020B0503020204020204" pitchFamily="34" charset="-122"/>
              </a:rPr>
              <a:t>4.</a:t>
            </a:r>
            <a:r>
              <a:rPr lang="zh-CN" altLang="en-US" sz="4000" b="1" dirty="0">
                <a:solidFill>
                  <a:srgbClr val="495A66"/>
                </a:solidFill>
                <a:latin typeface="微软雅黑" panose="020B0503020204020204" pitchFamily="34" charset="-122"/>
                <a:ea typeface="微软雅黑" panose="020B0503020204020204" pitchFamily="34" charset="-122"/>
              </a:rPr>
              <a:t>计算必要收益率</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28" name="组合 25"/>
          <p:cNvGrpSpPr/>
          <p:nvPr/>
        </p:nvGrpSpPr>
        <p:grpSpPr bwMode="auto">
          <a:xfrm>
            <a:off x="4441371" y="1244684"/>
            <a:ext cx="3585143" cy="134938"/>
            <a:chOff x="5357217" y="1143000"/>
            <a:chExt cx="1490133" cy="101600"/>
          </a:xfrm>
        </p:grpSpPr>
        <p:cxnSp>
          <p:nvCxnSpPr>
            <p:cNvPr id="29"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10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1+#ppt_w/2"/>
                                          </p:val>
                                        </p:tav>
                                        <p:tav tm="100000">
                                          <p:val>
                                            <p:strVal val="#ppt_x"/>
                                          </p:val>
                                        </p:tav>
                                      </p:tavLst>
                                    </p:anim>
                                    <p:anim calcmode="lin" valueType="num">
                                      <p:cBhvr additive="base">
                                        <p:cTn id="29" dur="500" fill="hold"/>
                                        <p:tgtEl>
                                          <p:spTgt spid="4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par>
                          <p:cTn id="43" fill="hold">
                            <p:stCondLst>
                              <p:cond delay="4000"/>
                            </p:stCondLst>
                            <p:childTnLst>
                              <p:par>
                                <p:cTn id="44" presetID="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1+#ppt_w/2"/>
                                          </p:val>
                                        </p:tav>
                                        <p:tav tm="100000">
                                          <p:val>
                                            <p:strVal val="#ppt_x"/>
                                          </p:val>
                                        </p:tav>
                                      </p:tavLst>
                                    </p:anim>
                                    <p:anim calcmode="lin" valueType="num">
                                      <p:cBhvr additive="base">
                                        <p:cTn id="47" dur="500" fill="hold"/>
                                        <p:tgtEl>
                                          <p:spTgt spid="5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500"/>
                                        <p:tgtEl>
                                          <p:spTgt spid="62"/>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33" grpId="0"/>
      <p:bldP spid="52" grpId="0" bldLvl="0" autoUpdateAnimBg="0"/>
      <p:bldP spid="57" grpId="0" bldLvl="0" autoUpdateAnimBg="0"/>
      <p:bldP spid="61" grpId="0" bldLvl="0" autoUpdateAnimBg="0"/>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a:t>
            </a:r>
            <a:r>
              <a:rPr lang="zh-CN" altLang="en-US" sz="4000" b="1" dirty="0" smtClean="0">
                <a:latin typeface="华文隶书" panose="02010800040101010101" pitchFamily="2" charset="-122"/>
                <a:ea typeface="华文隶书" panose="02010800040101010101" pitchFamily="2" charset="-122"/>
              </a:rPr>
              <a:t>、进行资产组合投资决策</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标题 4"/>
          <p:cNvSpPr txBox="1"/>
          <p:nvPr/>
        </p:nvSpPr>
        <p:spPr bwMode="auto">
          <a:xfrm>
            <a:off x="3194613" y="366713"/>
            <a:ext cx="5960962" cy="1198880"/>
          </a:xfrm>
          <a:prstGeom prst="rect">
            <a:avLst/>
          </a:prstGeom>
          <a:noFill/>
          <a:ln w="9525">
            <a:noFill/>
            <a:miter lim="800000"/>
          </a:ln>
        </p:spPr>
        <p:txBody>
          <a:bodyPr wrap="square">
            <a:spAutoFit/>
          </a:bodyPr>
          <a:lstStyle/>
          <a:p>
            <a:r>
              <a:rPr lang="en-US" altLang="zh-CN" sz="3600" b="1" dirty="0" smtClean="0">
                <a:sym typeface="+mn-ea"/>
              </a:rPr>
              <a:t>1.</a:t>
            </a:r>
            <a:r>
              <a:rPr lang="zh-CN" altLang="en-US" sz="3600" b="1" dirty="0" smtClean="0">
                <a:sym typeface="+mn-ea"/>
              </a:rPr>
              <a:t>计算资产</a:t>
            </a:r>
            <a:r>
              <a:rPr lang="zh-CN" altLang="en-US" sz="3600" b="1" dirty="0">
                <a:sym typeface="+mn-ea"/>
              </a:rPr>
              <a:t>组合预期收益率</a:t>
            </a:r>
            <a:endParaRPr lang="en-US" altLang="zh-CN" sz="3600" b="1" dirty="0"/>
          </a:p>
          <a:p>
            <a:endParaRPr lang="zh-CN" altLang="en-US" sz="3600" b="1" dirty="0">
              <a:latin typeface="微软雅黑" panose="020B0503020204020204" pitchFamily="34" charset="-122"/>
              <a:ea typeface="微软雅黑" panose="020B0503020204020204" pitchFamily="34" charset="-122"/>
            </a:endParaRPr>
          </a:p>
        </p:txBody>
      </p:sp>
      <p:grpSp>
        <p:nvGrpSpPr>
          <p:cNvPr id="5" name="组合 36"/>
          <p:cNvGrpSpPr/>
          <p:nvPr/>
        </p:nvGrpSpPr>
        <p:grpSpPr bwMode="auto">
          <a:xfrm>
            <a:off x="3972535" y="1135290"/>
            <a:ext cx="3182371"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txBox="1">
            <a:spLocks noGrp="1"/>
          </p:cNvSpPr>
          <p:nvPr/>
        </p:nvSpPr>
        <p:spPr>
          <a:xfrm>
            <a:off x="11323638" y="6240463"/>
            <a:ext cx="495300" cy="354012"/>
          </a:xfrm>
          <a:prstGeom prst="rect">
            <a:avLst/>
          </a:prstGeom>
          <a:noFill/>
        </p:spPr>
        <p:txBody>
          <a:bodyPr anchor="ctr"/>
          <a:lstStyle/>
          <a:p>
            <a:pPr algn="ctr" fontAlgn="auto">
              <a:spcBef>
                <a:spcPts val="0"/>
              </a:spcBef>
              <a:spcAft>
                <a:spcPts val="0"/>
              </a:spcAft>
              <a:defRPr/>
            </a:pPr>
            <a:fld id="{2CA3283B-B767-403A-8C85-9F7D06794915}"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EC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s/eP1opW+8frSV0HhhRRRQAUUUUAFFFFABRRRQAUUUUAFFFFABRRRQAUUUUAFFFFABRRRQAUUUUAFFFFABRRQRigAoopQM/xUAJRQQRQBnnOKACjNH0YUYx/FQAUUoUnvSYxQAUUZooAKKKKACiiigAooooAKKKKACiiigAooooAKKKKACiiigAooooAKKKKACiiigAooooAKKKKACiiigAooooAKKKKACiiigAooooAKKKKAFbG4/WkoHJNFABRRRQAUUUUAFFFFABRRRQAUUUUAFFFFABRRRQAUUUUAFFFFABRRRQAdqSlpKAFoozRQAUvWkooAMYoBxRRQA7G4cYP4U37p9KO1FADgdx6j8qMY9PypoooAfj6flSEc02loASkpaMUAFFFFABRRRQAUUUUAFFFFABRRRQAUUUUAFFFFABRRRQAUUUUAFFFFABRRRQAUUUUAFFFFABRRRQAUUUUAFFFFABRRRQAUUUUAFFFFAAfvEiiiigAooooAKKKKACiiigAooooAKKKKACiiigAooooAKKKKACiiigAooooAKKKKACiiigAooooAKKKKACiiigAooooAKKKKACiiigAooooAKKKKACiiigAooooAKKKKACiiigAooooAKKKKACiiigAooooAKKKKACiiigAooooAKKKKACiiigAooooAKKKKACiiigAooooAKKKKACiiigAooooAKKKKACiiigAooqOe4htoTNPIscY6s5wKAsyTNFYsHi3Q7i48mPUI9+ccng1sggqGBBB6EUXG4tb6C0UUUCCjNFSW8D3EmxB9TQ3YaTbsiOitO402GG0LhvnWsykncqdNwdmFFFFMgKKK5Dxd43Tw7cR2dtbfaLxxuIJwFFC1Cx1+aK8ui+JesTPsi0oSP8A3UOTTpviVrUDBJ9J8pj2f5afKw87np+feiuE8OeP5NV1RLK9sxEZeFdTnmtbxh4sTwtDEgt/tFzMdqoTjFDTQLXY6WjPuK8tHxQ1UnA05CT23ZqdviF4gRd76HIqdclSBRyvqGj2Z6Xn3FGa8sHxS1IHnTo/++q9A0HV013Ror+NCm47WU9moaa3FddDTooFFIYUUdqjnZktpXT76ozD8BQBJmjIryD/AIWP4gDuuIflYr0ruPBGv3niHT7uW+2ebBIFG30puLQla9jp6KQUtIYUUUUAFFGRUN1OtvaTzMfljQt+lAE3eivHP+FkeIZGd43iVCTsGzoK7bwJrGreIIb651GRPJhO1dq4yafK7XFdPRHW0UgNLkUgCijIoyKBhRRWL4j8S2fhqxW5uQXaRtsca9WNAWubX5UV5z/wtaIqD/ZL/wDfdOHxRU9NFmP40+VgeiUV53/wtAf9ASb86X/haH/UDn/OiwHodFeef8LQH/QEn/OkPxRUDJ0SYD1zRZhY9Eo4rzkfFaEc/wBkuf8AgddloWtW+v6cLu2BAztdD/CaGmg3NTNFcj408W3XhmSzit7dZjOu4kmucX4nas7hE0xWY9FVsmhJsXbU9RzRXl83xK1qBgk2keW3o/y1reGvH8ur6pHYXtoImm4R1OeaOVhtod1RmgjDEelYPi3xCvhvRTdqoe4ZgsSE9TSGlc3sj2oryUfE7XyP+PSGuy8GeJ5fEdvOLpEjuoj91e603FoV0dRRSdKWkMKKKKACiiigAooooAKKKKACiiigAooooAKKKM0AFFFAOaBXCvG/ixrdzJrCaVHIyW8ahmUH71exM6J99lUe5rwf4myJL4wlaNgw8teRWc5ra524Sm+bmknY45QFOV+VvUV7h8L9bn1XQZILli72zbVY+leH1678Hf8Ajy1D/frOnudOLS9nc9OFFHapba3a5l2L07mui9jykm3ZBb2z3Muxenc+lbkccNlb9cDue5oAhsoPQevrWNd3b3Mmei9hUP3jttGgtdWLeXj3MmOiDoKrUgGKWrOSUnJ3YUUUUEiGvHfiJj/hM3PfyVr2M9q8c+In/I5P/wBcVqofETL4WXPhiAfFuSqtiLjPap/ipKTrFhwB+6PT61B8MP8Akaj/ANcql+Kf/IZsP+uRrWX8QS/hmB4V/wCRpsP+uorovi1/yMlnj3rnfCn/ACNOn/8AXUV0XxZI/wCElsx7GifxoVP4Dl/Dqh/EenKyhl80ZB717d4ilP8AYupjamFtzgbeleJ+GgT4m00Dr5wr2nxH/wAgbVP+vdqmtox0vgPn6L5o93evZfh1/wAiTH/13avGoP8AUivZvh3/AMiTH/13aqqfCTT+NjNc8dWGg6mbCe3mklC7sr0rO/4WnpX/AD5XFdk+n6dLMZrjT7eeU/xyDmk/svSP+gPaf981jddTU47/AIWnpX/PjcUh+KOlMGH2K4+Ybfwrsv7M0j/oD2n/AHzTZNM0kQTEaPaAiNmB2+1O6A8v/tfwM7O76Vfl3O5sPWnpXjfwvoSSrp+m3qGU5be2a4CQ77mckAfvGwAK9K+GdhY3WlahLdWMNw6SgAyDpWjjaN2Spvm5bDh8UtKH/LjcUv8AwtPSv+fG4rsf7M0j/oD2n/fNH9maR/0B7T/vmsroo40/FPSuv2G4xXWtqOdAOqxwvtMLSrGepqb+y9I76PaflVk7TGsaoqRqMKg6ChtdAPM1+KGpsuRoUhH+4ao6x8QtS1DSp7L+y3t/OG0yMCMV60CqrgRR4H+wK8v+KOrebqdppUWxRGvmSbBTTV7Db0djhIx5cYTPQYrsPD/jS68P6KbC20iScSNueTaea5nTrJ9Q1O3s4wS0zha+gxDFZxQ2sUEQSKNV+6OvetarVrGNJPWR5kfibqmf+QFL/wB8mj/hZuqf9AKX/vk16bv/AOmUf/fAo3/9Mo/++BWN0bHmX/CzdU/6AUv/AHyaT/hZ2qf9AGT/AL5Nenbv+mUf/fIpNwH/ACyjH/ARRdBc5vwl4hu/EkF3LcWT2ogx94Y3VyvxVJN/pYPTrivTmkPlsihVU9QoxmvMfirzqGl046vQTehyGjQpda3YwTDKSTBWHtXvjwWcTCKOxtFVVCgFRmvB/D//ACMenf8AXcV1/wATbXUbLVotRt72eO2lUK6oeFatKqu7IzpWUXc9H2Wv/PlZ/goo8u3/AOfG1/7914r4Z8QXmma9bzXN5NNCTtdHbjmvZrq7gtbSW7d18hE37uxGM1nKLiWpJ7Emy1HWzsx9VAqK6hs5bSZHsrQrsP3VFeFXuv6nqmo3F59vnijkcmONW4C16H8O9Oum0i+1q+uriVWQpAsh4Pqabi0rjVm7HmDHNxOBwFmZQB6V6l8LVxod/wD9dK8sP/Hxc/8AXdv516p8Lf8AkBah/wBdK0l8BnH42Y3xW/4/NK/3DWH4LGfF9jkA/N3rc+K3/H5pX+4aw/Bf/I3WX+9RD4An8aOi+LkqnULCPaofexJA5xWD4Dthc+MtPVuisWq78UpRL4yWPd/q0zj0qf4WwCTxRNKQP3MO7NKL9wc1eokj1STDTNnj5v5V4n431z+3PEZjjYG0s8ouP4m713/jzxH/AGJojxQvi8u8pGO4B714/bwsSkagvK7Y/wB5jU0463Y5vlj5ky28z27zrGTCnDOBwtaXhvWH0PXIbvJ2EhZB6rXqlj4Tt7TwT/Y0yDz7pPMmb0bsK8avbObT7yazuFxJExU/TtWikpNozcHCzR9BI6SxpLGwZJBuUinVw3w71/7XZnSLh/30PMRPdfSu5rBqzsap31CiiikMKKKKACiiigBNw/vCnKCwJUEgdcdq5ku/94/nViz1GaynEkbFgfvKe9fJw4mvK0oaH1M+GrR9yepu9qPeo9Q1CxtrCLUC3lpN/wAs/Q1z1x4wtk/1MLOfeveeY4dRUnLc8qlkuNrSap0369Dpc0ds9K4ifxZey5ESpGPesufVr+4OXuHx6KcVx1M6pL4Vf8D2KHCOLlrUko/iz0OW9tYR+8uI19s1nT+JdOg6OXPtXBszucuWb60gAA4FcNTOqz+BJHs0OEMLDWpJyOqn8YjOILf8SazZ/E2oTAhZAg9qyMetJgdhXDUx+IqbyZ7OHyXAUH7lNfPUnlvLmfmSd2/GvPvFRP8AbTf7gruuwrhfFX/IZb/cFdGVycsRdvocuewjDB2iramLXrvwd/48tQ/368ir134Pf8eOof79fTU9z4HFfwj0z0qe2uXtZN6c+1QjoKD0roPKTad0TXN1JcPlz+FQVJFbyTnCIfqa0oNJHBmb8BUtpGkYVKruZaq8hwi5+lLJFJE2HUg/St8m2s1xlV/nWVqF4t0yhB8q96FJsupRjCO92U6KKKo5wPavHPiJ/wAjk/8A1xWvYz2rxz4if8jk/wD1xWqp/EKfwso+GW1gaq39hf8AH4y/pTvFMOvreW7eIHzNsPljHatj4X5HiwkHH7qpviozNrFhuYn90ev1rWXxkR+AwPCYz4q08f8ATUYq/wDEq+S78dTxI4K26gf8Cqh4UOPFWnn0lFdl4q1bw/o/ia6tp/Dz3lw/7x5Q3XNKfxJjpK9M5n4f2X27xnZ4G5IT5jY7V6vruZtH1JVGWaFgo9a4Gx+IGlaW8j2HhmWGWQbWbOeKsH4op0OiTH8amd5O9ilFRSVzzWL5E2OcMDgg9q9K8C+K9Os9Jg0WbzPtUkzFNo4NZcnjLw7LKzzeGCXY5J3Yrd8J614e1jXo4bbw+1vcqCyPncBTlLmjawRgua9zsdSu102xuLuVciBNxX1ryCT4geJLmV5YrhII2PyRgdBXqHi0k+GNTLdTHXhUfEK/SlTim9SZycUdvpur+PtXgM9kzyxDq+zirbP8SCjhlbaVO75O2Oa7LwU7x+B9PWNigJbOK2ZZpfIm/ev/AKp+/tUydnY0XQ+dSjRu4c5fcd/1rpvDE3ipbK4j8PoTGXzKQM81zLEme4JJJ8xv516p8K2dNF1PaxX98vStpNclzCHxsyi/xIAzsc+2ysSbxn4rtpnhmvNkiHaylOle0rNLuH72Tr614T4rJPi/UM/3qzhZuzNJuyuj0HwJ4nvdeaezvsNPEm8SDuK7GvNfhV/yG73/AK9zXpVTNWYRd4psZPMlvBJO5ASNS5/CvAdRv21bWbzUGziWQhM/3e1emfErW/sGiJp0TYuLxtvHZe9eVIgRAo6CrpLW4qkrK3csWl5cWF0lzaSmKdPuuOcV2lvpHxEvLdbpb9gkvzLv4JrhR95f94fzr6EW8h+zWym8iGIEGPMHHFVVdhUXozzr+wPiL/0Ef1o/sD4i/wDQS/WvRftkH/P5F/39FH2yDH/H5F/39FY3NbnkGs3HjLQpki1DVJULjIIGQal8PeMNZg1e3iu7trqGZwjKwrY+KVwksOn7Jo5D5nO1s4ridK/5DVj/ANd1/nW0UnG9jOUmpJHvrjafY8ivMvir/wAhDS69Qn+8P90V5f8AFX/kIaXWUfiKfU5Tw/8A8jHp/wD13Fe0+JNKTWdNubJwCWXKZ/vV4t4f/wCRj07/AK7ive5+JjWlbcin8J86zQS21xJbzArLE21gfbvW5qfiq5vfCVtonO9WxJJnrGOlbvxH0IW9wmsQKBHJ8so964MkjiqSU1qQ24SLujaXLquqW2nQKd0rhf8AdHrXvL20Nhpg0+3AEVvDt4/vd65H4aaGLDTZNcnX99P8kA9F9a66bP2ebPJ2HNZVHzOyNYR5Vd7s+e2/4+bn/ru3869T+Fv/ACAr/wD66V5Wf+Pm5/6+G/nXqnws/wCQFf8A/XStJfATH+IzG+K3/H3pX+4aw/BX/I4WPb5q3Pit/wAfelf7hrn/AAlGZvE1tGrFWfKg+lKHwBL44j/HVyl3471F0YMFwmQa6v4UQELql1j/AJZ7Qfeua8YeE/8AhGJkke9+0vdSsTxyKf4C1G5tPE1taxyEQXLbHT1p2ThoDdqt2auteDNf1rWJNQvrqyh3cQxPL91a0fCPguDR9V/tDV76zcQ/6qNJA2W9TV/xT4St9f1hZ5tdWy8pCnll+ayU+GFrKGePxMXVepXkLWabta5s4pu53smoW0kjO15BuJz9+uO8YeGoNemiurC8tEuh8r73wGFUP+Fbaf8A9DWn/fVSt8LIFTe3iN1T++eB+dJaO6YnG+6M7T/Aut2d9Dc2l/Y+dGwKhZuvtXqIEoRPO2iXaN4U5Ga4vQvBOn6RrEF8fEaXHlnIiLfeNds5DOzAYyc0Sd3cVkloJRRRUgFFFFABRRRQBzFIelLSHpX5Mfqw7xN/yK9h/v8A9a5Cuw8Tf8ivYf739a4/vXsv4Y+iOvK/4Hzf5hRRRUHpBRRRQAUUUUAFcJ4q/wCQy3+4K7uuE8Vf8hlv9wV6mU/x/keFn/8AunzRi1678Hv+PHUP9+vIq9d+D3/HjqH+/X09Pc/P8X/CPTe34Vb06OKSciXp2Bqn6UdO+K3aueVGXK7m/Jd29qMAjP8AdWs+fVJZOEGwVRzn/wCvRU8qN6mInLRaAzM7bnOTRRRV+hz6hRRRQID2rxz4if8AI5P/ANcVr2M1458RP+Ryf/ritXT+IJ/Cy18NZUh8VFpHVF8vqTgU/wCJ00U2sWJilSQCI52tmsbwtoI8Sax9gM5gG3JdeDUni7wvb+F7y3hiuXnMyFssc4rRr3yIv92ReFP+Rp0//roK9D8d6xf6BeC6ttPs7iCRtrSSpuK1534U/wCRp0//AK6ivadc02HVra7srhcpJkA+h7Gpq/FqOj8J5np3xCuJNQgW90rThauwEhSLkCvQtYvtM0bRptSlsrRo0j3J8v3iegrxHUdPn0u/msp1w8bYB/vD1FSahrV/qem2mnTy7ra3OQO7fWm4X2GqrT94qS3Ut9cS3kwCtKxbao4Udq9b+HGhnTNFk1a4j23F38sQPUL61wPg/wAOv4i1yO324tozvmb0HpXtspQBIoRthiUIi+wpVHpyiprVzZheKs/8IrqP/XKvDI/9Ute6+Kv+RW1L/rlXhcf+qWnR6k1dke4+Df8AkSbD6tWxL/qJv+uT/wAqyPBv/IlWH1ateX/UTf8AXJ/5VlLc17Hzw3+uuP8Aro1eqfC3/kC6n/12WvLD/r7j/ro1ep/C3/kC6n/12WtpfAZx+Nnbr/rB9a8K8U/8jdqH+9Xuq/fX614X4p/5G7UP96s6XxDn8DOn+FX/ACG73/r3NekSypBBJNKQsUal2Y+leb/Cr/kN3v8A17mu91bTE1jTpLGWeSGOT77R9celFT4h0/hR4nr2rvr/AIguL9ifLU7IR6Ad6qrBK0LTqhMa/ebtXqyfDLw+iBFubsACsnx3pVj4f8GW1jp4ch7jc8j/AHmq4zSVkKVPmbueedT9eK9GX4VySxRyya6VaRFbHPHFecrwyemV/nXvI1nS1gtwdQtwRCmQW9qdVuyJpbM40fCj/qPGkPwo/wCo8a7P+2tK/wCgjb/nQda0rH/IRt/zrLmZroeUeLfCC+GIraRtR+1mVsAf3ayNJ/5DNj/13X+ddh8Tb6zu4dPW2uYpisnIQ5xXH6T/AMhmx/67r/OtoO8TKS99H0BP97/gIry/4q/8hDS69Rn++P8AdFeW/FXH9oaXWMfiNX1OV8P/APIxaf8A9dxXvc/+ub6V4J4fH/FRadx/y3FeofEHxMNC09oIGBvrpQsYzyo7mtK2rIpK8TiPiD4hOr6sNMtZP9FtD+8I6O9cocZxS21vK8ixIGkmkb/vpjXpWq/D1LTwfCIRu1VB5sp9R/dpr3FqTJObutkR/DvxETnRbyQ+sBPb/Zrv5hi3m/3DXz7DNLa3CTRExzRtlT6EV7XoOuxa/wCH3uFOJljKyp3BqZxtqiqcm1ZniLf8fNz/ANfDfzr1T4Wf8gK//wCuleVn/j5uf+u7fzr1T4W/8gK//wCulVL4EKP8RmN8Vv8Aj70r/cNYfgv/AJG6x/3q3Pit/wAfelf7hrD8F/8AI3WX+9RD4Al8aOm+Lv8ArdM/67PXL+C/+Rz0r/rtXUfF3/XaZ/12euX8Gf8AI56V/wBdf6UQ+FjqfGib4gxbPHF5+8kG/nG6uh8Arv8AB/iBNxLCMkE9RxWN8So9njUnH3oia2fhowl03Xbc/wAUX9Kj7BV37Sx5vDn5SZZOH/ve9eu+MJdnw2iZCV8yBeQa8kZfLeaMdFkYV6P4wlJ+Fmje6gGqmtEKnJ8zTOJ8Ow+Z4i0xC7ndMvBb2r32cATFVGAvGK8P8Gx+d4t01f7simvcJzm4k/3jU1FqEG+XUZRRRWYwooooGFFFFAHMUGig1+Sn6sL4m/5FfT/97+tch/FXX+Jv+RY07/eP864/IBr25fDH0X5HXlf8D5v8xaKKKzsekFFFFABRRRSAK4TxV/yGW/3BXd1wnir/AJDLf7gr1cp/j/I8LP8A/dPmjFr134Pf8eOof79eRV678Hv+PHUP9+vp6e5+f4v+Eemipre3e5colQipYJ3t5N6EZrd36HlRtf3ti7/Y8v8Afo/seX++KZ/a1x1wtH9rT+i1NpnVfD9h/wDY8n9+optMliiL7sgU7+1p/Raim1CaaMocAH0prm6ky9hZ23KtFFFUcoEcda8b+IbBvGcgHUQrXsgxuGeB3NeDeI71dQ8VX9wrgqG8sHPoa0p7il8LOk+GEZbxU7YyFiJNO+KX/IYsP+uRq98K4PLbVNSfHlRxbd3v1Ncz4x8SWfiTVYJLNWEUKFSz8ZNVvMSX7sh8Kf8AI06f/wBdRXulz/x8Sf71eH+DYpLnxZYrChcq+447CvRvHXi+Dw9HLBbsJNRmOI0H8PuamrqwpJ8py/xOvdPkvba2jAfUV/1jJ/CnvXCe9IDLPO8srma5mbLHqS3pXZT/AA91KDw0mqMf9Jb5vsuOdtaw91akzXO9Dqvhvf6cPD8lnbLsvi2ZyerV13rXz9ZX1xpl6lxbuY5o26f0NezeG/E1r4hsg6uqXSjEkR/nWVSNtS4SurdiTxV/yKupH/plXhUX+qWvf9Vsjqek3NkH2GZNu70riY/hORGAdYTp/wA86dOSjuKceZKx1Pg3/kSrD6tWzL/qJv8Ark/8qraTpi6Noltpom84xZJfGKsS/wCom/65P/Ks3uWfPDH9/cf9dGr1T4Wf8gXUv+uy15USPOuMkf6xu9eqfCwg6LqeOf3y1tP4EZx+NnamWKNgZJEQf7RxXhXiSeK48VahLC4ePfjcOhr1LxR4Sl8Tz2pXUWtUhBDAfxVgp8JVRfl1dev9ys6bSd2XKLcdCt8Kv+Q3e5/59zXpY6VkeGfC1n4WgmMU32m7mG1pCMAL6VsdKU2m9ASskgxXC/FL/kXrT/rtXdVwnxTOPD9p0/11KO4zzHGSo7EgV6onwt0SSGKSXULne8aucD1FeVBlLJkj7y9/evopf+Pa25/5YJ/KtqraM6SsmcX/AMKr0H/n/ufyoPwr0H/oIXNdpXM6z470fQ9RawvGlE6ruIVM8Vldmq1OH8a+E9M8MRWr2VxLM8zbT5nasDSeNZsv+u6/zrY8a+LbTxNNaxWMbCGH5i78ZNZOhxvc69YxxKXczrwvPetofCZTXvo9+nP7wf7oryX4oTh/ENnAOscW4ivWpxi4CHt8prw7xvfJeeMbsq4IhXys+4rKHxFy2YeEIftHi3TkC7tsobFdRrPw+8Sa5rl1qV1cW+5nKxp5n3F9Kzvhja/aPFZm6i3i35HrXq5O52b1OaqpK0xU1aFjk/B/gU6BfPqOpvFLNGP3CIcjPrXWM7PIXY5J6570mMUtZtuW4+lkcBr3w7uNR1Z7rS3ijSTl1c7cN7VL4f8ABev+HryW4E9u1u8ZWVN/UV3RGfemOm6N1A5ZSoo5nawKMb3PnpwFu7oDp9ob+dep/C3/AJAeof8AXSvMLuB7PULqGZSriZjg12XgTxVY6LbzWFyrGS5k/dla2l8GhEf4jJPit/x96V/uGsHwe4i8U2sh5CZY1vfFgbbzSg3B8vNYXgsq3i6yXggsQR7UofAOS99E3jbxXD4nvYY7e2eJbWVwWbvTvAFjPe+L7J4o2KQsXkfHCivXpNP01ZXUabakbj1jHNODw6faytBbxQrtJfy12k1KmlGyRbinK55d8U1C+JLWTdjdEw+vNW/hWwa81KLP34un4U6+8c+EtSuFlv8ATZp3iyinFSWHj7wlpcjyWGlywyOMM2O1K75LD5Pe5jzu6wt7eqTjbO9dl4mulk+Gegpu6y7an/4SrwMzO8mjyu7ncxx1NTXHjbwbdWtvaS6TMbaBtyR46Gm5NpKwow1bMT4fReZ4xs8c7fmNeySf66Q/7Rrzqy8deDdNuPtFlpEsc2MBsV3Om6gmq6bDqEKlYp+VBpSld3Eo8qsWxRRQeO1QMQtilzUM7Yj4p8bZQGgB9FREtuwDRQBztFFFfkp+rGjqukTan4WsmhYZRjwe9cRc6fd2THzoGA9a9Stv+Ratv941A6JICroGHoa+3oZXCvhoTTs7HzUeIquBryouN4pv1PKg2T6U6u7vPDVldZ2KYn9VrnrzwxeWwLRDzlHTHWuCvluIpdLo+lwXEOBxVkpcr7MxaKWSKSJtsqsjehFNrz3FrRnuKSeqFoo47HmilYYVwnir/kMt/uCu7rhPFX/IZb/cFeplP8f5HhZ//unzRi1678Hv+PHUP9+vIq9d+D3/AB46h/v19PT3Pz/F/wAI9NHQUYYnCjJpPSrdhcRwTZkGQe9bs8uCTdmyqQy/e4+tFdC0dtdp/C30qhPpLDJhbI9DSUjeeGmleOqM2inSRyRNh1IptUc1u4UUUUAIyhlZW5UjBFZyeHNBUH/iUwFidxOOprSooAjgtbSys3tbO0jghc/MqDrVBPDugogT+yoD/wABrTophcisrOw00s1jYw28jdXQc1Uk0LR7i5a5udOinuG6yOMmtD8KMUuoXZRh0XRbaZJotKt1kT7p29K0JJXkkLseSMfhTaKNwuzPbQdEkkZ5dKt3djliR1qW20rSrObzrXT4oZOm9BirdFNt7AmB5NGKKKQBSEAgg9CMUtFAjNHh3QVU/wDEpgJPUlau2tpZ2EDw2NrHAjnLhB1qX6UUNjuxMUuKKKBCYpaKKACq15p9nqCIl7bpPGpyFbpVmjrQNGcPD2g5z/ZFv/3zWk77mGFCqBgAdhRtPp+opMfn9aLhdhVGXRtKubhrm6sIppmG0uw5xV7FHbpRqGxn/wDCP6D/ANAi3/75qxZadpmnTedZ6bBDJjAcLyKn/Clp6hzASTlieT3rO/4R/RDI8kmlwySyNuZyOSa0aAue360guyCzsbDTt5sLKO3ZxtYoOoqYDilK4/8A10UAFJzmlo/CgCCe4ES8ct6UW83mp/tVFeqoQNj5qLWHbhgaACfSNLvJfNutPglk/vFeabHoeiQyrJHpVurqcg7elXvwoouFytfabYanOk1/Zx3BQYUOPu0230jSLO4W4t9MhjmXo6r0q3Rz/k0ajTYMxZiT3OaayhgVYZB4IPenfWigRUTR9HRcf2Taf9807+ytI/6BNn/3xVmii7QXK39l6R/0CbP/AL4o/srSP+gTZ/8AfFWcH0H5iind9wuyqdK0j/oEWn/fFWgI1jSKKNIokGFRBgCiii4XuFIaXNJnNICCcZKr60sJ+Ur3FDfNcj2pF+WYj1oAlBGKKQKBk0UAc5RV7+yL7/nifzo/si97wn86/KvYVP5X9x+oe3p/zI3bb/kWrb/eNR96lVTBoVrC4CyBjkVF0r9Gyxr6rBeR+fZmn9anLowxSUtFd5wepWubC1u1xNCrZ74rBvPCUbZe0lKn+6eldPQa5a2CoVlacT0cJmuLwjXspu3Z6o83utHvbMnzYCQP4lqj7d/SvVWUP8rKCPesu80CxvASYvLf1WvGr5JLelK/kfWYLi+ErRxMLeaPPj0rhfFH/IaP+4K9bvPCl1CC1u/nL6V5N4uheDXXjkQqyoMg1lgMPUo4i01Y7c2x+HxWCvRmnqjDr134Pf8AHjqH+/XkVeu/B3/jy1D/AH6+gp7nxeK/hHpo6CigdBU1tbNdSbENdB5KTbsiJJHjbKMQa0INWdMCYbh/eqpcW8lu21x9DUHepsnqaKc6bOhWe2u125Bz2NZmo20du6+W33u1UlJU5HB9qVnZ2yxLfWjlNKldTXvLUSil7UlUcwUUUUDCqWrR3MulXK2kpiuAhMbD1q7SdDmgFueHf8JX4kR2R9UbejFWyneu/wDh5rlzq1ldW1/OZrqH51YjGRXGeONI/svxG7IuIbn51+veq/hLVzo3iG2uCx8tzsceoNb8qcdDPnlzWZ7dRQ2M5U5UjINFYGgUUUGgQUVxniLxnfaLrDWVtpMtyiru8xFOKyv+Fj6t/wBC/cf98mixVj0iorgv9mm2NtcRsVPvivPf+Fj6t/0L9x/3waD8R9Vwc+H7jp/cNOzCxybeLvEIllU6qQVYrjbXoPw61a71fTr77ddefNHINp9Frlv+E4sQTv8AC8BcnLE+tXbH4hyW6v8A2d4a2B/veSuatrTYSWu56aDmlrzgfEfVcceH7j/vg0H4j6t/0L9x/wB8Gosx2PR6K83PxH1X/oX7j/vk139hNJc6db3U0ZiklXcYz1WlsJosV538RfFEts8ej6dOUuD808i/wr6V0nizxPD4a0ozE77qQbYY+5PrXirSTXE0t1cuXnmYs7H37VcI3fkKT5Vc07K51vUL6Cyt9RuGllYKoBr2m5jk8P8Ah/ZFuuri2h3Nnku3pXO/DrwydLtP7cv48XEwxbxkfdH96uxJLEk/MSe9E7X0HHRe8ecJ4+8RsgYeGpMH61FP8R9btdv2jQhFu6eYxXNemG6RMK7wpxwGIFeVfE/UftevWlojo0cUe8+X60klJjbsmyWP4oapLII49Hidz0VX61aPjzxJ/wBC3J+RrF+H1sk/i+3eYqEh/efOeK9ga/iMjYntvvHA3CqmlF2FCTkrs57wnrep64bs6hpbWa24UgnPzZrgPGt1qdj4ruIo7+WOJ13qqnpXsTSu6FcgA/3e9ec/EHw/falq9rc2Nq0pKbH29hUxauDemhyGka1qMWsWbzahM0QlG8E8EV7o+Nwx0ZQwxXh//CJa+hDjTZMqcj869rtDKLGzadNkojUOvpgVVTlvoTDmt7xynjzXJ9M0Tfp15HHdeZg4O5sfSvPj4x8TAH/iaE8f3BW5448JRaZBca0980rzS8QkcLXE9j9KqnFNXYqk2tEexaNqa3Phmxmvb+J7mT75ZsGtDUdUt7fQ7uWC9g86OFmTD98Vw2i+AINY0W2v5tTkiaXpGoOFq3qHwxtLLTLm7OrysIYy+0g/NjtUWV9zRXaOSj8Z+JnjVjqh5/2BXefD/W7vUYL19W1CN2THlh/lrypSCgI6V2HgnwqniFpp5L14EtiGIX+KtJQSVzKM5OVj1vrg15f8R7++tvENtFbXckEZjJKqetdz4h8T6VoMkS3kxQSKNmE3dK808d3cd/rVndQ5MckR2kjGaygtTR6Jl34e3t/d+LbeK5vZZYypyjHg8V6mzbUZiPlAJP0ryX4cOsXi6KR+ESJmb6AV6DpPifSNfuZLSwmeWQKSwKY4p1VaWgou8UzIb4neHEkZC9ySrFTiOqWrfEnRbnSbqC0e6W5eMiJvLxzXRP4a8KWse64s0jDH7zyAZNZet6b4St9DvZbWKH7QsZ8vEoPNSuUu3Y8vj1bVzCC2pT7tv96vQNC8f6Npeg29tqE9zJeDl2Cbq81jZnhVj1K5NeqeGNK8Ly+GrWbUEha6f7++QA1tKMeXYxhJuTTJT8T/AA4B9+6/79V1tvOtzaxXCAhJVDrnrisVdA8JTq3kWUcpHZJAa3Q6mKNUXbGq7VX0FY6dDUWkzQTmkPAP0pCIl5mY0SfK6t+FEPOTSyjMf0oAkopsZ3IKKAOhJwOeKZvXu6j8aSWMTIUboeuKqHSrfuWx9a+Qk5p+4rn10VH7TGamN0aEcj2qouSgz2q5ekW9rHFH91fWqaOZF5r08vdpLuedmC/dDqKO9Fe4eCFFFFAwooooAOnPevB/ih/yOkvTiNele8V5J8VPDd29+msW0RliZdsu0fdqKmx04SSjU1PL/evXfg6f9C1D/fryVIpZXCRxuzk4Cgc17r8N/D8+h6Ez3alZ7lt+09hWdNO52YuSVOzOz7VNa3DW0u8dO4qHtRitzy1Jxd0dD+5vrfsRj8RWNdWj2r4xlD0NMtrl7aUMp+XuK3Ekhvrc919PQ1n8LO28a68znqKsXdm1s/qh71XrQ4pRcXZhRRRQIKKKKACkPelpvegDkPiRZQzeG/tUjKklu48snvntXkwORnoev0Ndj8Sdb/tDVo9IhbMFt80xHQt2rjq6KS01Mau6Pa/B2rjV/DkLMwM0H7px/Wt4GvIvAGs/2Xrwt5WxBdDYfQNXr23BIrKcbM0i+ZBRRRUFAjlMkKufpmn+dJ6IPwFZ2r3p03R7u9AyYU3AeteJP4i1y8ke4l1SdC7ZCL0UVUYuWiBtJXbPf/Pf/Y/IUyaZ/ImOE/1TenpXk2i+H/F+u6f9uttXaOAnCmRsbq0G8D+MwjltcXaFJb5u2OaHGw1qrnnzuz3NwWOW81q9T+FZ26NqTBVJ84cmvLDH5LyR7txViGb1NdR4X0HxBrFncnR78W0MbgSfNjJraS9wxh/EZ7IJn/6Z/kKPPc/88/yFeanwP41/6Di5/wB+uQvL7XrC9ltZ9VuBJEdrAGsVFvY1btue9ec/on/fIqnqN3cxWjywQNcXCgiOIdzXE/DjWr/UJrmwvLgzrFHvV26/Su+BI6cH2pNNOzBSR5DfeD/GOtag2oX9izTN9xN3EYrd8J/DueO+F9r0XlwQ8pCeS5r0Eu395vzriviD4pm0i0jsLGYjUJ+rA58tfWmpO1kFk3c7iaRpW3bdqjhV7KKq3sxtrC5nUfNHGWA9a8Vh8ReJLieOGLVZ2ldgqgDvXrstjPp/hKS3vLhp7v7KzSu3qe1Jxa3C99Twye9vb65murm8meR2Jxu4A9K7bRfhpcappcOpS6lHEZxlVk64rg14ik+rV3Him/vbLwr4ZS0upIBInzbD14rZ6JWIj7zfMai/CqdMmPXIkJHVT1rz69t57DUZ7RruV3hfbuD1v+EdS1O58WadDPqM0kTS4ZT0PFZXiFQPFWqe0pFKN+a0glbkvE9N+Ht9c3/hmZrmQyPA2FZuprnNT8deKdMvp1+yRQwhysbMh+YVufDEf8Uzef8AXT+tO+Jjf8UiSQCVkG045FQ7cxavbQ5mL4p+I0kBlWBkHUAdq9J0rUxrOlW+ooDtlHQ9jXgXp9K9s8Ef8iRYfVqqpBRV0ZxnKV0xPF2hTeINDe0gbbMrBkB715sfAviQEr/ZkjdsjvXUeL/Hl5pWrHS9MhjMkYBklk6DPpWFB8QPFVxMkNvsklY4VF6k0ocyV0XOMXZSZnHVfEPhtjp3meSyc+U/8NNn8Q+JNeQaabosJzt2RjBb2qnrTanJrM0+ro0d4/3lam6VPdW+qW0tkm+5RwY19TWiimrtGfO1KyNVfAniVQEGlyDHrXovg/w5ceHNImS7P+l3J5QfwrXF6h488XWd28F2iQTdSjDkVf8AC/jq+u9VisdRjRlnOFkXqDUS55LbQ0SjF26lb4qxgXOljrlOprH8VDaui+nkGtz4sDbe6YPRDWL4uXaNFH/TuaIaWG9U/Ql8B/8AIwSf9esv/oNX/hIP+J5dgAf6o/8AoVUfAf8AyMEn/XrL/wCg1e+En/Icu/8Arkf51U92TT+FGR4+up7zxhdW00reRbfLHGDwKg8KeF18S60tj5oiQIXdiewp3jP/AJHjU/8AfFL4X0rUtY1VrbS7sWs+wsZCccURiuS4nJ+0SO4/4VZpQHGpybf96uL8Y+GIfDmoQwpcefHMu5Tu5FdIfAXirH/Ifj/77rmPFOg6jodzbjVL9bqSQfJhs7amDbe5ckrNoZ4RmktfE1ksLMollCOM8EV7ZjbI8f8AdY14h4Y/5GnTP+vha9ulJF7KOmWNFXRmdN3iDNjtmm+YrIfpTzjJFQugVSR34rI0HxDEdPIyKFHyrS0ARxcZX0opvSb60UAdE8ixoWfoPSq39o24PLN+VWiA3DDIpnkRf881zXyMlP7J9bFxW5Sv/wB9bxyJ9096pxqVU5q5qY2xRgcD0FUovunnNejgbe0V9zgzBS9k+xJ3oo70V7p4AUUUUDCiiigApGRXUq6hlPUEUtFAFOPSNOhm81LGBX9Qgq5iiihaBdsKKKKACpIJ3t5N6Z9CPWo6KLXCLcXeJqXOowTWpQL857Vl0UUkrFzqSnrIKKKKZAUUUUAGeayPEmtJoOhz3znDhdsQ/vNWvwfYd68a8e67/bWuiyhfNpZcHB4d6aV2CdldnMK7yu88zZllYu5J9a6WPwncv4Mk19sjD4SPH3h61R8O6NNr+uW9jGuVZt0p/ur3r3Oe2t/si6dGB9ljj8kL6+9azly2SM4x5ryZ88K5RldDhlIYEete5eGdYXW9BhusgzINko968d1zSn0XWZ7NwdisWiPqtb3w+1v+zda+xzPi3uvl57N2pzXNG5MPdfKetClPelK7SfakPesDYx/FX/Iq6l/1yrwqP/UjmvdfFX/Iq6l/1yrwuP8A1K1tR6mVXZHuPg3/AJEnT+cYLVsS8QTcn/VP/Ksfwb/yJNh9WrYl/wBRN/1yf+VZS3Nex88N/r7j/ro3869T+Fv/ACBdT5/5bLXljf664/66NXqnwt/5Aup/9dlrafwGcPjZ2653Dk9a8L8VEnxdqGf71e6J99frXhXin/kbtQ/3qzpfEOfws6j4Vf8AIbvf+vevS680+FX/ACG73/r3NejXMxt7V5ViMpVchF6sfSip8Q4axRn+IddtvD2lve3DZbpFH3dvavD7q8uNT1CbULx900xPB/hX0rqNa0Pxd4l1I393prrGp/cw7uFFX/DHw7vbrUBLrMX2azh+ZhnmT2pwstWOal8KND4b+GAp/wCEgv48Rpxao38R/vV2usMz6VfsxyTC2auOybUjiQRwINsaDsKo6r/yB77/AK4NUSk5O40krJHz8v8Aq5Pq1dj4y/5Fjwt/uf0rj1/1b/Vq7Dxl/wAiz4V4/g/pW0uhnD7Rn+CufGemf9df6VU8R/8AI16r/wBdjVvwV/yOWmf9dv6VU8R/8jZqn/XU1X20Sv4bPRfhj/yLN5/10H86d8S/+RQf/fFN+GP/ACLN7/10H86d8S/+RQf/AHx/OsJfEax2R5L0A+gr3DwHGH8EWGTjlv514f2H0FeweE3dfBen7WYfe6VrV+FGdLdnnvjdAvjW+GcjavSpfAbKvjXTS7Kq7zy3TpXWa34Oh1u+N5HdfZ524ctyDWevw1nVwyaxGrjoVTkUoyXLZjlF890YXj0k+OL4GTf71U8K/wDI0ad/11Wq+uac2k61NaSXRuZV+9Ie9R6Vay32qW1tDKYpJHAWQfw1cbchM23UOj+J8iv48lCSKwEK9Kx/DQH/AAk+mj/prXUyfC+4+0SNLrCPIeGZ1yTWroHgiz0O/XULy9F1LFkxRoMfN71mpJRsXKLc7mb8YY9mo6bz/wAs6wfGIx/YnP8Ay71e+J0zz6nYu7ZPl9Pxqh4y/wBfo4/hFtRDp6lvZ+hL4CGfEL/9esv/AKDV74SnGt3f/XI/zql4A/5GF/8Ar1l/9BNW/hT/AMhq7x/zxP8A6FVT3ZNP4EYfjE7vG2pn/bFHhzUNW03UWm0aBprpkK7QuflpfGC7fG2pj/bqbwh4hTwzq737wSTboygVOtOPwEP+Ija/4SLx+B/x4Sf9+a57xLea9qNzbza5C8TIMRhk25rsv+Fs/Lzpt3/31XKeLvFD+Kry1m+zTQrCm0iQ9azjvsaS+F6lbwx/yNOl/wDXwte3XhAunbn7xrxLwx/yNOl/9fC17heLmWTH940625FL4Rm5SKjlOdqj1p0eGQGmsAZhisjQmpMUCloAil4KtRTnG5cUUAb0zOkZMa7m7CqJur4nAtxR/ai/88zQdWT/AJ518jOnKWzaPr4tLpcLza1pC0w2yHqtVVCgfKcii7u/tW3C4xQBtUCvVy9Xl6HmZi7U7X3Fooor2TwwooooAKKKKACiiigAooooAKKKKACiiigAooooAKKKKACiio55o7eF5pWCxxqWYk9hQBzfjnxD/YWhOISPtdz+7iHp6mvGokKJ83LNyx9Sa1PEGty+JNdlvm/494/kt1/2fWtzwD4a/t7WxNcKRZWp3ysejH+7W0Fyx5mRP3nyI7nwFoP9h6F9tnTF7eDIB6xp/wDXro8AdOgp8sgkkyo2oBhAOwHSmism7u5b7HF/ELQ/t2lDUYEzcW3Le615SrMpV0OCp3A+hr6IkRJI2R13Iwww9a8P8UaK+h63LDgmGTLxN6itaTXwszqJ/Ej1fwprS65oUU2f38I2Sj6d62+1eM+CtdOi62qyN/o1x8sg9/WvZTjs2V6g+tRNWZUZcyMjxV/yKupf9cq8Li/1K17p4q58K6j/ANcq8KjH7lauj1Iq7I9z8G/8iVYfVq15f9RN/wBcn/lWP4N/5EnT/q1bEv8AqJv+uT/yrKXU17Hzy3+vuP8Aro1ep/C3/kC6n/12WvK2/wBfcf8AXRq9U+F3/IF1L/rstbT+BGcfjZ26/wCsH1rwrxT/AMjdqH+9XtF5qthprJ9tu4oN33d5xmvENdvYdQ8SX11bNuhZztb1rOl8RU/gOw+FX/Ibvf8Ar3NelgkYIODXmfwq51q96/8AHua9L7UVNwh8KJPNl/vmsDxZ4lHh7RWumYSTt8sEZP3jWtc3ENrbyXE7hIoxudiegrw/xHr8vifWmuuVtIjtt4+wx3qYx5nYpvlV2bI+JviIrzb2Qzyflr0G0fVbzwZLeanHElzcQMUjiHavPfAnhk+INYEs6/6BakNK3Zj6V7BNJvfKqFUABV9AKqajHYIttXZ8+po2pmN/9AnOSf4a1fFd40qaNpxUqbS2VnB6hq9f1nXU0TR576Z0CRr8o2j5m7V4JLd3GpXU99ctunuG3H2z2q4PmIlaMW11LmiXv9na5Z3h4EUoY1d1rTr678QX1zBZzPFKwdXC8HPpWLJFJEdkqMjEZAIxXrfw+8RtqGkDTpHT7Tbfdyoyy1U3b3kTB3TjIPhxa3Fr4bvFuYHiZpBgNTPiX/yKD/74rsnleTG5gfoMVxnxK48IP/visG7u5qrbI8mPT8P6V7B4Sk8vwXY/IDy1eQHoPoK9d8K/8iXYf8CrarsjKjuyj4h0PXdY1bztO1L7HbKnKg45rLHg3xQSP+Kh/wDHqueI7vxLHqywaNaNLBtyzAd6yhc+OweNPk/KsVsdC2Oa1nTrjTNXmt7y6+03I+9J603S4Li51S3htJPLnd9qP/dNJq/9oPq00mpxmO6b7yntRpktzb6lby2aF7lXBjUdzXSr8pyy+M7eTwb4vEj7vEJ3Z5w1X9A8K65ZavFc6lrJntk+9HnrWS+o+PmkdjpzhmOTxWn4duPF11rcEOp2bRWZ++5HSufW2x1GB8RVzq9iqoxOznC571D48XZqWlLjGLUcenFeoDYjk+XGxHy7mUHivMviPI0nia3Zv+edOD1SIlazGeAf+Rjf/r1l/wDQTU/w1uU0691G8uEcRQwFm+XH8VL8MRnxpBkZGxuPwr1K7jhd5bUwR+Q67XVUA3D0qqj1YqXwJnhevanDrPiS91G2VhDK/wAu6tDwfq2m6NrD3WqQiaDYVCkZ5rrvE2p+GPDF1BZ/8I/FPI67sL/CKoaV4h0TWNUhsbfwpGJJWxz0Apqa5bB7P3uY0f8AhYfhTb/yCU/74rkfGXiHTdevLVtLtfs8ca/PgYya9TPh/QQxDaNb8ccVx2va5oWhaq1lJ4YjfAyGHcVEWr6FvU4vRbyKw1uzvJs+VDKHbHpXtljqkOs2a39srCCVjs3da47w7rXhvX9TFj/wjkcDsuQxPU13MccEFulvbwLDDH91F6Cio7kQhbqNi+XcPQ0ijMrGjO2bPZqIj941AEooz703NFADs/Sim0UDMr+0JPaj+0JfaqmafFE9xMkUa7nY4AFflyxFeTspM/TnQpJXaOljgQ6Ta3RH7yTOab1NWZ1W2tLewVtxgX5j71XFfo2BpezoRutban57jqvtK0rPQKKKK6zjCiiigAooooAKKKKACiiigAooooAKKKKACiiigAooooAQ15v8SNfmk26DYiQ7vmuXQdB2Fek0xYIFJb7JAzN1ZkyTTTsxo8CsdLu7y6hs7a2kLSHao29K920rSYfD2iw6XbgFhhp3H8TVbQpEweK2gjcdGVMEUhyTknmnKfNoSoqO24g+nFLRRUjDtXO+MtBGuaK/lj/SoPnjPc+1dFR+dC0dwPnn7POCQYJA4ODhehr17wNrUmraOLa5V1ubUbcv/EtdMsUCj/jztz7lKcvlpny4IYyepRcGrlPmQowUXuVb+yj1LT5rOViscq7SRXMr8MtACBftc35V2FGD61KbWwyvp9jb6XpcFhasWhizgmpZf+Peb/rk38qfSYpBfU+ejBMZ5yIZMeY38Neo/C9HTRdS3oy/vl6jFdmsMCrgWVt/3xTwQqFEhjjUnJCLirc7qwlFJ8xz+veEdO8Sz20l/I6rACFC981nD4Z6AowtzKB7CuvxS4qU2tht30ZR0bRdM8PWkkOmxHfJ/rJW6tVqSRIo2eRtqKMkn0qTFNZFkUo6q6HqrdDSbA8f8ZeJ7nxJcfYbKKZNNib5mC/64/4VnaB4bv8AXtSjs7aF0T+Nyvyote4rDbqAFsbYAekdPVxGrLDFHEG+95a4zVxnyrRBJJshsbC10XTItMsABDH99x1kbuac7KilmO1QMk+gp1Iyq6lXAZW4IPeoC92eNeNNen8S6n5FvFN/Z1sxA+X/AFjetTeDfC02t6os1zG8dhbkPKzDGcdhXq0r20C+XFZW302U6AO0ezYkcec7UGAapTaVkDScrnGeO/Dj6nH/AGnYQ4eFdnlr3SvP9Mub3StQivLaKYPGeRt6juK97AwPb0pkiQrE22zt8+uyqjUsrEuKbuUNM1u21TT47tNyM334yPumsvxzp8+reFpYbRfMkUh9o6mthGheBg0cUfqEXGafpyk3Ctn5RUX1uVseDG3uBw1vKrdCCvSuv8MeJb22htNFaweRGl2q/TbmvSr4xpdMBa259ylQwXMIYsbOBSOhVeRVyqcyJjBRdzk7/wAe3Oh6zdafHpTziPrIrEA1EPipfZ/5Ac3/AH2a7HdDuLi2hZm+8XTJNTLcQkBTY2312Vmmupo32PFNZvbzxBrst+bGZGl6RqpY1c07Stb0i9t9Tk0S/McLBv8AUMM179bWwh0sXdnZW7XTLuQFdo/Or9zLcx6e0sUMZuQmdjNhQe/NP29lZI2jg7+82eKy/E7UXmkb+x5hlum48VJZfELUL2/gtDpUqiZ9u7ceK9K1A2dzGjwQ273Jx5oSPcPf5sVnMwQhxa26MPRMEUk4sicXB2ZC6FHKnAIxnmvMviDHI/iOApG7Dy+y5r1LP7u4uJFD+XE0gUtgZHTpSvBEjyboLIyJL5bSMWxwpJ5b6ChS5WQqfMrnmfwzjlTxnblo3UBDyRXqlyQtw7Nwqgk0qGK2WCVDZoTvyyFeTxjHenXAIwrqqqqGaeVxwF7L+P8AhTlPm1GqVlZHg2t3dxrPiO+v/KmKF9kfy9BXb/DHSmjlvdYuI3Xyl8uPeO5rvEhQWjy/2VamML+6RFbczHp+A71GryLCIhHaoMZyWZE/8dpup7tkDp2kncSJyVbPJ9feuG+I2nNcQQajEhLxtscL6V38cp85pylt5SyKuN7ZPy/XHUelQLhgkcqWr5G50Vmf88mojKzCVJpas8Q0y4udO1K2vEil/cuGPynkV7kJRNHHMikCVQ/51NiBopNmkhuAEK4JJ3D/AGeKdcNjYgtHBSR1bY3ygDHcp0zVTqcwKjaN7lSXpTox8o7GpIwpjJlhbYePlbJT8elIXVEhAt3ZnTed0oTHzEf3T6VNxcrtcKKTfuIxDsXuTLvz+gpaYmrBRRRQIT7Jb5x5Qqa3RLWXzIUVX9fSnv8Afb60lcscFhou6pr7jpeMxDVnNgeWJPJPJNFFFdRzBRRRQAUUUUAFFFFABRRRQAUUUUAFFFFABRRRQAUUUUAFFFFABRRRQAUUUUAFFFFABRRRQAUUUUAFFFFABRRRQAUZNFFABRRRQAUUUUAFBoooAqPdlGYFDxUKmaYFw2KuvGrg5FU/Knh3Kn3TQAlsnmSEt1FaAAxVe2iMYJPWrP4UAFBoooAqvaI75FWbWMRuMUuKBww9aAILy1kluCyrkVCLOYDHl1oGWcdMYo8249FoAofZZsf6s0fZZv8Anmav+bP6LR50/wDdX86ANHQ7p2txaSoySRD5Tjhl7c1auYvtd5Hby58hV8x1H8ZzgA+3t9KwpUmmXY7Axnqm7hvrTrZprCYTW0cfo0e/gr/Socep2U8Rokzdt4b2O1mjeSHzCT5O1MKo/hBFZuqWD/2dFPNsa6XAkdBgN+FWx4gtAmZUuI3H8BhYn9OP1qhe6q166C3GYkGWVxtbd7ipje5rWlDkbMn7PK9vcQ+WxaWIxrgdzgVOqfNLdSHZC1y8/mcY2fMOPU9KlkmuGieMKE3jDFeuKacsip91VYNsGCOK0tqccZpRsDSPL9nd02DbIETPKr8uPx/qaJ0DldkV1KEbzHHl/KzjucnG0UMXkmEjsu1VKqqLjHrnmmTAu295JJDngO5ZR/wE8UrD59RWfDrcuksk7yGNWM/IXaW4+Xjp0pYBNcOIy6o0jklvLVsew4ppacqqmfKqcgeTHj/0GiKSSObzC+5s7ssAB09qdgc72KxWQKU33GwkMR5EfJqVlZZDF5mQuxjmNVLZXPb0zVBbaOMRhoUfaADu/i4q5CJWZ5ZNu5ivCLgKAoUAcn0pJDnVTRZHkzSRqyXAhhLO8hKquOMsfm7YpjeUYHlVbqRbkh9/Hy/Pu24LdqbMJLhVjdgIFIIiVcAkd2P8VXIInT5y+M/wkZDfUUWF7TSxXhLOWId4UwS7E/dX1Paombd9mcbgPs4I38Eje1XWgDW4idsruDMABh8dj7USxtIRtkCbRgDy1b37inYm6tYqHnvmio7iK5jZS0u9B0/dqv8AIU1JDnDCmZtLoTUUYPXFFAEwfzMOOjfNS0yH/URf7o/lT6ACiiigAooooAKKKKACiiigAooooAKKKKACiiigAooooAKKKKACiiigAooooAKKKKACiiigAooooAKKKKACiiigAooooAKKKKACiiigAooooAKKKKACiiigAooooAKKKKACj8KKKAGENn79G1/79PooAZh/71GJP71PooAZh/71GJP79PooAZ+9H8dH7z+/T6KBDP3v9/8ASlAP8RzTqKBh2pknSn0xxxQISmMcA0pz2FMKO56YFAEX3j9atqu1QKRIwnPen0ASwpuYk5wKs/yqK3+4aloGNfpTTwac/Sm0ANZQykHnNZjrscrWrWdcjE5oAfC25PeimW/eigB8P+oi/wB0fyqSiigAooooAKKKKACiiigAooooAKKKKACiiigAooooAKKKKACiiigAooooAKWiigAooooASiiigAooooAKKKKACiiigAooooAKKKKACiiigAooooAKKKKACiiigAooooAKKKKACiiigAooooAKKKKACiiigAooooAKKKKACg9aKKAFpD1oooAKKKKAJ4Pumph0oooAR6bRRQAVm3H+uaiigB1v900UUU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2" name="Picture 1"/>
          <p:cNvPicPr>
            <a:picLocks noChangeAspect="1" noChangeArrowheads="1"/>
          </p:cNvPicPr>
          <p:nvPr>
            <p:custDataLst>
              <p:tags r:id="rId1"/>
            </p:custDataLst>
          </p:nvPr>
        </p:nvPicPr>
        <p:blipFill>
          <a:blip r:embed="rId2"/>
          <a:srcRect/>
          <a:stretch>
            <a:fillRect/>
          </a:stretch>
        </p:blipFill>
        <p:spPr bwMode="auto">
          <a:xfrm>
            <a:off x="8461094" y="2870675"/>
            <a:ext cx="3110194" cy="2154920"/>
          </a:xfrm>
          <a:prstGeom prst="rect">
            <a:avLst/>
          </a:prstGeom>
          <a:noFill/>
          <a:ln w="9525">
            <a:noFill/>
            <a:miter lim="800000"/>
            <a:headEnd/>
            <a:tailEnd/>
          </a:ln>
          <a:effectLst/>
        </p:spPr>
      </p:pic>
      <p:sp>
        <p:nvSpPr>
          <p:cNvPr id="100" name="文本框 99"/>
          <p:cNvSpPr txBox="1"/>
          <p:nvPr/>
        </p:nvSpPr>
        <p:spPr>
          <a:xfrm>
            <a:off x="1011927" y="1607028"/>
            <a:ext cx="7313930" cy="583565"/>
          </a:xfrm>
          <a:prstGeom prst="rect">
            <a:avLst/>
          </a:prstGeom>
          <a:noFill/>
          <a:ln w="9525">
            <a:noFill/>
          </a:ln>
        </p:spPr>
        <p:txBody>
          <a:bodyPr wrap="square">
            <a:spAutoFit/>
          </a:bodyPr>
          <a:lstStyle/>
          <a:p>
            <a:pPr marL="0" indent="0"/>
            <a:r>
              <a:rPr lang="zh-CN" sz="3200" b="0" dirty="0">
                <a:solidFill>
                  <a:srgbClr val="FF0000"/>
                </a:solidFill>
                <a:latin typeface="Arial" panose="020B0604020202020204" pitchFamily="34" charset="0"/>
                <a:ea typeface="宋体" panose="02010600030101010101" pitchFamily="2" charset="-122"/>
              </a:rPr>
              <a:t>资产（投资）组合的预期收益率的计算</a:t>
            </a:r>
            <a:endParaRPr lang="en-US" altLang="zh-CN" sz="3200" b="0" dirty="0">
              <a:solidFill>
                <a:srgbClr val="FF0000"/>
              </a:solidFill>
              <a:latin typeface="Arial" panose="020B0604020202020204" pitchFamily="34" charset="0"/>
              <a:ea typeface="宋体" panose="02010600030101010101" pitchFamily="2" charset="-122"/>
            </a:endParaRPr>
          </a:p>
        </p:txBody>
      </p:sp>
      <p:pic>
        <p:nvPicPr>
          <p:cNvPr id="6" name="图片 5"/>
          <p:cNvPicPr/>
          <p:nvPr/>
        </p:nvPicPr>
        <p:blipFill>
          <a:blip r:embed="rId3"/>
          <a:stretch>
            <a:fillRect/>
          </a:stretch>
        </p:blipFill>
        <p:spPr>
          <a:xfrm>
            <a:off x="3972535" y="2334170"/>
            <a:ext cx="2921000" cy="918210"/>
          </a:xfrm>
          <a:prstGeom prst="rect">
            <a:avLst/>
          </a:prstGeom>
          <a:noFill/>
          <a:ln w="9525">
            <a:noFill/>
          </a:ln>
        </p:spPr>
      </p:pic>
      <p:sp>
        <p:nvSpPr>
          <p:cNvPr id="13" name="文本框 12"/>
          <p:cNvSpPr txBox="1"/>
          <p:nvPr/>
        </p:nvSpPr>
        <p:spPr>
          <a:xfrm>
            <a:off x="803634" y="3724117"/>
            <a:ext cx="7201712" cy="2602957"/>
          </a:xfrm>
          <a:prstGeom prst="rect">
            <a:avLst/>
          </a:prstGeom>
          <a:noFill/>
        </p:spPr>
        <p:txBody>
          <a:bodyPr wrap="square">
            <a:spAutoFit/>
          </a:bodyPr>
          <a:lstStyle/>
          <a:p>
            <a:pPr>
              <a:lnSpc>
                <a:spcPct val="115000"/>
              </a:lnSpc>
            </a:pP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『结论</a:t>
            </a:r>
            <a:r>
              <a:rPr lang="en-US"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a:t>
            </a: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』资产组合预期报酬率的影响因素有两个：</a:t>
            </a:r>
            <a:r>
              <a:rPr lang="zh-CN" altLang="zh-CN" sz="2400" b="1" u="dbl" dirty="0">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投资比例、单项资产的预期报酬率</a:t>
            </a: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400" dirty="0">
              <a:effectLst/>
              <a:latin typeface="Times New Roman" panose="02020603050405020304" pitchFamily="18" charset="0"/>
              <a:ea typeface="宋体" panose="02010600030101010101" pitchFamily="2" charset="-122"/>
            </a:endParaRPr>
          </a:p>
          <a:p>
            <a:pPr>
              <a:lnSpc>
                <a:spcPct val="115000"/>
              </a:lnSpc>
            </a:pP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『结论</a:t>
            </a:r>
            <a:r>
              <a:rPr lang="en-US"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a:t>
            </a: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』证券</a:t>
            </a:r>
            <a:r>
              <a:rPr lang="zh-CN" altLang="zh-CN" sz="2400" b="1" u="dbl" dirty="0">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组合的期望报酬率介于最高报酬率与最低报酬率之间</a:t>
            </a: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；当全部资金投资于最高报酬率的资产时，该组合为最高报酬率组合；当全部资金投资于最低报酬率资产时，该组合为最低报酬率组合。</a:t>
            </a:r>
            <a:endParaRPr lang="zh-CN" altLang="zh-CN" sz="2400" dirty="0">
              <a:effectLst/>
              <a:latin typeface="Times New Roman" panose="02020603050405020304" pitchFamily="18" charset="0"/>
              <a:ea typeface="宋体" panose="02010600030101010101" pitchFamily="2" charset="-122"/>
            </a:endParaRPr>
          </a:p>
        </p:txBody>
      </p:sp>
    </p:spTree>
  </p:cSld>
  <p:clrMapOvr>
    <a:masterClrMapping/>
  </p:clrMapOvr>
  <p:transition spd="med" advClick="0" advTm="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sz="half" idx="1"/>
          </p:nvPr>
        </p:nvSpPr>
        <p:spPr>
          <a:xfrm>
            <a:off x="821699" y="1810954"/>
            <a:ext cx="9777730" cy="4471035"/>
          </a:xfrm>
        </p:spPr>
        <p:txBody>
          <a:bodyPr vert="horz" wrap="square" lIns="90488" tIns="44450" rIns="90488" bIns="44450" anchor="t"/>
          <a:lstStyle/>
          <a:p>
            <a:pPr marL="476250" indent="-476250" eaLnBrk="1" hangingPunct="1">
              <a:buClr>
                <a:srgbClr val="33CC33"/>
              </a:buClr>
              <a:buSzTx/>
              <a:buFont typeface="Wingdings" panose="05000000000000000000" pitchFamily="2" charset="2"/>
              <a:buChar char="Ø"/>
            </a:pPr>
            <a:r>
              <a:rPr lang="zh-CN" altLang="en-US" sz="2400" b="1" dirty="0">
                <a:solidFill>
                  <a:schemeClr val="tx1"/>
                </a:solidFill>
                <a:latin typeface="宋体" panose="02010600030101010101" pitchFamily="2" charset="-122"/>
                <a:sym typeface="+mn-ea"/>
              </a:rPr>
              <a:t>β系数反映个别证券相对于市场上全部证券的平均收益的变动程度。</a:t>
            </a:r>
            <a:endParaRPr lang="zh-CN" altLang="en-US" sz="2400" b="1" dirty="0">
              <a:solidFill>
                <a:schemeClr val="tx1"/>
              </a:solidFill>
              <a:latin typeface="宋体" panose="02010600030101010101" pitchFamily="2" charset="-122"/>
              <a:sym typeface="+mn-ea"/>
            </a:endParaRPr>
          </a:p>
          <a:p>
            <a:pPr marL="476250" indent="-476250" eaLnBrk="1" hangingPunct="1">
              <a:buClr>
                <a:srgbClr val="33CC33"/>
              </a:buClr>
              <a:buSzTx/>
              <a:buFont typeface="Wingdings" panose="05000000000000000000" pitchFamily="2" charset="2"/>
              <a:buChar char="Ø"/>
            </a:pPr>
            <a:endParaRPr lang="zh-CN" altLang="en-US" sz="2400" b="1" dirty="0">
              <a:solidFill>
                <a:schemeClr val="tx1"/>
              </a:solidFill>
              <a:latin typeface="宋体" panose="02010600030101010101" pitchFamily="2" charset="-122"/>
              <a:sym typeface="+mn-ea"/>
            </a:endParaRPr>
          </a:p>
          <a:p>
            <a:pPr marL="476250" indent="-476250" eaLnBrk="1" hangingPunct="1">
              <a:buClr>
                <a:srgbClr val="33CC33"/>
              </a:buClr>
              <a:buSzTx/>
              <a:buFont typeface="Wingdings" panose="05000000000000000000" pitchFamily="2" charset="2"/>
              <a:buChar char="Ø"/>
            </a:pPr>
            <a:endParaRPr lang="zh-CN" altLang="en-US" sz="2400" b="1" dirty="0">
              <a:solidFill>
                <a:schemeClr val="tx1"/>
              </a:solidFill>
              <a:latin typeface="宋体" panose="02010600030101010101" pitchFamily="2" charset="-122"/>
              <a:ea typeface="宋体" panose="02010600030101010101" pitchFamily="2" charset="-122"/>
              <a:sym typeface="+mn-ea"/>
            </a:endParaRPr>
          </a:p>
          <a:p>
            <a:pPr marL="476250" indent="-476250" eaLnBrk="1" hangingPunct="1">
              <a:buClr>
                <a:srgbClr val="33CC33"/>
              </a:buClr>
              <a:buSzTx/>
              <a:buFont typeface="Wingdings" panose="05000000000000000000" pitchFamily="2" charset="2"/>
              <a:buChar char="Ø"/>
            </a:pPr>
            <a:endParaRPr lang="zh-CN" altLang="en-US" sz="2400" b="1" dirty="0">
              <a:solidFill>
                <a:schemeClr val="tx1"/>
              </a:solidFill>
              <a:latin typeface="宋体" panose="02010600030101010101" pitchFamily="2" charset="-122"/>
              <a:ea typeface="宋体" panose="02010600030101010101" pitchFamily="2" charset="-122"/>
              <a:sym typeface="+mn-ea"/>
            </a:endParaRPr>
          </a:p>
          <a:p>
            <a:pPr marL="476250" indent="-476250" eaLnBrk="1" hangingPunct="1">
              <a:buClr>
                <a:srgbClr val="33CC33"/>
              </a:buClr>
              <a:buSzTx/>
              <a:buFont typeface="Wingdings" panose="05000000000000000000" pitchFamily="2" charset="2"/>
              <a:buChar char="Ø"/>
            </a:pPr>
            <a:r>
              <a:rPr lang="zh-CN" altLang="en-US" sz="2400" b="1" dirty="0">
                <a:solidFill>
                  <a:schemeClr val="tx1"/>
                </a:solidFill>
                <a:latin typeface="宋体" panose="02010600030101010101" pitchFamily="2" charset="-122"/>
                <a:ea typeface="宋体" panose="02010600030101010101" pitchFamily="2" charset="-122"/>
                <a:sym typeface="+mn-ea"/>
              </a:rPr>
              <a:t>βm=1 代表证券市场上的平均风险</a:t>
            </a:r>
            <a:endParaRPr lang="zh-CN" altLang="en-US" sz="2400" b="1" dirty="0">
              <a:solidFill>
                <a:schemeClr val="tx1"/>
              </a:solidFill>
              <a:latin typeface="宋体" panose="02010600030101010101" pitchFamily="2" charset="-122"/>
              <a:ea typeface="宋体" panose="02010600030101010101" pitchFamily="2" charset="-122"/>
              <a:sym typeface="+mn-ea"/>
            </a:endParaRPr>
          </a:p>
          <a:p>
            <a:pPr marL="0" indent="0" eaLnBrk="1" hangingPunct="1">
              <a:buClr>
                <a:srgbClr val="33CC33"/>
              </a:buClr>
              <a:buSzTx/>
              <a:buFont typeface="Wingdings" panose="05000000000000000000" pitchFamily="2" charset="2"/>
              <a:buNone/>
            </a:pPr>
            <a:r>
              <a:rPr lang="zh-CN" altLang="en-US" sz="2400" b="1" dirty="0">
                <a:solidFill>
                  <a:schemeClr val="tx1"/>
                </a:solidFill>
                <a:latin typeface="宋体" panose="02010600030101010101" pitchFamily="2" charset="-122"/>
                <a:ea typeface="宋体" panose="02010600030101010101" pitchFamily="2" charset="-122"/>
                <a:sym typeface="+mn-ea"/>
              </a:rPr>
              <a:t>   如果某项资产的β系数大于1，则说明其风险大于整个市场的风险；如果某项资产的β系数小于1，则说明其风险小于整个市场的风险。</a:t>
            </a:r>
            <a:endParaRPr lang="zh-CN" altLang="en-US" sz="2400" b="1" dirty="0">
              <a:solidFill>
                <a:schemeClr val="tx1"/>
              </a:solidFill>
              <a:latin typeface="宋体" panose="02010600030101010101" pitchFamily="2" charset="-122"/>
              <a:ea typeface="宋体" panose="02010600030101010101" pitchFamily="2" charset="-122"/>
              <a:sym typeface="+mn-ea"/>
            </a:endParaRPr>
          </a:p>
          <a:p>
            <a:pPr marL="0" indent="0" eaLnBrk="1" hangingPunct="1">
              <a:buClr>
                <a:srgbClr val="33CC33"/>
              </a:buClr>
              <a:buSzTx/>
              <a:buFont typeface="Wingdings" panose="05000000000000000000" pitchFamily="2" charset="2"/>
              <a:buNone/>
            </a:pPr>
            <a:endParaRPr lang="zh-CN" altLang="en-US" sz="2400" b="1" dirty="0">
              <a:solidFill>
                <a:schemeClr val="tx1"/>
              </a:solidFill>
              <a:latin typeface="宋体" panose="02010600030101010101" pitchFamily="2" charset="-122"/>
              <a:ea typeface="宋体" panose="02010600030101010101" pitchFamily="2" charset="-122"/>
              <a:sym typeface="+mn-ea"/>
            </a:endParaRPr>
          </a:p>
          <a:p>
            <a:pPr marL="476250" indent="-476250" eaLnBrk="1" hangingPunct="1">
              <a:buClr>
                <a:srgbClr val="33CC33"/>
              </a:buClr>
              <a:buSzTx/>
              <a:buFont typeface="Wingdings" panose="05000000000000000000" pitchFamily="2" charset="2"/>
              <a:buChar char="Ø"/>
            </a:pPr>
            <a:r>
              <a:rPr lang="zh-CN" altLang="en-US" sz="2400" b="1" dirty="0">
                <a:solidFill>
                  <a:schemeClr val="tx1"/>
                </a:solidFill>
                <a:latin typeface="宋体" panose="02010600030101010101" pitchFamily="2" charset="-122"/>
                <a:ea typeface="宋体" panose="02010600030101010101" pitchFamily="2" charset="-122"/>
                <a:sym typeface="+mn-ea"/>
              </a:rPr>
              <a:t>个别证券的</a:t>
            </a:r>
            <a:r>
              <a:rPr lang="en-US" altLang="zh-CN" sz="2400" b="1" dirty="0">
                <a:solidFill>
                  <a:schemeClr val="tx1"/>
                </a:solidFill>
                <a:latin typeface="宋体" panose="02010600030101010101" pitchFamily="2" charset="-122"/>
                <a:ea typeface="宋体" panose="02010600030101010101" pitchFamily="2" charset="-122"/>
                <a:sym typeface="+mn-ea"/>
              </a:rPr>
              <a:t>β</a:t>
            </a:r>
            <a:r>
              <a:rPr lang="zh-CN" altLang="en-US" sz="2400" b="1" dirty="0">
                <a:solidFill>
                  <a:schemeClr val="tx1"/>
                </a:solidFill>
                <a:latin typeface="宋体" panose="02010600030101010101" pitchFamily="2" charset="-122"/>
                <a:ea typeface="宋体" panose="02010600030101010101" pitchFamily="2" charset="-122"/>
                <a:sym typeface="+mn-ea"/>
              </a:rPr>
              <a:t>系数做为已知数提供。，用βi表示</a:t>
            </a:r>
            <a:endParaRPr lang="zh-CN" altLang="en-US" sz="2400" b="1" dirty="0">
              <a:solidFill>
                <a:schemeClr val="tx1"/>
              </a:solidFill>
              <a:latin typeface="宋体" panose="02010600030101010101" pitchFamily="2" charset="-122"/>
              <a:ea typeface="宋体" panose="02010600030101010101" pitchFamily="2" charset="-122"/>
              <a:sym typeface="+mn-ea"/>
            </a:endParaRPr>
          </a:p>
          <a:p>
            <a:pPr marL="476250" indent="-476250" eaLnBrk="1" hangingPunct="1">
              <a:buClr>
                <a:srgbClr val="33CC33"/>
              </a:buClr>
              <a:buSzTx/>
              <a:buFont typeface="Wingdings" panose="05000000000000000000" pitchFamily="2" charset="2"/>
              <a:buChar char="Ø"/>
            </a:pPr>
            <a:endParaRPr lang="zh-CN" altLang="en-US" sz="2400" b="1" dirty="0">
              <a:solidFill>
                <a:schemeClr val="tx1"/>
              </a:solidFill>
              <a:latin typeface="宋体" panose="02010600030101010101" pitchFamily="2" charset="-122"/>
              <a:ea typeface="宋体" panose="02010600030101010101" pitchFamily="2" charset="-122"/>
              <a:sym typeface="Symbol" panose="05050102010706020507" pitchFamily="18" charset="2"/>
            </a:endParaRPr>
          </a:p>
        </p:txBody>
      </p:sp>
      <p:graphicFrame>
        <p:nvGraphicFramePr>
          <p:cNvPr id="25604" name="Object 4"/>
          <p:cNvGraphicFramePr>
            <a:graphicFrameLocks noChangeAspect="1"/>
          </p:cNvGraphicFramePr>
          <p:nvPr/>
        </p:nvGraphicFramePr>
        <p:xfrm>
          <a:off x="1767046" y="2573655"/>
          <a:ext cx="3726815" cy="762000"/>
        </p:xfrm>
        <a:graphic>
          <a:graphicData uri="http://schemas.openxmlformats.org/presentationml/2006/ole">
            <mc:AlternateContent xmlns:mc="http://schemas.openxmlformats.org/markup-compatibility/2006">
              <mc:Choice xmlns:v="urn:schemas-microsoft-com:vml" Requires="v">
                <p:oleObj spid="_x0000_s61450" name="" r:id="rId1" imgW="2019935" imgH="419100" progId="Equation.DSMT4">
                  <p:embed/>
                </p:oleObj>
              </mc:Choice>
              <mc:Fallback>
                <p:oleObj name="" r:id="rId1" imgW="2019935" imgH="419100" progId="Equation.DSMT4">
                  <p:embed/>
                  <p:pic>
                    <p:nvPicPr>
                      <p:cNvPr id="0" name="图片 61449"/>
                      <p:cNvPicPr/>
                      <p:nvPr/>
                    </p:nvPicPr>
                    <p:blipFill>
                      <a:blip r:embed="rId2"/>
                      <a:stretch>
                        <a:fillRect/>
                      </a:stretch>
                    </p:blipFill>
                    <p:spPr>
                      <a:xfrm>
                        <a:off x="1767046" y="2573655"/>
                        <a:ext cx="3726815" cy="762000"/>
                      </a:xfrm>
                      <a:prstGeom prst="rect">
                        <a:avLst/>
                      </a:prstGeom>
                      <a:solidFill>
                        <a:schemeClr val="bg1"/>
                      </a:solidFill>
                      <a:ln w="38100">
                        <a:noFill/>
                        <a:miter/>
                      </a:ln>
                    </p:spPr>
                  </p:pic>
                </p:oleObj>
              </mc:Fallback>
            </mc:AlternateContent>
          </a:graphicData>
        </a:graphic>
      </p:graphicFrame>
      <p:pic>
        <p:nvPicPr>
          <p:cNvPr id="22" name="Picture 2"/>
          <p:cNvPicPr>
            <a:picLocks noChangeAspect="1" noChangeArrowheads="1"/>
          </p:cNvPicPr>
          <p:nvPr/>
        </p:nvPicPr>
        <p:blipFill>
          <a:blip r:embed="rId3" cstate="print"/>
          <a:srcRect/>
          <a:stretch>
            <a:fillRect/>
          </a:stretch>
        </p:blipFill>
        <p:spPr bwMode="auto">
          <a:xfrm>
            <a:off x="10184130" y="2954655"/>
            <a:ext cx="1934845" cy="3774440"/>
          </a:xfrm>
          <a:prstGeom prst="rect">
            <a:avLst/>
          </a:prstGeom>
          <a:noFill/>
          <a:ln w="9525">
            <a:noFill/>
            <a:miter lim="800000"/>
            <a:headEnd/>
            <a:tailEnd/>
          </a:ln>
        </p:spPr>
      </p:pic>
      <p:sp>
        <p:nvSpPr>
          <p:cNvPr id="12296" name="Rectangle 11"/>
          <p:cNvSpPr>
            <a:spLocks noChangeArrowheads="1"/>
          </p:cNvSpPr>
          <p:nvPr/>
        </p:nvSpPr>
        <p:spPr bwMode="auto">
          <a:xfrm>
            <a:off x="3121602" y="467629"/>
            <a:ext cx="5032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r>
              <a:rPr lang="zh-CN" altLang="en-US" sz="3600" b="0" dirty="0">
                <a:solidFill>
                  <a:schemeClr val="tx1"/>
                </a:solidFill>
                <a:latin typeface="微软雅黑" panose="020B0503020204020204" pitchFamily="34" charset="-122"/>
                <a:ea typeface="微软雅黑" panose="020B0503020204020204" pitchFamily="34" charset="-122"/>
              </a:rPr>
              <a:t>   </a:t>
            </a:r>
            <a:r>
              <a:rPr lang="zh-CN" altLang="en-US" sz="3600" b="0" dirty="0">
                <a:solidFill>
                  <a:schemeClr val="tx1"/>
                </a:solidFill>
                <a:latin typeface="微软雅黑" panose="020B0503020204020204" pitchFamily="34" charset="-122"/>
                <a:ea typeface="微软雅黑" panose="020B0503020204020204" pitchFamily="34" charset="-122"/>
                <a:sym typeface="+mn-ea"/>
              </a:rPr>
              <a:t> </a:t>
            </a:r>
            <a:r>
              <a:rPr lang="en-US" altLang="zh-CN" sz="3600" dirty="0" smtClean="0">
                <a:solidFill>
                  <a:schemeClr val="tx1"/>
                </a:solidFill>
                <a:sym typeface="+mn-ea"/>
              </a:rPr>
              <a:t>2.</a:t>
            </a:r>
            <a:r>
              <a:rPr lang="zh-CN" altLang="en-US" sz="3600" dirty="0">
                <a:solidFill>
                  <a:schemeClr val="tx1"/>
                </a:solidFill>
                <a:sym typeface="+mn-ea"/>
              </a:rPr>
              <a:t>计算资产</a:t>
            </a:r>
            <a:r>
              <a:rPr lang="zh-CN" altLang="en-US" sz="3600" dirty="0" smtClean="0">
                <a:solidFill>
                  <a:schemeClr val="tx1"/>
                </a:solidFill>
                <a:sym typeface="+mn-ea"/>
              </a:rPr>
              <a:t>组合</a:t>
            </a:r>
            <a:r>
              <a:rPr lang="zh-CN" altLang="en-US" sz="3600" b="0"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系数</a:t>
            </a:r>
            <a:endParaRPr lang="en-US" altLang="zh-CN" sz="3600" dirty="0"/>
          </a:p>
        </p:txBody>
      </p:sp>
      <p:pic>
        <p:nvPicPr>
          <p:cNvPr id="308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10098"/>
            <a:ext cx="37011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0845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4108450" y="2276475"/>
            <a:ext cx="7213600" cy="2249714"/>
          </a:xfrm>
          <a:prstGeom prst="rect">
            <a:avLst/>
          </a:prstGeom>
          <a:noFill/>
          <a:ln w="9525">
            <a:noFill/>
            <a:miter lim="800000"/>
          </a:ln>
        </p:spPr>
        <p:txBody>
          <a:bodyPr lIns="36000" rIns="36000" anchor="b"/>
          <a:lstStyle/>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a:t>
            </a:r>
            <a:r>
              <a:rPr lang="zh-CN" altLang="en-US" sz="4000" b="1" dirty="0" smtClean="0">
                <a:latin typeface="华文隶书" panose="02010800040101010101" pitchFamily="2" charset="-122"/>
                <a:ea typeface="华文隶书" panose="02010800040101010101" pitchFamily="2" charset="-122"/>
              </a:rPr>
              <a:t>风险的含义及分类</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a:t>
            </a:r>
            <a:r>
              <a:rPr lang="zh-CN" altLang="en-US" sz="4000" b="1" dirty="0" smtClean="0">
                <a:latin typeface="华文隶书" panose="02010800040101010101" pitchFamily="2" charset="-122"/>
                <a:ea typeface="华文隶书" panose="02010800040101010101" pitchFamily="2" charset="-122"/>
              </a:rPr>
              <a:t>风险价值的含义</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7C3C3F2D-FD93-4055-AD22-7F9A894F3F33}" type="slidenum">
              <a:rPr lang="en-US"/>
            </a:fld>
            <a:endParaRPr lang="en-US" dirty="0"/>
          </a:p>
        </p:txBody>
      </p:sp>
      <p:sp>
        <p:nvSpPr>
          <p:cNvPr id="12" name="Title 2"/>
          <p:cNvSpPr txBox="1"/>
          <p:nvPr/>
        </p:nvSpPr>
        <p:spPr bwMode="auto">
          <a:xfrm>
            <a:off x="2142481" y="398352"/>
            <a:ext cx="7798224" cy="1419980"/>
          </a:xfrm>
          <a:prstGeom prst="rect">
            <a:avLst/>
          </a:prstGeom>
          <a:noFill/>
          <a:ln w="9525">
            <a:noFill/>
            <a:miter lim="800000"/>
          </a:ln>
        </p:spPr>
        <p:txBody>
          <a:bodyPr lIns="36000" rIns="36000" anchor="b"/>
          <a:lstStyle/>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a:t>
            </a:r>
            <a:r>
              <a:rPr lang="zh-CN" altLang="en-US" sz="4000" b="1" dirty="0" smtClean="0">
                <a:latin typeface="华文隶书" panose="02010800040101010101" pitchFamily="2" charset="-122"/>
                <a:ea typeface="华文隶书" panose="02010800040101010101" pitchFamily="2" charset="-122"/>
              </a:rPr>
              <a:t>三 投资</a:t>
            </a:r>
            <a:r>
              <a:rPr lang="zh-CN" altLang="en-US" sz="4000" b="1" dirty="0">
                <a:latin typeface="华文隶书" panose="02010800040101010101" pitchFamily="2" charset="-122"/>
                <a:ea typeface="华文隶书" panose="02010800040101010101" pitchFamily="2" charset="-122"/>
              </a:rPr>
              <a:t>风险</a:t>
            </a:r>
            <a:r>
              <a:rPr lang="zh-CN" altLang="en-US" sz="4000" b="1" dirty="0" smtClean="0">
                <a:latin typeface="华文隶书" panose="02010800040101010101" pitchFamily="2" charset="-122"/>
                <a:ea typeface="华文隶书" panose="02010800040101010101" pitchFamily="2" charset="-122"/>
              </a:rPr>
              <a:t>价值</a:t>
            </a:r>
            <a:endParaRPr lang="en-US" altLang="zh-CN" sz="4000" b="1" dirty="0" smtClean="0">
              <a:latin typeface="华文隶书" panose="02010800040101010101" pitchFamily="2" charset="-122"/>
              <a:ea typeface="华文隶书" panose="02010800040101010101" pitchFamily="2" charset="-122"/>
            </a:endParaRPr>
          </a:p>
          <a:p>
            <a:pPr marL="742950" indent="-742950">
              <a:lnSpc>
                <a:spcPct val="150000"/>
              </a:lnSpc>
            </a:pPr>
            <a:r>
              <a:rPr lang="zh-CN" altLang="en-US" sz="2800" b="1" dirty="0">
                <a:latin typeface="华文隶书" panose="02010800040101010101" pitchFamily="2" charset="-122"/>
                <a:ea typeface="华文隶书" panose="02010800040101010101" pitchFamily="2" charset="-122"/>
              </a:rPr>
              <a:t>相关</a:t>
            </a:r>
            <a:r>
              <a:rPr lang="zh-CN" altLang="en-US" sz="2800" b="1" dirty="0" smtClean="0">
                <a:latin typeface="华文隶书" panose="02010800040101010101" pitchFamily="2" charset="-122"/>
                <a:ea typeface="华文隶书" panose="02010800040101010101" pitchFamily="2" charset="-122"/>
              </a:rPr>
              <a:t>知识</a:t>
            </a:r>
            <a:endParaRPr lang="en-US" altLang="zh-CN" sz="2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par>
                          <p:cTn id="30" fill="hold">
                            <p:stCondLst>
                              <p:cond delay="3900"/>
                            </p:stCondLst>
                            <p:childTnLst>
                              <p:par>
                                <p:cTn id="31" presetID="17" presetClass="entr" presetSubtype="10" fill="hold" grpId="0" nodeType="after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831850" y="1442720"/>
            <a:ext cx="5349875" cy="558800"/>
          </a:xfrm>
          <a:effectLst>
            <a:outerShdw dist="35921" dir="2699999" algn="ctr" rotWithShape="0">
              <a:schemeClr val="tx1">
                <a:alpha val="100000"/>
              </a:schemeClr>
            </a:outerShdw>
          </a:effectLst>
        </p:spPr>
        <p:txBody>
          <a:bodyPr vert="horz" wrap="square" lIns="90488" tIns="44450" rIns="90488" bIns="44450" anchor="ctr"/>
          <a:lstStyle/>
          <a:p>
            <a:pPr eaLnBrk="1" hangingPunct="1">
              <a:lnSpc>
                <a:spcPct val="110000"/>
              </a:lnSpc>
            </a:pPr>
            <a:r>
              <a:rPr lang="ja-JP" altLang="en-US" sz="2800" dirty="0">
                <a:solidFill>
                  <a:srgbClr val="FF3300"/>
                </a:solidFill>
                <a:sym typeface="+mn-ea"/>
              </a:rPr>
              <a:t>证券组合的β系数</a:t>
            </a:r>
            <a:r>
              <a:rPr lang="ja-JP" altLang="en-US" sz="2800" b="1" dirty="0">
                <a:solidFill>
                  <a:srgbClr val="FF3300"/>
                </a:solidFill>
                <a:sym typeface="Symbol" panose="05050102010706020507" pitchFamily="18" charset="2"/>
              </a:rPr>
              <a:t>的计算</a:t>
            </a:r>
            <a:endParaRPr lang="ja-JP" altLang="en-US" sz="2800" b="1" dirty="0">
              <a:solidFill>
                <a:srgbClr val="FF3300"/>
              </a:solidFill>
              <a:sym typeface="Symbol" panose="05050102010706020507" pitchFamily="18" charset="2"/>
            </a:endParaRPr>
          </a:p>
        </p:txBody>
      </p:sp>
      <p:sp>
        <p:nvSpPr>
          <p:cNvPr id="26627" name="Rectangle 3"/>
          <p:cNvSpPr>
            <a:spLocks noGrp="1"/>
          </p:cNvSpPr>
          <p:nvPr>
            <p:ph type="body" sz="half" idx="1"/>
          </p:nvPr>
        </p:nvSpPr>
        <p:spPr>
          <a:xfrm>
            <a:off x="1409065" y="2092325"/>
            <a:ext cx="9230995" cy="4531360"/>
          </a:xfrm>
        </p:spPr>
        <p:txBody>
          <a:bodyPr vert="horz" wrap="square" lIns="90488" tIns="44450" rIns="90488" bIns="44450" anchor="t"/>
          <a:lstStyle/>
          <a:p>
            <a:pPr marL="476250" indent="-476250" eaLnBrk="1" hangingPunct="1">
              <a:buClr>
                <a:srgbClr val="33CC33"/>
              </a:buClr>
              <a:buSzTx/>
              <a:buFont typeface="Wingdings" panose="05000000000000000000" pitchFamily="2" charset="2"/>
              <a:buChar char="Ø"/>
            </a:pPr>
            <a:r>
              <a:rPr lang="zh-CN" altLang="en-US" sz="2400" b="1" dirty="0">
                <a:latin typeface="宋体" panose="02010600030101010101" pitchFamily="2" charset="-122"/>
                <a:ea typeface="宋体" panose="02010600030101010101" pitchFamily="2" charset="-122"/>
              </a:rPr>
              <a:t>个别证券的</a:t>
            </a:r>
            <a:r>
              <a:rPr lang="en-US" altLang="zh-CN" sz="2400" b="1" dirty="0">
                <a:latin typeface="宋体" panose="02010600030101010101" pitchFamily="2" charset="-122"/>
                <a:ea typeface="宋体" panose="02010600030101010101" pitchFamily="2" charset="-122"/>
              </a:rPr>
              <a:t>β</a:t>
            </a:r>
            <a:r>
              <a:rPr lang="zh-CN" altLang="en-US" sz="2400" b="1" dirty="0">
                <a:latin typeface="宋体" panose="02010600030101010101" pitchFamily="2" charset="-122"/>
                <a:ea typeface="宋体" panose="02010600030101010101" pitchFamily="2" charset="-122"/>
              </a:rPr>
              <a:t>系数做为已知数提供。</a:t>
            </a:r>
            <a:endParaRPr lang="zh-CN" altLang="en-US" sz="2400" b="1" dirty="0">
              <a:latin typeface="宋体" panose="02010600030101010101" pitchFamily="2" charset="-122"/>
              <a:ea typeface="宋体" panose="02010600030101010101" pitchFamily="2" charset="-122"/>
            </a:endParaRPr>
          </a:p>
          <a:p>
            <a:pPr marL="476250" indent="-476250" eaLnBrk="1" hangingPunct="1">
              <a:lnSpc>
                <a:spcPct val="110000"/>
              </a:lnSpc>
              <a:buClr>
                <a:srgbClr val="77F06E"/>
              </a:buClr>
              <a:buSzTx/>
              <a:buFont typeface="Wingdings" panose="05000000000000000000" pitchFamily="2" charset="2"/>
              <a:buChar char="Ø"/>
            </a:pPr>
            <a:r>
              <a:rPr lang="zh-CN" altLang="en-US" sz="2400" b="1" dirty="0">
                <a:latin typeface="宋体" panose="02010600030101010101" pitchFamily="2" charset="-122"/>
                <a:ea typeface="宋体" panose="02010600030101010101" pitchFamily="2" charset="-122"/>
              </a:rPr>
              <a:t>证券组合的</a:t>
            </a:r>
            <a:r>
              <a:rPr lang="en-US" altLang="zh-CN" sz="2400" b="1" dirty="0">
                <a:latin typeface="宋体" panose="02010600030101010101" pitchFamily="2" charset="-122"/>
                <a:ea typeface="宋体" panose="02010600030101010101" pitchFamily="2" charset="-122"/>
              </a:rPr>
              <a:t>β</a:t>
            </a:r>
            <a:r>
              <a:rPr lang="zh-CN" altLang="en-US" sz="2400" b="1" dirty="0">
                <a:latin typeface="宋体" panose="02010600030101010101" pitchFamily="2" charset="-122"/>
                <a:ea typeface="宋体" panose="02010600030101010101" pitchFamily="2" charset="-122"/>
              </a:rPr>
              <a:t>系数是单个证券</a:t>
            </a:r>
            <a:r>
              <a:rPr lang="en-US" altLang="zh-CN" sz="2400" b="1" dirty="0">
                <a:latin typeface="宋体" panose="02010600030101010101" pitchFamily="2" charset="-122"/>
                <a:ea typeface="宋体" panose="02010600030101010101" pitchFamily="2" charset="-122"/>
              </a:rPr>
              <a:t>β</a:t>
            </a:r>
            <a:r>
              <a:rPr lang="zh-CN" altLang="en-US" sz="2400" b="1" dirty="0">
                <a:latin typeface="宋体" panose="02010600030101010101" pitchFamily="2" charset="-122"/>
                <a:ea typeface="宋体" panose="02010600030101010101" pitchFamily="2" charset="-122"/>
              </a:rPr>
              <a:t>系数的</a:t>
            </a:r>
            <a:r>
              <a:rPr lang="zh-CN" altLang="en-US" sz="2400" b="1" dirty="0">
                <a:solidFill>
                  <a:srgbClr val="EA0E0E"/>
                </a:solidFill>
                <a:latin typeface="宋体" panose="02010600030101010101" pitchFamily="2" charset="-122"/>
                <a:ea typeface="宋体" panose="02010600030101010101" pitchFamily="2" charset="-122"/>
              </a:rPr>
              <a:t>加权平均数</a:t>
            </a:r>
            <a:r>
              <a:rPr lang="zh-CN" altLang="en-US" sz="2400" b="1" dirty="0">
                <a:latin typeface="宋体" panose="02010600030101010101" pitchFamily="2" charset="-122"/>
                <a:ea typeface="宋体" panose="02010600030101010101" pitchFamily="2" charset="-122"/>
              </a:rPr>
              <a:t>，权数为各种证券组合中所占的比重。其计算公式为：</a:t>
            </a:r>
            <a:endParaRPr lang="zh-CN" altLang="en-US" sz="2400" b="1" dirty="0">
              <a:latin typeface="宋体" panose="02010600030101010101" pitchFamily="2" charset="-122"/>
              <a:ea typeface="宋体" panose="02010600030101010101" pitchFamily="2" charset="-122"/>
            </a:endParaRPr>
          </a:p>
          <a:p>
            <a:pPr marL="476250" indent="-476250" eaLnBrk="1" hangingPunct="1">
              <a:lnSpc>
                <a:spcPct val="110000"/>
              </a:lnSpc>
              <a:buClr>
                <a:srgbClr val="77F06E"/>
              </a:buClr>
              <a:buSzTx/>
              <a:buFont typeface="Wingdings" panose="05000000000000000000" pitchFamily="2" charset="2"/>
              <a:buNone/>
            </a:pPr>
            <a:endParaRPr lang="zh-CN" altLang="en-US" sz="2400" b="1" dirty="0">
              <a:latin typeface="宋体" panose="02010600030101010101" pitchFamily="2" charset="-122"/>
              <a:ea typeface="宋体" panose="02010600030101010101" pitchFamily="2" charset="-122"/>
              <a:sym typeface="Symbol" panose="05050102010706020507" pitchFamily="18" charset="2"/>
            </a:endParaRPr>
          </a:p>
          <a:p>
            <a:pPr marL="476250" indent="-476250" eaLnBrk="1" hangingPunct="1">
              <a:lnSpc>
                <a:spcPct val="110000"/>
              </a:lnSpc>
              <a:buClr>
                <a:srgbClr val="77F06E"/>
              </a:buClr>
              <a:buSzTx/>
              <a:buFont typeface="Wingdings" panose="05000000000000000000" pitchFamily="2" charset="2"/>
              <a:buNone/>
            </a:pPr>
            <a:endParaRPr lang="zh-CN" altLang="en-US" sz="2400" b="1" dirty="0">
              <a:latin typeface="宋体" panose="02010600030101010101" pitchFamily="2" charset="-122"/>
              <a:ea typeface="宋体" panose="02010600030101010101" pitchFamily="2" charset="-122"/>
              <a:sym typeface="Symbol" panose="05050102010706020507" pitchFamily="18" charset="2"/>
            </a:endParaRPr>
          </a:p>
          <a:p>
            <a:pPr marL="476250" indent="-476250" eaLnBrk="1" hangingPunct="1">
              <a:lnSpc>
                <a:spcPct val="110000"/>
              </a:lnSpc>
              <a:buClr>
                <a:srgbClr val="77F06E"/>
              </a:buClr>
              <a:buSzTx/>
              <a:buFont typeface="Wingdings" panose="05000000000000000000" pitchFamily="2" charset="2"/>
              <a:buNone/>
            </a:pPr>
            <a:endParaRPr lang="zh-CN" altLang="en-US" sz="2400" b="1" dirty="0">
              <a:solidFill>
                <a:schemeClr val="bg1"/>
              </a:solidFill>
              <a:latin typeface="宋体" panose="02010600030101010101" pitchFamily="2" charset="-122"/>
              <a:ea typeface="宋体" panose="02010600030101010101" pitchFamily="2" charset="-122"/>
              <a:sym typeface="Symbol" panose="05050102010706020507" pitchFamily="18" charset="2"/>
            </a:endParaRPr>
          </a:p>
          <a:p>
            <a:pPr marL="476250" indent="-476250" eaLnBrk="1" hangingPunct="1">
              <a:lnSpc>
                <a:spcPct val="110000"/>
              </a:lnSpc>
              <a:buClr>
                <a:srgbClr val="77F06E"/>
              </a:buClr>
              <a:buSzTx/>
              <a:buFont typeface="Wingdings" panose="05000000000000000000" pitchFamily="2" charset="2"/>
              <a:buNone/>
            </a:pPr>
            <a:endParaRPr lang="zh-CN" altLang="en-US" sz="2400" b="1" dirty="0">
              <a:solidFill>
                <a:schemeClr val="bg1"/>
              </a:solidFill>
              <a:latin typeface="宋体" panose="02010600030101010101" pitchFamily="2" charset="-122"/>
              <a:ea typeface="宋体" panose="02010600030101010101" pitchFamily="2" charset="-122"/>
              <a:sym typeface="Symbol" panose="05050102010706020507" pitchFamily="18" charset="2"/>
            </a:endParaRPr>
          </a:p>
          <a:p>
            <a:pPr marL="476250" indent="-476250" eaLnBrk="1" hangingPunct="1">
              <a:lnSpc>
                <a:spcPct val="110000"/>
              </a:lnSpc>
              <a:buClr>
                <a:srgbClr val="77F06E"/>
              </a:buClr>
              <a:buSzTx/>
              <a:buFont typeface="Wingdings" panose="05000000000000000000" pitchFamily="2" charset="2"/>
              <a:buNone/>
            </a:pPr>
            <a:endParaRPr lang="zh-CN" altLang="en-US" sz="2400" b="1" dirty="0">
              <a:solidFill>
                <a:schemeClr val="bg1"/>
              </a:solidFill>
              <a:latin typeface="宋体" panose="02010600030101010101" pitchFamily="2" charset="-122"/>
              <a:ea typeface="宋体" panose="02010600030101010101" pitchFamily="2" charset="-122"/>
              <a:sym typeface="Symbol" panose="05050102010706020507" pitchFamily="18" charset="2"/>
            </a:endParaRPr>
          </a:p>
          <a:p>
            <a:pPr marL="476250" indent="-476250" eaLnBrk="1" hangingPunct="1">
              <a:lnSpc>
                <a:spcPct val="110000"/>
              </a:lnSpc>
              <a:buClr>
                <a:srgbClr val="77F06E"/>
              </a:buClr>
              <a:buSzTx/>
              <a:buFont typeface="Wingdings" panose="05000000000000000000" pitchFamily="2" charset="2"/>
              <a:buNone/>
            </a:pPr>
            <a:endParaRPr lang="zh-CN" altLang="en-US" sz="2400" b="1" dirty="0">
              <a:solidFill>
                <a:schemeClr val="bg1"/>
              </a:solidFill>
              <a:latin typeface="宋体" panose="02010600030101010101" pitchFamily="2" charset="-122"/>
              <a:ea typeface="宋体" panose="02010600030101010101" pitchFamily="2" charset="-122"/>
              <a:sym typeface="Symbol" panose="05050102010706020507" pitchFamily="18" charset="2"/>
            </a:endParaRPr>
          </a:p>
        </p:txBody>
      </p:sp>
      <p:sp>
        <p:nvSpPr>
          <p:cNvPr id="26628" name="Rectangle 4"/>
          <p:cNvSpPr/>
          <p:nvPr/>
        </p:nvSpPr>
        <p:spPr>
          <a:xfrm>
            <a:off x="2526983" y="4215765"/>
            <a:ext cx="7924800" cy="2009775"/>
          </a:xfrm>
          <a:prstGeom prst="rect">
            <a:avLst/>
          </a:prstGeom>
          <a:noFill/>
          <a:ln w="9525">
            <a:noFill/>
          </a:ln>
        </p:spPr>
        <p:txBody>
          <a:bodyPr lIns="90488" tIns="44450" rIns="90488" bIns="44450"/>
          <a:lstStyle>
            <a:lvl1pPr marL="342900" indent="-342900" algn="l" rtl="0" eaLnBrk="0" fontAlgn="base" hangingPunct="0">
              <a:spcBef>
                <a:spcPct val="20000"/>
              </a:spcBef>
              <a:spcAft>
                <a:spcPct val="0"/>
              </a:spcAft>
              <a:buBlip>
                <a:blip r:embed="rId1"/>
              </a:buBlip>
              <a:defRPr sz="3200" b="0">
                <a:solidFill>
                  <a:schemeClr val="tx1"/>
                </a:solidFill>
                <a:latin typeface="+mn-lt"/>
                <a:ea typeface="+mn-ea"/>
                <a:cs typeface="+mn-cs"/>
              </a:defRPr>
            </a:lvl1pPr>
            <a:lvl2pPr marL="742950" indent="-285750" algn="l" rtl="0" eaLnBrk="0" fontAlgn="base" hangingPunct="0">
              <a:spcBef>
                <a:spcPct val="20000"/>
              </a:spcBef>
              <a:spcAft>
                <a:spcPct val="0"/>
              </a:spcAft>
              <a:buBlip>
                <a:blip r:embed="rId2"/>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3"/>
              </a:buBlip>
              <a:defRPr sz="2400">
                <a:solidFill>
                  <a:schemeClr val="tx1"/>
                </a:solidFill>
                <a:latin typeface="+mn-lt"/>
                <a:ea typeface="+mn-ea"/>
              </a:defRPr>
            </a:lvl3pPr>
            <a:lvl4pPr marL="1600200" indent="-228600" algn="l" rtl="0" eaLnBrk="0" fontAlgn="base" hangingPunct="0">
              <a:spcBef>
                <a:spcPct val="20000"/>
              </a:spcBef>
              <a:spcAft>
                <a:spcPct val="0"/>
              </a:spcAft>
              <a:buClr>
                <a:srgbClr val="6699FF"/>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6699FF"/>
              </a:buClr>
              <a:buChar char="▪"/>
              <a:defRPr sz="2000">
                <a:solidFill>
                  <a:schemeClr val="tx1"/>
                </a:solidFill>
                <a:latin typeface="+mn-lt"/>
                <a:ea typeface="+mn-ea"/>
              </a:defRPr>
            </a:lvl5pPr>
          </a:lstStyle>
          <a:p>
            <a:pPr marL="476250" lvl="0" indent="-476250">
              <a:lnSpc>
                <a:spcPct val="110000"/>
              </a:lnSpc>
              <a:buClr>
                <a:srgbClr val="77F06E"/>
              </a:buClr>
              <a:buSzPct val="90000"/>
              <a:buFont typeface="Wingdings" panose="05000000000000000000" pitchFamily="2" charset="2"/>
              <a:buNone/>
            </a:pPr>
            <a:r>
              <a:rPr lang="zh-CN" altLang="en-US" sz="2400" b="1" dirty="0">
                <a:latin typeface="宋体" panose="02010600030101010101" pitchFamily="2" charset="-122"/>
                <a:ea typeface="宋体" panose="02010600030101010101" pitchFamily="2" charset="-122"/>
                <a:sym typeface="Symbol" panose="05050102010706020507" pitchFamily="18" charset="2"/>
              </a:rPr>
              <a:t>式中： β</a:t>
            </a:r>
            <a:r>
              <a:rPr lang="zh-CN" altLang="en-US" sz="2400" b="1" baseline="-25000" dirty="0">
                <a:latin typeface="宋体" panose="02010600030101010101" pitchFamily="2" charset="-122"/>
                <a:ea typeface="宋体" panose="02010600030101010101" pitchFamily="2" charset="-122"/>
                <a:sym typeface="Symbol" panose="05050102010706020507" pitchFamily="18" charset="2"/>
              </a:rPr>
              <a:t>p</a:t>
            </a:r>
            <a:r>
              <a:rPr lang="zh-CN" altLang="en-US" sz="2400" b="1" dirty="0">
                <a:latin typeface="宋体" panose="02010600030101010101" pitchFamily="2" charset="-122"/>
                <a:ea typeface="宋体" panose="02010600030101010101" pitchFamily="2" charset="-122"/>
                <a:sym typeface="Symbol" panose="05050102010706020507" pitchFamily="18" charset="2"/>
              </a:rPr>
              <a:t>——投资组合的系数</a:t>
            </a:r>
            <a:endParaRPr lang="zh-CN" altLang="en-US" sz="2400" b="1" dirty="0">
              <a:latin typeface="宋体" panose="02010600030101010101" pitchFamily="2" charset="-122"/>
              <a:ea typeface="宋体" panose="02010600030101010101" pitchFamily="2" charset="-122"/>
              <a:sym typeface="Symbol" panose="05050102010706020507" pitchFamily="18" charset="2"/>
            </a:endParaRPr>
          </a:p>
          <a:p>
            <a:pPr marL="476250" lvl="0" indent="-476250">
              <a:lnSpc>
                <a:spcPct val="110000"/>
              </a:lnSpc>
              <a:buClr>
                <a:srgbClr val="77F06E"/>
              </a:buClr>
              <a:buSzPct val="90000"/>
              <a:buFont typeface="Wingdings" panose="05000000000000000000" pitchFamily="2" charset="2"/>
              <a:buNone/>
            </a:pPr>
            <a:r>
              <a:rPr lang="zh-CN" altLang="en-US" sz="2400" b="1" dirty="0">
                <a:latin typeface="宋体" panose="02010600030101010101" pitchFamily="2" charset="-122"/>
                <a:ea typeface="宋体" panose="02010600030101010101" pitchFamily="2" charset="-122"/>
                <a:sym typeface="Symbol" panose="05050102010706020507" pitchFamily="18" charset="2"/>
              </a:rPr>
              <a:t>        </a:t>
            </a:r>
            <a:r>
              <a:rPr lang="zh-CN" altLang="en-US" sz="2400" b="1" baseline="-25000" dirty="0">
                <a:latin typeface="宋体" panose="02010600030101010101" pitchFamily="2" charset="-122"/>
                <a:ea typeface="宋体" panose="02010600030101010101" pitchFamily="2" charset="-122"/>
                <a:sym typeface="Symbol" panose="05050102010706020507" pitchFamily="18" charset="2"/>
              </a:rPr>
              <a:t>i</a:t>
            </a:r>
            <a:r>
              <a:rPr lang="zh-CN" altLang="en-US" sz="2400" b="1" dirty="0">
                <a:latin typeface="宋体" panose="02010600030101010101" pitchFamily="2" charset="-122"/>
                <a:ea typeface="宋体" panose="02010600030101010101" pitchFamily="2" charset="-122"/>
                <a:sym typeface="Symbol" panose="05050102010706020507" pitchFamily="18" charset="2"/>
              </a:rPr>
              <a:t>——第i种股票的系数</a:t>
            </a:r>
            <a:endParaRPr lang="zh-CN" altLang="en-US" sz="2400" b="1" dirty="0">
              <a:latin typeface="宋体" panose="02010600030101010101" pitchFamily="2" charset="-122"/>
              <a:ea typeface="宋体" panose="02010600030101010101" pitchFamily="2" charset="-122"/>
              <a:sym typeface="Symbol" panose="05050102010706020507" pitchFamily="18" charset="2"/>
            </a:endParaRPr>
          </a:p>
          <a:p>
            <a:pPr marL="476250" lvl="0" indent="-476250">
              <a:lnSpc>
                <a:spcPct val="110000"/>
              </a:lnSpc>
              <a:buClr>
                <a:srgbClr val="77F06E"/>
              </a:buClr>
              <a:buSzPct val="90000"/>
              <a:buFont typeface="Wingdings" panose="05000000000000000000" pitchFamily="2" charset="2"/>
              <a:buNone/>
            </a:pPr>
            <a:r>
              <a:rPr lang="zh-CN" altLang="en-US" sz="2400" b="1" dirty="0">
                <a:latin typeface="宋体" panose="02010600030101010101" pitchFamily="2" charset="-122"/>
                <a:ea typeface="宋体" panose="02010600030101010101" pitchFamily="2" charset="-122"/>
                <a:sym typeface="Symbol" panose="05050102010706020507" pitchFamily="18" charset="2"/>
              </a:rPr>
              <a:t>       w</a:t>
            </a:r>
            <a:r>
              <a:rPr lang="zh-CN" altLang="en-US" sz="2400" b="1" baseline="-25000" dirty="0">
                <a:latin typeface="宋体" panose="02010600030101010101" pitchFamily="2" charset="-122"/>
                <a:ea typeface="宋体" panose="02010600030101010101" pitchFamily="2" charset="-122"/>
                <a:sym typeface="Symbol" panose="05050102010706020507" pitchFamily="18" charset="2"/>
              </a:rPr>
              <a:t>i</a:t>
            </a:r>
            <a:r>
              <a:rPr lang="zh-CN" altLang="en-US" sz="2400" b="1" dirty="0">
                <a:latin typeface="宋体" panose="02010600030101010101" pitchFamily="2" charset="-122"/>
                <a:ea typeface="宋体" panose="02010600030101010101" pitchFamily="2" charset="-122"/>
                <a:sym typeface="Symbol" panose="05050102010706020507" pitchFamily="18" charset="2"/>
              </a:rPr>
              <a:t>——第i种股票在投资组合中所占的比重</a:t>
            </a:r>
            <a:endParaRPr lang="zh-CN" altLang="en-US" sz="2400" b="1" dirty="0">
              <a:latin typeface="宋体" panose="02010600030101010101" pitchFamily="2" charset="-122"/>
              <a:ea typeface="宋体" panose="02010600030101010101" pitchFamily="2" charset="-122"/>
              <a:sym typeface="Symbol" panose="05050102010706020507" pitchFamily="18" charset="2"/>
            </a:endParaRPr>
          </a:p>
          <a:p>
            <a:pPr marL="476250" lvl="0" indent="-476250">
              <a:lnSpc>
                <a:spcPct val="110000"/>
              </a:lnSpc>
              <a:buClr>
                <a:srgbClr val="77F06E"/>
              </a:buClr>
              <a:buSzPct val="90000"/>
              <a:buFont typeface="Wingdings" panose="05000000000000000000" pitchFamily="2" charset="2"/>
              <a:buNone/>
            </a:pPr>
            <a:r>
              <a:rPr lang="zh-CN" altLang="en-US" sz="2400" b="1" dirty="0">
                <a:latin typeface="宋体" panose="02010600030101010101" pitchFamily="2" charset="-122"/>
                <a:ea typeface="宋体" panose="02010600030101010101" pitchFamily="2" charset="-122"/>
                <a:sym typeface="Symbol" panose="05050102010706020507" pitchFamily="18" charset="2"/>
              </a:rPr>
              <a:t>       n——投资组合包含的股票种数</a:t>
            </a:r>
            <a:endParaRPr lang="zh-CN" altLang="en-US" sz="2400" b="1" dirty="0">
              <a:latin typeface="宋体" panose="02010600030101010101" pitchFamily="2" charset="-122"/>
              <a:ea typeface="宋体" panose="02010600030101010101" pitchFamily="2" charset="-122"/>
            </a:endParaRPr>
          </a:p>
        </p:txBody>
      </p:sp>
      <p:graphicFrame>
        <p:nvGraphicFramePr>
          <p:cNvPr id="26629" name="Object 5"/>
          <p:cNvGraphicFramePr>
            <a:graphicFrameLocks noChangeAspect="1"/>
          </p:cNvGraphicFramePr>
          <p:nvPr/>
        </p:nvGraphicFramePr>
        <p:xfrm>
          <a:off x="4451350" y="3351848"/>
          <a:ext cx="1800225" cy="863600"/>
        </p:xfrm>
        <a:graphic>
          <a:graphicData uri="http://schemas.openxmlformats.org/presentationml/2006/ole">
            <mc:AlternateContent xmlns:mc="http://schemas.openxmlformats.org/markup-compatibility/2006">
              <mc:Choice xmlns:v="urn:schemas-microsoft-com:vml" Requires="v">
                <p:oleObj spid="_x0000_s62474" name="" r:id="rId4" imgW="843915" imgH="434340" progId="Equations">
                  <p:embed/>
                </p:oleObj>
              </mc:Choice>
              <mc:Fallback>
                <p:oleObj name="" r:id="rId4" imgW="843915" imgH="434340" progId="Equations">
                  <p:embed/>
                  <p:pic>
                    <p:nvPicPr>
                      <p:cNvPr id="0" name="图片 62473"/>
                      <p:cNvPicPr/>
                      <p:nvPr/>
                    </p:nvPicPr>
                    <p:blipFill>
                      <a:blip r:embed="rId5"/>
                      <a:stretch>
                        <a:fillRect/>
                      </a:stretch>
                    </p:blipFill>
                    <p:spPr>
                      <a:xfrm>
                        <a:off x="4451350" y="3351848"/>
                        <a:ext cx="1800225" cy="863600"/>
                      </a:xfrm>
                      <a:prstGeom prst="rect">
                        <a:avLst/>
                      </a:prstGeom>
                      <a:noFill/>
                      <a:ln w="38100">
                        <a:noFill/>
                        <a:miter/>
                      </a:ln>
                    </p:spPr>
                  </p:pic>
                </p:oleObj>
              </mc:Fallback>
            </mc:AlternateContent>
          </a:graphicData>
        </a:graphic>
      </p:graphicFrame>
      <p:grpSp>
        <p:nvGrpSpPr>
          <p:cNvPr id="5" name="组合 36"/>
          <p:cNvGrpSpPr/>
          <p:nvPr/>
        </p:nvGrpSpPr>
        <p:grpSpPr bwMode="auto">
          <a:xfrm>
            <a:off x="3857899" y="1074896"/>
            <a:ext cx="342752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3" name="六边形 82"/>
          <p:cNvSpPr/>
          <p:nvPr/>
        </p:nvSpPr>
        <p:spPr>
          <a:xfrm>
            <a:off x="100807" y="4497894"/>
            <a:ext cx="2633662" cy="2011363"/>
          </a:xfrm>
          <a:prstGeom prst="hexagon">
            <a:avLst/>
          </a:prstGeom>
          <a:blipFill dpi="0" rotWithShape="1">
            <a:blip r:embed="rId6" cstate="print"/>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4048" tIns="62024" rIns="124048" bIns="62024" anchor="ctr"/>
          <a:lstStyle/>
          <a:p>
            <a:pPr algn="ctr">
              <a:defRPr/>
            </a:pPr>
            <a:endParaRPr lang="zh-CN" altLang="en-US"/>
          </a:p>
        </p:txBody>
      </p:sp>
      <p:sp>
        <p:nvSpPr>
          <p:cNvPr id="85" name="六边形 84"/>
          <p:cNvSpPr/>
          <p:nvPr/>
        </p:nvSpPr>
        <p:spPr>
          <a:xfrm>
            <a:off x="9404054" y="3352433"/>
            <a:ext cx="2633662" cy="2011363"/>
          </a:xfrm>
          <a:prstGeom prst="hexagon">
            <a:avLst/>
          </a:prstGeom>
          <a:blipFill dpi="0" rotWithShape="1">
            <a:blip r:embed="rId7" cstate="print"/>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4048" tIns="62024" rIns="124048" bIns="62024" anchor="ctr"/>
          <a:lstStyle/>
          <a:p>
            <a:pPr algn="ctr">
              <a:defRPr/>
            </a:pPr>
            <a:endParaRPr lang="zh-CN" altLang="en-US"/>
          </a:p>
        </p:txBody>
      </p:sp>
      <p:sp>
        <p:nvSpPr>
          <p:cNvPr id="12296" name="Rectangle 11"/>
          <p:cNvSpPr>
            <a:spLocks noChangeArrowheads="1"/>
          </p:cNvSpPr>
          <p:nvPr/>
        </p:nvSpPr>
        <p:spPr bwMode="auto">
          <a:xfrm>
            <a:off x="2923444" y="319089"/>
            <a:ext cx="5061001" cy="136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3600" b="0" dirty="0">
                <a:solidFill>
                  <a:schemeClr val="tx1"/>
                </a:solidFill>
                <a:latin typeface="微软雅黑" panose="020B0503020204020204" pitchFamily="34" charset="-122"/>
                <a:ea typeface="微软雅黑" panose="020B0503020204020204" pitchFamily="34" charset="-122"/>
              </a:rPr>
              <a:t>   </a:t>
            </a:r>
            <a:r>
              <a:rPr lang="zh-CN" altLang="en-US" sz="3600" b="0" dirty="0">
                <a:solidFill>
                  <a:schemeClr val="tx1"/>
                </a:solidFill>
                <a:latin typeface="微软雅黑" panose="020B0503020204020204" pitchFamily="34" charset="-122"/>
                <a:ea typeface="微软雅黑" panose="020B0503020204020204" pitchFamily="34" charset="-122"/>
                <a:sym typeface="+mn-ea"/>
              </a:rPr>
              <a:t> </a:t>
            </a:r>
            <a:r>
              <a:rPr lang="en-US" altLang="zh-CN" sz="3600" dirty="0">
                <a:sym typeface="+mn-ea"/>
              </a:rPr>
              <a:t>2.</a:t>
            </a:r>
            <a:r>
              <a:rPr lang="zh-CN" altLang="en-US" sz="3600" dirty="0">
                <a:sym typeface="+mn-ea"/>
              </a:rPr>
              <a:t>计算资产组合</a:t>
            </a:r>
            <a:r>
              <a:rPr lang="zh-CN" altLang="en-US" sz="3600" dirty="0">
                <a:latin typeface="微软雅黑" panose="020B0503020204020204" pitchFamily="34" charset="-122"/>
                <a:ea typeface="微软雅黑" panose="020B0503020204020204" pitchFamily="34" charset="-122"/>
                <a:sym typeface="Symbol" panose="05050102010706020507" pitchFamily="18" charset="2"/>
              </a:rPr>
              <a:t>系数</a:t>
            </a:r>
            <a:endParaRPr lang="en-US" altLang="zh-CN" sz="3600" dirty="0"/>
          </a:p>
          <a:p>
            <a:pPr algn="l" eaLnBrk="1" hangingPunct="1">
              <a:lnSpc>
                <a:spcPct val="120000"/>
              </a:lnSpc>
            </a:pPr>
            <a:endParaRPr lang="zh-CN" altLang="en-US" sz="3600" b="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Scale>
                                      <p:cBhvr>
                                        <p:cTn id="7" dur="1000" decel="50000" fill="hold">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3"/>
                                        </p:tgtEl>
                                        <p:attrNameLst>
                                          <p:attrName>ppt_x</p:attrName>
                                          <p:attrName>ppt_y</p:attrName>
                                        </p:attrNameLst>
                                      </p:cBhvr>
                                    </p:animMotion>
                                    <p:animEffect transition="in" filter="fade">
                                      <p:cBhvr>
                                        <p:cTn id="9" dur="1000"/>
                                        <p:tgtEl>
                                          <p:spTgt spid="8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Scale>
                                      <p:cBhvr>
                                        <p:cTn id="12"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5"/>
                                        </p:tgtEl>
                                        <p:attrNameLst>
                                          <p:attrName>ppt_x</p:attrName>
                                          <p:attrName>ppt_y</p:attrName>
                                        </p:attrNameLst>
                                      </p:cBhvr>
                                    </p:animMotion>
                                    <p:animEffect transition="in" filter="fade">
                                      <p:cBhvr>
                                        <p:cTn id="14"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标题 4"/>
          <p:cNvSpPr txBox="1"/>
          <p:nvPr/>
        </p:nvSpPr>
        <p:spPr bwMode="auto">
          <a:xfrm>
            <a:off x="3102610" y="367348"/>
            <a:ext cx="5807236" cy="707886"/>
          </a:xfrm>
          <a:prstGeom prst="rect">
            <a:avLst/>
          </a:prstGeom>
          <a:noFill/>
          <a:ln w="9525">
            <a:noFill/>
            <a:miter lim="800000"/>
          </a:ln>
        </p:spPr>
        <p:txBody>
          <a:bodyPr wrap="square">
            <a:spAutoFit/>
          </a:bodyPr>
          <a:lstStyle/>
          <a:p>
            <a:r>
              <a:rPr lang="en-US" altLang="zh-CN" sz="4000" dirty="0">
                <a:sym typeface="+mn-ea"/>
              </a:rPr>
              <a:t>2.</a:t>
            </a:r>
            <a:r>
              <a:rPr lang="zh-CN" altLang="en-US" sz="4000" dirty="0">
                <a:sym typeface="+mn-ea"/>
              </a:rPr>
              <a:t>计算资产组合</a:t>
            </a:r>
            <a:r>
              <a:rPr lang="zh-CN" altLang="en-US" sz="4000" dirty="0">
                <a:latin typeface="微软雅黑" panose="020B0503020204020204" pitchFamily="34" charset="-122"/>
                <a:ea typeface="微软雅黑" panose="020B0503020204020204" pitchFamily="34" charset="-122"/>
                <a:sym typeface="Symbol" panose="05050102010706020507" pitchFamily="18" charset="2"/>
              </a:rPr>
              <a:t>系数</a:t>
            </a:r>
            <a:endParaRPr lang="en-US" altLang="zh-CN" sz="4000" dirty="0"/>
          </a:p>
        </p:txBody>
      </p:sp>
      <p:grpSp>
        <p:nvGrpSpPr>
          <p:cNvPr id="5" name="组合 36"/>
          <p:cNvGrpSpPr/>
          <p:nvPr/>
        </p:nvGrpSpPr>
        <p:grpSpPr bwMode="auto">
          <a:xfrm>
            <a:off x="3852184" y="1075531"/>
            <a:ext cx="342752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txBox="1">
            <a:spLocks noGrp="1"/>
          </p:cNvSpPr>
          <p:nvPr/>
        </p:nvSpPr>
        <p:spPr>
          <a:xfrm>
            <a:off x="11323638" y="6240463"/>
            <a:ext cx="495300" cy="354012"/>
          </a:xfrm>
          <a:prstGeom prst="rect">
            <a:avLst/>
          </a:prstGeom>
          <a:noFill/>
        </p:spPr>
        <p:txBody>
          <a:bodyPr anchor="ctr"/>
          <a:lstStyle/>
          <a:p>
            <a:pPr algn="ctr" fontAlgn="auto">
              <a:spcBef>
                <a:spcPts val="0"/>
              </a:spcBef>
              <a:spcAft>
                <a:spcPts val="0"/>
              </a:spcAft>
              <a:defRPr/>
            </a:pPr>
            <a:fld id="{2CA3283B-B767-403A-8C85-9F7D06794915}"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25" name="矩形 93"/>
          <p:cNvSpPr/>
          <p:nvPr/>
        </p:nvSpPr>
        <p:spPr>
          <a:xfrm rot="10800000">
            <a:off x="10025869" y="3932671"/>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2" tIns="60752" rIns="121502" bIns="60752" rtlCol="0" anchor="ctr"/>
          <a:lstStyle/>
          <a:p>
            <a:pPr algn="ctr"/>
            <a:endParaRPr lang="zh-CN" altLang="en-US" dirty="0"/>
          </a:p>
        </p:txBody>
      </p:sp>
      <p:pic>
        <p:nvPicPr>
          <p:cNvPr id="12" name="Picture 1"/>
          <p:cNvPicPr>
            <a:picLocks noChangeAspect="1" noChangeArrowheads="1"/>
          </p:cNvPicPr>
          <p:nvPr/>
        </p:nvPicPr>
        <p:blipFill>
          <a:blip r:embed="rId1"/>
          <a:srcRect/>
          <a:stretch>
            <a:fillRect/>
          </a:stretch>
        </p:blipFill>
        <p:spPr bwMode="auto">
          <a:xfrm>
            <a:off x="9212580" y="5070475"/>
            <a:ext cx="2359025" cy="1634490"/>
          </a:xfrm>
          <a:prstGeom prst="rect">
            <a:avLst/>
          </a:prstGeom>
          <a:noFill/>
          <a:ln w="9525">
            <a:noFill/>
            <a:miter lim="800000"/>
            <a:headEnd/>
            <a:tailEnd/>
          </a:ln>
          <a:effectLst/>
        </p:spPr>
      </p:pic>
      <p:sp>
        <p:nvSpPr>
          <p:cNvPr id="3" name="文本框 2"/>
          <p:cNvSpPr txBox="1"/>
          <p:nvPr/>
        </p:nvSpPr>
        <p:spPr>
          <a:xfrm>
            <a:off x="954405" y="1525270"/>
            <a:ext cx="9978390" cy="4401185"/>
          </a:xfrm>
          <a:prstGeom prst="rect">
            <a:avLst/>
          </a:prstGeom>
          <a:noFill/>
        </p:spPr>
        <p:txBody>
          <a:bodyPr wrap="square" lIns="36000" tIns="46800" rIns="36000" bIns="46800" rtlCol="0" anchor="t">
            <a:spAutoFit/>
          </a:bodyPr>
          <a:lstStyle/>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某企业将A、B两个投资项目构成投资组合，A项目β系数为0.6，B项目β系数为1.2，计算该资产组合的β系数。</a:t>
            </a:r>
            <a:endParaRPr lang="zh-CN" altLang="en-US" sz="2800" b="1" dirty="0">
              <a:latin typeface="Times New Roman" panose="02020603050405020304" pitchFamily="18" charset="0"/>
              <a:sym typeface="+mn-ea"/>
            </a:endParaRPr>
          </a:p>
          <a:p>
            <a:pPr marL="0" lvl="0" indent="0">
              <a:spcBef>
                <a:spcPct val="0"/>
              </a:spcBef>
              <a:buFont typeface="Arial" panose="020B0604020202020204" pitchFamily="34" charset="0"/>
              <a:buNone/>
            </a:pPr>
            <a:endParaRPr lang="en-US" altLang="zh-CN"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sym typeface="+mn-ea"/>
              </a:rPr>
              <a:t>A、B两个投资项目</a:t>
            </a:r>
            <a:r>
              <a:rPr lang="zh-CN" altLang="zh-CN" sz="2800" b="1" dirty="0">
                <a:latin typeface="Times New Roman" panose="02020603050405020304" pitchFamily="18" charset="0"/>
                <a:ea typeface="宋体" panose="02010600030101010101" pitchFamily="2" charset="-122"/>
              </a:rPr>
              <a:t>投资各半</a:t>
            </a:r>
            <a:endParaRPr lang="zh-CN" altLang="zh-CN"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en-US" altLang="zh-CN" sz="2800" b="1" dirty="0">
                <a:latin typeface="Times New Roman" panose="02020603050405020304" pitchFamily="18" charset="0"/>
                <a:ea typeface="宋体" panose="02010600030101010101" pitchFamily="2" charset="-122"/>
              </a:rPr>
              <a:t>2</a:t>
            </a:r>
            <a:r>
              <a:rPr lang="en-US" altLang="zh-CN" sz="2800" b="1" dirty="0">
                <a:latin typeface="Times New Roman" panose="02020603050405020304" pitchFamily="18" charset="0"/>
                <a:sym typeface="+mn-ea"/>
              </a:rPr>
              <a:t>.</a:t>
            </a:r>
            <a:r>
              <a:rPr lang="zh-CN" altLang="en-US" sz="2800" b="1" dirty="0">
                <a:latin typeface="Times New Roman" panose="02020603050405020304" pitchFamily="18" charset="0"/>
                <a:sym typeface="+mn-ea"/>
              </a:rPr>
              <a:t>A、B两个投资项目</a:t>
            </a:r>
            <a:r>
              <a:rPr lang="zh-CN" altLang="zh-CN" sz="2800" b="1" dirty="0">
                <a:latin typeface="Times New Roman" panose="02020603050405020304" pitchFamily="18" charset="0"/>
                <a:sym typeface="+mn-ea"/>
              </a:rPr>
              <a:t>投资比重分别为</a:t>
            </a:r>
            <a:r>
              <a:rPr lang="en-US" altLang="zh-CN" sz="2800" b="1" dirty="0">
                <a:latin typeface="Times New Roman" panose="02020603050405020304" pitchFamily="18" charset="0"/>
                <a:sym typeface="+mn-ea"/>
              </a:rPr>
              <a:t>80%</a:t>
            </a:r>
            <a:r>
              <a:rPr lang="zh-CN" altLang="en-US" sz="2800" b="1" dirty="0">
                <a:latin typeface="Times New Roman" panose="02020603050405020304" pitchFamily="18" charset="0"/>
                <a:sym typeface="+mn-ea"/>
              </a:rPr>
              <a:t>和</a:t>
            </a:r>
            <a:r>
              <a:rPr lang="en-US" altLang="zh-CN" sz="2800" b="1" dirty="0">
                <a:latin typeface="Times New Roman" panose="02020603050405020304" pitchFamily="18" charset="0"/>
                <a:sym typeface="+mn-ea"/>
              </a:rPr>
              <a:t>20%</a:t>
            </a:r>
            <a:r>
              <a:rPr lang="zh-CN" altLang="en-US" sz="2800" b="1" dirty="0">
                <a:latin typeface="Times New Roman" panose="02020603050405020304" pitchFamily="18" charset="0"/>
                <a:sym typeface="+mn-ea"/>
              </a:rPr>
              <a:t>　</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en-US" altLang="zh-CN" sz="2800" b="1" dirty="0">
                <a:latin typeface="Times New Roman" panose="02020603050405020304" pitchFamily="18" charset="0"/>
                <a:sym typeface="+mn-ea"/>
              </a:rPr>
              <a:t>3.</a:t>
            </a:r>
            <a:r>
              <a:rPr lang="zh-CN" altLang="en-US" sz="2800" b="1" dirty="0">
                <a:latin typeface="Times New Roman" panose="02020603050405020304" pitchFamily="18" charset="0"/>
                <a:sym typeface="+mn-ea"/>
              </a:rPr>
              <a:t>A、B两个投资项目</a:t>
            </a:r>
            <a:r>
              <a:rPr lang="zh-CN" altLang="zh-CN" sz="2800" b="1" dirty="0">
                <a:latin typeface="Times New Roman" panose="02020603050405020304" pitchFamily="18" charset="0"/>
                <a:sym typeface="+mn-ea"/>
              </a:rPr>
              <a:t>投资比重分别为</a:t>
            </a:r>
            <a:r>
              <a:rPr lang="en-US" altLang="zh-CN" sz="2800" b="1" dirty="0">
                <a:latin typeface="Times New Roman" panose="02020603050405020304" pitchFamily="18" charset="0"/>
                <a:sym typeface="+mn-ea"/>
              </a:rPr>
              <a:t>20%</a:t>
            </a:r>
            <a:r>
              <a:rPr lang="zh-CN" altLang="en-US" sz="2800" b="1" dirty="0">
                <a:latin typeface="Times New Roman" panose="02020603050405020304" pitchFamily="18" charset="0"/>
                <a:sym typeface="+mn-ea"/>
              </a:rPr>
              <a:t>和</a:t>
            </a:r>
            <a:r>
              <a:rPr lang="en-US" altLang="zh-CN" sz="2800" b="1" dirty="0">
                <a:latin typeface="Times New Roman" panose="02020603050405020304" pitchFamily="18" charset="0"/>
                <a:sym typeface="+mn-ea"/>
              </a:rPr>
              <a:t>80%</a:t>
            </a:r>
            <a:r>
              <a:rPr lang="zh-CN" altLang="en-US" sz="2800" b="1" dirty="0">
                <a:latin typeface="Times New Roman" panose="02020603050405020304" pitchFamily="18" charset="0"/>
                <a:sym typeface="+mn-ea"/>
              </a:rPr>
              <a:t>       </a:t>
            </a:r>
            <a:endParaRPr lang="zh-CN" altLang="en-US" sz="2800" b="1" dirty="0">
              <a:latin typeface="Times New Roman" panose="02020603050405020304" pitchFamily="18" charset="0"/>
              <a:sym typeface="+mn-ea"/>
            </a:endParaRPr>
          </a:p>
          <a:p>
            <a:pPr marL="0" lvl="0" indent="0">
              <a:spcBef>
                <a:spcPct val="0"/>
              </a:spcBef>
              <a:buFont typeface="Arial" panose="020B0604020202020204" pitchFamily="34" charset="0"/>
              <a:buNone/>
            </a:pPr>
            <a:endParaRPr lang="zh-CN" altLang="en-US" sz="2800" b="1" dirty="0">
              <a:latin typeface="Times New Roman" panose="02020603050405020304" pitchFamily="18" charset="0"/>
              <a:sym typeface="+mn-ea"/>
            </a:endParaRPr>
          </a:p>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解析：</a:t>
            </a:r>
            <a:r>
              <a:rPr lang="en-US" altLang="zh-CN" sz="2800" b="1" dirty="0">
                <a:latin typeface="Times New Roman" panose="02020603050405020304" pitchFamily="18" charset="0"/>
                <a:sym typeface="+mn-ea"/>
              </a:rPr>
              <a:t>1.</a:t>
            </a:r>
            <a:r>
              <a:rPr lang="zh-CN" altLang="en-US" sz="2800" b="1" dirty="0">
                <a:latin typeface="Times New Roman" panose="02020603050405020304" pitchFamily="18" charset="0"/>
                <a:sym typeface="+mn-ea"/>
              </a:rPr>
              <a:t>βp=0.6×50%+1.2×50%=0.9</a:t>
            </a:r>
            <a:r>
              <a:rPr lang="en-US" altLang="zh-CN" sz="2800" b="1" dirty="0">
                <a:latin typeface="Times New Roman" panose="02020603050405020304" pitchFamily="18" charset="0"/>
                <a:sym typeface="+mn-ea"/>
              </a:rPr>
              <a:t>0</a:t>
            </a:r>
            <a:endParaRPr lang="zh-CN" altLang="en-US" sz="2800" b="1" dirty="0">
              <a:latin typeface="Times New Roman" panose="02020603050405020304" pitchFamily="18" charset="0"/>
              <a:sym typeface="+mn-ea"/>
            </a:endParaRPr>
          </a:p>
          <a:p>
            <a:pPr marL="0" lvl="0" indent="0">
              <a:spcBef>
                <a:spcPct val="0"/>
              </a:spcBef>
              <a:buFont typeface="Arial" panose="020B0604020202020204" pitchFamily="34" charset="0"/>
              <a:buNone/>
            </a:pPr>
            <a:r>
              <a:rPr lang="en-US" altLang="zh-CN" sz="2800" b="1" dirty="0">
                <a:latin typeface="Times New Roman" panose="02020603050405020304" pitchFamily="18" charset="0"/>
                <a:sym typeface="+mn-ea"/>
              </a:rPr>
              <a:t>            2.</a:t>
            </a:r>
            <a:r>
              <a:rPr lang="zh-CN" altLang="en-US" sz="2800" b="1" dirty="0">
                <a:latin typeface="Times New Roman" panose="02020603050405020304" pitchFamily="18" charset="0"/>
                <a:sym typeface="+mn-ea"/>
              </a:rPr>
              <a:t>βp=0.6×</a:t>
            </a:r>
            <a:r>
              <a:rPr lang="en-US" altLang="zh-CN" sz="2800" b="1" dirty="0">
                <a:latin typeface="Times New Roman" panose="02020603050405020304" pitchFamily="18" charset="0"/>
                <a:sym typeface="+mn-ea"/>
              </a:rPr>
              <a:t>8</a:t>
            </a:r>
            <a:r>
              <a:rPr lang="zh-CN" altLang="en-US" sz="2800" b="1" dirty="0">
                <a:latin typeface="Times New Roman" panose="02020603050405020304" pitchFamily="18" charset="0"/>
                <a:sym typeface="+mn-ea"/>
              </a:rPr>
              <a:t>0%+1.2×</a:t>
            </a:r>
            <a:r>
              <a:rPr lang="en-US" altLang="zh-CN" sz="2800" b="1" dirty="0">
                <a:latin typeface="Times New Roman" panose="02020603050405020304" pitchFamily="18" charset="0"/>
                <a:sym typeface="+mn-ea"/>
              </a:rPr>
              <a:t>2</a:t>
            </a:r>
            <a:r>
              <a:rPr lang="zh-CN" altLang="en-US" sz="2800" b="1" dirty="0">
                <a:latin typeface="Times New Roman" panose="02020603050405020304" pitchFamily="18" charset="0"/>
                <a:sym typeface="+mn-ea"/>
              </a:rPr>
              <a:t>0%=0.</a:t>
            </a:r>
            <a:r>
              <a:rPr lang="en-US" altLang="zh-CN" sz="2800" b="1" dirty="0">
                <a:latin typeface="Times New Roman" panose="02020603050405020304" pitchFamily="18" charset="0"/>
                <a:sym typeface="+mn-ea"/>
              </a:rPr>
              <a:t>72</a:t>
            </a:r>
            <a:endParaRPr lang="zh-CN" altLang="en-US" sz="2800" b="1" dirty="0">
              <a:latin typeface="Times New Roman" panose="02020603050405020304" pitchFamily="18" charset="0"/>
              <a:sym typeface="+mn-ea"/>
            </a:endParaRPr>
          </a:p>
          <a:p>
            <a:pPr marL="0" lvl="0" indent="0">
              <a:spcBef>
                <a:spcPct val="0"/>
              </a:spcBef>
              <a:buFont typeface="Arial" panose="020B0604020202020204" pitchFamily="34" charset="0"/>
              <a:buNone/>
            </a:pPr>
            <a:r>
              <a:rPr lang="en-US" altLang="zh-CN" sz="2800" b="1" dirty="0">
                <a:latin typeface="Times New Roman" panose="02020603050405020304" pitchFamily="18" charset="0"/>
                <a:sym typeface="+mn-ea"/>
              </a:rPr>
              <a:t>            3.</a:t>
            </a:r>
            <a:r>
              <a:rPr lang="zh-CN" altLang="en-US" sz="2800" b="1" dirty="0">
                <a:latin typeface="Times New Roman" panose="02020603050405020304" pitchFamily="18" charset="0"/>
                <a:sym typeface="+mn-ea"/>
              </a:rPr>
              <a:t>βp=0.6×</a:t>
            </a:r>
            <a:r>
              <a:rPr lang="en-US" altLang="zh-CN" sz="2800" b="1" dirty="0">
                <a:latin typeface="Times New Roman" panose="02020603050405020304" pitchFamily="18" charset="0"/>
                <a:sym typeface="+mn-ea"/>
              </a:rPr>
              <a:t>2</a:t>
            </a:r>
            <a:r>
              <a:rPr lang="zh-CN" altLang="en-US" sz="2800" b="1" dirty="0">
                <a:latin typeface="Times New Roman" panose="02020603050405020304" pitchFamily="18" charset="0"/>
                <a:sym typeface="+mn-ea"/>
              </a:rPr>
              <a:t>0%+1.2×</a:t>
            </a:r>
            <a:r>
              <a:rPr lang="en-US" altLang="zh-CN" sz="2800" b="1" dirty="0">
                <a:latin typeface="Times New Roman" panose="02020603050405020304" pitchFamily="18" charset="0"/>
                <a:sym typeface="+mn-ea"/>
              </a:rPr>
              <a:t>8</a:t>
            </a:r>
            <a:r>
              <a:rPr lang="zh-CN" altLang="en-US" sz="2800" b="1" dirty="0">
                <a:latin typeface="Times New Roman" panose="02020603050405020304" pitchFamily="18" charset="0"/>
                <a:sym typeface="+mn-ea"/>
              </a:rPr>
              <a:t>0%=</a:t>
            </a:r>
            <a:r>
              <a:rPr lang="en-US" altLang="zh-CN" sz="2800" b="1" dirty="0">
                <a:latin typeface="Times New Roman" panose="02020603050405020304" pitchFamily="18" charset="0"/>
                <a:sym typeface="+mn-ea"/>
              </a:rPr>
              <a:t>1</a:t>
            </a:r>
            <a:r>
              <a:rPr lang="zh-CN" altLang="en-US" sz="2800" b="1" dirty="0">
                <a:latin typeface="Times New Roman" panose="02020603050405020304" pitchFamily="18" charset="0"/>
                <a:sym typeface="+mn-ea"/>
              </a:rPr>
              <a:t>.</a:t>
            </a:r>
            <a:r>
              <a:rPr lang="en-US" altLang="zh-CN" sz="2800" b="1" dirty="0">
                <a:latin typeface="Times New Roman" panose="02020603050405020304" pitchFamily="18" charset="0"/>
                <a:sym typeface="+mn-ea"/>
              </a:rPr>
              <a:t>08</a:t>
            </a:r>
            <a:endParaRPr lang="en-US" altLang="zh-CN" sz="2800" b="1" dirty="0">
              <a:solidFill>
                <a:schemeClr val="bg2">
                  <a:lumMod val="75000"/>
                </a:schemeClr>
              </a:solidFill>
              <a:latin typeface="Times New Roman" panose="02020603050405020304" pitchFamily="18" charset="0"/>
              <a:sym typeface="+mn-ea"/>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57FED9B-C9E9-403F-8F93-A7FE9AD5BC90}" type="slidenum">
              <a:rPr lang="en-US"/>
            </a:fld>
            <a:endParaRPr lang="en-US"/>
          </a:p>
        </p:txBody>
      </p:sp>
      <p:sp>
        <p:nvSpPr>
          <p:cNvPr id="3" name="文本框 2"/>
          <p:cNvSpPr txBox="1"/>
          <p:nvPr/>
        </p:nvSpPr>
        <p:spPr>
          <a:xfrm>
            <a:off x="1104900" y="1965325"/>
            <a:ext cx="10106660" cy="3970655"/>
          </a:xfrm>
          <a:prstGeom prst="rect">
            <a:avLst/>
          </a:prstGeom>
          <a:noFill/>
        </p:spPr>
        <p:txBody>
          <a:bodyPr wrap="square" lIns="36000" tIns="46800" rIns="36000" bIns="46800" rtlCol="0" anchor="t">
            <a:spAutoFit/>
          </a:bodyPr>
          <a:lstStyle/>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根据资本资产定价模型，资产或资产组合的必要收益率为：</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                                       </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　　　</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zh-CN" altLang="en-US" sz="2800" b="1" dirty="0">
                <a:latin typeface="宋体" panose="02010600030101010101" pitchFamily="2" charset="-122"/>
                <a:sym typeface="Symbol" panose="05050102010706020507" pitchFamily="18" charset="2"/>
              </a:rPr>
              <a:t>式中：</a:t>
            </a:r>
            <a:r>
              <a:rPr lang="zh-CN" altLang="en-US" sz="2800" b="1" dirty="0">
                <a:latin typeface="Times New Roman" panose="02020603050405020304" pitchFamily="18" charset="0"/>
                <a:sym typeface="+mn-ea"/>
              </a:rPr>
              <a:t>R—必要收益率；</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           β—资产或资产组合的β系数；</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           R</a:t>
            </a:r>
            <a:r>
              <a:rPr lang="zh-CN" altLang="en-US" sz="2800" b="1" baseline="-25000" dirty="0">
                <a:latin typeface="Times New Roman" panose="02020603050405020304" pitchFamily="18" charset="0"/>
                <a:sym typeface="+mn-ea"/>
              </a:rPr>
              <a:t>f</a:t>
            </a:r>
            <a:r>
              <a:rPr lang="zh-CN" altLang="en-US" sz="2800" b="1" dirty="0">
                <a:latin typeface="Times New Roman" panose="02020603050405020304" pitchFamily="18" charset="0"/>
                <a:sym typeface="+mn-ea"/>
              </a:rPr>
              <a:t>—无风险收益率； </a:t>
            </a:r>
            <a:endParaRPr lang="zh-CN" altLang="en-US" sz="2800" b="1" dirty="0">
              <a:latin typeface="Times New Roman" panose="02020603050405020304" pitchFamily="18" charset="0"/>
              <a:ea typeface="宋体" panose="02010600030101010101" pitchFamily="2" charset="-122"/>
            </a:endParaRPr>
          </a:p>
          <a:p>
            <a:pPr marL="0" lvl="0" indent="0">
              <a:spcBef>
                <a:spcPct val="0"/>
              </a:spcBef>
              <a:buFont typeface="Arial" panose="020B0604020202020204" pitchFamily="34" charset="0"/>
              <a:buNone/>
            </a:pPr>
            <a:r>
              <a:rPr lang="zh-CN" altLang="en-US" sz="2800" b="1" dirty="0">
                <a:latin typeface="Times New Roman" panose="02020603050405020304" pitchFamily="18" charset="0"/>
                <a:sym typeface="+mn-ea"/>
              </a:rPr>
              <a:t>           Rm—市场组合的平均收益率。</a:t>
            </a:r>
            <a:endParaRPr lang="zh-CN" altLang="en-US" sz="2800" dirty="0">
              <a:solidFill>
                <a:schemeClr val="bg2">
                  <a:lumMod val="75000"/>
                </a:schemeClr>
              </a:solidFill>
            </a:endParaRPr>
          </a:p>
        </p:txBody>
      </p:sp>
      <p:graphicFrame>
        <p:nvGraphicFramePr>
          <p:cNvPr id="29700" name="Object 4"/>
          <p:cNvGraphicFramePr>
            <a:graphicFrameLocks noChangeAspect="1"/>
          </p:cNvGraphicFramePr>
          <p:nvPr/>
        </p:nvGraphicFramePr>
        <p:xfrm>
          <a:off x="3591560" y="2700020"/>
          <a:ext cx="4434840" cy="792480"/>
        </p:xfrm>
        <a:graphic>
          <a:graphicData uri="http://schemas.openxmlformats.org/presentationml/2006/ole">
            <mc:AlternateContent xmlns:mc="http://schemas.openxmlformats.org/markup-compatibility/2006">
              <mc:Choice xmlns:v="urn:schemas-microsoft-com:vml" Requires="v">
                <p:oleObj spid="_x0000_s63498" name="" r:id="rId1" imgW="1380490" imgH="242570" progId="Equations">
                  <p:embed/>
                </p:oleObj>
              </mc:Choice>
              <mc:Fallback>
                <p:oleObj name="" r:id="rId1" imgW="1380490" imgH="242570" progId="Equations">
                  <p:embed/>
                  <p:pic>
                    <p:nvPicPr>
                      <p:cNvPr id="0" name="图片 63497"/>
                      <p:cNvPicPr/>
                      <p:nvPr/>
                    </p:nvPicPr>
                    <p:blipFill>
                      <a:blip r:embed="rId2"/>
                      <a:stretch>
                        <a:fillRect/>
                      </a:stretch>
                    </p:blipFill>
                    <p:spPr>
                      <a:xfrm>
                        <a:off x="3591560" y="2700020"/>
                        <a:ext cx="4434840" cy="792480"/>
                      </a:xfrm>
                      <a:prstGeom prst="rect">
                        <a:avLst/>
                      </a:prstGeom>
                      <a:noFill/>
                      <a:ln w="38100">
                        <a:noFill/>
                        <a:miter/>
                      </a:ln>
                    </p:spPr>
                  </p:pic>
                </p:oleObj>
              </mc:Fallback>
            </mc:AlternateContent>
          </a:graphicData>
        </a:graphic>
      </p:graphicFrame>
      <p:sp>
        <p:nvSpPr>
          <p:cNvPr id="48" name="矩形 8"/>
          <p:cNvSpPr>
            <a:spLocks noChangeArrowheads="1"/>
          </p:cNvSpPr>
          <p:nvPr/>
        </p:nvSpPr>
        <p:spPr bwMode="auto">
          <a:xfrm>
            <a:off x="2797521" y="473075"/>
            <a:ext cx="7251826" cy="707886"/>
          </a:xfrm>
          <a:prstGeom prst="rect">
            <a:avLst/>
          </a:prstGeom>
          <a:noFill/>
          <a:ln w="9525">
            <a:noFill/>
            <a:miter lim="800000"/>
          </a:ln>
        </p:spPr>
        <p:txBody>
          <a:bodyPr wrap="square">
            <a:spAutoFit/>
          </a:bodyPr>
          <a:lstStyle/>
          <a:p>
            <a:pPr algn="ctr"/>
            <a:r>
              <a:rPr lang="en-US" altLang="zh-CN" sz="4000" b="1" dirty="0">
                <a:latin typeface="Times New Roman" panose="02020603050405020304" pitchFamily="18" charset="0"/>
              </a:rPr>
              <a:t>3.</a:t>
            </a:r>
            <a:r>
              <a:rPr lang="zh-CN" altLang="en-US" sz="4000" b="1" dirty="0">
                <a:latin typeface="Times New Roman" panose="02020603050405020304" pitchFamily="18" charset="0"/>
              </a:rPr>
              <a:t>计算</a:t>
            </a:r>
            <a:r>
              <a:rPr lang="zh-CN" altLang="en-US" sz="4000" b="1" dirty="0">
                <a:latin typeface="Times New Roman" panose="02020603050405020304" pitchFamily="18" charset="0"/>
                <a:sym typeface="+mn-ea"/>
              </a:rPr>
              <a:t>资产组合的</a:t>
            </a:r>
            <a:r>
              <a:rPr lang="zh-CN" altLang="en-US" sz="4000" b="1" dirty="0">
                <a:latin typeface="Times New Roman" panose="02020603050405020304" pitchFamily="18" charset="0"/>
              </a:rPr>
              <a:t>必要收益率</a:t>
            </a:r>
            <a:endParaRPr lang="zh-CN" altLang="en-US" sz="4000" b="1" dirty="0">
              <a:latin typeface="Times New Roman" panose="02020603050405020304" pitchFamily="18" charset="0"/>
            </a:endParaRPr>
          </a:p>
        </p:txBody>
      </p:sp>
      <p:grpSp>
        <p:nvGrpSpPr>
          <p:cNvPr id="49" name="组合 25"/>
          <p:cNvGrpSpPr/>
          <p:nvPr/>
        </p:nvGrpSpPr>
        <p:grpSpPr bwMode="auto">
          <a:xfrm>
            <a:off x="4441371" y="1244684"/>
            <a:ext cx="3585143" cy="134938"/>
            <a:chOff x="5357217" y="1143000"/>
            <a:chExt cx="1490133" cy="101600"/>
          </a:xfrm>
        </p:grpSpPr>
        <p:cxnSp>
          <p:nvCxnSpPr>
            <p:cNvPr id="5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nvSpPr>
        <p:spPr>
          <a:xfrm rot="1738458">
            <a:off x="8089586" y="3531885"/>
            <a:ext cx="2739865" cy="2697258"/>
          </a:xfrm>
          <a:prstGeom prst="ellipse">
            <a:avLst/>
          </a:prstGeom>
          <a:blipFill dpi="0" rotWithShape="0">
            <a:blip r:embed="rId3" cstate="print"/>
            <a:srcRect/>
            <a:stretch>
              <a:fillRect/>
            </a:stretch>
          </a:blip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nvGrpSpPr>
          <p:cNvPr id="39" name="组合 55"/>
          <p:cNvGrpSpPr/>
          <p:nvPr/>
        </p:nvGrpSpPr>
        <p:grpSpPr>
          <a:xfrm>
            <a:off x="6751315" y="3644987"/>
            <a:ext cx="1275238" cy="1275234"/>
            <a:chOff x="5004842" y="2166314"/>
            <a:chExt cx="1881362" cy="1881356"/>
          </a:xfrm>
        </p:grpSpPr>
        <p:grpSp>
          <p:nvGrpSpPr>
            <p:cNvPr id="41" name="组合 56"/>
            <p:cNvGrpSpPr/>
            <p:nvPr/>
          </p:nvGrpSpPr>
          <p:grpSpPr>
            <a:xfrm>
              <a:off x="5004842" y="2166314"/>
              <a:ext cx="1881362" cy="1881356"/>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椭圆 42"/>
            <p:cNvSpPr/>
            <p:nvPr/>
          </p:nvSpPr>
          <p:spPr>
            <a:xfrm rot="1738458">
              <a:off x="5199031" y="2360500"/>
              <a:ext cx="1492982" cy="1492982"/>
            </a:xfrm>
            <a:prstGeom prst="ellipse">
              <a:avLst/>
            </a:prstGeom>
            <a:solidFill>
              <a:srgbClr val="39A3CD"/>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grpSp>
        <p:nvGrpSpPr>
          <p:cNvPr id="33" name="组合 50"/>
          <p:cNvGrpSpPr/>
          <p:nvPr/>
        </p:nvGrpSpPr>
        <p:grpSpPr>
          <a:xfrm>
            <a:off x="10239286" y="2298443"/>
            <a:ext cx="2033278" cy="2033271"/>
            <a:chOff x="5004842" y="2166314"/>
            <a:chExt cx="1881362" cy="1881356"/>
          </a:xfrm>
        </p:grpSpPr>
        <p:grpSp>
          <p:nvGrpSpPr>
            <p:cNvPr id="34" name="组合 51"/>
            <p:cNvGrpSpPr/>
            <p:nvPr/>
          </p:nvGrpSpPr>
          <p:grpSpPr>
            <a:xfrm>
              <a:off x="5004842" y="2166314"/>
              <a:ext cx="1881362" cy="1881356"/>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7" name="椭圆 36"/>
              <p:cNvSpPr/>
              <p:nvPr/>
            </p:nvSpPr>
            <p:spPr>
              <a:xfrm>
                <a:off x="392112" y="760412"/>
                <a:ext cx="3825874" cy="3825875"/>
              </a:xfrm>
              <a:prstGeom prst="ellipse">
                <a:avLst/>
              </a:prstGeom>
              <a:solidFill>
                <a:srgbClr val="FEFEFE"/>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5" name="椭圆 34"/>
            <p:cNvSpPr/>
            <p:nvPr/>
          </p:nvSpPr>
          <p:spPr>
            <a:xfrm rot="1738458">
              <a:off x="5199031" y="2360500"/>
              <a:ext cx="1492982" cy="1492982"/>
            </a:xfrm>
            <a:prstGeom prst="ellipse">
              <a:avLst/>
            </a:prstGeom>
            <a:solidFill>
              <a:srgbClr val="6CAC00"/>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sp>
        <p:nvSpPr>
          <p:cNvPr id="58" name="椭圆 57"/>
          <p:cNvSpPr/>
          <p:nvPr/>
        </p:nvSpPr>
        <p:spPr>
          <a:xfrm rot="1738458">
            <a:off x="7445321" y="6009351"/>
            <a:ext cx="492577" cy="492577"/>
          </a:xfrm>
          <a:prstGeom prst="ellipse">
            <a:avLst/>
          </a:prstGeom>
          <a:solidFill>
            <a:srgbClr val="6CAC00"/>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grpSp>
        <p:nvGrpSpPr>
          <p:cNvPr id="59" name="组合 64"/>
          <p:cNvGrpSpPr/>
          <p:nvPr/>
        </p:nvGrpSpPr>
        <p:grpSpPr>
          <a:xfrm>
            <a:off x="10917484" y="5084264"/>
            <a:ext cx="914663" cy="914663"/>
            <a:chOff x="5208330" y="1136771"/>
            <a:chExt cx="1341596" cy="1341596"/>
          </a:xfrm>
          <a:solidFill>
            <a:srgbClr val="BFBFBF"/>
          </a:solidFill>
        </p:grpSpPr>
        <p:sp>
          <p:nvSpPr>
            <p:cNvPr id="60" name="椭圆 59"/>
            <p:cNvSpPr>
              <a:spLocks noChangeAspect="1"/>
            </p:cNvSpPr>
            <p:nvPr/>
          </p:nvSpPr>
          <p:spPr>
            <a:xfrm rot="16200000">
              <a:off x="5208330" y="1136771"/>
              <a:ext cx="1341596" cy="1341596"/>
            </a:xfrm>
            <a:prstGeom prst="ellipse">
              <a:avLst/>
            </a:prstGeom>
            <a:solidFill>
              <a:srgbClr val="BFBFBF"/>
            </a:solidFill>
            <a:ln w="22225">
              <a:noFill/>
            </a:ln>
            <a:effectLst>
              <a:outerShdw blurRad="1905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椭圆 70"/>
            <p:cNvSpPr>
              <a:spLocks noChangeAspect="1"/>
            </p:cNvSpPr>
            <p:nvPr/>
          </p:nvSpPr>
          <p:spPr>
            <a:xfrm rot="16200000">
              <a:off x="5385692" y="1311178"/>
              <a:ext cx="992781" cy="992781"/>
            </a:xfrm>
            <a:prstGeom prst="ellipse">
              <a:avLst/>
            </a:pr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2" name="椭圆 71"/>
          <p:cNvSpPr/>
          <p:nvPr/>
        </p:nvSpPr>
        <p:spPr>
          <a:xfrm rot="1738458">
            <a:off x="10337043" y="6277394"/>
            <a:ext cx="492577" cy="492577"/>
          </a:xfrm>
          <a:prstGeom prst="ellipse">
            <a:avLst/>
          </a:prstGeom>
          <a:solidFill>
            <a:srgbClr val="39A3CD"/>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Century Gothic" panose="020B0502020202020204"/>
              <a:ea typeface="幼圆" panose="02010509060101010101"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par>
                                <p:cTn id="14" presetID="53" presetClass="entr" presetSubtype="16" fill="hold" nodeType="withEffect">
                                  <p:stCondLst>
                                    <p:cond delay="25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par>
                                <p:cTn id="19" presetID="23" presetClass="entr" presetSubtype="32" fill="hold" grpId="0" nodeType="withEffect">
                                  <p:stCondLst>
                                    <p:cond delay="250"/>
                                  </p:stCondLst>
                                  <p:childTnLst>
                                    <p:set>
                                      <p:cBhvr>
                                        <p:cTn id="20" dur="1" fill="hold">
                                          <p:stCondLst>
                                            <p:cond delay="0"/>
                                          </p:stCondLst>
                                        </p:cTn>
                                        <p:tgtEl>
                                          <p:spTgt spid="58"/>
                                        </p:tgtEl>
                                        <p:attrNameLst>
                                          <p:attrName>style.visibility</p:attrName>
                                        </p:attrNameLst>
                                      </p:cBhvr>
                                      <p:to>
                                        <p:strVal val="visible"/>
                                      </p:to>
                                    </p:set>
                                    <p:anim calcmode="lin" valueType="num">
                                      <p:cBhvr>
                                        <p:cTn id="21" dur="750" fill="hold"/>
                                        <p:tgtEl>
                                          <p:spTgt spid="58"/>
                                        </p:tgtEl>
                                        <p:attrNameLst>
                                          <p:attrName>ppt_w</p:attrName>
                                        </p:attrNameLst>
                                      </p:cBhvr>
                                      <p:tavLst>
                                        <p:tav tm="0">
                                          <p:val>
                                            <p:strVal val="4*#ppt_w"/>
                                          </p:val>
                                        </p:tav>
                                        <p:tav tm="100000">
                                          <p:val>
                                            <p:strVal val="#ppt_w"/>
                                          </p:val>
                                        </p:tav>
                                      </p:tavLst>
                                    </p:anim>
                                    <p:anim calcmode="lin" valueType="num">
                                      <p:cBhvr>
                                        <p:cTn id="22" dur="750" fill="hold"/>
                                        <p:tgtEl>
                                          <p:spTgt spid="58"/>
                                        </p:tgtEl>
                                        <p:attrNameLst>
                                          <p:attrName>ppt_h</p:attrName>
                                        </p:attrNameLst>
                                      </p:cBhvr>
                                      <p:tavLst>
                                        <p:tav tm="0">
                                          <p:val>
                                            <p:strVal val="4*#ppt_h"/>
                                          </p:val>
                                        </p:tav>
                                        <p:tav tm="100000">
                                          <p:val>
                                            <p:strVal val="#ppt_h"/>
                                          </p:val>
                                        </p:tav>
                                      </p:tavLst>
                                    </p:anim>
                                  </p:childTnLst>
                                </p:cTn>
                              </p:par>
                              <p:par>
                                <p:cTn id="23" presetID="26" presetClass="emph" presetSubtype="0" fill="hold" grpId="1" nodeType="withEffect">
                                  <p:stCondLst>
                                    <p:cond delay="250"/>
                                  </p:stCondLst>
                                  <p:childTnLst>
                                    <p:animEffect transition="out" filter="fade">
                                      <p:cBhvr>
                                        <p:cTn id="24" dur="500" tmFilter="0, 0; .2, .5; .8, .5; 1, 0"/>
                                        <p:tgtEl>
                                          <p:spTgt spid="58"/>
                                        </p:tgtEl>
                                      </p:cBhvr>
                                    </p:animEffect>
                                    <p:animScale>
                                      <p:cBhvr>
                                        <p:cTn id="25" dur="250" autoRev="1" fill="hold"/>
                                        <p:tgtEl>
                                          <p:spTgt spid="58"/>
                                        </p:tgtEl>
                                      </p:cBhvr>
                                      <p:by x="105000" y="105000"/>
                                    </p:animScale>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dissolve">
                                      <p:cBhvr>
                                        <p:cTn id="29" dur="500"/>
                                        <p:tgtEl>
                                          <p:spTgt spid="59"/>
                                        </p:tgtEl>
                                      </p:cBhvr>
                                    </p:animEffect>
                                  </p:childTnLst>
                                </p:cTn>
                              </p:par>
                              <p:par>
                                <p:cTn id="30" presetID="23" presetClass="entr" presetSubtype="32" fill="hold" grpId="0" nodeType="withEffect">
                                  <p:stCondLst>
                                    <p:cond delay="5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750" fill="hold"/>
                                        <p:tgtEl>
                                          <p:spTgt spid="72"/>
                                        </p:tgtEl>
                                        <p:attrNameLst>
                                          <p:attrName>ppt_w</p:attrName>
                                        </p:attrNameLst>
                                      </p:cBhvr>
                                      <p:tavLst>
                                        <p:tav tm="0">
                                          <p:val>
                                            <p:strVal val="4*#ppt_w"/>
                                          </p:val>
                                        </p:tav>
                                        <p:tav tm="100000">
                                          <p:val>
                                            <p:strVal val="#ppt_w"/>
                                          </p:val>
                                        </p:tav>
                                      </p:tavLst>
                                    </p:anim>
                                    <p:anim calcmode="lin" valueType="num">
                                      <p:cBhvr>
                                        <p:cTn id="33" dur="750" fill="hold"/>
                                        <p:tgtEl>
                                          <p:spTgt spid="72"/>
                                        </p:tgtEl>
                                        <p:attrNameLst>
                                          <p:attrName>ppt_h</p:attrName>
                                        </p:attrNameLst>
                                      </p:cBhvr>
                                      <p:tavLst>
                                        <p:tav tm="0">
                                          <p:val>
                                            <p:strVal val="4*#ppt_h"/>
                                          </p:val>
                                        </p:tav>
                                        <p:tav tm="100000">
                                          <p:val>
                                            <p:strVal val="#ppt_h"/>
                                          </p:val>
                                        </p:tav>
                                      </p:tavLst>
                                    </p:anim>
                                  </p:childTnLst>
                                </p:cTn>
                              </p:par>
                              <p:par>
                                <p:cTn id="34" presetID="26" presetClass="emph" presetSubtype="0" fill="hold" grpId="1" nodeType="withEffect">
                                  <p:stCondLst>
                                    <p:cond delay="500"/>
                                  </p:stCondLst>
                                  <p:childTnLst>
                                    <p:animEffect transition="out" filter="fade">
                                      <p:cBhvr>
                                        <p:cTn id="35" dur="500" tmFilter="0, 0; .2, .5; .8, .5; 1, 0"/>
                                        <p:tgtEl>
                                          <p:spTgt spid="72"/>
                                        </p:tgtEl>
                                      </p:cBhvr>
                                    </p:animEffect>
                                    <p:animScale>
                                      <p:cBhvr>
                                        <p:cTn id="36"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58" grpId="0" bldLvl="0" animBg="1"/>
      <p:bldP spid="58" grpId="1" bldLvl="0" animBg="1"/>
      <p:bldP spid="72" grpId="0" bldLvl="0" animBg="1"/>
      <p:bldP spid="72"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405506" y="6219825"/>
            <a:ext cx="282575" cy="304800"/>
          </a:xfrm>
          <a:prstGeom prst="rect">
            <a:avLst/>
          </a:prstGeom>
        </p:spPr>
        <p:txBody>
          <a:bodyPr wrap="none">
            <a:spAutoFit/>
          </a:bodyPr>
          <a:lstStyle/>
          <a:p>
            <a:pPr>
              <a:defRPr/>
            </a:pPr>
            <a:fld id="{1A1FE129-A135-45C4-8FD9-C9B2E97659ED}"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grpSp>
        <p:nvGrpSpPr>
          <p:cNvPr id="29" name="组合 1"/>
          <p:cNvGrpSpPr/>
          <p:nvPr/>
        </p:nvGrpSpPr>
        <p:grpSpPr>
          <a:xfrm>
            <a:off x="1509496" y="1785256"/>
            <a:ext cx="1843314" cy="1655856"/>
            <a:chOff x="680580" y="1491630"/>
            <a:chExt cx="1479184" cy="1479182"/>
          </a:xfrm>
        </p:grpSpPr>
        <p:grpSp>
          <p:nvGrpSpPr>
            <p:cNvPr id="38"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Rectangle 273"/>
            <p:cNvSpPr>
              <a:spLocks noChangeArrowheads="1"/>
            </p:cNvSpPr>
            <p:nvPr/>
          </p:nvSpPr>
          <p:spPr bwMode="auto">
            <a:xfrm>
              <a:off x="1717432" y="2327288"/>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46" name="矩形 45"/>
          <p:cNvSpPr/>
          <p:nvPr/>
        </p:nvSpPr>
        <p:spPr>
          <a:xfrm>
            <a:off x="1551003" y="2358962"/>
            <a:ext cx="1723550"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投资收益率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a:latin typeface="微软雅黑" panose="020B0503020204020204" pitchFamily="34" charset="-122"/>
                <a:ea typeface="微软雅黑" panose="020B0503020204020204" pitchFamily="34" charset="-122"/>
              </a:rPr>
              <a:t>R</a:t>
            </a:r>
            <a:endParaRPr lang="zh-CN" altLang="en-US" sz="2400" b="1" dirty="0">
              <a:latin typeface="微软雅黑" panose="020B0503020204020204" pitchFamily="34" charset="-122"/>
              <a:ea typeface="微软雅黑" panose="020B0503020204020204" pitchFamily="34" charset="-122"/>
            </a:endParaRPr>
          </a:p>
        </p:txBody>
      </p:sp>
      <p:sp>
        <p:nvSpPr>
          <p:cNvPr id="47" name="TextBox 46"/>
          <p:cNvSpPr txBox="1"/>
          <p:nvPr/>
        </p:nvSpPr>
        <p:spPr>
          <a:xfrm>
            <a:off x="3876566" y="2218776"/>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grpSp>
        <p:nvGrpSpPr>
          <p:cNvPr id="50" name="组合 49"/>
          <p:cNvGrpSpPr/>
          <p:nvPr/>
        </p:nvGrpSpPr>
        <p:grpSpPr>
          <a:xfrm>
            <a:off x="5015539" y="1944913"/>
            <a:ext cx="1806176" cy="1641340"/>
            <a:chOff x="2867424" y="1491630"/>
            <a:chExt cx="1479184" cy="1479182"/>
          </a:xfrm>
        </p:grpSpPr>
        <p:grpSp>
          <p:nvGrpSpPr>
            <p:cNvPr id="51"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63" name="矩形 62"/>
          <p:cNvSpPr/>
          <p:nvPr/>
        </p:nvSpPr>
        <p:spPr>
          <a:xfrm>
            <a:off x="4908761" y="2417017"/>
            <a:ext cx="2031325"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无风险收益率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err="1">
                <a:latin typeface="微软雅黑" panose="020B0503020204020204" pitchFamily="34" charset="-122"/>
                <a:ea typeface="微软雅黑" panose="020B0503020204020204" pitchFamily="34" charset="-122"/>
              </a:rPr>
              <a:t>R</a:t>
            </a:r>
            <a:r>
              <a:rPr lang="en-US" altLang="zh-CN" sz="2400" b="1" baseline="-25000" dirty="0" err="1">
                <a:latin typeface="微软雅黑" panose="020B0503020204020204" pitchFamily="34" charset="-122"/>
                <a:ea typeface="微软雅黑" panose="020B0503020204020204" pitchFamily="34" charset="-122"/>
              </a:rPr>
              <a:t>f</a:t>
            </a:r>
            <a:endParaRPr lang="zh-CN" altLang="en-US" sz="2400" b="1" baseline="-25000" dirty="0">
              <a:latin typeface="微软雅黑" panose="020B0503020204020204" pitchFamily="34" charset="-122"/>
              <a:ea typeface="微软雅黑" panose="020B0503020204020204" pitchFamily="34" charset="-122"/>
            </a:endParaRPr>
          </a:p>
        </p:txBody>
      </p:sp>
      <p:sp>
        <p:nvSpPr>
          <p:cNvPr id="64" name="TextBox 63"/>
          <p:cNvSpPr txBox="1"/>
          <p:nvPr/>
        </p:nvSpPr>
        <p:spPr>
          <a:xfrm>
            <a:off x="7146608" y="2281150"/>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grpSp>
        <p:nvGrpSpPr>
          <p:cNvPr id="65" name="组合 64"/>
          <p:cNvGrpSpPr/>
          <p:nvPr/>
        </p:nvGrpSpPr>
        <p:grpSpPr>
          <a:xfrm>
            <a:off x="8636853" y="1843313"/>
            <a:ext cx="1769891" cy="1663111"/>
            <a:chOff x="2867424" y="1491630"/>
            <a:chExt cx="1479184" cy="1479182"/>
          </a:xfrm>
        </p:grpSpPr>
        <p:grpSp>
          <p:nvGrpSpPr>
            <p:cNvPr id="66"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Rectangle 118"/>
            <p:cNvSpPr>
              <a:spLocks noChangeArrowheads="1"/>
            </p:cNvSpPr>
            <p:nvPr/>
          </p:nvSpPr>
          <p:spPr bwMode="auto">
            <a:xfrm>
              <a:off x="3923603" y="2186135"/>
              <a:ext cx="1053" cy="105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0" name="矩形 69"/>
          <p:cNvSpPr/>
          <p:nvPr/>
        </p:nvSpPr>
        <p:spPr>
          <a:xfrm>
            <a:off x="8660704" y="2366217"/>
            <a:ext cx="1723549"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风险收益率</a:t>
            </a:r>
            <a:endParaRPr lang="en-US" altLang="zh-CN" sz="2400" b="1" dirty="0">
              <a:latin typeface="微软雅黑" panose="020B0503020204020204" pitchFamily="34" charset="-122"/>
              <a:ea typeface="微软雅黑" panose="020B0503020204020204" pitchFamily="34" charset="-122"/>
            </a:endParaRPr>
          </a:p>
          <a:p>
            <a:pPr algn="ctr"/>
            <a:r>
              <a:rPr lang="en-US" altLang="zh-CN" sz="2400" b="1" i="1" dirty="0">
                <a:latin typeface="微软雅黑" panose="020B0503020204020204" pitchFamily="34" charset="-122"/>
                <a:ea typeface="微软雅黑" panose="020B0503020204020204" pitchFamily="34" charset="-122"/>
              </a:rPr>
              <a:t>Rr</a:t>
            </a:r>
            <a:endParaRPr lang="zh-CN" altLang="en-US" sz="2400" b="1" baseline="-25000" dirty="0">
              <a:latin typeface="微软雅黑" panose="020B0503020204020204" pitchFamily="34" charset="-122"/>
              <a:ea typeface="微软雅黑" panose="020B0503020204020204" pitchFamily="34" charset="-122"/>
            </a:endParaRPr>
          </a:p>
        </p:txBody>
      </p:sp>
      <p:sp>
        <p:nvSpPr>
          <p:cNvPr id="48" name="矩形 8"/>
          <p:cNvSpPr>
            <a:spLocks noChangeArrowheads="1"/>
          </p:cNvSpPr>
          <p:nvPr/>
        </p:nvSpPr>
        <p:spPr bwMode="auto">
          <a:xfrm>
            <a:off x="3335396" y="473075"/>
            <a:ext cx="6985553" cy="707886"/>
          </a:xfrm>
          <a:prstGeom prst="rect">
            <a:avLst/>
          </a:prstGeom>
          <a:noFill/>
          <a:ln w="9525">
            <a:noFill/>
            <a:miter lim="800000"/>
          </a:ln>
        </p:spPr>
        <p:txBody>
          <a:bodyPr wrap="square">
            <a:spAutoFit/>
          </a:bodyPr>
          <a:lstStyle/>
          <a:p>
            <a:pPr algn="ctr"/>
            <a:r>
              <a:rPr lang="en-US" altLang="zh-CN" sz="4000" b="1" dirty="0">
                <a:latin typeface="Times New Roman" panose="02020603050405020304" pitchFamily="18" charset="0"/>
              </a:rPr>
              <a:t>3.</a:t>
            </a:r>
            <a:r>
              <a:rPr lang="zh-CN" altLang="en-US" sz="4000" b="1" dirty="0">
                <a:latin typeface="Times New Roman" panose="02020603050405020304" pitchFamily="18" charset="0"/>
              </a:rPr>
              <a:t>计算</a:t>
            </a:r>
            <a:r>
              <a:rPr lang="zh-CN" altLang="en-US" sz="4000" b="1" dirty="0">
                <a:latin typeface="Times New Roman" panose="02020603050405020304" pitchFamily="18" charset="0"/>
                <a:sym typeface="+mn-ea"/>
              </a:rPr>
              <a:t>资产组合的</a:t>
            </a:r>
            <a:r>
              <a:rPr lang="zh-CN" altLang="en-US" sz="4000" b="1" dirty="0">
                <a:latin typeface="Times New Roman" panose="02020603050405020304" pitchFamily="18" charset="0"/>
              </a:rPr>
              <a:t>必要收益率</a:t>
            </a:r>
            <a:endParaRPr lang="zh-CN" altLang="en-US" sz="4000" b="1" dirty="0">
              <a:latin typeface="Times New Roman" panose="02020603050405020304" pitchFamily="18" charset="0"/>
            </a:endParaRPr>
          </a:p>
        </p:txBody>
      </p:sp>
      <p:grpSp>
        <p:nvGrpSpPr>
          <p:cNvPr id="49" name="组合 25"/>
          <p:cNvGrpSpPr/>
          <p:nvPr/>
        </p:nvGrpSpPr>
        <p:grpSpPr bwMode="auto">
          <a:xfrm>
            <a:off x="4441371" y="1244684"/>
            <a:ext cx="3585143" cy="134938"/>
            <a:chOff x="5357217" y="1143000"/>
            <a:chExt cx="1490133" cy="101600"/>
          </a:xfrm>
        </p:grpSpPr>
        <p:cxnSp>
          <p:nvCxnSpPr>
            <p:cNvPr id="5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 name="Subtitle 2"/>
          <p:cNvSpPr txBox="1"/>
          <p:nvPr/>
        </p:nvSpPr>
        <p:spPr>
          <a:xfrm>
            <a:off x="1103314" y="4122964"/>
            <a:ext cx="7605257" cy="1109377"/>
          </a:xfrm>
          <a:prstGeom prst="rect">
            <a:avLst/>
          </a:prstGeom>
        </p:spPr>
        <p:txBody>
          <a:bodyPr wrap="square" lIns="108745" tIns="54373" rIns="108745" bIns="54373">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defRPr/>
            </a:pPr>
            <a:r>
              <a:rPr lang="zh-CN" altLang="en-US"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也称最低必要报酬率或最低要求的收益率。</a:t>
            </a:r>
            <a:endParaRPr lang="en-US" altLang="zh-CN"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a:p>
            <a:pPr algn="l">
              <a:defRPr/>
            </a:pPr>
            <a:r>
              <a:rPr lang="zh-CN" altLang="en-US"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表示投资者对风险投资项目要求的最低收益率。</a:t>
            </a:r>
            <a:endParaRPr lang="zh-CN" altLang="en-US" sz="26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28" name="Half Frame 12"/>
          <p:cNvSpPr>
            <a:spLocks noChangeArrowheads="1"/>
          </p:cNvSpPr>
          <p:nvPr/>
        </p:nvSpPr>
        <p:spPr bwMode="auto">
          <a:xfrm rot="13572341">
            <a:off x="2230059" y="3249438"/>
            <a:ext cx="541772" cy="626861"/>
          </a:xfrm>
          <a:custGeom>
            <a:avLst/>
            <a:gdLst>
              <a:gd name="T0" fmla="*/ 565509 w 666750"/>
              <a:gd name="T1" fmla="*/ 111124 h 731837"/>
              <a:gd name="T2" fmla="*/ 111124 w 666750"/>
              <a:gd name="T3" fmla="*/ 609865 h 731837"/>
              <a:gd name="T4" fmla="*/ 0 w 666750"/>
              <a:gd name="T5" fmla="*/ 365919 h 731837"/>
              <a:gd name="T6" fmla="*/ 333375 w 666750"/>
              <a:gd name="T7" fmla="*/ 0 h 731837"/>
              <a:gd name="T8" fmla="*/ 0 60000 65536"/>
              <a:gd name="T9" fmla="*/ 5898240 60000 65536"/>
              <a:gd name="T10" fmla="*/ 11796480 60000 65536"/>
              <a:gd name="T11" fmla="*/ 17694720 60000 65536"/>
              <a:gd name="T12" fmla="*/ 0 w 666750"/>
              <a:gd name="T13" fmla="*/ 0 h 731837"/>
              <a:gd name="T14" fmla="*/ 666750 w 666750"/>
              <a:gd name="T15" fmla="*/ 731837 h 731837"/>
            </a:gdLst>
            <a:ahLst/>
            <a:cxnLst>
              <a:cxn ang="T8">
                <a:pos x="T0" y="T1"/>
              </a:cxn>
              <a:cxn ang="T9">
                <a:pos x="T2" y="T3"/>
              </a:cxn>
              <a:cxn ang="T10">
                <a:pos x="T4" y="T5"/>
              </a:cxn>
              <a:cxn ang="T11">
                <a:pos x="T6" y="T7"/>
              </a:cxn>
            </a:cxnLst>
            <a:rect l="T12" t="T13" r="T14" b="T15"/>
            <a:pathLst>
              <a:path w="666750" h="731837">
                <a:moveTo>
                  <a:pt x="0" y="0"/>
                </a:moveTo>
                <a:lnTo>
                  <a:pt x="666750" y="0"/>
                </a:lnTo>
                <a:lnTo>
                  <a:pt x="464268" y="222248"/>
                </a:lnTo>
                <a:lnTo>
                  <a:pt x="222248" y="222248"/>
                </a:lnTo>
                <a:lnTo>
                  <a:pt x="222248" y="487894"/>
                </a:lnTo>
                <a:lnTo>
                  <a:pt x="0" y="731837"/>
                </a:lnTo>
                <a:close/>
              </a:path>
            </a:pathLst>
          </a:custGeom>
          <a:solidFill>
            <a:srgbClr val="595959"/>
          </a:solidFill>
          <a:ln w="9525">
            <a:noFill/>
            <a:miter lim="800000"/>
          </a:ln>
        </p:spPr>
        <p:txBody>
          <a:bodyPr/>
          <a:lstStyle/>
          <a:p>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4"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7"/>
          <p:cNvSpPr>
            <a:spLocks noChangeArrowheads="1"/>
          </p:cNvSpPr>
          <p:nvPr/>
        </p:nvSpPr>
        <p:spPr bwMode="auto">
          <a:xfrm>
            <a:off x="888859" y="746519"/>
            <a:ext cx="4964566" cy="692459"/>
          </a:xfrm>
          <a:prstGeom prst="rect">
            <a:avLst/>
          </a:prstGeom>
          <a:noFill/>
          <a:ln w="9525">
            <a:noFill/>
            <a:miter lim="800000"/>
          </a:ln>
        </p:spPr>
        <p:txBody>
          <a:bodyPr wrap="square" lIns="91402" tIns="45701" rIns="91402" bIns="45701">
            <a:spAutoFit/>
          </a:bodyPr>
          <a:lstStyle/>
          <a:p>
            <a:pPr>
              <a:lnSpc>
                <a:spcPct val="130000"/>
              </a:lnSpc>
              <a:buFont typeface="Arial" panose="020B0604020202020204" pitchFamily="34" charset="0"/>
              <a:buNone/>
            </a:pPr>
            <a:r>
              <a:rPr lang="zh-CN" altLang="en-US" sz="3000" dirty="0">
                <a:latin typeface="微软雅黑" panose="020B0503020204020204" pitchFamily="34" charset="-122"/>
                <a:ea typeface="微软雅黑" panose="020B0503020204020204" pitchFamily="34" charset="-122"/>
                <a:sym typeface="微软雅黑" panose="020B0503020204020204" pitchFamily="34" charset="-122"/>
              </a:rPr>
              <a:t>投资决策之风险价值观</a:t>
            </a:r>
            <a:endParaRPr lang="zh-CN" altLang="en-US" sz="30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Picture 27"/>
          <p:cNvPicPr>
            <a:picLocks noChangeAspect="1" noChangeArrowheads="1"/>
          </p:cNvPicPr>
          <p:nvPr/>
        </p:nvPicPr>
        <p:blipFill>
          <a:blip r:embed="rId1" cstate="print"/>
          <a:srcRect/>
          <a:stretch>
            <a:fillRect/>
          </a:stretch>
        </p:blipFill>
        <p:spPr bwMode="auto">
          <a:xfrm>
            <a:off x="392113" y="2168525"/>
            <a:ext cx="4425950" cy="3789363"/>
          </a:xfrm>
          <a:prstGeom prst="rect">
            <a:avLst/>
          </a:prstGeom>
          <a:noFill/>
          <a:ln w="9525">
            <a:noFill/>
            <a:miter lim="800000"/>
            <a:headEnd/>
            <a:tailEnd/>
          </a:ln>
        </p:spPr>
      </p:pic>
      <p:sp>
        <p:nvSpPr>
          <p:cNvPr id="25" name="TextBox 24"/>
          <p:cNvSpPr txBox="1"/>
          <p:nvPr/>
        </p:nvSpPr>
        <p:spPr>
          <a:xfrm>
            <a:off x="5977165" y="2196647"/>
            <a:ext cx="5242378" cy="738661"/>
          </a:xfrm>
          <a:prstGeom prst="rect">
            <a:avLst/>
          </a:prstGeom>
          <a:noFill/>
        </p:spPr>
        <p:txBody>
          <a:bodyPr wrap="square" lIns="0" tIns="60957" rIns="0" bIns="0">
            <a:spAutoFit/>
          </a:bodyPr>
          <a:lstStyle/>
          <a:p>
            <a:pPr>
              <a:tabLst>
                <a:tab pos="1367155" algn="l"/>
              </a:tabLst>
              <a:defRPr/>
            </a:pPr>
            <a:r>
              <a:rPr lang="zh-CN" altLang="en-US" sz="2200" dirty="0">
                <a:latin typeface="微软雅黑" panose="020B0503020204020204" pitchFamily="34" charset="-122"/>
                <a:ea typeface="微软雅黑" panose="020B0503020204020204" pitchFamily="34" charset="-122"/>
                <a:cs typeface="Calibri" panose="020F0502020204030204" charset="0"/>
              </a:rPr>
              <a:t>评估投资项目，要看收益大小，更要看风险大小。</a:t>
            </a:r>
            <a:endParaRPr lang="en-US" altLang="en-US" sz="2200" dirty="0">
              <a:latin typeface="微软雅黑" panose="020B0503020204020204" pitchFamily="34" charset="-122"/>
              <a:ea typeface="微软雅黑" panose="020B0503020204020204" pitchFamily="34" charset="-122"/>
              <a:cs typeface="Calibri" panose="020F0502020204030204" charset="0"/>
            </a:endParaRPr>
          </a:p>
        </p:txBody>
      </p:sp>
      <p:sp>
        <p:nvSpPr>
          <p:cNvPr id="26" name="TextBox 25"/>
          <p:cNvSpPr txBox="1">
            <a:spLocks noChangeArrowheads="1"/>
          </p:cNvSpPr>
          <p:nvPr/>
        </p:nvSpPr>
        <p:spPr bwMode="auto">
          <a:xfrm>
            <a:off x="5993946" y="4807857"/>
            <a:ext cx="4833938" cy="501673"/>
          </a:xfrm>
          <a:prstGeom prst="rect">
            <a:avLst/>
          </a:prstGeom>
          <a:noFill/>
          <a:ln w="9525">
            <a:noFill/>
            <a:miter lim="800000"/>
          </a:ln>
        </p:spPr>
        <p:txBody>
          <a:bodyPr lIns="0" tIns="60957" rIns="0" bIns="0">
            <a:spAutoFit/>
          </a:bodyPr>
          <a:lstStyle/>
          <a:p>
            <a:pPr>
              <a:lnSpc>
                <a:spcPct val="130000"/>
              </a:lnSpc>
            </a:pPr>
            <a:r>
              <a:rPr lang="zh-CN" altLang="en-US" sz="2200" dirty="0">
                <a:latin typeface="微软雅黑" panose="020B0503020204020204" pitchFamily="34" charset="-122"/>
                <a:ea typeface="微软雅黑" panose="020B0503020204020204" pitchFamily="34" charset="-122"/>
                <a:cs typeface="Calibri" panose="020F0502020204030204" charset="0"/>
              </a:rPr>
              <a:t>投资决策时会选择风险低收益高的项目。</a:t>
            </a:r>
            <a:endParaRPr lang="zh-CN" altLang="en-US" sz="2200" dirty="0">
              <a:latin typeface="微软雅黑" panose="020B0503020204020204" pitchFamily="34" charset="-122"/>
              <a:ea typeface="微软雅黑" panose="020B0503020204020204" pitchFamily="34" charset="-122"/>
              <a:cs typeface="Calibri" panose="020F0502020204030204" charset="0"/>
            </a:endParaRPr>
          </a:p>
        </p:txBody>
      </p:sp>
      <p:sp>
        <p:nvSpPr>
          <p:cNvPr id="33" name="TextBox 32"/>
          <p:cNvSpPr txBox="1"/>
          <p:nvPr/>
        </p:nvSpPr>
        <p:spPr>
          <a:xfrm>
            <a:off x="5962650" y="3494088"/>
            <a:ext cx="5140779" cy="738661"/>
          </a:xfrm>
          <a:prstGeom prst="rect">
            <a:avLst/>
          </a:prstGeom>
          <a:noFill/>
        </p:spPr>
        <p:txBody>
          <a:bodyPr wrap="square" lIns="0" tIns="60957" rIns="0" bIns="0">
            <a:spAutoFit/>
          </a:bodyPr>
          <a:lstStyle/>
          <a:p>
            <a:pPr>
              <a:tabLst>
                <a:tab pos="1367155" algn="l"/>
              </a:tabLst>
              <a:defRPr/>
            </a:pPr>
            <a:r>
              <a:rPr lang="zh-CN" altLang="en-US" sz="2200" dirty="0">
                <a:latin typeface="微软雅黑" panose="020B0503020204020204" pitchFamily="34" charset="-122"/>
                <a:ea typeface="微软雅黑" panose="020B0503020204020204" pitchFamily="34" charset="-122"/>
                <a:cs typeface="Calibri" panose="020F0502020204030204" charset="0"/>
              </a:rPr>
              <a:t>风险是客观的，人们看待风险的态度是主观的，是否愿意冒险因人而异。</a:t>
            </a:r>
            <a:endParaRPr lang="en-US" altLang="en-US" sz="2200" dirty="0">
              <a:latin typeface="微软雅黑" panose="020B0503020204020204" pitchFamily="34" charset="-122"/>
              <a:ea typeface="微软雅黑" panose="020B0503020204020204" pitchFamily="34" charset="-122"/>
              <a:cs typeface="Calibri" panose="020F0502020204030204" charset="0"/>
            </a:endParaRPr>
          </a:p>
        </p:txBody>
      </p:sp>
      <p:grpSp>
        <p:nvGrpSpPr>
          <p:cNvPr id="49" name="组合 48"/>
          <p:cNvGrpSpPr/>
          <p:nvPr/>
        </p:nvGrpSpPr>
        <p:grpSpPr>
          <a:xfrm>
            <a:off x="5010365" y="2041036"/>
            <a:ext cx="759699" cy="75997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52" name="TextBox 14"/>
          <p:cNvSpPr>
            <a:spLocks noChangeArrowheads="1"/>
          </p:cNvSpPr>
          <p:nvPr/>
        </p:nvSpPr>
        <p:spPr bwMode="auto">
          <a:xfrm>
            <a:off x="5081588" y="2154238"/>
            <a:ext cx="623887" cy="519112"/>
          </a:xfrm>
          <a:prstGeom prst="rect">
            <a:avLst/>
          </a:prstGeom>
          <a:noFill/>
          <a:ln>
            <a:noFill/>
          </a:ln>
        </p:spPr>
        <p:txBody>
          <a:bodyPr wrap="none" lIns="91438" tIns="45719" rIns="91438" bIns="45719">
            <a:spAutoFit/>
          </a:bodyPr>
          <a:lstStyle/>
          <a:p>
            <a:pPr>
              <a:defRPr/>
            </a:pPr>
            <a:r>
              <a:rPr lang="en-US" altLang="zh-CN" sz="2775" b="1" dirty="0">
                <a:solidFill>
                  <a:schemeClr val="accent2"/>
                </a:solidFill>
                <a:latin typeface="微软雅黑" panose="020B0503020204020204" pitchFamily="34" charset="-122"/>
                <a:ea typeface="微软雅黑" panose="020B0503020204020204" pitchFamily="34" charset="-122"/>
                <a:sym typeface="方正兰亭粗黑_GBK" charset="-122"/>
              </a:rPr>
              <a:t>01</a:t>
            </a:r>
            <a:endParaRPr lang="en-US" altLang="zh-CN" sz="2775" b="1" dirty="0">
              <a:solidFill>
                <a:schemeClr val="accent2"/>
              </a:solidFill>
              <a:latin typeface="微软雅黑" panose="020B0503020204020204" pitchFamily="34" charset="-122"/>
              <a:ea typeface="微软雅黑" panose="020B0503020204020204" pitchFamily="34" charset="-122"/>
              <a:sym typeface="方正兰亭粗黑_GBK" charset="-122"/>
            </a:endParaRPr>
          </a:p>
        </p:txBody>
      </p:sp>
      <p:grpSp>
        <p:nvGrpSpPr>
          <p:cNvPr id="54" name="组合 53"/>
          <p:cNvGrpSpPr/>
          <p:nvPr/>
        </p:nvGrpSpPr>
        <p:grpSpPr>
          <a:xfrm>
            <a:off x="4995851" y="3497249"/>
            <a:ext cx="759699" cy="759974"/>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57" name="TextBox 14"/>
          <p:cNvSpPr>
            <a:spLocks noChangeArrowheads="1"/>
          </p:cNvSpPr>
          <p:nvPr/>
        </p:nvSpPr>
        <p:spPr bwMode="auto">
          <a:xfrm>
            <a:off x="5111750" y="3595688"/>
            <a:ext cx="623888" cy="520700"/>
          </a:xfrm>
          <a:prstGeom prst="rect">
            <a:avLst/>
          </a:prstGeom>
          <a:noFill/>
          <a:ln>
            <a:noFill/>
          </a:ln>
        </p:spPr>
        <p:txBody>
          <a:bodyPr wrap="none" lIns="91438" tIns="45719" rIns="91438" bIns="45719">
            <a:spAutoFit/>
          </a:bodyPr>
          <a:lstStyle/>
          <a:p>
            <a:pPr>
              <a:defRPr/>
            </a:pPr>
            <a:r>
              <a:rPr lang="en-US" altLang="zh-CN" sz="2775" b="1" dirty="0">
                <a:solidFill>
                  <a:srgbClr val="00B0F0"/>
                </a:solidFill>
                <a:latin typeface="微软雅黑" panose="020B0503020204020204" pitchFamily="34" charset="-122"/>
                <a:ea typeface="微软雅黑" panose="020B0503020204020204" pitchFamily="34" charset="-122"/>
                <a:sym typeface="方正兰亭粗黑_GBK" charset="-122"/>
              </a:rPr>
              <a:t>02</a:t>
            </a:r>
            <a:endParaRPr lang="en-US" altLang="zh-CN" sz="2775" b="1" dirty="0">
              <a:solidFill>
                <a:srgbClr val="00B0F0"/>
              </a:solidFill>
              <a:latin typeface="微软雅黑" panose="020B0503020204020204" pitchFamily="34" charset="-122"/>
              <a:ea typeface="微软雅黑" panose="020B0503020204020204" pitchFamily="34" charset="-122"/>
              <a:sym typeface="方正兰亭粗黑_GBK" charset="-122"/>
            </a:endParaRPr>
          </a:p>
        </p:txBody>
      </p:sp>
      <p:grpSp>
        <p:nvGrpSpPr>
          <p:cNvPr id="58" name="组合 57"/>
          <p:cNvGrpSpPr/>
          <p:nvPr/>
        </p:nvGrpSpPr>
        <p:grpSpPr>
          <a:xfrm>
            <a:off x="5010366" y="4752125"/>
            <a:ext cx="759699" cy="759974"/>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1" name="TextBox 14"/>
          <p:cNvSpPr>
            <a:spLocks noChangeArrowheads="1"/>
          </p:cNvSpPr>
          <p:nvPr/>
        </p:nvSpPr>
        <p:spPr bwMode="auto">
          <a:xfrm>
            <a:off x="5081588" y="4865688"/>
            <a:ext cx="623887" cy="519112"/>
          </a:xfrm>
          <a:prstGeom prst="rect">
            <a:avLst/>
          </a:prstGeom>
          <a:noFill/>
          <a:ln>
            <a:noFill/>
          </a:ln>
        </p:spPr>
        <p:txBody>
          <a:bodyPr wrap="none" lIns="91438" tIns="45719" rIns="91438" bIns="45719">
            <a:spAutoFit/>
          </a:bodyPr>
          <a:lstStyle/>
          <a:p>
            <a:pPr>
              <a:defRPr/>
            </a:pPr>
            <a:r>
              <a:rPr lang="en-US" altLang="zh-CN" sz="2775" b="1" dirty="0">
                <a:solidFill>
                  <a:schemeClr val="accent5"/>
                </a:solidFill>
                <a:latin typeface="微软雅黑" panose="020B0503020204020204" pitchFamily="34" charset="-122"/>
                <a:ea typeface="微软雅黑" panose="020B0503020204020204" pitchFamily="34" charset="-122"/>
                <a:sym typeface="方正兰亭粗黑_GBK" charset="-122"/>
              </a:rPr>
              <a:t>03</a:t>
            </a:r>
            <a:endParaRPr lang="en-US" altLang="zh-CN" sz="2775" b="1" dirty="0">
              <a:solidFill>
                <a:schemeClr val="accent5"/>
              </a:solidFill>
              <a:latin typeface="微软雅黑" panose="020B0503020204020204" pitchFamily="34" charset="-122"/>
              <a:ea typeface="微软雅黑" panose="020B0503020204020204" pitchFamily="34" charset="-122"/>
              <a:sym typeface="方正兰亭粗黑_GBK" charset="-122"/>
            </a:endParaRPr>
          </a:p>
        </p:txBody>
      </p:sp>
      <p:sp>
        <p:nvSpPr>
          <p:cNvPr id="62" name="Rectangle 12"/>
          <p:cNvSpPr/>
          <p:nvPr/>
        </p:nvSpPr>
        <p:spPr>
          <a:xfrm>
            <a:off x="4922838" y="3384550"/>
            <a:ext cx="6078537" cy="841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1350">
              <a:latin typeface="微软雅黑" panose="020B0503020204020204" pitchFamily="34" charset="-122"/>
              <a:ea typeface="微软雅黑" panose="020B0503020204020204" pitchFamily="34" charset="-122"/>
            </a:endParaRPr>
          </a:p>
        </p:txBody>
      </p:sp>
      <p:sp>
        <p:nvSpPr>
          <p:cNvPr id="63" name="Rectangle 12"/>
          <p:cNvSpPr/>
          <p:nvPr/>
        </p:nvSpPr>
        <p:spPr>
          <a:xfrm>
            <a:off x="5132388" y="4524375"/>
            <a:ext cx="6080125" cy="841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1350">
              <a:latin typeface="微软雅黑" panose="020B0503020204020204" pitchFamily="34" charset="-122"/>
              <a:ea typeface="微软雅黑" panose="020B0503020204020204" pitchFamily="34" charset="-122"/>
            </a:endParaRPr>
          </a:p>
        </p:txBody>
      </p:sp>
    </p:spTree>
  </p:cSld>
  <p:clrMapOvr>
    <a:masterClrMapping/>
  </p:clrMapOvr>
  <p:transition spd="slow" advTm="10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1+#ppt_w/2"/>
                                          </p:val>
                                        </p:tav>
                                        <p:tav tm="100000">
                                          <p:val>
                                            <p:strVal val="#ppt_x"/>
                                          </p:val>
                                        </p:tav>
                                      </p:tavLst>
                                    </p:anim>
                                    <p:anim calcmode="lin" valueType="num">
                                      <p:cBhvr additive="base">
                                        <p:cTn id="29" dur="500" fill="hold"/>
                                        <p:tgtEl>
                                          <p:spTgt spid="4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par>
                          <p:cTn id="43" fill="hold">
                            <p:stCondLst>
                              <p:cond delay="4000"/>
                            </p:stCondLst>
                            <p:childTnLst>
                              <p:par>
                                <p:cTn id="44" presetID="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1+#ppt_w/2"/>
                                          </p:val>
                                        </p:tav>
                                        <p:tav tm="100000">
                                          <p:val>
                                            <p:strVal val="#ppt_x"/>
                                          </p:val>
                                        </p:tav>
                                      </p:tavLst>
                                    </p:anim>
                                    <p:anim calcmode="lin" valueType="num">
                                      <p:cBhvr additive="base">
                                        <p:cTn id="47" dur="500" fill="hold"/>
                                        <p:tgtEl>
                                          <p:spTgt spid="5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500"/>
                                        <p:tgtEl>
                                          <p:spTgt spid="62"/>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33" grpId="0"/>
      <p:bldP spid="52" grpId="0" bldLvl="0" autoUpdateAnimBg="0"/>
      <p:bldP spid="57" grpId="0" bldLvl="0" autoUpdateAnimBg="0"/>
      <p:bldP spid="61" grpId="0" bldLvl="0" autoUpdateAnimBg="0"/>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标题 4"/>
          <p:cNvSpPr txBox="1"/>
          <p:nvPr/>
        </p:nvSpPr>
        <p:spPr bwMode="auto">
          <a:xfrm>
            <a:off x="3102919" y="366713"/>
            <a:ext cx="5588408" cy="923330"/>
          </a:xfrm>
          <a:prstGeom prst="rect">
            <a:avLst/>
          </a:prstGeom>
          <a:noFill/>
          <a:ln w="9525">
            <a:noFill/>
            <a:miter lim="800000"/>
          </a:ln>
        </p:spPr>
        <p:txBody>
          <a:bodyPr wrap="square">
            <a:spAutoFit/>
          </a:bodyPr>
          <a:lstStyle/>
          <a:p>
            <a:pPr marL="742950" indent="-742950">
              <a:lnSpc>
                <a:spcPct val="150000"/>
              </a:lnSpc>
            </a:pPr>
            <a:r>
              <a:rPr lang="zh-CN" altLang="en-US" sz="3600" b="1" dirty="0">
                <a:latin typeface="华文隶书" panose="02010800040101010101" pitchFamily="2" charset="-122"/>
                <a:ea typeface="华文隶书" panose="02010800040101010101" pitchFamily="2" charset="-122"/>
              </a:rPr>
              <a:t>一、风险的含义及分类</a:t>
            </a:r>
            <a:endParaRPr lang="en-US" altLang="zh-CN" sz="3600" b="1" dirty="0">
              <a:latin typeface="华文隶书" panose="02010800040101010101" pitchFamily="2" charset="-122"/>
              <a:ea typeface="华文隶书" panose="02010800040101010101" pitchFamily="2" charset="-122"/>
            </a:endParaRPr>
          </a:p>
        </p:txBody>
      </p:sp>
      <p:grpSp>
        <p:nvGrpSpPr>
          <p:cNvPr id="5" name="组合 36"/>
          <p:cNvGrpSpPr/>
          <p:nvPr/>
        </p:nvGrpSpPr>
        <p:grpSpPr bwMode="auto">
          <a:xfrm>
            <a:off x="3972535" y="1135290"/>
            <a:ext cx="3182371"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txBox="1">
            <a:spLocks noGrp="1"/>
          </p:cNvSpPr>
          <p:nvPr/>
        </p:nvSpPr>
        <p:spPr>
          <a:xfrm>
            <a:off x="11323638" y="6240463"/>
            <a:ext cx="495300" cy="354012"/>
          </a:xfrm>
          <a:prstGeom prst="rect">
            <a:avLst/>
          </a:prstGeom>
          <a:noFill/>
        </p:spPr>
        <p:txBody>
          <a:bodyPr anchor="ctr"/>
          <a:lstStyle/>
          <a:p>
            <a:pPr algn="ctr" fontAlgn="auto">
              <a:spcBef>
                <a:spcPts val="0"/>
              </a:spcBef>
              <a:spcAft>
                <a:spcPts val="0"/>
              </a:spcAft>
              <a:defRPr/>
            </a:pPr>
            <a:fld id="{2CA3283B-B767-403A-8C85-9F7D06794915}"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31" name="矩形 30"/>
          <p:cNvSpPr/>
          <p:nvPr/>
        </p:nvSpPr>
        <p:spPr>
          <a:xfrm>
            <a:off x="5896119" y="2156489"/>
            <a:ext cx="5167723" cy="738664"/>
          </a:xfrm>
          <a:prstGeom prst="rect">
            <a:avLst/>
          </a:prstGeom>
        </p:spPr>
        <p:txBody>
          <a:bodyPr wrap="square">
            <a:spAutoFit/>
          </a:bodyPr>
          <a:lstStyle/>
          <a:p>
            <a:pPr algn="just">
              <a:lnSpc>
                <a:spcPct val="150000"/>
              </a:lnSpc>
            </a:pPr>
            <a:r>
              <a:rPr lang="zh-CN" altLang="en-US" sz="2800" b="1" dirty="0">
                <a:latin typeface="Times New Roman" panose="02020603050405020304" pitchFamily="18" charset="0"/>
                <a:ea typeface="MS PGothic" panose="020B0600070205080204" pitchFamily="34" charset="-128"/>
              </a:rPr>
              <a:t>风险意味着危险，损失、不利 ？</a:t>
            </a:r>
            <a:endParaRPr lang="zh-CN" altLang="en-US" sz="2800" b="1" dirty="0">
              <a:latin typeface="Times New Roman" panose="02020603050405020304" pitchFamily="18" charset="0"/>
              <a:ea typeface="MS PGothic" panose="020B0600070205080204" pitchFamily="34" charset="-128"/>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EC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s/eP1opW+8frSV0HhhRRRQAUUUUAFFFFABRRRQAUUUUAFFFFABRRRQAUUUUAFFFFABRRRQAUUUUAFFFFABRRQRigAoopQM/xUAJRQQRQBnnOKACjNH0YUYx/FQAUUoUnvSYxQAUUZooAKKKKACiiigAooooAKKKKACiiigAooooAKKKKACiiigAooooAKKKKACiiigAooooAKKKKACiiigAooooAKKKKACiiigAooooAKKKKAFbG4/WkoHJNFABRRRQAUUUUAFFFFABRRRQAUUUUAFFFFABRRRQAUUUUAFFFFABRRRQAdqSlpKAFoozRQAUvWkooAMYoBxRRQA7G4cYP4U37p9KO1FADgdx6j8qMY9PypoooAfj6flSEc02loASkpaMUAFFFFABRRRQAUUUUAFFFFABRRRQAUUUUAFFFFABRRRQAUUUUAFFFFABRRRQAUUUUAFFFFABRRRQAUUUUAFFFFABRRRQAUUUUAFFFFAAfvEiiiigAooooAKKKKACiiigAooooAKKKKACiiigAooooAKKKKACiiigAooooAKKKKACiiigAooooAKKKKACiiigAooooAKKKKACiiigAooooAKKKKACiiigAooooAKKKKACiiigAooooAKKKKACiiigAooooAKKKKACiiigAooooAKKKKACiiigAooooAKKKKACiiigAooooAKKKKACiiigAooooAKKKKACiiigAooqOe4htoTNPIscY6s5wKAsyTNFYsHi3Q7i48mPUI9+ccng1sggqGBBB6EUXG4tb6C0UUUCCjNFSW8D3EmxB9TQ3YaTbsiOitO402GG0LhvnWsykncqdNwdmFFFFMgKKK5Dxd43Tw7cR2dtbfaLxxuIJwFFC1Cx1+aK8ui+JesTPsi0oSP8A3UOTTpviVrUDBJ9J8pj2f5afKw87np+feiuE8OeP5NV1RLK9sxEZeFdTnmtbxh4sTwtDEgt/tFzMdqoTjFDTQLXY6WjPuK8tHxQ1UnA05CT23ZqdviF4gRd76HIqdclSBRyvqGj2Z6Xn3FGa8sHxS1IHnTo/++q9A0HV013Ror+NCm47WU9moaa3FddDTooFFIYUUdqjnZktpXT76ozD8BQBJmjIryD/AIWP4gDuuIflYr0ruPBGv3niHT7uW+2ebBIFG30puLQla9jp6KQUtIYUUUUAFFGRUN1OtvaTzMfljQt+lAE3eivHP+FkeIZGd43iVCTsGzoK7bwJrGreIIb651GRPJhO1dq4yafK7XFdPRHW0UgNLkUgCijIoyKBhRRWL4j8S2fhqxW5uQXaRtsca9WNAWubX5UV5z/wtaIqD/ZL/wDfdOHxRU9NFmP40+VgeiUV53/wtAf9ASb86X/haH/UDn/OiwHodFeef8LQH/QEn/OkPxRUDJ0SYD1zRZhY9Eo4rzkfFaEc/wBkuf8AgddloWtW+v6cLu2BAztdD/CaGmg3NTNFcj408W3XhmSzit7dZjOu4kmucX4nas7hE0xWY9FVsmhJsXbU9RzRXl83xK1qBgk2keW3o/y1reGvH8ur6pHYXtoImm4R1OeaOVhtod1RmgjDEelYPi3xCvhvRTdqoe4ZgsSE9TSGlc3sj2oryUfE7XyP+PSGuy8GeJ5fEdvOLpEjuoj91e603FoV0dRRSdKWkMKKKKACiiigAooooAKKKKACiiigAooooAKKKM0AFFFAOaBXCvG/ixrdzJrCaVHIyW8ahmUH71exM6J99lUe5rwf4myJL4wlaNgw8teRWc5ra524Sm+bmknY45QFOV+VvUV7h8L9bn1XQZILli72zbVY+leH1678Hf8Ajy1D/frOnudOLS9nc9OFFHapba3a5l2L07mui9jykm3ZBb2z3Muxenc+lbkccNlb9cDue5oAhsoPQevrWNd3b3Mmei9hUP3jttGgtdWLeXj3MmOiDoKrUgGKWrOSUnJ3YUUUUEiGvHfiJj/hM3PfyVr2M9q8c+In/I5P/wBcVqofETL4WXPhiAfFuSqtiLjPap/ipKTrFhwB+6PT61B8MP8Akaj/ANcql+Kf/IZsP+uRrWX8QS/hmB4V/wCRpsP+uorovi1/yMlnj3rnfCn/ACNOn/8AXUV0XxZI/wCElsx7GifxoVP4Dl/Dqh/EenKyhl80ZB717d4ilP8AYupjamFtzgbeleJ+GgT4m00Dr5wr2nxH/wAgbVP+vdqmtox0vgPn6L5o93evZfh1/wAiTH/13avGoP8AUivZvh3/AMiTH/13aqqfCTT+NjNc8dWGg6mbCe3mklC7sr0rO/4WnpX/AD5XFdk+n6dLMZrjT7eeU/xyDmk/svSP+gPaf981jddTU47/AIWnpX/PjcUh+KOlMGH2K4+Ybfwrsv7M0j/oD2n/AHzTZNM0kQTEaPaAiNmB2+1O6A8v/tfwM7O76Vfl3O5sPWnpXjfwvoSSrp+m3qGU5be2a4CQ77mckAfvGwAK9K+GdhY3WlahLdWMNw6SgAyDpWjjaN2Spvm5bDh8UtKH/LjcUv8AwtPSv+fG4rsf7M0j/oD2n/fNH9maR/0B7T/vmsroo40/FPSuv2G4xXWtqOdAOqxwvtMLSrGepqb+y9I76PaflVk7TGsaoqRqMKg6ChtdAPM1+KGpsuRoUhH+4ao6x8QtS1DSp7L+y3t/OG0yMCMV60CqrgRR4H+wK8v+KOrebqdppUWxRGvmSbBTTV7Db0djhIx5cYTPQYrsPD/jS68P6KbC20iScSNueTaea5nTrJ9Q1O3s4wS0zha+gxDFZxQ2sUEQSKNV+6OvetarVrGNJPWR5kfibqmf+QFL/wB8mj/hZuqf9AKX/vk16bv/AOmUf/fAo3/9Mo/++BWN0bHmX/CzdU/6AUv/AHyaT/hZ2qf9AGT/AL5Nenbv+mUf/fIpNwH/ACyjH/ARRdBc5vwl4hu/EkF3LcWT2ogx94Y3VyvxVJN/pYPTrivTmkPlsihVU9QoxmvMfirzqGl046vQTehyGjQpda3YwTDKSTBWHtXvjwWcTCKOxtFVVCgFRmvB/D//ACMenf8AXcV1/wATbXUbLVotRt72eO2lUK6oeFatKqu7IzpWUXc9H2Wv/PlZ/goo8u3/AOfG1/7914r4Z8QXmma9bzXN5NNCTtdHbjmvZrq7gtbSW7d18hE37uxGM1nKLiWpJ7Emy1HWzsx9VAqK6hs5bSZHsrQrsP3VFeFXuv6nqmo3F59vnijkcmONW4C16H8O9Oum0i+1q+uriVWQpAsh4Pqabi0rjVm7HmDHNxOBwFmZQB6V6l8LVxod/wD9dK8sP/Hxc/8AXdv516p8Lf8AkBah/wBdK0l8BnH42Y3xW/4/NK/3DWH4LGfF9jkA/N3rc+K3/H5pX+4aw/Bf/I3WX+9RD4An8aOi+LkqnULCPaofexJA5xWD4Dthc+MtPVuisWq78UpRL4yWPd/q0zj0qf4WwCTxRNKQP3MO7NKL9wc1eokj1STDTNnj5v5V4n431z+3PEZjjYG0s8ouP4m713/jzxH/AGJojxQvi8u8pGO4B714/bwsSkagvK7Y/wB5jU0463Y5vlj5ky28z27zrGTCnDOBwtaXhvWH0PXIbvJ2EhZB6rXqlj4Tt7TwT/Y0yDz7pPMmb0bsK8avbObT7yazuFxJExU/TtWikpNozcHCzR9BI6SxpLGwZJBuUinVw3w71/7XZnSLh/30PMRPdfSu5rBqzsap31CiiikMKKKKACiiigBNw/vCnKCwJUEgdcdq5ku/94/nViz1GaynEkbFgfvKe9fJw4mvK0oaH1M+GrR9yepu9qPeo9Q1CxtrCLUC3lpN/wAs/Q1z1x4wtk/1MLOfeveeY4dRUnLc8qlkuNrSap0369Dpc0ds9K4ifxZey5ESpGPesufVr+4OXuHx6KcVx1M6pL4Vf8D2KHCOLlrUko/iz0OW9tYR+8uI19s1nT+JdOg6OXPtXBszucuWb60gAA4FcNTOqz+BJHs0OEMLDWpJyOqn8YjOILf8SazZ/E2oTAhZAg9qyMetJgdhXDUx+IqbyZ7OHyXAUH7lNfPUnlvLmfmSd2/GvPvFRP8AbTf7gruuwrhfFX/IZb/cFdGVycsRdvocuewjDB2iramLXrvwd/48tQ/368ir134Pf8eOof79fTU9z4HFfwj0z0qe2uXtZN6c+1QjoKD0roPKTad0TXN1JcPlz+FQVJFbyTnCIfqa0oNJHBmb8BUtpGkYVKruZaq8hwi5+lLJFJE2HUg/St8m2s1xlV/nWVqF4t0yhB8q96FJsupRjCO92U6KKKo5wPavHPiJ/wAjk/8A1xWvYz2rxz4if8jk/wD1xWqp/EKfwso+GW1gaq39hf8AH4y/pTvFMOvreW7eIHzNsPljHatj4X5HiwkHH7qpviozNrFhuYn90ev1rWXxkR+AwPCYz4q08f8ATUYq/wDEq+S78dTxI4K26gf8Cqh4UOPFWnn0lFdl4q1bw/o/ia6tp/Dz3lw/7x5Q3XNKfxJjpK9M5n4f2X27xnZ4G5IT5jY7V6vruZtH1JVGWaFgo9a4Gx+IGlaW8j2HhmWGWQbWbOeKsH4op0OiTH8amd5O9ilFRSVzzWL5E2OcMDgg9q9K8C+K9Os9Jg0WbzPtUkzFNo4NZcnjLw7LKzzeGCXY5J3Yrd8J614e1jXo4bbw+1vcqCyPncBTlLmjawRgua9zsdSu102xuLuVciBNxX1ryCT4geJLmV5YrhII2PyRgdBXqHi0k+GNTLdTHXhUfEK/SlTim9SZycUdvpur+PtXgM9kzyxDq+zirbP8SCjhlbaVO75O2Oa7LwU7x+B9PWNigJbOK2ZZpfIm/ev/AKp+/tUydnY0XQ+dSjRu4c5fcd/1rpvDE3ipbK4j8PoTGXzKQM81zLEme4JJJ8xv516p8K2dNF1PaxX98vStpNclzCHxsyi/xIAzsc+2ysSbxn4rtpnhmvNkiHaylOle0rNLuH72Tr614T4rJPi/UM/3qzhZuzNJuyuj0HwJ4nvdeaezvsNPEm8SDuK7GvNfhV/yG73/AK9zXpVTNWYRd4psZPMlvBJO5ASNS5/CvAdRv21bWbzUGziWQhM/3e1emfErW/sGiJp0TYuLxtvHZe9eVIgRAo6CrpLW4qkrK3csWl5cWF0lzaSmKdPuuOcV2lvpHxEvLdbpb9gkvzLv4JrhR95f94fzr6EW8h+zWym8iGIEGPMHHFVVdhUXozzr+wPiL/0Ef1o/sD4i/wDQS/WvRftkH/P5F/39FH2yDH/H5F/39FY3NbnkGs3HjLQpki1DVJULjIIGQal8PeMNZg1e3iu7trqGZwjKwrY+KVwksOn7Jo5D5nO1s4ridK/5DVj/ANd1/nW0UnG9jOUmpJHvrjafY8ivMvir/wAhDS69Qn+8P90V5f8AFX/kIaXWUfiKfU5Tw/8A8jHp/wD13Fe0+JNKTWdNubJwCWXKZ/vV4t4f/wCRj07/AK7ive5+JjWlbcin8J86zQS21xJbzArLE21gfbvW5qfiq5vfCVtonO9WxJJnrGOlbvxH0IW9wmsQKBHJ8so964MkjiqSU1qQ24SLujaXLquqW2nQKd0rhf8AdHrXvL20Nhpg0+3AEVvDt4/vd65H4aaGLDTZNcnX99P8kA9F9a66bP2ebPJ2HNZVHzOyNYR5Vd7s+e2/4+bn/ru3869T+Fv/ACAr/wD66V5Wf+Pm5/6+G/nXqnws/wCQFf8A/XStJfATH+IzG+K3/H3pX+4aw/BX/I4WPb5q3Pit/wAfelf7hrn/AAlGZvE1tGrFWfKg+lKHwBL44j/HVyl3471F0YMFwmQa6v4UQELql1j/AJZ7Qfeua8YeE/8AhGJkke9+0vdSsTxyKf4C1G5tPE1taxyEQXLbHT1p2ThoDdqt2auteDNf1rWJNQvrqyh3cQxPL91a0fCPguDR9V/tDV76zcQ/6qNJA2W9TV/xT4St9f1hZ5tdWy8pCnll+ayU+GFrKGePxMXVepXkLWabta5s4pu53smoW0kjO15BuJz9+uO8YeGoNemiurC8tEuh8r73wGFUP+Fbaf8A9DWn/fVSt8LIFTe3iN1T++eB+dJaO6YnG+6M7T/Aut2d9Dc2l/Y+dGwKhZuvtXqIEoRPO2iXaN4U5Ga4vQvBOn6RrEF8fEaXHlnIiLfeNds5DOzAYyc0Sd3cVkloJRRRUgFFFFABRRRQBzFIelLSHpX5Mfqw7xN/yK9h/v8A9a5Cuw8Tf8ivYf739a4/vXsv4Y+iOvK/4Hzf5hRRRUHpBRRRQAUUUUAFcJ4q/wCQy3+4K7uuE8Vf8hlv9wV6mU/x/keFn/8AunzRi1678Hv+PHUP9+vIq9d+D3/HjqH+/X09Pc/P8X/CPTe34Vb06OKSciXp2Bqn6UdO+K3aueVGXK7m/Jd29qMAjP8AdWs+fVJZOEGwVRzn/wCvRU8qN6mInLRaAzM7bnOTRRRV+hz6hRRRQID2rxz4if8AI5P/ANcVr2M1458RP+Ryf/ritXT+IJ/Cy18NZUh8VFpHVF8vqTgU/wCJ00U2sWJilSQCI52tmsbwtoI8Sax9gM5gG3JdeDUni7wvb+F7y3hiuXnMyFssc4rRr3yIv92ReFP+Rp0//roK9D8d6xf6BeC6ttPs7iCRtrSSpuK1534U/wCRp0//AK6ivadc02HVra7srhcpJkA+h7Gpq/FqOj8J5np3xCuJNQgW90rThauwEhSLkCvQtYvtM0bRptSlsrRo0j3J8v3iegrxHUdPn0u/msp1w8bYB/vD1FSahrV/qem2mnTy7ra3OQO7fWm4X2GqrT94qS3Ut9cS3kwCtKxbao4Udq9b+HGhnTNFk1a4j23F38sQPUL61wPg/wAOv4i1yO324tozvmb0HpXtspQBIoRthiUIi+wpVHpyiprVzZheKs/8IrqP/XKvDI/9Ute6+Kv+RW1L/rlXhcf+qWnR6k1dke4+Df8AkSbD6tWxL/qJv+uT/wAqyPBv/IlWH1ateX/UTf8AXJ/5VlLc17Hzw3+uuP8Aro1eqfC3/kC6n/12WvLD/r7j/ro1ep/C3/kC6n/12WtpfAZx+Nnbr/rB9a8K8U/8jdqH+9Xuq/fX614X4p/5G7UP96s6XxDn8DOn+FX/ACG73/r3NekSypBBJNKQsUal2Y+leb/Cr/kN3v8A17mu91bTE1jTpLGWeSGOT77R9celFT4h0/hR4nr2rvr/AIguL9ifLU7IR6Ad6qrBK0LTqhMa/ebtXqyfDLw+iBFubsACsnx3pVj4f8GW1jp4ch7jc8j/AHmq4zSVkKVPmbueedT9eK9GX4VySxRyya6VaRFbHPHFecrwyemV/nXvI1nS1gtwdQtwRCmQW9qdVuyJpbM40fCj/qPGkPwo/wCo8a7P+2tK/wCgjb/nQda0rH/IRt/zrLmZroeUeLfCC+GIraRtR+1mVsAf3ayNJ/5DNj/13X+ddh8Tb6zu4dPW2uYpisnIQ5xXH6T/AMhmx/67r/OtoO8TKS99H0BP97/gIry/4q/8hDS69Rn++P8AdFeW/FXH9oaXWMfiNX1OV8P/APIxaf8A9dxXvc/+ub6V4J4fH/FRadx/y3FeofEHxMNC09oIGBvrpQsYzyo7mtK2rIpK8TiPiD4hOr6sNMtZP9FtD+8I6O9cocZxS21vK8ixIGkmkb/vpjXpWq/D1LTwfCIRu1VB5sp9R/dpr3FqTJObutkR/DvxETnRbyQ+sBPb/Zrv5hi3m/3DXz7DNLa3CTRExzRtlT6EV7XoOuxa/wCH3uFOJljKyp3BqZxtqiqcm1ZniLf8fNz/ANfDfzr1T4Wf8gK//wCuleVn/j5uf+u7fzr1T4W/8gK//wCulVL4EKP8RmN8Vv8Aj70r/cNYfgv/AJG6x/3q3Pit/wAfelf7hrD8F/8AI3WX+9RD4Al8aOm+Lv8ArdM/67PXL+C/+Rz0r/rtXUfF3/XaZ/12euX8Gf8AI56V/wBdf6UQ+FjqfGib4gxbPHF5+8kG/nG6uh8Arv8AB/iBNxLCMkE9RxWN8So9njUnH3oia2fhowl03Xbc/wAUX9Kj7BV37Sx5vDn5SZZOH/ve9eu+MJdnw2iZCV8yBeQa8kZfLeaMdFkYV6P4wlJ+Fmje6gGqmtEKnJ8zTOJ8Ow+Z4i0xC7ndMvBb2r32cATFVGAvGK8P8Gx+d4t01f7simvcJzm4k/3jU1FqEG+XUZRRRWYwooooGFFFFAHMUGig1+Sn6sL4m/5FfT/97+tch/FXX+Jv+RY07/eP864/IBr25fDH0X5HXlf8D5v8xaKKKzsekFFFFABRRRSAK4TxV/yGW/3BXd1wnir/AJDLf7gr1cp/j/I8LP8A/dPmjFr134Pf8eOof79eRV678Hv+PHUP9+vp6e5+f4v+Eemipre3e5colQipYJ3t5N6EZrd36HlRtf3ti7/Y8v8Afo/seX++KZ/a1x1wtH9rT+i1NpnVfD9h/wDY8n9+optMliiL7sgU7+1p/Raim1CaaMocAH0prm6ky9hZ23KtFFFUcoEcda8b+IbBvGcgHUQrXsgxuGeB3NeDeI71dQ8VX9wrgqG8sHPoa0p7il8LOk+GEZbxU7YyFiJNO+KX/IYsP+uRq98K4PLbVNSfHlRxbd3v1Ncz4x8SWfiTVYJLNWEUKFSz8ZNVvMSX7sh8Kf8AI06f/wBdRXulz/x8Sf71eH+DYpLnxZYrChcq+447CvRvHXi+Dw9HLBbsJNRmOI0H8PuamrqwpJ8py/xOvdPkvba2jAfUV/1jJ/CnvXCe9IDLPO8srma5mbLHqS3pXZT/AA91KDw0mqMf9Jb5vsuOdtaw91akzXO9Dqvhvf6cPD8lnbLsvi2ZyerV13rXz9ZX1xpl6lxbuY5o26f0NezeG/E1r4hsg6uqXSjEkR/nWVSNtS4SurdiTxV/yKupH/plXhUX+qWvf9Vsjqek3NkH2GZNu70riY/hORGAdYTp/wA86dOSjuKceZKx1Pg3/kSrD6tWzL/qJv8Ark/8qraTpi6Noltpom84xZJfGKsS/wCom/65P/Ks3uWfPDH9/cf9dGr1T4Wf8gXUv+uy15USPOuMkf6xu9eqfCwg6LqeOf3y1tP4EZx+NnamWKNgZJEQf7RxXhXiSeK48VahLC4ePfjcOhr1LxR4Sl8Tz2pXUWtUhBDAfxVgp8JVRfl1dev9ys6bSd2XKLcdCt8Kv+Q3e5/59zXpY6VkeGfC1n4WgmMU32m7mG1pCMAL6VsdKU2m9ASskgxXC/FL/kXrT/rtXdVwnxTOPD9p0/11KO4zzHGSo7EgV6onwt0SSGKSXULne8aucD1FeVBlLJkj7y9/evopf+Pa25/5YJ/KtqraM6SsmcX/AMKr0H/n/ufyoPwr0H/oIXNdpXM6z470fQ9RawvGlE6ruIVM8Vldmq1OH8a+E9M8MRWr2VxLM8zbT5nasDSeNZsv+u6/zrY8a+LbTxNNaxWMbCGH5i78ZNZOhxvc69YxxKXczrwvPetofCZTXvo9+nP7wf7oryX4oTh/ENnAOscW4ivWpxi4CHt8prw7xvfJeeMbsq4IhXys+4rKHxFy2YeEIftHi3TkC7tsobFdRrPw+8Sa5rl1qV1cW+5nKxp5n3F9Kzvhja/aPFZm6i3i35HrXq5O52b1OaqpK0xU1aFjk/B/gU6BfPqOpvFLNGP3CIcjPrXWM7PIXY5J6570mMUtZtuW4+lkcBr3w7uNR1Z7rS3ijSTl1c7cN7VL4f8ABev+HryW4E9u1u8ZWVN/UV3RGfemOm6N1A5ZSoo5nawKMb3PnpwFu7oDp9ob+dep/C3/AJAeof8AXSvMLuB7PULqGZSriZjg12XgTxVY6LbzWFyrGS5k/dla2l8GhEf4jJPit/x96V/uGsHwe4i8U2sh5CZY1vfFgbbzSg3B8vNYXgsq3i6yXggsQR7UofAOS99E3jbxXD4nvYY7e2eJbWVwWbvTvAFjPe+L7J4o2KQsXkfHCivXpNP01ZXUabakbj1jHNODw6faytBbxQrtJfy12k1KmlGyRbinK55d8U1C+JLWTdjdEw+vNW/hWwa81KLP34un4U6+8c+EtSuFlv8ATZp3iyinFSWHj7wlpcjyWGlywyOMM2O1K75LD5Pe5jzu6wt7eqTjbO9dl4mulk+Gegpu6y7an/4SrwMzO8mjyu7ncxx1NTXHjbwbdWtvaS6TMbaBtyR46Gm5NpKwow1bMT4fReZ4xs8c7fmNeySf66Q/7Rrzqy8deDdNuPtFlpEsc2MBsV3Om6gmq6bDqEKlYp+VBpSld3Eo8qsWxRRQeO1QMQtilzUM7Yj4p8bZQGgB9FREtuwDRQBztFFFfkp+rGjqukTan4WsmhYZRjwe9cRc6fd2THzoGA9a9Stv+Ratv941A6JICroGHoa+3oZXCvhoTTs7HzUeIquBryouN4pv1PKg2T6U6u7vPDVldZ2KYn9VrnrzwxeWwLRDzlHTHWuCvluIpdLo+lwXEOBxVkpcr7MxaKWSKSJtsqsjehFNrz3FrRnuKSeqFoo47HmilYYVwnir/kMt/uCu7rhPFX/IZb/cFeplP8f5HhZ//unzRi1678Hv+PHUP9+vIq9d+D3/AB46h/v19PT3Pz/F/wAI9NHQUYYnCjJpPSrdhcRwTZkGQe9bs8uCTdmyqQy/e4+tFdC0dtdp/C30qhPpLDJhbI9DSUjeeGmleOqM2inSRyRNh1IptUc1u4UUUUAIyhlZW5UjBFZyeHNBUH/iUwFidxOOprSooAjgtbSys3tbO0jghc/MqDrVBPDugogT+yoD/wABrTophcisrOw00s1jYw28jdXQc1Uk0LR7i5a5udOinuG6yOMmtD8KMUuoXZRh0XRbaZJotKt1kT7p29K0JJXkkLseSMfhTaKNwuzPbQdEkkZ5dKt3djliR1qW20rSrObzrXT4oZOm9BirdFNt7AmB5NGKKKQBSEAgg9CMUtFAjNHh3QVU/wDEpgJPUlau2tpZ2EDw2NrHAjnLhB1qX6UUNjuxMUuKKKBCYpaKKACq15p9nqCIl7bpPGpyFbpVmjrQNGcPD2g5z/ZFv/3zWk77mGFCqBgAdhRtPp+opMfn9aLhdhVGXRtKubhrm6sIppmG0uw5xV7FHbpRqGxn/wDCP6D/ANAi3/75qxZadpmnTedZ6bBDJjAcLyKn/Clp6hzASTlieT3rO/4R/RDI8kmlwySyNuZyOSa0aAue360guyCzsbDTt5sLKO3ZxtYoOoqYDilK4/8A10UAFJzmlo/CgCCe4ES8ct6UW83mp/tVFeqoQNj5qLWHbhgaACfSNLvJfNutPglk/vFeabHoeiQyrJHpVurqcg7elXvwoouFytfabYanOk1/Zx3BQYUOPu0230jSLO4W4t9MhjmXo6r0q3Rz/k0ajTYMxZiT3OaayhgVYZB4IPenfWigRUTR9HRcf2Taf9807+ytI/6BNn/3xVmii7QXK39l6R/0CbP/AL4o/srSP+gTZ/8AfFWcH0H5iind9wuyqdK0j/oEWn/fFWgI1jSKKNIokGFRBgCiii4XuFIaXNJnNICCcZKr60sJ+Ur3FDfNcj2pF+WYj1oAlBGKKQKBk0UAc5RV7+yL7/nifzo/si97wn86/KvYVP5X9x+oe3p/zI3bb/kWrb/eNR96lVTBoVrC4CyBjkVF0r9Gyxr6rBeR+fZmn9anLowxSUtFd5wepWubC1u1xNCrZ74rBvPCUbZe0lKn+6eldPQa5a2CoVlacT0cJmuLwjXspu3Z6o83utHvbMnzYCQP4lqj7d/SvVWUP8rKCPesu80CxvASYvLf1WvGr5JLelK/kfWYLi+ErRxMLeaPPj0rhfFH/IaP+4K9bvPCl1CC1u/nL6V5N4uheDXXjkQqyoMg1lgMPUo4i01Y7c2x+HxWCvRmnqjDr134Pf8AHjqH+/XkVeu/B3/jy1D/AH6+gp7nxeK/hHpo6CigdBU1tbNdSbENdB5KTbsiJJHjbKMQa0INWdMCYbh/eqpcW8lu21x9DUHepsnqaKc6bOhWe2u125Bz2NZmo20du6+W33u1UlJU5HB9qVnZ2yxLfWjlNKldTXvLUSil7UlUcwUUUUDCqWrR3MulXK2kpiuAhMbD1q7SdDmgFueHf8JX4kR2R9UbejFWyneu/wDh5rlzq1ldW1/OZrqH51YjGRXGeONI/svxG7IuIbn51+veq/hLVzo3iG2uCx8tzsceoNb8qcdDPnlzWZ7dRQ2M5U5UjINFYGgUUUGgQUVxniLxnfaLrDWVtpMtyiru8xFOKyv+Fj6t/wBC/cf98mixVj0iorgv9mm2NtcRsVPvivPf+Fj6t/0L9x/3waD8R9Vwc+H7jp/cNOzCxybeLvEIllU6qQVYrjbXoPw61a71fTr77ddefNHINp9Frlv+E4sQTv8AC8BcnLE+tXbH4hyW6v8A2d4a2B/veSuatrTYSWu56aDmlrzgfEfVcceH7j/vg0H4j6t/0L9x/wB8Gosx2PR6K83PxH1X/oX7j/vk139hNJc6db3U0ZiklXcYz1WlsJosV538RfFEts8ej6dOUuD808i/wr6V0nizxPD4a0ozE77qQbYY+5PrXirSTXE0t1cuXnmYs7H37VcI3fkKT5Vc07K51vUL6Cyt9RuGllYKoBr2m5jk8P8Ah/ZFuuri2h3Nnku3pXO/DrwydLtP7cv48XEwxbxkfdH96uxJLEk/MSe9E7X0HHRe8ecJ4+8RsgYeGpMH61FP8R9btdv2jQhFu6eYxXNemG6RMK7wpxwGIFeVfE/UftevWlojo0cUe8+X60klJjbsmyWP4oapLII49Hidz0VX61aPjzxJ/wBC3J+RrF+H1sk/i+3eYqEh/efOeK9ga/iMjYntvvHA3CqmlF2FCTkrs57wnrep64bs6hpbWa24UgnPzZrgPGt1qdj4ruIo7+WOJ13qqnpXsTSu6FcgA/3e9ec/EHw/falq9rc2Nq0pKbH29hUxauDemhyGka1qMWsWbzahM0QlG8E8EV7o+Nwx0ZQwxXh//CJa+hDjTZMqcj869rtDKLGzadNkojUOvpgVVTlvoTDmt7xynjzXJ9M0Tfp15HHdeZg4O5sfSvPj4x8TAH/iaE8f3BW5448JRaZBca0980rzS8QkcLXE9j9KqnFNXYqk2tEexaNqa3Phmxmvb+J7mT75ZsGtDUdUt7fQ7uWC9g86OFmTD98Vw2i+AINY0W2v5tTkiaXpGoOFq3qHwxtLLTLm7OrysIYy+0g/NjtUWV9zRXaOSj8Z+JnjVjqh5/2BXefD/W7vUYL19W1CN2THlh/lrypSCgI6V2HgnwqniFpp5L14EtiGIX+KtJQSVzKM5OVj1vrg15f8R7++tvENtFbXckEZjJKqetdz4h8T6VoMkS3kxQSKNmE3dK808d3cd/rVndQ5MckR2kjGaygtTR6Jl34e3t/d+LbeK5vZZYypyjHg8V6mzbUZiPlAJP0ryX4cOsXi6KR+ESJmb6AV6DpPifSNfuZLSwmeWQKSwKY4p1VaWgou8UzIb4neHEkZC9ySrFTiOqWrfEnRbnSbqC0e6W5eMiJvLxzXRP4a8KWse64s0jDH7zyAZNZet6b4St9DvZbWKH7QsZ8vEoPNSuUu3Y8vj1bVzCC2pT7tv96vQNC8f6Npeg29tqE9zJeDl2Cbq81jZnhVj1K5NeqeGNK8Ly+GrWbUEha6f7++QA1tKMeXYxhJuTTJT8T/AA4B9+6/79V1tvOtzaxXCAhJVDrnrisVdA8JTq3kWUcpHZJAa3Q6mKNUXbGq7VX0FY6dDUWkzQTmkPAP0pCIl5mY0SfK6t+FEPOTSyjMf0oAkopsZ3IKKAOhJwOeKZvXu6j8aSWMTIUboeuKqHSrfuWx9a+Qk5p+4rn10VH7TGamN0aEcj2qouSgz2q5ekW9rHFH91fWqaOZF5r08vdpLuedmC/dDqKO9Fe4eCFFFFAwooooAOnPevB/ih/yOkvTiNele8V5J8VPDd29+msW0RliZdsu0fdqKmx04SSjU1PL/evXfg6f9C1D/fryVIpZXCRxuzk4Cgc17r8N/D8+h6Ez3alZ7lt+09hWdNO52YuSVOzOz7VNa3DW0u8dO4qHtRitzy1Jxd0dD+5vrfsRj8RWNdWj2r4xlD0NMtrl7aUMp+XuK3Ekhvrc919PQ1n8LO28a68znqKsXdm1s/qh71XrQ4pRcXZhRRRQIKKKKACkPelpvegDkPiRZQzeG/tUjKklu48snvntXkwORnoev0Ndj8Sdb/tDVo9IhbMFt80xHQt2rjq6KS01Mau6Pa/B2rjV/DkLMwM0H7px/Wt4GvIvAGs/2Xrwt5WxBdDYfQNXr23BIrKcbM0i+ZBRRRUFAjlMkKufpmn+dJ6IPwFZ2r3p03R7u9AyYU3AeteJP4i1y8ke4l1SdC7ZCL0UVUYuWiBtJXbPf/Pf/Y/IUyaZ/ImOE/1TenpXk2i+H/F+u6f9uttXaOAnCmRsbq0G8D+MwjltcXaFJb5u2OaHGw1qrnnzuz3NwWOW81q9T+FZ26NqTBVJ84cmvLDH5LyR7txViGb1NdR4X0HxBrFncnR78W0MbgSfNjJraS9wxh/EZ7IJn/6Z/kKPPc/88/yFeanwP41/6Di5/wB+uQvL7XrC9ltZ9VuBJEdrAGsVFvY1btue9ec/on/fIqnqN3cxWjywQNcXCgiOIdzXE/DjWr/UJrmwvLgzrFHvV26/Su+BI6cH2pNNOzBSR5DfeD/GOtag2oX9izTN9xN3EYrd8J/DueO+F9r0XlwQ8pCeS5r0Eu395vzriviD4pm0i0jsLGYjUJ+rA58tfWmpO1kFk3c7iaRpW3bdqjhV7KKq3sxtrC5nUfNHGWA9a8Vh8ReJLieOGLVZ2ldgqgDvXrstjPp/hKS3vLhp7v7KzSu3qe1Jxa3C99Twye9vb65murm8meR2Jxu4A9K7bRfhpcappcOpS6lHEZxlVk64rg14ik+rV3Him/vbLwr4ZS0upIBInzbD14rZ6JWIj7zfMai/CqdMmPXIkJHVT1rz69t57DUZ7RruV3hfbuD1v+EdS1O58WadDPqM0kTS4ZT0PFZXiFQPFWqe0pFKN+a0glbkvE9N+Ht9c3/hmZrmQyPA2FZuprnNT8deKdMvp1+yRQwhysbMh+YVufDEf8Uzef8AXT+tO+Jjf8UiSQCVkG045FQ7cxavbQ5mL4p+I0kBlWBkHUAdq9J0rUxrOlW+ooDtlHQ9jXgXp9K9s8Ef8iRYfVqqpBRV0ZxnKV0xPF2hTeINDe0gbbMrBkB715sfAviQEr/ZkjdsjvXUeL/Hl5pWrHS9MhjMkYBklk6DPpWFB8QPFVxMkNvsklY4VF6k0ocyV0XOMXZSZnHVfEPhtjp3meSyc+U/8NNn8Q+JNeQaabosJzt2RjBb2qnrTanJrM0+ro0d4/3lam6VPdW+qW0tkm+5RwY19TWiimrtGfO1KyNVfAniVQEGlyDHrXovg/w5ceHNImS7P+l3J5QfwrXF6h488XWd28F2iQTdSjDkVf8AC/jq+u9VisdRjRlnOFkXqDUS55LbQ0SjF26lb4qxgXOljrlOprH8VDaui+nkGtz4sDbe6YPRDWL4uXaNFH/TuaIaWG9U/Ql8B/8AIwSf9esv/oNX/hIP+J5dgAf6o/8AoVUfAf8AyMEn/XrL/wCg1e+En/Icu/8Arkf51U92TT+FGR4+up7zxhdW00reRbfLHGDwKg8KeF18S60tj5oiQIXdiewp3jP/AJHjU/8AfFL4X0rUtY1VrbS7sWs+wsZCccURiuS4nJ+0SO4/4VZpQHGpybf96uL8Y+GIfDmoQwpcefHMu5Tu5FdIfAXirH/Ifj/77rmPFOg6jodzbjVL9bqSQfJhs7amDbe5ckrNoZ4RmktfE1ksLMollCOM8EV7ZjbI8f8AdY14h4Y/5GnTP+vha9ulJF7KOmWNFXRmdN3iDNjtmm+YrIfpTzjJFQugVSR34rI0HxDEdPIyKFHyrS0ARxcZX0opvSb60UAdE8ixoWfoPSq39o24PLN+VWiA3DDIpnkRf881zXyMlP7J9bFxW5Sv/wB9bxyJ9096pxqVU5q5qY2xRgcD0FUovunnNejgbe0V9zgzBS9k+xJ3oo70V7p4AUUUUDCiiigApGRXUq6hlPUEUtFAFOPSNOhm81LGBX9Qgq5iiihaBdsKKKKACpIJ3t5N6Z9CPWo6KLXCLcXeJqXOowTWpQL857Vl0UUkrFzqSnrIKKKKZAUUUUAGeayPEmtJoOhz3znDhdsQ/vNWvwfYd68a8e67/bWuiyhfNpZcHB4d6aV2CdldnMK7yu88zZllYu5J9a6WPwncv4Mk19sjD4SPH3h61R8O6NNr+uW9jGuVZt0p/ur3r3Oe2t/si6dGB9ljj8kL6+9azly2SM4x5ryZ88K5RldDhlIYEete5eGdYXW9BhusgzINko968d1zSn0XWZ7NwdisWiPqtb3w+1v+zda+xzPi3uvl57N2pzXNG5MPdfKetClPelK7SfakPesDYx/FX/Iq6l/1yrwqP/UjmvdfFX/Iq6l/1yrwuP8A1K1tR6mVXZHuPg3/AJEnT+cYLVsS8QTcn/VP/Ksfwb/yJNh9WrYl/wBRN/1yf+VZS3Nex88N/r7j/ro3869T+Fv/ACBdT5/5bLXljf664/66NXqnwt/5Aup/9dlrafwGcPjZ2653Dk9a8L8VEnxdqGf71e6J99frXhXin/kbtQ/3qzpfEOfws6j4Vf8AIbvf+vevS680+FX/ACG73/r3NejXMxt7V5ViMpVchF6sfSip8Q4axRn+IddtvD2lve3DZbpFH3dvavD7q8uNT1CbULx900xPB/hX0rqNa0Pxd4l1I393prrGp/cw7uFFX/DHw7vbrUBLrMX2azh+ZhnmT2pwstWOal8KND4b+GAp/wCEgv48Rpxao38R/vV2usMz6VfsxyTC2auOybUjiQRwINsaDsKo6r/yB77/AK4NUSk5O40krJHz8v8Aq5Pq1dj4y/5Fjwt/uf0rj1/1b/Vq7Dxl/wAiz4V4/g/pW0uhnD7Rn+CufGemf9df6VU8R/8AI16r/wBdjVvwV/yOWmf9dv6VU8R/8jZqn/XU1X20Sv4bPRfhj/yLN5/10H86d8S/+RQf/fFN+GP/ACLN7/10H86d8S/+RQf/AHx/OsJfEax2R5L0A+gr3DwHGH8EWGTjlv514f2H0FeweE3dfBen7WYfe6VrV+FGdLdnnvjdAvjW+GcjavSpfAbKvjXTS7Kq7zy3TpXWa34Oh1u+N5HdfZ524ctyDWevw1nVwyaxGrjoVTkUoyXLZjlF890YXj0k+OL4GTf71U8K/wDI0ad/11Wq+uac2k61NaSXRuZV+9Ie9R6Vay32qW1tDKYpJHAWQfw1cbchM23UOj+J8iv48lCSKwEK9Kx/DQH/AAk+mj/prXUyfC+4+0SNLrCPIeGZ1yTWroHgiz0O/XULy9F1LFkxRoMfN71mpJRsXKLc7mb8YY9mo6bz/wAs6wfGIx/YnP8Ay71e+J0zz6nYu7ZPl9Pxqh4y/wBfo4/hFtRDp6lvZ+hL4CGfEL/9esv/AKDV74SnGt3f/XI/zql4A/5GF/8Ar1l/9BNW/hT/AMhq7x/zxP8A6FVT3ZNP4EYfjE7vG2pn/bFHhzUNW03UWm0aBprpkK7QuflpfGC7fG2pj/bqbwh4hTwzq737wSTboygVOtOPwEP+Ija/4SLx+B/x4Sf9+a57xLea9qNzbza5C8TIMRhk25rsv+Fs/Lzpt3/31XKeLvFD+Kry1m+zTQrCm0iQ9azjvsaS+F6lbwx/yNOl/wDXwte3XhAunbn7xrxLwx/yNOl/9fC17heLmWTH940625FL4Rm5SKjlOdqj1p0eGQGmsAZhisjQmpMUCloAil4KtRTnG5cUUAb0zOkZMa7m7CqJur4nAtxR/ai/88zQdWT/AJ518jOnKWzaPr4tLpcLza1pC0w2yHqtVVCgfKcii7u/tW3C4xQBtUCvVy9Xl6HmZi7U7X3Fooor2TwwooooAKKKKACiiigAooooAKKKKACiiigAooooAKKKKACiio55o7eF5pWCxxqWYk9hQBzfjnxD/YWhOISPtdz+7iHp6mvGokKJ83LNyx9Sa1PEGty+JNdlvm/494/kt1/2fWtzwD4a/t7WxNcKRZWp3ysejH+7W0Fyx5mRP3nyI7nwFoP9h6F9tnTF7eDIB6xp/wDXro8AdOgp8sgkkyo2oBhAOwHSmism7u5b7HF/ELQ/t2lDUYEzcW3Le615SrMpV0OCp3A+hr6IkRJI2R13Iwww9a8P8UaK+h63LDgmGTLxN6itaTXwszqJ/Ej1fwprS65oUU2f38I2Sj6d62+1eM+CtdOi62qyN/o1x8sg9/WvZTjs2V6g+tRNWZUZcyMjxV/yKupf9cq8Li/1K17p4q58K6j/ANcq8KjH7lauj1Iq7I9z8G/8iVYfVq15f9RN/wBcn/lWP4N/5EnT/q1bEv8AqJv+uT/yrKXU17Hzy3+vuP8Aro1ep/C3/kC6n/12WvK2/wBfcf8AXRq9U+F3/IF1L/rstbT+BGcfjZ26/wCsH1rwrxT/AMjdqH+9XtF5qthprJ9tu4oN33d5xmvENdvYdQ8SX11bNuhZztb1rOl8RU/gOw+FX/Ibvf8Ar3NelgkYIODXmfwq51q96/8AHua9L7UVNwh8KJPNl/vmsDxZ4lHh7RWumYSTt8sEZP3jWtc3ENrbyXE7hIoxudiegrw/xHr8vifWmuuVtIjtt4+wx3qYx5nYpvlV2bI+JviIrzb2Qzyflr0G0fVbzwZLeanHElzcQMUjiHavPfAnhk+INYEs6/6BakNK3Zj6V7BNJvfKqFUABV9AKqajHYIttXZ8+po2pmN/9AnOSf4a1fFd40qaNpxUqbS2VnB6hq9f1nXU0TR576Z0CRr8o2j5m7V4JLd3GpXU99ctunuG3H2z2q4PmIlaMW11LmiXv9na5Z3h4EUoY1d1rTr678QX1zBZzPFKwdXC8HPpWLJFJEdkqMjEZAIxXrfw+8RtqGkDTpHT7Tbfdyoyy1U3b3kTB3TjIPhxa3Fr4bvFuYHiZpBgNTPiX/yKD/74rsnleTG5gfoMVxnxK48IP/visG7u5qrbI8mPT8P6V7B4Sk8vwXY/IDy1eQHoPoK9d8K/8iXYf8CrarsjKjuyj4h0PXdY1bztO1L7HbKnKg45rLHg3xQSP+Kh/wDHqueI7vxLHqywaNaNLBtyzAd6yhc+OweNPk/KsVsdC2Oa1nTrjTNXmt7y6+03I+9J603S4Li51S3htJPLnd9qP/dNJq/9oPq00mpxmO6b7yntRpktzb6lby2aF7lXBjUdzXSr8pyy+M7eTwb4vEj7vEJ3Z5w1X9A8K65ZavFc6lrJntk+9HnrWS+o+PmkdjpzhmOTxWn4duPF11rcEOp2bRWZ++5HSufW2x1GB8RVzq9iqoxOznC571D48XZqWlLjGLUcenFeoDYjk+XGxHy7mUHivMviPI0nia3Zv+edOD1SIlazGeAf+Rjf/r1l/wDQTU/w1uU0691G8uEcRQwFm+XH8VL8MRnxpBkZGxuPwr1K7jhd5bUwR+Q67XVUA3D0qqj1YqXwJnhevanDrPiS91G2VhDK/wAu6tDwfq2m6NrD3WqQiaDYVCkZ5rrvE2p+GPDF1BZ/8I/FPI67sL/CKoaV4h0TWNUhsbfwpGJJWxz0Apqa5bB7P3uY0f8AhYfhTb/yCU/74rkfGXiHTdevLVtLtfs8ca/PgYya9TPh/QQxDaNb8ccVx2va5oWhaq1lJ4YjfAyGHcVEWr6FvU4vRbyKw1uzvJs+VDKHbHpXtljqkOs2a39srCCVjs3da47w7rXhvX9TFj/wjkcDsuQxPU13MccEFulvbwLDDH91F6Cio7kQhbqNi+XcPQ0ijMrGjO2bPZqIj941AEooz703NFADs/Sim0UDMr+0JPaj+0JfaqmafFE9xMkUa7nY4AFflyxFeTspM/TnQpJXaOljgQ6Ta3RH7yTOab1NWZ1W2tLewVtxgX5j71XFfo2BpezoRutban57jqvtK0rPQKKKK6zjCiiigAooooAKKKKACiiigAooooAKKKKACiiigAooooAQ15v8SNfmk26DYiQ7vmuXQdB2Fek0xYIFJb7JAzN1ZkyTTTsxo8CsdLu7y6hs7a2kLSHao29K920rSYfD2iw6XbgFhhp3H8TVbQpEweK2gjcdGVMEUhyTknmnKfNoSoqO24g+nFLRRUjDtXO+MtBGuaK/lj/SoPnjPc+1dFR+dC0dwPnn7POCQYJA4ODhehr17wNrUmraOLa5V1ubUbcv/EtdMsUCj/jztz7lKcvlpny4IYyepRcGrlPmQowUXuVb+yj1LT5rOViscq7SRXMr8MtACBftc35V2FGD61KbWwyvp9jb6XpcFhasWhizgmpZf+Peb/rk38qfSYpBfU+ejBMZ5yIZMeY38Neo/C9HTRdS3oy/vl6jFdmsMCrgWVt/3xTwQqFEhjjUnJCLirc7qwlFJ8xz+veEdO8Sz20l/I6rACFC981nD4Z6AowtzKB7CuvxS4qU2tht30ZR0bRdM8PWkkOmxHfJ/rJW6tVqSRIo2eRtqKMkn0qTFNZFkUo6q6HqrdDSbA8f8ZeJ7nxJcfYbKKZNNib5mC/64/4VnaB4bv8AXtSjs7aF0T+Nyvyote4rDbqAFsbYAekdPVxGrLDFHEG+95a4zVxnyrRBJJshsbC10XTItMsABDH99x1kbuac7KilmO1QMk+gp1Iyq6lXAZW4IPeoC92eNeNNen8S6n5FvFN/Z1sxA+X/AFjetTeDfC02t6os1zG8dhbkPKzDGcdhXq0r20C+XFZW302U6AO0ezYkcec7UGAapTaVkDScrnGeO/Dj6nH/AGnYQ4eFdnlr3SvP9Mub3StQivLaKYPGeRt6juK97AwPb0pkiQrE22zt8+uyqjUsrEuKbuUNM1u21TT47tNyM334yPumsvxzp8+reFpYbRfMkUh9o6mthGheBg0cUfqEXGafpyk3Ctn5RUX1uVseDG3uBw1vKrdCCvSuv8MeJb22htNFaweRGl2q/TbmvSr4xpdMBa259ylQwXMIYsbOBSOhVeRVyqcyJjBRdzk7/wAe3Oh6zdafHpTziPrIrEA1EPipfZ/5Ac3/AH2a7HdDuLi2hZm+8XTJNTLcQkBTY2312Vmmupo32PFNZvbzxBrst+bGZGl6RqpY1c07Stb0i9t9Tk0S/McLBv8AUMM179bWwh0sXdnZW7XTLuQFdo/Or9zLcx6e0sUMZuQmdjNhQe/NP29lZI2jg7+82eKy/E7UXmkb+x5hlum48VJZfELUL2/gtDpUqiZ9u7ceK9K1A2dzGjwQ273Jx5oSPcPf5sVnMwQhxa26MPRMEUk4sicXB2ZC6FHKnAIxnmvMviDHI/iOApG7Dy+y5r1LP7u4uJFD+XE0gUtgZHTpSvBEjyboLIyJL5bSMWxwpJ5b6ChS5WQqfMrnmfwzjlTxnblo3UBDyRXqlyQtw7Nwqgk0qGK2WCVDZoTvyyFeTxjHenXAIwrqqqqGaeVxwF7L+P8AhTlPm1GqVlZHg2t3dxrPiO+v/KmKF9kfy9BXb/DHSmjlvdYuI3Xyl8uPeO5rvEhQWjy/2VamML+6RFbczHp+A71GryLCIhHaoMZyWZE/8dpup7tkDp2kncSJyVbPJ9feuG+I2nNcQQajEhLxtscL6V38cp85pylt5SyKuN7ZPy/XHUelQLhgkcqWr5G50Vmf88mojKzCVJpas8Q0y4udO1K2vEil/cuGPynkV7kJRNHHMikCVQ/51NiBopNmkhuAEK4JJ3D/AGeKdcNjYgtHBSR1bY3ygDHcp0zVTqcwKjaN7lSXpTox8o7GpIwpjJlhbYePlbJT8elIXVEhAt3ZnTed0oTHzEf3T6VNxcrtcKKTfuIxDsXuTLvz+gpaYmrBRRRQIT7Jb5x5Qqa3RLWXzIUVX9fSnv8Afb60lcscFhou6pr7jpeMxDVnNgeWJPJPJNFFFdRzBRRRQAUUUUAFFFFABRRRQAUUUUAFFFFABRRRQAUUUUAFFFFABRRRQAUUUUAFFFFABRRRQAUUUUAFFFFABRRRQAUZNFFABRRRQAUUUUAFBoooAqPdlGYFDxUKmaYFw2KuvGrg5FU/Knh3Kn3TQAlsnmSEt1FaAAxVe2iMYJPWrP4UAFBoooAqvaI75FWbWMRuMUuKBww9aAILy1kluCyrkVCLOYDHl1oGWcdMYo8249FoAofZZsf6s0fZZv8Anmav+bP6LR50/wDdX86ANHQ7p2txaSoySRD5Tjhl7c1auYvtd5Hby58hV8x1H8ZzgA+3t9KwpUmmXY7Axnqm7hvrTrZprCYTW0cfo0e/gr/Socep2U8Rokzdt4b2O1mjeSHzCT5O1MKo/hBFZuqWD/2dFPNsa6XAkdBgN+FWx4gtAmZUuI3H8BhYn9OP1qhe6q166C3GYkGWVxtbd7ipje5rWlDkbMn7PK9vcQ+WxaWIxrgdzgVOqfNLdSHZC1y8/mcY2fMOPU9KlkmuGieMKE3jDFeuKacsip91VYNsGCOK0tqccZpRsDSPL9nd02DbIETPKr8uPx/qaJ0DldkV1KEbzHHl/KzjucnG0UMXkmEjsu1VKqqLjHrnmmTAu295JJDngO5ZR/wE8UrD59RWfDrcuksk7yGNWM/IXaW4+Xjp0pYBNcOIy6o0jklvLVsew4ppacqqmfKqcgeTHj/0GiKSSObzC+5s7ssAB09qdgc72KxWQKU33GwkMR5EfJqVlZZDF5mQuxjmNVLZXPb0zVBbaOMRhoUfaADu/i4q5CJWZ5ZNu5ivCLgKAoUAcn0pJDnVTRZHkzSRqyXAhhLO8hKquOMsfm7YpjeUYHlVbqRbkh9/Hy/Pu24LdqbMJLhVjdgIFIIiVcAkd2P8VXIInT5y+M/wkZDfUUWF7TSxXhLOWId4UwS7E/dX1Paombd9mcbgPs4I38Eje1XWgDW4idsruDMABh8dj7USxtIRtkCbRgDy1b37inYm6tYqHnvmio7iK5jZS0u9B0/dqv8AIU1JDnDCmZtLoTUUYPXFFAEwfzMOOjfNS0yH/URf7o/lT6ACiiigAooooAKKKKACiiigAooooAKKKKACiiigAooooAKKKKACiiigAooooAKKKKACiiigAooooAKKKKACiiigAooooAKKKKACiiigAooooAKKKKACiiigAooooAKKKKACj8KKKAGENn79G1/79PooAZh/71GJP71PooAZh/71GJP79PooAZ+9H8dH7z+/T6KBDP3v9/8ASlAP8RzTqKBh2pknSn0xxxQISmMcA0pz2FMKO56YFAEX3j9atqu1QKRIwnPen0ASwpuYk5wKs/yqK3+4aloGNfpTTwac/Sm0ANZQykHnNZjrscrWrWdcjE5oAfC25PeimW/eigB8P+oi/wB0fyqSiigAooooAKKKKACiiigAooooAKKKKACiiigAooooAKKKKACiiigAooooAKWiigAooooASiiigAooooAKKKKACiiigAooooAKKKKACiiigAooooAKKKKACiiigAooooAKKKKACiiigAooooAKKKKACiiigAooooAKKKKACg9aKKAFpD1oooAKKKKAJ4Pumph0oooAR6bRRQAVm3H+uaiigB1v900UUU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6" name="Picture 4" descr="https://timgsa.baidu.com/timg?image&amp;quality=80&amp;size=b9999_10000&amp;sec=1549378244289&amp;di=cf02c62eb83d3a267ce155655daa405f&amp;imgtype=0&amp;src=http%3A%2F%2Fphotocdn.sohu.com%2F20160315%2Fmp59785086_1457975536395_10.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3572" y="1786453"/>
            <a:ext cx="4318694" cy="1857039"/>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943572" y="4277294"/>
            <a:ext cx="4952547" cy="830997"/>
          </a:xfrm>
          <a:prstGeom prst="rect">
            <a:avLst/>
          </a:prstGeom>
        </p:spPr>
        <p:txBody>
          <a:bodyPr wrap="square">
            <a:spAutoFit/>
          </a:bodyPr>
          <a:lstStyle/>
          <a:p>
            <a:pPr algn="just">
              <a:lnSpc>
                <a:spcPct val="150000"/>
              </a:lnSpc>
            </a:pPr>
            <a:r>
              <a:rPr lang="zh-CN" altLang="en-US" sz="3200" dirty="0">
                <a:latin typeface="微软雅黑" panose="020B0503020204020204" pitchFamily="34" charset="-122"/>
                <a:ea typeface="微软雅黑" panose="020B0503020204020204" pitchFamily="34" charset="-122"/>
              </a:rPr>
              <a:t>随机事件发生的不确定性。</a:t>
            </a:r>
            <a:endParaRPr lang="zh-CN" altLang="en-US" sz="3200" dirty="0">
              <a:latin typeface="微软雅黑" panose="020B0503020204020204" pitchFamily="34" charset="-122"/>
              <a:ea typeface="微软雅黑" panose="020B0503020204020204" pitchFamily="34" charset="-122"/>
            </a:endParaRPr>
          </a:p>
        </p:txBody>
      </p:sp>
      <p:pic>
        <p:nvPicPr>
          <p:cNvPr id="59398" name="Picture 6" descr="https://timgsa.baidu.com/timg?image&amp;quality=80&amp;size=b9999_10000&amp;sec=1549378642971&amp;di=e71ac9e6f1af63aa91a192586b48797f&amp;imgtype=0&amp;src=http%3A%2F%2Fs9.rr.itc.cn%2Fr%2FwapChange%2F20165_25_11%2Fa5bzgu4515982417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4794" y="3320119"/>
            <a:ext cx="3899353" cy="259697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43572" y="5262723"/>
            <a:ext cx="5474577" cy="587853"/>
          </a:xfrm>
          <a:prstGeom prst="rect">
            <a:avLst/>
          </a:prstGeom>
        </p:spPr>
        <p:txBody>
          <a:bodyPr wrap="none">
            <a:spAutoFit/>
          </a:bodyPr>
          <a:lstStyle/>
          <a:p>
            <a:pPr algn="ctr">
              <a:lnSpc>
                <a:spcPct val="115000"/>
              </a:lnSpc>
              <a:buFont typeface="Arial" panose="020B0604020202020204" pitchFamily="34" charset="0"/>
              <a:buNone/>
            </a:pPr>
            <a:r>
              <a:rPr lang="ja-JP" altLang="en-US" sz="2800" b="1" dirty="0">
                <a:latin typeface="Times New Roman" panose="02020603050405020304" pitchFamily="18" charset="0"/>
                <a:ea typeface="MS PGothic" panose="020B0600070205080204" pitchFamily="34" charset="-128"/>
              </a:rPr>
              <a:t>风险既可以是</a:t>
            </a:r>
            <a:r>
              <a:rPr lang="zh-CN" altLang="en-US" sz="2800" b="1" dirty="0">
                <a:latin typeface="Times New Roman" panose="02020603050405020304" pitchFamily="18" charset="0"/>
                <a:ea typeface="MS PGothic" panose="020B0600070205080204" pitchFamily="34" charset="-128"/>
              </a:rPr>
              <a:t>危险</a:t>
            </a:r>
            <a:r>
              <a:rPr lang="ja-JP" altLang="en-US" sz="2800" b="1" dirty="0">
                <a:latin typeface="Times New Roman" panose="02020603050405020304" pitchFamily="18" charset="0"/>
                <a:ea typeface="MS PGothic" panose="020B0600070205080204" pitchFamily="34" charset="-128"/>
              </a:rPr>
              <a:t>也可以是</a:t>
            </a:r>
            <a:r>
              <a:rPr lang="zh-CN" altLang="en-US" sz="2800" b="1" dirty="0">
                <a:latin typeface="Times New Roman" panose="02020603050405020304" pitchFamily="18" charset="0"/>
                <a:ea typeface="MS PGothic" panose="020B0600070205080204" pitchFamily="34" charset="-128"/>
              </a:rPr>
              <a:t>机会。</a:t>
            </a:r>
            <a:endParaRPr lang="ja-JP" altLang="en-US" sz="2800" b="1" dirty="0">
              <a:latin typeface="Times New Roman" panose="02020603050405020304" pitchFamily="18" charset="0"/>
              <a:ea typeface="MS PGothic" panose="020B0600070205080204" pitchFamily="34" charset="-128"/>
            </a:endParaRPr>
          </a:p>
        </p:txBody>
      </p:sp>
    </p:spTree>
  </p:cSld>
  <p:clrMapOvr>
    <a:masterClrMapping/>
  </p:clrMapOvr>
  <p:transition spd="med" advClick="0" advTm="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标题 4"/>
          <p:cNvSpPr txBox="1"/>
          <p:nvPr/>
        </p:nvSpPr>
        <p:spPr bwMode="auto">
          <a:xfrm>
            <a:off x="4210710" y="384820"/>
            <a:ext cx="3422081" cy="738664"/>
          </a:xfrm>
          <a:prstGeom prst="rect">
            <a:avLst/>
          </a:prstGeom>
          <a:noFill/>
          <a:ln w="9525">
            <a:noFill/>
            <a:miter lim="800000"/>
          </a:ln>
        </p:spPr>
        <p:txBody>
          <a:bodyPr wrap="square">
            <a:spAutoFit/>
          </a:bodyPr>
          <a:lstStyle/>
          <a:p>
            <a:pPr marL="742950" indent="-742950">
              <a:lnSpc>
                <a:spcPct val="150000"/>
              </a:lnSpc>
            </a:pPr>
            <a:r>
              <a:rPr lang="en-US" altLang="zh-CN" sz="2800" dirty="0">
                <a:latin typeface="微软雅黑" panose="020B0503020204020204" pitchFamily="34" charset="-122"/>
                <a:ea typeface="微软雅黑" panose="020B0503020204020204" pitchFamily="34" charset="-122"/>
              </a:rPr>
              <a:t>1</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风险</a:t>
            </a:r>
            <a:r>
              <a:rPr lang="zh-CN" altLang="en-US" sz="2800" dirty="0">
                <a:latin typeface="微软雅黑" panose="020B0503020204020204" pitchFamily="34" charset="-122"/>
                <a:ea typeface="微软雅黑" panose="020B0503020204020204" pitchFamily="34" charset="-122"/>
              </a:rPr>
              <a:t>的含义</a:t>
            </a:r>
            <a:endParaRPr lang="en-US" altLang="zh-CN" sz="2800" dirty="0">
              <a:latin typeface="微软雅黑" panose="020B0503020204020204" pitchFamily="34" charset="-122"/>
              <a:ea typeface="微软雅黑" panose="020B0503020204020204" pitchFamily="34" charset="-122"/>
            </a:endParaRPr>
          </a:p>
        </p:txBody>
      </p:sp>
      <p:grpSp>
        <p:nvGrpSpPr>
          <p:cNvPr id="5" name="组合 36"/>
          <p:cNvGrpSpPr/>
          <p:nvPr/>
        </p:nvGrpSpPr>
        <p:grpSpPr bwMode="auto">
          <a:xfrm>
            <a:off x="3852184" y="1075531"/>
            <a:ext cx="342752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txBox="1">
            <a:spLocks noGrp="1"/>
          </p:cNvSpPr>
          <p:nvPr/>
        </p:nvSpPr>
        <p:spPr>
          <a:xfrm>
            <a:off x="11323638" y="6240463"/>
            <a:ext cx="495300" cy="354012"/>
          </a:xfrm>
          <a:prstGeom prst="rect">
            <a:avLst/>
          </a:prstGeom>
          <a:noFill/>
        </p:spPr>
        <p:txBody>
          <a:bodyPr anchor="ctr"/>
          <a:lstStyle/>
          <a:p>
            <a:pPr algn="ctr" fontAlgn="auto">
              <a:spcBef>
                <a:spcPts val="0"/>
              </a:spcBef>
              <a:spcAft>
                <a:spcPts val="0"/>
              </a:spcAft>
              <a:defRPr/>
            </a:pPr>
            <a:fld id="{2CA3283B-B767-403A-8C85-9F7D06794915}"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75793" name="TextBox 23"/>
          <p:cNvSpPr txBox="1">
            <a:spLocks noChangeArrowheads="1"/>
          </p:cNvSpPr>
          <p:nvPr/>
        </p:nvSpPr>
        <p:spPr bwMode="auto">
          <a:xfrm>
            <a:off x="1460502" y="1570849"/>
            <a:ext cx="2391682" cy="646331"/>
          </a:xfrm>
          <a:prstGeom prst="rect">
            <a:avLst/>
          </a:prstGeom>
          <a:noFill/>
          <a:ln w="9525">
            <a:noFill/>
            <a:miter lim="800000"/>
          </a:ln>
        </p:spPr>
        <p:txBody>
          <a:bodyPr wrap="square" lIns="0" tIns="0" rIns="0" bIns="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投资中的风险</a:t>
            </a:r>
            <a:endParaRPr lang="zh-CN" altLang="en-US" sz="2800" dirty="0">
              <a:latin typeface="微软雅黑" panose="020B0503020204020204" pitchFamily="34" charset="-122"/>
              <a:ea typeface="微软雅黑" panose="020B0503020204020204" pitchFamily="34" charset="-122"/>
            </a:endParaRPr>
          </a:p>
        </p:txBody>
      </p:sp>
      <p:sp>
        <p:nvSpPr>
          <p:cNvPr id="22" name="圆角矩形 21"/>
          <p:cNvSpPr/>
          <p:nvPr/>
        </p:nvSpPr>
        <p:spPr>
          <a:xfrm>
            <a:off x="1285101" y="2326303"/>
            <a:ext cx="10286187" cy="115767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502" tIns="60752" rIns="121502" bIns="60752" rtlCol="0" anchor="ctr"/>
          <a:lstStyle/>
          <a:p>
            <a:pPr algn="ctr"/>
            <a:endParaRPr lang="zh-CN" altLang="en-US" dirty="0"/>
          </a:p>
        </p:txBody>
      </p:sp>
      <p:sp>
        <p:nvSpPr>
          <p:cNvPr id="23" name="TextBox 22"/>
          <p:cNvSpPr txBox="1"/>
          <p:nvPr/>
        </p:nvSpPr>
        <p:spPr>
          <a:xfrm>
            <a:off x="1932575" y="2388445"/>
            <a:ext cx="8475286" cy="989566"/>
          </a:xfrm>
          <a:prstGeom prst="rect">
            <a:avLst/>
          </a:prstGeom>
          <a:noFill/>
        </p:spPr>
        <p:txBody>
          <a:bodyPr wrap="square" lIns="0" tIns="0" rIns="0" bIns="0" rtlCol="0">
            <a:spAutoFit/>
          </a:bodyPr>
          <a:lstStyle/>
          <a:p>
            <a:pPr algn="just">
              <a:lnSpc>
                <a:spcPct val="130000"/>
              </a:lnSpc>
            </a:pPr>
            <a:r>
              <a:rPr lang="zh-CN" altLang="en-US" sz="2600" dirty="0">
                <a:latin typeface="微软雅黑" panose="020B0503020204020204" pitchFamily="34" charset="-122"/>
                <a:ea typeface="微软雅黑" panose="020B0503020204020204" pitchFamily="34" charset="-122"/>
              </a:rPr>
              <a:t>风险是指</a:t>
            </a:r>
            <a:r>
              <a:rPr lang="zh-CN" altLang="en-US" sz="2600" dirty="0">
                <a:solidFill>
                  <a:srgbClr val="FF3300"/>
                </a:solidFill>
                <a:latin typeface="微软雅黑" panose="020B0503020204020204" pitchFamily="34" charset="-122"/>
                <a:ea typeface="微软雅黑" panose="020B0503020204020204" pitchFamily="34" charset="-122"/>
              </a:rPr>
              <a:t>预期收益</a:t>
            </a:r>
            <a:r>
              <a:rPr lang="zh-CN" altLang="en-US" sz="2600" dirty="0">
                <a:latin typeface="微软雅黑" panose="020B0503020204020204" pitchFamily="34" charset="-122"/>
                <a:ea typeface="微软雅黑" panose="020B0503020204020204" pitchFamily="34" charset="-122"/>
              </a:rPr>
              <a:t>偏离</a:t>
            </a:r>
            <a:r>
              <a:rPr lang="zh-CN" altLang="en-US" sz="2600" dirty="0">
                <a:solidFill>
                  <a:srgbClr val="FF3300"/>
                </a:solidFill>
                <a:latin typeface="微软雅黑" panose="020B0503020204020204" pitchFamily="34" charset="-122"/>
                <a:ea typeface="微软雅黑" panose="020B0503020204020204" pitchFamily="34" charset="-122"/>
              </a:rPr>
              <a:t>实际收益</a:t>
            </a:r>
            <a:r>
              <a:rPr lang="zh-CN" altLang="en-US" sz="2600" dirty="0">
                <a:latin typeface="微软雅黑" panose="020B0503020204020204" pitchFamily="34" charset="-122"/>
                <a:ea typeface="微软雅黑" panose="020B0503020204020204" pitchFamily="34" charset="-122"/>
              </a:rPr>
              <a:t>的可能性，要衡量这一偏离程度需要用概率来计量。</a:t>
            </a:r>
            <a:endParaRPr lang="en-US" altLang="zh-CN" sz="2600" dirty="0">
              <a:latin typeface="微软雅黑" panose="020B0503020204020204" pitchFamily="34" charset="-122"/>
              <a:ea typeface="微软雅黑" panose="020B0503020204020204" pitchFamily="34" charset="-122"/>
            </a:endParaRPr>
          </a:p>
        </p:txBody>
      </p:sp>
      <p:sp>
        <p:nvSpPr>
          <p:cNvPr id="24" name="矩形 93"/>
          <p:cNvSpPr/>
          <p:nvPr/>
        </p:nvSpPr>
        <p:spPr>
          <a:xfrm>
            <a:off x="1405504" y="2499096"/>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2" tIns="60752" rIns="121502" bIns="60752" rtlCol="0" anchor="ctr"/>
          <a:lstStyle/>
          <a:p>
            <a:pPr algn="ctr"/>
            <a:endParaRPr lang="zh-CN" altLang="en-US" dirty="0"/>
          </a:p>
        </p:txBody>
      </p:sp>
      <p:sp>
        <p:nvSpPr>
          <p:cNvPr id="25" name="矩形 93"/>
          <p:cNvSpPr/>
          <p:nvPr/>
        </p:nvSpPr>
        <p:spPr>
          <a:xfrm rot="10800000">
            <a:off x="10025869" y="3932671"/>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2" tIns="60752" rIns="121502" bIns="60752" rtlCol="0" anchor="ctr"/>
          <a:lstStyle/>
          <a:p>
            <a:pPr algn="ctr"/>
            <a:endParaRPr lang="zh-CN" altLang="en-US" dirty="0"/>
          </a:p>
        </p:txBody>
      </p:sp>
      <p:pic>
        <p:nvPicPr>
          <p:cNvPr id="12" name="Picture 1"/>
          <p:cNvPicPr>
            <a:picLocks noChangeAspect="1" noChangeArrowheads="1"/>
          </p:cNvPicPr>
          <p:nvPr/>
        </p:nvPicPr>
        <p:blipFill>
          <a:blip r:embed="rId1"/>
          <a:srcRect/>
          <a:stretch>
            <a:fillRect/>
          </a:stretch>
        </p:blipFill>
        <p:spPr bwMode="auto">
          <a:xfrm>
            <a:off x="7279706" y="3645694"/>
            <a:ext cx="4000500" cy="2771775"/>
          </a:xfrm>
          <a:prstGeom prst="rect">
            <a:avLst/>
          </a:prstGeom>
          <a:noFill/>
          <a:ln w="9525">
            <a:noFill/>
            <a:miter lim="800000"/>
            <a:headEnd/>
            <a:tailEnd/>
          </a:ln>
          <a:effectLst/>
        </p:spPr>
      </p:pic>
      <p:sp>
        <p:nvSpPr>
          <p:cNvPr id="14" name="文本框 13"/>
          <p:cNvSpPr txBox="1"/>
          <p:nvPr/>
        </p:nvSpPr>
        <p:spPr>
          <a:xfrm>
            <a:off x="1015488" y="4009162"/>
            <a:ext cx="5225056" cy="1753493"/>
          </a:xfrm>
          <a:prstGeom prst="rect">
            <a:avLst/>
          </a:prstGeom>
          <a:noFill/>
          <a:ln>
            <a:solidFill>
              <a:schemeClr val="accent1"/>
            </a:solidFill>
          </a:ln>
        </p:spPr>
        <p:txBody>
          <a:bodyPr wrap="square">
            <a:spAutoFit/>
          </a:bodyPr>
          <a:lstStyle/>
          <a:p>
            <a:pPr>
              <a:lnSpc>
                <a:spcPct val="115000"/>
              </a:lnSpc>
            </a:pPr>
            <a:r>
              <a:rPr lang="zh-CN" altLang="zh-CN" sz="1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资产的风险是资产报酬率的不确定性，其大小可用资产报酬率的离散程度来衡量，离散程度是指资产报酬率的各种可能结果与</a:t>
            </a:r>
            <a:r>
              <a:rPr lang="zh-CN" altLang="zh-CN" sz="24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期望报酬率</a:t>
            </a: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的偏差。</a:t>
            </a:r>
            <a:endParaRPr lang="zh-CN" altLang="zh-CN" sz="2400" dirty="0">
              <a:effectLst/>
              <a:latin typeface="Times New Roman" panose="02020603050405020304" pitchFamily="18" charset="0"/>
              <a:ea typeface="宋体" panose="02010600030101010101" pitchFamily="2"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793"/>
                                        </p:tgtEl>
                                        <p:attrNameLst>
                                          <p:attrName>style.visibility</p:attrName>
                                        </p:attrNameLst>
                                      </p:cBhvr>
                                      <p:to>
                                        <p:strVal val="visible"/>
                                      </p:to>
                                    </p:set>
                                    <p:animEffect transition="in" filter="wipe(left)">
                                      <p:cBhvr>
                                        <p:cTn id="7" dur="300"/>
                                        <p:tgtEl>
                                          <p:spTgt spid="75793"/>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fltVal val="0.5"/>
                                          </p:val>
                                        </p:tav>
                                        <p:tav tm="100000">
                                          <p:val>
                                            <p:strVal val="#ppt_x"/>
                                          </p:val>
                                        </p:tav>
                                      </p:tavLst>
                                    </p:anim>
                                    <p:anim calcmode="lin" valueType="num">
                                      <p:cBhvr>
                                        <p:cTn id="15" dur="500" fill="hold"/>
                                        <p:tgtEl>
                                          <p:spTgt spid="24"/>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anim calcmode="lin" valueType="num">
                                      <p:cBhvr>
                                        <p:cTn id="21" dur="500" fill="hold"/>
                                        <p:tgtEl>
                                          <p:spTgt spid="25"/>
                                        </p:tgtEl>
                                        <p:attrNameLst>
                                          <p:attrName>ppt_x</p:attrName>
                                        </p:attrNameLst>
                                      </p:cBhvr>
                                      <p:tavLst>
                                        <p:tav tm="0">
                                          <p:val>
                                            <p:fltVal val="0.5"/>
                                          </p:val>
                                        </p:tav>
                                        <p:tav tm="100000">
                                          <p:val>
                                            <p:strVal val="#ppt_x"/>
                                          </p:val>
                                        </p:tav>
                                      </p:tavLst>
                                    </p:anim>
                                    <p:anim calcmode="lin" valueType="num">
                                      <p:cBhvr>
                                        <p:cTn id="22" dur="500" fill="hold"/>
                                        <p:tgtEl>
                                          <p:spTgt spid="2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3" grpId="0"/>
      <p:bldP spid="22" grpId="0" animBg="1"/>
      <p:bldP spid="23" grpId="0"/>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57FED9B-C9E9-403F-8F93-A7FE9AD5BC90}" type="slidenum">
              <a:rPr lang="en-US" smtClean="0"/>
            </a:fld>
            <a:endParaRPr lang="en-US"/>
          </a:p>
        </p:txBody>
      </p:sp>
      <p:sp>
        <p:nvSpPr>
          <p:cNvPr id="3" name="矩形 22"/>
          <p:cNvSpPr>
            <a:spLocks noChangeArrowheads="1"/>
          </p:cNvSpPr>
          <p:nvPr/>
        </p:nvSpPr>
        <p:spPr bwMode="auto">
          <a:xfrm>
            <a:off x="1943897" y="2096151"/>
            <a:ext cx="7955704" cy="1132618"/>
          </a:xfrm>
          <a:prstGeom prst="rect">
            <a:avLst/>
          </a:prstGeom>
          <a:noFill/>
          <a:ln w="9525">
            <a:noFill/>
            <a:miter lim="800000"/>
          </a:ln>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风险价值，是指投资者由于冒着风险进行投资而获得的超过资金时间价值的</a:t>
            </a:r>
            <a:r>
              <a:rPr lang="zh-CN" altLang="en-US" sz="2600" dirty="0">
                <a:solidFill>
                  <a:srgbClr val="FF3300"/>
                </a:solidFill>
                <a:latin typeface="微软雅黑" panose="020B0503020204020204" pitchFamily="34" charset="-122"/>
                <a:ea typeface="微软雅黑" panose="020B0503020204020204" pitchFamily="34" charset="-122"/>
              </a:rPr>
              <a:t>额外收益</a:t>
            </a:r>
            <a:r>
              <a:rPr lang="zh-CN" altLang="en-US" sz="2600" dirty="0">
                <a:latin typeface="微软雅黑" panose="020B0503020204020204" pitchFamily="34" charset="-122"/>
                <a:ea typeface="微软雅黑" panose="020B0503020204020204" pitchFamily="34" charset="-122"/>
              </a:rPr>
              <a:t>。 </a:t>
            </a:r>
            <a:endParaRPr lang="zh-CN" altLang="en-US" sz="2600" dirty="0">
              <a:latin typeface="微软雅黑" panose="020B0503020204020204" pitchFamily="34" charset="-122"/>
              <a:ea typeface="微软雅黑" panose="020B0503020204020204" pitchFamily="34" charset="-122"/>
            </a:endParaRPr>
          </a:p>
        </p:txBody>
      </p:sp>
      <p:sp>
        <p:nvSpPr>
          <p:cNvPr id="4" name="标题 4"/>
          <p:cNvSpPr txBox="1"/>
          <p:nvPr/>
        </p:nvSpPr>
        <p:spPr bwMode="auto">
          <a:xfrm>
            <a:off x="4210709" y="683585"/>
            <a:ext cx="4181853" cy="738664"/>
          </a:xfrm>
          <a:prstGeom prst="rect">
            <a:avLst/>
          </a:prstGeom>
          <a:noFill/>
          <a:ln w="9525">
            <a:noFill/>
            <a:miter lim="800000"/>
          </a:ln>
        </p:spPr>
        <p:txBody>
          <a:bodyPr wrap="square">
            <a:spAutoFit/>
          </a:bodyPr>
          <a:lstStyle/>
          <a:p>
            <a:pPr marL="742950" indent="-742950">
              <a:lnSpc>
                <a:spcPct val="150000"/>
              </a:lnSpc>
            </a:pPr>
            <a:r>
              <a:rPr lang="zh-CN" altLang="en-US" sz="2800" dirty="0" smtClean="0">
                <a:latin typeface="微软雅黑" panose="020B0503020204020204" pitchFamily="34" charset="-122"/>
                <a:ea typeface="微软雅黑" panose="020B0503020204020204" pitchFamily="34" charset="-122"/>
              </a:rPr>
              <a:t>二、</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风险价值的</a:t>
            </a:r>
            <a:r>
              <a:rPr lang="zh-CN" altLang="en-US" sz="2800" dirty="0">
                <a:latin typeface="微软雅黑" panose="020B0503020204020204" pitchFamily="34" charset="-122"/>
                <a:ea typeface="微软雅黑" panose="020B0503020204020204" pitchFamily="34" charset="-122"/>
              </a:rPr>
              <a:t>含义</a:t>
            </a:r>
            <a:endParaRPr lang="en-US" altLang="zh-CN" sz="2800" dirty="0">
              <a:latin typeface="微软雅黑" panose="020B0503020204020204" pitchFamily="34" charset="-122"/>
              <a:ea typeface="微软雅黑" panose="020B0503020204020204" pitchFamily="34" charset="-122"/>
            </a:endParaRPr>
          </a:p>
        </p:txBody>
      </p:sp>
      <p:pic>
        <p:nvPicPr>
          <p:cNvPr id="5" name="Picture 1"/>
          <p:cNvPicPr>
            <a:picLocks noChangeAspect="1" noChangeArrowheads="1"/>
          </p:cNvPicPr>
          <p:nvPr/>
        </p:nvPicPr>
        <p:blipFill>
          <a:blip r:embed="rId1"/>
          <a:srcRect/>
          <a:stretch>
            <a:fillRect/>
          </a:stretch>
        </p:blipFill>
        <p:spPr bwMode="auto">
          <a:xfrm>
            <a:off x="7279706" y="3645694"/>
            <a:ext cx="4000500" cy="2771775"/>
          </a:xfrm>
          <a:prstGeom prst="rect">
            <a:avLst/>
          </a:prstGeom>
          <a:noFill/>
          <a:ln w="9525">
            <a:noFill/>
            <a:miter lim="800000"/>
            <a:headEnd/>
            <a:tailEnd/>
          </a:ln>
          <a:effec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bwMode="auto">
          <a:xfrm>
            <a:off x="1676400" y="2728914"/>
            <a:ext cx="1080478" cy="1044575"/>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1794" tIns="40896" rIns="81794" bIns="40896" anchor="ctr"/>
          <a:lstStyle/>
          <a:p>
            <a:pPr algn="ctr" eaLnBrk="0" fontAlgn="ctr" hangingPunct="0">
              <a:buClr>
                <a:srgbClr val="FF0000"/>
              </a:buClr>
              <a:buSzPct val="70000"/>
              <a:buFontTx/>
              <a:buNone/>
              <a:defRP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任意多边形 18"/>
          <p:cNvSpPr/>
          <p:nvPr/>
        </p:nvSpPr>
        <p:spPr bwMode="auto">
          <a:xfrm flipV="1">
            <a:off x="1676400" y="3797301"/>
            <a:ext cx="978878" cy="106521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1794" tIns="40896" rIns="81794" bIns="40896" anchor="ctr"/>
          <a:lstStyle/>
          <a:p>
            <a:pPr algn="ctr" eaLnBrk="0" fontAlgn="ctr" hangingPunct="0">
              <a:buClr>
                <a:srgbClr val="FF0000"/>
              </a:buClr>
              <a:buSzPct val="70000"/>
              <a:buFontTx/>
              <a:buNone/>
              <a:defRP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8130" name="Rectangle 2"/>
          <p:cNvSpPr>
            <a:spLocks noChangeArrowheads="1"/>
          </p:cNvSpPr>
          <p:nvPr/>
        </p:nvSpPr>
        <p:spPr bwMode="auto">
          <a:xfrm>
            <a:off x="861647" y="1114425"/>
            <a:ext cx="1022056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2800" b="0" dirty="0" smtClean="0">
                <a:solidFill>
                  <a:schemeClr val="tx1"/>
                </a:solidFill>
                <a:latin typeface="微软雅黑" panose="020B0503020204020204" pitchFamily="34" charset="-122"/>
                <a:ea typeface="微软雅黑" panose="020B0503020204020204" pitchFamily="34" charset="-122"/>
              </a:rPr>
              <a:t>（</a:t>
            </a:r>
            <a:r>
              <a:rPr lang="en-US" altLang="zh-CN" sz="2800" b="0" dirty="0" smtClean="0">
                <a:solidFill>
                  <a:schemeClr val="tx1"/>
                </a:solidFill>
                <a:latin typeface="微软雅黑" panose="020B0503020204020204" pitchFamily="34" charset="-122"/>
                <a:ea typeface="微软雅黑" panose="020B0503020204020204" pitchFamily="34" charset="-122"/>
              </a:rPr>
              <a:t>1</a:t>
            </a:r>
            <a:r>
              <a:rPr lang="zh-CN" altLang="en-US" sz="2800" b="0" dirty="0" smtClean="0">
                <a:solidFill>
                  <a:schemeClr val="tx1"/>
                </a:solidFill>
                <a:latin typeface="微软雅黑" panose="020B0503020204020204" pitchFamily="34" charset="-122"/>
                <a:ea typeface="微软雅黑" panose="020B0503020204020204" pitchFamily="34" charset="-122"/>
              </a:rPr>
              <a:t>）风险</a:t>
            </a:r>
            <a:r>
              <a:rPr lang="zh-CN" altLang="en-US" sz="2800" b="0" dirty="0">
                <a:solidFill>
                  <a:schemeClr val="tx1"/>
                </a:solidFill>
                <a:latin typeface="微软雅黑" panose="020B0503020204020204" pitchFamily="34" charset="-122"/>
                <a:ea typeface="微软雅黑" panose="020B0503020204020204" pitchFamily="34" charset="-122"/>
              </a:rPr>
              <a:t>从从投资主体角度分为两种，系统风险和非系统风险。</a:t>
            </a:r>
            <a:endParaRPr lang="zh-CN" altLang="en-US" sz="2800" b="0" dirty="0">
              <a:solidFill>
                <a:schemeClr val="tx1"/>
              </a:solidFill>
              <a:latin typeface="微软雅黑" panose="020B0503020204020204" pitchFamily="34" charset="-122"/>
              <a:ea typeface="微软雅黑" panose="020B0503020204020204" pitchFamily="34" charset="-122"/>
            </a:endParaRPr>
          </a:p>
        </p:txBody>
      </p:sp>
      <p:sp>
        <p:nvSpPr>
          <p:cNvPr id="11269" name="Rectangle 11"/>
          <p:cNvSpPr>
            <a:spLocks noChangeArrowheads="1"/>
          </p:cNvSpPr>
          <p:nvPr/>
        </p:nvSpPr>
        <p:spPr bwMode="auto">
          <a:xfrm>
            <a:off x="4187094" y="185739"/>
            <a:ext cx="3147015" cy="70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600" b="0" dirty="0">
                <a:solidFill>
                  <a:schemeClr val="tx1"/>
                </a:solidFill>
                <a:latin typeface="微软雅黑" panose="020B0503020204020204" pitchFamily="34" charset="-122"/>
                <a:ea typeface="微软雅黑" panose="020B0503020204020204" pitchFamily="34" charset="-122"/>
              </a:rPr>
              <a:t> </a:t>
            </a:r>
            <a:r>
              <a:rPr lang="en-US" altLang="zh-CN" sz="3600" b="0" dirty="0" smtClean="0">
                <a:solidFill>
                  <a:schemeClr val="tx1"/>
                </a:solidFill>
                <a:latin typeface="微软雅黑" panose="020B0503020204020204" pitchFamily="34" charset="-122"/>
                <a:ea typeface="微软雅黑" panose="020B0503020204020204" pitchFamily="34" charset="-122"/>
              </a:rPr>
              <a:t>2.</a:t>
            </a:r>
            <a:r>
              <a:rPr lang="zh-CN" altLang="en-US" sz="3600" b="0" dirty="0" smtClean="0">
                <a:solidFill>
                  <a:schemeClr val="tx1"/>
                </a:solidFill>
                <a:latin typeface="微软雅黑" panose="020B0503020204020204" pitchFamily="34" charset="-122"/>
                <a:ea typeface="微软雅黑" panose="020B0503020204020204" pitchFamily="34" charset="-122"/>
              </a:rPr>
              <a:t> </a:t>
            </a:r>
            <a:r>
              <a:rPr lang="zh-CN" altLang="en-US" sz="3600" b="0" dirty="0">
                <a:solidFill>
                  <a:schemeClr val="tx1"/>
                </a:solidFill>
                <a:latin typeface="微软雅黑" panose="020B0503020204020204" pitchFamily="34" charset="-122"/>
                <a:ea typeface="微软雅黑" panose="020B0503020204020204" pitchFamily="34" charset="-122"/>
              </a:rPr>
              <a:t>风险的分类</a:t>
            </a:r>
            <a:endParaRPr lang="zh-CN" altLang="en-US" sz="3600" b="0" dirty="0">
              <a:solidFill>
                <a:schemeClr val="tx1"/>
              </a:solidFill>
              <a:latin typeface="微软雅黑" panose="020B0503020204020204" pitchFamily="34" charset="-122"/>
              <a:ea typeface="微软雅黑" panose="020B0503020204020204" pitchFamily="34" charset="-122"/>
            </a:endParaRPr>
          </a:p>
        </p:txBody>
      </p:sp>
      <p:sp>
        <p:nvSpPr>
          <p:cNvPr id="12" name="Line 6"/>
          <p:cNvSpPr>
            <a:spLocks noChangeShapeType="1"/>
          </p:cNvSpPr>
          <p:nvPr/>
        </p:nvSpPr>
        <p:spPr bwMode="auto">
          <a:xfrm flipV="1">
            <a:off x="0" y="436563"/>
            <a:ext cx="38608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3" name="Line 7"/>
          <p:cNvSpPr>
            <a:spLocks noChangeShapeType="1"/>
          </p:cNvSpPr>
          <p:nvPr/>
        </p:nvSpPr>
        <p:spPr bwMode="auto">
          <a:xfrm flipV="1">
            <a:off x="8344878" y="390525"/>
            <a:ext cx="3847122"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1" name="五边形 10"/>
          <p:cNvSpPr/>
          <p:nvPr/>
        </p:nvSpPr>
        <p:spPr bwMode="auto">
          <a:xfrm>
            <a:off x="2196123" y="2420938"/>
            <a:ext cx="2409093" cy="571500"/>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1794" tIns="40896" rIns="81794" bIns="40896" anchor="ctr"/>
          <a:lstStyle/>
          <a:p>
            <a:pPr algn="ctr">
              <a:buFontTx/>
              <a:buNone/>
              <a:defRPr/>
            </a:pPr>
            <a:endParaRPr lang="zh-CN" altLang="en-US" sz="1800" dirty="0">
              <a:solidFill>
                <a:srgbClr val="F8F8F8"/>
              </a:solidFill>
              <a:latin typeface="Arial" panose="020B0604020202020204" pitchFamily="34" charset="0"/>
              <a:ea typeface="微软雅黑" panose="020B0503020204020204" pitchFamily="34" charset="-122"/>
            </a:endParaRPr>
          </a:p>
        </p:txBody>
      </p:sp>
      <p:sp>
        <p:nvSpPr>
          <p:cNvPr id="15" name="TextBox 22"/>
          <p:cNvSpPr txBox="1">
            <a:spLocks noChangeArrowheads="1"/>
          </p:cNvSpPr>
          <p:nvPr/>
        </p:nvSpPr>
        <p:spPr bwMode="auto">
          <a:xfrm>
            <a:off x="2373924" y="2511426"/>
            <a:ext cx="219807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1794" tIns="40896" rIns="81794" bIns="40896" anchor="ct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buFontTx/>
              <a:buNone/>
            </a:pPr>
            <a:r>
              <a:rPr lang="zh-CN" altLang="en-US" sz="2400" b="0">
                <a:solidFill>
                  <a:schemeClr val="bg1"/>
                </a:solidFill>
                <a:latin typeface="宋体" panose="02010600030101010101" pitchFamily="2" charset="-122"/>
                <a:ea typeface="微软雅黑" panose="020B0503020204020204" pitchFamily="34" charset="-122"/>
                <a:sym typeface="Arial" panose="020B0604020202020204" pitchFamily="34" charset="0"/>
              </a:rPr>
              <a:t>系统性风险</a:t>
            </a:r>
            <a:endParaRPr lang="zh-CN" altLang="en-US" sz="2400" b="0">
              <a:solidFill>
                <a:schemeClr val="bg1"/>
              </a:solidFill>
              <a:latin typeface="Arial" panose="020B0604020202020204" pitchFamily="34" charset="0"/>
              <a:ea typeface="微软雅黑" panose="020B0503020204020204" pitchFamily="34" charset="-122"/>
            </a:endParaRPr>
          </a:p>
        </p:txBody>
      </p:sp>
      <p:sp>
        <p:nvSpPr>
          <p:cNvPr id="16" name="五边形 15"/>
          <p:cNvSpPr/>
          <p:nvPr/>
        </p:nvSpPr>
        <p:spPr bwMode="auto">
          <a:xfrm>
            <a:off x="2018323" y="4652964"/>
            <a:ext cx="2672862" cy="542925"/>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1794" tIns="40896" rIns="81794" bIns="40896" anchor="ctr"/>
          <a:lstStyle/>
          <a:p>
            <a:pPr algn="ctr">
              <a:buFontTx/>
              <a:buNone/>
              <a:defRPr/>
            </a:pPr>
            <a:endParaRPr lang="zh-CN" altLang="en-US" sz="1800" dirty="0">
              <a:solidFill>
                <a:srgbClr val="F8F8F8"/>
              </a:solidFill>
              <a:latin typeface="Arial" panose="020B0604020202020204" pitchFamily="34" charset="0"/>
              <a:ea typeface="微软雅黑" panose="020B0503020204020204" pitchFamily="34" charset="-122"/>
            </a:endParaRPr>
          </a:p>
        </p:txBody>
      </p:sp>
      <p:sp>
        <p:nvSpPr>
          <p:cNvPr id="17" name="TextBox 22"/>
          <p:cNvSpPr txBox="1">
            <a:spLocks noChangeArrowheads="1"/>
          </p:cNvSpPr>
          <p:nvPr/>
        </p:nvSpPr>
        <p:spPr bwMode="auto">
          <a:xfrm>
            <a:off x="2018324" y="4652964"/>
            <a:ext cx="254781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1794" tIns="40896" rIns="81794" bIns="40896" anchor="ct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buFontTx/>
              <a:buNone/>
            </a:pPr>
            <a:r>
              <a:rPr lang="zh-CN" altLang="en-GB" sz="2400" b="0">
                <a:solidFill>
                  <a:schemeClr val="bg1"/>
                </a:solidFill>
                <a:latin typeface="宋体" panose="02010600030101010101" pitchFamily="2" charset="-122"/>
                <a:ea typeface="微软雅黑" panose="020B0503020204020204" pitchFamily="34" charset="-122"/>
              </a:rPr>
              <a:t>非系统性风险</a:t>
            </a:r>
            <a:endParaRPr lang="zh-CN" altLang="en-US" sz="2400" b="0">
              <a:solidFill>
                <a:schemeClr val="bg1"/>
              </a:solidFill>
              <a:latin typeface="Arial" panose="020B0604020202020204" pitchFamily="34" charset="0"/>
              <a:ea typeface="微软雅黑" panose="020B0503020204020204" pitchFamily="34" charset="-122"/>
            </a:endParaRPr>
          </a:p>
        </p:txBody>
      </p:sp>
      <p:sp>
        <p:nvSpPr>
          <p:cNvPr id="20" name="椭圆 19"/>
          <p:cNvSpPr>
            <a:spLocks noChangeArrowheads="1"/>
          </p:cNvSpPr>
          <p:nvPr/>
        </p:nvSpPr>
        <p:spPr bwMode="auto">
          <a:xfrm>
            <a:off x="601785" y="3076575"/>
            <a:ext cx="1879600" cy="1398588"/>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1794" tIns="40896" rIns="81794" bIns="40896" anchor="ctr"/>
          <a:lstStyle/>
          <a:p>
            <a:pPr algn="ctr">
              <a:buFontTx/>
              <a:buNone/>
              <a:defRPr/>
            </a:pPr>
            <a:r>
              <a:rPr lang="zh-CN" altLang="en-US" sz="2800" dirty="0">
                <a:solidFill>
                  <a:srgbClr val="F8F8F8"/>
                </a:solidFill>
                <a:latin typeface="Arial" panose="020B0604020202020204" pitchFamily="34" charset="0"/>
                <a:ea typeface="微软雅黑" panose="020B0503020204020204" pitchFamily="34" charset="-122"/>
              </a:rPr>
              <a:t>投资</a:t>
            </a:r>
            <a:endParaRPr lang="en-US" altLang="zh-CN" sz="2800" dirty="0">
              <a:solidFill>
                <a:srgbClr val="F8F8F8"/>
              </a:solidFill>
              <a:latin typeface="Arial" panose="020B0604020202020204" pitchFamily="34" charset="0"/>
              <a:ea typeface="微软雅黑" panose="020B0503020204020204" pitchFamily="34" charset="-122"/>
            </a:endParaRPr>
          </a:p>
          <a:p>
            <a:pPr algn="ctr">
              <a:buFontTx/>
              <a:buNone/>
              <a:defRPr/>
            </a:pPr>
            <a:r>
              <a:rPr lang="zh-CN" altLang="en-US" sz="2800" dirty="0">
                <a:solidFill>
                  <a:srgbClr val="F8F8F8"/>
                </a:solidFill>
                <a:latin typeface="Arial" panose="020B0604020202020204" pitchFamily="34" charset="0"/>
                <a:ea typeface="微软雅黑" panose="020B0503020204020204" pitchFamily="34" charset="-122"/>
              </a:rPr>
              <a:t>主体</a:t>
            </a:r>
            <a:endParaRPr lang="zh-CN" altLang="en-US" sz="2800" dirty="0">
              <a:solidFill>
                <a:srgbClr val="F8F8F8"/>
              </a:solidFill>
              <a:latin typeface="Arial" panose="020B0604020202020204" pitchFamily="34" charset="0"/>
              <a:ea typeface="微软雅黑" panose="020B0503020204020204" pitchFamily="34" charset="-122"/>
            </a:endParaRPr>
          </a:p>
        </p:txBody>
      </p:sp>
      <p:sp>
        <p:nvSpPr>
          <p:cNvPr id="21" name="圆角矩形 20"/>
          <p:cNvSpPr/>
          <p:nvPr/>
        </p:nvSpPr>
        <p:spPr bwMode="auto">
          <a:xfrm>
            <a:off x="4767385" y="4292600"/>
            <a:ext cx="7178431" cy="1074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1794" tIns="40896" rIns="81794" bIns="40896" anchor="ctr"/>
          <a:lstStyle/>
          <a:p>
            <a:pPr lvl="2">
              <a:buFontTx/>
              <a:buNone/>
              <a:defRPr/>
            </a:pPr>
            <a:endParaRPr lang="zh-CN" altLang="en-US" sz="1300" b="0" dirty="0">
              <a:solidFill>
                <a:schemeClr val="accent2">
                  <a:lumMod val="75000"/>
                </a:schemeClr>
              </a:solidFill>
              <a:latin typeface="Arial" panose="020B0604020202020204" pitchFamily="34" charset="0"/>
              <a:ea typeface="宋体" panose="02010600030101010101" pitchFamily="2" charset="-122"/>
            </a:endParaRPr>
          </a:p>
        </p:txBody>
      </p:sp>
      <p:sp>
        <p:nvSpPr>
          <p:cNvPr id="22" name="圆角矩形 21"/>
          <p:cNvSpPr/>
          <p:nvPr/>
        </p:nvSpPr>
        <p:spPr bwMode="auto">
          <a:xfrm>
            <a:off x="4767385" y="2060575"/>
            <a:ext cx="6734908" cy="1136650"/>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1794" tIns="40896" rIns="81794" bIns="40896" anchor="ctr"/>
          <a:lstStyle/>
          <a:p>
            <a:pPr lvl="2">
              <a:buFontTx/>
              <a:buNone/>
              <a:defRPr/>
            </a:pPr>
            <a:endParaRPr lang="zh-CN" altLang="en-US" sz="1300" b="0" dirty="0">
              <a:solidFill>
                <a:schemeClr val="accent2">
                  <a:lumMod val="75000"/>
                </a:schemeClr>
              </a:solidFill>
              <a:latin typeface="Arial" panose="020B0604020202020204" pitchFamily="34" charset="0"/>
              <a:ea typeface="宋体" panose="02010600030101010101" pitchFamily="2" charset="-122"/>
            </a:endParaRPr>
          </a:p>
        </p:txBody>
      </p:sp>
      <p:sp>
        <p:nvSpPr>
          <p:cNvPr id="23" name="TextBox 32"/>
          <p:cNvSpPr txBox="1">
            <a:spLocks noChangeArrowheads="1"/>
          </p:cNvSpPr>
          <p:nvPr/>
        </p:nvSpPr>
        <p:spPr bwMode="auto">
          <a:xfrm>
            <a:off x="4767385" y="4292601"/>
            <a:ext cx="717843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1794" tIns="40896" rIns="81794" bIns="40896" anchor="ct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30000"/>
              </a:lnSpc>
              <a:buFontTx/>
              <a:buNone/>
            </a:pPr>
            <a:r>
              <a:rPr lang="zh-CN" altLang="en-GB" sz="2200" b="0">
                <a:solidFill>
                  <a:schemeClr val="tx1"/>
                </a:solidFill>
                <a:latin typeface="宋体" panose="02010600030101010101" pitchFamily="2" charset="-122"/>
                <a:ea typeface="微软雅黑" panose="020B0503020204020204" pitchFamily="34" charset="-122"/>
                <a:sym typeface="Arial" panose="020B0604020202020204" pitchFamily="34" charset="0"/>
              </a:rPr>
              <a:t>又称可分散风险和公司特有风险</a:t>
            </a:r>
            <a:r>
              <a:rPr lang="zh-CN" altLang="en-US" sz="2200" b="0">
                <a:solidFill>
                  <a:schemeClr val="tx1"/>
                </a:solidFill>
                <a:latin typeface="宋体" panose="02010600030101010101" pitchFamily="2" charset="-122"/>
                <a:ea typeface="微软雅黑" panose="020B0503020204020204" pitchFamily="34" charset="-122"/>
                <a:sym typeface="Arial" panose="020B0604020202020204" pitchFamily="34" charset="0"/>
              </a:rPr>
              <a:t>，</a:t>
            </a:r>
            <a:r>
              <a:rPr lang="zh-CN" altLang="en-GB" sz="2200" b="0">
                <a:solidFill>
                  <a:schemeClr val="tx1"/>
                </a:solidFill>
                <a:latin typeface="宋体" panose="02010600030101010101" pitchFamily="2" charset="-122"/>
                <a:ea typeface="微软雅黑" panose="020B0503020204020204" pitchFamily="34" charset="-122"/>
                <a:sym typeface="Arial" panose="020B0604020202020204" pitchFamily="34" charset="0"/>
              </a:rPr>
              <a:t>是指某些因素对单一投资造成经济损失的可能性</a:t>
            </a:r>
            <a:r>
              <a:rPr lang="zh-CN" altLang="en-US" sz="2200" b="0">
                <a:solidFill>
                  <a:schemeClr val="tx1"/>
                </a:solidFill>
                <a:latin typeface="宋体" panose="02010600030101010101" pitchFamily="2" charset="-122"/>
                <a:ea typeface="微软雅黑" panose="020B0503020204020204" pitchFamily="34" charset="-122"/>
                <a:sym typeface="Arial" panose="020B0604020202020204" pitchFamily="34" charset="0"/>
              </a:rPr>
              <a:t>。</a:t>
            </a:r>
            <a:endParaRPr lang="zh-CN" altLang="en-US" sz="2200" b="0">
              <a:solidFill>
                <a:schemeClr val="tx1"/>
              </a:solidFill>
              <a:latin typeface="宋体" panose="02010600030101010101" pitchFamily="2" charset="-122"/>
              <a:ea typeface="微软雅黑" panose="020B0503020204020204" pitchFamily="34" charset="-122"/>
              <a:sym typeface="Arial" panose="020B0604020202020204" pitchFamily="34" charset="0"/>
            </a:endParaRPr>
          </a:p>
        </p:txBody>
      </p:sp>
      <p:sp>
        <p:nvSpPr>
          <p:cNvPr id="24" name="TextBox 32"/>
          <p:cNvSpPr txBox="1">
            <a:spLocks noChangeArrowheads="1"/>
          </p:cNvSpPr>
          <p:nvPr/>
        </p:nvSpPr>
        <p:spPr bwMode="auto">
          <a:xfrm>
            <a:off x="4804508" y="2090739"/>
            <a:ext cx="69635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1794" tIns="40896" rIns="81794" bIns="40896" anchor="ct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30000"/>
              </a:lnSpc>
              <a:buFontTx/>
              <a:buNone/>
            </a:pPr>
            <a:r>
              <a:rPr lang="zh-CN" altLang="en-US" sz="2200" b="0">
                <a:solidFill>
                  <a:schemeClr val="tx1"/>
                </a:solidFill>
                <a:latin typeface="宋体" panose="02010600030101010101" pitchFamily="2" charset="-122"/>
                <a:ea typeface="微软雅黑" panose="020B0503020204020204" pitchFamily="34" charset="-122"/>
                <a:sym typeface="Arial" panose="020B0604020202020204" pitchFamily="34" charset="0"/>
              </a:rPr>
              <a:t>又称不可分散风险和市场风险，是指某些因素对市场上所有投资造成经济损失的可能性。</a:t>
            </a:r>
            <a:endParaRPr lang="zh-CN" altLang="en-US" sz="2200" b="0">
              <a:solidFill>
                <a:schemeClr val="tx1"/>
              </a:solidFill>
              <a:latin typeface="Arial" panose="020B0604020202020204" pitchFamily="34" charset="0"/>
              <a:ea typeface="微软雅黑" panose="020B0503020204020204" pitchFamily="34" charset="-122"/>
            </a:endParaRPr>
          </a:p>
        </p:txBody>
      </p:sp>
      <p:sp>
        <p:nvSpPr>
          <p:cNvPr id="11281" name="矩形 24"/>
          <p:cNvSpPr>
            <a:spLocks noChangeArrowheads="1"/>
          </p:cNvSpPr>
          <p:nvPr/>
        </p:nvSpPr>
        <p:spPr bwMode="auto">
          <a:xfrm>
            <a:off x="4745893" y="3224214"/>
            <a:ext cx="6096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buFontTx/>
              <a:buNone/>
            </a:pPr>
            <a:r>
              <a:rPr lang="zh-CN" altLang="en-US" sz="1800" b="0">
                <a:solidFill>
                  <a:srgbClr val="FF0000"/>
                </a:solidFill>
                <a:latin typeface="宋体" panose="02010600030101010101" pitchFamily="2" charset="-122"/>
                <a:sym typeface="Arial" panose="020B0604020202020204" pitchFamily="34" charset="0"/>
              </a:rPr>
              <a:t>例如：</a:t>
            </a:r>
            <a:r>
              <a:rPr lang="zh-CN" altLang="en-US" sz="1800" b="0">
                <a:solidFill>
                  <a:schemeClr val="tx1"/>
                </a:solidFill>
                <a:latin typeface="宋体" panose="02010600030101010101" pitchFamily="2" charset="-122"/>
                <a:sym typeface="Arial" panose="020B0604020202020204" pitchFamily="34" charset="0"/>
              </a:rPr>
              <a:t>世界经济或某国经济发生严重危机，持续高涨的通货膨胀，特大自然灾害等。</a:t>
            </a:r>
            <a:endParaRPr lang="zh-CN" altLang="en-US" sz="1800" b="0">
              <a:solidFill>
                <a:schemeClr val="tx1"/>
              </a:solidFill>
              <a:latin typeface="Arial" panose="020B0604020202020204" pitchFamily="34" charset="0"/>
            </a:endParaRPr>
          </a:p>
        </p:txBody>
      </p:sp>
      <p:sp>
        <p:nvSpPr>
          <p:cNvPr id="11282" name="矩形 25"/>
          <p:cNvSpPr>
            <a:spLocks noChangeArrowheads="1"/>
          </p:cNvSpPr>
          <p:nvPr/>
        </p:nvSpPr>
        <p:spPr bwMode="auto">
          <a:xfrm>
            <a:off x="4673600" y="5486400"/>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buFontTx/>
              <a:buNone/>
            </a:pPr>
            <a:r>
              <a:rPr lang="zh-CN" altLang="en-GB" sz="1800" b="0">
                <a:solidFill>
                  <a:srgbClr val="FF0000"/>
                </a:solidFill>
                <a:latin typeface="宋体" panose="02010600030101010101" pitchFamily="2" charset="-122"/>
                <a:sym typeface="Arial" panose="020B0604020202020204" pitchFamily="34" charset="0"/>
              </a:rPr>
              <a:t>例如</a:t>
            </a:r>
            <a:r>
              <a:rPr lang="zh-CN" altLang="en-US" sz="1800" b="0">
                <a:solidFill>
                  <a:srgbClr val="FF0000"/>
                </a:solidFill>
                <a:latin typeface="宋体" panose="02010600030101010101" pitchFamily="2" charset="-122"/>
                <a:sym typeface="Arial" panose="020B0604020202020204" pitchFamily="34" charset="0"/>
              </a:rPr>
              <a:t>：</a:t>
            </a:r>
            <a:r>
              <a:rPr lang="zh-CN" altLang="en-GB" sz="1800" b="0">
                <a:solidFill>
                  <a:schemeClr val="tx1"/>
                </a:solidFill>
                <a:latin typeface="宋体" panose="02010600030101010101" pitchFamily="2" charset="-122"/>
                <a:sym typeface="Arial" panose="020B0604020202020204" pitchFamily="34" charset="0"/>
              </a:rPr>
              <a:t>个别公司的工人罢工，新产品开发失败，失去重要的销售合同，诉讼失败或过度负债等。</a:t>
            </a:r>
            <a:endParaRPr lang="zh-CN" altLang="en-US" sz="1800" b="0">
              <a:solidFill>
                <a:schemeClr val="tx1"/>
              </a:solidFill>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1+#ppt_w/2"/>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0-#ppt_w/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1"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500"/>
                                        <p:tgtEl>
                                          <p:spTgt spid="20"/>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300" fill="hold"/>
                                        <p:tgtEl>
                                          <p:spTgt spid="11"/>
                                        </p:tgtEl>
                                        <p:attrNameLst>
                                          <p:attrName>ppt_w</p:attrName>
                                        </p:attrNameLst>
                                      </p:cBhvr>
                                      <p:tavLst>
                                        <p:tav tm="0">
                                          <p:val>
                                            <p:fltVal val="0"/>
                                          </p:val>
                                        </p:tav>
                                        <p:tav tm="100000">
                                          <p:val>
                                            <p:strVal val="#ppt_w"/>
                                          </p:val>
                                        </p:tav>
                                      </p:tavLst>
                                    </p:anim>
                                    <p:anim calcmode="lin" valueType="num">
                                      <p:cBhvr>
                                        <p:cTn id="31" dur="300" fill="hold"/>
                                        <p:tgtEl>
                                          <p:spTgt spid="11"/>
                                        </p:tgtEl>
                                        <p:attrNameLst>
                                          <p:attrName>ppt_h</p:attrName>
                                        </p:attrNameLst>
                                      </p:cBhvr>
                                      <p:tavLst>
                                        <p:tav tm="0">
                                          <p:val>
                                            <p:fltVal val="0"/>
                                          </p:val>
                                        </p:tav>
                                        <p:tav tm="100000">
                                          <p:val>
                                            <p:strVal val="#ppt_h"/>
                                          </p:val>
                                        </p:tav>
                                      </p:tavLst>
                                    </p:anim>
                                    <p:anim calcmode="lin" valueType="num">
                                      <p:cBhvr>
                                        <p:cTn id="32" dur="300" fill="hold"/>
                                        <p:tgtEl>
                                          <p:spTgt spid="11"/>
                                        </p:tgtEl>
                                        <p:attrNameLst>
                                          <p:attrName>style.rotation</p:attrName>
                                        </p:attrNameLst>
                                      </p:cBhvr>
                                      <p:tavLst>
                                        <p:tav tm="0">
                                          <p:val>
                                            <p:fltVal val="90"/>
                                          </p:val>
                                        </p:tav>
                                        <p:tav tm="100000">
                                          <p:val>
                                            <p:fltVal val="0"/>
                                          </p:val>
                                        </p:tav>
                                      </p:tavLst>
                                    </p:anim>
                                    <p:animEffect transition="in" filter="fade">
                                      <p:cBhvr>
                                        <p:cTn id="33" dur="300"/>
                                        <p:tgtEl>
                                          <p:spTgt spid="11"/>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300" fill="hold"/>
                                        <p:tgtEl>
                                          <p:spTgt spid="15"/>
                                        </p:tgtEl>
                                        <p:attrNameLst>
                                          <p:attrName>ppt_w</p:attrName>
                                        </p:attrNameLst>
                                      </p:cBhvr>
                                      <p:tavLst>
                                        <p:tav tm="0">
                                          <p:val>
                                            <p:fltVal val="0"/>
                                          </p:val>
                                        </p:tav>
                                        <p:tav tm="100000">
                                          <p:val>
                                            <p:strVal val="#ppt_w"/>
                                          </p:val>
                                        </p:tav>
                                      </p:tavLst>
                                    </p:anim>
                                    <p:anim calcmode="lin" valueType="num">
                                      <p:cBhvr>
                                        <p:cTn id="37" dur="300" fill="hold"/>
                                        <p:tgtEl>
                                          <p:spTgt spid="15"/>
                                        </p:tgtEl>
                                        <p:attrNameLst>
                                          <p:attrName>ppt_h</p:attrName>
                                        </p:attrNameLst>
                                      </p:cBhvr>
                                      <p:tavLst>
                                        <p:tav tm="0">
                                          <p:val>
                                            <p:fltVal val="0"/>
                                          </p:val>
                                        </p:tav>
                                        <p:tav tm="100000">
                                          <p:val>
                                            <p:strVal val="#ppt_h"/>
                                          </p:val>
                                        </p:tav>
                                      </p:tavLst>
                                    </p:anim>
                                    <p:anim calcmode="lin" valueType="num">
                                      <p:cBhvr>
                                        <p:cTn id="38" dur="300" fill="hold"/>
                                        <p:tgtEl>
                                          <p:spTgt spid="15"/>
                                        </p:tgtEl>
                                        <p:attrNameLst>
                                          <p:attrName>style.rotation</p:attrName>
                                        </p:attrNameLst>
                                      </p:cBhvr>
                                      <p:tavLst>
                                        <p:tav tm="0">
                                          <p:val>
                                            <p:fltVal val="90"/>
                                          </p:val>
                                        </p:tav>
                                        <p:tav tm="100000">
                                          <p:val>
                                            <p:fltVal val="0"/>
                                          </p:val>
                                        </p:tav>
                                      </p:tavLst>
                                    </p:anim>
                                    <p:animEffect transition="in" filter="fade">
                                      <p:cBhvr>
                                        <p:cTn id="39" dur="300"/>
                                        <p:tgtEl>
                                          <p:spTgt spid="1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25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3000"/>
                            </p:stCondLst>
                            <p:childTnLst>
                              <p:par>
                                <p:cTn id="52" presetID="31"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300" fill="hold"/>
                                        <p:tgtEl>
                                          <p:spTgt spid="16"/>
                                        </p:tgtEl>
                                        <p:attrNameLst>
                                          <p:attrName>ppt_w</p:attrName>
                                        </p:attrNameLst>
                                      </p:cBhvr>
                                      <p:tavLst>
                                        <p:tav tm="0">
                                          <p:val>
                                            <p:fltVal val="0"/>
                                          </p:val>
                                        </p:tav>
                                        <p:tav tm="100000">
                                          <p:val>
                                            <p:strVal val="#ppt_w"/>
                                          </p:val>
                                        </p:tav>
                                      </p:tavLst>
                                    </p:anim>
                                    <p:anim calcmode="lin" valueType="num">
                                      <p:cBhvr>
                                        <p:cTn id="55" dur="300" fill="hold"/>
                                        <p:tgtEl>
                                          <p:spTgt spid="16"/>
                                        </p:tgtEl>
                                        <p:attrNameLst>
                                          <p:attrName>ppt_h</p:attrName>
                                        </p:attrNameLst>
                                      </p:cBhvr>
                                      <p:tavLst>
                                        <p:tav tm="0">
                                          <p:val>
                                            <p:fltVal val="0"/>
                                          </p:val>
                                        </p:tav>
                                        <p:tav tm="100000">
                                          <p:val>
                                            <p:strVal val="#ppt_h"/>
                                          </p:val>
                                        </p:tav>
                                      </p:tavLst>
                                    </p:anim>
                                    <p:anim calcmode="lin" valueType="num">
                                      <p:cBhvr>
                                        <p:cTn id="56" dur="300" fill="hold"/>
                                        <p:tgtEl>
                                          <p:spTgt spid="16"/>
                                        </p:tgtEl>
                                        <p:attrNameLst>
                                          <p:attrName>style.rotation</p:attrName>
                                        </p:attrNameLst>
                                      </p:cBhvr>
                                      <p:tavLst>
                                        <p:tav tm="0">
                                          <p:val>
                                            <p:fltVal val="90"/>
                                          </p:val>
                                        </p:tav>
                                        <p:tav tm="100000">
                                          <p:val>
                                            <p:fltVal val="0"/>
                                          </p:val>
                                        </p:tav>
                                      </p:tavLst>
                                    </p:anim>
                                    <p:animEffect transition="in" filter="fade">
                                      <p:cBhvr>
                                        <p:cTn id="57" dur="300"/>
                                        <p:tgtEl>
                                          <p:spTgt spid="1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12" grpId="0" animBg="1"/>
      <p:bldP spid="13" grpId="0" animBg="1"/>
      <p:bldP spid="11" grpId="0" animBg="1"/>
      <p:bldP spid="15" grpId="0"/>
      <p:bldP spid="16" grpId="0" animBg="1"/>
      <p:bldP spid="17" grpId="0"/>
      <p:bldP spid="20" grpId="0" animBg="1"/>
      <p:bldP spid="21" grpId="0" animBg="1"/>
      <p:bldP spid="22"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flipH="1">
            <a:off x="998416" y="2205039"/>
            <a:ext cx="4298462" cy="1031875"/>
          </a:xfrm>
          <a:prstGeom prst="rect">
            <a:avLst/>
          </a:prstGeom>
          <a:solidFill>
            <a:srgbClr val="6CAC00"/>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800" b="0"/>
          </a:p>
        </p:txBody>
      </p:sp>
      <p:sp>
        <p:nvSpPr>
          <p:cNvPr id="22" name="矩形 21"/>
          <p:cNvSpPr/>
          <p:nvPr/>
        </p:nvSpPr>
        <p:spPr>
          <a:xfrm flipH="1">
            <a:off x="6922478" y="2132013"/>
            <a:ext cx="4198815" cy="1090612"/>
          </a:xfrm>
          <a:prstGeom prst="rect">
            <a:avLst/>
          </a:prstGeom>
          <a:solidFill>
            <a:srgbClr val="39A3CD"/>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800" b="0"/>
          </a:p>
        </p:txBody>
      </p:sp>
      <p:sp>
        <p:nvSpPr>
          <p:cNvPr id="23" name="椭圆 22"/>
          <p:cNvSpPr/>
          <p:nvPr/>
        </p:nvSpPr>
        <p:spPr>
          <a:xfrm>
            <a:off x="1293446" y="1757363"/>
            <a:ext cx="1580662" cy="1465262"/>
          </a:xfrm>
          <a:prstGeom prst="ellipse">
            <a:avLst/>
          </a:prstGeom>
          <a:blipFill>
            <a:blip r:embed="rId1" cstate="print"/>
            <a:stretch>
              <a:fillRect/>
            </a:stretch>
          </a:blipFill>
          <a:ln w="5080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800" b="0"/>
          </a:p>
        </p:txBody>
      </p:sp>
      <p:sp>
        <p:nvSpPr>
          <p:cNvPr id="24" name="椭圆 23"/>
          <p:cNvSpPr/>
          <p:nvPr/>
        </p:nvSpPr>
        <p:spPr>
          <a:xfrm>
            <a:off x="7252677" y="1654176"/>
            <a:ext cx="1471247" cy="1554163"/>
          </a:xfrm>
          <a:prstGeom prst="ellipse">
            <a:avLst/>
          </a:prstGeom>
          <a:blipFill>
            <a:blip r:embed="rId2" cstate="print"/>
            <a:stretch>
              <a:fillRect/>
            </a:stretch>
          </a:blipFill>
          <a:ln w="5080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800" b="0"/>
          </a:p>
        </p:txBody>
      </p:sp>
      <p:sp>
        <p:nvSpPr>
          <p:cNvPr id="401414" name="TextBox 12"/>
          <p:cNvSpPr txBox="1">
            <a:spLocks noChangeArrowheads="1"/>
          </p:cNvSpPr>
          <p:nvPr/>
        </p:nvSpPr>
        <p:spPr bwMode="auto">
          <a:xfrm>
            <a:off x="846016" y="3230564"/>
            <a:ext cx="5515707"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30000"/>
              </a:lnSpc>
              <a:buFontTx/>
              <a:buNone/>
            </a:pPr>
            <a:r>
              <a:rPr lang="zh-CN" altLang="en-US" sz="2200" b="0">
                <a:solidFill>
                  <a:schemeClr val="tx1"/>
                </a:solidFill>
                <a:latin typeface="微软雅黑" panose="020B0503020204020204" pitchFamily="34" charset="-122"/>
                <a:ea typeface="微软雅黑" panose="020B0503020204020204" pitchFamily="34" charset="-122"/>
              </a:rPr>
              <a:t>指公司的决策人员与管理人员在经营管理过程中出现失误而导致公司盈利水平变化，从而使投资者预期收益下降的可能。</a:t>
            </a:r>
            <a:endParaRPr lang="en-US" altLang="zh-CN" sz="1600" b="0">
              <a:solidFill>
                <a:srgbClr val="262626"/>
              </a:solidFill>
              <a:latin typeface="微软雅黑" panose="020B0503020204020204" pitchFamily="34" charset="-122"/>
              <a:ea typeface="微软雅黑" panose="020B0503020204020204" pitchFamily="34" charset="-122"/>
            </a:endParaRPr>
          </a:p>
        </p:txBody>
      </p:sp>
      <p:sp>
        <p:nvSpPr>
          <p:cNvPr id="401415" name="TextBox 12"/>
          <p:cNvSpPr txBox="1">
            <a:spLocks noChangeArrowheads="1"/>
          </p:cNvSpPr>
          <p:nvPr/>
        </p:nvSpPr>
        <p:spPr bwMode="auto">
          <a:xfrm>
            <a:off x="6881446" y="3360739"/>
            <a:ext cx="488657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30000"/>
              </a:lnSpc>
              <a:buFontTx/>
              <a:buNone/>
            </a:pPr>
            <a:r>
              <a:rPr lang="zh-CN" altLang="en-US" sz="2400">
                <a:solidFill>
                  <a:srgbClr val="262626"/>
                </a:solidFill>
                <a:latin typeface="微软雅黑" panose="020B0503020204020204" pitchFamily="34" charset="-122"/>
                <a:ea typeface="微软雅黑" panose="020B0503020204020204" pitchFamily="34" charset="-122"/>
              </a:rPr>
              <a:t>举债带来的风险</a:t>
            </a:r>
            <a:endParaRPr lang="en-US" altLang="zh-CN" sz="2400">
              <a:solidFill>
                <a:srgbClr val="262626"/>
              </a:solidFill>
              <a:latin typeface="微软雅黑" panose="020B0503020204020204" pitchFamily="34" charset="-122"/>
              <a:ea typeface="微软雅黑" panose="020B0503020204020204" pitchFamily="34" charset="-122"/>
            </a:endParaRPr>
          </a:p>
        </p:txBody>
      </p:sp>
      <p:sp>
        <p:nvSpPr>
          <p:cNvPr id="12296" name="Rectangle 11"/>
          <p:cNvSpPr>
            <a:spLocks noChangeArrowheads="1"/>
          </p:cNvSpPr>
          <p:nvPr/>
        </p:nvSpPr>
        <p:spPr bwMode="auto">
          <a:xfrm>
            <a:off x="4187094" y="185739"/>
            <a:ext cx="328327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600" b="0" dirty="0">
                <a:solidFill>
                  <a:schemeClr val="tx1"/>
                </a:solidFill>
                <a:latin typeface="微软雅黑" panose="020B0503020204020204" pitchFamily="34" charset="-122"/>
                <a:ea typeface="微软雅黑" panose="020B0503020204020204" pitchFamily="34" charset="-122"/>
              </a:rPr>
              <a:t>  </a:t>
            </a:r>
            <a:r>
              <a:rPr lang="en-US" altLang="zh-CN" sz="3600" b="0" dirty="0" smtClean="0">
                <a:solidFill>
                  <a:schemeClr val="tx1"/>
                </a:solidFill>
                <a:latin typeface="微软雅黑" panose="020B0503020204020204" pitchFamily="34" charset="-122"/>
                <a:ea typeface="微软雅黑" panose="020B0503020204020204" pitchFamily="34" charset="-122"/>
              </a:rPr>
              <a:t>2.</a:t>
            </a:r>
            <a:r>
              <a:rPr lang="zh-CN" altLang="en-US" sz="3600" b="0" dirty="0" smtClean="0">
                <a:solidFill>
                  <a:schemeClr val="tx1"/>
                </a:solidFill>
                <a:latin typeface="微软雅黑" panose="020B0503020204020204" pitchFamily="34" charset="-122"/>
                <a:ea typeface="微软雅黑" panose="020B0503020204020204" pitchFamily="34" charset="-122"/>
              </a:rPr>
              <a:t> </a:t>
            </a:r>
            <a:r>
              <a:rPr lang="zh-CN" altLang="en-US" sz="3600" b="0" dirty="0">
                <a:solidFill>
                  <a:schemeClr val="tx1"/>
                </a:solidFill>
                <a:latin typeface="微软雅黑" panose="020B0503020204020204" pitchFamily="34" charset="-122"/>
                <a:ea typeface="微软雅黑" panose="020B0503020204020204" pitchFamily="34" charset="-122"/>
              </a:rPr>
              <a:t>风险的分类</a:t>
            </a:r>
            <a:endParaRPr lang="zh-CN" altLang="en-US" sz="3600" b="0" dirty="0">
              <a:solidFill>
                <a:schemeClr val="tx1"/>
              </a:solidFill>
              <a:latin typeface="微软雅黑" panose="020B0503020204020204" pitchFamily="34" charset="-122"/>
              <a:ea typeface="微软雅黑" panose="020B0503020204020204" pitchFamily="34" charset="-122"/>
            </a:endParaRPr>
          </a:p>
        </p:txBody>
      </p:sp>
      <p:sp>
        <p:nvSpPr>
          <p:cNvPr id="30" name="Line 6"/>
          <p:cNvSpPr>
            <a:spLocks noChangeShapeType="1"/>
          </p:cNvSpPr>
          <p:nvPr/>
        </p:nvSpPr>
        <p:spPr bwMode="auto">
          <a:xfrm flipV="1">
            <a:off x="0" y="436563"/>
            <a:ext cx="38608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31" name="Line 7"/>
          <p:cNvSpPr>
            <a:spLocks noChangeShapeType="1"/>
          </p:cNvSpPr>
          <p:nvPr/>
        </p:nvSpPr>
        <p:spPr bwMode="auto">
          <a:xfrm flipV="1">
            <a:off x="8344878" y="390525"/>
            <a:ext cx="3847122"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2299" name="Rectangle 8"/>
          <p:cNvSpPr>
            <a:spLocks noChangeArrowheads="1"/>
          </p:cNvSpPr>
          <p:nvPr/>
        </p:nvSpPr>
        <p:spPr bwMode="auto">
          <a:xfrm>
            <a:off x="842109" y="1091734"/>
            <a:ext cx="10089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r>
              <a:rPr lang="zh-CN" altLang="en-US" sz="2800" b="0" dirty="0" smtClean="0">
                <a:solidFill>
                  <a:schemeClr val="tx1"/>
                </a:solidFill>
                <a:latin typeface="微软雅黑" panose="020B0503020204020204" pitchFamily="34" charset="-122"/>
                <a:ea typeface="微软雅黑" panose="020B0503020204020204" pitchFamily="34" charset="-122"/>
              </a:rPr>
              <a:t>（</a:t>
            </a:r>
            <a:r>
              <a:rPr lang="en-US" altLang="zh-CN" sz="2800" b="0" dirty="0" smtClean="0">
                <a:solidFill>
                  <a:schemeClr val="tx1"/>
                </a:solidFill>
                <a:latin typeface="微软雅黑" panose="020B0503020204020204" pitchFamily="34" charset="-122"/>
                <a:ea typeface="微软雅黑" panose="020B0503020204020204" pitchFamily="34" charset="-122"/>
              </a:rPr>
              <a:t>2</a:t>
            </a:r>
            <a:r>
              <a:rPr lang="zh-CN" altLang="en-US" sz="2800" b="0" dirty="0" smtClean="0">
                <a:solidFill>
                  <a:schemeClr val="tx1"/>
                </a:solidFill>
                <a:latin typeface="微软雅黑" panose="020B0503020204020204" pitchFamily="34" charset="-122"/>
                <a:ea typeface="微软雅黑" panose="020B0503020204020204" pitchFamily="34" charset="-122"/>
              </a:rPr>
              <a:t>）对于</a:t>
            </a:r>
            <a:r>
              <a:rPr lang="zh-CN" altLang="en-US" sz="2800" b="0" dirty="0">
                <a:solidFill>
                  <a:schemeClr val="tx1"/>
                </a:solidFill>
                <a:latin typeface="微软雅黑" panose="020B0503020204020204" pitchFamily="34" charset="-122"/>
                <a:ea typeface="微软雅黑" panose="020B0503020204020204" pitchFamily="34" charset="-122"/>
              </a:rPr>
              <a:t>特定企业而言，公司风险包括经营风险和财务风险。</a:t>
            </a:r>
            <a:endParaRPr lang="zh-CN" altLang="en-US" sz="2800" b="0" dirty="0">
              <a:solidFill>
                <a:schemeClr val="tx1"/>
              </a:solidFill>
              <a:latin typeface="微软雅黑" panose="020B0503020204020204" pitchFamily="34" charset="-122"/>
              <a:ea typeface="微软雅黑" panose="020B0503020204020204" pitchFamily="34" charset="-122"/>
            </a:endParaRPr>
          </a:p>
        </p:txBody>
      </p:sp>
      <p:sp>
        <p:nvSpPr>
          <p:cNvPr id="33" name="TextBox 22"/>
          <p:cNvSpPr txBox="1">
            <a:spLocks noChangeArrowheads="1"/>
          </p:cNvSpPr>
          <p:nvPr/>
        </p:nvSpPr>
        <p:spPr bwMode="auto">
          <a:xfrm>
            <a:off x="3260970" y="2492376"/>
            <a:ext cx="203786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1794" tIns="40896" rIns="81794" bIns="40896" anchor="ct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buFontTx/>
              <a:buNone/>
            </a:pPr>
            <a:r>
              <a:rPr lang="zh-CN" altLang="en-US" b="0">
                <a:solidFill>
                  <a:schemeClr val="bg1"/>
                </a:solidFill>
                <a:latin typeface="宋体" panose="02010600030101010101" pitchFamily="2" charset="-122"/>
                <a:ea typeface="微软雅黑" panose="020B0503020204020204" pitchFamily="34" charset="-122"/>
                <a:sym typeface="Arial" panose="020B0604020202020204" pitchFamily="34" charset="0"/>
              </a:rPr>
              <a:t>经营风险</a:t>
            </a:r>
            <a:endParaRPr lang="zh-CN" altLang="en-US" b="0">
              <a:solidFill>
                <a:schemeClr val="bg1"/>
              </a:solidFill>
              <a:latin typeface="Arial" panose="020B0604020202020204" pitchFamily="34" charset="0"/>
              <a:ea typeface="微软雅黑" panose="020B0503020204020204" pitchFamily="34" charset="-122"/>
            </a:endParaRPr>
          </a:p>
        </p:txBody>
      </p:sp>
      <p:sp>
        <p:nvSpPr>
          <p:cNvPr id="34" name="TextBox 22"/>
          <p:cNvSpPr txBox="1">
            <a:spLocks noChangeArrowheads="1"/>
          </p:cNvSpPr>
          <p:nvPr/>
        </p:nvSpPr>
        <p:spPr bwMode="auto">
          <a:xfrm>
            <a:off x="9020908" y="2379664"/>
            <a:ext cx="212578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1794" tIns="40896" rIns="81794" bIns="40896" anchor="ct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buFontTx/>
              <a:buNone/>
            </a:pPr>
            <a:r>
              <a:rPr lang="zh-CN" altLang="en-US" b="0">
                <a:solidFill>
                  <a:schemeClr val="bg1"/>
                </a:solidFill>
                <a:latin typeface="宋体" panose="02010600030101010101" pitchFamily="2" charset="-122"/>
                <a:ea typeface="微软雅黑" panose="020B0503020204020204" pitchFamily="34" charset="-122"/>
              </a:rPr>
              <a:t>财务</a:t>
            </a:r>
            <a:r>
              <a:rPr lang="zh-CN" altLang="en-GB" b="0">
                <a:solidFill>
                  <a:schemeClr val="bg1"/>
                </a:solidFill>
                <a:latin typeface="宋体" panose="02010600030101010101" pitchFamily="2" charset="-122"/>
                <a:ea typeface="微软雅黑" panose="020B0503020204020204" pitchFamily="34" charset="-122"/>
              </a:rPr>
              <a:t>风险</a:t>
            </a:r>
            <a:endParaRPr lang="zh-CN" altLang="en-US" b="0">
              <a:solidFill>
                <a:schemeClr val="bg1"/>
              </a:solidFill>
              <a:latin typeface="Arial" panose="020B0604020202020204" pitchFamily="34" charset="0"/>
              <a:ea typeface="微软雅黑" panose="020B0503020204020204" pitchFamily="34" charset="-122"/>
            </a:endParaRPr>
          </a:p>
        </p:txBody>
      </p:sp>
      <p:sp>
        <p:nvSpPr>
          <p:cNvPr id="12302" name="矩形 34"/>
          <p:cNvSpPr>
            <a:spLocks noChangeArrowheads="1"/>
          </p:cNvSpPr>
          <p:nvPr/>
        </p:nvSpPr>
        <p:spPr bwMode="auto">
          <a:xfrm>
            <a:off x="1311032" y="5013326"/>
            <a:ext cx="4484076" cy="1090613"/>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buFontTx/>
              <a:buNone/>
            </a:pPr>
            <a:r>
              <a:rPr lang="zh-CN" altLang="en-US" sz="1800" b="0">
                <a:solidFill>
                  <a:srgbClr val="FF0000"/>
                </a:solidFill>
                <a:latin typeface="宋体" panose="02010600030101010101" pitchFamily="2" charset="-122"/>
              </a:rPr>
              <a:t>例如：</a:t>
            </a:r>
            <a:r>
              <a:rPr lang="zh-CN" altLang="en-US" sz="1800" b="0">
                <a:solidFill>
                  <a:schemeClr val="tx1"/>
                </a:solidFill>
                <a:latin typeface="宋体" panose="02010600030101010101" pitchFamily="2" charset="-122"/>
              </a:rPr>
              <a:t>原材料供方失误带来的风险；由于生产组织不合理带来的风险；由于销售决策失误带来的风险。</a:t>
            </a:r>
            <a:endParaRPr lang="zh-CN" altLang="en-US" sz="1800" b="0">
              <a:solidFill>
                <a:schemeClr val="tx1"/>
              </a:solidFill>
              <a:latin typeface="Arial" panose="020B0604020202020204" pitchFamily="34" charset="0"/>
            </a:endParaRPr>
          </a:p>
        </p:txBody>
      </p:sp>
      <p:sp>
        <p:nvSpPr>
          <p:cNvPr id="12303" name="矩形 35"/>
          <p:cNvSpPr>
            <a:spLocks noChangeArrowheads="1"/>
          </p:cNvSpPr>
          <p:nvPr/>
        </p:nvSpPr>
        <p:spPr bwMode="auto">
          <a:xfrm>
            <a:off x="7010401" y="5021263"/>
            <a:ext cx="4224215" cy="4318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600" b="1">
                <a:solidFill>
                  <a:srgbClr val="6699FF"/>
                </a:solidFill>
                <a:latin typeface="Times New Roman" panose="02020603050405020304" pitchFamily="18" charset="0"/>
                <a:ea typeface="宋体" panose="02010600030101010101" pitchFamily="2" charset="-122"/>
              </a:defRPr>
            </a:lvl1pPr>
            <a:lvl2pPr marL="742950" indent="-285750" eaLnBrk="0" hangingPunct="0">
              <a:defRPr sz="2600" b="1">
                <a:solidFill>
                  <a:srgbClr val="6699FF"/>
                </a:solidFill>
                <a:latin typeface="Times New Roman" panose="02020603050405020304" pitchFamily="18" charset="0"/>
                <a:ea typeface="宋体" panose="02010600030101010101" pitchFamily="2" charset="-122"/>
              </a:defRPr>
            </a:lvl2pPr>
            <a:lvl3pPr marL="1143000" indent="-228600" eaLnBrk="0" hangingPunct="0">
              <a:defRPr sz="2600" b="1">
                <a:solidFill>
                  <a:srgbClr val="6699FF"/>
                </a:solidFill>
                <a:latin typeface="Times New Roman" panose="02020603050405020304" pitchFamily="18" charset="0"/>
                <a:ea typeface="宋体" panose="02010600030101010101" pitchFamily="2" charset="-122"/>
              </a:defRPr>
            </a:lvl3pPr>
            <a:lvl4pPr marL="1600200" indent="-228600" eaLnBrk="0" hangingPunct="0">
              <a:defRPr sz="2600" b="1">
                <a:solidFill>
                  <a:srgbClr val="6699FF"/>
                </a:solidFill>
                <a:latin typeface="Times New Roman" panose="02020603050405020304" pitchFamily="18" charset="0"/>
                <a:ea typeface="宋体" panose="02010600030101010101" pitchFamily="2" charset="-122"/>
              </a:defRPr>
            </a:lvl4pPr>
            <a:lvl5pPr marL="2057400" indent="-228600" eaLnBrk="0" hangingPunct="0">
              <a:defRPr sz="2600" b="1">
                <a:solidFill>
                  <a:srgbClr val="6699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600" b="1">
                <a:solidFill>
                  <a:srgbClr val="6699FF"/>
                </a:solidFill>
                <a:latin typeface="Times New Roman" panose="02020603050405020304" pitchFamily="18" charset="0"/>
                <a:ea typeface="宋体" panose="02010600030101010101" pitchFamily="2" charset="-122"/>
              </a:defRPr>
            </a:lvl9pPr>
          </a:lstStyle>
          <a:p>
            <a:pPr eaLnBrk="1" hangingPunct="1">
              <a:lnSpc>
                <a:spcPct val="120000"/>
              </a:lnSpc>
              <a:buFontTx/>
              <a:buNone/>
            </a:pPr>
            <a:r>
              <a:rPr lang="zh-CN" altLang="en-GB" sz="1800" b="0">
                <a:solidFill>
                  <a:srgbClr val="FF0000"/>
                </a:solidFill>
                <a:latin typeface="宋体" panose="02010600030101010101" pitchFamily="2" charset="-122"/>
                <a:sym typeface="Arial" panose="020B0604020202020204" pitchFamily="34" charset="0"/>
              </a:rPr>
              <a:t>例如</a:t>
            </a:r>
            <a:r>
              <a:rPr lang="en-US" altLang="zh-CN" sz="1800" b="0">
                <a:solidFill>
                  <a:srgbClr val="FF0000"/>
                </a:solidFill>
                <a:latin typeface="宋体" panose="02010600030101010101" pitchFamily="2" charset="-122"/>
                <a:sym typeface="Arial" panose="020B0604020202020204" pitchFamily="34" charset="0"/>
              </a:rPr>
              <a:t>:</a:t>
            </a:r>
            <a:r>
              <a:rPr lang="zh-CN" altLang="en-US" sz="1800">
                <a:solidFill>
                  <a:schemeClr val="tx1"/>
                </a:solidFill>
                <a:latin typeface="宋体" panose="02010600030101010101" pitchFamily="2" charset="-122"/>
                <a:sym typeface="Arial" panose="020B0604020202020204" pitchFamily="34" charset="0"/>
              </a:rPr>
              <a:t>到期无法归还银行借款</a:t>
            </a:r>
            <a:r>
              <a:rPr lang="zh-CN" altLang="en-GB" sz="1800">
                <a:solidFill>
                  <a:schemeClr val="tx1"/>
                </a:solidFill>
                <a:latin typeface="宋体" panose="02010600030101010101" pitchFamily="2" charset="-122"/>
                <a:sym typeface="Arial" panose="020B0604020202020204" pitchFamily="34" charset="0"/>
              </a:rPr>
              <a:t>。</a:t>
            </a:r>
            <a:endParaRPr lang="zh-CN" altLang="en-US" sz="1800">
              <a:solidFill>
                <a:schemeClr val="tx1"/>
              </a:solidFill>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401414"/>
                                        </p:tgtEl>
                                        <p:attrNameLst>
                                          <p:attrName>style.visibility</p:attrName>
                                        </p:attrNameLst>
                                      </p:cBhvr>
                                      <p:to>
                                        <p:strVal val="visible"/>
                                      </p:to>
                                    </p:set>
                                    <p:animEffect transition="in" filter="barn(outVertical)">
                                      <p:cBhvr>
                                        <p:cTn id="17" dur="500"/>
                                        <p:tgtEl>
                                          <p:spTgt spid="401414"/>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outVertical)">
                                      <p:cBhvr>
                                        <p:cTn id="21" dur="500"/>
                                        <p:tgtEl>
                                          <p:spTgt spid="22"/>
                                        </p:tgtEl>
                                      </p:cBhvr>
                                    </p:animEffect>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37" fill="hold" grpId="0" nodeType="afterEffect">
                                  <p:stCondLst>
                                    <p:cond delay="0"/>
                                  </p:stCondLst>
                                  <p:childTnLst>
                                    <p:set>
                                      <p:cBhvr>
                                        <p:cTn id="30" dur="1" fill="hold">
                                          <p:stCondLst>
                                            <p:cond delay="0"/>
                                          </p:stCondLst>
                                        </p:cTn>
                                        <p:tgtEl>
                                          <p:spTgt spid="401415"/>
                                        </p:tgtEl>
                                        <p:attrNameLst>
                                          <p:attrName>style.visibility</p:attrName>
                                        </p:attrNameLst>
                                      </p:cBhvr>
                                      <p:to>
                                        <p:strVal val="visible"/>
                                      </p:to>
                                    </p:set>
                                    <p:animEffect transition="in" filter="barn(outVertical)">
                                      <p:cBhvr>
                                        <p:cTn id="31" dur="500"/>
                                        <p:tgtEl>
                                          <p:spTgt spid="401415"/>
                                        </p:tgtEl>
                                      </p:cBhvr>
                                    </p:animEffect>
                                  </p:childTnLst>
                                </p:cTn>
                              </p:par>
                            </p:childTnLst>
                          </p:cTn>
                        </p:par>
                        <p:par>
                          <p:cTn id="32" fill="hold">
                            <p:stCondLst>
                              <p:cond delay="4000"/>
                            </p:stCondLst>
                            <p:childTnLst>
                              <p:par>
                                <p:cTn id="33" presetID="2" presetClass="entr" presetSubtype="2"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ppt_x</p:attrName>
                                        </p:attrNameLst>
                                      </p:cBhvr>
                                      <p:tavLst>
                                        <p:tav tm="0">
                                          <p:val>
                                            <p:strVal val="1+#ppt_w/2"/>
                                          </p:val>
                                        </p:tav>
                                        <p:tav tm="100000">
                                          <p:val>
                                            <p:strVal val="#ppt_x"/>
                                          </p:val>
                                        </p:tav>
                                      </p:tavLst>
                                    </p:anim>
                                    <p:anim calcmode="lin" valueType="num">
                                      <p:cBhvr>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ppt_x</p:attrName>
                                        </p:attrNameLst>
                                      </p:cBhvr>
                                      <p:tavLst>
                                        <p:tav tm="0">
                                          <p:val>
                                            <p:strVal val="0-#ppt_w/2"/>
                                          </p:val>
                                        </p:tav>
                                        <p:tav tm="100000">
                                          <p:val>
                                            <p:strVal val="#ppt_x"/>
                                          </p:val>
                                        </p:tav>
                                      </p:tavLst>
                                    </p:anim>
                                    <p:anim calcmode="lin" valueType="num">
                                      <p:cBhvr>
                                        <p:cTn id="42" dur="500" fill="hold"/>
                                        <p:tgtEl>
                                          <p:spTgt spid="31"/>
                                        </p:tgtEl>
                                        <p:attrNameLst>
                                          <p:attrName>ppt_y</p:attrName>
                                        </p:attrNameLst>
                                      </p:cBhvr>
                                      <p:tavLst>
                                        <p:tav tm="0">
                                          <p:val>
                                            <p:strVal val="#ppt_y"/>
                                          </p:val>
                                        </p:tav>
                                        <p:tav tm="100000">
                                          <p:val>
                                            <p:strVal val="#ppt_y"/>
                                          </p:val>
                                        </p:tav>
                                      </p:tavLst>
                                    </p:anim>
                                  </p:childTnLst>
                                </p:cTn>
                              </p:par>
                              <p:par>
                                <p:cTn id="43" presetID="3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300" fill="hold"/>
                                        <p:tgtEl>
                                          <p:spTgt spid="33"/>
                                        </p:tgtEl>
                                        <p:attrNameLst>
                                          <p:attrName>ppt_w</p:attrName>
                                        </p:attrNameLst>
                                      </p:cBhvr>
                                      <p:tavLst>
                                        <p:tav tm="0">
                                          <p:val>
                                            <p:fltVal val="0"/>
                                          </p:val>
                                        </p:tav>
                                        <p:tav tm="100000">
                                          <p:val>
                                            <p:strVal val="#ppt_w"/>
                                          </p:val>
                                        </p:tav>
                                      </p:tavLst>
                                    </p:anim>
                                    <p:anim calcmode="lin" valueType="num">
                                      <p:cBhvr>
                                        <p:cTn id="46" dur="300" fill="hold"/>
                                        <p:tgtEl>
                                          <p:spTgt spid="33"/>
                                        </p:tgtEl>
                                        <p:attrNameLst>
                                          <p:attrName>ppt_h</p:attrName>
                                        </p:attrNameLst>
                                      </p:cBhvr>
                                      <p:tavLst>
                                        <p:tav tm="0">
                                          <p:val>
                                            <p:fltVal val="0"/>
                                          </p:val>
                                        </p:tav>
                                        <p:tav tm="100000">
                                          <p:val>
                                            <p:strVal val="#ppt_h"/>
                                          </p:val>
                                        </p:tav>
                                      </p:tavLst>
                                    </p:anim>
                                    <p:anim calcmode="lin" valueType="num">
                                      <p:cBhvr>
                                        <p:cTn id="47" dur="300" fill="hold"/>
                                        <p:tgtEl>
                                          <p:spTgt spid="33"/>
                                        </p:tgtEl>
                                        <p:attrNameLst>
                                          <p:attrName>style.rotation</p:attrName>
                                        </p:attrNameLst>
                                      </p:cBhvr>
                                      <p:tavLst>
                                        <p:tav tm="0">
                                          <p:val>
                                            <p:fltVal val="90"/>
                                          </p:val>
                                        </p:tav>
                                        <p:tav tm="100000">
                                          <p:val>
                                            <p:fltVal val="0"/>
                                          </p:val>
                                        </p:tav>
                                      </p:tavLst>
                                    </p:anim>
                                    <p:animEffect transition="in" filter="fade">
                                      <p:cBhvr>
                                        <p:cTn id="48" dur="300"/>
                                        <p:tgtEl>
                                          <p:spTgt spid="33"/>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300" fill="hold"/>
                                        <p:tgtEl>
                                          <p:spTgt spid="34"/>
                                        </p:tgtEl>
                                        <p:attrNameLst>
                                          <p:attrName>ppt_w</p:attrName>
                                        </p:attrNameLst>
                                      </p:cBhvr>
                                      <p:tavLst>
                                        <p:tav tm="0">
                                          <p:val>
                                            <p:fltVal val="0"/>
                                          </p:val>
                                        </p:tav>
                                        <p:tav tm="100000">
                                          <p:val>
                                            <p:strVal val="#ppt_w"/>
                                          </p:val>
                                        </p:tav>
                                      </p:tavLst>
                                    </p:anim>
                                    <p:anim calcmode="lin" valueType="num">
                                      <p:cBhvr>
                                        <p:cTn id="52" dur="300" fill="hold"/>
                                        <p:tgtEl>
                                          <p:spTgt spid="34"/>
                                        </p:tgtEl>
                                        <p:attrNameLst>
                                          <p:attrName>ppt_h</p:attrName>
                                        </p:attrNameLst>
                                      </p:cBhvr>
                                      <p:tavLst>
                                        <p:tav tm="0">
                                          <p:val>
                                            <p:fltVal val="0"/>
                                          </p:val>
                                        </p:tav>
                                        <p:tav tm="100000">
                                          <p:val>
                                            <p:strVal val="#ppt_h"/>
                                          </p:val>
                                        </p:tav>
                                      </p:tavLst>
                                    </p:anim>
                                    <p:anim calcmode="lin" valueType="num">
                                      <p:cBhvr>
                                        <p:cTn id="53" dur="300" fill="hold"/>
                                        <p:tgtEl>
                                          <p:spTgt spid="34"/>
                                        </p:tgtEl>
                                        <p:attrNameLst>
                                          <p:attrName>style.rotation</p:attrName>
                                        </p:attrNameLst>
                                      </p:cBhvr>
                                      <p:tavLst>
                                        <p:tav tm="0">
                                          <p:val>
                                            <p:fltVal val="90"/>
                                          </p:val>
                                        </p:tav>
                                        <p:tav tm="100000">
                                          <p:val>
                                            <p:fltVal val="0"/>
                                          </p:val>
                                        </p:tav>
                                      </p:tavLst>
                                    </p:anim>
                                    <p:animEffect transition="in" filter="fade">
                                      <p:cBhvr>
                                        <p:cTn id="54"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401414" grpId="0"/>
      <p:bldP spid="401415" grpId="0"/>
      <p:bldP spid="30" grpId="0" animBg="1"/>
      <p:bldP spid="31" grpId="0" animBg="1"/>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a:t>
            </a:r>
            <a:r>
              <a:rPr lang="zh-CN" altLang="en-US" sz="4000" b="1" dirty="0" smtClean="0">
                <a:latin typeface="华文隶书" panose="02010800040101010101" pitchFamily="2" charset="-122"/>
                <a:ea typeface="华文隶书" panose="02010800040101010101" pitchFamily="2" charset="-122"/>
              </a:rPr>
              <a:t>、进行单项资产投资决策</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434534" y="6219825"/>
            <a:ext cx="282575" cy="304800"/>
          </a:xfrm>
          <a:prstGeom prst="rect">
            <a:avLst/>
          </a:prstGeom>
        </p:spPr>
        <p:txBody>
          <a:bodyPr wrap="none">
            <a:spAutoFit/>
          </a:bodyPr>
          <a:lstStyle/>
          <a:p>
            <a:pPr>
              <a:defRPr/>
            </a:pPr>
            <a:fld id="{AD5E0CB2-32DA-4669-AC15-701B5FCBCD87}"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25605" name="Rectangle 26"/>
          <p:cNvSpPr>
            <a:spLocks noChangeArrowheads="1"/>
          </p:cNvSpPr>
          <p:nvPr/>
        </p:nvSpPr>
        <p:spPr bwMode="auto">
          <a:xfrm>
            <a:off x="5263842" y="1246362"/>
            <a:ext cx="6170692" cy="612475"/>
          </a:xfrm>
          <a:prstGeom prst="rect">
            <a:avLst/>
          </a:prstGeom>
          <a:noFill/>
          <a:ln w="9525">
            <a:noFill/>
            <a:miter lim="800000"/>
          </a:ln>
        </p:spPr>
        <p:txBody>
          <a:bodyPr wrap="square">
            <a:spAutoFit/>
          </a:bodyPr>
          <a:lstStyle/>
          <a:p>
            <a:pPr>
              <a:lnSpc>
                <a:spcPct val="130000"/>
              </a:lnSpc>
            </a:pPr>
            <a:r>
              <a:rPr lang="zh-CN" altLang="en-US" sz="2600" dirty="0">
                <a:solidFill>
                  <a:srgbClr val="FF0000"/>
                </a:solidFill>
                <a:latin typeface="微软雅黑" panose="020B0503020204020204" pitchFamily="34" charset="-122"/>
                <a:ea typeface="微软雅黑" panose="020B0503020204020204" pitchFamily="34" charset="-122"/>
              </a:rPr>
              <a:t>概率：</a:t>
            </a:r>
            <a:r>
              <a:rPr lang="ja-JP" altLang="en-US" sz="2600" dirty="0">
                <a:latin typeface="微软雅黑" panose="020B0503020204020204" pitchFamily="34" charset="-122"/>
                <a:ea typeface="微软雅黑" panose="020B0503020204020204" pitchFamily="34" charset="-122"/>
              </a:rPr>
              <a:t>表示随机事件发生可能性</a:t>
            </a:r>
            <a:r>
              <a:rPr lang="zh-CN" altLang="en-US" sz="2600" dirty="0">
                <a:latin typeface="微软雅黑" panose="020B0503020204020204" pitchFamily="34" charset="-122"/>
                <a:ea typeface="微软雅黑" panose="020B0503020204020204" pitchFamily="34" charset="-122"/>
              </a:rPr>
              <a:t>的大小。</a:t>
            </a:r>
            <a:endParaRPr lang="zh-CN" altLang="en-US" sz="2600" dirty="0">
              <a:latin typeface="微软雅黑" panose="020B0503020204020204" pitchFamily="34" charset="-122"/>
              <a:ea typeface="微软雅黑" panose="020B0503020204020204" pitchFamily="34" charset="-122"/>
            </a:endParaRPr>
          </a:p>
        </p:txBody>
      </p:sp>
      <p:sp>
        <p:nvSpPr>
          <p:cNvPr id="15" name="矩形 8"/>
          <p:cNvSpPr>
            <a:spLocks noChangeArrowheads="1"/>
          </p:cNvSpPr>
          <p:nvPr/>
        </p:nvSpPr>
        <p:spPr bwMode="auto">
          <a:xfrm>
            <a:off x="3411367" y="167049"/>
            <a:ext cx="5645150" cy="701675"/>
          </a:xfrm>
          <a:prstGeom prst="rect">
            <a:avLst/>
          </a:prstGeom>
          <a:noFill/>
          <a:ln w="9525">
            <a:noFill/>
            <a:miter lim="800000"/>
          </a:ln>
        </p:spPr>
        <p:txBody>
          <a:bodyPr>
            <a:spAutoFit/>
          </a:bodyPr>
          <a:lstStyle/>
          <a:p>
            <a:pPr algn="ctr"/>
            <a:r>
              <a:rPr lang="en-US" altLang="zh-CN" sz="4000" b="1" dirty="0" smtClean="0">
                <a:solidFill>
                  <a:srgbClr val="495A66"/>
                </a:solidFill>
                <a:latin typeface="微软雅黑" panose="020B0503020204020204" pitchFamily="34" charset="-122"/>
                <a:ea typeface="微软雅黑" panose="020B0503020204020204" pitchFamily="34" charset="-122"/>
              </a:rPr>
              <a:t>1.</a:t>
            </a:r>
            <a:r>
              <a:rPr lang="zh-CN" altLang="en-US" sz="4000" b="1" dirty="0">
                <a:solidFill>
                  <a:srgbClr val="495A66"/>
                </a:solidFill>
                <a:latin typeface="微软雅黑" panose="020B0503020204020204" pitchFamily="34" charset="-122"/>
                <a:ea typeface="微软雅黑" panose="020B0503020204020204" pitchFamily="34" charset="-122"/>
              </a:rPr>
              <a:t> </a:t>
            </a:r>
            <a:r>
              <a:rPr lang="zh-CN" altLang="en-US" sz="4000" b="1" dirty="0" smtClean="0">
                <a:solidFill>
                  <a:srgbClr val="495A66"/>
                </a:solidFill>
                <a:latin typeface="微软雅黑" panose="020B0503020204020204" pitchFamily="34" charset="-122"/>
                <a:ea typeface="微软雅黑" panose="020B0503020204020204" pitchFamily="34" charset="-122"/>
              </a:rPr>
              <a:t>计算</a:t>
            </a:r>
            <a:r>
              <a:rPr lang="zh-CN" altLang="en-US" sz="4000" dirty="0">
                <a:latin typeface="微软雅黑" panose="020B0503020204020204" pitchFamily="34" charset="-122"/>
                <a:ea typeface="微软雅黑" panose="020B0503020204020204" pitchFamily="34" charset="-122"/>
              </a:rPr>
              <a:t>期望值</a:t>
            </a:r>
            <a:endParaRPr lang="zh-CN" altLang="en-US" sz="4000" b="1" dirty="0">
              <a:solidFill>
                <a:srgbClr val="495A66"/>
              </a:solidFill>
              <a:latin typeface="微软雅黑" panose="020B0503020204020204" pitchFamily="34" charset="-122"/>
              <a:ea typeface="微软雅黑" panose="020B0503020204020204" pitchFamily="34" charset="-122"/>
            </a:endParaRPr>
          </a:p>
        </p:txBody>
      </p:sp>
      <p:grpSp>
        <p:nvGrpSpPr>
          <p:cNvPr id="2" name="组合 25"/>
          <p:cNvGrpSpPr/>
          <p:nvPr/>
        </p:nvGrpSpPr>
        <p:grpSpPr bwMode="auto">
          <a:xfrm>
            <a:off x="4536760" y="868724"/>
            <a:ext cx="3585143" cy="134938"/>
            <a:chOff x="5357217" y="1143000"/>
            <a:chExt cx="1490133" cy="101600"/>
          </a:xfrm>
        </p:grpSpPr>
        <p:cxnSp>
          <p:nvCxnSpPr>
            <p:cNvPr id="1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26"/>
          <p:cNvSpPr>
            <a:spLocks noChangeArrowheads="1"/>
          </p:cNvSpPr>
          <p:nvPr/>
        </p:nvSpPr>
        <p:spPr bwMode="auto">
          <a:xfrm>
            <a:off x="1156083" y="1246362"/>
            <a:ext cx="4017801" cy="612475"/>
          </a:xfrm>
          <a:prstGeom prst="rect">
            <a:avLst/>
          </a:prstGeom>
          <a:noFill/>
          <a:ln w="9525">
            <a:noFill/>
            <a:miter lim="800000"/>
          </a:ln>
        </p:spPr>
        <p:txBody>
          <a:bodyPr wrap="square">
            <a:spAutoFit/>
          </a:bodyPr>
          <a:lstStyle/>
          <a:p>
            <a:pPr>
              <a:lnSpc>
                <a:spcPct val="130000"/>
              </a:lnSpc>
            </a:pPr>
            <a:r>
              <a:rPr lang="zh-CN" altLang="en-US" sz="2600" dirty="0">
                <a:solidFill>
                  <a:srgbClr val="FF0000"/>
                </a:solidFill>
                <a:latin typeface="微软雅黑" panose="020B0503020204020204" pitchFamily="34" charset="-122"/>
                <a:ea typeface="微软雅黑" panose="020B0503020204020204" pitchFamily="34" charset="-122"/>
              </a:rPr>
              <a:t>结果：</a:t>
            </a:r>
            <a:r>
              <a:rPr lang="zh-CN" altLang="en-US" sz="2600" dirty="0">
                <a:latin typeface="微软雅黑" panose="020B0503020204020204" pitchFamily="34" charset="-122"/>
                <a:ea typeface="微软雅黑" panose="020B0503020204020204" pitchFamily="34" charset="-122"/>
              </a:rPr>
              <a:t>有若干种可能性。</a:t>
            </a:r>
            <a:endParaRPr lang="zh-CN" altLang="en-US" sz="2600" dirty="0">
              <a:latin typeface="微软雅黑" panose="020B0503020204020204" pitchFamily="34" charset="-122"/>
              <a:ea typeface="微软雅黑" panose="020B0503020204020204" pitchFamily="34" charset="-122"/>
            </a:endParaRPr>
          </a:p>
        </p:txBody>
      </p:sp>
      <p:graphicFrame>
        <p:nvGraphicFramePr>
          <p:cNvPr id="20" name="Group 6"/>
          <p:cNvGraphicFramePr>
            <a:graphicFrameLocks noGrp="1"/>
          </p:cNvGraphicFramePr>
          <p:nvPr/>
        </p:nvGraphicFramePr>
        <p:xfrm>
          <a:off x="901791" y="4246674"/>
          <a:ext cx="5019152" cy="2131105"/>
        </p:xfrm>
        <a:graphic>
          <a:graphicData uri="http://schemas.openxmlformats.org/drawingml/2006/table">
            <a:tbl>
              <a:tblPr lastRow="1">
                <a:tableStyleId>{2D5ABB26-0587-4C30-8999-92F81FD0307C}</a:tableStyleId>
              </a:tblPr>
              <a:tblGrid>
                <a:gridCol w="1042238"/>
                <a:gridCol w="1016000"/>
                <a:gridCol w="1524000"/>
                <a:gridCol w="1436914"/>
              </a:tblGrid>
              <a:tr h="112145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u="none" strike="noStrike" cap="none" normalizeH="0" baseline="0" dirty="0">
                          <a:ln>
                            <a:noFill/>
                          </a:ln>
                          <a:effectLst/>
                        </a:rPr>
                        <a:t>市场</a:t>
                      </a:r>
                      <a:endParaRPr kumimoji="0" lang="en-US" altLang="ja-JP" sz="2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u="none" strike="noStrike" cap="none" normalizeH="0" baseline="0" dirty="0">
                          <a:ln>
                            <a:noFill/>
                          </a:ln>
                          <a:effectLst/>
                        </a:rPr>
                        <a:t>状况 </a:t>
                      </a:r>
                      <a:endParaRPr kumimoji="0" lang="ja-JP" altLang="en-US" sz="2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u="none" strike="noStrike" cap="none" normalizeH="0" baseline="0" dirty="0">
                          <a:ln>
                            <a:noFill/>
                          </a:ln>
                          <a:effectLst/>
                        </a:rPr>
                        <a:t>概率 </a:t>
                      </a:r>
                      <a:endParaRPr kumimoji="0" lang="ja-JP" altLang="en-US" sz="2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effectLst/>
                        </a:rPr>
                        <a:t>A</a:t>
                      </a:r>
                      <a:r>
                        <a:rPr kumimoji="0" lang="zh-CN" altLang="en-US" sz="2400" u="none" strike="noStrike" cap="none" normalizeH="0" baseline="0" dirty="0">
                          <a:ln>
                            <a:noFill/>
                          </a:ln>
                          <a:effectLst/>
                        </a:rPr>
                        <a:t>项目</a:t>
                      </a:r>
                      <a:endParaRPr kumimoji="0" lang="en-US" altLang="zh-CN" sz="24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u="none" strike="noStrike" cap="none" normalizeH="0" baseline="0" dirty="0">
                          <a:ln>
                            <a:noFill/>
                          </a:ln>
                          <a:effectLst/>
                        </a:rPr>
                        <a:t>收益率     </a:t>
                      </a:r>
                      <a:endParaRPr kumimoji="0" lang="zh-CN" altLang="en-US" sz="2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effectLst/>
                        </a:rPr>
                        <a:t>B</a:t>
                      </a:r>
                      <a:r>
                        <a:rPr kumimoji="0" lang="zh-CN" altLang="en-US" sz="2400" u="none" strike="noStrike" cap="none" normalizeH="0" baseline="0" dirty="0">
                          <a:ln>
                            <a:noFill/>
                          </a:ln>
                          <a:effectLst/>
                        </a:rPr>
                        <a:t>项目</a:t>
                      </a:r>
                      <a:endParaRPr kumimoji="0" lang="en-US" altLang="zh-CN" sz="24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u="none" strike="noStrike" cap="none" normalizeH="0" baseline="0" dirty="0">
                          <a:ln>
                            <a:noFill/>
                          </a:ln>
                          <a:effectLst/>
                        </a:rPr>
                        <a:t>收益率</a:t>
                      </a:r>
                      <a:endParaRPr kumimoji="0" lang="zh-CN" altLang="en-US" sz="2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641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u="none" strike="noStrike" cap="none" normalizeH="0" baseline="0" dirty="0">
                          <a:ln>
                            <a:noFill/>
                          </a:ln>
                          <a:effectLst/>
                        </a:rPr>
                        <a:t>好</a:t>
                      </a:r>
                      <a:endParaRPr kumimoji="0" lang="ja-JP" alt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effectLst/>
                        </a:rPr>
                        <a:t>0.5</a:t>
                      </a:r>
                      <a:endParaRPr kumimoji="0" 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effectLst/>
                        </a:rPr>
                        <a:t>20%</a:t>
                      </a:r>
                      <a:endParaRPr kumimoji="0" 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effectLst/>
                        </a:rPr>
                        <a:t>30%</a:t>
                      </a:r>
                      <a:endParaRPr kumimoji="0" 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差</a:t>
                      </a:r>
                      <a:endParaRPr kumimoji="0" lang="ja-JP" alt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effectLst/>
                        </a:rPr>
                        <a:t>0.5</a:t>
                      </a:r>
                      <a:endParaRPr kumimoji="0" 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u="none" strike="noStrike" cap="none" normalizeH="0" baseline="0" dirty="0">
                          <a:ln>
                            <a:noFill/>
                          </a:ln>
                          <a:effectLst/>
                        </a:rPr>
                        <a:t>6</a:t>
                      </a:r>
                      <a:r>
                        <a:rPr kumimoji="0" lang="zh-CN" altLang="en-US" sz="2400" u="none" strike="noStrike" cap="none" normalizeH="0" baseline="0" dirty="0">
                          <a:ln>
                            <a:noFill/>
                          </a:ln>
                          <a:effectLst/>
                        </a:rPr>
                        <a:t>%</a:t>
                      </a:r>
                      <a:endParaRPr kumimoji="0" lang="zh-CN" alt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u="none" strike="noStrike" cap="none" normalizeH="0" baseline="0" dirty="0">
                          <a:ln>
                            <a:noFill/>
                          </a:ln>
                          <a:effectLst/>
                        </a:rPr>
                        <a:t>-4</a:t>
                      </a:r>
                      <a:r>
                        <a:rPr kumimoji="0" lang="zh-CN" altLang="en-US" sz="2400" u="none" strike="noStrike" cap="none" normalizeH="0" baseline="0" dirty="0">
                          <a:ln>
                            <a:noFill/>
                          </a:ln>
                          <a:effectLst/>
                        </a:rPr>
                        <a:t>%</a:t>
                      </a:r>
                      <a:endParaRPr kumimoji="0" lang="zh-CN" altLang="en-US" sz="2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112542" marR="1125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矩形 79"/>
          <p:cNvSpPr>
            <a:spLocks noChangeArrowheads="1"/>
          </p:cNvSpPr>
          <p:nvPr/>
        </p:nvSpPr>
        <p:spPr bwMode="auto">
          <a:xfrm>
            <a:off x="1039098" y="2031874"/>
            <a:ext cx="10580465" cy="532453"/>
          </a:xfrm>
          <a:prstGeom prst="rect">
            <a:avLst/>
          </a:prstGeom>
          <a:noFill/>
          <a:ln w="9525">
            <a:noFill/>
            <a:miter lim="800000"/>
          </a:ln>
        </p:spPr>
        <p:txBody>
          <a:bodyPr wrap="square" anchor="ctr">
            <a:spAutoFit/>
          </a:bodyPr>
          <a:lstStyle/>
          <a:p>
            <a:pPr>
              <a:lnSpc>
                <a:spcPct val="130000"/>
              </a:lnSpc>
            </a:pPr>
            <a:r>
              <a:rPr lang="zh-CN" altLang="en-US" sz="22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期望值：</a:t>
            </a:r>
            <a:r>
              <a:rPr lang="zh-CN" altLang="en-US" sz="2200" dirty="0">
                <a:latin typeface="微软雅黑" panose="020B0503020204020204" pitchFamily="34" charset="-122"/>
                <a:ea typeface="微软雅黑" panose="020B0503020204020204" pitchFamily="34" charset="-122"/>
                <a:cs typeface="Segoe UI" panose="020B0502040204020203" pitchFamily="34" charset="0"/>
              </a:rPr>
              <a:t>各种可能收益率的加权平均数，其中权数为各种可能收益率发生的概率。</a:t>
            </a:r>
            <a:endParaRPr lang="en-US" altLang="zh-CN" sz="22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TextBox 7"/>
          <p:cNvSpPr>
            <a:spLocks noChangeArrowheads="1"/>
          </p:cNvSpPr>
          <p:nvPr/>
        </p:nvSpPr>
        <p:spPr bwMode="auto">
          <a:xfrm>
            <a:off x="6886936" y="4187595"/>
            <a:ext cx="4158435" cy="338554"/>
          </a:xfrm>
          <a:prstGeom prst="rect">
            <a:avLst/>
          </a:prstGeom>
          <a:noFill/>
          <a:ln w="9525">
            <a:noFill/>
            <a:miter lim="800000"/>
          </a:ln>
        </p:spPr>
        <p:txBody>
          <a:bodyPr wrap="square" lIns="0" tIns="0" rIns="0" bIns="0">
            <a:spAutoFit/>
          </a:bodyPr>
          <a:lstStyle/>
          <a:p>
            <a:r>
              <a:rPr lang="zh-CN" altLang="en-US" sz="2200" dirty="0">
                <a:latin typeface="微软雅黑" panose="020B0503020204020204" pitchFamily="34" charset="-122"/>
                <a:ea typeface="微软雅黑" panose="020B0503020204020204" pitchFamily="34" charset="-122"/>
              </a:rPr>
              <a:t>=0.</a:t>
            </a:r>
            <a:r>
              <a:rPr lang="en-US" altLang="zh-CN" sz="2200" dirty="0">
                <a:latin typeface="微软雅黑" panose="020B0503020204020204" pitchFamily="34" charset="-122"/>
                <a:ea typeface="微软雅黑" panose="020B0503020204020204" pitchFamily="34" charset="-122"/>
              </a:rPr>
              <a:t>5</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20</a:t>
            </a:r>
            <a:r>
              <a:rPr lang="zh-CN" altLang="en-US" sz="2200" dirty="0">
                <a:latin typeface="微软雅黑" panose="020B0503020204020204" pitchFamily="34" charset="-122"/>
                <a:ea typeface="微软雅黑" panose="020B0503020204020204" pitchFamily="34" charset="-122"/>
              </a:rPr>
              <a:t>%+0.</a:t>
            </a:r>
            <a:r>
              <a:rPr lang="en-US" altLang="zh-CN" sz="2200" dirty="0">
                <a:latin typeface="微软雅黑" panose="020B0503020204020204" pitchFamily="34" charset="-122"/>
                <a:ea typeface="微软雅黑" panose="020B0503020204020204" pitchFamily="34" charset="-122"/>
              </a:rPr>
              <a:t>5</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6</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13</a:t>
            </a:r>
            <a:r>
              <a:rPr lang="zh-CN" altLang="en-US" sz="2200" dirty="0">
                <a:latin typeface="微软雅黑" panose="020B0503020204020204" pitchFamily="34" charset="-122"/>
                <a:ea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endParaRPr>
          </a:p>
        </p:txBody>
      </p:sp>
      <p:sp>
        <p:nvSpPr>
          <p:cNvPr id="23" name="矩形 36"/>
          <p:cNvSpPr>
            <a:spLocks noChangeArrowheads="1"/>
          </p:cNvSpPr>
          <p:nvPr/>
        </p:nvSpPr>
        <p:spPr bwMode="auto">
          <a:xfrm>
            <a:off x="6593541" y="5312227"/>
            <a:ext cx="5026022" cy="430887"/>
          </a:xfrm>
          <a:prstGeom prst="rect">
            <a:avLst/>
          </a:prstGeom>
          <a:noFill/>
          <a:ln w="9525">
            <a:noFill/>
            <a:miter lim="800000"/>
          </a:ln>
        </p:spPr>
        <p:txBody>
          <a:bodyPr wrap="square">
            <a:spAutoFit/>
          </a:bodyPr>
          <a:lstStyle/>
          <a:p>
            <a:r>
              <a:rPr lang="zh-CN" altLang="en-US" sz="2200" dirty="0">
                <a:latin typeface="微软雅黑" panose="020B0503020204020204" pitchFamily="34" charset="-122"/>
                <a:ea typeface="微软雅黑" panose="020B0503020204020204" pitchFamily="34" charset="-122"/>
              </a:rPr>
              <a:t> =0.</a:t>
            </a:r>
            <a:r>
              <a:rPr lang="en-US" altLang="zh-CN" sz="2200" dirty="0">
                <a:latin typeface="微软雅黑" panose="020B0503020204020204" pitchFamily="34" charset="-122"/>
                <a:ea typeface="微软雅黑" panose="020B0503020204020204" pitchFamily="34" charset="-122"/>
              </a:rPr>
              <a:t>5</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30</a:t>
            </a:r>
            <a:r>
              <a:rPr lang="zh-CN" altLang="en-US" sz="2200" dirty="0">
                <a:latin typeface="微软雅黑" panose="020B0503020204020204" pitchFamily="34" charset="-122"/>
                <a:ea typeface="微软雅黑" panose="020B0503020204020204" pitchFamily="34" charset="-122"/>
              </a:rPr>
              <a:t>%+0.</a:t>
            </a:r>
            <a:r>
              <a:rPr lang="en-US" altLang="zh-CN" sz="2200" dirty="0">
                <a:latin typeface="微软雅黑" panose="020B0503020204020204" pitchFamily="34" charset="-122"/>
                <a:ea typeface="微软雅黑" panose="020B0503020204020204" pitchFamily="34" charset="-122"/>
              </a:rPr>
              <a:t>5</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-4</a:t>
            </a:r>
            <a:r>
              <a:rPr lang="zh-CN" altLang="en-US" sz="2200" dirty="0">
                <a:latin typeface="微软雅黑" panose="020B0503020204020204" pitchFamily="34" charset="-122"/>
                <a:ea typeface="微软雅黑" panose="020B0503020204020204" pitchFamily="34" charset="-122"/>
              </a:rPr>
              <a:t>%）＝1</a:t>
            </a:r>
            <a:r>
              <a:rPr lang="en-US" altLang="zh-CN" sz="2200" dirty="0">
                <a:latin typeface="微软雅黑" panose="020B0503020204020204" pitchFamily="34" charset="-122"/>
                <a:ea typeface="微软雅黑" panose="020B0503020204020204" pitchFamily="34" charset="-122"/>
              </a:rPr>
              <a:t>3</a:t>
            </a:r>
            <a:r>
              <a:rPr lang="zh-CN" altLang="en-US" sz="2200" dirty="0">
                <a:latin typeface="微软雅黑" panose="020B0503020204020204" pitchFamily="34" charset="-122"/>
                <a:ea typeface="微软雅黑" panose="020B0503020204020204" pitchFamily="34" charset="-122"/>
              </a:rPr>
              <a:t>%　</a:t>
            </a:r>
            <a:endParaRPr lang="zh-CN" altLang="en-US" sz="2200" dirty="0"/>
          </a:p>
        </p:txBody>
      </p:sp>
      <p:sp>
        <p:nvSpPr>
          <p:cNvPr id="24" name="矩形 37"/>
          <p:cNvSpPr>
            <a:spLocks noChangeArrowheads="1"/>
          </p:cNvSpPr>
          <p:nvPr/>
        </p:nvSpPr>
        <p:spPr bwMode="auto">
          <a:xfrm>
            <a:off x="6765065" y="3670076"/>
            <a:ext cx="2076209" cy="430887"/>
          </a:xfrm>
          <a:prstGeom prst="rect">
            <a:avLst/>
          </a:prstGeom>
          <a:noFill/>
          <a:ln w="9525">
            <a:noFill/>
            <a:miter lim="800000"/>
          </a:ln>
        </p:spPr>
        <p:txBody>
          <a:bodyPr wrap="none">
            <a:spAutoFit/>
          </a:bodyPr>
          <a:lstStyle/>
          <a:p>
            <a:r>
              <a:rPr lang="zh-CN" altLang="en-US" sz="2200" dirty="0">
                <a:latin typeface="微软雅黑" panose="020B0503020204020204" pitchFamily="34" charset="-122"/>
                <a:ea typeface="微软雅黑" panose="020B0503020204020204" pitchFamily="34" charset="-122"/>
              </a:rPr>
              <a:t>A项目期望值：</a:t>
            </a:r>
            <a:endParaRPr lang="zh-CN" altLang="en-US" sz="2200" dirty="0"/>
          </a:p>
        </p:txBody>
      </p:sp>
      <p:sp>
        <p:nvSpPr>
          <p:cNvPr id="25" name="矩形 38"/>
          <p:cNvSpPr>
            <a:spLocks noChangeArrowheads="1"/>
          </p:cNvSpPr>
          <p:nvPr/>
        </p:nvSpPr>
        <p:spPr bwMode="auto">
          <a:xfrm>
            <a:off x="6740515" y="4794016"/>
            <a:ext cx="2053767" cy="430887"/>
          </a:xfrm>
          <a:prstGeom prst="rect">
            <a:avLst/>
          </a:prstGeom>
          <a:noFill/>
          <a:ln w="9525">
            <a:noFill/>
            <a:miter lim="800000"/>
          </a:ln>
        </p:spPr>
        <p:txBody>
          <a:bodyPr wrap="none">
            <a:spAutoFit/>
          </a:bodyPr>
          <a:lstStyle/>
          <a:p>
            <a:r>
              <a:rPr lang="zh-CN" altLang="en-US" sz="2200" dirty="0">
                <a:latin typeface="微软雅黑" panose="020B0503020204020204" pitchFamily="34" charset="-122"/>
                <a:ea typeface="微软雅黑" panose="020B0503020204020204" pitchFamily="34" charset="-122"/>
              </a:rPr>
              <a:t>B项目期望值：</a:t>
            </a:r>
            <a:endParaRPr lang="zh-CN" altLang="en-US" sz="2200" dirty="0"/>
          </a:p>
        </p:txBody>
      </p:sp>
      <p:sp>
        <p:nvSpPr>
          <p:cNvPr id="3" name="矩形 2"/>
          <p:cNvSpPr/>
          <p:nvPr/>
        </p:nvSpPr>
        <p:spPr>
          <a:xfrm>
            <a:off x="790936" y="3356598"/>
            <a:ext cx="5443006" cy="830997"/>
          </a:xfrm>
          <a:prstGeom prst="rect">
            <a:avLst/>
          </a:prstGeom>
        </p:spPr>
        <p:txBody>
          <a:bodyPr wrap="square">
            <a:spAutoFit/>
          </a:bodyPr>
          <a:lstStyle/>
          <a:p>
            <a:r>
              <a:rPr lang="zh-CN" altLang="en-US" sz="2400" dirty="0"/>
              <a:t>某企业有 A、B两个投资项目，计划投资额相同，其收益率的概率分布见下表： </a:t>
            </a:r>
            <a:endParaRPr lang="zh-CN" altLang="en-US" sz="2400"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4014285" y="2645351"/>
          <a:ext cx="1333960" cy="596908"/>
        </p:xfrm>
        <a:graphic>
          <a:graphicData uri="http://schemas.openxmlformats.org/presentationml/2006/ole">
            <mc:AlternateContent xmlns:mc="http://schemas.openxmlformats.org/markup-compatibility/2006">
              <mc:Choice xmlns:v="urn:schemas-microsoft-com:vml" Requires="v">
                <p:oleObj spid="_x0000_s54379" name="" r:id="rId1" imgW="812165" imgH="368300" progId="Equation.DSMT4">
                  <p:embed/>
                </p:oleObj>
              </mc:Choice>
              <mc:Fallback>
                <p:oleObj name="" r:id="rId1" imgW="812165" imgH="3683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285" y="2645351"/>
                        <a:ext cx="1333960" cy="596908"/>
                      </a:xfrm>
                      <a:prstGeom prst="rect">
                        <a:avLst/>
                      </a:prstGeom>
                      <a:noFill/>
                    </p:spPr>
                  </p:pic>
                </p:oleObj>
              </mc:Fallback>
            </mc:AlternateContent>
          </a:graphicData>
        </a:graphic>
      </p:graphicFrame>
      <p:sp>
        <p:nvSpPr>
          <p:cNvPr id="34"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5" name="对象 34"/>
          <p:cNvGraphicFramePr>
            <a:graphicFrameLocks noChangeAspect="1"/>
          </p:cNvGraphicFramePr>
          <p:nvPr/>
        </p:nvGraphicFramePr>
        <p:xfrm>
          <a:off x="6443279" y="4136203"/>
          <a:ext cx="321786" cy="441337"/>
        </p:xfrm>
        <a:graphic>
          <a:graphicData uri="http://schemas.openxmlformats.org/presentationml/2006/ole">
            <mc:AlternateContent xmlns:mc="http://schemas.openxmlformats.org/markup-compatibility/2006">
              <mc:Choice xmlns:v="urn:schemas-microsoft-com:vml" Requires="v">
                <p:oleObj spid="_x0000_s54380" name="" r:id="rId3" imgW="139700" imgH="177800" progId="Equation.DSMT4">
                  <p:embed/>
                </p:oleObj>
              </mc:Choice>
              <mc:Fallback>
                <p:oleObj name="" r:id="rId3" imgW="139700" imgH="177800" progId="Equation.DSMT4">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279" y="4136203"/>
                        <a:ext cx="321786" cy="441337"/>
                      </a:xfrm>
                      <a:prstGeom prst="rect">
                        <a:avLst/>
                      </a:prstGeom>
                      <a:noFill/>
                    </p:spPr>
                  </p:pic>
                </p:oleObj>
              </mc:Fallback>
            </mc:AlternateContent>
          </a:graphicData>
        </a:graphic>
      </p:graphicFrame>
      <p:graphicFrame>
        <p:nvGraphicFramePr>
          <p:cNvPr id="36" name="对象 35"/>
          <p:cNvGraphicFramePr>
            <a:graphicFrameLocks noChangeAspect="1"/>
          </p:cNvGraphicFramePr>
          <p:nvPr/>
        </p:nvGraphicFramePr>
        <p:xfrm>
          <a:off x="6466138" y="5301789"/>
          <a:ext cx="320675" cy="441325"/>
        </p:xfrm>
        <a:graphic>
          <a:graphicData uri="http://schemas.openxmlformats.org/presentationml/2006/ole">
            <mc:AlternateContent xmlns:mc="http://schemas.openxmlformats.org/markup-compatibility/2006">
              <mc:Choice xmlns:v="urn:schemas-microsoft-com:vml" Requires="v">
                <p:oleObj spid="_x0000_s54381" name="" r:id="rId5" imgW="139700" imgH="177800" progId="Equation.DSMT4">
                  <p:embed/>
                </p:oleObj>
              </mc:Choice>
              <mc:Fallback>
                <p:oleObj name="" r:id="rId5" imgW="139700" imgH="177800" progId="Equation.DSMT4">
                  <p:embed/>
                  <p:pic>
                    <p:nvPicPr>
                      <p:cNvPr id="0" name="对象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38" y="5301789"/>
                        <a:ext cx="320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p="http://schemas.openxmlformats.org/presentationml/2006/main">
  <p:tag name="KSO_WM_UNIT_PLACING_PICTURE_USER_VIEWPORT" val="{&quot;height&quot;:3393.5748031496064,&quot;width&quot;:4897.9433070866144}"/>
</p:tagLst>
</file>

<file path=ppt/tags/tag2.xml><?xml version="1.0" encoding="utf-8"?>
<p:tagLst xmlns:p="http://schemas.openxmlformats.org/presentationml/2006/main">
  <p:tag name="ISPRING_ULTRA_SCORM_COURSE_ID" val="2454CE51-C1A2-4DC5-8282-A43D0CF0F6CD"/>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3"/>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Colored (Recommend)">
  <a:themeElements>
    <a:clrScheme name="Custom 39">
      <a:dk1>
        <a:sysClr val="windowText" lastClr="000000"/>
      </a:dk1>
      <a:lt1>
        <a:sysClr val="window" lastClr="FFFFFF"/>
      </a:lt1>
      <a:dk2>
        <a:srgbClr val="2A445D"/>
      </a:dk2>
      <a:lt2>
        <a:srgbClr val="A1B1BC"/>
      </a:lt2>
      <a:accent1>
        <a:srgbClr val="2580B7"/>
      </a:accent1>
      <a:accent2>
        <a:srgbClr val="179E86"/>
      </a:accent2>
      <a:accent3>
        <a:srgbClr val="9EBE5B"/>
      </a:accent3>
      <a:accent4>
        <a:srgbClr val="F59B11"/>
      </a:accent4>
      <a:accent5>
        <a:srgbClr val="C03B26"/>
      </a:accent5>
      <a:accent6>
        <a:srgbClr val="7030A0"/>
      </a:accent6>
      <a:hlink>
        <a:srgbClr val="0563C1"/>
      </a:hlink>
      <a:folHlink>
        <a:srgbClr val="954F72"/>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46800" rIns="36000" bIns="46800" rtlCol="0">
        <a:spAutoFit/>
      </a:bodyPr>
      <a:lstStyle>
        <a:defPPr>
          <a:lnSpc>
            <a:spcPct val="125000"/>
          </a:lnSpc>
          <a:defRPr sz="1200">
            <a:solidFill>
              <a:schemeClr val="bg2">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Business Plan 2016 Colour 1</Template>
  <TotalTime>0</TotalTime>
  <Words>2712</Words>
  <Application>WPS 演示</Application>
  <PresentationFormat>自定义</PresentationFormat>
  <Paragraphs>422</Paragraphs>
  <Slides>24</Slides>
  <Notes>13</Notes>
  <HiddenSlides>0</HiddenSlides>
  <MMClips>0</MMClips>
  <ScaleCrop>false</ScaleCrop>
  <HeadingPairs>
    <vt:vector size="8" baseType="variant">
      <vt:variant>
        <vt:lpstr>已用的字体</vt:lpstr>
      </vt:variant>
      <vt:variant>
        <vt:i4>26</vt:i4>
      </vt:variant>
      <vt:variant>
        <vt:lpstr>主题</vt:lpstr>
      </vt:variant>
      <vt:variant>
        <vt:i4>1</vt:i4>
      </vt:variant>
      <vt:variant>
        <vt:lpstr>嵌入 OLE 服务器</vt:lpstr>
      </vt:variant>
      <vt:variant>
        <vt:i4>12</vt:i4>
      </vt:variant>
      <vt:variant>
        <vt:lpstr>幻灯片标题</vt:lpstr>
      </vt:variant>
      <vt:variant>
        <vt:i4>24</vt:i4>
      </vt:variant>
    </vt:vector>
  </HeadingPairs>
  <TitlesOfParts>
    <vt:vector size="63" baseType="lpstr">
      <vt:lpstr>Arial</vt:lpstr>
      <vt:lpstr>宋体</vt:lpstr>
      <vt:lpstr>Wingdings</vt:lpstr>
      <vt:lpstr>Lato</vt:lpstr>
      <vt:lpstr>华文隶书</vt:lpstr>
      <vt:lpstr>Times New Roman</vt:lpstr>
      <vt:lpstr>MS PGothic</vt:lpstr>
      <vt:lpstr>微软雅黑</vt:lpstr>
      <vt:lpstr>方正尚酷简体</vt:lpstr>
      <vt:lpstr>Segoe UI</vt:lpstr>
      <vt:lpstr>Arial Unicode MS</vt:lpstr>
      <vt:lpstr>Calibri</vt:lpstr>
      <vt:lpstr>Helvetica Neue</vt:lpstr>
      <vt:lpstr>Arial</vt:lpstr>
      <vt:lpstr>Open Sans Light</vt:lpstr>
      <vt:lpstr>Open Sans</vt:lpstr>
      <vt:lpstr>Century Gothic</vt:lpstr>
      <vt:lpstr>幼圆</vt:lpstr>
      <vt:lpstr>Calibri</vt:lpstr>
      <vt:lpstr>Segoe Print</vt:lpstr>
      <vt:lpstr>Lantinghei SC Demibold</vt:lpstr>
      <vt:lpstr>时尚中黑简体</vt:lpstr>
      <vt:lpstr>方正兰亭粗黑_GBK</vt:lpstr>
      <vt:lpstr>黑体</vt:lpstr>
      <vt:lpstr>Symbol</vt:lpstr>
      <vt:lpstr>Lato</vt:lpstr>
      <vt:lpstr>Colored (Recommend)</vt:lpstr>
      <vt:lpstr>Equation.DSMT4</vt:lpstr>
      <vt:lpstr>Equation.DSMT4</vt:lpstr>
      <vt:lpstr>Equations</vt:lpstr>
      <vt:lpstr>Equations</vt:lpstr>
      <vt:lpstr>Equation.DSMT4</vt:lpstr>
      <vt:lpstr>Equation.DSMT4</vt:lpstr>
      <vt:lpstr>Equations</vt:lpstr>
      <vt:lpstr>Equations</vt:lpstr>
      <vt:lpstr>Equation.DSMT4</vt:lpstr>
      <vt:lpstr>Equations</vt:lpstr>
      <vt:lpstr>Equations</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证券组合的β系数的计算</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graphic design268</dc:creator>
  <cp:lastModifiedBy>乐天</cp:lastModifiedBy>
  <cp:revision>1383</cp:revision>
  <dcterms:created xsi:type="dcterms:W3CDTF">2016-05-25T07:00:00Z</dcterms:created>
  <dcterms:modified xsi:type="dcterms:W3CDTF">2025-08-28T08:21:49Z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46D54626DB03401FB2C64038AA621FF6_12</vt:lpwstr>
  </property>
  <property fmtid="{D5CDD505-2E9C-101B-9397-08002B2CF9AE}" pid="3" name="KSOProductBuildVer">
    <vt:lpwstr>2052-12.1.0.22529</vt:lpwstr>
  </property>
</Properties>
</file>